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wmv" ContentType="video/x-ms-wm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9.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1.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4.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5.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6.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17.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18.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19.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20.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1.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22.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3.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4.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5.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6.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7.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8.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29.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0.xml" ContentType="application/vnd.openxmlformats-officedocument.theme+xml"/>
  <Override PartName="/ppt/theme/theme31.xml" ContentType="application/vnd.openxmlformats-officedocument.theme+xml"/>
  <Override PartName="/ppt/theme/theme3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ink/ink1.xml" ContentType="application/inkml+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5231" r:id="rId1"/>
    <p:sldMasterId id="2147486250" r:id="rId2"/>
    <p:sldMasterId id="2147486262" r:id="rId3"/>
    <p:sldMasterId id="2147486453" r:id="rId4"/>
    <p:sldMasterId id="2147486477" r:id="rId5"/>
    <p:sldMasterId id="2147486489" r:id="rId6"/>
    <p:sldMasterId id="2147486582" r:id="rId7"/>
    <p:sldMasterId id="2147486619" r:id="rId8"/>
    <p:sldMasterId id="2147486656" r:id="rId9"/>
    <p:sldMasterId id="2147486707" r:id="rId10"/>
    <p:sldMasterId id="2147486822" r:id="rId11"/>
    <p:sldMasterId id="2147486835" r:id="rId12"/>
    <p:sldMasterId id="2147486860" r:id="rId13"/>
    <p:sldMasterId id="2147486897" r:id="rId14"/>
    <p:sldMasterId id="2147486910" r:id="rId15"/>
    <p:sldMasterId id="2147486923" r:id="rId16"/>
    <p:sldMasterId id="2147486949" r:id="rId17"/>
    <p:sldMasterId id="2147486962" r:id="rId18"/>
    <p:sldMasterId id="2147486987" r:id="rId19"/>
    <p:sldMasterId id="2147486999" r:id="rId20"/>
    <p:sldMasterId id="2147487038" r:id="rId21"/>
    <p:sldMasterId id="2147487051" r:id="rId22"/>
    <p:sldMasterId id="2147487064" r:id="rId23"/>
    <p:sldMasterId id="2147487076" r:id="rId24"/>
    <p:sldMasterId id="2147487101" r:id="rId25"/>
    <p:sldMasterId id="2147487176" r:id="rId26"/>
    <p:sldMasterId id="2147487200" r:id="rId27"/>
    <p:sldMasterId id="2147487212" r:id="rId28"/>
    <p:sldMasterId id="2147487225" r:id="rId29"/>
    <p:sldMasterId id="2147487237" r:id="rId30"/>
  </p:sldMasterIdLst>
  <p:notesMasterIdLst>
    <p:notesMasterId r:id="rId136"/>
  </p:notesMasterIdLst>
  <p:handoutMasterIdLst>
    <p:handoutMasterId r:id="rId137"/>
  </p:handoutMasterIdLst>
  <p:sldIdLst>
    <p:sldId id="256" r:id="rId31"/>
    <p:sldId id="1272" r:id="rId32"/>
    <p:sldId id="3818" r:id="rId33"/>
    <p:sldId id="3819" r:id="rId34"/>
    <p:sldId id="1960" r:id="rId35"/>
    <p:sldId id="514" r:id="rId36"/>
    <p:sldId id="517" r:id="rId37"/>
    <p:sldId id="518" r:id="rId38"/>
    <p:sldId id="540" r:id="rId39"/>
    <p:sldId id="522" r:id="rId40"/>
    <p:sldId id="541" r:id="rId41"/>
    <p:sldId id="1314" r:id="rId42"/>
    <p:sldId id="670" r:id="rId43"/>
    <p:sldId id="3799" r:id="rId44"/>
    <p:sldId id="2319" r:id="rId45"/>
    <p:sldId id="2316" r:id="rId46"/>
    <p:sldId id="2317" r:id="rId47"/>
    <p:sldId id="2318" r:id="rId48"/>
    <p:sldId id="561" r:id="rId49"/>
    <p:sldId id="3820" r:id="rId50"/>
    <p:sldId id="275" r:id="rId51"/>
    <p:sldId id="488" r:id="rId52"/>
    <p:sldId id="3776" r:id="rId53"/>
    <p:sldId id="3707" r:id="rId54"/>
    <p:sldId id="3778" r:id="rId55"/>
    <p:sldId id="3780" r:id="rId56"/>
    <p:sldId id="3779" r:id="rId57"/>
    <p:sldId id="3783" r:id="rId58"/>
    <p:sldId id="3784" r:id="rId59"/>
    <p:sldId id="3782" r:id="rId60"/>
    <p:sldId id="3741" r:id="rId61"/>
    <p:sldId id="3785" r:id="rId62"/>
    <p:sldId id="3786" r:id="rId63"/>
    <p:sldId id="3828" r:id="rId64"/>
    <p:sldId id="3831" r:id="rId65"/>
    <p:sldId id="3791" r:id="rId66"/>
    <p:sldId id="3788" r:id="rId67"/>
    <p:sldId id="3789" r:id="rId68"/>
    <p:sldId id="3787" r:id="rId69"/>
    <p:sldId id="3822" r:id="rId70"/>
    <p:sldId id="392" r:id="rId71"/>
    <p:sldId id="535" r:id="rId72"/>
    <p:sldId id="393" r:id="rId73"/>
    <p:sldId id="420" r:id="rId74"/>
    <p:sldId id="584" r:id="rId75"/>
    <p:sldId id="3798" r:id="rId76"/>
    <p:sldId id="585" r:id="rId77"/>
    <p:sldId id="3790" r:id="rId78"/>
    <p:sldId id="2302" r:id="rId79"/>
    <p:sldId id="3792" r:id="rId80"/>
    <p:sldId id="3830" r:id="rId81"/>
    <p:sldId id="3824" r:id="rId82"/>
    <p:sldId id="3793" r:id="rId83"/>
    <p:sldId id="3795" r:id="rId84"/>
    <p:sldId id="3805" r:id="rId85"/>
    <p:sldId id="3825" r:id="rId86"/>
    <p:sldId id="3796" r:id="rId87"/>
    <p:sldId id="3765" r:id="rId88"/>
    <p:sldId id="3797" r:id="rId89"/>
    <p:sldId id="478" r:id="rId90"/>
    <p:sldId id="3806" r:id="rId91"/>
    <p:sldId id="3826" r:id="rId92"/>
    <p:sldId id="626" r:id="rId93"/>
    <p:sldId id="3832" r:id="rId94"/>
    <p:sldId id="542" r:id="rId95"/>
    <p:sldId id="565" r:id="rId96"/>
    <p:sldId id="1092" r:id="rId97"/>
    <p:sldId id="1024" r:id="rId98"/>
    <p:sldId id="324" r:id="rId99"/>
    <p:sldId id="1149" r:id="rId100"/>
    <p:sldId id="318" r:id="rId101"/>
    <p:sldId id="543" r:id="rId102"/>
    <p:sldId id="402" r:id="rId103"/>
    <p:sldId id="1299" r:id="rId104"/>
    <p:sldId id="2158" r:id="rId105"/>
    <p:sldId id="3807" r:id="rId106"/>
    <p:sldId id="550" r:id="rId107"/>
    <p:sldId id="2199" r:id="rId108"/>
    <p:sldId id="2192" r:id="rId109"/>
    <p:sldId id="566" r:id="rId110"/>
    <p:sldId id="3808" r:id="rId111"/>
    <p:sldId id="2003" r:id="rId112"/>
    <p:sldId id="2002" r:id="rId113"/>
    <p:sldId id="3827" r:id="rId114"/>
    <p:sldId id="3829" r:id="rId115"/>
    <p:sldId id="276" r:id="rId116"/>
    <p:sldId id="257" r:id="rId117"/>
    <p:sldId id="267" r:id="rId118"/>
    <p:sldId id="1776" r:id="rId119"/>
    <p:sldId id="262" r:id="rId120"/>
    <p:sldId id="263" r:id="rId121"/>
    <p:sldId id="1777" r:id="rId122"/>
    <p:sldId id="3809" r:id="rId123"/>
    <p:sldId id="3821" r:id="rId124"/>
    <p:sldId id="3742" r:id="rId125"/>
    <p:sldId id="3804" r:id="rId126"/>
    <p:sldId id="297" r:id="rId127"/>
    <p:sldId id="304" r:id="rId128"/>
    <p:sldId id="305" r:id="rId129"/>
    <p:sldId id="306" r:id="rId130"/>
    <p:sldId id="307" r:id="rId131"/>
    <p:sldId id="308" r:id="rId132"/>
    <p:sldId id="309" r:id="rId133"/>
    <p:sldId id="320" r:id="rId134"/>
    <p:sldId id="3803" r:id="rId135"/>
  </p:sldIdLst>
  <p:sldSz cx="9144000" cy="6858000" type="screen4x3"/>
  <p:notesSz cx="6735763" cy="9869488"/>
  <p:defaultTextStyle>
    <a:defPPr>
      <a:defRPr lang="ja-JP"/>
    </a:defPPr>
    <a:lvl1pPr algn="l" rtl="0" eaLnBrk="0" fontAlgn="base" hangingPunct="0">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1pPr>
    <a:lvl2pPr marL="457200" algn="l" rtl="0" eaLnBrk="0" fontAlgn="base" hangingPunct="0">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2pPr>
    <a:lvl3pPr marL="914400" algn="l" rtl="0" eaLnBrk="0" fontAlgn="base" hangingPunct="0">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3pPr>
    <a:lvl4pPr marL="1371600" algn="l" rtl="0" eaLnBrk="0" fontAlgn="base" hangingPunct="0">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4pPr>
    <a:lvl5pPr marL="1828800" algn="l" rtl="0" eaLnBrk="0" fontAlgn="base" hangingPunct="0">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5pPr>
    <a:lvl6pPr marL="2286000" algn="l" defTabSz="914400" rtl="0" eaLnBrk="1" latinLnBrk="0" hangingPunct="1">
      <a:defRPr kumimoji="1" sz="2400" kern="1200">
        <a:solidFill>
          <a:schemeClr val="tx1"/>
        </a:solidFill>
        <a:latin typeface="Times New Roman" panose="02020603050405020304" pitchFamily="18" charset="0"/>
        <a:ea typeface="ＭＳ Ｐゴシック" panose="020B0600070205080204" pitchFamily="50" charset="-128"/>
        <a:cs typeface="+mn-cs"/>
      </a:defRPr>
    </a:lvl6pPr>
    <a:lvl7pPr marL="2743200" algn="l" defTabSz="914400" rtl="0" eaLnBrk="1" latinLnBrk="0" hangingPunct="1">
      <a:defRPr kumimoji="1" sz="2400" kern="1200">
        <a:solidFill>
          <a:schemeClr val="tx1"/>
        </a:solidFill>
        <a:latin typeface="Times New Roman" panose="02020603050405020304" pitchFamily="18" charset="0"/>
        <a:ea typeface="ＭＳ Ｐゴシック" panose="020B0600070205080204" pitchFamily="50" charset="-128"/>
        <a:cs typeface="+mn-cs"/>
      </a:defRPr>
    </a:lvl7pPr>
    <a:lvl8pPr marL="3200400" algn="l" defTabSz="914400" rtl="0" eaLnBrk="1" latinLnBrk="0" hangingPunct="1">
      <a:defRPr kumimoji="1" sz="2400" kern="1200">
        <a:solidFill>
          <a:schemeClr val="tx1"/>
        </a:solidFill>
        <a:latin typeface="Times New Roman" panose="02020603050405020304" pitchFamily="18" charset="0"/>
        <a:ea typeface="ＭＳ Ｐゴシック" panose="020B0600070205080204" pitchFamily="50" charset="-128"/>
        <a:cs typeface="+mn-cs"/>
      </a:defRPr>
    </a:lvl8pPr>
    <a:lvl9pPr marL="3657600" algn="l" defTabSz="914400" rtl="0" eaLnBrk="1" latinLnBrk="0" hangingPunct="1">
      <a:defRPr kumimoji="1" sz="2400" kern="1200">
        <a:solidFill>
          <a:schemeClr val="tx1"/>
        </a:solidFill>
        <a:latin typeface="Times New Roman" panose="02020603050405020304" pitchFamily="18"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08">
          <p15:clr>
            <a:srgbClr val="A4A3A4"/>
          </p15:clr>
        </p15:guide>
        <p15:guide id="2" pos="212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3333FF"/>
    <a:srgbClr val="FEFCE6"/>
    <a:srgbClr val="FF0000"/>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475" autoAdjust="0"/>
    <p:restoredTop sz="84105" autoAdjust="0"/>
  </p:normalViewPr>
  <p:slideViewPr>
    <p:cSldViewPr>
      <p:cViewPr varScale="1">
        <p:scale>
          <a:sx n="150" d="100"/>
          <a:sy n="150" d="100"/>
        </p:scale>
        <p:origin x="132" y="888"/>
      </p:cViewPr>
      <p:guideLst>
        <p:guide orient="horz" pos="2160"/>
        <p:guide pos="2880"/>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4194"/>
    </p:cViewPr>
  </p:sorterViewPr>
  <p:notesViewPr>
    <p:cSldViewPr>
      <p:cViewPr varScale="1">
        <p:scale>
          <a:sx n="76" d="100"/>
          <a:sy n="76" d="100"/>
        </p:scale>
        <p:origin x="1884" y="66"/>
      </p:cViewPr>
      <p:guideLst>
        <p:guide orient="horz" pos="3108"/>
        <p:guide pos="2121"/>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7.xml"/><Relationship Id="rId21" Type="http://schemas.openxmlformats.org/officeDocument/2006/relationships/slideMaster" Target="slideMasters/slideMaster21.xml"/><Relationship Id="rId42" Type="http://schemas.openxmlformats.org/officeDocument/2006/relationships/slide" Target="slides/slide12.xml"/><Relationship Id="rId63" Type="http://schemas.openxmlformats.org/officeDocument/2006/relationships/slide" Target="slides/slide33.xml"/><Relationship Id="rId84" Type="http://schemas.openxmlformats.org/officeDocument/2006/relationships/slide" Target="slides/slide54.xml"/><Relationship Id="rId138" Type="http://schemas.openxmlformats.org/officeDocument/2006/relationships/presProps" Target="presProps.xml"/><Relationship Id="rId107" Type="http://schemas.openxmlformats.org/officeDocument/2006/relationships/slide" Target="slides/slide77.xml"/><Relationship Id="rId11" Type="http://schemas.openxmlformats.org/officeDocument/2006/relationships/slideMaster" Target="slideMasters/slideMaster11.xml"/><Relationship Id="rId32" Type="http://schemas.openxmlformats.org/officeDocument/2006/relationships/slide" Target="slides/slide2.xml"/><Relationship Id="rId37" Type="http://schemas.openxmlformats.org/officeDocument/2006/relationships/slide" Target="slides/slide7.xml"/><Relationship Id="rId53" Type="http://schemas.openxmlformats.org/officeDocument/2006/relationships/slide" Target="slides/slide23.xml"/><Relationship Id="rId58" Type="http://schemas.openxmlformats.org/officeDocument/2006/relationships/slide" Target="slides/slide28.xml"/><Relationship Id="rId74" Type="http://schemas.openxmlformats.org/officeDocument/2006/relationships/slide" Target="slides/slide44.xml"/><Relationship Id="rId79" Type="http://schemas.openxmlformats.org/officeDocument/2006/relationships/slide" Target="slides/slide49.xml"/><Relationship Id="rId102" Type="http://schemas.openxmlformats.org/officeDocument/2006/relationships/slide" Target="slides/slide72.xml"/><Relationship Id="rId123" Type="http://schemas.openxmlformats.org/officeDocument/2006/relationships/slide" Target="slides/slide93.xml"/><Relationship Id="rId128" Type="http://schemas.openxmlformats.org/officeDocument/2006/relationships/slide" Target="slides/slide98.xml"/><Relationship Id="rId5" Type="http://schemas.openxmlformats.org/officeDocument/2006/relationships/slideMaster" Target="slideMasters/slideMaster5.xml"/><Relationship Id="rId90" Type="http://schemas.openxmlformats.org/officeDocument/2006/relationships/slide" Target="slides/slide60.xml"/><Relationship Id="rId95" Type="http://schemas.openxmlformats.org/officeDocument/2006/relationships/slide" Target="slides/slide65.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 Target="slides/slide13.xml"/><Relationship Id="rId48" Type="http://schemas.openxmlformats.org/officeDocument/2006/relationships/slide" Target="slides/slide18.xml"/><Relationship Id="rId64" Type="http://schemas.openxmlformats.org/officeDocument/2006/relationships/slide" Target="slides/slide34.xml"/><Relationship Id="rId69" Type="http://schemas.openxmlformats.org/officeDocument/2006/relationships/slide" Target="slides/slide39.xml"/><Relationship Id="rId113" Type="http://schemas.openxmlformats.org/officeDocument/2006/relationships/slide" Target="slides/slide83.xml"/><Relationship Id="rId118" Type="http://schemas.openxmlformats.org/officeDocument/2006/relationships/slide" Target="slides/slide88.xml"/><Relationship Id="rId134" Type="http://schemas.openxmlformats.org/officeDocument/2006/relationships/slide" Target="slides/slide104.xml"/><Relationship Id="rId139" Type="http://schemas.openxmlformats.org/officeDocument/2006/relationships/viewProps" Target="viewProps.xml"/><Relationship Id="rId80" Type="http://schemas.openxmlformats.org/officeDocument/2006/relationships/slide" Target="slides/slide50.xml"/><Relationship Id="rId85" Type="http://schemas.openxmlformats.org/officeDocument/2006/relationships/slide" Target="slides/slide55.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3.xml"/><Relationship Id="rId38" Type="http://schemas.openxmlformats.org/officeDocument/2006/relationships/slide" Target="slides/slide8.xml"/><Relationship Id="rId59" Type="http://schemas.openxmlformats.org/officeDocument/2006/relationships/slide" Target="slides/slide29.xml"/><Relationship Id="rId103" Type="http://schemas.openxmlformats.org/officeDocument/2006/relationships/slide" Target="slides/slide73.xml"/><Relationship Id="rId108" Type="http://schemas.openxmlformats.org/officeDocument/2006/relationships/slide" Target="slides/slide78.xml"/><Relationship Id="rId124" Type="http://schemas.openxmlformats.org/officeDocument/2006/relationships/slide" Target="slides/slide94.xml"/><Relationship Id="rId129" Type="http://schemas.openxmlformats.org/officeDocument/2006/relationships/slide" Target="slides/slide99.xml"/><Relationship Id="rId54" Type="http://schemas.openxmlformats.org/officeDocument/2006/relationships/slide" Target="slides/slide24.xml"/><Relationship Id="rId70" Type="http://schemas.openxmlformats.org/officeDocument/2006/relationships/slide" Target="slides/slide40.xml"/><Relationship Id="rId75" Type="http://schemas.openxmlformats.org/officeDocument/2006/relationships/slide" Target="slides/slide45.xml"/><Relationship Id="rId91" Type="http://schemas.openxmlformats.org/officeDocument/2006/relationships/slide" Target="slides/slide61.xml"/><Relationship Id="rId96" Type="http://schemas.openxmlformats.org/officeDocument/2006/relationships/slide" Target="slides/slide66.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9.xml"/><Relationship Id="rId114" Type="http://schemas.openxmlformats.org/officeDocument/2006/relationships/slide" Target="slides/slide84.xml"/><Relationship Id="rId119" Type="http://schemas.openxmlformats.org/officeDocument/2006/relationships/slide" Target="slides/slide89.xml"/><Relationship Id="rId44" Type="http://schemas.openxmlformats.org/officeDocument/2006/relationships/slide" Target="slides/slide14.xml"/><Relationship Id="rId60" Type="http://schemas.openxmlformats.org/officeDocument/2006/relationships/slide" Target="slides/slide30.xml"/><Relationship Id="rId65" Type="http://schemas.openxmlformats.org/officeDocument/2006/relationships/slide" Target="slides/slide35.xml"/><Relationship Id="rId81" Type="http://schemas.openxmlformats.org/officeDocument/2006/relationships/slide" Target="slides/slide51.xml"/><Relationship Id="rId86" Type="http://schemas.openxmlformats.org/officeDocument/2006/relationships/slide" Target="slides/slide56.xml"/><Relationship Id="rId130" Type="http://schemas.openxmlformats.org/officeDocument/2006/relationships/slide" Target="slides/slide100.xml"/><Relationship Id="rId135" Type="http://schemas.openxmlformats.org/officeDocument/2006/relationships/slide" Target="slides/slide105.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9.xml"/><Relationship Id="rId109" Type="http://schemas.openxmlformats.org/officeDocument/2006/relationships/slide" Target="slides/slide79.xml"/><Relationship Id="rId34" Type="http://schemas.openxmlformats.org/officeDocument/2006/relationships/slide" Target="slides/slide4.xml"/><Relationship Id="rId50" Type="http://schemas.openxmlformats.org/officeDocument/2006/relationships/slide" Target="slides/slide20.xml"/><Relationship Id="rId55" Type="http://schemas.openxmlformats.org/officeDocument/2006/relationships/slide" Target="slides/slide25.xml"/><Relationship Id="rId76" Type="http://schemas.openxmlformats.org/officeDocument/2006/relationships/slide" Target="slides/slide46.xml"/><Relationship Id="rId97" Type="http://schemas.openxmlformats.org/officeDocument/2006/relationships/slide" Target="slides/slide67.xml"/><Relationship Id="rId104" Type="http://schemas.openxmlformats.org/officeDocument/2006/relationships/slide" Target="slides/slide74.xml"/><Relationship Id="rId120" Type="http://schemas.openxmlformats.org/officeDocument/2006/relationships/slide" Target="slides/slide90.xml"/><Relationship Id="rId125" Type="http://schemas.openxmlformats.org/officeDocument/2006/relationships/slide" Target="slides/slide95.xml"/><Relationship Id="rId141"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slide" Target="slides/slide41.xml"/><Relationship Id="rId92" Type="http://schemas.openxmlformats.org/officeDocument/2006/relationships/slide" Target="slides/slide6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10.xml"/><Relationship Id="rId45" Type="http://schemas.openxmlformats.org/officeDocument/2006/relationships/slide" Target="slides/slide15.xml"/><Relationship Id="rId66" Type="http://schemas.openxmlformats.org/officeDocument/2006/relationships/slide" Target="slides/slide36.xml"/><Relationship Id="rId87" Type="http://schemas.openxmlformats.org/officeDocument/2006/relationships/slide" Target="slides/slide57.xml"/><Relationship Id="rId110" Type="http://schemas.openxmlformats.org/officeDocument/2006/relationships/slide" Target="slides/slide80.xml"/><Relationship Id="rId115" Type="http://schemas.openxmlformats.org/officeDocument/2006/relationships/slide" Target="slides/slide85.xml"/><Relationship Id="rId131" Type="http://schemas.openxmlformats.org/officeDocument/2006/relationships/slide" Target="slides/slide101.xml"/><Relationship Id="rId136" Type="http://schemas.openxmlformats.org/officeDocument/2006/relationships/notesMaster" Target="notesMasters/notesMaster1.xml"/><Relationship Id="rId61" Type="http://schemas.openxmlformats.org/officeDocument/2006/relationships/slide" Target="slides/slide31.xml"/><Relationship Id="rId82" Type="http://schemas.openxmlformats.org/officeDocument/2006/relationships/slide" Target="slides/slide52.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 Target="slides/slide5.xml"/><Relationship Id="rId56" Type="http://schemas.openxmlformats.org/officeDocument/2006/relationships/slide" Target="slides/slide26.xml"/><Relationship Id="rId77" Type="http://schemas.openxmlformats.org/officeDocument/2006/relationships/slide" Target="slides/slide47.xml"/><Relationship Id="rId100" Type="http://schemas.openxmlformats.org/officeDocument/2006/relationships/slide" Target="slides/slide70.xml"/><Relationship Id="rId105" Type="http://schemas.openxmlformats.org/officeDocument/2006/relationships/slide" Target="slides/slide75.xml"/><Relationship Id="rId126" Type="http://schemas.openxmlformats.org/officeDocument/2006/relationships/slide" Target="slides/slide96.xml"/><Relationship Id="rId8" Type="http://schemas.openxmlformats.org/officeDocument/2006/relationships/slideMaster" Target="slideMasters/slideMaster8.xml"/><Relationship Id="rId51" Type="http://schemas.openxmlformats.org/officeDocument/2006/relationships/slide" Target="slides/slide21.xml"/><Relationship Id="rId72" Type="http://schemas.openxmlformats.org/officeDocument/2006/relationships/slide" Target="slides/slide42.xml"/><Relationship Id="rId93" Type="http://schemas.openxmlformats.org/officeDocument/2006/relationships/slide" Target="slides/slide63.xml"/><Relationship Id="rId98" Type="http://schemas.openxmlformats.org/officeDocument/2006/relationships/slide" Target="slides/slide68.xml"/><Relationship Id="rId121" Type="http://schemas.openxmlformats.org/officeDocument/2006/relationships/slide" Target="slides/slide91.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16.xml"/><Relationship Id="rId67" Type="http://schemas.openxmlformats.org/officeDocument/2006/relationships/slide" Target="slides/slide37.xml"/><Relationship Id="rId116" Type="http://schemas.openxmlformats.org/officeDocument/2006/relationships/slide" Target="slides/slide86.xml"/><Relationship Id="rId137" Type="http://schemas.openxmlformats.org/officeDocument/2006/relationships/handoutMaster" Target="handoutMasters/handoutMaster1.xml"/><Relationship Id="rId20" Type="http://schemas.openxmlformats.org/officeDocument/2006/relationships/slideMaster" Target="slideMasters/slideMaster20.xml"/><Relationship Id="rId41" Type="http://schemas.openxmlformats.org/officeDocument/2006/relationships/slide" Target="slides/slide11.xml"/><Relationship Id="rId62" Type="http://schemas.openxmlformats.org/officeDocument/2006/relationships/slide" Target="slides/slide32.xml"/><Relationship Id="rId83" Type="http://schemas.openxmlformats.org/officeDocument/2006/relationships/slide" Target="slides/slide53.xml"/><Relationship Id="rId88" Type="http://schemas.openxmlformats.org/officeDocument/2006/relationships/slide" Target="slides/slide58.xml"/><Relationship Id="rId111" Type="http://schemas.openxmlformats.org/officeDocument/2006/relationships/slide" Target="slides/slide81.xml"/><Relationship Id="rId132" Type="http://schemas.openxmlformats.org/officeDocument/2006/relationships/slide" Target="slides/slide102.xml"/><Relationship Id="rId15" Type="http://schemas.openxmlformats.org/officeDocument/2006/relationships/slideMaster" Target="slideMasters/slideMaster15.xml"/><Relationship Id="rId36" Type="http://schemas.openxmlformats.org/officeDocument/2006/relationships/slide" Target="slides/slide6.xml"/><Relationship Id="rId57" Type="http://schemas.openxmlformats.org/officeDocument/2006/relationships/slide" Target="slides/slide27.xml"/><Relationship Id="rId106" Type="http://schemas.openxmlformats.org/officeDocument/2006/relationships/slide" Target="slides/slide76.xml"/><Relationship Id="rId127" Type="http://schemas.openxmlformats.org/officeDocument/2006/relationships/slide" Target="slides/slide97.xml"/><Relationship Id="rId10" Type="http://schemas.openxmlformats.org/officeDocument/2006/relationships/slideMaster" Target="slideMasters/slideMaster10.xml"/><Relationship Id="rId31" Type="http://schemas.openxmlformats.org/officeDocument/2006/relationships/slide" Target="slides/slide1.xml"/><Relationship Id="rId52" Type="http://schemas.openxmlformats.org/officeDocument/2006/relationships/slide" Target="slides/slide22.xml"/><Relationship Id="rId73" Type="http://schemas.openxmlformats.org/officeDocument/2006/relationships/slide" Target="slides/slide43.xml"/><Relationship Id="rId78" Type="http://schemas.openxmlformats.org/officeDocument/2006/relationships/slide" Target="slides/slide48.xml"/><Relationship Id="rId94" Type="http://schemas.openxmlformats.org/officeDocument/2006/relationships/slide" Target="slides/slide64.xml"/><Relationship Id="rId99" Type="http://schemas.openxmlformats.org/officeDocument/2006/relationships/slide" Target="slides/slide69.xml"/><Relationship Id="rId101" Type="http://schemas.openxmlformats.org/officeDocument/2006/relationships/slide" Target="slides/slide71.xml"/><Relationship Id="rId122" Type="http://schemas.openxmlformats.org/officeDocument/2006/relationships/slide" Target="slides/slide92.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Master" Target="slideMasters/slideMaster26.xml"/><Relationship Id="rId47" Type="http://schemas.openxmlformats.org/officeDocument/2006/relationships/slide" Target="slides/slide17.xml"/><Relationship Id="rId68" Type="http://schemas.openxmlformats.org/officeDocument/2006/relationships/slide" Target="slides/slide38.xml"/><Relationship Id="rId89" Type="http://schemas.openxmlformats.org/officeDocument/2006/relationships/slide" Target="slides/slide59.xml"/><Relationship Id="rId112" Type="http://schemas.openxmlformats.org/officeDocument/2006/relationships/slide" Target="slides/slide82.xml"/><Relationship Id="rId133" Type="http://schemas.openxmlformats.org/officeDocument/2006/relationships/slide" Target="slides/slide103.xml"/><Relationship Id="rId16" Type="http://schemas.openxmlformats.org/officeDocument/2006/relationships/slideMaster" Target="slideMasters/slideMaster16.xml"/></Relationships>
</file>

<file path=ppt/charts/_rels/chart1.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f</c:v>
                </c:pt>
              </c:strCache>
            </c:strRef>
          </c:tx>
          <c:spPr>
            <a:ln w="19050" cap="rnd">
              <a:solidFill>
                <a:schemeClr val="accent1"/>
              </a:solidFill>
              <a:round/>
            </a:ln>
            <a:effectLst/>
          </c:spPr>
          <c:marker>
            <c:symbol val="none"/>
          </c:marker>
          <c:xVal>
            <c:numRef>
              <c:f>Sheet1!$A$2:$A$32</c:f>
              <c:numCache>
                <c:formatCode>General</c:formatCode>
                <c:ptCount val="31"/>
                <c:pt idx="0">
                  <c:v>0</c:v>
                </c:pt>
                <c:pt idx="1">
                  <c:v>0.01</c:v>
                </c:pt>
                <c:pt idx="2">
                  <c:v>0.02</c:v>
                </c:pt>
                <c:pt idx="3">
                  <c:v>0.03</c:v>
                </c:pt>
                <c:pt idx="4">
                  <c:v>0.04</c:v>
                </c:pt>
                <c:pt idx="5">
                  <c:v>0.05</c:v>
                </c:pt>
                <c:pt idx="6">
                  <c:v>0.06</c:v>
                </c:pt>
                <c:pt idx="7">
                  <c:v>7.0000000000000007E-2</c:v>
                </c:pt>
                <c:pt idx="8">
                  <c:v>0.08</c:v>
                </c:pt>
                <c:pt idx="9">
                  <c:v>0.09</c:v>
                </c:pt>
                <c:pt idx="10">
                  <c:v>0.1</c:v>
                </c:pt>
                <c:pt idx="11">
                  <c:v>0.11</c:v>
                </c:pt>
                <c:pt idx="12">
                  <c:v>0.12</c:v>
                </c:pt>
                <c:pt idx="13">
                  <c:v>0.13</c:v>
                </c:pt>
                <c:pt idx="14">
                  <c:v>0.14000000000000001</c:v>
                </c:pt>
                <c:pt idx="15">
                  <c:v>0.15</c:v>
                </c:pt>
                <c:pt idx="16">
                  <c:v>0.16</c:v>
                </c:pt>
                <c:pt idx="17">
                  <c:v>0.17</c:v>
                </c:pt>
                <c:pt idx="18">
                  <c:v>0.18</c:v>
                </c:pt>
                <c:pt idx="19">
                  <c:v>0.19</c:v>
                </c:pt>
                <c:pt idx="20">
                  <c:v>0.2</c:v>
                </c:pt>
                <c:pt idx="21">
                  <c:v>0.21</c:v>
                </c:pt>
                <c:pt idx="22">
                  <c:v>0.22</c:v>
                </c:pt>
                <c:pt idx="23">
                  <c:v>0.23</c:v>
                </c:pt>
                <c:pt idx="24">
                  <c:v>0.24</c:v>
                </c:pt>
                <c:pt idx="25">
                  <c:v>0.25</c:v>
                </c:pt>
                <c:pt idx="26">
                  <c:v>0.26</c:v>
                </c:pt>
                <c:pt idx="27">
                  <c:v>0.27</c:v>
                </c:pt>
                <c:pt idx="28">
                  <c:v>0.28000000000000003</c:v>
                </c:pt>
                <c:pt idx="29">
                  <c:v>0.28999999999999998</c:v>
                </c:pt>
                <c:pt idx="30">
                  <c:v>0.3</c:v>
                </c:pt>
              </c:numCache>
            </c:numRef>
          </c:xVal>
          <c:yVal>
            <c:numRef>
              <c:f>Sheet1!$B$2:$B$32</c:f>
              <c:numCache>
                <c:formatCode>General</c:formatCode>
                <c:ptCount val="31"/>
                <c:pt idx="0">
                  <c:v>1</c:v>
                </c:pt>
                <c:pt idx="1">
                  <c:v>0.68071239832338537</c:v>
                </c:pt>
                <c:pt idx="2">
                  <c:v>0.46336936923117528</c:v>
                </c:pt>
                <c:pt idx="3">
                  <c:v>0.31542127463894759</c:v>
                </c:pt>
                <c:pt idx="4">
                  <c:v>0.21471117234169726</c:v>
                </c:pt>
                <c:pt idx="5">
                  <c:v>0.14615655707154243</c:v>
                </c:pt>
                <c:pt idx="6">
                  <c:v>9.9490580494858413E-2</c:v>
                </c:pt>
                <c:pt idx="7">
                  <c:v>6.7724471659240906E-2</c:v>
                </c:pt>
                <c:pt idx="8">
                  <c:v>4.610088752834602E-2</c:v>
                </c:pt>
                <c:pt idx="9">
                  <c:v>3.1381445714257064E-2</c:v>
                </c:pt>
                <c:pt idx="10">
                  <c:v>2.1361739175007045E-2</c:v>
                </c:pt>
                <c:pt idx="11">
                  <c:v>1.4541200706177667E-2</c:v>
                </c:pt>
                <c:pt idx="12">
                  <c:v>9.8983756072039009E-3</c:v>
                </c:pt>
                <c:pt idx="13">
                  <c:v>6.737946999085467E-3</c:v>
                </c:pt>
                <c:pt idx="14">
                  <c:v>4.586604061523324E-3</c:v>
                </c:pt>
                <c:pt idx="15">
                  <c:v>3.1221582508793237E-3</c:v>
                </c:pt>
                <c:pt idx="16">
                  <c:v>2.1252918309012095E-3</c:v>
                </c:pt>
                <c:pt idx="17">
                  <c:v>1.4467124993498607E-3</c:v>
                </c:pt>
                <c:pt idx="18">
                  <c:v>9.8479513511686313E-4</c:v>
                </c:pt>
                <c:pt idx="19">
                  <c:v>6.703622582826021E-4</c:v>
                </c:pt>
                <c:pt idx="20">
                  <c:v>4.5632390058103061E-4</c:v>
                </c:pt>
                <c:pt idx="21">
                  <c:v>3.1062533677679582E-4</c:v>
                </c:pt>
                <c:pt idx="22">
                  <c:v>2.1144651797734188E-4</c:v>
                </c:pt>
                <c:pt idx="23">
                  <c:v>1.4393426636948517E-4</c:v>
                </c:pt>
                <c:pt idx="24">
                  <c:v>9.7977839661289202E-5</c:v>
                </c:pt>
                <c:pt idx="25">
                  <c:v>6.6694730218380373E-5</c:v>
                </c:pt>
                <c:pt idx="26">
                  <c:v>4.5399929762484854E-5</c:v>
                </c:pt>
                <c:pt idx="27">
                  <c:v>3.0904295072334297E-5</c:v>
                </c:pt>
                <c:pt idx="28">
                  <c:v>2.1036936817182249E-5</c:v>
                </c:pt>
                <c:pt idx="29">
                  <c:v>1.4320103714201676E-5</c:v>
                </c:pt>
                <c:pt idx="30">
                  <c:v>9.747872143533838E-6</c:v>
                </c:pt>
              </c:numCache>
            </c:numRef>
          </c:yVal>
          <c:smooth val="1"/>
          <c:extLst>
            <c:ext xmlns:c16="http://schemas.microsoft.com/office/drawing/2014/chart" uri="{C3380CC4-5D6E-409C-BE32-E72D297353CC}">
              <c16:uniqueId val="{00000000-A62C-4D29-A59F-6AE8346B8BC9}"/>
            </c:ext>
          </c:extLst>
        </c:ser>
        <c:dLbls>
          <c:showLegendKey val="0"/>
          <c:showVal val="0"/>
          <c:showCatName val="0"/>
          <c:showSerName val="0"/>
          <c:showPercent val="0"/>
          <c:showBubbleSize val="0"/>
        </c:dLbls>
        <c:axId val="40498063"/>
        <c:axId val="151189583"/>
      </c:scatterChart>
      <c:valAx>
        <c:axId val="40498063"/>
        <c:scaling>
          <c:orientation val="minMax"/>
          <c:max val="1.1000000000000001"/>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ja-JP"/>
          </a:p>
        </c:txPr>
        <c:crossAx val="151189583"/>
        <c:crosses val="autoZero"/>
        <c:crossBetween val="midCat"/>
      </c:valAx>
      <c:valAx>
        <c:axId val="151189583"/>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ja-JP"/>
          </a:p>
        </c:txPr>
        <c:crossAx val="4049806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latin typeface="Times New Roman" panose="02020603050405020304" pitchFamily="18" charset="0"/>
          <a:cs typeface="Times New Roman" panose="02020603050405020304" pitchFamily="18" charset="0"/>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image" Target="../media/image10.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92.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93.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94.wmf"/></Relationships>
</file>

<file path=ppt/drawings/_rels/vmlDrawing5.v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image" Target="../media/image128.png"/></Relationships>
</file>

<file path=ppt/drawings/_rels/vmlDrawing6.vml.rels><?xml version="1.0" encoding="UTF-8" standalone="yes"?>
<Relationships xmlns="http://schemas.openxmlformats.org/package/2006/relationships"><Relationship Id="rId3" Type="http://schemas.openxmlformats.org/officeDocument/2006/relationships/image" Target="../media/image136.wmf"/><Relationship Id="rId2" Type="http://schemas.openxmlformats.org/officeDocument/2006/relationships/image" Target="../media/image135.wmf"/><Relationship Id="rId1" Type="http://schemas.openxmlformats.org/officeDocument/2006/relationships/image" Target="../media/image134.wmf"/><Relationship Id="rId4" Type="http://schemas.openxmlformats.org/officeDocument/2006/relationships/image" Target="../media/image137.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179.wmf"/><Relationship Id="rId2" Type="http://schemas.openxmlformats.org/officeDocument/2006/relationships/image" Target="../media/image178.wmf"/><Relationship Id="rId1" Type="http://schemas.openxmlformats.org/officeDocument/2006/relationships/image" Target="../media/image177.wmf"/><Relationship Id="rId4" Type="http://schemas.openxmlformats.org/officeDocument/2006/relationships/image" Target="../media/image180.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hdr" sz="quarter"/>
          </p:nvPr>
        </p:nvSpPr>
        <p:spPr bwMode="auto">
          <a:xfrm>
            <a:off x="0" y="0"/>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20" tIns="45660" rIns="91320" bIns="45660" numCol="1" anchor="t" anchorCtr="0" compatLnSpc="1">
            <a:prstTxWarp prst="textNoShape">
              <a:avLst/>
            </a:prstTxWarp>
          </a:bodyPr>
          <a:lstStyle>
            <a:lvl1pPr defTabSz="912813" eaLnBrk="1" hangingPunct="1">
              <a:defRPr sz="1200"/>
            </a:lvl1pPr>
          </a:lstStyle>
          <a:p>
            <a:pPr>
              <a:defRPr/>
            </a:pPr>
            <a:endParaRPr lang="en-US" altLang="ja-JP"/>
          </a:p>
        </p:txBody>
      </p:sp>
      <p:sp>
        <p:nvSpPr>
          <p:cNvPr id="66563" name="Rectangle 3"/>
          <p:cNvSpPr>
            <a:spLocks noGrp="1" noChangeArrowheads="1"/>
          </p:cNvSpPr>
          <p:nvPr>
            <p:ph type="dt" sz="quarter" idx="1"/>
          </p:nvPr>
        </p:nvSpPr>
        <p:spPr bwMode="auto">
          <a:xfrm>
            <a:off x="3816350" y="0"/>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20" tIns="45660" rIns="91320" bIns="45660" numCol="1" anchor="t" anchorCtr="0" compatLnSpc="1">
            <a:prstTxWarp prst="textNoShape">
              <a:avLst/>
            </a:prstTxWarp>
          </a:bodyPr>
          <a:lstStyle>
            <a:lvl1pPr algn="r" defTabSz="912813" eaLnBrk="1" hangingPunct="1">
              <a:defRPr sz="1200"/>
            </a:lvl1pPr>
          </a:lstStyle>
          <a:p>
            <a:pPr>
              <a:defRPr/>
            </a:pPr>
            <a:endParaRPr lang="en-US" altLang="ja-JP"/>
          </a:p>
        </p:txBody>
      </p:sp>
      <p:sp>
        <p:nvSpPr>
          <p:cNvPr id="66564" name="Rectangle 4"/>
          <p:cNvSpPr>
            <a:spLocks noGrp="1" noChangeArrowheads="1"/>
          </p:cNvSpPr>
          <p:nvPr>
            <p:ph type="ftr" sz="quarter" idx="2"/>
          </p:nvPr>
        </p:nvSpPr>
        <p:spPr bwMode="auto">
          <a:xfrm>
            <a:off x="0" y="9375775"/>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20" tIns="45660" rIns="91320" bIns="45660" numCol="1" anchor="b" anchorCtr="0" compatLnSpc="1">
            <a:prstTxWarp prst="textNoShape">
              <a:avLst/>
            </a:prstTxWarp>
          </a:bodyPr>
          <a:lstStyle>
            <a:lvl1pPr defTabSz="912813" eaLnBrk="1" hangingPunct="1">
              <a:defRPr sz="1200"/>
            </a:lvl1pPr>
          </a:lstStyle>
          <a:p>
            <a:pPr>
              <a:defRPr/>
            </a:pPr>
            <a:endParaRPr lang="en-US" altLang="ja-JP"/>
          </a:p>
        </p:txBody>
      </p:sp>
      <p:sp>
        <p:nvSpPr>
          <p:cNvPr id="66565" name="Rectangle 5"/>
          <p:cNvSpPr>
            <a:spLocks noGrp="1" noChangeArrowheads="1"/>
          </p:cNvSpPr>
          <p:nvPr>
            <p:ph type="sldNum" sz="quarter" idx="3"/>
          </p:nvPr>
        </p:nvSpPr>
        <p:spPr bwMode="auto">
          <a:xfrm>
            <a:off x="3816350" y="9375775"/>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20" tIns="45660" rIns="91320" bIns="45660" numCol="1" anchor="b" anchorCtr="0" compatLnSpc="1">
            <a:prstTxWarp prst="textNoShape">
              <a:avLst/>
            </a:prstTxWarp>
          </a:bodyPr>
          <a:lstStyle>
            <a:lvl1pPr algn="r" defTabSz="912813" eaLnBrk="1" hangingPunct="1">
              <a:defRPr sz="1200"/>
            </a:lvl1pPr>
          </a:lstStyle>
          <a:p>
            <a:pPr>
              <a:defRPr/>
            </a:pPr>
            <a:fld id="{3839B234-E10C-4E19-995D-262281384BCF}" type="slidenum">
              <a:rPr lang="en-US" altLang="ja-JP"/>
              <a:pPr>
                <a:defRPr/>
              </a:pPr>
              <a:t>‹#›</a:t>
            </a:fld>
            <a:endParaRPr lang="en-US" altLang="ja-JP"/>
          </a:p>
        </p:txBody>
      </p:sp>
    </p:spTree>
    <p:extLst>
      <p:ext uri="{BB962C8B-B14F-4D97-AF65-F5344CB8AC3E}">
        <p14:creationId xmlns:p14="http://schemas.microsoft.com/office/powerpoint/2010/main" val="387542754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736" units="cm"/>
          <inkml:channel name="Y" type="integer" max="1824" units="cm"/>
          <inkml:channel name="T" type="integer" max="2.14748E9" units="dev"/>
        </inkml:traceFormat>
        <inkml:channelProperties>
          <inkml:channelProperty channel="X" name="resolution" value="105.23077" units="1/cm"/>
          <inkml:channelProperty channel="Y" name="resolution" value="105.43353" units="1/cm"/>
          <inkml:channelProperty channel="T" name="resolution" value="1" units="1/dev"/>
        </inkml:channelProperties>
      </inkml:inkSource>
      <inkml:timestamp xml:id="ts0" timeString="2020-04-08T01:13:32.523"/>
    </inkml:context>
    <inkml:brush xml:id="br0">
      <inkml:brushProperty name="width" value="0.2" units="cm"/>
      <inkml:brushProperty name="height" value="0.4" units="cm"/>
      <inkml:brushProperty name="color" value="#FFFF00"/>
      <inkml:brushProperty name="tip" value="rectangle"/>
      <inkml:brushProperty name="rasterOp" value="maskPen"/>
      <inkml:brushProperty name="fitToCurve" value="1"/>
    </inkml:brush>
  </inkml:definitions>
  <inkml:trace contextRef="#ctx0" brushRef="#br0">0 0 0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hdr" sz="quarter"/>
          </p:nvPr>
        </p:nvSpPr>
        <p:spPr bwMode="auto">
          <a:xfrm>
            <a:off x="0" y="0"/>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20" tIns="45660" rIns="91320" bIns="45660" numCol="1" anchor="t" anchorCtr="0" compatLnSpc="1">
            <a:prstTxWarp prst="textNoShape">
              <a:avLst/>
            </a:prstTxWarp>
          </a:bodyPr>
          <a:lstStyle>
            <a:lvl1pPr defTabSz="912813" eaLnBrk="1" hangingPunct="1">
              <a:defRPr sz="1200"/>
            </a:lvl1pPr>
          </a:lstStyle>
          <a:p>
            <a:pPr>
              <a:defRPr/>
            </a:pPr>
            <a:endParaRPr lang="en-US" altLang="ja-JP"/>
          </a:p>
        </p:txBody>
      </p:sp>
      <p:sp>
        <p:nvSpPr>
          <p:cNvPr id="34819" name="Rectangle 3"/>
          <p:cNvSpPr>
            <a:spLocks noGrp="1" noChangeArrowheads="1"/>
          </p:cNvSpPr>
          <p:nvPr>
            <p:ph type="dt" idx="1"/>
          </p:nvPr>
        </p:nvSpPr>
        <p:spPr bwMode="auto">
          <a:xfrm>
            <a:off x="3816350" y="0"/>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20" tIns="45660" rIns="91320" bIns="45660" numCol="1" anchor="t" anchorCtr="0" compatLnSpc="1">
            <a:prstTxWarp prst="textNoShape">
              <a:avLst/>
            </a:prstTxWarp>
          </a:bodyPr>
          <a:lstStyle>
            <a:lvl1pPr algn="r" defTabSz="912813" eaLnBrk="1" hangingPunct="1">
              <a:defRPr sz="1200"/>
            </a:lvl1pPr>
          </a:lstStyle>
          <a:p>
            <a:pPr>
              <a:defRPr/>
            </a:pPr>
            <a:endParaRPr lang="en-US" altLang="ja-JP"/>
          </a:p>
        </p:txBody>
      </p:sp>
      <p:sp>
        <p:nvSpPr>
          <p:cNvPr id="96260" name="Rectangle 4"/>
          <p:cNvSpPr>
            <a:spLocks noGrp="1" noRot="1" noChangeAspect="1" noChangeArrowheads="1" noTextEdit="1"/>
          </p:cNvSpPr>
          <p:nvPr>
            <p:ph type="sldImg" idx="2"/>
          </p:nvPr>
        </p:nvSpPr>
        <p:spPr bwMode="auto">
          <a:xfrm>
            <a:off x="900113" y="739775"/>
            <a:ext cx="4935537" cy="370205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34821" name="Rectangle 5"/>
          <p:cNvSpPr>
            <a:spLocks noGrp="1" noChangeArrowheads="1"/>
          </p:cNvSpPr>
          <p:nvPr>
            <p:ph type="body" sz="quarter" idx="3"/>
          </p:nvPr>
        </p:nvSpPr>
        <p:spPr bwMode="auto">
          <a:xfrm>
            <a:off x="896938" y="4687888"/>
            <a:ext cx="4941887" cy="444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20" tIns="45660" rIns="91320" bIns="45660"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34822" name="Rectangle 6"/>
          <p:cNvSpPr>
            <a:spLocks noGrp="1" noChangeArrowheads="1"/>
          </p:cNvSpPr>
          <p:nvPr>
            <p:ph type="ftr" sz="quarter" idx="4"/>
          </p:nvPr>
        </p:nvSpPr>
        <p:spPr bwMode="auto">
          <a:xfrm>
            <a:off x="0" y="9375775"/>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20" tIns="45660" rIns="91320" bIns="45660" numCol="1" anchor="b" anchorCtr="0" compatLnSpc="1">
            <a:prstTxWarp prst="textNoShape">
              <a:avLst/>
            </a:prstTxWarp>
          </a:bodyPr>
          <a:lstStyle>
            <a:lvl1pPr defTabSz="912813" eaLnBrk="1" hangingPunct="1">
              <a:defRPr sz="1200"/>
            </a:lvl1pPr>
          </a:lstStyle>
          <a:p>
            <a:pPr>
              <a:defRPr/>
            </a:pPr>
            <a:endParaRPr lang="en-US" altLang="ja-JP"/>
          </a:p>
        </p:txBody>
      </p:sp>
      <p:sp>
        <p:nvSpPr>
          <p:cNvPr id="34823" name="Rectangle 7"/>
          <p:cNvSpPr>
            <a:spLocks noGrp="1" noChangeArrowheads="1"/>
          </p:cNvSpPr>
          <p:nvPr>
            <p:ph type="sldNum" sz="quarter" idx="5"/>
          </p:nvPr>
        </p:nvSpPr>
        <p:spPr bwMode="auto">
          <a:xfrm>
            <a:off x="3816350" y="9375775"/>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20" tIns="45660" rIns="91320" bIns="45660" numCol="1" anchor="b" anchorCtr="0" compatLnSpc="1">
            <a:prstTxWarp prst="textNoShape">
              <a:avLst/>
            </a:prstTxWarp>
          </a:bodyPr>
          <a:lstStyle>
            <a:lvl1pPr algn="r" defTabSz="912813" eaLnBrk="1" hangingPunct="1">
              <a:defRPr sz="1200"/>
            </a:lvl1pPr>
          </a:lstStyle>
          <a:p>
            <a:pPr>
              <a:defRPr/>
            </a:pPr>
            <a:fld id="{D4BCAFC9-FBEF-40EB-A0AB-70A57EB14803}" type="slidenum">
              <a:rPr lang="en-US" altLang="ja-JP"/>
              <a:pPr>
                <a:defRPr/>
              </a:pPr>
              <a:t>‹#›</a:t>
            </a:fld>
            <a:endParaRPr lang="en-US" altLang="ja-JP"/>
          </a:p>
        </p:txBody>
      </p:sp>
    </p:spTree>
    <p:extLst>
      <p:ext uri="{BB962C8B-B14F-4D97-AF65-F5344CB8AC3E}">
        <p14:creationId xmlns:p14="http://schemas.microsoft.com/office/powerpoint/2010/main" val="37522124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p:spPr>
        <p:txBody>
          <a:bodyPr/>
          <a:lstStyle>
            <a:lvl1pPr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a:spcBef>
                <a:spcPct val="0"/>
              </a:spcBef>
            </a:pPr>
            <a:fld id="{E1AC9E38-94F0-4079-BD37-4D588DD4CD24}" type="slidenum">
              <a:rPr lang="en-US" altLang="ja-JP" smtClean="0">
                <a:solidFill>
                  <a:srgbClr val="000000"/>
                </a:solidFill>
                <a:ea typeface="ＭＳ Ｐゴシック" panose="020B0600070205080204" pitchFamily="50" charset="-128"/>
              </a:rPr>
              <a:pPr>
                <a:spcBef>
                  <a:spcPct val="0"/>
                </a:spcBef>
              </a:pPr>
              <a:t>1</a:t>
            </a:fld>
            <a:endParaRPr lang="en-US" altLang="ja-JP">
              <a:solidFill>
                <a:srgbClr val="000000"/>
              </a:solidFill>
              <a:ea typeface="ＭＳ Ｐゴシック" panose="020B0600070205080204" pitchFamily="50" charset="-128"/>
            </a:endParaRPr>
          </a:p>
        </p:txBody>
      </p:sp>
      <p:sp>
        <p:nvSpPr>
          <p:cNvPr id="99331" name="Rectangle 2"/>
          <p:cNvSpPr>
            <a:spLocks noGrp="1" noRot="1" noChangeAspect="1" noChangeArrowheads="1" noTextEdit="1"/>
          </p:cNvSpPr>
          <p:nvPr>
            <p:ph type="sldImg"/>
          </p:nvPr>
        </p:nvSpPr>
        <p:spPr>
          <a:xfrm>
            <a:off x="901700" y="739775"/>
            <a:ext cx="4937125" cy="3703638"/>
          </a:xfrm>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miter lim="800000"/>
            <a:headEnd/>
            <a:tailEnd/>
          </a:ln>
        </p:spPr>
        <p:txBody>
          <a:bodyPr lIns="88092" tIns="44047" rIns="88092" bIns="44047"/>
          <a:lstStyle/>
          <a:p>
            <a:pPr eaLnBrk="1" hangingPunct="1"/>
            <a:endParaRPr lang="ja-JP" altLang="ja-JP"/>
          </a:p>
        </p:txBody>
      </p:sp>
    </p:spTree>
    <p:extLst>
      <p:ext uri="{BB962C8B-B14F-4D97-AF65-F5344CB8AC3E}">
        <p14:creationId xmlns:p14="http://schemas.microsoft.com/office/powerpoint/2010/main" val="117500488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1036638"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1036638"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1036638"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1036638"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1036638" rtl="0" eaLnBrk="1" fontAlgn="base" latinLnBrk="0" hangingPunct="1">
              <a:lnSpc>
                <a:spcPct val="100000"/>
              </a:lnSpc>
              <a:spcBef>
                <a:spcPct val="0"/>
              </a:spcBef>
              <a:spcAft>
                <a:spcPct val="0"/>
              </a:spcAft>
              <a:buClrTx/>
              <a:buSzTx/>
              <a:buFontTx/>
              <a:buNone/>
              <a:tabLst/>
              <a:defRPr/>
            </a:pPr>
            <a:fld id="{C8EBC6CC-B1EF-4845-969C-E35D4D54B5D9}" type="slidenum">
              <a:rPr kumimoji="1" lang="en-US" altLang="ja-JP" sz="14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1036638" rtl="0" eaLnBrk="1" fontAlgn="base" latinLnBrk="0" hangingPunct="1">
                <a:lnSpc>
                  <a:spcPct val="100000"/>
                </a:lnSpc>
                <a:spcBef>
                  <a:spcPct val="0"/>
                </a:spcBef>
                <a:spcAft>
                  <a:spcPct val="0"/>
                </a:spcAft>
                <a:buClrTx/>
                <a:buSzTx/>
                <a:buFontTx/>
                <a:buNone/>
                <a:tabLst/>
                <a:defRPr/>
              </a:pPr>
              <a:t>15</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342019" name="Rectangle 2"/>
          <p:cNvSpPr>
            <a:spLocks noGrp="1" noRot="1" noChangeAspect="1" noChangeArrowheads="1" noTextEdit="1"/>
          </p:cNvSpPr>
          <p:nvPr>
            <p:ph type="sldImg"/>
          </p:nvPr>
        </p:nvSpPr>
        <p:spPr>
          <a:xfrm>
            <a:off x="990600" y="766763"/>
            <a:ext cx="5119688" cy="3840162"/>
          </a:xfrm>
          <a:ln/>
        </p:spPr>
      </p:sp>
      <p:sp>
        <p:nvSpPr>
          <p:cNvPr id="342020" name="Rectangle 3"/>
          <p:cNvSpPr>
            <a:spLocks noGrp="1" noChangeArrowheads="1"/>
          </p:cNvSpPr>
          <p:nvPr>
            <p:ph type="body" idx="1"/>
          </p:nvPr>
        </p:nvSpPr>
        <p:spPr>
          <a:xfrm>
            <a:off x="947738" y="4860925"/>
            <a:ext cx="5203825"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871" tIns="49936" rIns="99871" bIns="49936"/>
          <a:lstStyle/>
          <a:p>
            <a:pPr eaLnBrk="1" hangingPunct="1"/>
            <a:endParaRPr lang="ja-JP" altLang="ja-JP"/>
          </a:p>
        </p:txBody>
      </p:sp>
    </p:spTree>
    <p:extLst>
      <p:ext uri="{BB962C8B-B14F-4D97-AF65-F5344CB8AC3E}">
        <p14:creationId xmlns:p14="http://schemas.microsoft.com/office/powerpoint/2010/main" val="16812597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p:spPr>
        <p:txBody>
          <a:bodyPr/>
          <a:lstStyle>
            <a:lvl1pPr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360B5EFB-291F-4F16-9829-73792E28D94B}"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18</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71363" name="Rectangle 2"/>
          <p:cNvSpPr>
            <a:spLocks noGrp="1" noRot="1" noChangeAspect="1" noChangeArrowheads="1" noTextEdit="1"/>
          </p:cNvSpPr>
          <p:nvPr>
            <p:ph type="sldImg"/>
          </p:nvPr>
        </p:nvSpPr>
        <p:spPr>
          <a:ln/>
        </p:spPr>
      </p:sp>
      <p:sp>
        <p:nvSpPr>
          <p:cNvPr id="27136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26850537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5BF74B-B194-42D8-8EAB-225B2D4A3E46}"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73443" name="Rectangle 2"/>
          <p:cNvSpPr>
            <a:spLocks noGrp="1" noRot="1" noChangeAspect="1" noChangeArrowheads="1" noTextEdit="1"/>
          </p:cNvSpPr>
          <p:nvPr>
            <p:ph type="sldImg"/>
          </p:nvPr>
        </p:nvSpPr>
        <p:spPr>
          <a:xfrm>
            <a:off x="1143000" y="685800"/>
            <a:ext cx="4570413" cy="3427413"/>
          </a:xfrm>
          <a:solidFill>
            <a:srgbClr val="FFFFFF"/>
          </a:solidFill>
          <a:ln/>
        </p:spPr>
      </p:sp>
      <p:sp>
        <p:nvSpPr>
          <p:cNvPr id="573444"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lIns="88093" tIns="44047" rIns="88093" bIns="44047"/>
          <a:lstStyle/>
          <a:p>
            <a:pPr eaLnBrk="1" hangingPunct="1"/>
            <a:endParaRPr lang="ja-JP" altLang="ja-JP"/>
          </a:p>
        </p:txBody>
      </p:sp>
    </p:spTree>
    <p:extLst>
      <p:ext uri="{BB962C8B-B14F-4D97-AF65-F5344CB8AC3E}">
        <p14:creationId xmlns:p14="http://schemas.microsoft.com/office/powerpoint/2010/main" val="21520697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20208454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7528294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070F99E4-4907-40C0-B63C-E2773C9B26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FBDE7F-B90D-4607-8885-9C1242809929}" type="slidenum">
              <a:rPr kumimoji="1" lang="en-US" altLang="ja-JP" sz="11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1" lang="en-US" altLang="ja-JP" sz="11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4083" name="Rectangle 2">
            <a:extLst>
              <a:ext uri="{FF2B5EF4-FFF2-40B4-BE49-F238E27FC236}">
                <a16:creationId xmlns:a16="http://schemas.microsoft.com/office/drawing/2014/main" id="{344F147B-BF77-4DC5-ACF0-B50B4B886B9C}"/>
              </a:ext>
            </a:extLst>
          </p:cNvPr>
          <p:cNvSpPr>
            <a:spLocks noGrp="1" noRot="1" noChangeAspect="1" noChangeArrowheads="1" noTextEdit="1"/>
          </p:cNvSpPr>
          <p:nvPr>
            <p:ph type="sldImg"/>
          </p:nvPr>
        </p:nvSpPr>
        <p:spPr>
          <a:xfrm>
            <a:off x="1143000" y="685800"/>
            <a:ext cx="4573588" cy="3429000"/>
          </a:xfrm>
          <a:solidFill>
            <a:srgbClr val="FFFFFF"/>
          </a:solidFill>
          <a:ln/>
        </p:spPr>
      </p:sp>
      <p:sp>
        <p:nvSpPr>
          <p:cNvPr id="174084" name="Rectangle 3">
            <a:extLst>
              <a:ext uri="{FF2B5EF4-FFF2-40B4-BE49-F238E27FC236}">
                <a16:creationId xmlns:a16="http://schemas.microsoft.com/office/drawing/2014/main" id="{6B92BA19-BDCC-4CD0-A51E-BDFFF7DA2D6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10377475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070F99E4-4907-40C0-B63C-E2773C9B26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FBDE7F-B90D-4607-8885-9C1242809929}" type="slidenum">
              <a:rPr kumimoji="1" lang="en-US" altLang="ja-JP" sz="11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1" lang="en-US" altLang="ja-JP" sz="11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4083" name="Rectangle 2">
            <a:extLst>
              <a:ext uri="{FF2B5EF4-FFF2-40B4-BE49-F238E27FC236}">
                <a16:creationId xmlns:a16="http://schemas.microsoft.com/office/drawing/2014/main" id="{344F147B-BF77-4DC5-ACF0-B50B4B886B9C}"/>
              </a:ext>
            </a:extLst>
          </p:cNvPr>
          <p:cNvSpPr>
            <a:spLocks noGrp="1" noRot="1" noChangeAspect="1" noChangeArrowheads="1" noTextEdit="1"/>
          </p:cNvSpPr>
          <p:nvPr>
            <p:ph type="sldImg"/>
          </p:nvPr>
        </p:nvSpPr>
        <p:spPr>
          <a:xfrm>
            <a:off x="1143000" y="685800"/>
            <a:ext cx="4573588" cy="3429000"/>
          </a:xfrm>
          <a:solidFill>
            <a:srgbClr val="FFFFFF"/>
          </a:solidFill>
          <a:ln/>
        </p:spPr>
      </p:sp>
      <p:sp>
        <p:nvSpPr>
          <p:cNvPr id="174084" name="Rectangle 3">
            <a:extLst>
              <a:ext uri="{FF2B5EF4-FFF2-40B4-BE49-F238E27FC236}">
                <a16:creationId xmlns:a16="http://schemas.microsoft.com/office/drawing/2014/main" id="{6B92BA19-BDCC-4CD0-A51E-BDFFF7DA2D6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9013358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E769D2-9CBE-4645-88D3-F8ECEFDAAFD1}" type="slidenum">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5539" name="Rectangle 2"/>
          <p:cNvSpPr>
            <a:spLocks noGrp="1" noRot="1" noChangeAspect="1" noChangeArrowheads="1" noTextEdit="1"/>
          </p:cNvSpPr>
          <p:nvPr>
            <p:ph type="sldImg"/>
          </p:nvPr>
        </p:nvSpPr>
        <p:spPr>
          <a:xfrm>
            <a:off x="679450" y="811213"/>
            <a:ext cx="5399088" cy="4049712"/>
          </a:xfrm>
          <a:solidFill>
            <a:srgbClr val="FFFFFF"/>
          </a:solidFill>
          <a:ln/>
        </p:spPr>
      </p:sp>
      <p:sp>
        <p:nvSpPr>
          <p:cNvPr id="65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97863011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070F99E4-4907-40C0-B63C-E2773C9B26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FBDE7F-B90D-4607-8885-9C1242809929}" type="slidenum">
              <a:rPr kumimoji="1" lang="en-US" altLang="ja-JP" sz="11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1" lang="en-US" altLang="ja-JP" sz="11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4083" name="Rectangle 2">
            <a:extLst>
              <a:ext uri="{FF2B5EF4-FFF2-40B4-BE49-F238E27FC236}">
                <a16:creationId xmlns:a16="http://schemas.microsoft.com/office/drawing/2014/main" id="{344F147B-BF77-4DC5-ACF0-B50B4B886B9C}"/>
              </a:ext>
            </a:extLst>
          </p:cNvPr>
          <p:cNvSpPr>
            <a:spLocks noGrp="1" noRot="1" noChangeAspect="1" noChangeArrowheads="1" noTextEdit="1"/>
          </p:cNvSpPr>
          <p:nvPr>
            <p:ph type="sldImg"/>
          </p:nvPr>
        </p:nvSpPr>
        <p:spPr>
          <a:xfrm>
            <a:off x="1143000" y="685800"/>
            <a:ext cx="4573588" cy="3429000"/>
          </a:xfrm>
          <a:solidFill>
            <a:srgbClr val="FFFFFF"/>
          </a:solidFill>
          <a:ln/>
        </p:spPr>
      </p:sp>
      <p:sp>
        <p:nvSpPr>
          <p:cNvPr id="174084" name="Rectangle 3">
            <a:extLst>
              <a:ext uri="{FF2B5EF4-FFF2-40B4-BE49-F238E27FC236}">
                <a16:creationId xmlns:a16="http://schemas.microsoft.com/office/drawing/2014/main" id="{6B92BA19-BDCC-4CD0-A51E-BDFFF7DA2D6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228633872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070F99E4-4907-40C0-B63C-E2773C9B26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FBDE7F-B90D-4607-8885-9C1242809929}" type="slidenum">
              <a:rPr kumimoji="1" lang="en-US" altLang="ja-JP" sz="11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1" lang="en-US" altLang="ja-JP" sz="11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4083" name="Rectangle 2">
            <a:extLst>
              <a:ext uri="{FF2B5EF4-FFF2-40B4-BE49-F238E27FC236}">
                <a16:creationId xmlns:a16="http://schemas.microsoft.com/office/drawing/2014/main" id="{344F147B-BF77-4DC5-ACF0-B50B4B886B9C}"/>
              </a:ext>
            </a:extLst>
          </p:cNvPr>
          <p:cNvSpPr>
            <a:spLocks noGrp="1" noRot="1" noChangeAspect="1" noChangeArrowheads="1" noTextEdit="1"/>
          </p:cNvSpPr>
          <p:nvPr>
            <p:ph type="sldImg"/>
          </p:nvPr>
        </p:nvSpPr>
        <p:spPr>
          <a:xfrm>
            <a:off x="1143000" y="685800"/>
            <a:ext cx="4573588" cy="3429000"/>
          </a:xfrm>
          <a:solidFill>
            <a:srgbClr val="FFFFFF"/>
          </a:solidFill>
          <a:ln/>
        </p:spPr>
      </p:sp>
      <p:sp>
        <p:nvSpPr>
          <p:cNvPr id="174084" name="Rectangle 3">
            <a:extLst>
              <a:ext uri="{FF2B5EF4-FFF2-40B4-BE49-F238E27FC236}">
                <a16:creationId xmlns:a16="http://schemas.microsoft.com/office/drawing/2014/main" id="{6B92BA19-BDCC-4CD0-A51E-BDFFF7DA2D6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2609177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p:spPr>
        <p:txBody>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C15DF4F-545D-4EB6-A215-D4EA379095C6}"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charset="-128"/>
              <a:cs typeface="+mn-cs"/>
            </a:endParaRPr>
          </a:p>
        </p:txBody>
      </p:sp>
      <p:sp>
        <p:nvSpPr>
          <p:cNvPr id="132099" name="Rectangle 2"/>
          <p:cNvSpPr>
            <a:spLocks noGrp="1" noRot="1" noChangeAspect="1" noChangeArrowheads="1" noTextEdit="1"/>
          </p:cNvSpPr>
          <p:nvPr>
            <p:ph type="sldImg"/>
          </p:nvPr>
        </p:nvSpPr>
        <p:spPr>
          <a:xfrm>
            <a:off x="1141413" y="685800"/>
            <a:ext cx="4572000" cy="3429000"/>
          </a:xfrm>
          <a:ln/>
        </p:spPr>
      </p:sp>
      <p:sp>
        <p:nvSpPr>
          <p:cNvPr id="132100" name="Rectangle 3"/>
          <p:cNvSpPr>
            <a:spLocks noGrp="1" noChangeArrowheads="1"/>
          </p:cNvSpPr>
          <p:nvPr>
            <p:ph type="body" idx="1"/>
          </p:nvPr>
        </p:nvSpPr>
        <p:spPr>
          <a:xfrm>
            <a:off x="685800" y="4343400"/>
            <a:ext cx="5486400" cy="4114800"/>
          </a:xfrm>
          <a:noFill/>
        </p:spPr>
        <p:txBody>
          <a:bodyPr/>
          <a:lstStyle/>
          <a:p>
            <a:pPr eaLnBrk="1" hangingPunct="1"/>
            <a:endParaRPr lang="ja-JP" altLang="ja-JP"/>
          </a:p>
        </p:txBody>
      </p:sp>
    </p:spTree>
    <p:extLst>
      <p:ext uri="{BB962C8B-B14F-4D97-AF65-F5344CB8AC3E}">
        <p14:creationId xmlns:p14="http://schemas.microsoft.com/office/powerpoint/2010/main" val="5600412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070F99E4-4907-40C0-B63C-E2773C9B26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FBDE7F-B90D-4607-8885-9C1242809929}" type="slidenum">
              <a:rPr kumimoji="1" lang="en-US" altLang="ja-JP" sz="11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1" lang="en-US" altLang="ja-JP" sz="11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4083" name="Rectangle 2">
            <a:extLst>
              <a:ext uri="{FF2B5EF4-FFF2-40B4-BE49-F238E27FC236}">
                <a16:creationId xmlns:a16="http://schemas.microsoft.com/office/drawing/2014/main" id="{344F147B-BF77-4DC5-ACF0-B50B4B886B9C}"/>
              </a:ext>
            </a:extLst>
          </p:cNvPr>
          <p:cNvSpPr>
            <a:spLocks noGrp="1" noRot="1" noChangeAspect="1" noChangeArrowheads="1" noTextEdit="1"/>
          </p:cNvSpPr>
          <p:nvPr>
            <p:ph type="sldImg"/>
          </p:nvPr>
        </p:nvSpPr>
        <p:spPr>
          <a:xfrm>
            <a:off x="1143000" y="685800"/>
            <a:ext cx="4573588" cy="3429000"/>
          </a:xfrm>
          <a:solidFill>
            <a:srgbClr val="FFFFFF"/>
          </a:solidFill>
          <a:ln/>
        </p:spPr>
      </p:sp>
      <p:sp>
        <p:nvSpPr>
          <p:cNvPr id="174084" name="Rectangle 3">
            <a:extLst>
              <a:ext uri="{FF2B5EF4-FFF2-40B4-BE49-F238E27FC236}">
                <a16:creationId xmlns:a16="http://schemas.microsoft.com/office/drawing/2014/main" id="{6B92BA19-BDCC-4CD0-A51E-BDFFF7DA2D6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383298096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070F99E4-4907-40C0-B63C-E2773C9B26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FBDE7F-B90D-4607-8885-9C1242809929}" type="slidenum">
              <a:rPr kumimoji="1" lang="en-US" altLang="ja-JP" sz="11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1" lang="en-US" altLang="ja-JP" sz="11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4083" name="Rectangle 2">
            <a:extLst>
              <a:ext uri="{FF2B5EF4-FFF2-40B4-BE49-F238E27FC236}">
                <a16:creationId xmlns:a16="http://schemas.microsoft.com/office/drawing/2014/main" id="{344F147B-BF77-4DC5-ACF0-B50B4B886B9C}"/>
              </a:ext>
            </a:extLst>
          </p:cNvPr>
          <p:cNvSpPr>
            <a:spLocks noGrp="1" noRot="1" noChangeAspect="1" noChangeArrowheads="1" noTextEdit="1"/>
          </p:cNvSpPr>
          <p:nvPr>
            <p:ph type="sldImg"/>
          </p:nvPr>
        </p:nvSpPr>
        <p:spPr>
          <a:xfrm>
            <a:off x="1143000" y="685800"/>
            <a:ext cx="4573588" cy="3429000"/>
          </a:xfrm>
          <a:solidFill>
            <a:srgbClr val="FFFFFF"/>
          </a:solidFill>
          <a:ln/>
        </p:spPr>
      </p:sp>
      <p:sp>
        <p:nvSpPr>
          <p:cNvPr id="174084" name="Rectangle 3">
            <a:extLst>
              <a:ext uri="{FF2B5EF4-FFF2-40B4-BE49-F238E27FC236}">
                <a16:creationId xmlns:a16="http://schemas.microsoft.com/office/drawing/2014/main" id="{6B92BA19-BDCC-4CD0-A51E-BDFFF7DA2D6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30722785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070F99E4-4907-40C0-B63C-E2773C9B26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FBDE7F-B90D-4607-8885-9C1242809929}" type="slidenum">
              <a:rPr kumimoji="1" lang="en-US" altLang="ja-JP" sz="11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1" lang="en-US" altLang="ja-JP" sz="11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4083" name="Rectangle 2">
            <a:extLst>
              <a:ext uri="{FF2B5EF4-FFF2-40B4-BE49-F238E27FC236}">
                <a16:creationId xmlns:a16="http://schemas.microsoft.com/office/drawing/2014/main" id="{344F147B-BF77-4DC5-ACF0-B50B4B886B9C}"/>
              </a:ext>
            </a:extLst>
          </p:cNvPr>
          <p:cNvSpPr>
            <a:spLocks noGrp="1" noRot="1" noChangeAspect="1" noChangeArrowheads="1" noTextEdit="1"/>
          </p:cNvSpPr>
          <p:nvPr>
            <p:ph type="sldImg"/>
          </p:nvPr>
        </p:nvSpPr>
        <p:spPr>
          <a:xfrm>
            <a:off x="1143000" y="685800"/>
            <a:ext cx="4573588" cy="3429000"/>
          </a:xfrm>
          <a:solidFill>
            <a:srgbClr val="FFFFFF"/>
          </a:solidFill>
          <a:ln/>
        </p:spPr>
      </p:sp>
      <p:sp>
        <p:nvSpPr>
          <p:cNvPr id="174084" name="Rectangle 3">
            <a:extLst>
              <a:ext uri="{FF2B5EF4-FFF2-40B4-BE49-F238E27FC236}">
                <a16:creationId xmlns:a16="http://schemas.microsoft.com/office/drawing/2014/main" id="{6B92BA19-BDCC-4CD0-A51E-BDFFF7DA2D6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22240133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070F99E4-4907-40C0-B63C-E2773C9B26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FBDE7F-B90D-4607-8885-9C1242809929}" type="slidenum">
              <a:rPr kumimoji="1" lang="en-US" altLang="ja-JP" sz="11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1" lang="en-US" altLang="ja-JP" sz="11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4083" name="Rectangle 2">
            <a:extLst>
              <a:ext uri="{FF2B5EF4-FFF2-40B4-BE49-F238E27FC236}">
                <a16:creationId xmlns:a16="http://schemas.microsoft.com/office/drawing/2014/main" id="{344F147B-BF77-4DC5-ACF0-B50B4B886B9C}"/>
              </a:ext>
            </a:extLst>
          </p:cNvPr>
          <p:cNvSpPr>
            <a:spLocks noGrp="1" noRot="1" noChangeAspect="1" noChangeArrowheads="1" noTextEdit="1"/>
          </p:cNvSpPr>
          <p:nvPr>
            <p:ph type="sldImg"/>
          </p:nvPr>
        </p:nvSpPr>
        <p:spPr>
          <a:xfrm>
            <a:off x="1143000" y="685800"/>
            <a:ext cx="4573588" cy="3429000"/>
          </a:xfrm>
          <a:solidFill>
            <a:srgbClr val="FFFFFF"/>
          </a:solidFill>
          <a:ln/>
        </p:spPr>
      </p:sp>
      <p:sp>
        <p:nvSpPr>
          <p:cNvPr id="174084" name="Rectangle 3">
            <a:extLst>
              <a:ext uri="{FF2B5EF4-FFF2-40B4-BE49-F238E27FC236}">
                <a16:creationId xmlns:a16="http://schemas.microsoft.com/office/drawing/2014/main" id="{6B92BA19-BDCC-4CD0-A51E-BDFFF7DA2D6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35861527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p:spPr>
        <p:txBody>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6294E8-CF56-4848-A3B5-7413B75C715D}"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92867" name="Rectangle 2"/>
          <p:cNvSpPr>
            <a:spLocks noGrp="1" noRot="1" noChangeAspect="1" noChangeArrowheads="1" noTextEdit="1"/>
          </p:cNvSpPr>
          <p:nvPr>
            <p:ph type="sldImg"/>
          </p:nvPr>
        </p:nvSpPr>
        <p:spPr>
          <a:xfrm>
            <a:off x="920750" y="746125"/>
            <a:ext cx="4964113" cy="3724275"/>
          </a:xfrm>
          <a:solidFill>
            <a:srgbClr val="FFFFFF"/>
          </a:solidFill>
          <a:ln/>
        </p:spPr>
      </p:sp>
      <p:sp>
        <p:nvSpPr>
          <p:cNvPr id="292868" name="Rectangle 3"/>
          <p:cNvSpPr>
            <a:spLocks noGrp="1" noChangeArrowheads="1"/>
          </p:cNvSpPr>
          <p:nvPr>
            <p:ph type="body" idx="1"/>
          </p:nvPr>
        </p:nvSpPr>
        <p:spPr>
          <a:xfrm>
            <a:off x="680562" y="4721186"/>
            <a:ext cx="5444490" cy="4472702"/>
          </a:xfrm>
          <a:solidFill>
            <a:srgbClr val="FFFFFF"/>
          </a:solidFill>
          <a:ln>
            <a:solidFill>
              <a:srgbClr val="000000"/>
            </a:solidFill>
            <a:miter lim="800000"/>
            <a:headEnd/>
            <a:tailEnd/>
          </a:ln>
        </p:spPr>
        <p:txBody>
          <a:bodyPr lIns="84408" tIns="42204" rIns="84408" bIns="42204"/>
          <a:lstStyle/>
          <a:p>
            <a:pPr eaLnBrk="1" hangingPunct="1"/>
            <a:endParaRPr lang="ja-JP" altLang="ja-JP"/>
          </a:p>
        </p:txBody>
      </p:sp>
    </p:spTree>
    <p:extLst>
      <p:ext uri="{BB962C8B-B14F-4D97-AF65-F5344CB8AC3E}">
        <p14:creationId xmlns:p14="http://schemas.microsoft.com/office/powerpoint/2010/main" val="14348317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p:spPr>
        <p:txBody>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6294E8-CF56-4848-A3B5-7413B75C715D}"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92867" name="Rectangle 2"/>
          <p:cNvSpPr>
            <a:spLocks noGrp="1" noRot="1" noChangeAspect="1" noChangeArrowheads="1" noTextEdit="1"/>
          </p:cNvSpPr>
          <p:nvPr>
            <p:ph type="sldImg"/>
          </p:nvPr>
        </p:nvSpPr>
        <p:spPr>
          <a:xfrm>
            <a:off x="920750" y="746125"/>
            <a:ext cx="4964113" cy="3724275"/>
          </a:xfrm>
          <a:solidFill>
            <a:srgbClr val="FFFFFF"/>
          </a:solidFill>
          <a:ln/>
        </p:spPr>
      </p:sp>
      <p:sp>
        <p:nvSpPr>
          <p:cNvPr id="292868" name="Rectangle 3"/>
          <p:cNvSpPr>
            <a:spLocks noGrp="1" noChangeArrowheads="1"/>
          </p:cNvSpPr>
          <p:nvPr>
            <p:ph type="body" idx="1"/>
          </p:nvPr>
        </p:nvSpPr>
        <p:spPr>
          <a:xfrm>
            <a:off x="680562" y="4721186"/>
            <a:ext cx="5444490" cy="4472702"/>
          </a:xfrm>
          <a:solidFill>
            <a:srgbClr val="FFFFFF"/>
          </a:solidFill>
          <a:ln>
            <a:solidFill>
              <a:srgbClr val="000000"/>
            </a:solidFill>
            <a:miter lim="800000"/>
            <a:headEnd/>
            <a:tailEnd/>
          </a:ln>
        </p:spPr>
        <p:txBody>
          <a:bodyPr lIns="84408" tIns="42204" rIns="84408" bIns="42204"/>
          <a:lstStyle/>
          <a:p>
            <a:pPr eaLnBrk="1" hangingPunct="1"/>
            <a:endParaRPr lang="ja-JP" altLang="ja-JP"/>
          </a:p>
        </p:txBody>
      </p:sp>
    </p:spTree>
    <p:extLst>
      <p:ext uri="{BB962C8B-B14F-4D97-AF65-F5344CB8AC3E}">
        <p14:creationId xmlns:p14="http://schemas.microsoft.com/office/powerpoint/2010/main" val="38847549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p:spPr>
        <p:txBody>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6294E8-CF56-4848-A3B5-7413B75C715D}"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92867" name="Rectangle 2"/>
          <p:cNvSpPr>
            <a:spLocks noGrp="1" noRot="1" noChangeAspect="1" noChangeArrowheads="1" noTextEdit="1"/>
          </p:cNvSpPr>
          <p:nvPr>
            <p:ph type="sldImg"/>
          </p:nvPr>
        </p:nvSpPr>
        <p:spPr>
          <a:xfrm>
            <a:off x="920750" y="746125"/>
            <a:ext cx="4964113" cy="3724275"/>
          </a:xfrm>
          <a:solidFill>
            <a:srgbClr val="FFFFFF"/>
          </a:solidFill>
          <a:ln/>
        </p:spPr>
      </p:sp>
      <p:sp>
        <p:nvSpPr>
          <p:cNvPr id="292868" name="Rectangle 3"/>
          <p:cNvSpPr>
            <a:spLocks noGrp="1" noChangeArrowheads="1"/>
          </p:cNvSpPr>
          <p:nvPr>
            <p:ph type="body" idx="1"/>
          </p:nvPr>
        </p:nvSpPr>
        <p:spPr>
          <a:xfrm>
            <a:off x="680562" y="4721186"/>
            <a:ext cx="5444490" cy="4472702"/>
          </a:xfrm>
          <a:solidFill>
            <a:srgbClr val="FFFFFF"/>
          </a:solidFill>
          <a:ln>
            <a:solidFill>
              <a:srgbClr val="000000"/>
            </a:solidFill>
            <a:miter lim="800000"/>
            <a:headEnd/>
            <a:tailEnd/>
          </a:ln>
        </p:spPr>
        <p:txBody>
          <a:bodyPr lIns="84408" tIns="42204" rIns="84408" bIns="42204"/>
          <a:lstStyle/>
          <a:p>
            <a:pPr eaLnBrk="1" hangingPunct="1"/>
            <a:endParaRPr lang="ja-JP" altLang="ja-JP"/>
          </a:p>
        </p:txBody>
      </p:sp>
    </p:spTree>
    <p:extLst>
      <p:ext uri="{BB962C8B-B14F-4D97-AF65-F5344CB8AC3E}">
        <p14:creationId xmlns:p14="http://schemas.microsoft.com/office/powerpoint/2010/main" val="8342698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p:spPr>
        <p:txBody>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6294E8-CF56-4848-A3B5-7413B75C715D}"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92867" name="Rectangle 2"/>
          <p:cNvSpPr>
            <a:spLocks noGrp="1" noRot="1" noChangeAspect="1" noChangeArrowheads="1" noTextEdit="1"/>
          </p:cNvSpPr>
          <p:nvPr>
            <p:ph type="sldImg"/>
          </p:nvPr>
        </p:nvSpPr>
        <p:spPr>
          <a:xfrm>
            <a:off x="920750" y="746125"/>
            <a:ext cx="4964113" cy="3724275"/>
          </a:xfrm>
          <a:solidFill>
            <a:srgbClr val="FFFFFF"/>
          </a:solidFill>
          <a:ln/>
        </p:spPr>
      </p:sp>
      <p:sp>
        <p:nvSpPr>
          <p:cNvPr id="292868" name="Rectangle 3"/>
          <p:cNvSpPr>
            <a:spLocks noGrp="1" noChangeArrowheads="1"/>
          </p:cNvSpPr>
          <p:nvPr>
            <p:ph type="body" idx="1"/>
          </p:nvPr>
        </p:nvSpPr>
        <p:spPr>
          <a:xfrm>
            <a:off x="680562" y="4721186"/>
            <a:ext cx="5444490" cy="4472702"/>
          </a:xfrm>
          <a:solidFill>
            <a:srgbClr val="FFFFFF"/>
          </a:solidFill>
          <a:ln>
            <a:solidFill>
              <a:srgbClr val="000000"/>
            </a:solidFill>
            <a:miter lim="800000"/>
            <a:headEnd/>
            <a:tailEnd/>
          </a:ln>
        </p:spPr>
        <p:txBody>
          <a:bodyPr lIns="84408" tIns="42204" rIns="84408" bIns="42204"/>
          <a:lstStyle/>
          <a:p>
            <a:pPr eaLnBrk="1" hangingPunct="1"/>
            <a:endParaRPr lang="ja-JP" altLang="ja-JP"/>
          </a:p>
        </p:txBody>
      </p:sp>
    </p:spTree>
    <p:extLst>
      <p:ext uri="{BB962C8B-B14F-4D97-AF65-F5344CB8AC3E}">
        <p14:creationId xmlns:p14="http://schemas.microsoft.com/office/powerpoint/2010/main" val="62816860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p:spPr>
        <p:txBody>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6294E8-CF56-4848-A3B5-7413B75C715D}"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92867" name="Rectangle 2"/>
          <p:cNvSpPr>
            <a:spLocks noGrp="1" noRot="1" noChangeAspect="1" noChangeArrowheads="1" noTextEdit="1"/>
          </p:cNvSpPr>
          <p:nvPr>
            <p:ph type="sldImg"/>
          </p:nvPr>
        </p:nvSpPr>
        <p:spPr>
          <a:xfrm>
            <a:off x="920750" y="746125"/>
            <a:ext cx="4964113" cy="3724275"/>
          </a:xfrm>
          <a:solidFill>
            <a:srgbClr val="FFFFFF"/>
          </a:solidFill>
          <a:ln/>
        </p:spPr>
      </p:sp>
      <p:sp>
        <p:nvSpPr>
          <p:cNvPr id="292868" name="Rectangle 3"/>
          <p:cNvSpPr>
            <a:spLocks noGrp="1" noChangeArrowheads="1"/>
          </p:cNvSpPr>
          <p:nvPr>
            <p:ph type="body" idx="1"/>
          </p:nvPr>
        </p:nvSpPr>
        <p:spPr>
          <a:xfrm>
            <a:off x="680562" y="4721186"/>
            <a:ext cx="5444490" cy="4472702"/>
          </a:xfrm>
          <a:solidFill>
            <a:srgbClr val="FFFFFF"/>
          </a:solidFill>
          <a:ln>
            <a:solidFill>
              <a:srgbClr val="000000"/>
            </a:solidFill>
            <a:miter lim="800000"/>
            <a:headEnd/>
            <a:tailEnd/>
          </a:ln>
        </p:spPr>
        <p:txBody>
          <a:bodyPr lIns="84408" tIns="42204" rIns="84408" bIns="42204"/>
          <a:lstStyle/>
          <a:p>
            <a:pPr eaLnBrk="1" hangingPunct="1"/>
            <a:endParaRPr lang="ja-JP" altLang="ja-JP"/>
          </a:p>
        </p:txBody>
      </p:sp>
    </p:spTree>
    <p:extLst>
      <p:ext uri="{BB962C8B-B14F-4D97-AF65-F5344CB8AC3E}">
        <p14:creationId xmlns:p14="http://schemas.microsoft.com/office/powerpoint/2010/main" val="175624219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a:extLst>
              <a:ext uri="{FF2B5EF4-FFF2-40B4-BE49-F238E27FC236}">
                <a16:creationId xmlns:a16="http://schemas.microsoft.com/office/drawing/2014/main" id="{116E94DF-2705-42A8-965D-E0C1E09EF8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a:spcBef>
                <a:spcPct val="0"/>
              </a:spcBef>
            </a:pPr>
            <a:fld id="{2E7C0BB2-BE3E-416D-8C9B-695481410122}" type="slidenum">
              <a:rPr lang="en-US" altLang="ja-JP" sz="1100">
                <a:ea typeface="ＭＳ Ｐゴシック" panose="020B0600070205080204" pitchFamily="50" charset="-128"/>
              </a:rPr>
              <a:pPr>
                <a:spcBef>
                  <a:spcPct val="0"/>
                </a:spcBef>
              </a:pPr>
              <a:t>36</a:t>
            </a:fld>
            <a:endParaRPr lang="en-US" altLang="ja-JP" sz="1100">
              <a:ea typeface="ＭＳ Ｐゴシック" panose="020B0600070205080204" pitchFamily="50" charset="-128"/>
            </a:endParaRPr>
          </a:p>
        </p:txBody>
      </p:sp>
      <p:sp>
        <p:nvSpPr>
          <p:cNvPr id="24579" name="Rectangle 2">
            <a:extLst>
              <a:ext uri="{FF2B5EF4-FFF2-40B4-BE49-F238E27FC236}">
                <a16:creationId xmlns:a16="http://schemas.microsoft.com/office/drawing/2014/main" id="{4270A4CD-E8B9-4397-AFBE-78674FD9761A}"/>
              </a:ext>
            </a:extLst>
          </p:cNvPr>
          <p:cNvSpPr>
            <a:spLocks noGrp="1" noRot="1" noChangeAspect="1" noChangeArrowheads="1" noTextEdit="1"/>
          </p:cNvSpPr>
          <p:nvPr>
            <p:ph type="sldImg"/>
          </p:nvPr>
        </p:nvSpPr>
        <p:spPr>
          <a:xfrm>
            <a:off x="1143000" y="685800"/>
            <a:ext cx="4573588" cy="3429000"/>
          </a:xfrm>
          <a:solidFill>
            <a:srgbClr val="FFFFFF"/>
          </a:solidFill>
          <a:ln/>
        </p:spPr>
      </p:sp>
      <p:sp>
        <p:nvSpPr>
          <p:cNvPr id="24580" name="Rectangle 3">
            <a:extLst>
              <a:ext uri="{FF2B5EF4-FFF2-40B4-BE49-F238E27FC236}">
                <a16:creationId xmlns:a16="http://schemas.microsoft.com/office/drawing/2014/main" id="{5EDAD345-66A2-456C-8EB4-52BEA0A9BFF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4816771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15146456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a:extLst>
              <a:ext uri="{FF2B5EF4-FFF2-40B4-BE49-F238E27FC236}">
                <a16:creationId xmlns:a16="http://schemas.microsoft.com/office/drawing/2014/main" id="{756B1E4E-89E0-4E01-8BF3-47F51F68F95E}"/>
              </a:ext>
            </a:extLst>
          </p:cNvPr>
          <p:cNvSpPr>
            <a:spLocks noGrp="1" noChangeArrowheads="1"/>
          </p:cNvSpPr>
          <p:nvPr>
            <p:ph type="sldNum" sz="quarter" idx="5"/>
          </p:nvPr>
        </p:nvSpPr>
        <p:spPr>
          <a:noFill/>
        </p:spPr>
        <p:txBody>
          <a:bodyPr/>
          <a:lstStyle>
            <a:lvl1pPr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a:spcBef>
                <a:spcPct val="0"/>
              </a:spcBef>
            </a:pPr>
            <a:fld id="{B6CDEDEA-D8B0-433C-B5ED-AB1D458EA8DB}" type="slidenum">
              <a:rPr lang="en-US" altLang="ja-JP">
                <a:ea typeface="ＭＳ Ｐゴシック" panose="020B0600070205080204" pitchFamily="50" charset="-128"/>
              </a:rPr>
              <a:pPr>
                <a:spcBef>
                  <a:spcPct val="0"/>
                </a:spcBef>
              </a:pPr>
              <a:t>37</a:t>
            </a:fld>
            <a:endParaRPr lang="en-US" altLang="ja-JP">
              <a:ea typeface="ＭＳ Ｐゴシック" panose="020B0600070205080204" pitchFamily="50" charset="-128"/>
            </a:endParaRPr>
          </a:p>
        </p:txBody>
      </p:sp>
      <p:sp>
        <p:nvSpPr>
          <p:cNvPr id="198659" name="Rectangle 7">
            <a:extLst>
              <a:ext uri="{FF2B5EF4-FFF2-40B4-BE49-F238E27FC236}">
                <a16:creationId xmlns:a16="http://schemas.microsoft.com/office/drawing/2014/main" id="{3882D3D8-9934-4472-B0A4-FBD4C6DF1A1C}"/>
              </a:ext>
            </a:extLst>
          </p:cNvPr>
          <p:cNvSpPr txBox="1">
            <a:spLocks noGrp="1" noChangeArrowheads="1"/>
          </p:cNvSpPr>
          <p:nvPr/>
        </p:nvSpPr>
        <p:spPr bwMode="auto">
          <a:xfrm>
            <a:off x="3816350" y="9374188"/>
            <a:ext cx="2917825"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9" rIns="91435" bIns="45719" anchor="b"/>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algn="r" eaLnBrk="1" hangingPunct="1">
              <a:spcBef>
                <a:spcPct val="0"/>
              </a:spcBef>
            </a:pPr>
            <a:fld id="{3B911216-38AC-483E-9ED0-FB0F4086A2F1}" type="slidenum">
              <a:rPr lang="en-US" altLang="ja-JP" b="0">
                <a:latin typeface="Arial" panose="020B0604020202020204" pitchFamily="34" charset="0"/>
                <a:ea typeface="ＭＳ Ｐゴシック" panose="020B0600070205080204" pitchFamily="50" charset="-128"/>
              </a:rPr>
              <a:pPr algn="r" eaLnBrk="1" hangingPunct="1">
                <a:spcBef>
                  <a:spcPct val="0"/>
                </a:spcBef>
              </a:pPr>
              <a:t>37</a:t>
            </a:fld>
            <a:endParaRPr lang="en-US" altLang="ja-JP" b="0">
              <a:latin typeface="Arial" panose="020B0604020202020204" pitchFamily="34" charset="0"/>
              <a:ea typeface="ＭＳ Ｐゴシック" panose="020B0600070205080204" pitchFamily="50" charset="-128"/>
            </a:endParaRPr>
          </a:p>
        </p:txBody>
      </p:sp>
      <p:sp>
        <p:nvSpPr>
          <p:cNvPr id="198660" name="Rectangle 2">
            <a:extLst>
              <a:ext uri="{FF2B5EF4-FFF2-40B4-BE49-F238E27FC236}">
                <a16:creationId xmlns:a16="http://schemas.microsoft.com/office/drawing/2014/main" id="{C7629BD9-EA1A-4221-827F-703F10D9F46A}"/>
              </a:ext>
            </a:extLst>
          </p:cNvPr>
          <p:cNvSpPr>
            <a:spLocks noGrp="1" noRot="1" noChangeAspect="1" noChangeArrowheads="1" noTextEdit="1"/>
          </p:cNvSpPr>
          <p:nvPr>
            <p:ph type="sldImg"/>
          </p:nvPr>
        </p:nvSpPr>
        <p:spPr>
          <a:xfrm>
            <a:off x="900113" y="739775"/>
            <a:ext cx="4933950" cy="3700463"/>
          </a:xfrm>
          <a:solidFill>
            <a:srgbClr val="FFFFFF"/>
          </a:solidFill>
          <a:ln/>
        </p:spPr>
      </p:sp>
      <p:sp>
        <p:nvSpPr>
          <p:cNvPr id="198661" name="Rectangle 3">
            <a:extLst>
              <a:ext uri="{FF2B5EF4-FFF2-40B4-BE49-F238E27FC236}">
                <a16:creationId xmlns:a16="http://schemas.microsoft.com/office/drawing/2014/main" id="{BA9F08A7-B3FF-4353-806B-DF1DA42A2475}"/>
              </a:ext>
            </a:extLst>
          </p:cNvPr>
          <p:cNvSpPr>
            <a:spLocks noGrp="1" noChangeArrowheads="1"/>
          </p:cNvSpPr>
          <p:nvPr>
            <p:ph type="body" idx="1"/>
          </p:nvPr>
        </p:nvSpPr>
        <p:spPr>
          <a:xfrm>
            <a:off x="673100" y="4687888"/>
            <a:ext cx="5389563" cy="44418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87577" tIns="43788" rIns="87577" bIns="43788"/>
          <a:lstStyle/>
          <a:p>
            <a:pPr eaLnBrk="1" hangingPunct="1"/>
            <a:endParaRPr lang="ja-JP" altLang="ja-JP"/>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a:extLst>
              <a:ext uri="{FF2B5EF4-FFF2-40B4-BE49-F238E27FC236}">
                <a16:creationId xmlns:a16="http://schemas.microsoft.com/office/drawing/2014/main" id="{756B1E4E-89E0-4E01-8BF3-47F51F68F95E}"/>
              </a:ext>
            </a:extLst>
          </p:cNvPr>
          <p:cNvSpPr>
            <a:spLocks noGrp="1" noChangeArrowheads="1"/>
          </p:cNvSpPr>
          <p:nvPr>
            <p:ph type="sldNum" sz="quarter" idx="5"/>
          </p:nvPr>
        </p:nvSpPr>
        <p:spPr>
          <a:noFill/>
        </p:spPr>
        <p:txBody>
          <a:bodyPr/>
          <a:lstStyle>
            <a:lvl1pPr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a:spcBef>
                <a:spcPct val="0"/>
              </a:spcBef>
            </a:pPr>
            <a:fld id="{B6CDEDEA-D8B0-433C-B5ED-AB1D458EA8DB}" type="slidenum">
              <a:rPr lang="en-US" altLang="ja-JP">
                <a:ea typeface="ＭＳ Ｐゴシック" panose="020B0600070205080204" pitchFamily="50" charset="-128"/>
              </a:rPr>
              <a:pPr>
                <a:spcBef>
                  <a:spcPct val="0"/>
                </a:spcBef>
              </a:pPr>
              <a:t>38</a:t>
            </a:fld>
            <a:endParaRPr lang="en-US" altLang="ja-JP">
              <a:ea typeface="ＭＳ Ｐゴシック" panose="020B0600070205080204" pitchFamily="50" charset="-128"/>
            </a:endParaRPr>
          </a:p>
        </p:txBody>
      </p:sp>
      <p:sp>
        <p:nvSpPr>
          <p:cNvPr id="198659" name="Rectangle 7">
            <a:extLst>
              <a:ext uri="{FF2B5EF4-FFF2-40B4-BE49-F238E27FC236}">
                <a16:creationId xmlns:a16="http://schemas.microsoft.com/office/drawing/2014/main" id="{3882D3D8-9934-4472-B0A4-FBD4C6DF1A1C}"/>
              </a:ext>
            </a:extLst>
          </p:cNvPr>
          <p:cNvSpPr txBox="1">
            <a:spLocks noGrp="1" noChangeArrowheads="1"/>
          </p:cNvSpPr>
          <p:nvPr/>
        </p:nvSpPr>
        <p:spPr bwMode="auto">
          <a:xfrm>
            <a:off x="3816350" y="9374188"/>
            <a:ext cx="2917825"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9" rIns="91435" bIns="45719" anchor="b"/>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algn="r" eaLnBrk="1" hangingPunct="1">
              <a:spcBef>
                <a:spcPct val="0"/>
              </a:spcBef>
            </a:pPr>
            <a:fld id="{3B911216-38AC-483E-9ED0-FB0F4086A2F1}" type="slidenum">
              <a:rPr lang="en-US" altLang="ja-JP" b="0">
                <a:latin typeface="Arial" panose="020B0604020202020204" pitchFamily="34" charset="0"/>
                <a:ea typeface="ＭＳ Ｐゴシック" panose="020B0600070205080204" pitchFamily="50" charset="-128"/>
              </a:rPr>
              <a:pPr algn="r" eaLnBrk="1" hangingPunct="1">
                <a:spcBef>
                  <a:spcPct val="0"/>
                </a:spcBef>
              </a:pPr>
              <a:t>38</a:t>
            </a:fld>
            <a:endParaRPr lang="en-US" altLang="ja-JP" b="0">
              <a:latin typeface="Arial" panose="020B0604020202020204" pitchFamily="34" charset="0"/>
              <a:ea typeface="ＭＳ Ｐゴシック" panose="020B0600070205080204" pitchFamily="50" charset="-128"/>
            </a:endParaRPr>
          </a:p>
        </p:txBody>
      </p:sp>
      <p:sp>
        <p:nvSpPr>
          <p:cNvPr id="198660" name="Rectangle 2">
            <a:extLst>
              <a:ext uri="{FF2B5EF4-FFF2-40B4-BE49-F238E27FC236}">
                <a16:creationId xmlns:a16="http://schemas.microsoft.com/office/drawing/2014/main" id="{C7629BD9-EA1A-4221-827F-703F10D9F46A}"/>
              </a:ext>
            </a:extLst>
          </p:cNvPr>
          <p:cNvSpPr>
            <a:spLocks noGrp="1" noRot="1" noChangeAspect="1" noChangeArrowheads="1" noTextEdit="1"/>
          </p:cNvSpPr>
          <p:nvPr>
            <p:ph type="sldImg"/>
          </p:nvPr>
        </p:nvSpPr>
        <p:spPr>
          <a:xfrm>
            <a:off x="900113" y="739775"/>
            <a:ext cx="4933950" cy="3700463"/>
          </a:xfrm>
          <a:solidFill>
            <a:srgbClr val="FFFFFF"/>
          </a:solidFill>
          <a:ln/>
        </p:spPr>
      </p:sp>
      <p:sp>
        <p:nvSpPr>
          <p:cNvPr id="198661" name="Rectangle 3">
            <a:extLst>
              <a:ext uri="{FF2B5EF4-FFF2-40B4-BE49-F238E27FC236}">
                <a16:creationId xmlns:a16="http://schemas.microsoft.com/office/drawing/2014/main" id="{BA9F08A7-B3FF-4353-806B-DF1DA42A2475}"/>
              </a:ext>
            </a:extLst>
          </p:cNvPr>
          <p:cNvSpPr>
            <a:spLocks noGrp="1" noChangeArrowheads="1"/>
          </p:cNvSpPr>
          <p:nvPr>
            <p:ph type="body" idx="1"/>
          </p:nvPr>
        </p:nvSpPr>
        <p:spPr>
          <a:xfrm>
            <a:off x="673100" y="4687888"/>
            <a:ext cx="5389563" cy="44418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87577" tIns="43788" rIns="87577" bIns="43788"/>
          <a:lstStyle/>
          <a:p>
            <a:pPr eaLnBrk="1" hangingPunct="1"/>
            <a:endParaRPr lang="ja-JP" altLang="ja-JP"/>
          </a:p>
        </p:txBody>
      </p:sp>
    </p:spTree>
    <p:extLst>
      <p:ext uri="{BB962C8B-B14F-4D97-AF65-F5344CB8AC3E}">
        <p14:creationId xmlns:p14="http://schemas.microsoft.com/office/powerpoint/2010/main" val="322165235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a:extLst>
              <a:ext uri="{FF2B5EF4-FFF2-40B4-BE49-F238E27FC236}">
                <a16:creationId xmlns:a16="http://schemas.microsoft.com/office/drawing/2014/main" id="{C158E161-6B27-47DC-9796-89FE0400CB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BC07A3B-0290-40A4-95D9-E1A42D0D315B}"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58051" name="Rectangle 2">
            <a:extLst>
              <a:ext uri="{FF2B5EF4-FFF2-40B4-BE49-F238E27FC236}">
                <a16:creationId xmlns:a16="http://schemas.microsoft.com/office/drawing/2014/main" id="{1BDD6E77-C56A-4450-B0A4-4A08C2AFA4C0}"/>
              </a:ext>
            </a:extLst>
          </p:cNvPr>
          <p:cNvSpPr>
            <a:spLocks noGrp="1" noRot="1" noChangeAspect="1" noChangeArrowheads="1" noTextEdit="1"/>
          </p:cNvSpPr>
          <p:nvPr>
            <p:ph type="sldImg"/>
          </p:nvPr>
        </p:nvSpPr>
        <p:spPr>
          <a:solidFill>
            <a:srgbClr val="FFFFFF"/>
          </a:solidFill>
          <a:ln/>
        </p:spPr>
      </p:sp>
      <p:sp>
        <p:nvSpPr>
          <p:cNvPr id="258052" name="Rectangle 3">
            <a:extLst>
              <a:ext uri="{FF2B5EF4-FFF2-40B4-BE49-F238E27FC236}">
                <a16:creationId xmlns:a16="http://schemas.microsoft.com/office/drawing/2014/main" id="{EFDE46E9-D009-49F7-98EB-0868E3B0643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299992005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211270121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9C8EBE8B-4367-427E-B494-E807FD45B002}" type="slidenum">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41</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ja-JP" altLang="ja-JP"/>
          </a:p>
        </p:txBody>
      </p:sp>
    </p:spTree>
    <p:extLst>
      <p:ext uri="{BB962C8B-B14F-4D97-AF65-F5344CB8AC3E}">
        <p14:creationId xmlns:p14="http://schemas.microsoft.com/office/powerpoint/2010/main" val="208602369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9C8EBE8B-4367-427E-B494-E807FD45B002}" type="slidenum">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42</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ja-JP" altLang="ja-JP"/>
          </a:p>
        </p:txBody>
      </p:sp>
    </p:spTree>
    <p:extLst>
      <p:ext uri="{BB962C8B-B14F-4D97-AF65-F5344CB8AC3E}">
        <p14:creationId xmlns:p14="http://schemas.microsoft.com/office/powerpoint/2010/main" val="275736852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p:spPr>
        <p:txBody>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8444EA90-60D5-4CD5-8B37-49CFF39AA1C4}" type="slidenum">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43</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ja-JP" altLang="ja-JP"/>
          </a:p>
        </p:txBody>
      </p:sp>
    </p:spTree>
    <p:extLst>
      <p:ext uri="{BB962C8B-B14F-4D97-AF65-F5344CB8AC3E}">
        <p14:creationId xmlns:p14="http://schemas.microsoft.com/office/powerpoint/2010/main" val="315381878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p:spPr>
        <p:txBody>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D43FC523-22EC-40BA-975B-03769E06EA07}" type="slidenum">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44</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ja-JP" altLang="ja-JP"/>
          </a:p>
        </p:txBody>
      </p:sp>
    </p:spTree>
    <p:extLst>
      <p:ext uri="{BB962C8B-B14F-4D97-AF65-F5344CB8AC3E}">
        <p14:creationId xmlns:p14="http://schemas.microsoft.com/office/powerpoint/2010/main" val="242028112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kumimoji="1" sz="3600" b="1">
                <a:solidFill>
                  <a:schemeClr val="tx1"/>
                </a:solidFill>
                <a:latin typeface="Times New Roman" pitchFamily="18" charset="0"/>
                <a:ea typeface="ＭＳ Ｐゴシック" pitchFamily="50" charset="-128"/>
              </a:defRPr>
            </a:lvl1pPr>
            <a:lvl2pPr marL="742950" indent="-285750" defTabSz="912813" eaLnBrk="0" hangingPunct="0">
              <a:defRPr kumimoji="1" sz="3600" b="1">
                <a:solidFill>
                  <a:schemeClr val="tx1"/>
                </a:solidFill>
                <a:latin typeface="Times New Roman" pitchFamily="18" charset="0"/>
                <a:ea typeface="ＭＳ Ｐゴシック" pitchFamily="50" charset="-128"/>
              </a:defRPr>
            </a:lvl2pPr>
            <a:lvl3pPr marL="1143000" indent="-228600" defTabSz="912813" eaLnBrk="0" hangingPunct="0">
              <a:defRPr kumimoji="1" sz="3600" b="1">
                <a:solidFill>
                  <a:schemeClr val="tx1"/>
                </a:solidFill>
                <a:latin typeface="Times New Roman" pitchFamily="18" charset="0"/>
                <a:ea typeface="ＭＳ Ｐゴシック" pitchFamily="50" charset="-128"/>
              </a:defRPr>
            </a:lvl3pPr>
            <a:lvl4pPr marL="1600200" indent="-228600" defTabSz="912813" eaLnBrk="0" hangingPunct="0">
              <a:defRPr kumimoji="1" sz="3600" b="1">
                <a:solidFill>
                  <a:schemeClr val="tx1"/>
                </a:solidFill>
                <a:latin typeface="Times New Roman" pitchFamily="18" charset="0"/>
                <a:ea typeface="ＭＳ Ｐゴシック" pitchFamily="50" charset="-128"/>
              </a:defRPr>
            </a:lvl4pPr>
            <a:lvl5pPr marL="2057400" indent="-228600" defTabSz="912813" eaLnBrk="0" hangingPunct="0">
              <a:defRPr kumimoji="1" sz="3600" b="1">
                <a:solidFill>
                  <a:schemeClr val="tx1"/>
                </a:solidFill>
                <a:latin typeface="Times New Roman" pitchFamily="18" charset="0"/>
                <a:ea typeface="ＭＳ Ｐゴシック" pitchFamily="50" charset="-128"/>
              </a:defRPr>
            </a:lvl5pPr>
            <a:lvl6pPr marL="25146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6pPr>
            <a:lvl7pPr marL="29718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7pPr>
            <a:lvl8pPr marL="34290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8pPr>
            <a:lvl9pPr marL="38862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9pPr>
          </a:lstStyle>
          <a:p>
            <a:pPr marL="0" marR="0" lvl="0" indent="0" algn="r" defTabSz="912813" rtl="0" eaLnBrk="1" fontAlgn="auto" latinLnBrk="0" hangingPunct="1">
              <a:lnSpc>
                <a:spcPct val="100000"/>
              </a:lnSpc>
              <a:spcBef>
                <a:spcPts val="0"/>
              </a:spcBef>
              <a:spcAft>
                <a:spcPts val="0"/>
              </a:spcAft>
              <a:buClrTx/>
              <a:buSzTx/>
              <a:buFontTx/>
              <a:buNone/>
              <a:tabLst/>
              <a:defRPr/>
            </a:pPr>
            <a:fld id="{540F6D47-FD9A-4192-AD6E-B9EBDFBDB31E}" type="slidenum">
              <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pPr marL="0" marR="0" lvl="0" indent="0" algn="r" defTabSz="912813" rtl="0" eaLnBrk="1" fontAlgn="auto" latinLnBrk="0" hangingPunct="1">
                <a:lnSpc>
                  <a:spcPct val="100000"/>
                </a:lnSpc>
                <a:spcBef>
                  <a:spcPts val="0"/>
                </a:spcBef>
                <a:spcAft>
                  <a:spcPts val="0"/>
                </a:spcAft>
                <a:buClrTx/>
                <a:buSzTx/>
                <a:buFontTx/>
                <a:buNone/>
                <a:tabLst/>
                <a:defRPr/>
              </a:pPr>
              <a:t>45</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48163" name="Rectangle 2"/>
          <p:cNvSpPr>
            <a:spLocks noGrp="1" noRot="1" noChangeAspect="1" noChangeArrowheads="1" noTextEdit="1"/>
          </p:cNvSpPr>
          <p:nvPr>
            <p:ph type="sldImg"/>
          </p:nvPr>
        </p:nvSpPr>
        <p:spPr>
          <a:xfrm>
            <a:off x="2860675" y="514350"/>
            <a:ext cx="3430588" cy="2573338"/>
          </a:xfrm>
          <a:ln/>
        </p:spPr>
      </p:sp>
      <p:sp>
        <p:nvSpPr>
          <p:cNvPr id="348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8" tIns="45709" rIns="91418" bIns="45709"/>
          <a:lstStyle/>
          <a:p>
            <a:pPr eaLnBrk="1" hangingPunct="1"/>
            <a:endParaRPr lang="ja-JP" altLang="ja-JP"/>
          </a:p>
        </p:txBody>
      </p:sp>
    </p:spTree>
    <p:extLst>
      <p:ext uri="{BB962C8B-B14F-4D97-AF65-F5344CB8AC3E}">
        <p14:creationId xmlns:p14="http://schemas.microsoft.com/office/powerpoint/2010/main" val="12290177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kumimoji="1" sz="3600" b="1">
                <a:solidFill>
                  <a:schemeClr val="tx1"/>
                </a:solidFill>
                <a:latin typeface="Times New Roman" pitchFamily="18" charset="0"/>
                <a:ea typeface="ＭＳ Ｐゴシック" pitchFamily="50" charset="-128"/>
              </a:defRPr>
            </a:lvl1pPr>
            <a:lvl2pPr marL="742950" indent="-285750" defTabSz="912813" eaLnBrk="0" hangingPunct="0">
              <a:defRPr kumimoji="1" sz="3600" b="1">
                <a:solidFill>
                  <a:schemeClr val="tx1"/>
                </a:solidFill>
                <a:latin typeface="Times New Roman" pitchFamily="18" charset="0"/>
                <a:ea typeface="ＭＳ Ｐゴシック" pitchFamily="50" charset="-128"/>
              </a:defRPr>
            </a:lvl2pPr>
            <a:lvl3pPr marL="1143000" indent="-228600" defTabSz="912813" eaLnBrk="0" hangingPunct="0">
              <a:defRPr kumimoji="1" sz="3600" b="1">
                <a:solidFill>
                  <a:schemeClr val="tx1"/>
                </a:solidFill>
                <a:latin typeface="Times New Roman" pitchFamily="18" charset="0"/>
                <a:ea typeface="ＭＳ Ｐゴシック" pitchFamily="50" charset="-128"/>
              </a:defRPr>
            </a:lvl3pPr>
            <a:lvl4pPr marL="1600200" indent="-228600" defTabSz="912813" eaLnBrk="0" hangingPunct="0">
              <a:defRPr kumimoji="1" sz="3600" b="1">
                <a:solidFill>
                  <a:schemeClr val="tx1"/>
                </a:solidFill>
                <a:latin typeface="Times New Roman" pitchFamily="18" charset="0"/>
                <a:ea typeface="ＭＳ Ｐゴシック" pitchFamily="50" charset="-128"/>
              </a:defRPr>
            </a:lvl4pPr>
            <a:lvl5pPr marL="2057400" indent="-228600" defTabSz="912813" eaLnBrk="0" hangingPunct="0">
              <a:defRPr kumimoji="1" sz="3600" b="1">
                <a:solidFill>
                  <a:schemeClr val="tx1"/>
                </a:solidFill>
                <a:latin typeface="Times New Roman" pitchFamily="18" charset="0"/>
                <a:ea typeface="ＭＳ Ｐゴシック" pitchFamily="50" charset="-128"/>
              </a:defRPr>
            </a:lvl5pPr>
            <a:lvl6pPr marL="25146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6pPr>
            <a:lvl7pPr marL="29718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7pPr>
            <a:lvl8pPr marL="34290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8pPr>
            <a:lvl9pPr marL="38862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9pPr>
          </a:lstStyle>
          <a:p>
            <a:pPr marL="0" marR="0" lvl="0" indent="0" algn="r" defTabSz="912813" rtl="0" eaLnBrk="1" fontAlgn="auto" latinLnBrk="0" hangingPunct="1">
              <a:lnSpc>
                <a:spcPct val="100000"/>
              </a:lnSpc>
              <a:spcBef>
                <a:spcPts val="0"/>
              </a:spcBef>
              <a:spcAft>
                <a:spcPts val="0"/>
              </a:spcAft>
              <a:buClrTx/>
              <a:buSzTx/>
              <a:buFontTx/>
              <a:buNone/>
              <a:tabLst/>
              <a:defRPr/>
            </a:pPr>
            <a:fld id="{540F6D47-FD9A-4192-AD6E-B9EBDFBDB31E}" type="slidenum">
              <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pPr marL="0" marR="0" lvl="0" indent="0" algn="r" defTabSz="912813" rtl="0" eaLnBrk="1" fontAlgn="auto" latinLnBrk="0" hangingPunct="1">
                <a:lnSpc>
                  <a:spcPct val="100000"/>
                </a:lnSpc>
                <a:spcBef>
                  <a:spcPts val="0"/>
                </a:spcBef>
                <a:spcAft>
                  <a:spcPts val="0"/>
                </a:spcAft>
                <a:buClrTx/>
                <a:buSzTx/>
                <a:buFontTx/>
                <a:buNone/>
                <a:tabLst/>
                <a:defRPr/>
              </a:pPr>
              <a:t>46</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48163" name="Rectangle 2"/>
          <p:cNvSpPr>
            <a:spLocks noGrp="1" noRot="1" noChangeAspect="1" noChangeArrowheads="1" noTextEdit="1"/>
          </p:cNvSpPr>
          <p:nvPr>
            <p:ph type="sldImg"/>
          </p:nvPr>
        </p:nvSpPr>
        <p:spPr>
          <a:xfrm>
            <a:off x="2860675" y="514350"/>
            <a:ext cx="3430588" cy="2573338"/>
          </a:xfrm>
          <a:ln/>
        </p:spPr>
      </p:sp>
      <p:sp>
        <p:nvSpPr>
          <p:cNvPr id="348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8" tIns="45709" rIns="91418" bIns="45709"/>
          <a:lstStyle/>
          <a:p>
            <a:pPr eaLnBrk="1" hangingPunct="1"/>
            <a:endParaRPr lang="ja-JP" altLang="ja-JP"/>
          </a:p>
        </p:txBody>
      </p:sp>
    </p:spTree>
    <p:extLst>
      <p:ext uri="{BB962C8B-B14F-4D97-AF65-F5344CB8AC3E}">
        <p14:creationId xmlns:p14="http://schemas.microsoft.com/office/powerpoint/2010/main" val="41814951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91361794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kumimoji="1" sz="3600" b="1">
                <a:solidFill>
                  <a:schemeClr val="tx1"/>
                </a:solidFill>
                <a:latin typeface="Times New Roman" pitchFamily="18" charset="0"/>
                <a:ea typeface="ＭＳ Ｐゴシック" pitchFamily="50" charset="-128"/>
              </a:defRPr>
            </a:lvl1pPr>
            <a:lvl2pPr marL="742950" indent="-285750" defTabSz="912813" eaLnBrk="0" hangingPunct="0">
              <a:defRPr kumimoji="1" sz="3600" b="1">
                <a:solidFill>
                  <a:schemeClr val="tx1"/>
                </a:solidFill>
                <a:latin typeface="Times New Roman" pitchFamily="18" charset="0"/>
                <a:ea typeface="ＭＳ Ｐゴシック" pitchFamily="50" charset="-128"/>
              </a:defRPr>
            </a:lvl2pPr>
            <a:lvl3pPr marL="1143000" indent="-228600" defTabSz="912813" eaLnBrk="0" hangingPunct="0">
              <a:defRPr kumimoji="1" sz="3600" b="1">
                <a:solidFill>
                  <a:schemeClr val="tx1"/>
                </a:solidFill>
                <a:latin typeface="Times New Roman" pitchFamily="18" charset="0"/>
                <a:ea typeface="ＭＳ Ｐゴシック" pitchFamily="50" charset="-128"/>
              </a:defRPr>
            </a:lvl3pPr>
            <a:lvl4pPr marL="1600200" indent="-228600" defTabSz="912813" eaLnBrk="0" hangingPunct="0">
              <a:defRPr kumimoji="1" sz="3600" b="1">
                <a:solidFill>
                  <a:schemeClr val="tx1"/>
                </a:solidFill>
                <a:latin typeface="Times New Roman" pitchFamily="18" charset="0"/>
                <a:ea typeface="ＭＳ Ｐゴシック" pitchFamily="50" charset="-128"/>
              </a:defRPr>
            </a:lvl4pPr>
            <a:lvl5pPr marL="2057400" indent="-228600" defTabSz="912813" eaLnBrk="0" hangingPunct="0">
              <a:defRPr kumimoji="1" sz="3600" b="1">
                <a:solidFill>
                  <a:schemeClr val="tx1"/>
                </a:solidFill>
                <a:latin typeface="Times New Roman" pitchFamily="18" charset="0"/>
                <a:ea typeface="ＭＳ Ｐゴシック" pitchFamily="50" charset="-128"/>
              </a:defRPr>
            </a:lvl5pPr>
            <a:lvl6pPr marL="25146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6pPr>
            <a:lvl7pPr marL="29718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7pPr>
            <a:lvl8pPr marL="34290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8pPr>
            <a:lvl9pPr marL="38862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9pPr>
          </a:lstStyle>
          <a:p>
            <a:pPr marL="0" marR="0" lvl="0" indent="0" algn="r" defTabSz="912813" rtl="0" eaLnBrk="1" fontAlgn="auto" latinLnBrk="0" hangingPunct="1">
              <a:lnSpc>
                <a:spcPct val="100000"/>
              </a:lnSpc>
              <a:spcBef>
                <a:spcPts val="0"/>
              </a:spcBef>
              <a:spcAft>
                <a:spcPts val="0"/>
              </a:spcAft>
              <a:buClrTx/>
              <a:buSzTx/>
              <a:buFontTx/>
              <a:buNone/>
              <a:tabLst/>
              <a:defRPr/>
            </a:pPr>
            <a:fld id="{540F6D47-FD9A-4192-AD6E-B9EBDFBDB31E}" type="slidenum">
              <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pPr marL="0" marR="0" lvl="0" indent="0" algn="r" defTabSz="912813" rtl="0" eaLnBrk="1" fontAlgn="auto" latinLnBrk="0" hangingPunct="1">
                <a:lnSpc>
                  <a:spcPct val="100000"/>
                </a:lnSpc>
                <a:spcBef>
                  <a:spcPts val="0"/>
                </a:spcBef>
                <a:spcAft>
                  <a:spcPts val="0"/>
                </a:spcAft>
                <a:buClrTx/>
                <a:buSzTx/>
                <a:buFontTx/>
                <a:buNone/>
                <a:tabLst/>
                <a:defRPr/>
              </a:pPr>
              <a:t>47</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48163" name="Rectangle 2"/>
          <p:cNvSpPr>
            <a:spLocks noGrp="1" noRot="1" noChangeAspect="1" noChangeArrowheads="1" noTextEdit="1"/>
          </p:cNvSpPr>
          <p:nvPr>
            <p:ph type="sldImg"/>
          </p:nvPr>
        </p:nvSpPr>
        <p:spPr>
          <a:xfrm>
            <a:off x="2860675" y="514350"/>
            <a:ext cx="3430588" cy="2573338"/>
          </a:xfrm>
          <a:ln/>
        </p:spPr>
      </p:sp>
      <p:sp>
        <p:nvSpPr>
          <p:cNvPr id="348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8" tIns="45709" rIns="91418" bIns="45709"/>
          <a:lstStyle/>
          <a:p>
            <a:pPr eaLnBrk="1" hangingPunct="1"/>
            <a:endParaRPr lang="ja-JP" altLang="ja-JP"/>
          </a:p>
        </p:txBody>
      </p:sp>
    </p:spTree>
    <p:extLst>
      <p:ext uri="{BB962C8B-B14F-4D97-AF65-F5344CB8AC3E}">
        <p14:creationId xmlns:p14="http://schemas.microsoft.com/office/powerpoint/2010/main" val="18448253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kumimoji="1" sz="3600" b="1">
                <a:solidFill>
                  <a:schemeClr val="tx1"/>
                </a:solidFill>
                <a:latin typeface="Times New Roman" pitchFamily="18" charset="0"/>
                <a:ea typeface="ＭＳ Ｐゴシック" pitchFamily="50" charset="-128"/>
              </a:defRPr>
            </a:lvl1pPr>
            <a:lvl2pPr marL="742950" indent="-285750" defTabSz="912813" eaLnBrk="0" hangingPunct="0">
              <a:defRPr kumimoji="1" sz="3600" b="1">
                <a:solidFill>
                  <a:schemeClr val="tx1"/>
                </a:solidFill>
                <a:latin typeface="Times New Roman" pitchFamily="18" charset="0"/>
                <a:ea typeface="ＭＳ Ｐゴシック" pitchFamily="50" charset="-128"/>
              </a:defRPr>
            </a:lvl2pPr>
            <a:lvl3pPr marL="1143000" indent="-228600" defTabSz="912813" eaLnBrk="0" hangingPunct="0">
              <a:defRPr kumimoji="1" sz="3600" b="1">
                <a:solidFill>
                  <a:schemeClr val="tx1"/>
                </a:solidFill>
                <a:latin typeface="Times New Roman" pitchFamily="18" charset="0"/>
                <a:ea typeface="ＭＳ Ｐゴシック" pitchFamily="50" charset="-128"/>
              </a:defRPr>
            </a:lvl3pPr>
            <a:lvl4pPr marL="1600200" indent="-228600" defTabSz="912813" eaLnBrk="0" hangingPunct="0">
              <a:defRPr kumimoji="1" sz="3600" b="1">
                <a:solidFill>
                  <a:schemeClr val="tx1"/>
                </a:solidFill>
                <a:latin typeface="Times New Roman" pitchFamily="18" charset="0"/>
                <a:ea typeface="ＭＳ Ｐゴシック" pitchFamily="50" charset="-128"/>
              </a:defRPr>
            </a:lvl4pPr>
            <a:lvl5pPr marL="2057400" indent="-228600" defTabSz="912813" eaLnBrk="0" hangingPunct="0">
              <a:defRPr kumimoji="1" sz="3600" b="1">
                <a:solidFill>
                  <a:schemeClr val="tx1"/>
                </a:solidFill>
                <a:latin typeface="Times New Roman" pitchFamily="18" charset="0"/>
                <a:ea typeface="ＭＳ Ｐゴシック" pitchFamily="50" charset="-128"/>
              </a:defRPr>
            </a:lvl5pPr>
            <a:lvl6pPr marL="25146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6pPr>
            <a:lvl7pPr marL="29718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7pPr>
            <a:lvl8pPr marL="34290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8pPr>
            <a:lvl9pPr marL="38862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9pPr>
          </a:lstStyle>
          <a:p>
            <a:pPr marL="0" marR="0" lvl="0" indent="0" algn="r" defTabSz="912813" rtl="0" eaLnBrk="1" fontAlgn="auto" latinLnBrk="0" hangingPunct="1">
              <a:lnSpc>
                <a:spcPct val="100000"/>
              </a:lnSpc>
              <a:spcBef>
                <a:spcPts val="0"/>
              </a:spcBef>
              <a:spcAft>
                <a:spcPts val="0"/>
              </a:spcAft>
              <a:buClrTx/>
              <a:buSzTx/>
              <a:buFontTx/>
              <a:buNone/>
              <a:tabLst/>
              <a:defRPr/>
            </a:pPr>
            <a:fld id="{540F6D47-FD9A-4192-AD6E-B9EBDFBDB31E}" type="slidenum">
              <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pPr marL="0" marR="0" lvl="0" indent="0" algn="r" defTabSz="912813" rtl="0" eaLnBrk="1" fontAlgn="auto" latinLnBrk="0" hangingPunct="1">
                <a:lnSpc>
                  <a:spcPct val="100000"/>
                </a:lnSpc>
                <a:spcBef>
                  <a:spcPts val="0"/>
                </a:spcBef>
                <a:spcAft>
                  <a:spcPts val="0"/>
                </a:spcAft>
                <a:buClrTx/>
                <a:buSzTx/>
                <a:buFontTx/>
                <a:buNone/>
                <a:tabLst/>
                <a:defRPr/>
              </a:pPr>
              <a:t>48</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48163" name="Rectangle 2"/>
          <p:cNvSpPr>
            <a:spLocks noGrp="1" noRot="1" noChangeAspect="1" noChangeArrowheads="1" noTextEdit="1"/>
          </p:cNvSpPr>
          <p:nvPr>
            <p:ph type="sldImg"/>
          </p:nvPr>
        </p:nvSpPr>
        <p:spPr>
          <a:xfrm>
            <a:off x="2860675" y="514350"/>
            <a:ext cx="3430588" cy="2573338"/>
          </a:xfrm>
          <a:ln/>
        </p:spPr>
      </p:sp>
      <p:sp>
        <p:nvSpPr>
          <p:cNvPr id="348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8" tIns="45709" rIns="91418" bIns="45709"/>
          <a:lstStyle/>
          <a:p>
            <a:pPr eaLnBrk="1" hangingPunct="1"/>
            <a:endParaRPr lang="ja-JP" altLang="ja-JP"/>
          </a:p>
        </p:txBody>
      </p:sp>
    </p:spTree>
    <p:extLst>
      <p:ext uri="{BB962C8B-B14F-4D97-AF65-F5344CB8AC3E}">
        <p14:creationId xmlns:p14="http://schemas.microsoft.com/office/powerpoint/2010/main" val="176512297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2"/>
          <p:cNvSpPr>
            <a:spLocks noGrp="1" noRot="1" noChangeAspect="1" noChangeArrowheads="1" noTextEdit="1"/>
          </p:cNvSpPr>
          <p:nvPr>
            <p:ph type="sldImg"/>
          </p:nvPr>
        </p:nvSpPr>
        <p:spPr>
          <a:xfrm>
            <a:off x="992188" y="768350"/>
            <a:ext cx="5113337" cy="3835400"/>
          </a:xfrm>
          <a:ln/>
        </p:spPr>
      </p:sp>
      <p:sp>
        <p:nvSpPr>
          <p:cNvPr id="561155" name="Rectangle 3"/>
          <p:cNvSpPr>
            <a:spLocks noGrp="1" noChangeArrowheads="1"/>
          </p:cNvSpPr>
          <p:nvPr>
            <p:ph type="body" idx="1"/>
          </p:nvPr>
        </p:nvSpPr>
        <p:spPr>
          <a:xfrm>
            <a:off x="711200" y="4860925"/>
            <a:ext cx="5676900" cy="460533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248" tIns="49624" rIns="99248" bIns="49624"/>
          <a:lstStyle/>
          <a:p>
            <a:pPr eaLnBrk="1" hangingPunct="1"/>
            <a:endParaRPr lang="ja-JP" altLang="en-US"/>
          </a:p>
        </p:txBody>
      </p:sp>
    </p:spTree>
    <p:extLst>
      <p:ext uri="{BB962C8B-B14F-4D97-AF65-F5344CB8AC3E}">
        <p14:creationId xmlns:p14="http://schemas.microsoft.com/office/powerpoint/2010/main" val="286842110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2"/>
          <p:cNvSpPr>
            <a:spLocks noGrp="1" noRot="1" noChangeAspect="1" noChangeArrowheads="1" noTextEdit="1"/>
          </p:cNvSpPr>
          <p:nvPr>
            <p:ph type="sldImg"/>
          </p:nvPr>
        </p:nvSpPr>
        <p:spPr>
          <a:xfrm>
            <a:off x="992188" y="768350"/>
            <a:ext cx="5113337" cy="3835400"/>
          </a:xfrm>
          <a:ln/>
        </p:spPr>
      </p:sp>
      <p:sp>
        <p:nvSpPr>
          <p:cNvPr id="483331" name="Rectangle 3"/>
          <p:cNvSpPr>
            <a:spLocks noGrp="1" noChangeArrowheads="1"/>
          </p:cNvSpPr>
          <p:nvPr>
            <p:ph type="body" idx="1"/>
          </p:nvPr>
        </p:nvSpPr>
        <p:spPr>
          <a:xfrm>
            <a:off x="711200" y="4860926"/>
            <a:ext cx="5676900"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248" tIns="49624" rIns="99248" bIns="49624"/>
          <a:lstStyle/>
          <a:p>
            <a:pPr eaLnBrk="1" hangingPunct="1"/>
            <a:endParaRPr lang="ja-JP" altLang="en-US"/>
          </a:p>
        </p:txBody>
      </p:sp>
    </p:spTree>
    <p:extLst>
      <p:ext uri="{BB962C8B-B14F-4D97-AF65-F5344CB8AC3E}">
        <p14:creationId xmlns:p14="http://schemas.microsoft.com/office/powerpoint/2010/main" val="307044899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33593445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kumimoji="1" sz="3600" b="1">
                <a:solidFill>
                  <a:schemeClr val="tx1"/>
                </a:solidFill>
                <a:latin typeface="Times New Roman" pitchFamily="18" charset="0"/>
                <a:ea typeface="ＭＳ Ｐゴシック" pitchFamily="50" charset="-128"/>
              </a:defRPr>
            </a:lvl1pPr>
            <a:lvl2pPr marL="742950" indent="-285750" defTabSz="912813" eaLnBrk="0" hangingPunct="0">
              <a:defRPr kumimoji="1" sz="3600" b="1">
                <a:solidFill>
                  <a:schemeClr val="tx1"/>
                </a:solidFill>
                <a:latin typeface="Times New Roman" pitchFamily="18" charset="0"/>
                <a:ea typeface="ＭＳ Ｐゴシック" pitchFamily="50" charset="-128"/>
              </a:defRPr>
            </a:lvl2pPr>
            <a:lvl3pPr marL="1143000" indent="-228600" defTabSz="912813" eaLnBrk="0" hangingPunct="0">
              <a:defRPr kumimoji="1" sz="3600" b="1">
                <a:solidFill>
                  <a:schemeClr val="tx1"/>
                </a:solidFill>
                <a:latin typeface="Times New Roman" pitchFamily="18" charset="0"/>
                <a:ea typeface="ＭＳ Ｐゴシック" pitchFamily="50" charset="-128"/>
              </a:defRPr>
            </a:lvl3pPr>
            <a:lvl4pPr marL="1600200" indent="-228600" defTabSz="912813" eaLnBrk="0" hangingPunct="0">
              <a:defRPr kumimoji="1" sz="3600" b="1">
                <a:solidFill>
                  <a:schemeClr val="tx1"/>
                </a:solidFill>
                <a:latin typeface="Times New Roman" pitchFamily="18" charset="0"/>
                <a:ea typeface="ＭＳ Ｐゴシック" pitchFamily="50" charset="-128"/>
              </a:defRPr>
            </a:lvl4pPr>
            <a:lvl5pPr marL="2057400" indent="-228600" defTabSz="912813" eaLnBrk="0" hangingPunct="0">
              <a:defRPr kumimoji="1" sz="3600" b="1">
                <a:solidFill>
                  <a:schemeClr val="tx1"/>
                </a:solidFill>
                <a:latin typeface="Times New Roman" pitchFamily="18" charset="0"/>
                <a:ea typeface="ＭＳ Ｐゴシック" pitchFamily="50" charset="-128"/>
              </a:defRPr>
            </a:lvl5pPr>
            <a:lvl6pPr marL="25146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6pPr>
            <a:lvl7pPr marL="29718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7pPr>
            <a:lvl8pPr marL="34290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8pPr>
            <a:lvl9pPr marL="38862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9pPr>
          </a:lstStyle>
          <a:p>
            <a:pPr marL="0" marR="0" lvl="0" indent="0" algn="r" defTabSz="912813" rtl="0" eaLnBrk="1" fontAlgn="auto" latinLnBrk="0" hangingPunct="1">
              <a:lnSpc>
                <a:spcPct val="100000"/>
              </a:lnSpc>
              <a:spcBef>
                <a:spcPts val="0"/>
              </a:spcBef>
              <a:spcAft>
                <a:spcPts val="0"/>
              </a:spcAft>
              <a:buClrTx/>
              <a:buSzTx/>
              <a:buFontTx/>
              <a:buNone/>
              <a:tabLst/>
              <a:defRPr/>
            </a:pPr>
            <a:fld id="{540F6D47-FD9A-4192-AD6E-B9EBDFBDB31E}" type="slidenum">
              <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pPr marL="0" marR="0" lvl="0" indent="0" algn="r" defTabSz="912813" rtl="0" eaLnBrk="1" fontAlgn="auto" latinLnBrk="0" hangingPunct="1">
                <a:lnSpc>
                  <a:spcPct val="100000"/>
                </a:lnSpc>
                <a:spcBef>
                  <a:spcPts val="0"/>
                </a:spcBef>
                <a:spcAft>
                  <a:spcPts val="0"/>
                </a:spcAft>
                <a:buClrTx/>
                <a:buSzTx/>
                <a:buFontTx/>
                <a:buNone/>
                <a:tabLst/>
                <a:defRPr/>
              </a:pPr>
              <a:t>53</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48163" name="Rectangle 2"/>
          <p:cNvSpPr>
            <a:spLocks noGrp="1" noRot="1" noChangeAspect="1" noChangeArrowheads="1" noTextEdit="1"/>
          </p:cNvSpPr>
          <p:nvPr>
            <p:ph type="sldImg"/>
          </p:nvPr>
        </p:nvSpPr>
        <p:spPr>
          <a:xfrm>
            <a:off x="612775" y="754063"/>
            <a:ext cx="5022850" cy="3768725"/>
          </a:xfrm>
          <a:ln/>
        </p:spPr>
      </p:sp>
      <p:sp>
        <p:nvSpPr>
          <p:cNvPr id="348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8" tIns="45709" rIns="91418" bIns="45709"/>
          <a:lstStyle/>
          <a:p>
            <a:pPr eaLnBrk="1" hangingPunct="1"/>
            <a:endParaRPr lang="ja-JP" altLang="ja-JP"/>
          </a:p>
        </p:txBody>
      </p:sp>
    </p:spTree>
    <p:extLst>
      <p:ext uri="{BB962C8B-B14F-4D97-AF65-F5344CB8AC3E}">
        <p14:creationId xmlns:p14="http://schemas.microsoft.com/office/powerpoint/2010/main" val="64657728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9060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90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90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90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90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90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90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90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90600" rtl="0" eaLnBrk="1" fontAlgn="auto" latinLnBrk="0" hangingPunct="1">
              <a:lnSpc>
                <a:spcPct val="100000"/>
              </a:lnSpc>
              <a:spcBef>
                <a:spcPct val="0"/>
              </a:spcBef>
              <a:spcAft>
                <a:spcPts val="0"/>
              </a:spcAft>
              <a:buClrTx/>
              <a:buSzTx/>
              <a:buFontTx/>
              <a:buNone/>
              <a:tabLst/>
              <a:defRPr/>
            </a:pPr>
            <a:fld id="{203C75D4-E3B8-45AB-912D-A01C99914DCD}" type="slidenum">
              <a:rPr kumimoji="1" lang="en-US" altLang="ja-JP"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90600" rtl="0" eaLnBrk="1" fontAlgn="auto" latinLnBrk="0" hangingPunct="1">
                <a:lnSpc>
                  <a:spcPct val="100000"/>
                </a:lnSpc>
                <a:spcBef>
                  <a:spcPct val="0"/>
                </a:spcBef>
                <a:spcAft>
                  <a:spcPts val="0"/>
                </a:spcAft>
                <a:buClrTx/>
                <a:buSzTx/>
                <a:buFontTx/>
                <a:buNone/>
                <a:tabLst/>
                <a:defRPr/>
              </a:pPr>
              <a:t>55</a:t>
            </a:fld>
            <a:endParaRPr kumimoji="1" lang="en-US" altLang="ja-JP"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0819" name="Rectangle 1026"/>
          <p:cNvSpPr>
            <a:spLocks noGrp="1" noRot="1" noChangeAspect="1" noChangeArrowheads="1" noTextEdit="1"/>
          </p:cNvSpPr>
          <p:nvPr>
            <p:ph type="sldImg"/>
          </p:nvPr>
        </p:nvSpPr>
        <p:spPr>
          <a:xfrm>
            <a:off x="-1322388" y="1125538"/>
            <a:ext cx="7491413" cy="5619750"/>
          </a:xfrm>
          <a:solidFill>
            <a:srgbClr val="FFFFFF"/>
          </a:solidFill>
          <a:ln/>
        </p:spPr>
      </p:sp>
      <p:sp>
        <p:nvSpPr>
          <p:cNvPr id="2908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ja-JP" altLang="ja-JP"/>
          </a:p>
        </p:txBody>
      </p:sp>
    </p:spTree>
    <p:extLst>
      <p:ext uri="{BB962C8B-B14F-4D97-AF65-F5344CB8AC3E}">
        <p14:creationId xmlns:p14="http://schemas.microsoft.com/office/powerpoint/2010/main" val="423664657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136334368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kumimoji="1" sz="3600" b="1">
                <a:solidFill>
                  <a:schemeClr val="tx1"/>
                </a:solidFill>
                <a:latin typeface="Times New Roman" pitchFamily="18" charset="0"/>
                <a:ea typeface="ＭＳ Ｐゴシック" pitchFamily="50" charset="-128"/>
              </a:defRPr>
            </a:lvl1pPr>
            <a:lvl2pPr marL="742950" indent="-285750" defTabSz="912813" eaLnBrk="0" hangingPunct="0">
              <a:defRPr kumimoji="1" sz="3600" b="1">
                <a:solidFill>
                  <a:schemeClr val="tx1"/>
                </a:solidFill>
                <a:latin typeface="Times New Roman" pitchFamily="18" charset="0"/>
                <a:ea typeface="ＭＳ Ｐゴシック" pitchFamily="50" charset="-128"/>
              </a:defRPr>
            </a:lvl2pPr>
            <a:lvl3pPr marL="1143000" indent="-228600" defTabSz="912813" eaLnBrk="0" hangingPunct="0">
              <a:defRPr kumimoji="1" sz="3600" b="1">
                <a:solidFill>
                  <a:schemeClr val="tx1"/>
                </a:solidFill>
                <a:latin typeface="Times New Roman" pitchFamily="18" charset="0"/>
                <a:ea typeface="ＭＳ Ｐゴシック" pitchFamily="50" charset="-128"/>
              </a:defRPr>
            </a:lvl3pPr>
            <a:lvl4pPr marL="1600200" indent="-228600" defTabSz="912813" eaLnBrk="0" hangingPunct="0">
              <a:defRPr kumimoji="1" sz="3600" b="1">
                <a:solidFill>
                  <a:schemeClr val="tx1"/>
                </a:solidFill>
                <a:latin typeface="Times New Roman" pitchFamily="18" charset="0"/>
                <a:ea typeface="ＭＳ Ｐゴシック" pitchFamily="50" charset="-128"/>
              </a:defRPr>
            </a:lvl4pPr>
            <a:lvl5pPr marL="2057400" indent="-228600" defTabSz="912813" eaLnBrk="0" hangingPunct="0">
              <a:defRPr kumimoji="1" sz="3600" b="1">
                <a:solidFill>
                  <a:schemeClr val="tx1"/>
                </a:solidFill>
                <a:latin typeface="Times New Roman" pitchFamily="18" charset="0"/>
                <a:ea typeface="ＭＳ Ｐゴシック" pitchFamily="50" charset="-128"/>
              </a:defRPr>
            </a:lvl5pPr>
            <a:lvl6pPr marL="25146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6pPr>
            <a:lvl7pPr marL="29718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7pPr>
            <a:lvl8pPr marL="34290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8pPr>
            <a:lvl9pPr marL="3886200" indent="-228600" defTabSz="912813"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9pPr>
          </a:lstStyle>
          <a:p>
            <a:pPr marL="0" marR="0" lvl="0" indent="0" algn="r" defTabSz="912813" rtl="0" eaLnBrk="1" fontAlgn="auto" latinLnBrk="0" hangingPunct="1">
              <a:lnSpc>
                <a:spcPct val="100000"/>
              </a:lnSpc>
              <a:spcBef>
                <a:spcPts val="0"/>
              </a:spcBef>
              <a:spcAft>
                <a:spcPts val="0"/>
              </a:spcAft>
              <a:buClrTx/>
              <a:buSzTx/>
              <a:buFontTx/>
              <a:buNone/>
              <a:tabLst/>
              <a:defRPr/>
            </a:pPr>
            <a:fld id="{540F6D47-FD9A-4192-AD6E-B9EBDFBDB31E}" type="slidenum">
              <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pPr marL="0" marR="0" lvl="0" indent="0" algn="r" defTabSz="912813" rtl="0" eaLnBrk="1" fontAlgn="auto" latinLnBrk="0" hangingPunct="1">
                <a:lnSpc>
                  <a:spcPct val="100000"/>
                </a:lnSpc>
                <a:spcBef>
                  <a:spcPts val="0"/>
                </a:spcBef>
                <a:spcAft>
                  <a:spcPts val="0"/>
                </a:spcAft>
                <a:buClrTx/>
                <a:buSzTx/>
                <a:buFontTx/>
                <a:buNone/>
                <a:tabLst/>
                <a:defRPr/>
              </a:pPr>
              <a:t>57</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48163" name="Rectangle 2"/>
          <p:cNvSpPr>
            <a:spLocks noGrp="1" noRot="1" noChangeAspect="1" noChangeArrowheads="1" noTextEdit="1"/>
          </p:cNvSpPr>
          <p:nvPr>
            <p:ph type="sldImg"/>
          </p:nvPr>
        </p:nvSpPr>
        <p:spPr>
          <a:xfrm>
            <a:off x="612775" y="754063"/>
            <a:ext cx="5022850" cy="3768725"/>
          </a:xfrm>
          <a:ln/>
        </p:spPr>
      </p:sp>
      <p:sp>
        <p:nvSpPr>
          <p:cNvPr id="348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8" tIns="45709" rIns="91418" bIns="45709"/>
          <a:lstStyle/>
          <a:p>
            <a:pPr eaLnBrk="1" hangingPunct="1"/>
            <a:endParaRPr lang="ja-JP" altLang="ja-JP"/>
          </a:p>
        </p:txBody>
      </p:sp>
    </p:spTree>
    <p:extLst>
      <p:ext uri="{BB962C8B-B14F-4D97-AF65-F5344CB8AC3E}">
        <p14:creationId xmlns:p14="http://schemas.microsoft.com/office/powerpoint/2010/main" val="3781771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2"/>
          <p:cNvSpPr>
            <a:spLocks noGrp="1" noRot="1" noChangeAspect="1" noChangeArrowheads="1" noTextEdit="1"/>
          </p:cNvSpPr>
          <p:nvPr>
            <p:ph type="sldImg"/>
          </p:nvPr>
        </p:nvSpPr>
        <p:spPr>
          <a:xfrm>
            <a:off x="992188" y="768350"/>
            <a:ext cx="5113337" cy="3835400"/>
          </a:xfrm>
          <a:ln/>
        </p:spPr>
      </p:sp>
      <p:sp>
        <p:nvSpPr>
          <p:cNvPr id="483331" name="Rectangle 3"/>
          <p:cNvSpPr>
            <a:spLocks noGrp="1" noChangeArrowheads="1"/>
          </p:cNvSpPr>
          <p:nvPr>
            <p:ph type="body" idx="1"/>
          </p:nvPr>
        </p:nvSpPr>
        <p:spPr>
          <a:xfrm>
            <a:off x="711200" y="4860926"/>
            <a:ext cx="5676900"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248" tIns="49624" rIns="99248" bIns="49624"/>
          <a:lstStyle/>
          <a:p>
            <a:pPr eaLnBrk="1" hangingPunct="1"/>
            <a:endParaRPr lang="ja-JP" altLang="en-US"/>
          </a:p>
        </p:txBody>
      </p:sp>
    </p:spTree>
    <p:extLst>
      <p:ext uri="{BB962C8B-B14F-4D97-AF65-F5344CB8AC3E}">
        <p14:creationId xmlns:p14="http://schemas.microsoft.com/office/powerpoint/2010/main" val="879098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Rectangle 7"/>
          <p:cNvSpPr>
            <a:spLocks noGrp="1" noChangeArrowheads="1"/>
          </p:cNvSpPr>
          <p:nvPr>
            <p:ph type="sldNum" sz="quarter" idx="5"/>
          </p:nvPr>
        </p:nvSpPr>
        <p:spPr>
          <a:noFill/>
        </p:spPr>
        <p:txBody>
          <a:bodyPr/>
          <a:lstStyle>
            <a:lvl1pPr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572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572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572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572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57263" rtl="0" eaLnBrk="1" fontAlgn="base" latinLnBrk="0" hangingPunct="1">
              <a:lnSpc>
                <a:spcPct val="100000"/>
              </a:lnSpc>
              <a:spcBef>
                <a:spcPct val="0"/>
              </a:spcBef>
              <a:spcAft>
                <a:spcPct val="0"/>
              </a:spcAft>
              <a:buClrTx/>
              <a:buSzTx/>
              <a:buFontTx/>
              <a:buNone/>
              <a:tabLst/>
              <a:defRPr/>
            </a:pPr>
            <a:fld id="{3CE223EC-1823-45E5-BE44-8F7AFA9B167B}" type="slidenum">
              <a:rPr kumimoji="1" lang="en-US" altLang="ja-JP"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57263" rtl="0" eaLnBrk="1" fontAlgn="base" latinLnBrk="0" hangingPunct="1">
                <a:lnSpc>
                  <a:spcPct val="100000"/>
                </a:lnSpc>
                <a:spcBef>
                  <a:spcPct val="0"/>
                </a:spcBef>
                <a:spcAft>
                  <a:spcPct val="0"/>
                </a:spcAft>
                <a:buClrTx/>
                <a:buSzTx/>
                <a:buFontTx/>
                <a:buNone/>
                <a:tabLst/>
                <a:defRPr/>
              </a:pPr>
              <a:t>5</a:t>
            </a:fld>
            <a:endParaRPr kumimoji="1" lang="en-US" altLang="ja-JP"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59107" name="Rectangle 2"/>
          <p:cNvSpPr>
            <a:spLocks noGrp="1" noRot="1" noChangeAspect="1" noChangeArrowheads="1" noTextEdit="1"/>
          </p:cNvSpPr>
          <p:nvPr>
            <p:ph type="sldImg"/>
          </p:nvPr>
        </p:nvSpPr>
        <p:spPr>
          <a:solidFill>
            <a:srgbClr val="FFFFFF"/>
          </a:solidFill>
          <a:ln/>
        </p:spPr>
      </p:sp>
      <p:sp>
        <p:nvSpPr>
          <p:cNvPr id="559108"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ja-JP" altLang="ja-JP"/>
          </a:p>
        </p:txBody>
      </p:sp>
    </p:spTree>
    <p:extLst>
      <p:ext uri="{BB962C8B-B14F-4D97-AF65-F5344CB8AC3E}">
        <p14:creationId xmlns:p14="http://schemas.microsoft.com/office/powerpoint/2010/main" val="187723413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p:spPr>
        <p:txBody>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8444EA90-60D5-4CD5-8B37-49CFF39AA1C4}" type="slidenum">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59</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ja-JP" altLang="ja-JP"/>
          </a:p>
        </p:txBody>
      </p:sp>
    </p:spTree>
    <p:extLst>
      <p:ext uri="{BB962C8B-B14F-4D97-AF65-F5344CB8AC3E}">
        <p14:creationId xmlns:p14="http://schemas.microsoft.com/office/powerpoint/2010/main" val="224492135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1036638">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1036638"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1036638"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1036638"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1036638"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1036638" rtl="0" eaLnBrk="1" fontAlgn="base" latinLnBrk="0" hangingPunct="1">
              <a:lnSpc>
                <a:spcPct val="100000"/>
              </a:lnSpc>
              <a:spcBef>
                <a:spcPct val="0"/>
              </a:spcBef>
              <a:spcAft>
                <a:spcPct val="0"/>
              </a:spcAft>
              <a:buClrTx/>
              <a:buSzTx/>
              <a:buFontTx/>
              <a:buNone/>
              <a:tabLst/>
              <a:defRPr/>
            </a:pPr>
            <a:fld id="{C8EBC6CC-B1EF-4845-969C-E35D4D54B5D9}" type="slidenum">
              <a:rPr kumimoji="1" lang="en-US" altLang="ja-JP" sz="14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1036638" rtl="0" eaLnBrk="1" fontAlgn="base" latinLnBrk="0" hangingPunct="1">
                <a:lnSpc>
                  <a:spcPct val="100000"/>
                </a:lnSpc>
                <a:spcBef>
                  <a:spcPct val="0"/>
                </a:spcBef>
                <a:spcAft>
                  <a:spcPct val="0"/>
                </a:spcAft>
                <a:buClrTx/>
                <a:buSzTx/>
                <a:buFontTx/>
                <a:buNone/>
                <a:tabLst/>
                <a:defRPr/>
              </a:pPr>
              <a:t>61</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342019" name="Rectangle 2"/>
          <p:cNvSpPr>
            <a:spLocks noGrp="1" noRot="1" noChangeAspect="1" noChangeArrowheads="1" noTextEdit="1"/>
          </p:cNvSpPr>
          <p:nvPr>
            <p:ph type="sldImg"/>
          </p:nvPr>
        </p:nvSpPr>
        <p:spPr>
          <a:xfrm>
            <a:off x="990600" y="766763"/>
            <a:ext cx="5119688" cy="3840162"/>
          </a:xfrm>
          <a:ln/>
        </p:spPr>
      </p:sp>
      <p:sp>
        <p:nvSpPr>
          <p:cNvPr id="342020" name="Rectangle 3"/>
          <p:cNvSpPr>
            <a:spLocks noGrp="1" noChangeArrowheads="1"/>
          </p:cNvSpPr>
          <p:nvPr>
            <p:ph type="body" idx="1"/>
          </p:nvPr>
        </p:nvSpPr>
        <p:spPr>
          <a:xfrm>
            <a:off x="947738" y="4860925"/>
            <a:ext cx="5203825"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871" tIns="49936" rIns="99871" bIns="49936"/>
          <a:lstStyle/>
          <a:p>
            <a:pPr eaLnBrk="1" hangingPunct="1"/>
            <a:endParaRPr lang="ja-JP" altLang="ja-JP"/>
          </a:p>
        </p:txBody>
      </p:sp>
    </p:spTree>
    <p:extLst>
      <p:ext uri="{BB962C8B-B14F-4D97-AF65-F5344CB8AC3E}">
        <p14:creationId xmlns:p14="http://schemas.microsoft.com/office/powerpoint/2010/main" val="220222577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22350193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p:spPr>
        <p:txBody>
          <a:bodyPr/>
          <a:lstStyle>
            <a:lvl1pPr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A03ED194-2C3A-48D8-B367-B3A26107AFD5}"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63</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7155" name="Rectangle 2"/>
          <p:cNvSpPr>
            <a:spLocks noGrp="1" noRot="1" noChangeAspect="1" noChangeArrowheads="1" noTextEdit="1"/>
          </p:cNvSpPr>
          <p:nvPr>
            <p:ph type="sldImg"/>
          </p:nvPr>
        </p:nvSpPr>
        <p:spPr>
          <a:xfrm>
            <a:off x="898525" y="739775"/>
            <a:ext cx="4935538" cy="3702050"/>
          </a:xfrm>
          <a:ln/>
        </p:spPr>
      </p:sp>
      <p:sp>
        <p:nvSpPr>
          <p:cNvPr id="177156" name="Rectangle 3"/>
          <p:cNvSpPr>
            <a:spLocks noGrp="1" noChangeArrowheads="1"/>
          </p:cNvSpPr>
          <p:nvPr>
            <p:ph type="body" idx="1"/>
          </p:nvPr>
        </p:nvSpPr>
        <p:spPr>
          <a:xfrm>
            <a:off x="673100" y="4687888"/>
            <a:ext cx="5389563" cy="4441825"/>
          </a:xfrm>
          <a:noFill/>
        </p:spPr>
        <p:txBody>
          <a:bodyPr/>
          <a:lstStyle/>
          <a:p>
            <a:pPr eaLnBrk="1" hangingPunct="1"/>
            <a:endParaRPr lang="ja-JP" altLang="ja-JP"/>
          </a:p>
        </p:txBody>
      </p:sp>
    </p:spTree>
    <p:extLst>
      <p:ext uri="{BB962C8B-B14F-4D97-AF65-F5344CB8AC3E}">
        <p14:creationId xmlns:p14="http://schemas.microsoft.com/office/powerpoint/2010/main" val="34746800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p:spPr>
        <p:txBody>
          <a:bodyPr/>
          <a:lstStyle>
            <a:lvl1pPr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A03ED194-2C3A-48D8-B367-B3A26107AFD5}"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64</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7155" name="Rectangle 2"/>
          <p:cNvSpPr>
            <a:spLocks noGrp="1" noRot="1" noChangeAspect="1" noChangeArrowheads="1" noTextEdit="1"/>
          </p:cNvSpPr>
          <p:nvPr>
            <p:ph type="sldImg"/>
          </p:nvPr>
        </p:nvSpPr>
        <p:spPr>
          <a:xfrm>
            <a:off x="898525" y="739775"/>
            <a:ext cx="4935538" cy="3702050"/>
          </a:xfrm>
          <a:ln/>
        </p:spPr>
      </p:sp>
      <p:sp>
        <p:nvSpPr>
          <p:cNvPr id="177156" name="Rectangle 3"/>
          <p:cNvSpPr>
            <a:spLocks noGrp="1" noChangeArrowheads="1"/>
          </p:cNvSpPr>
          <p:nvPr>
            <p:ph type="body" idx="1"/>
          </p:nvPr>
        </p:nvSpPr>
        <p:spPr>
          <a:xfrm>
            <a:off x="673100" y="4687888"/>
            <a:ext cx="5389563" cy="4441825"/>
          </a:xfrm>
          <a:noFill/>
        </p:spPr>
        <p:txBody>
          <a:bodyPr/>
          <a:lstStyle/>
          <a:p>
            <a:pPr eaLnBrk="1" hangingPunct="1"/>
            <a:endParaRPr lang="ja-JP" altLang="ja-JP"/>
          </a:p>
        </p:txBody>
      </p:sp>
    </p:spTree>
    <p:extLst>
      <p:ext uri="{BB962C8B-B14F-4D97-AF65-F5344CB8AC3E}">
        <p14:creationId xmlns:p14="http://schemas.microsoft.com/office/powerpoint/2010/main" val="57831563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p:spPr>
        <p:txBody>
          <a:bodyPr/>
          <a:lstStyle>
            <a:lvl1pPr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1281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1281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2813" rtl="0" eaLnBrk="1" fontAlgn="auto" latinLnBrk="0" hangingPunct="1">
              <a:lnSpc>
                <a:spcPct val="100000"/>
              </a:lnSpc>
              <a:spcBef>
                <a:spcPct val="0"/>
              </a:spcBef>
              <a:spcAft>
                <a:spcPts val="0"/>
              </a:spcAft>
              <a:buClrTx/>
              <a:buSzTx/>
              <a:buFontTx/>
              <a:buNone/>
              <a:tabLst/>
              <a:defRPr/>
            </a:pPr>
            <a:fld id="{9EF7B342-C8F3-4D58-A306-3DAE0329C6EE}"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2813" rtl="0" eaLnBrk="1" fontAlgn="auto" latinLnBrk="0" hangingPunct="1">
                <a:lnSpc>
                  <a:spcPct val="100000"/>
                </a:lnSpc>
                <a:spcBef>
                  <a:spcPct val="0"/>
                </a:spcBef>
                <a:spcAft>
                  <a:spcPts val="0"/>
                </a:spcAft>
                <a:buClrTx/>
                <a:buSzTx/>
                <a:buFontTx/>
                <a:buNone/>
                <a:tabLst/>
                <a:defRPr/>
              </a:pPr>
              <a:t>66</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22211" name="Rectangle 7"/>
          <p:cNvSpPr txBox="1">
            <a:spLocks noGrp="1" noChangeArrowheads="1"/>
          </p:cNvSpPr>
          <p:nvPr/>
        </p:nvSpPr>
        <p:spPr bwMode="auto">
          <a:xfrm>
            <a:off x="3816350" y="9375775"/>
            <a:ext cx="291941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2" tIns="45711" rIns="91422" bIns="45711" anchor="b"/>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5A198D-262F-4A51-9CE0-BAA3EB2F763F}" type="slidenum">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22212" name="Rectangle 2"/>
          <p:cNvSpPr>
            <a:spLocks noGrp="1" noRot="1" noChangeAspect="1" noChangeArrowheads="1" noTextEdit="1"/>
          </p:cNvSpPr>
          <p:nvPr>
            <p:ph type="sldImg"/>
          </p:nvPr>
        </p:nvSpPr>
        <p:spPr>
          <a:xfrm>
            <a:off x="901700" y="739775"/>
            <a:ext cx="4937125" cy="3703638"/>
          </a:xfrm>
          <a:ln/>
        </p:spPr>
      </p:sp>
      <p:sp>
        <p:nvSpPr>
          <p:cNvPr id="222213" name="Rectangle 3"/>
          <p:cNvSpPr>
            <a:spLocks noGrp="1" noChangeArrowheads="1"/>
          </p:cNvSpPr>
          <p:nvPr>
            <p:ph type="body" idx="1"/>
          </p:nvPr>
        </p:nvSpPr>
        <p:spPr>
          <a:xfrm>
            <a:off x="900113" y="4687888"/>
            <a:ext cx="4935537" cy="4441825"/>
          </a:xfrm>
          <a:noFill/>
        </p:spPr>
        <p:txBody>
          <a:bodyPr lIns="91422" tIns="45711" rIns="91422" bIns="45711"/>
          <a:lstStyle/>
          <a:p>
            <a:pPr eaLnBrk="1" hangingPunct="1"/>
            <a:endParaRPr lang="ja-JP" altLang="ja-JP"/>
          </a:p>
        </p:txBody>
      </p:sp>
    </p:spTree>
    <p:extLst>
      <p:ext uri="{BB962C8B-B14F-4D97-AF65-F5344CB8AC3E}">
        <p14:creationId xmlns:p14="http://schemas.microsoft.com/office/powerpoint/2010/main" val="230911315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txBox="1">
            <a:spLocks noGrp="1" noChangeArrowheads="1"/>
          </p:cNvSpPr>
          <p:nvPr/>
        </p:nvSpPr>
        <p:spPr bwMode="auto">
          <a:xfrm>
            <a:off x="3816351" y="9374188"/>
            <a:ext cx="2917825"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8096" tIns="44049" rIns="88096" bIns="44049" anchor="b"/>
          <a:lstStyle>
            <a:lvl1pPr defTabSz="88106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88106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88106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88106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88106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8810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8810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8810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8810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881063" rtl="0" eaLnBrk="0" fontAlgn="base" latinLnBrk="0" hangingPunct="0">
              <a:lnSpc>
                <a:spcPct val="100000"/>
              </a:lnSpc>
              <a:spcBef>
                <a:spcPct val="0"/>
              </a:spcBef>
              <a:spcAft>
                <a:spcPct val="0"/>
              </a:spcAft>
              <a:buClrTx/>
              <a:buSzTx/>
              <a:buFontTx/>
              <a:buNone/>
              <a:tabLst/>
              <a:defRPr/>
            </a:pPr>
            <a:fld id="{0E85C9E7-B25B-4030-8589-B21D5F5ADBC3}" type="slidenum">
              <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81063" rtl="0" eaLnBrk="0" fontAlgn="base" latinLnBrk="0" hangingPunct="0">
                <a:lnSpc>
                  <a:spcPct val="100000"/>
                </a:lnSpc>
                <a:spcBef>
                  <a:spcPct val="0"/>
                </a:spcBef>
                <a:spcAft>
                  <a:spcPct val="0"/>
                </a:spcAft>
                <a:buClrTx/>
                <a:buSzTx/>
                <a:buFontTx/>
                <a:buNone/>
                <a:tabLst/>
                <a:defRPr/>
              </a:pPr>
              <a:t>71</a:t>
            </a:fld>
            <a:endPar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237571" name="Rectangle 7"/>
          <p:cNvSpPr txBox="1">
            <a:spLocks noGrp="1" noChangeArrowheads="1"/>
          </p:cNvSpPr>
          <p:nvPr/>
        </p:nvSpPr>
        <p:spPr bwMode="auto">
          <a:xfrm>
            <a:off x="3816351" y="9374188"/>
            <a:ext cx="2917825"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99" tIns="45701" rIns="91399" bIns="45701" anchor="b"/>
          <a:lstStyle>
            <a:lvl1pPr defTabSz="844550">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8445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84455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84455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84455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84455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84455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84455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84455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844550" rtl="0" eaLnBrk="0" fontAlgn="base" latinLnBrk="0" hangingPunct="0">
              <a:lnSpc>
                <a:spcPct val="100000"/>
              </a:lnSpc>
              <a:spcBef>
                <a:spcPct val="0"/>
              </a:spcBef>
              <a:spcAft>
                <a:spcPct val="0"/>
              </a:spcAft>
              <a:buClrTx/>
              <a:buSzTx/>
              <a:buFontTx/>
              <a:buNone/>
              <a:tabLst/>
              <a:defRPr/>
            </a:pPr>
            <a:fld id="{F3592BBD-9E5D-4769-A22A-AB416B36543A}" type="slidenum">
              <a:rPr kumimoji="1" lang="ja-JP" altLang="en-US" sz="1200" b="0" i="0" u="none" strike="noStrike" kern="1200" cap="none" spc="0" normalizeH="0" baseline="0" noProof="0">
                <a:ln>
                  <a:noFill/>
                </a:ln>
                <a:solidFill>
                  <a:srgbClr val="0000FF"/>
                </a:solidFill>
                <a:effectLst/>
                <a:uLnTx/>
                <a:uFillTx/>
                <a:latin typeface="Arial" panose="020B0604020202020204" pitchFamily="34" charset="0"/>
                <a:ea typeface="HG丸ｺﾞｼｯｸM-PRO" panose="020F0600000000000000" pitchFamily="50" charset="-128"/>
                <a:cs typeface="+mn-cs"/>
              </a:rPr>
              <a:pPr marL="0" marR="0" lvl="0" indent="0" algn="r" defTabSz="844550" rtl="0" eaLnBrk="0" fontAlgn="base" latinLnBrk="0" hangingPunct="0">
                <a:lnSpc>
                  <a:spcPct val="100000"/>
                </a:lnSpc>
                <a:spcBef>
                  <a:spcPct val="0"/>
                </a:spcBef>
                <a:spcAft>
                  <a:spcPct val="0"/>
                </a:spcAft>
                <a:buClrTx/>
                <a:buSzTx/>
                <a:buFontTx/>
                <a:buNone/>
                <a:tabLst/>
                <a:defRPr/>
              </a:pPr>
              <a:t>71</a:t>
            </a:fld>
            <a:endParaRPr kumimoji="1" lang="ja-JP" altLang="en-US" sz="1200" b="0" i="0" u="none" strike="noStrike" kern="1200" cap="none" spc="0" normalizeH="0" baseline="0" noProof="0">
              <a:ln>
                <a:noFill/>
              </a:ln>
              <a:solidFill>
                <a:srgbClr val="0000FF"/>
              </a:solidFill>
              <a:effectLst/>
              <a:uLnTx/>
              <a:uFillTx/>
              <a:latin typeface="Arial" panose="020B0604020202020204" pitchFamily="34" charset="0"/>
              <a:ea typeface="HG丸ｺﾞｼｯｸM-PRO" panose="020F0600000000000000" pitchFamily="50" charset="-128"/>
              <a:cs typeface="+mn-cs"/>
            </a:endParaRPr>
          </a:p>
        </p:txBody>
      </p:sp>
      <p:sp>
        <p:nvSpPr>
          <p:cNvPr id="237572" name="Rectangle 1026"/>
          <p:cNvSpPr>
            <a:spLocks noGrp="1" noRot="1" noChangeAspect="1" noChangeArrowheads="1" noTextEdit="1"/>
          </p:cNvSpPr>
          <p:nvPr>
            <p:ph type="sldImg"/>
          </p:nvPr>
        </p:nvSpPr>
        <p:spPr>
          <a:xfrm>
            <a:off x="906463" y="739775"/>
            <a:ext cx="4937125" cy="3703638"/>
          </a:xfrm>
          <a:solidFill>
            <a:srgbClr val="FFFFFF"/>
          </a:solidFill>
          <a:ln/>
        </p:spPr>
      </p:sp>
      <p:sp>
        <p:nvSpPr>
          <p:cNvPr id="237573" name="Rectangle 1027"/>
          <p:cNvSpPr>
            <a:spLocks noGrp="1" noChangeArrowheads="1"/>
          </p:cNvSpPr>
          <p:nvPr>
            <p:ph type="body" idx="1"/>
          </p:nvPr>
        </p:nvSpPr>
        <p:spPr>
          <a:xfrm>
            <a:off x="673101" y="4687889"/>
            <a:ext cx="5389563" cy="4441825"/>
          </a:xfrm>
          <a:solidFill>
            <a:srgbClr val="FFFFFF"/>
          </a:solidFill>
          <a:ln>
            <a:solidFill>
              <a:srgbClr val="000000"/>
            </a:solidFill>
            <a:miter lim="800000"/>
            <a:headEnd/>
            <a:tailEnd/>
          </a:ln>
        </p:spPr>
        <p:txBody>
          <a:bodyPr lIns="88058" tIns="44030" rIns="88058" bIns="44030"/>
          <a:lstStyle/>
          <a:p>
            <a:pPr eaLnBrk="1" hangingPunct="1"/>
            <a:endParaRPr lang="ja-JP" altLang="ja-JP"/>
          </a:p>
        </p:txBody>
      </p:sp>
    </p:spTree>
    <p:extLst>
      <p:ext uri="{BB962C8B-B14F-4D97-AF65-F5344CB8AC3E}">
        <p14:creationId xmlns:p14="http://schemas.microsoft.com/office/powerpoint/2010/main" val="98125568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A6CC0D50-D42B-46C8-A1A3-C5DB66EF9E3A}"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73</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charset="-128"/>
              <a:cs typeface="+mn-cs"/>
            </a:endParaRPr>
          </a:p>
        </p:txBody>
      </p:sp>
      <p:sp>
        <p:nvSpPr>
          <p:cNvPr id="137219" name="Rectangle 1026"/>
          <p:cNvSpPr>
            <a:spLocks noGrp="1" noRot="1" noChangeAspect="1" noChangeArrowheads="1" noTextEdit="1"/>
          </p:cNvSpPr>
          <p:nvPr>
            <p:ph type="sldImg"/>
          </p:nvPr>
        </p:nvSpPr>
        <p:spPr>
          <a:solidFill>
            <a:srgbClr val="FFFFFF"/>
          </a:solidFill>
          <a:ln/>
        </p:spPr>
      </p:sp>
      <p:sp>
        <p:nvSpPr>
          <p:cNvPr id="137220" name="Rectangle 1027"/>
          <p:cNvSpPr>
            <a:spLocks noGrp="1" noChangeArrowheads="1"/>
          </p:cNvSpPr>
          <p:nvPr>
            <p:ph type="body" idx="1"/>
          </p:nvPr>
        </p:nvSpPr>
        <p:spPr>
          <a:xfrm>
            <a:off x="912813" y="4343400"/>
            <a:ext cx="5032375" cy="41148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1422" tIns="45712" rIns="91422" bIns="45712"/>
          <a:lstStyle/>
          <a:p>
            <a:pPr eaLnBrk="1" hangingPunct="1"/>
            <a:endParaRPr lang="ja-JP" altLang="ja-JP"/>
          </a:p>
        </p:txBody>
      </p:sp>
    </p:spTree>
    <p:extLst>
      <p:ext uri="{BB962C8B-B14F-4D97-AF65-F5344CB8AC3E}">
        <p14:creationId xmlns:p14="http://schemas.microsoft.com/office/powerpoint/2010/main" val="311823979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10" name="Rectangle 7"/>
          <p:cNvSpPr>
            <a:spLocks noGrp="1" noChangeArrowheads="1"/>
          </p:cNvSpPr>
          <p:nvPr>
            <p:ph type="sldNum" sz="quarter" idx="5"/>
          </p:nvPr>
        </p:nvSpPr>
        <p:spPr>
          <a:noFill/>
        </p:spPr>
        <p:txBody>
          <a:bodyPr/>
          <a:lstStyle>
            <a:lvl1pPr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defTabSz="957263">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defTabSz="9572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defTabSz="9572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defTabSz="9572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defTabSz="957263"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57263" rtl="0" eaLnBrk="1" fontAlgn="base" latinLnBrk="0" hangingPunct="1">
              <a:lnSpc>
                <a:spcPct val="100000"/>
              </a:lnSpc>
              <a:spcBef>
                <a:spcPct val="0"/>
              </a:spcBef>
              <a:spcAft>
                <a:spcPct val="0"/>
              </a:spcAft>
              <a:buClrTx/>
              <a:buSzTx/>
              <a:buFontTx/>
              <a:buNone/>
              <a:tabLst/>
              <a:defRPr/>
            </a:pPr>
            <a:fld id="{A19289EB-8AD9-4E02-8AC4-1E3C0ECA9385}"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57263" rtl="0" eaLnBrk="1" fontAlgn="base" latinLnBrk="0" hangingPunct="1">
                <a:lnSpc>
                  <a:spcPct val="100000"/>
                </a:lnSpc>
                <a:spcBef>
                  <a:spcPct val="0"/>
                </a:spcBef>
                <a:spcAft>
                  <a:spcPct val="0"/>
                </a:spcAft>
                <a:buClrTx/>
                <a:buSzTx/>
                <a:buFontTx/>
                <a:buNone/>
                <a:tabLst/>
                <a:defRPr/>
              </a:pPr>
              <a:t>75</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1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51D16D-A9EC-4CC6-8188-446DAA589E92}" type="slidenum">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12" name="Rectangle 2"/>
          <p:cNvSpPr>
            <a:spLocks noChangeArrowheads="1"/>
          </p:cNvSpPr>
          <p:nvPr/>
        </p:nvSpPr>
        <p:spPr bwMode="auto">
          <a:xfrm>
            <a:off x="3884613" y="11113"/>
            <a:ext cx="297338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4408" tIns="42204" rIns="84408" bIns="42204" anchor="ctr"/>
          <a:lstStyle>
            <a:lvl1pPr defTabSz="8445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8445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8445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8445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8445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844550" rtl="0" eaLnBrk="1" fontAlgn="base" latinLnBrk="0" hangingPunct="1">
              <a:lnSpc>
                <a:spcPct val="100000"/>
              </a:lnSpc>
              <a:spcBef>
                <a:spcPct val="0"/>
              </a:spcBef>
              <a:spcAft>
                <a:spcPct val="0"/>
              </a:spcAft>
              <a:buClrTx/>
              <a:buSzTx/>
              <a:buFontTx/>
              <a:buNone/>
              <a:tabLst/>
              <a:defRPr/>
            </a:pPr>
            <a:endParaRPr kumimoji="1" lang="ja-JP" altLang="ja-JP" sz="2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13" name="Rectangle 3"/>
          <p:cNvSpPr>
            <a:spLocks noChangeArrowheads="1"/>
          </p:cNvSpPr>
          <p:nvPr/>
        </p:nvSpPr>
        <p:spPr bwMode="auto">
          <a:xfrm>
            <a:off x="3884613" y="8704263"/>
            <a:ext cx="2973387"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262" tIns="0" rIns="19262" bIns="0" anchor="b"/>
          <a:lstStyle>
            <a:lvl1pPr defTabSz="7683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7683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7683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7683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7683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768350" rtl="0" eaLnBrk="1" fontAlgn="base" latinLnBrk="1" hangingPunct="1">
              <a:lnSpc>
                <a:spcPct val="100000"/>
              </a:lnSpc>
              <a:spcBef>
                <a:spcPct val="0"/>
              </a:spcBef>
              <a:spcAft>
                <a:spcPct val="0"/>
              </a:spcAft>
              <a:buClrTx/>
              <a:buSzTx/>
              <a:buFontTx/>
              <a:buNone/>
              <a:tabLst/>
              <a:defRPr/>
            </a:pPr>
            <a:r>
              <a:rPr kumimoji="1" lang="ko-KR" altLang="en-US" sz="1000" b="0" i="1" u="none" strike="noStrike" kern="1200" cap="none" spc="0" normalizeH="0" baseline="0" noProof="0">
                <a:ln>
                  <a:noFill/>
                </a:ln>
                <a:solidFill>
                  <a:srgbClr val="000000"/>
                </a:solidFill>
                <a:effectLst/>
                <a:uLnTx/>
                <a:uFillTx/>
                <a:latin typeface="DotumChe"/>
                <a:ea typeface="DotumChe"/>
                <a:cs typeface="DotumChe"/>
              </a:rPr>
              <a:t>9</a:t>
            </a:r>
          </a:p>
        </p:txBody>
      </p:sp>
      <p:sp>
        <p:nvSpPr>
          <p:cNvPr id="606214" name="Rectangle 4"/>
          <p:cNvSpPr>
            <a:spLocks noChangeArrowheads="1"/>
          </p:cNvSpPr>
          <p:nvPr/>
        </p:nvSpPr>
        <p:spPr bwMode="auto">
          <a:xfrm>
            <a:off x="-1588" y="8704263"/>
            <a:ext cx="2971801"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4408" tIns="42204" rIns="84408" bIns="42204" anchor="ctr"/>
          <a:lstStyle>
            <a:lvl1pPr defTabSz="8445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8445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8445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8445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8445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844550" rtl="0" eaLnBrk="1" fontAlgn="base" latinLnBrk="0" hangingPunct="1">
              <a:lnSpc>
                <a:spcPct val="100000"/>
              </a:lnSpc>
              <a:spcBef>
                <a:spcPct val="0"/>
              </a:spcBef>
              <a:spcAft>
                <a:spcPct val="0"/>
              </a:spcAft>
              <a:buClrTx/>
              <a:buSzTx/>
              <a:buFontTx/>
              <a:buNone/>
              <a:tabLst/>
              <a:defRPr/>
            </a:pPr>
            <a:endParaRPr kumimoji="1" lang="ja-JP" altLang="ja-JP" sz="2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15" name="Rectangle 5"/>
          <p:cNvSpPr>
            <a:spLocks noChangeArrowheads="1"/>
          </p:cNvSpPr>
          <p:nvPr/>
        </p:nvSpPr>
        <p:spPr bwMode="auto">
          <a:xfrm>
            <a:off x="-1588" y="11113"/>
            <a:ext cx="2971801"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4408" tIns="42204" rIns="84408" bIns="42204" anchor="ctr"/>
          <a:lstStyle>
            <a:lvl1pPr defTabSz="8445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8445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8445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8445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8445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844550" rtl="0" eaLnBrk="1" fontAlgn="base" latinLnBrk="0" hangingPunct="1">
              <a:lnSpc>
                <a:spcPct val="100000"/>
              </a:lnSpc>
              <a:spcBef>
                <a:spcPct val="0"/>
              </a:spcBef>
              <a:spcAft>
                <a:spcPct val="0"/>
              </a:spcAft>
              <a:buClrTx/>
              <a:buSzTx/>
              <a:buFontTx/>
              <a:buNone/>
              <a:tabLst/>
              <a:defRPr/>
            </a:pPr>
            <a:endParaRPr kumimoji="1" lang="ja-JP" altLang="ja-JP" sz="2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16" name="Rectangle 6"/>
          <p:cNvSpPr>
            <a:spLocks noChangeArrowheads="1"/>
          </p:cNvSpPr>
          <p:nvPr/>
        </p:nvSpPr>
        <p:spPr bwMode="auto">
          <a:xfrm>
            <a:off x="3881438" y="6350"/>
            <a:ext cx="297656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4408" tIns="42204" rIns="84408" bIns="42204" anchor="ctr"/>
          <a:lstStyle>
            <a:lvl1pPr defTabSz="8445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8445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8445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8445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8445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844550" rtl="0" eaLnBrk="1" fontAlgn="base" latinLnBrk="0" hangingPunct="1">
              <a:lnSpc>
                <a:spcPct val="100000"/>
              </a:lnSpc>
              <a:spcBef>
                <a:spcPct val="0"/>
              </a:spcBef>
              <a:spcAft>
                <a:spcPct val="0"/>
              </a:spcAft>
              <a:buClrTx/>
              <a:buSzTx/>
              <a:buFontTx/>
              <a:buNone/>
              <a:tabLst/>
              <a:defRPr/>
            </a:pPr>
            <a:endParaRPr kumimoji="1" lang="ja-JP" altLang="ja-JP" sz="2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17" name="Rectangle 7"/>
          <p:cNvSpPr>
            <a:spLocks noChangeArrowheads="1"/>
          </p:cNvSpPr>
          <p:nvPr/>
        </p:nvSpPr>
        <p:spPr bwMode="auto">
          <a:xfrm>
            <a:off x="3881438" y="8704263"/>
            <a:ext cx="2976562"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262" tIns="0" rIns="19262" bIns="0" anchor="b"/>
          <a:lstStyle>
            <a:lvl1pPr defTabSz="7683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7683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7683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7683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7683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768350" rtl="0" eaLnBrk="1" fontAlgn="base" latinLnBrk="1" hangingPunct="1">
              <a:lnSpc>
                <a:spcPct val="100000"/>
              </a:lnSpc>
              <a:spcBef>
                <a:spcPct val="0"/>
              </a:spcBef>
              <a:spcAft>
                <a:spcPct val="0"/>
              </a:spcAft>
              <a:buClrTx/>
              <a:buSzTx/>
              <a:buFontTx/>
              <a:buNone/>
              <a:tabLst/>
              <a:defRPr/>
            </a:pPr>
            <a:r>
              <a:rPr kumimoji="1" lang="ko-KR" altLang="en-US" sz="1000" b="0" i="1" u="none" strike="noStrike" kern="1200" cap="none" spc="0" normalizeH="0" baseline="0" noProof="0">
                <a:ln>
                  <a:noFill/>
                </a:ln>
                <a:solidFill>
                  <a:srgbClr val="000000"/>
                </a:solidFill>
                <a:effectLst/>
                <a:uLnTx/>
                <a:uFillTx/>
                <a:latin typeface="DotumChe"/>
                <a:ea typeface="DotumChe"/>
                <a:cs typeface="DotumChe"/>
              </a:rPr>
              <a:t>11</a:t>
            </a:r>
          </a:p>
        </p:txBody>
      </p:sp>
      <p:sp>
        <p:nvSpPr>
          <p:cNvPr id="606218" name="Rectangle 8"/>
          <p:cNvSpPr>
            <a:spLocks noChangeArrowheads="1"/>
          </p:cNvSpPr>
          <p:nvPr/>
        </p:nvSpPr>
        <p:spPr bwMode="auto">
          <a:xfrm>
            <a:off x="-1588" y="8704263"/>
            <a:ext cx="2971801"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4408" tIns="42204" rIns="84408" bIns="42204" anchor="ctr"/>
          <a:lstStyle>
            <a:lvl1pPr defTabSz="8445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8445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8445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8445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8445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844550" rtl="0" eaLnBrk="1" fontAlgn="base" latinLnBrk="0" hangingPunct="1">
              <a:lnSpc>
                <a:spcPct val="100000"/>
              </a:lnSpc>
              <a:spcBef>
                <a:spcPct val="0"/>
              </a:spcBef>
              <a:spcAft>
                <a:spcPct val="0"/>
              </a:spcAft>
              <a:buClrTx/>
              <a:buSzTx/>
              <a:buFontTx/>
              <a:buNone/>
              <a:tabLst/>
              <a:defRPr/>
            </a:pPr>
            <a:endParaRPr kumimoji="1" lang="ja-JP" altLang="ja-JP" sz="2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19" name="Rectangle 9"/>
          <p:cNvSpPr>
            <a:spLocks noChangeArrowheads="1"/>
          </p:cNvSpPr>
          <p:nvPr/>
        </p:nvSpPr>
        <p:spPr bwMode="auto">
          <a:xfrm>
            <a:off x="-1588" y="6350"/>
            <a:ext cx="2971801"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4408" tIns="42204" rIns="84408" bIns="42204" anchor="ctr"/>
          <a:lstStyle>
            <a:lvl1pPr defTabSz="8445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8445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8445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8445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8445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844550" rtl="0" eaLnBrk="1" fontAlgn="base" latinLnBrk="0" hangingPunct="1">
              <a:lnSpc>
                <a:spcPct val="100000"/>
              </a:lnSpc>
              <a:spcBef>
                <a:spcPct val="0"/>
              </a:spcBef>
              <a:spcAft>
                <a:spcPct val="0"/>
              </a:spcAft>
              <a:buClrTx/>
              <a:buSzTx/>
              <a:buFontTx/>
              <a:buNone/>
              <a:tabLst/>
              <a:defRPr/>
            </a:pPr>
            <a:endParaRPr kumimoji="1" lang="ja-JP" altLang="ja-JP" sz="2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20" name="Rectangle 10"/>
          <p:cNvSpPr>
            <a:spLocks noChangeArrowheads="1"/>
          </p:cNvSpPr>
          <p:nvPr/>
        </p:nvSpPr>
        <p:spPr bwMode="auto">
          <a:xfrm>
            <a:off x="3881438" y="4763"/>
            <a:ext cx="2976562"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4408" tIns="42204" rIns="84408" bIns="42204" anchor="ctr"/>
          <a:lstStyle>
            <a:lvl1pPr defTabSz="8445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8445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8445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8445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8445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844550" rtl="0" eaLnBrk="1" fontAlgn="base" latinLnBrk="0" hangingPunct="1">
              <a:lnSpc>
                <a:spcPct val="100000"/>
              </a:lnSpc>
              <a:spcBef>
                <a:spcPct val="0"/>
              </a:spcBef>
              <a:spcAft>
                <a:spcPct val="0"/>
              </a:spcAft>
              <a:buClrTx/>
              <a:buSzTx/>
              <a:buFontTx/>
              <a:buNone/>
              <a:tabLst/>
              <a:defRPr/>
            </a:pPr>
            <a:endParaRPr kumimoji="1" lang="ja-JP" altLang="ja-JP" sz="2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21" name="Rectangle 11"/>
          <p:cNvSpPr>
            <a:spLocks noChangeArrowheads="1"/>
          </p:cNvSpPr>
          <p:nvPr/>
        </p:nvSpPr>
        <p:spPr bwMode="auto">
          <a:xfrm>
            <a:off x="3881438" y="8697913"/>
            <a:ext cx="297656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262" tIns="0" rIns="19262" bIns="0" anchor="b"/>
          <a:lstStyle>
            <a:lvl1pPr defTabSz="7683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7683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7683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7683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7683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7683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768350" rtl="0" eaLnBrk="1" fontAlgn="base" latinLnBrk="1" hangingPunct="1">
              <a:lnSpc>
                <a:spcPct val="100000"/>
              </a:lnSpc>
              <a:spcBef>
                <a:spcPct val="0"/>
              </a:spcBef>
              <a:spcAft>
                <a:spcPct val="0"/>
              </a:spcAft>
              <a:buClrTx/>
              <a:buSzTx/>
              <a:buFontTx/>
              <a:buNone/>
              <a:tabLst/>
              <a:defRPr/>
            </a:pPr>
            <a:r>
              <a:rPr kumimoji="1" lang="ko-KR" altLang="en-US" sz="1000" b="0" i="1" u="none" strike="noStrike" kern="1200" cap="none" spc="0" normalizeH="0" baseline="0" noProof="0">
                <a:ln>
                  <a:noFill/>
                </a:ln>
                <a:solidFill>
                  <a:srgbClr val="000000"/>
                </a:solidFill>
                <a:effectLst/>
                <a:uLnTx/>
                <a:uFillTx/>
                <a:latin typeface="Arial" panose="020B0604020202020204" pitchFamily="34" charset="0"/>
                <a:ea typeface="DotumChe"/>
                <a:cs typeface="DotumChe"/>
              </a:rPr>
              <a:t>9</a:t>
            </a:r>
          </a:p>
        </p:txBody>
      </p:sp>
      <p:sp>
        <p:nvSpPr>
          <p:cNvPr id="606222" name="Rectangle 12"/>
          <p:cNvSpPr>
            <a:spLocks noChangeArrowheads="1"/>
          </p:cNvSpPr>
          <p:nvPr/>
        </p:nvSpPr>
        <p:spPr bwMode="auto">
          <a:xfrm>
            <a:off x="-1588" y="8697913"/>
            <a:ext cx="2968626"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4408" tIns="42204" rIns="84408" bIns="42204" anchor="ctr"/>
          <a:lstStyle>
            <a:lvl1pPr defTabSz="8445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8445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8445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8445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8445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844550" rtl="0" eaLnBrk="1" fontAlgn="base" latinLnBrk="0" hangingPunct="1">
              <a:lnSpc>
                <a:spcPct val="100000"/>
              </a:lnSpc>
              <a:spcBef>
                <a:spcPct val="0"/>
              </a:spcBef>
              <a:spcAft>
                <a:spcPct val="0"/>
              </a:spcAft>
              <a:buClrTx/>
              <a:buSzTx/>
              <a:buFontTx/>
              <a:buNone/>
              <a:tabLst/>
              <a:defRPr/>
            </a:pPr>
            <a:endParaRPr kumimoji="1" lang="ja-JP" altLang="ja-JP" sz="2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23" name="Rectangle 13"/>
          <p:cNvSpPr>
            <a:spLocks noChangeArrowheads="1"/>
          </p:cNvSpPr>
          <p:nvPr/>
        </p:nvSpPr>
        <p:spPr bwMode="auto">
          <a:xfrm>
            <a:off x="-1588" y="4763"/>
            <a:ext cx="2968626"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4408" tIns="42204" rIns="84408" bIns="42204" anchor="ctr"/>
          <a:lstStyle>
            <a:lvl1pPr defTabSz="844550">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defTabSz="8445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defTabSz="84455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defTabSz="84455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defTabSz="84455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defTabSz="84455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844550" rtl="0" eaLnBrk="1" fontAlgn="base" latinLnBrk="0" hangingPunct="1">
              <a:lnSpc>
                <a:spcPct val="100000"/>
              </a:lnSpc>
              <a:spcBef>
                <a:spcPct val="0"/>
              </a:spcBef>
              <a:spcAft>
                <a:spcPct val="0"/>
              </a:spcAft>
              <a:buClrTx/>
              <a:buSzTx/>
              <a:buFontTx/>
              <a:buNone/>
              <a:tabLst/>
              <a:defRPr/>
            </a:pPr>
            <a:endParaRPr kumimoji="1" lang="ja-JP" altLang="ja-JP" sz="2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6224" name="Rectangle 14"/>
          <p:cNvSpPr>
            <a:spLocks noGrp="1" noRot="1" noChangeAspect="1" noChangeArrowheads="1" noTextEdit="1"/>
          </p:cNvSpPr>
          <p:nvPr>
            <p:ph type="sldImg"/>
          </p:nvPr>
        </p:nvSpPr>
        <p:spPr>
          <a:xfrm>
            <a:off x="1409700" y="755650"/>
            <a:ext cx="4033838" cy="3025775"/>
          </a:xfrm>
          <a:ln w="12700" cap="flat">
            <a:solidFill>
              <a:schemeClr val="tx1"/>
            </a:solidFill>
          </a:ln>
        </p:spPr>
      </p:sp>
      <p:sp>
        <p:nvSpPr>
          <p:cNvPr id="606225" name="Rectangle 15"/>
          <p:cNvSpPr>
            <a:spLocks noGrp="1" noChangeArrowheads="1"/>
          </p:cNvSpPr>
          <p:nvPr>
            <p:ph type="body" idx="1"/>
          </p:nvPr>
        </p:nvSpPr>
        <p:spPr>
          <a:xfrm>
            <a:off x="909638" y="4349750"/>
            <a:ext cx="5029200" cy="3151188"/>
          </a:xfrm>
          <a:noFill/>
        </p:spPr>
        <p:txBody>
          <a:bodyPr lIns="93101" tIns="46551" rIns="93101" bIns="46551"/>
          <a:lstStyle/>
          <a:p>
            <a:pPr eaLnBrk="1" hangingPunct="1"/>
            <a:endParaRPr lang="ja-JP" altLang="ja-JP"/>
          </a:p>
        </p:txBody>
      </p:sp>
    </p:spTree>
    <p:extLst>
      <p:ext uri="{BB962C8B-B14F-4D97-AF65-F5344CB8AC3E}">
        <p14:creationId xmlns:p14="http://schemas.microsoft.com/office/powerpoint/2010/main" val="78663942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A6CC0D50-D42B-46C8-A1A3-C5DB66EF9E3A}"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charset="-128"/>
                <a:cs typeface="+mn-cs"/>
              </a:rPr>
              <a:pPr marL="0" marR="0" lvl="0" indent="0" algn="r" defTabSz="912813" rtl="0" eaLnBrk="1" fontAlgn="base" latinLnBrk="0" hangingPunct="1">
                <a:lnSpc>
                  <a:spcPct val="100000"/>
                </a:lnSpc>
                <a:spcBef>
                  <a:spcPct val="0"/>
                </a:spcBef>
                <a:spcAft>
                  <a:spcPct val="0"/>
                </a:spcAft>
                <a:buClrTx/>
                <a:buSzTx/>
                <a:buFontTx/>
                <a:buNone/>
                <a:tabLst/>
                <a:defRPr/>
              </a:pPr>
              <a:t>76</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charset="-128"/>
              <a:cs typeface="+mn-cs"/>
            </a:endParaRPr>
          </a:p>
        </p:txBody>
      </p:sp>
      <p:sp>
        <p:nvSpPr>
          <p:cNvPr id="137219" name="Rectangle 1026"/>
          <p:cNvSpPr>
            <a:spLocks noGrp="1" noRot="1" noChangeAspect="1" noChangeArrowheads="1" noTextEdit="1"/>
          </p:cNvSpPr>
          <p:nvPr>
            <p:ph type="sldImg"/>
          </p:nvPr>
        </p:nvSpPr>
        <p:spPr>
          <a:solidFill>
            <a:srgbClr val="FFFFFF"/>
          </a:solidFill>
          <a:ln/>
        </p:spPr>
      </p:sp>
      <p:sp>
        <p:nvSpPr>
          <p:cNvPr id="137220" name="Rectangle 1027"/>
          <p:cNvSpPr>
            <a:spLocks noGrp="1" noChangeArrowheads="1"/>
          </p:cNvSpPr>
          <p:nvPr>
            <p:ph type="body" idx="1"/>
          </p:nvPr>
        </p:nvSpPr>
        <p:spPr>
          <a:xfrm>
            <a:off x="912813" y="4343400"/>
            <a:ext cx="5032375" cy="41148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1422" tIns="45712" rIns="91422" bIns="45712"/>
          <a:lstStyle/>
          <a:p>
            <a:pPr eaLnBrk="1" hangingPunct="1"/>
            <a:endParaRPr lang="ja-JP" altLang="ja-JP"/>
          </a:p>
        </p:txBody>
      </p:sp>
    </p:spTree>
    <p:extLst>
      <p:ext uri="{BB962C8B-B14F-4D97-AF65-F5344CB8AC3E}">
        <p14:creationId xmlns:p14="http://schemas.microsoft.com/office/powerpoint/2010/main" val="13610188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30354-FB2B-40C8-88FE-3D4759152987}"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charset="-128"/>
              <a:cs typeface="+mn-cs"/>
            </a:endParaRPr>
          </a:p>
        </p:txBody>
      </p:sp>
      <p:sp>
        <p:nvSpPr>
          <p:cNvPr id="136195" name="Rectangle 1026"/>
          <p:cNvSpPr>
            <a:spLocks noGrp="1" noRot="1" noChangeAspect="1" noChangeArrowheads="1" noTextEdit="1"/>
          </p:cNvSpPr>
          <p:nvPr>
            <p:ph type="sldImg"/>
          </p:nvPr>
        </p:nvSpPr>
        <p:spPr>
          <a:solidFill>
            <a:srgbClr val="FFFFFF"/>
          </a:solidFill>
          <a:ln/>
        </p:spPr>
      </p:sp>
      <p:sp>
        <p:nvSpPr>
          <p:cNvPr id="136196" name="Rectangle 1027"/>
          <p:cNvSpPr>
            <a:spLocks noGrp="1" noChangeArrowheads="1"/>
          </p:cNvSpPr>
          <p:nvPr>
            <p:ph type="body" idx="1"/>
          </p:nvPr>
        </p:nvSpPr>
        <p:spPr>
          <a:xfrm>
            <a:off x="905840" y="4721186"/>
            <a:ext cx="4993934" cy="447270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1422" tIns="45712" rIns="91422" bIns="45712"/>
          <a:lstStyle/>
          <a:p>
            <a:pPr eaLnBrk="1" hangingPunct="1"/>
            <a:endParaRPr lang="ja-JP" altLang="ja-JP"/>
          </a:p>
        </p:txBody>
      </p:sp>
    </p:spTree>
    <p:extLst>
      <p:ext uri="{BB962C8B-B14F-4D97-AF65-F5344CB8AC3E}">
        <p14:creationId xmlns:p14="http://schemas.microsoft.com/office/powerpoint/2010/main" val="160542404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p:spPr>
        <p:txBody>
          <a:bodyPr/>
          <a:lstStyle>
            <a:lvl1pPr>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75FF58F-CF9F-4DC3-AA3E-B51E1F59EB5E}" type="slidenum">
              <a:rPr kumimoji="1" lang="en-US" altLang="ja-JP" sz="1200" b="0" i="0" u="none" strike="noStrike" kern="120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1" lang="en-US" altLang="ja-JP"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29763" name="Rectangle 2"/>
          <p:cNvSpPr>
            <a:spLocks noGrp="1" noRot="1" noChangeAspect="1" noChangeArrowheads="1" noTextEdit="1"/>
          </p:cNvSpPr>
          <p:nvPr>
            <p:ph type="sldImg"/>
          </p:nvPr>
        </p:nvSpPr>
        <p:spPr>
          <a:xfrm>
            <a:off x="1149350" y="687388"/>
            <a:ext cx="4567238" cy="3425825"/>
          </a:xfrm>
          <a:solidFill>
            <a:srgbClr val="FFFFFF"/>
          </a:solidFill>
          <a:ln/>
        </p:spPr>
      </p:sp>
      <p:sp>
        <p:nvSpPr>
          <p:cNvPr id="629764" name="Rectangle 3"/>
          <p:cNvSpPr>
            <a:spLocks noGrp="1" noChangeArrowheads="1"/>
          </p:cNvSpPr>
          <p:nvPr>
            <p:ph type="body" idx="1"/>
          </p:nvPr>
        </p:nvSpPr>
        <p:spPr>
          <a:xfrm>
            <a:off x="685800" y="4343400"/>
            <a:ext cx="5486400"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47" tIns="45674" rIns="91347" bIns="45674"/>
          <a:lstStyle/>
          <a:p>
            <a:endParaRPr lang="ja-JP" altLang="ja-JP"/>
          </a:p>
        </p:txBody>
      </p:sp>
    </p:spTree>
    <p:extLst>
      <p:ext uri="{BB962C8B-B14F-4D97-AF65-F5344CB8AC3E}">
        <p14:creationId xmlns:p14="http://schemas.microsoft.com/office/powerpoint/2010/main" val="167211269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Times New Roman" panose="02020603050405020304" pitchFamily="18" charset="0"/>
                <a:ea typeface="ＭＳ Ｐ明朝" panose="02020600040205080304" pitchFamily="18" charset="-128"/>
              </a:defRPr>
            </a:lvl1pPr>
            <a:lvl2pPr marL="742950" indent="-285750">
              <a:spcBef>
                <a:spcPct val="30000"/>
              </a:spcBef>
              <a:defRPr kumimoji="1" sz="1200">
                <a:solidFill>
                  <a:schemeClr val="tx1"/>
                </a:solidFill>
                <a:latin typeface="Times New Roman" panose="02020603050405020304" pitchFamily="18" charset="0"/>
                <a:ea typeface="ＭＳ Ｐ明朝" panose="02020600040205080304" pitchFamily="18" charset="-128"/>
              </a:defRPr>
            </a:lvl2pPr>
            <a:lvl3pPr marL="11430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3pPr>
            <a:lvl4pPr marL="16002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4pPr>
            <a:lvl5pPr marL="2057400" indent="-228600">
              <a:spcBef>
                <a:spcPct val="30000"/>
              </a:spcBef>
              <a:defRPr kumimoji="1" sz="1200">
                <a:solidFill>
                  <a:schemeClr val="tx1"/>
                </a:solidFill>
                <a:latin typeface="Times New Roman" panose="02020603050405020304" pitchFamily="18"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Times New Roman" panose="02020603050405020304" pitchFamily="18" charset="0"/>
                <a:ea typeface="ＭＳ Ｐ明朝" panose="02020600040205080304" pitchFamily="1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AF7D2C-2FCD-4A3D-B9B4-60185F82E5DC}" type="slidenum">
              <a:rPr kumimoji="1" lang="en-US" altLang="ja-JP"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623619" name="Rectangle 2"/>
          <p:cNvSpPr>
            <a:spLocks noGrp="1" noRot="1" noChangeAspect="1" noChangeArrowheads="1" noTextEdit="1"/>
          </p:cNvSpPr>
          <p:nvPr>
            <p:ph type="sldImg"/>
          </p:nvPr>
        </p:nvSpPr>
        <p:spPr>
          <a:xfrm>
            <a:off x="995363" y="768350"/>
            <a:ext cx="5113337" cy="3835400"/>
          </a:xfrm>
          <a:solidFill>
            <a:srgbClr val="FFFFFF"/>
          </a:solidFill>
          <a:ln/>
        </p:spPr>
      </p:sp>
      <p:sp>
        <p:nvSpPr>
          <p:cNvPr id="623620" name="Rectangle 3"/>
          <p:cNvSpPr>
            <a:spLocks noGrp="1" noChangeArrowheads="1"/>
          </p:cNvSpPr>
          <p:nvPr>
            <p:ph type="body" idx="1"/>
          </p:nvPr>
        </p:nvSpPr>
        <p:spPr>
          <a:solidFill>
            <a:srgbClr val="FFFFFF"/>
          </a:solidFill>
          <a:ln>
            <a:solidFill>
              <a:srgbClr val="000000"/>
            </a:solidFill>
            <a:miter lim="800000"/>
            <a:headEnd/>
            <a:tailEnd/>
          </a:ln>
        </p:spPr>
        <p:txBody>
          <a:bodyPr lIns="98986" tIns="49494" rIns="98986" bIns="49494"/>
          <a:lstStyle/>
          <a:p>
            <a:pPr eaLnBrk="1" hangingPunct="1"/>
            <a:endParaRPr lang="ja-JP" altLang="ja-JP"/>
          </a:p>
        </p:txBody>
      </p:sp>
    </p:spTree>
    <p:extLst>
      <p:ext uri="{BB962C8B-B14F-4D97-AF65-F5344CB8AC3E}">
        <p14:creationId xmlns:p14="http://schemas.microsoft.com/office/powerpoint/2010/main" val="131100780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10" name="スライド イメージ プレースホルダー 1"/>
          <p:cNvSpPr>
            <a:spLocks noGrp="1" noRot="1" noChangeAspect="1" noTextEdit="1"/>
          </p:cNvSpPr>
          <p:nvPr>
            <p:ph type="sldImg"/>
          </p:nvPr>
        </p:nvSpPr>
        <p:spPr>
          <a:ln/>
        </p:spPr>
      </p:sp>
      <p:sp>
        <p:nvSpPr>
          <p:cNvPr id="631811" name="ノート プレースホルダー 2"/>
          <p:cNvSpPr>
            <a:spLocks noGrp="1"/>
          </p:cNvSpPr>
          <p:nvPr>
            <p:ph type="body" idx="1"/>
          </p:nvPr>
        </p:nvSpPr>
        <p:spPr>
          <a:noFill/>
        </p:spPr>
        <p:txBody>
          <a:bodyPr/>
          <a:lstStyle/>
          <a:p>
            <a:endParaRPr lang="ja-JP" altLang="en-US"/>
          </a:p>
        </p:txBody>
      </p:sp>
      <p:sp>
        <p:nvSpPr>
          <p:cNvPr id="631812" name="スライド番号プレースホルダー 3"/>
          <p:cNvSpPr>
            <a:spLocks noGrp="1"/>
          </p:cNvSpPr>
          <p:nvPr>
            <p:ph type="sldNum" sz="quarter" idx="5"/>
          </p:nvPr>
        </p:nvSpPr>
        <p:spPr>
          <a:noFill/>
        </p:spPr>
        <p:txBody>
          <a:bodyPr/>
          <a:lstStyle>
            <a:lvl1pPr>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EC5A89-7227-4B44-8E44-C7301B70AEC8}" type="slidenum">
              <a:rPr kumimoji="1" lang="en-US" altLang="ja-JP" sz="1200" b="0" i="0" u="none" strike="noStrike" kern="120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1" lang="en-US" altLang="ja-JP"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7139266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BA0E87D-1F79-4420-84A3-2B2331774523}" type="slidenum">
              <a:rPr kumimoji="1" lang="en-US" altLang="ja-JP"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1" lang="en-US" altLang="ja-JP"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253391624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8" name="スライド イメージ プレースホルダー 1"/>
          <p:cNvSpPr>
            <a:spLocks noGrp="1" noRot="1" noChangeAspect="1" noTextEdit="1"/>
          </p:cNvSpPr>
          <p:nvPr>
            <p:ph type="sldImg"/>
          </p:nvPr>
        </p:nvSpPr>
        <p:spPr>
          <a:ln/>
        </p:spPr>
      </p:sp>
      <p:sp>
        <p:nvSpPr>
          <p:cNvPr id="633859" name="ノート プレースホルダー 2"/>
          <p:cNvSpPr>
            <a:spLocks noGrp="1"/>
          </p:cNvSpPr>
          <p:nvPr>
            <p:ph type="body" idx="1"/>
          </p:nvPr>
        </p:nvSpPr>
        <p:spPr>
          <a:noFill/>
        </p:spPr>
        <p:txBody>
          <a:bodyPr/>
          <a:lstStyle/>
          <a:p>
            <a:endParaRPr lang="ja-JP" altLang="en-US"/>
          </a:p>
        </p:txBody>
      </p:sp>
      <p:sp>
        <p:nvSpPr>
          <p:cNvPr id="633860" name="スライド番号プレースホルダー 3"/>
          <p:cNvSpPr>
            <a:spLocks noGrp="1"/>
          </p:cNvSpPr>
          <p:nvPr>
            <p:ph type="sldNum" sz="quarter" idx="5"/>
          </p:nvPr>
        </p:nvSpPr>
        <p:spPr>
          <a:noFill/>
        </p:spPr>
        <p:txBody>
          <a:bodyPr/>
          <a:lstStyle>
            <a:lvl1pPr>
              <a:defRPr kumimoji="1" sz="2400" b="1">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b="1">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b="1">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b="1">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b="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b="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24BC1F-FBD8-4BF1-8BB4-90887B53C175}"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346166177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10275569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405575003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212910751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4808233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C0D50-D42B-46C8-A1A3-C5DB66EF9E3A}"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charset="-128"/>
              <a:cs typeface="+mn-cs"/>
            </a:endParaRPr>
          </a:p>
        </p:txBody>
      </p:sp>
      <p:sp>
        <p:nvSpPr>
          <p:cNvPr id="137219" name="Rectangle 1026"/>
          <p:cNvSpPr>
            <a:spLocks noGrp="1" noRot="1" noChangeAspect="1" noChangeArrowheads="1" noTextEdit="1"/>
          </p:cNvSpPr>
          <p:nvPr>
            <p:ph type="sldImg"/>
          </p:nvPr>
        </p:nvSpPr>
        <p:spPr>
          <a:solidFill>
            <a:srgbClr val="FFFFFF"/>
          </a:solidFill>
          <a:ln/>
        </p:spPr>
      </p:sp>
      <p:sp>
        <p:nvSpPr>
          <p:cNvPr id="137220" name="Rectangle 1027"/>
          <p:cNvSpPr>
            <a:spLocks noGrp="1" noChangeArrowheads="1"/>
          </p:cNvSpPr>
          <p:nvPr>
            <p:ph type="body" idx="1"/>
          </p:nvPr>
        </p:nvSpPr>
        <p:spPr>
          <a:xfrm>
            <a:off x="912813" y="4343400"/>
            <a:ext cx="5032375" cy="41148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1422" tIns="45712" rIns="91422" bIns="45712"/>
          <a:lstStyle/>
          <a:p>
            <a:pPr eaLnBrk="1" hangingPunct="1"/>
            <a:endParaRPr lang="ja-JP" altLang="ja-JP"/>
          </a:p>
        </p:txBody>
      </p:sp>
    </p:spTree>
    <p:extLst>
      <p:ext uri="{BB962C8B-B14F-4D97-AF65-F5344CB8AC3E}">
        <p14:creationId xmlns:p14="http://schemas.microsoft.com/office/powerpoint/2010/main" val="2102528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36472747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341449145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401397720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201679236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336152017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8C3348-39E5-4794-A5C8-AE6588455107}"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390210447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a:extLst>
              <a:ext uri="{FF2B5EF4-FFF2-40B4-BE49-F238E27FC236}">
                <a16:creationId xmlns:a16="http://schemas.microsoft.com/office/drawing/2014/main" id="{C6FBAE4D-704D-4C88-8D27-D63EF73DEEF4}"/>
              </a:ext>
            </a:extLst>
          </p:cNvPr>
          <p:cNvSpPr>
            <a:spLocks noGrp="1" noChangeArrowheads="1"/>
          </p:cNvSpPr>
          <p:nvPr>
            <p:ph type="sldNum" sz="quarter" idx="5"/>
          </p:nvPr>
        </p:nvSpPr>
        <p:spPr>
          <a:noFill/>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84CE8FD-A32F-4DDB-98B7-0A7E53699819}" type="slidenum">
              <a:rPr kumimoji="1" lang="en-US" altLang="ja-JP"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08547" name="Rectangle 2">
            <a:extLst>
              <a:ext uri="{FF2B5EF4-FFF2-40B4-BE49-F238E27FC236}">
                <a16:creationId xmlns:a16="http://schemas.microsoft.com/office/drawing/2014/main" id="{5012BE00-1A8F-4E6B-BAB9-A0EBEE97495E}"/>
              </a:ext>
            </a:extLst>
          </p:cNvPr>
          <p:cNvSpPr>
            <a:spLocks noGrp="1" noRot="1" noChangeAspect="1" noChangeArrowheads="1" noTextEdit="1"/>
          </p:cNvSpPr>
          <p:nvPr>
            <p:ph type="sldImg"/>
          </p:nvPr>
        </p:nvSpPr>
        <p:spPr>
          <a:ln/>
        </p:spPr>
      </p:sp>
      <p:sp>
        <p:nvSpPr>
          <p:cNvPr id="108548" name="Rectangle 3">
            <a:extLst>
              <a:ext uri="{FF2B5EF4-FFF2-40B4-BE49-F238E27FC236}">
                <a16:creationId xmlns:a16="http://schemas.microsoft.com/office/drawing/2014/main" id="{70CF54B3-497C-4A7E-BD66-A754D8C3567A}"/>
              </a:ext>
            </a:extLst>
          </p:cNvPr>
          <p:cNvSpPr>
            <a:spLocks noGrp="1" noChangeArrowheads="1"/>
          </p:cNvSpPr>
          <p:nvPr>
            <p:ph type="body" idx="1"/>
          </p:nvPr>
        </p:nvSpPr>
        <p:spPr>
          <a:noFill/>
        </p:spPr>
        <p:txBody>
          <a:bodyPr/>
          <a:lstStyle/>
          <a:p>
            <a:pPr eaLnBrk="1" hangingPunct="1"/>
            <a:endParaRPr lang="ja-JP" altLang="ja-JP"/>
          </a:p>
        </p:txBody>
      </p:sp>
    </p:spTree>
    <p:extLst>
      <p:ext uri="{BB962C8B-B14F-4D97-AF65-F5344CB8AC3E}">
        <p14:creationId xmlns:p14="http://schemas.microsoft.com/office/powerpoint/2010/main" val="399175923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40D901-6D87-4160-9637-F42960134239}" type="slidenum">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43363" name="Rectangle 2"/>
          <p:cNvSpPr>
            <a:spLocks noGrp="1" noRot="1" noChangeAspect="1" noChangeArrowheads="1" noTextEdit="1"/>
          </p:cNvSpPr>
          <p:nvPr>
            <p:ph type="sldImg"/>
          </p:nvPr>
        </p:nvSpPr>
        <p:spPr>
          <a:solidFill>
            <a:srgbClr val="FFFFFF"/>
          </a:solidFill>
          <a:ln/>
        </p:spPr>
      </p:sp>
      <p:sp>
        <p:nvSpPr>
          <p:cNvPr id="143364" name="Rectangle 3"/>
          <p:cNvSpPr>
            <a:spLocks noGrp="1" noChangeArrowheads="1"/>
          </p:cNvSpPr>
          <p:nvPr>
            <p:ph type="body" idx="1"/>
          </p:nvPr>
        </p:nvSpPr>
        <p:spPr>
          <a:solidFill>
            <a:srgbClr val="FFFFFF"/>
          </a:solidFill>
          <a:ln>
            <a:solidFill>
              <a:srgbClr val="000000"/>
            </a:solidFill>
            <a:miter lim="800000"/>
            <a:headEnd/>
            <a:tailEnd/>
          </a:ln>
        </p:spPr>
        <p:txBody>
          <a:bodyPr lIns="91414" tIns="45707" rIns="91414" bIns="45707"/>
          <a:lstStyle/>
          <a:p>
            <a:pPr eaLnBrk="1" hangingPunct="1"/>
            <a:endParaRPr lang="ja-JP" altLang="ja-JP" dirty="0"/>
          </a:p>
        </p:txBody>
      </p:sp>
    </p:spTree>
    <p:extLst>
      <p:ext uri="{BB962C8B-B14F-4D97-AF65-F5344CB8AC3E}">
        <p14:creationId xmlns:p14="http://schemas.microsoft.com/office/powerpoint/2010/main" val="19855815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C0D50-D42B-46C8-A1A3-C5DB66EF9E3A}"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charset="-128"/>
              <a:cs typeface="+mn-cs"/>
            </a:endParaRPr>
          </a:p>
        </p:txBody>
      </p:sp>
      <p:sp>
        <p:nvSpPr>
          <p:cNvPr id="137219" name="Rectangle 1026"/>
          <p:cNvSpPr>
            <a:spLocks noGrp="1" noRot="1" noChangeAspect="1" noChangeArrowheads="1" noTextEdit="1"/>
          </p:cNvSpPr>
          <p:nvPr>
            <p:ph type="sldImg"/>
          </p:nvPr>
        </p:nvSpPr>
        <p:spPr>
          <a:solidFill>
            <a:srgbClr val="FFFFFF"/>
          </a:solidFill>
          <a:ln/>
        </p:spPr>
      </p:sp>
      <p:sp>
        <p:nvSpPr>
          <p:cNvPr id="137220" name="Rectangle 1027"/>
          <p:cNvSpPr>
            <a:spLocks noGrp="1" noChangeArrowheads="1"/>
          </p:cNvSpPr>
          <p:nvPr>
            <p:ph type="body" idx="1"/>
          </p:nvPr>
        </p:nvSpPr>
        <p:spPr>
          <a:xfrm>
            <a:off x="905840" y="4721186"/>
            <a:ext cx="4993934" cy="447270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1422" tIns="45712" rIns="91422" bIns="45712"/>
          <a:lstStyle/>
          <a:p>
            <a:pPr eaLnBrk="1" hangingPunct="1"/>
            <a:endParaRPr lang="ja-JP" altLang="ja-JP"/>
          </a:p>
        </p:txBody>
      </p:sp>
    </p:spTree>
    <p:extLst>
      <p:ext uri="{BB962C8B-B14F-4D97-AF65-F5344CB8AC3E}">
        <p14:creationId xmlns:p14="http://schemas.microsoft.com/office/powerpoint/2010/main" val="19556780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C0D50-D42B-46C8-A1A3-C5DB66EF9E3A}" type="slidenum">
              <a:rPr kumimoji="1" lang="en-US" altLang="ja-JP" sz="1200" b="0" i="0" u="none" strike="noStrike" kern="1200" cap="none" spc="0" normalizeH="0" baseline="0" noProof="0" smtClean="0">
                <a:ln>
                  <a:noFill/>
                </a:ln>
                <a:solidFill>
                  <a:prstClr val="black"/>
                </a:solidFill>
                <a:effectLst/>
                <a:uLnTx/>
                <a:uFillTx/>
                <a:latin typeface="Times New Roman" pitchFamily="18"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1" lang="en-US" altLang="ja-JP" sz="1200" b="0" i="0" u="none" strike="noStrike" kern="1200" cap="none" spc="0" normalizeH="0" baseline="0" noProof="0">
              <a:ln>
                <a:noFill/>
              </a:ln>
              <a:solidFill>
                <a:prstClr val="black"/>
              </a:solidFill>
              <a:effectLst/>
              <a:uLnTx/>
              <a:uFillTx/>
              <a:latin typeface="Times New Roman" pitchFamily="18" charset="0"/>
              <a:ea typeface="ＭＳ Ｐゴシック" charset="-128"/>
              <a:cs typeface="+mn-cs"/>
            </a:endParaRPr>
          </a:p>
        </p:txBody>
      </p:sp>
      <p:sp>
        <p:nvSpPr>
          <p:cNvPr id="137219" name="Rectangle 1026"/>
          <p:cNvSpPr>
            <a:spLocks noGrp="1" noRot="1" noChangeAspect="1" noChangeArrowheads="1" noTextEdit="1"/>
          </p:cNvSpPr>
          <p:nvPr>
            <p:ph type="sldImg"/>
          </p:nvPr>
        </p:nvSpPr>
        <p:spPr>
          <a:solidFill>
            <a:srgbClr val="FFFFFF"/>
          </a:solidFill>
          <a:ln/>
        </p:spPr>
      </p:sp>
      <p:sp>
        <p:nvSpPr>
          <p:cNvPr id="137220" name="Rectangle 1027"/>
          <p:cNvSpPr>
            <a:spLocks noGrp="1" noChangeArrowheads="1"/>
          </p:cNvSpPr>
          <p:nvPr>
            <p:ph type="body" idx="1"/>
          </p:nvPr>
        </p:nvSpPr>
        <p:spPr>
          <a:xfrm>
            <a:off x="905840" y="4721186"/>
            <a:ext cx="4993934" cy="447270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1422" tIns="45712" rIns="91422" bIns="45712"/>
          <a:lstStyle/>
          <a:p>
            <a:pPr eaLnBrk="1" hangingPunct="1"/>
            <a:endParaRPr lang="ja-JP" altLang="ja-JP"/>
          </a:p>
        </p:txBody>
      </p:sp>
    </p:spTree>
    <p:extLst>
      <p:ext uri="{BB962C8B-B14F-4D97-AF65-F5344CB8AC3E}">
        <p14:creationId xmlns:p14="http://schemas.microsoft.com/office/powerpoint/2010/main" val="4398421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A64F0D34-7A94-4760-A259-1B22CBFC8EFD}" type="slidenum">
              <a:rPr lang="en-US" altLang="ja-JP"/>
              <a:pPr>
                <a:defRPr/>
              </a:pPr>
              <a:t>‹#›</a:t>
            </a:fld>
            <a:endParaRPr lang="en-US" altLang="ja-JP"/>
          </a:p>
        </p:txBody>
      </p:sp>
    </p:spTree>
    <p:extLst>
      <p:ext uri="{BB962C8B-B14F-4D97-AF65-F5344CB8AC3E}">
        <p14:creationId xmlns:p14="http://schemas.microsoft.com/office/powerpoint/2010/main" val="399739900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8D3BCDAD-FCA4-406A-B78B-8B2BF3FC0DC8}" type="slidenum">
              <a:rPr lang="en-US" altLang="ja-JP"/>
              <a:pPr>
                <a:defRPr/>
              </a:pPr>
              <a:t>‹#›</a:t>
            </a:fld>
            <a:endParaRPr lang="en-US" altLang="ja-JP"/>
          </a:p>
        </p:txBody>
      </p:sp>
    </p:spTree>
    <p:extLst>
      <p:ext uri="{BB962C8B-B14F-4D97-AF65-F5344CB8AC3E}">
        <p14:creationId xmlns:p14="http://schemas.microsoft.com/office/powerpoint/2010/main" val="30915728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0F67FBB2-C253-4220-BD63-F7C0FC34555A}"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89989096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79DA2BAA-3A5E-4F81-A253-A768570EB683}"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25615774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476857-F6C4-4E06-8919-C6588AEA17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086560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19F292-6D53-4925-9713-0FA2D02B931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068830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820F762-8F9A-4D50-B903-62D913B158F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381638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8F8176F-A56E-41C1-9C9D-A0029FCD1A2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92749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B340850-60F4-4085-BAA0-8589B4AF7FB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005293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C7C9AA9-2D70-4992-9A61-9659DC96D85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473450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E4E5605-7C83-4150-A8EA-B1E6221C8A9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0458260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9676D08-224E-4907-A21C-01113DD9C04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479826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7C36EFF5-72DF-4941-A2CD-B2746B590853}" type="slidenum">
              <a:rPr lang="en-US" altLang="ja-JP"/>
              <a:pPr>
                <a:defRPr/>
              </a:pPr>
              <a:t>‹#›</a:t>
            </a:fld>
            <a:endParaRPr lang="en-US" altLang="ja-JP"/>
          </a:p>
        </p:txBody>
      </p:sp>
    </p:spTree>
    <p:extLst>
      <p:ext uri="{BB962C8B-B14F-4D97-AF65-F5344CB8AC3E}">
        <p14:creationId xmlns:p14="http://schemas.microsoft.com/office/powerpoint/2010/main" val="390976610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E1C1CFB-7B9E-4C2D-9A14-983E01501CD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456060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8565C3-D66A-49B8-A157-AB73691D18C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293753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B2B18E9-749C-409E-A6F1-77B60511B23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9046130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685800" y="609600"/>
            <a:ext cx="7772400" cy="5486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CD16A55-6F17-43E3-AB6B-35159CA2779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1650116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pPr>
              <a:defRPr/>
            </a:pPr>
            <a:fld id="{B02B3980-87D9-44F2-9DA2-435A20C20382}" type="slidenum">
              <a:rPr lang="en-US" altLang="ja-JP"/>
              <a:pPr>
                <a:defRPr/>
              </a:pPr>
              <a:t>‹#›</a:t>
            </a:fld>
            <a:endParaRPr lang="en-US" altLang="ja-JP"/>
          </a:p>
        </p:txBody>
      </p:sp>
    </p:spTree>
    <p:extLst>
      <p:ext uri="{BB962C8B-B14F-4D97-AF65-F5344CB8AC3E}">
        <p14:creationId xmlns:p14="http://schemas.microsoft.com/office/powerpoint/2010/main" val="20024273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pPr>
              <a:defRPr/>
            </a:pPr>
            <a:fld id="{EE9B3F66-809F-4033-9AA1-B1621D2CD81D}" type="slidenum">
              <a:rPr lang="en-US" altLang="ja-JP"/>
              <a:pPr>
                <a:defRPr/>
              </a:pPr>
              <a:t>‹#›</a:t>
            </a:fld>
            <a:endParaRPr lang="en-US" altLang="ja-JP"/>
          </a:p>
        </p:txBody>
      </p:sp>
    </p:spTree>
    <p:extLst>
      <p:ext uri="{BB962C8B-B14F-4D97-AF65-F5344CB8AC3E}">
        <p14:creationId xmlns:p14="http://schemas.microsoft.com/office/powerpoint/2010/main" val="314586128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pPr>
              <a:defRPr/>
            </a:pPr>
            <a:fld id="{15C9E462-E3C1-441B-B84B-67FFFDE86F3A}" type="slidenum">
              <a:rPr lang="en-US" altLang="ja-JP"/>
              <a:pPr>
                <a:defRPr/>
              </a:pPr>
              <a:t>‹#›</a:t>
            </a:fld>
            <a:endParaRPr lang="en-US" altLang="ja-JP"/>
          </a:p>
        </p:txBody>
      </p:sp>
    </p:spTree>
    <p:extLst>
      <p:ext uri="{BB962C8B-B14F-4D97-AF65-F5344CB8AC3E}">
        <p14:creationId xmlns:p14="http://schemas.microsoft.com/office/powerpoint/2010/main" val="338811366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4"/>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6" name="フッター プレースホルダー 5"/>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7" name="スライド番号プレースホルダー 6"/>
          <p:cNvSpPr>
            <a:spLocks noGrp="1"/>
          </p:cNvSpPr>
          <p:nvPr>
            <p:ph type="sldNum" sz="quarter" idx="12"/>
          </p:nvPr>
        </p:nvSpPr>
        <p:spPr/>
        <p:txBody>
          <a:bodyPr/>
          <a:lstStyle>
            <a:lvl1pPr>
              <a:defRPr/>
            </a:lvl1pPr>
          </a:lstStyle>
          <a:p>
            <a:pPr>
              <a:defRPr/>
            </a:pPr>
            <a:fld id="{82FB747B-D47A-465F-A0CE-F1E7B04CBA1E}" type="slidenum">
              <a:rPr lang="en-US" altLang="ja-JP"/>
              <a:pPr>
                <a:defRPr/>
              </a:pPr>
              <a:t>‹#›</a:t>
            </a:fld>
            <a:endParaRPr lang="en-US" altLang="ja-JP"/>
          </a:p>
        </p:txBody>
      </p:sp>
    </p:spTree>
    <p:extLst>
      <p:ext uri="{BB962C8B-B14F-4D97-AF65-F5344CB8AC3E}">
        <p14:creationId xmlns:p14="http://schemas.microsoft.com/office/powerpoint/2010/main" val="28846661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6"/>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8" name="フッター プレースホルダー 7"/>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9" name="スライド番号プレースホルダー 8"/>
          <p:cNvSpPr>
            <a:spLocks noGrp="1"/>
          </p:cNvSpPr>
          <p:nvPr>
            <p:ph type="sldNum" sz="quarter" idx="12"/>
          </p:nvPr>
        </p:nvSpPr>
        <p:spPr/>
        <p:txBody>
          <a:bodyPr/>
          <a:lstStyle>
            <a:lvl1pPr>
              <a:defRPr/>
            </a:lvl1pPr>
          </a:lstStyle>
          <a:p>
            <a:pPr>
              <a:defRPr/>
            </a:pPr>
            <a:fld id="{185AB251-0702-47D5-A264-882BCC25CE96}" type="slidenum">
              <a:rPr lang="en-US" altLang="ja-JP"/>
              <a:pPr>
                <a:defRPr/>
              </a:pPr>
              <a:t>‹#›</a:t>
            </a:fld>
            <a:endParaRPr lang="en-US" altLang="ja-JP"/>
          </a:p>
        </p:txBody>
      </p:sp>
    </p:spTree>
    <p:extLst>
      <p:ext uri="{BB962C8B-B14F-4D97-AF65-F5344CB8AC3E}">
        <p14:creationId xmlns:p14="http://schemas.microsoft.com/office/powerpoint/2010/main" val="4048305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2"/>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4" name="フッター プレースホルダー 3"/>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5" name="スライド番号プレースホルダー 4"/>
          <p:cNvSpPr>
            <a:spLocks noGrp="1"/>
          </p:cNvSpPr>
          <p:nvPr>
            <p:ph type="sldNum" sz="quarter" idx="12"/>
          </p:nvPr>
        </p:nvSpPr>
        <p:spPr/>
        <p:txBody>
          <a:bodyPr/>
          <a:lstStyle>
            <a:lvl1pPr>
              <a:defRPr/>
            </a:lvl1pPr>
          </a:lstStyle>
          <a:p>
            <a:pPr>
              <a:defRPr/>
            </a:pPr>
            <a:fld id="{D211C724-576D-4A6F-9751-47E92C7FBCF3}" type="slidenum">
              <a:rPr lang="en-US" altLang="ja-JP"/>
              <a:pPr>
                <a:defRPr/>
              </a:pPr>
              <a:t>‹#›</a:t>
            </a:fld>
            <a:endParaRPr lang="en-US" altLang="ja-JP"/>
          </a:p>
        </p:txBody>
      </p:sp>
    </p:spTree>
    <p:extLst>
      <p:ext uri="{BB962C8B-B14F-4D97-AF65-F5344CB8AC3E}">
        <p14:creationId xmlns:p14="http://schemas.microsoft.com/office/powerpoint/2010/main" val="11187993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457200" y="274638"/>
            <a:ext cx="8229600" cy="5851525"/>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6B861114-90D0-4F52-BF54-F68AB8577002}" type="slidenum">
              <a:rPr lang="en-US" altLang="ja-JP"/>
              <a:pPr>
                <a:defRPr/>
              </a:pPr>
              <a:t>‹#›</a:t>
            </a:fld>
            <a:endParaRPr lang="en-US" altLang="ja-JP"/>
          </a:p>
        </p:txBody>
      </p:sp>
    </p:spTree>
    <p:extLst>
      <p:ext uri="{BB962C8B-B14F-4D97-AF65-F5344CB8AC3E}">
        <p14:creationId xmlns:p14="http://schemas.microsoft.com/office/powerpoint/2010/main" val="25055733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3" name="フッター プレースホルダー 2"/>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4" name="スライド番号プレースホルダー 3"/>
          <p:cNvSpPr>
            <a:spLocks noGrp="1"/>
          </p:cNvSpPr>
          <p:nvPr>
            <p:ph type="sldNum" sz="quarter" idx="12"/>
          </p:nvPr>
        </p:nvSpPr>
        <p:spPr/>
        <p:txBody>
          <a:bodyPr/>
          <a:lstStyle>
            <a:lvl1pPr>
              <a:defRPr/>
            </a:lvl1pPr>
          </a:lstStyle>
          <a:p>
            <a:pPr>
              <a:defRPr/>
            </a:pPr>
            <a:fld id="{794983A7-6491-4E9D-B5DB-4B7590476426}" type="slidenum">
              <a:rPr lang="en-US" altLang="ja-JP"/>
              <a:pPr>
                <a:defRPr/>
              </a:pPr>
              <a:t>‹#›</a:t>
            </a:fld>
            <a:endParaRPr lang="en-US" altLang="ja-JP"/>
          </a:p>
        </p:txBody>
      </p:sp>
    </p:spTree>
    <p:extLst>
      <p:ext uri="{BB962C8B-B14F-4D97-AF65-F5344CB8AC3E}">
        <p14:creationId xmlns:p14="http://schemas.microsoft.com/office/powerpoint/2010/main" val="30188734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6" name="フッター プレースホルダー 5"/>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7" name="スライド番号プレースホルダー 6"/>
          <p:cNvSpPr>
            <a:spLocks noGrp="1"/>
          </p:cNvSpPr>
          <p:nvPr>
            <p:ph type="sldNum" sz="quarter" idx="12"/>
          </p:nvPr>
        </p:nvSpPr>
        <p:spPr/>
        <p:txBody>
          <a:bodyPr/>
          <a:lstStyle>
            <a:lvl1pPr>
              <a:defRPr/>
            </a:lvl1pPr>
          </a:lstStyle>
          <a:p>
            <a:pPr>
              <a:defRPr/>
            </a:pPr>
            <a:fld id="{8FD954DD-477C-4A4D-9B9C-530081B1B569}" type="slidenum">
              <a:rPr lang="en-US" altLang="ja-JP"/>
              <a:pPr>
                <a:defRPr/>
              </a:pPr>
              <a:t>‹#›</a:t>
            </a:fld>
            <a:endParaRPr lang="en-US" altLang="ja-JP"/>
          </a:p>
        </p:txBody>
      </p:sp>
    </p:spTree>
    <p:extLst>
      <p:ext uri="{BB962C8B-B14F-4D97-AF65-F5344CB8AC3E}">
        <p14:creationId xmlns:p14="http://schemas.microsoft.com/office/powerpoint/2010/main" val="414741709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6" name="フッター プレースホルダー 5"/>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7" name="スライド番号プレースホルダー 6"/>
          <p:cNvSpPr>
            <a:spLocks noGrp="1"/>
          </p:cNvSpPr>
          <p:nvPr>
            <p:ph type="sldNum" sz="quarter" idx="12"/>
          </p:nvPr>
        </p:nvSpPr>
        <p:spPr/>
        <p:txBody>
          <a:bodyPr/>
          <a:lstStyle>
            <a:lvl1pPr>
              <a:defRPr/>
            </a:lvl1pPr>
          </a:lstStyle>
          <a:p>
            <a:pPr>
              <a:defRPr/>
            </a:pPr>
            <a:fld id="{B1D0C681-38B3-4DA7-9F2E-C492D8B96C62}" type="slidenum">
              <a:rPr lang="en-US" altLang="ja-JP"/>
              <a:pPr>
                <a:defRPr/>
              </a:pPr>
              <a:t>‹#›</a:t>
            </a:fld>
            <a:endParaRPr lang="en-US" altLang="ja-JP"/>
          </a:p>
        </p:txBody>
      </p:sp>
    </p:spTree>
    <p:extLst>
      <p:ext uri="{BB962C8B-B14F-4D97-AF65-F5344CB8AC3E}">
        <p14:creationId xmlns:p14="http://schemas.microsoft.com/office/powerpoint/2010/main" val="189439396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pPr>
              <a:defRPr/>
            </a:pPr>
            <a:fld id="{FC28DAE1-2435-4368-925D-19ECEA0D268E}" type="slidenum">
              <a:rPr lang="en-US" altLang="ja-JP"/>
              <a:pPr>
                <a:defRPr/>
              </a:pPr>
              <a:t>‹#›</a:t>
            </a:fld>
            <a:endParaRPr lang="en-US" altLang="ja-JP"/>
          </a:p>
        </p:txBody>
      </p:sp>
    </p:spTree>
    <p:extLst>
      <p:ext uri="{BB962C8B-B14F-4D97-AF65-F5344CB8AC3E}">
        <p14:creationId xmlns:p14="http://schemas.microsoft.com/office/powerpoint/2010/main" val="35544319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pPr>
              <a:defRPr/>
            </a:pPr>
            <a:fld id="{06869A30-8B3C-4ADD-AB4B-C36BDC5439F4}" type="slidenum">
              <a:rPr lang="en-US" altLang="ja-JP"/>
              <a:pPr>
                <a:defRPr/>
              </a:pPr>
              <a:t>‹#›</a:t>
            </a:fld>
            <a:endParaRPr lang="en-US" altLang="ja-JP"/>
          </a:p>
        </p:txBody>
      </p:sp>
    </p:spTree>
    <p:extLst>
      <p:ext uri="{BB962C8B-B14F-4D97-AF65-F5344CB8AC3E}">
        <p14:creationId xmlns:p14="http://schemas.microsoft.com/office/powerpoint/2010/main" val="209085567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685800" y="609600"/>
            <a:ext cx="7772400" cy="5486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4012702E-99A3-4ED7-BC7A-49B82A56DB4E}" type="slidenum">
              <a:rPr lang="en-US" altLang="ja-JP"/>
              <a:pPr>
                <a:defRPr/>
              </a:pPr>
              <a:t>‹#›</a:t>
            </a:fld>
            <a:endParaRPr lang="en-US" altLang="ja-JP"/>
          </a:p>
        </p:txBody>
      </p:sp>
    </p:spTree>
    <p:extLst>
      <p:ext uri="{BB962C8B-B14F-4D97-AF65-F5344CB8AC3E}">
        <p14:creationId xmlns:p14="http://schemas.microsoft.com/office/powerpoint/2010/main" val="71030232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vl1pPr>
          </a:lstStyle>
          <a:p>
            <a:pPr>
              <a:defRPr/>
            </a:pPr>
            <a:fld id="{80154294-EED5-4388-9410-3E018BBBE894}" type="slidenum">
              <a:rPr lang="en-US" altLang="ja-JP"/>
              <a:pPr>
                <a:defRPr/>
              </a:pPr>
              <a:t>‹#›</a:t>
            </a:fld>
            <a:endParaRPr lang="en-US" altLang="ja-JP"/>
          </a:p>
        </p:txBody>
      </p:sp>
    </p:spTree>
    <p:extLst>
      <p:ext uri="{BB962C8B-B14F-4D97-AF65-F5344CB8AC3E}">
        <p14:creationId xmlns:p14="http://schemas.microsoft.com/office/powerpoint/2010/main" val="40956863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vl1pPr>
          </a:lstStyle>
          <a:p>
            <a:pPr>
              <a:defRPr/>
            </a:pPr>
            <a:fld id="{A178E208-AFAA-44FF-A424-C29B4DFECDF6}" type="slidenum">
              <a:rPr lang="en-US" altLang="ja-JP"/>
              <a:pPr>
                <a:defRPr/>
              </a:pPr>
              <a:t>‹#›</a:t>
            </a:fld>
            <a:endParaRPr lang="en-US" altLang="ja-JP"/>
          </a:p>
        </p:txBody>
      </p:sp>
    </p:spTree>
    <p:extLst>
      <p:ext uri="{BB962C8B-B14F-4D97-AF65-F5344CB8AC3E}">
        <p14:creationId xmlns:p14="http://schemas.microsoft.com/office/powerpoint/2010/main" val="256221606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vl1pPr>
          </a:lstStyle>
          <a:p>
            <a:pPr>
              <a:defRPr/>
            </a:pPr>
            <a:fld id="{7910B70A-013A-457C-9859-44401E837BAA}" type="slidenum">
              <a:rPr lang="en-US" altLang="ja-JP"/>
              <a:pPr>
                <a:defRPr/>
              </a:pPr>
              <a:t>‹#›</a:t>
            </a:fld>
            <a:endParaRPr lang="en-US" altLang="ja-JP"/>
          </a:p>
        </p:txBody>
      </p:sp>
    </p:spTree>
    <p:extLst>
      <p:ext uri="{BB962C8B-B14F-4D97-AF65-F5344CB8AC3E}">
        <p14:creationId xmlns:p14="http://schemas.microsoft.com/office/powerpoint/2010/main" val="36276950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a:defRPr/>
            </a:lvl1pPr>
          </a:lstStyle>
          <a:p>
            <a:pPr>
              <a:defRPr/>
            </a:pPr>
            <a:fld id="{5E961E0F-A494-42BB-B820-5F3F47580E4E}" type="slidenum">
              <a:rPr lang="en-US" altLang="ja-JP"/>
              <a:pPr>
                <a:defRPr/>
              </a:pPr>
              <a:t>‹#›</a:t>
            </a:fld>
            <a:endParaRPr lang="en-US" altLang="ja-JP"/>
          </a:p>
        </p:txBody>
      </p:sp>
    </p:spTree>
    <p:extLst>
      <p:ext uri="{BB962C8B-B14F-4D97-AF65-F5344CB8AC3E}">
        <p14:creationId xmlns:p14="http://schemas.microsoft.com/office/powerpoint/2010/main" val="119890384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14FFD452-D6C8-4457-A19E-BCF2A28B9538}"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407952445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8"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9" name="Rectangle 6"/>
          <p:cNvSpPr>
            <a:spLocks noGrp="1" noChangeArrowheads="1"/>
          </p:cNvSpPr>
          <p:nvPr>
            <p:ph type="sldNum" sz="quarter" idx="12"/>
          </p:nvPr>
        </p:nvSpPr>
        <p:spPr/>
        <p:txBody>
          <a:bodyPr/>
          <a:lstStyle>
            <a:lvl1pPr>
              <a:defRPr/>
            </a:lvl1pPr>
          </a:lstStyle>
          <a:p>
            <a:pPr>
              <a:defRPr/>
            </a:pPr>
            <a:fld id="{95FAEEB2-B6AF-4B64-85A6-6DDA8BB7ACAE}" type="slidenum">
              <a:rPr lang="en-US" altLang="ja-JP"/>
              <a:pPr>
                <a:defRPr/>
              </a:pPr>
              <a:t>‹#›</a:t>
            </a:fld>
            <a:endParaRPr lang="en-US" altLang="ja-JP"/>
          </a:p>
        </p:txBody>
      </p:sp>
    </p:spTree>
    <p:extLst>
      <p:ext uri="{BB962C8B-B14F-4D97-AF65-F5344CB8AC3E}">
        <p14:creationId xmlns:p14="http://schemas.microsoft.com/office/powerpoint/2010/main" val="17950477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4"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5" name="Rectangle 6"/>
          <p:cNvSpPr>
            <a:spLocks noGrp="1" noChangeArrowheads="1"/>
          </p:cNvSpPr>
          <p:nvPr>
            <p:ph type="sldNum" sz="quarter" idx="12"/>
          </p:nvPr>
        </p:nvSpPr>
        <p:spPr/>
        <p:txBody>
          <a:bodyPr/>
          <a:lstStyle>
            <a:lvl1pPr>
              <a:defRPr/>
            </a:lvl1pPr>
          </a:lstStyle>
          <a:p>
            <a:pPr>
              <a:defRPr/>
            </a:pPr>
            <a:fld id="{6E2ED13B-88AE-4756-88B4-00DE79290908}" type="slidenum">
              <a:rPr lang="en-US" altLang="ja-JP"/>
              <a:pPr>
                <a:defRPr/>
              </a:pPr>
              <a:t>‹#›</a:t>
            </a:fld>
            <a:endParaRPr lang="en-US" altLang="ja-JP"/>
          </a:p>
        </p:txBody>
      </p:sp>
    </p:spTree>
    <p:extLst>
      <p:ext uri="{BB962C8B-B14F-4D97-AF65-F5344CB8AC3E}">
        <p14:creationId xmlns:p14="http://schemas.microsoft.com/office/powerpoint/2010/main" val="40895169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3"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4" name="Rectangle 6"/>
          <p:cNvSpPr>
            <a:spLocks noGrp="1" noChangeArrowheads="1"/>
          </p:cNvSpPr>
          <p:nvPr>
            <p:ph type="sldNum" sz="quarter" idx="12"/>
          </p:nvPr>
        </p:nvSpPr>
        <p:spPr/>
        <p:txBody>
          <a:bodyPr/>
          <a:lstStyle>
            <a:lvl1pPr>
              <a:defRPr/>
            </a:lvl1pPr>
          </a:lstStyle>
          <a:p>
            <a:pPr>
              <a:defRPr/>
            </a:pPr>
            <a:fld id="{DF9EC88D-6AD5-479A-9402-0AF0D86C05EC}" type="slidenum">
              <a:rPr lang="en-US" altLang="ja-JP"/>
              <a:pPr>
                <a:defRPr/>
              </a:pPr>
              <a:t>‹#›</a:t>
            </a:fld>
            <a:endParaRPr lang="en-US" altLang="ja-JP"/>
          </a:p>
        </p:txBody>
      </p:sp>
    </p:spTree>
    <p:extLst>
      <p:ext uri="{BB962C8B-B14F-4D97-AF65-F5344CB8AC3E}">
        <p14:creationId xmlns:p14="http://schemas.microsoft.com/office/powerpoint/2010/main" val="88391637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a:defRPr/>
            </a:lvl1pPr>
          </a:lstStyle>
          <a:p>
            <a:pPr>
              <a:defRPr/>
            </a:pPr>
            <a:fld id="{C7C1C25A-9C5F-484E-918C-DABE331213AC}" type="slidenum">
              <a:rPr lang="en-US" altLang="ja-JP"/>
              <a:pPr>
                <a:defRPr/>
              </a:pPr>
              <a:t>‹#›</a:t>
            </a:fld>
            <a:endParaRPr lang="en-US" altLang="ja-JP"/>
          </a:p>
        </p:txBody>
      </p:sp>
    </p:spTree>
    <p:extLst>
      <p:ext uri="{BB962C8B-B14F-4D97-AF65-F5344CB8AC3E}">
        <p14:creationId xmlns:p14="http://schemas.microsoft.com/office/powerpoint/2010/main" val="29233500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a:defRPr/>
            </a:lvl1pPr>
          </a:lstStyle>
          <a:p>
            <a:pPr>
              <a:defRPr/>
            </a:pPr>
            <a:fld id="{B1902927-B3BC-408D-AFC3-CD7D80CE5251}" type="slidenum">
              <a:rPr lang="en-US" altLang="ja-JP"/>
              <a:pPr>
                <a:defRPr/>
              </a:pPr>
              <a:t>‹#›</a:t>
            </a:fld>
            <a:endParaRPr lang="en-US" altLang="ja-JP"/>
          </a:p>
        </p:txBody>
      </p:sp>
    </p:spTree>
    <p:extLst>
      <p:ext uri="{BB962C8B-B14F-4D97-AF65-F5344CB8AC3E}">
        <p14:creationId xmlns:p14="http://schemas.microsoft.com/office/powerpoint/2010/main" val="17560388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vl1pPr>
          </a:lstStyle>
          <a:p>
            <a:pPr>
              <a:defRPr/>
            </a:pPr>
            <a:fld id="{C32D6779-089C-40A0-A93D-245957A4A9B9}" type="slidenum">
              <a:rPr lang="en-US" altLang="ja-JP"/>
              <a:pPr>
                <a:defRPr/>
              </a:pPr>
              <a:t>‹#›</a:t>
            </a:fld>
            <a:endParaRPr lang="en-US" altLang="ja-JP"/>
          </a:p>
        </p:txBody>
      </p:sp>
    </p:spTree>
    <p:extLst>
      <p:ext uri="{BB962C8B-B14F-4D97-AF65-F5344CB8AC3E}">
        <p14:creationId xmlns:p14="http://schemas.microsoft.com/office/powerpoint/2010/main" val="42632581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vl1pPr>
          </a:lstStyle>
          <a:p>
            <a:pPr>
              <a:defRPr/>
            </a:pPr>
            <a:fld id="{94E4F1A4-C79A-4A55-8820-E3FFE4E1EFDA}" type="slidenum">
              <a:rPr lang="en-US" altLang="ja-JP"/>
              <a:pPr>
                <a:defRPr/>
              </a:pPr>
              <a:t>‹#›</a:t>
            </a:fld>
            <a:endParaRPr lang="en-US" altLang="ja-JP"/>
          </a:p>
        </p:txBody>
      </p:sp>
    </p:spTree>
    <p:extLst>
      <p:ext uri="{BB962C8B-B14F-4D97-AF65-F5344CB8AC3E}">
        <p14:creationId xmlns:p14="http://schemas.microsoft.com/office/powerpoint/2010/main" val="13751332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685800" y="609600"/>
            <a:ext cx="7772400" cy="5486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p:txBody>
          <a:bodyPr/>
          <a:lstStyle>
            <a:lvl1pPr>
              <a:defRPr>
                <a:latin typeface="Times New Roman" pitchFamily="18" charset="0"/>
              </a:defRPr>
            </a:lvl1pPr>
          </a:lstStyle>
          <a:p>
            <a:pPr>
              <a:defRPr/>
            </a:pPr>
            <a:endParaRPr lang="en-US" altLang="ja-JP"/>
          </a:p>
        </p:txBody>
      </p:sp>
      <p:sp>
        <p:nvSpPr>
          <p:cNvPr id="4" name="Rectangle 5"/>
          <p:cNvSpPr>
            <a:spLocks noGrp="1" noChangeArrowheads="1"/>
          </p:cNvSpPr>
          <p:nvPr>
            <p:ph type="ftr" sz="quarter" idx="11"/>
          </p:nvPr>
        </p:nvSpPr>
        <p:spPr/>
        <p:txBody>
          <a:bodyPr/>
          <a:lstStyle>
            <a:lvl1pPr>
              <a:defRPr>
                <a:latin typeface="Times New Roman" pitchFamily="18" charset="0"/>
              </a:defRPr>
            </a:lvl1pPr>
          </a:lstStyle>
          <a:p>
            <a:pPr>
              <a:defRPr/>
            </a:pPr>
            <a:endParaRPr lang="en-US" altLang="ja-JP"/>
          </a:p>
        </p:txBody>
      </p:sp>
      <p:sp>
        <p:nvSpPr>
          <p:cNvPr id="5" name="Rectangle 6"/>
          <p:cNvSpPr>
            <a:spLocks noGrp="1" noChangeArrowheads="1"/>
          </p:cNvSpPr>
          <p:nvPr>
            <p:ph type="sldNum" sz="quarter" idx="12"/>
          </p:nvPr>
        </p:nvSpPr>
        <p:spPr/>
        <p:txBody>
          <a:bodyPr/>
          <a:lstStyle>
            <a:lvl1pPr>
              <a:defRPr/>
            </a:lvl1pPr>
          </a:lstStyle>
          <a:p>
            <a:pPr>
              <a:defRPr/>
            </a:pPr>
            <a:fld id="{478B1799-74DB-4566-97A3-B14932682B89}" type="slidenum">
              <a:rPr lang="en-US" altLang="ja-JP"/>
              <a:pPr>
                <a:defRPr/>
              </a:pPr>
              <a:t>‹#›</a:t>
            </a:fld>
            <a:endParaRPr lang="en-US" altLang="ja-JP"/>
          </a:p>
        </p:txBody>
      </p:sp>
    </p:spTree>
    <p:extLst>
      <p:ext uri="{BB962C8B-B14F-4D97-AF65-F5344CB8AC3E}">
        <p14:creationId xmlns:p14="http://schemas.microsoft.com/office/powerpoint/2010/main" val="34112698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FFD452-D6C8-4457-A19E-BCF2A28B9538}"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171462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9E8D5A7-90A5-43E6-BC84-F2A5DAED5572}"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9757879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9E8D5A7-90A5-43E6-BC84-F2A5DAED5572}"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29263911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122855-7AB7-4449-A8D9-C0157CACEAEE}"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0584345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BA155AB-EE5D-4017-BD2F-761123675B13}"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7046994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A2835C93-6F7B-4FFF-A0D0-0249924A8BF6}"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8328805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7790678-006A-49DA-B114-4E72D9E1EFB5}"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547310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BB8063-A1F4-4332-9D28-38051B08A828}"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6515300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F6C2B2A1-F09E-4708-B99D-A56FC476FA2C}"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96953288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A07E3D1-6DFB-4869-9E2F-A54C9297DC62}"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68013533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DA545FA-44DC-4929-B83A-12C3235F082E}"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7615312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685800" y="609600"/>
            <a:ext cx="5676900" cy="54864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F9D5394-D96E-45CD-AB8A-6F0716746D7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7722967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3252F8CE-B382-4A84-8D0F-75E3FB91107D}" type="slidenum">
              <a:rPr lang="en-US" altLang="ja-JP"/>
              <a:pPr>
                <a:defRPr/>
              </a:pPr>
              <a:t>‹#›</a:t>
            </a:fld>
            <a:endParaRPr lang="en-US" altLang="ja-JP"/>
          </a:p>
        </p:txBody>
      </p:sp>
    </p:spTree>
    <p:extLst>
      <p:ext uri="{BB962C8B-B14F-4D97-AF65-F5344CB8AC3E}">
        <p14:creationId xmlns:p14="http://schemas.microsoft.com/office/powerpoint/2010/main" val="41990964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16122855-7AB7-4449-A8D9-C0157CACEAEE}"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12531331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5052D8EF-6444-4F02-98FB-3987C68D2234}" type="slidenum">
              <a:rPr lang="en-US" altLang="ja-JP"/>
              <a:pPr>
                <a:defRPr/>
              </a:pPr>
              <a:t>‹#›</a:t>
            </a:fld>
            <a:endParaRPr lang="en-US" altLang="ja-JP"/>
          </a:p>
        </p:txBody>
      </p:sp>
    </p:spTree>
    <p:extLst>
      <p:ext uri="{BB962C8B-B14F-4D97-AF65-F5344CB8AC3E}">
        <p14:creationId xmlns:p14="http://schemas.microsoft.com/office/powerpoint/2010/main" val="38827606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A14EE544-4D3F-40F9-A081-4E2B4F9F2887}" type="slidenum">
              <a:rPr lang="en-US" altLang="ja-JP"/>
              <a:pPr>
                <a:defRPr/>
              </a:pPr>
              <a:t>‹#›</a:t>
            </a:fld>
            <a:endParaRPr lang="en-US" altLang="ja-JP"/>
          </a:p>
        </p:txBody>
      </p:sp>
    </p:spTree>
    <p:extLst>
      <p:ext uri="{BB962C8B-B14F-4D97-AF65-F5344CB8AC3E}">
        <p14:creationId xmlns:p14="http://schemas.microsoft.com/office/powerpoint/2010/main" val="31182396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3C71D755-4734-4C8D-9462-7340DB1CAF61}" type="slidenum">
              <a:rPr lang="en-US" altLang="ja-JP"/>
              <a:pPr>
                <a:defRPr/>
              </a:pPr>
              <a:t>‹#›</a:t>
            </a:fld>
            <a:endParaRPr lang="en-US" altLang="ja-JP"/>
          </a:p>
        </p:txBody>
      </p:sp>
    </p:spTree>
    <p:extLst>
      <p:ext uri="{BB962C8B-B14F-4D97-AF65-F5344CB8AC3E}">
        <p14:creationId xmlns:p14="http://schemas.microsoft.com/office/powerpoint/2010/main" val="253770678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8"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9"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7AC0AE7E-D59F-4500-94E2-AB79BA7AB448}" type="slidenum">
              <a:rPr lang="en-US" altLang="ja-JP"/>
              <a:pPr>
                <a:defRPr/>
              </a:pPr>
              <a:t>‹#›</a:t>
            </a:fld>
            <a:endParaRPr lang="en-US" altLang="ja-JP"/>
          </a:p>
        </p:txBody>
      </p:sp>
    </p:spTree>
    <p:extLst>
      <p:ext uri="{BB962C8B-B14F-4D97-AF65-F5344CB8AC3E}">
        <p14:creationId xmlns:p14="http://schemas.microsoft.com/office/powerpoint/2010/main" val="31127569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4"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01681BA3-EC3C-461F-B659-178A9F234AA3}" type="slidenum">
              <a:rPr lang="en-US" altLang="ja-JP"/>
              <a:pPr>
                <a:defRPr/>
              </a:pPr>
              <a:t>‹#›</a:t>
            </a:fld>
            <a:endParaRPr lang="en-US" altLang="ja-JP"/>
          </a:p>
        </p:txBody>
      </p:sp>
    </p:spTree>
    <p:extLst>
      <p:ext uri="{BB962C8B-B14F-4D97-AF65-F5344CB8AC3E}">
        <p14:creationId xmlns:p14="http://schemas.microsoft.com/office/powerpoint/2010/main" val="13498477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3"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4"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5E5C2460-B957-4D3D-8015-9C282D366BF0}" type="slidenum">
              <a:rPr lang="en-US" altLang="ja-JP"/>
              <a:pPr>
                <a:defRPr/>
              </a:pPr>
              <a:t>‹#›</a:t>
            </a:fld>
            <a:endParaRPr lang="en-US" altLang="ja-JP"/>
          </a:p>
        </p:txBody>
      </p:sp>
    </p:spTree>
    <p:extLst>
      <p:ext uri="{BB962C8B-B14F-4D97-AF65-F5344CB8AC3E}">
        <p14:creationId xmlns:p14="http://schemas.microsoft.com/office/powerpoint/2010/main" val="34447859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7AF0F32B-12A1-4E4C-B670-26CF888B3753}" type="slidenum">
              <a:rPr lang="en-US" altLang="ja-JP"/>
              <a:pPr>
                <a:defRPr/>
              </a:pPr>
              <a:t>‹#›</a:t>
            </a:fld>
            <a:endParaRPr lang="en-US" altLang="ja-JP"/>
          </a:p>
        </p:txBody>
      </p:sp>
    </p:spTree>
    <p:extLst>
      <p:ext uri="{BB962C8B-B14F-4D97-AF65-F5344CB8AC3E}">
        <p14:creationId xmlns:p14="http://schemas.microsoft.com/office/powerpoint/2010/main" val="15630633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8C040394-484B-4B50-AB24-191306FA795B}" type="slidenum">
              <a:rPr lang="en-US" altLang="ja-JP"/>
              <a:pPr>
                <a:defRPr/>
              </a:pPr>
              <a:t>‹#›</a:t>
            </a:fld>
            <a:endParaRPr lang="en-US" altLang="ja-JP"/>
          </a:p>
        </p:txBody>
      </p:sp>
    </p:spTree>
    <p:extLst>
      <p:ext uri="{BB962C8B-B14F-4D97-AF65-F5344CB8AC3E}">
        <p14:creationId xmlns:p14="http://schemas.microsoft.com/office/powerpoint/2010/main" val="15608978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7E5631C2-AB6B-4164-AF1B-10F1B4D06156}" type="slidenum">
              <a:rPr lang="en-US" altLang="ja-JP"/>
              <a:pPr>
                <a:defRPr/>
              </a:pPr>
              <a:t>‹#›</a:t>
            </a:fld>
            <a:endParaRPr lang="en-US" altLang="ja-JP"/>
          </a:p>
        </p:txBody>
      </p:sp>
    </p:spTree>
    <p:extLst>
      <p:ext uri="{BB962C8B-B14F-4D97-AF65-F5344CB8AC3E}">
        <p14:creationId xmlns:p14="http://schemas.microsoft.com/office/powerpoint/2010/main" val="75295313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13FAB2DE-4D3E-493F-8E72-5E34837E7785}" type="slidenum">
              <a:rPr lang="en-US" altLang="ja-JP"/>
              <a:pPr>
                <a:defRPr/>
              </a:pPr>
              <a:t>‹#›</a:t>
            </a:fld>
            <a:endParaRPr lang="en-US" altLang="ja-JP"/>
          </a:p>
        </p:txBody>
      </p:sp>
    </p:spTree>
    <p:extLst>
      <p:ext uri="{BB962C8B-B14F-4D97-AF65-F5344CB8AC3E}">
        <p14:creationId xmlns:p14="http://schemas.microsoft.com/office/powerpoint/2010/main" val="28430833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BA155AB-EE5D-4017-BD2F-761123675B13}"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146033307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685800" y="609600"/>
            <a:ext cx="7772400" cy="5486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4"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55EAC97F-DDDA-4C05-BE6F-D5EFA73DE699}" type="slidenum">
              <a:rPr lang="en-US" altLang="ja-JP"/>
              <a:pPr>
                <a:defRPr/>
              </a:pPr>
              <a:t>‹#›</a:t>
            </a:fld>
            <a:endParaRPr lang="en-US" altLang="ja-JP"/>
          </a:p>
        </p:txBody>
      </p:sp>
    </p:spTree>
    <p:extLst>
      <p:ext uri="{BB962C8B-B14F-4D97-AF65-F5344CB8AC3E}">
        <p14:creationId xmlns:p14="http://schemas.microsoft.com/office/powerpoint/2010/main" val="32805005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AFE0CC44-C668-4160-9ABE-E650D2EC2876}" type="slidenum">
              <a:rPr lang="en-US" altLang="ja-JP"/>
              <a:pPr>
                <a:defRPr/>
              </a:pPr>
              <a:t>‹#›</a:t>
            </a:fld>
            <a:endParaRPr lang="en-US" altLang="ja-JP"/>
          </a:p>
        </p:txBody>
      </p:sp>
    </p:spTree>
    <p:extLst>
      <p:ext uri="{BB962C8B-B14F-4D97-AF65-F5344CB8AC3E}">
        <p14:creationId xmlns:p14="http://schemas.microsoft.com/office/powerpoint/2010/main" val="358898999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A8C8D612-95EB-4F20-B54B-062B66553425}" type="slidenum">
              <a:rPr lang="en-US" altLang="ja-JP"/>
              <a:pPr>
                <a:defRPr/>
              </a:pPr>
              <a:t>‹#›</a:t>
            </a:fld>
            <a:endParaRPr lang="en-US" altLang="ja-JP"/>
          </a:p>
        </p:txBody>
      </p:sp>
    </p:spTree>
    <p:extLst>
      <p:ext uri="{BB962C8B-B14F-4D97-AF65-F5344CB8AC3E}">
        <p14:creationId xmlns:p14="http://schemas.microsoft.com/office/powerpoint/2010/main" val="353003939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7D0F791C-8220-47AE-B508-EC76E5F7AC6C}" type="slidenum">
              <a:rPr lang="en-US" altLang="ja-JP"/>
              <a:pPr>
                <a:defRPr/>
              </a:pPr>
              <a:t>‹#›</a:t>
            </a:fld>
            <a:endParaRPr lang="en-US" altLang="ja-JP"/>
          </a:p>
        </p:txBody>
      </p:sp>
    </p:spTree>
    <p:extLst>
      <p:ext uri="{BB962C8B-B14F-4D97-AF65-F5344CB8AC3E}">
        <p14:creationId xmlns:p14="http://schemas.microsoft.com/office/powerpoint/2010/main" val="23192138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DCA57E82-CBDF-4DC2-9364-38BF65AA2317}" type="slidenum">
              <a:rPr lang="en-US" altLang="ja-JP"/>
              <a:pPr>
                <a:defRPr/>
              </a:pPr>
              <a:t>‹#›</a:t>
            </a:fld>
            <a:endParaRPr lang="en-US" altLang="ja-JP"/>
          </a:p>
        </p:txBody>
      </p:sp>
    </p:spTree>
    <p:extLst>
      <p:ext uri="{BB962C8B-B14F-4D97-AF65-F5344CB8AC3E}">
        <p14:creationId xmlns:p14="http://schemas.microsoft.com/office/powerpoint/2010/main" val="180678479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956D57A9-216A-4442-9256-76AA6EF45BA0}" type="slidenum">
              <a:rPr lang="en-US" altLang="ja-JP"/>
              <a:pPr>
                <a:defRPr/>
              </a:pPr>
              <a:t>‹#›</a:t>
            </a:fld>
            <a:endParaRPr lang="en-US" altLang="ja-JP"/>
          </a:p>
        </p:txBody>
      </p:sp>
    </p:spTree>
    <p:extLst>
      <p:ext uri="{BB962C8B-B14F-4D97-AF65-F5344CB8AC3E}">
        <p14:creationId xmlns:p14="http://schemas.microsoft.com/office/powerpoint/2010/main" val="5857065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237E03BD-4AF6-44E0-AA49-4DACA5DEEEEF}" type="slidenum">
              <a:rPr lang="en-US" altLang="ja-JP"/>
              <a:pPr>
                <a:defRPr/>
              </a:pPr>
              <a:t>‹#›</a:t>
            </a:fld>
            <a:endParaRPr lang="en-US" altLang="ja-JP"/>
          </a:p>
        </p:txBody>
      </p:sp>
    </p:spTree>
    <p:extLst>
      <p:ext uri="{BB962C8B-B14F-4D97-AF65-F5344CB8AC3E}">
        <p14:creationId xmlns:p14="http://schemas.microsoft.com/office/powerpoint/2010/main" val="6948208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239B68D4-A78D-4052-9E23-4A91E6076E12}" type="slidenum">
              <a:rPr lang="en-US" altLang="ja-JP"/>
              <a:pPr>
                <a:defRPr/>
              </a:pPr>
              <a:t>‹#›</a:t>
            </a:fld>
            <a:endParaRPr lang="en-US" altLang="ja-JP"/>
          </a:p>
        </p:txBody>
      </p:sp>
    </p:spTree>
    <p:extLst>
      <p:ext uri="{BB962C8B-B14F-4D97-AF65-F5344CB8AC3E}">
        <p14:creationId xmlns:p14="http://schemas.microsoft.com/office/powerpoint/2010/main" val="13980068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D141E1CB-6A7B-4543-AC0F-9175D29C78FD}" type="slidenum">
              <a:rPr lang="en-US" altLang="ja-JP"/>
              <a:pPr>
                <a:defRPr/>
              </a:pPr>
              <a:t>‹#›</a:t>
            </a:fld>
            <a:endParaRPr lang="en-US" altLang="ja-JP"/>
          </a:p>
        </p:txBody>
      </p:sp>
    </p:spTree>
    <p:extLst>
      <p:ext uri="{BB962C8B-B14F-4D97-AF65-F5344CB8AC3E}">
        <p14:creationId xmlns:p14="http://schemas.microsoft.com/office/powerpoint/2010/main" val="19233261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6F8079DA-1F55-4712-BE12-8804C7AF2CBD}" type="slidenum">
              <a:rPr lang="en-US" altLang="ja-JP"/>
              <a:pPr>
                <a:defRPr/>
              </a:pPr>
              <a:t>‹#›</a:t>
            </a:fld>
            <a:endParaRPr lang="en-US" altLang="ja-JP"/>
          </a:p>
        </p:txBody>
      </p:sp>
    </p:spTree>
    <p:extLst>
      <p:ext uri="{BB962C8B-B14F-4D97-AF65-F5344CB8AC3E}">
        <p14:creationId xmlns:p14="http://schemas.microsoft.com/office/powerpoint/2010/main" val="3664960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9"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A2835C93-6F7B-4FFF-A0D0-0249924A8BF6}"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6991276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F162391C-F25D-468D-A9CA-EBB41C1BF9DF}" type="slidenum">
              <a:rPr lang="en-US" altLang="ja-JP"/>
              <a:pPr>
                <a:defRPr/>
              </a:pPr>
              <a:t>‹#›</a:t>
            </a:fld>
            <a:endParaRPr lang="en-US" altLang="ja-JP"/>
          </a:p>
        </p:txBody>
      </p:sp>
    </p:spTree>
    <p:extLst>
      <p:ext uri="{BB962C8B-B14F-4D97-AF65-F5344CB8AC3E}">
        <p14:creationId xmlns:p14="http://schemas.microsoft.com/office/powerpoint/2010/main" val="235687790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DBF192A9-1136-4545-8DA9-866FC75FE90E}" type="slidenum">
              <a:rPr lang="en-US" altLang="ja-JP"/>
              <a:pPr>
                <a:defRPr/>
              </a:pPr>
              <a:t>‹#›</a:t>
            </a:fld>
            <a:endParaRPr lang="en-US" altLang="ja-JP"/>
          </a:p>
        </p:txBody>
      </p:sp>
    </p:spTree>
    <p:extLst>
      <p:ext uri="{BB962C8B-B14F-4D97-AF65-F5344CB8AC3E}">
        <p14:creationId xmlns:p14="http://schemas.microsoft.com/office/powerpoint/2010/main" val="28435832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685800" y="609600"/>
            <a:ext cx="7772400" cy="5486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BAC9D1E9-5B34-422B-8520-072CAD710A0C}" type="slidenum">
              <a:rPr lang="en-US" altLang="ja-JP"/>
              <a:pPr>
                <a:defRPr/>
              </a:pPr>
              <a:t>‹#›</a:t>
            </a:fld>
            <a:endParaRPr lang="en-US" altLang="ja-JP"/>
          </a:p>
        </p:txBody>
      </p:sp>
    </p:spTree>
    <p:extLst>
      <p:ext uri="{BB962C8B-B14F-4D97-AF65-F5344CB8AC3E}">
        <p14:creationId xmlns:p14="http://schemas.microsoft.com/office/powerpoint/2010/main" val="5011681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25D59D7C-BC5D-4BB6-917F-FD08D5789531}" type="slidenum">
              <a:rPr lang="en-US" altLang="ja-JP"/>
              <a:pPr>
                <a:defRPr/>
              </a:pPr>
              <a:t>‹#›</a:t>
            </a:fld>
            <a:endParaRPr lang="en-US" altLang="ja-JP"/>
          </a:p>
        </p:txBody>
      </p:sp>
    </p:spTree>
    <p:extLst>
      <p:ext uri="{BB962C8B-B14F-4D97-AF65-F5344CB8AC3E}">
        <p14:creationId xmlns:p14="http://schemas.microsoft.com/office/powerpoint/2010/main" val="216281897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D4804D10-2CA6-4D74-A3F6-B3ED327CA069}" type="slidenum">
              <a:rPr lang="en-US" altLang="ja-JP"/>
              <a:pPr>
                <a:defRPr/>
              </a:pPr>
              <a:t>‹#›</a:t>
            </a:fld>
            <a:endParaRPr lang="en-US" altLang="ja-JP"/>
          </a:p>
        </p:txBody>
      </p:sp>
    </p:spTree>
    <p:extLst>
      <p:ext uri="{BB962C8B-B14F-4D97-AF65-F5344CB8AC3E}">
        <p14:creationId xmlns:p14="http://schemas.microsoft.com/office/powerpoint/2010/main" val="4948858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7A8FAF8E-4E2D-46D1-AB57-98E8152C8103}" type="slidenum">
              <a:rPr lang="en-US" altLang="ja-JP"/>
              <a:pPr>
                <a:defRPr/>
              </a:pPr>
              <a:t>‹#›</a:t>
            </a:fld>
            <a:endParaRPr lang="en-US" altLang="ja-JP"/>
          </a:p>
        </p:txBody>
      </p:sp>
    </p:spTree>
    <p:extLst>
      <p:ext uri="{BB962C8B-B14F-4D97-AF65-F5344CB8AC3E}">
        <p14:creationId xmlns:p14="http://schemas.microsoft.com/office/powerpoint/2010/main" val="2280892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BA0E8F62-0A36-4C85-A7B4-97344232FC58}" type="slidenum">
              <a:rPr lang="en-US" altLang="ja-JP"/>
              <a:pPr>
                <a:defRPr/>
              </a:pPr>
              <a:t>‹#›</a:t>
            </a:fld>
            <a:endParaRPr lang="en-US" altLang="ja-JP"/>
          </a:p>
        </p:txBody>
      </p:sp>
    </p:spTree>
    <p:extLst>
      <p:ext uri="{BB962C8B-B14F-4D97-AF65-F5344CB8AC3E}">
        <p14:creationId xmlns:p14="http://schemas.microsoft.com/office/powerpoint/2010/main" val="32974780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8"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9"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E5F6B018-1FA2-4A27-B36C-7DF051AACDE2}" type="slidenum">
              <a:rPr lang="en-US" altLang="ja-JP"/>
              <a:pPr>
                <a:defRPr/>
              </a:pPr>
              <a:t>‹#›</a:t>
            </a:fld>
            <a:endParaRPr lang="en-US" altLang="ja-JP"/>
          </a:p>
        </p:txBody>
      </p:sp>
    </p:spTree>
    <p:extLst>
      <p:ext uri="{BB962C8B-B14F-4D97-AF65-F5344CB8AC3E}">
        <p14:creationId xmlns:p14="http://schemas.microsoft.com/office/powerpoint/2010/main" val="30675765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4"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DF78382D-99AD-4941-8C25-FAE73458AB35}" type="slidenum">
              <a:rPr lang="en-US" altLang="ja-JP"/>
              <a:pPr>
                <a:defRPr/>
              </a:pPr>
              <a:t>‹#›</a:t>
            </a:fld>
            <a:endParaRPr lang="en-US" altLang="ja-JP"/>
          </a:p>
        </p:txBody>
      </p:sp>
    </p:spTree>
    <p:extLst>
      <p:ext uri="{BB962C8B-B14F-4D97-AF65-F5344CB8AC3E}">
        <p14:creationId xmlns:p14="http://schemas.microsoft.com/office/powerpoint/2010/main" val="80712502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3"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4"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0127A155-D02B-4E7E-B54D-52D93036465A}" type="slidenum">
              <a:rPr lang="en-US" altLang="ja-JP"/>
              <a:pPr>
                <a:defRPr/>
              </a:pPr>
              <a:t>‹#›</a:t>
            </a:fld>
            <a:endParaRPr lang="en-US" altLang="ja-JP"/>
          </a:p>
        </p:txBody>
      </p:sp>
    </p:spTree>
    <p:extLst>
      <p:ext uri="{BB962C8B-B14F-4D97-AF65-F5344CB8AC3E}">
        <p14:creationId xmlns:p14="http://schemas.microsoft.com/office/powerpoint/2010/main" val="36524653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7790678-006A-49DA-B114-4E72D9E1EFB5}"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9970240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7840BD0E-705C-4C82-91A5-A6DCC7A9E87D}" type="slidenum">
              <a:rPr lang="en-US" altLang="ja-JP"/>
              <a:pPr>
                <a:defRPr/>
              </a:pPr>
              <a:t>‹#›</a:t>
            </a:fld>
            <a:endParaRPr lang="en-US" altLang="ja-JP"/>
          </a:p>
        </p:txBody>
      </p:sp>
    </p:spTree>
    <p:extLst>
      <p:ext uri="{BB962C8B-B14F-4D97-AF65-F5344CB8AC3E}">
        <p14:creationId xmlns:p14="http://schemas.microsoft.com/office/powerpoint/2010/main" val="114742419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FA25AE15-A8E2-4D0C-B641-D1A7153BD09D}" type="slidenum">
              <a:rPr lang="en-US" altLang="ja-JP"/>
              <a:pPr>
                <a:defRPr/>
              </a:pPr>
              <a:t>‹#›</a:t>
            </a:fld>
            <a:endParaRPr lang="en-US" altLang="ja-JP"/>
          </a:p>
        </p:txBody>
      </p:sp>
    </p:spTree>
    <p:extLst>
      <p:ext uri="{BB962C8B-B14F-4D97-AF65-F5344CB8AC3E}">
        <p14:creationId xmlns:p14="http://schemas.microsoft.com/office/powerpoint/2010/main" val="323109557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DFC31397-988D-49D1-B254-2EC46E442D4C}" type="slidenum">
              <a:rPr lang="en-US" altLang="ja-JP"/>
              <a:pPr>
                <a:defRPr/>
              </a:pPr>
              <a:t>‹#›</a:t>
            </a:fld>
            <a:endParaRPr lang="en-US" altLang="ja-JP"/>
          </a:p>
        </p:txBody>
      </p:sp>
    </p:spTree>
    <p:extLst>
      <p:ext uri="{BB962C8B-B14F-4D97-AF65-F5344CB8AC3E}">
        <p14:creationId xmlns:p14="http://schemas.microsoft.com/office/powerpoint/2010/main" val="3921018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406C8F26-D8CE-4E35-BBC9-A1868AAB7D1E}" type="slidenum">
              <a:rPr lang="en-US" altLang="ja-JP"/>
              <a:pPr>
                <a:defRPr/>
              </a:pPr>
              <a:t>‹#›</a:t>
            </a:fld>
            <a:endParaRPr lang="en-US" altLang="ja-JP"/>
          </a:p>
        </p:txBody>
      </p:sp>
    </p:spTree>
    <p:extLst>
      <p:ext uri="{BB962C8B-B14F-4D97-AF65-F5344CB8AC3E}">
        <p14:creationId xmlns:p14="http://schemas.microsoft.com/office/powerpoint/2010/main" val="298441281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685800" y="609600"/>
            <a:ext cx="7772400" cy="5486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4" name="Rectangle 5"/>
          <p:cNvSpPr>
            <a:spLocks noGrp="1" noChangeArrowheads="1"/>
          </p:cNvSpPr>
          <p:nvPr>
            <p:ph type="ftr" sz="quarter" idx="11"/>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6"/>
          <p:cNvSpPr>
            <a:spLocks noGrp="1" noChangeArrowheads="1"/>
          </p:cNvSpPr>
          <p:nvPr>
            <p:ph type="sldNum" sz="quarter" idx="12"/>
          </p:nvPr>
        </p:nvSpPr>
        <p:spPr/>
        <p:txBody>
          <a:bodyPr/>
          <a:lstStyle>
            <a:lvl1pPr>
              <a:defRPr>
                <a:latin typeface="Times New Roman" panose="02020603050405020304" pitchFamily="18" charset="0"/>
                <a:ea typeface="ＭＳ Ｐゴシック" panose="020B0600070205080204" pitchFamily="50" charset="-128"/>
              </a:defRPr>
            </a:lvl1pPr>
          </a:lstStyle>
          <a:p>
            <a:pPr>
              <a:defRPr/>
            </a:pPr>
            <a:fld id="{0E18CDFB-66F3-489A-B8B6-3780B5D7F0EF}" type="slidenum">
              <a:rPr lang="en-US" altLang="ja-JP"/>
              <a:pPr>
                <a:defRPr/>
              </a:pPr>
              <a:t>‹#›</a:t>
            </a:fld>
            <a:endParaRPr lang="en-US" altLang="ja-JP"/>
          </a:p>
        </p:txBody>
      </p:sp>
    </p:spTree>
    <p:extLst>
      <p:ext uri="{BB962C8B-B14F-4D97-AF65-F5344CB8AC3E}">
        <p14:creationId xmlns:p14="http://schemas.microsoft.com/office/powerpoint/2010/main" val="277148575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F3A9B0C9-512F-4829-9821-850CAF988B2D}" type="slidenum">
              <a:rPr lang="en-US" altLang="ja-JP"/>
              <a:pPr>
                <a:defRPr/>
              </a:pPr>
              <a:t>‹#›</a:t>
            </a:fld>
            <a:endParaRPr lang="en-US" altLang="ja-JP"/>
          </a:p>
        </p:txBody>
      </p:sp>
    </p:spTree>
    <p:extLst>
      <p:ext uri="{BB962C8B-B14F-4D97-AF65-F5344CB8AC3E}">
        <p14:creationId xmlns:p14="http://schemas.microsoft.com/office/powerpoint/2010/main" val="347344118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FC07ADDC-0CDB-4570-9A4C-1488DD9D51BD}" type="slidenum">
              <a:rPr lang="en-US" altLang="ja-JP"/>
              <a:pPr>
                <a:defRPr/>
              </a:pPr>
              <a:t>‹#›</a:t>
            </a:fld>
            <a:endParaRPr lang="en-US" altLang="ja-JP"/>
          </a:p>
        </p:txBody>
      </p:sp>
    </p:spTree>
    <p:extLst>
      <p:ext uri="{BB962C8B-B14F-4D97-AF65-F5344CB8AC3E}">
        <p14:creationId xmlns:p14="http://schemas.microsoft.com/office/powerpoint/2010/main" val="22480924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EF6407BC-844A-42FC-8DDF-00108CA40BD2}" type="slidenum">
              <a:rPr lang="en-US" altLang="ja-JP"/>
              <a:pPr>
                <a:defRPr/>
              </a:pPr>
              <a:t>‹#›</a:t>
            </a:fld>
            <a:endParaRPr lang="en-US" altLang="ja-JP"/>
          </a:p>
        </p:txBody>
      </p:sp>
    </p:spTree>
    <p:extLst>
      <p:ext uri="{BB962C8B-B14F-4D97-AF65-F5344CB8AC3E}">
        <p14:creationId xmlns:p14="http://schemas.microsoft.com/office/powerpoint/2010/main" val="39085382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93E0DF84-895D-4CF3-9EB9-B2A15A8630A5}" type="slidenum">
              <a:rPr lang="en-US" altLang="ja-JP"/>
              <a:pPr>
                <a:defRPr/>
              </a:pPr>
              <a:t>‹#›</a:t>
            </a:fld>
            <a:endParaRPr lang="en-US" altLang="ja-JP"/>
          </a:p>
        </p:txBody>
      </p:sp>
    </p:spTree>
    <p:extLst>
      <p:ext uri="{BB962C8B-B14F-4D97-AF65-F5344CB8AC3E}">
        <p14:creationId xmlns:p14="http://schemas.microsoft.com/office/powerpoint/2010/main" val="32394000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E4320D38-DE14-4708-B48C-A7D898ACDA42}" type="slidenum">
              <a:rPr lang="en-US" altLang="ja-JP"/>
              <a:pPr>
                <a:defRPr/>
              </a:pPr>
              <a:t>‹#›</a:t>
            </a:fld>
            <a:endParaRPr lang="en-US" altLang="ja-JP"/>
          </a:p>
        </p:txBody>
      </p:sp>
    </p:spTree>
    <p:extLst>
      <p:ext uri="{BB962C8B-B14F-4D97-AF65-F5344CB8AC3E}">
        <p14:creationId xmlns:p14="http://schemas.microsoft.com/office/powerpoint/2010/main" val="324811054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3"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A6BB8063-A1F4-4332-9D28-38051B08A828}"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5664845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122C0941-A678-477F-BCBD-59A1AF358189}" type="slidenum">
              <a:rPr lang="en-US" altLang="ja-JP"/>
              <a:pPr>
                <a:defRPr/>
              </a:pPr>
              <a:t>‹#›</a:t>
            </a:fld>
            <a:endParaRPr lang="en-US" altLang="ja-JP"/>
          </a:p>
        </p:txBody>
      </p:sp>
    </p:spTree>
    <p:extLst>
      <p:ext uri="{BB962C8B-B14F-4D97-AF65-F5344CB8AC3E}">
        <p14:creationId xmlns:p14="http://schemas.microsoft.com/office/powerpoint/2010/main" val="40142500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1D993BA5-6845-4565-A458-37AEB4D75F46}" type="slidenum">
              <a:rPr lang="en-US" altLang="ja-JP"/>
              <a:pPr>
                <a:defRPr/>
              </a:pPr>
              <a:t>‹#›</a:t>
            </a:fld>
            <a:endParaRPr lang="en-US" altLang="ja-JP"/>
          </a:p>
        </p:txBody>
      </p:sp>
    </p:spTree>
    <p:extLst>
      <p:ext uri="{BB962C8B-B14F-4D97-AF65-F5344CB8AC3E}">
        <p14:creationId xmlns:p14="http://schemas.microsoft.com/office/powerpoint/2010/main" val="213621448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5C377457-426A-400B-B4A1-B5E8C32AB83B}" type="slidenum">
              <a:rPr lang="en-US" altLang="ja-JP"/>
              <a:pPr>
                <a:defRPr/>
              </a:pPr>
              <a:t>‹#›</a:t>
            </a:fld>
            <a:endParaRPr lang="en-US" altLang="ja-JP"/>
          </a:p>
        </p:txBody>
      </p:sp>
    </p:spTree>
    <p:extLst>
      <p:ext uri="{BB962C8B-B14F-4D97-AF65-F5344CB8AC3E}">
        <p14:creationId xmlns:p14="http://schemas.microsoft.com/office/powerpoint/2010/main" val="10019932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87D5E9D6-1515-4D62-8EF0-58532C6818C9}" type="slidenum">
              <a:rPr lang="en-US" altLang="ja-JP"/>
              <a:pPr>
                <a:defRPr/>
              </a:pPr>
              <a:t>‹#›</a:t>
            </a:fld>
            <a:endParaRPr lang="en-US" altLang="ja-JP"/>
          </a:p>
        </p:txBody>
      </p:sp>
    </p:spTree>
    <p:extLst>
      <p:ext uri="{BB962C8B-B14F-4D97-AF65-F5344CB8AC3E}">
        <p14:creationId xmlns:p14="http://schemas.microsoft.com/office/powerpoint/2010/main" val="107796230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7FF99E57-0D83-47A6-9B32-B9CF9B3118F1}" type="slidenum">
              <a:rPr lang="en-US" altLang="ja-JP"/>
              <a:pPr>
                <a:defRPr/>
              </a:pPr>
              <a:t>‹#›</a:t>
            </a:fld>
            <a:endParaRPr lang="en-US" altLang="ja-JP"/>
          </a:p>
        </p:txBody>
      </p:sp>
    </p:spTree>
    <p:extLst>
      <p:ext uri="{BB962C8B-B14F-4D97-AF65-F5344CB8AC3E}">
        <p14:creationId xmlns:p14="http://schemas.microsoft.com/office/powerpoint/2010/main" val="98945016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78ABB0B5-FF87-410C-BB72-B3EB1F486BE7}" type="slidenum">
              <a:rPr lang="en-US" altLang="ja-JP"/>
              <a:pPr>
                <a:defRPr/>
              </a:pPr>
              <a:t>‹#›</a:t>
            </a:fld>
            <a:endParaRPr lang="en-US" altLang="ja-JP"/>
          </a:p>
        </p:txBody>
      </p:sp>
    </p:spTree>
    <p:extLst>
      <p:ext uri="{BB962C8B-B14F-4D97-AF65-F5344CB8AC3E}">
        <p14:creationId xmlns:p14="http://schemas.microsoft.com/office/powerpoint/2010/main" val="31320002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685800" y="609600"/>
            <a:ext cx="7772400" cy="5486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725240CB-6562-47B8-B1E4-666F7BFF9232}" type="slidenum">
              <a:rPr lang="en-US" altLang="ja-JP"/>
              <a:pPr>
                <a:defRPr/>
              </a:pPr>
              <a:t>‹#›</a:t>
            </a:fld>
            <a:endParaRPr lang="en-US" altLang="ja-JP"/>
          </a:p>
        </p:txBody>
      </p:sp>
    </p:spTree>
    <p:extLst>
      <p:ext uri="{BB962C8B-B14F-4D97-AF65-F5344CB8AC3E}">
        <p14:creationId xmlns:p14="http://schemas.microsoft.com/office/powerpoint/2010/main" val="9686118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lvl1pPr>
              <a:defRPr/>
            </a:lvl1pPr>
          </a:lstStyle>
          <a:p>
            <a:pPr>
              <a:defRPr/>
            </a:pPr>
            <a:fld id="{6B5E40F1-C752-4408-8129-F43F0D9249ED}" type="datetimeFigureOut">
              <a:rPr lang="ja-JP" altLang="en-US"/>
              <a:pPr>
                <a:defRPr/>
              </a:pPr>
              <a:t>2020/10/29</a:t>
            </a:fld>
            <a:endParaRPr lang="ja-JP" altLang="en-US"/>
          </a:p>
        </p:txBody>
      </p:sp>
      <p:sp>
        <p:nvSpPr>
          <p:cNvPr id="5" name="Footer Placeholder 4"/>
          <p:cNvSpPr>
            <a:spLocks noGrp="1"/>
          </p:cNvSpPr>
          <p:nvPr>
            <p:ph type="ftr" sz="quarter" idx="11"/>
          </p:nvPr>
        </p:nvSpPr>
        <p:spPr/>
        <p:txBody>
          <a:bodyPr/>
          <a:lstStyle>
            <a:lvl1pPr>
              <a:defRPr/>
            </a:lvl1pPr>
          </a:lstStyle>
          <a:p>
            <a:pPr>
              <a:defRPr/>
            </a:pPr>
            <a:endParaRPr lang="ja-JP" altLang="en-US"/>
          </a:p>
        </p:txBody>
      </p:sp>
      <p:sp>
        <p:nvSpPr>
          <p:cNvPr id="6" name="Slide Number Placeholder 5"/>
          <p:cNvSpPr>
            <a:spLocks noGrp="1"/>
          </p:cNvSpPr>
          <p:nvPr>
            <p:ph type="sldNum" sz="quarter" idx="12"/>
          </p:nvPr>
        </p:nvSpPr>
        <p:spPr/>
        <p:txBody>
          <a:bodyPr/>
          <a:lstStyle>
            <a:lvl1pPr>
              <a:defRPr/>
            </a:lvl1pPr>
          </a:lstStyle>
          <a:p>
            <a:pPr>
              <a:defRPr/>
            </a:pPr>
            <a:fld id="{271B19CA-F571-4D9D-9DCA-2F34510FDE35}" type="slidenum">
              <a:rPr lang="ja-JP" altLang="en-US"/>
              <a:pPr>
                <a:defRPr/>
              </a:pPr>
              <a:t>‹#›</a:t>
            </a:fld>
            <a:endParaRPr lang="ja-JP" altLang="en-US"/>
          </a:p>
        </p:txBody>
      </p:sp>
    </p:spTree>
    <p:extLst>
      <p:ext uri="{BB962C8B-B14F-4D97-AF65-F5344CB8AC3E}">
        <p14:creationId xmlns:p14="http://schemas.microsoft.com/office/powerpoint/2010/main" val="341119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lvl1pPr>
              <a:defRPr/>
            </a:lvl1pPr>
          </a:lstStyle>
          <a:p>
            <a:pPr>
              <a:defRPr/>
            </a:pPr>
            <a:fld id="{1785596B-E907-4809-86FB-4FA846569FA3}" type="datetimeFigureOut">
              <a:rPr lang="ja-JP" altLang="en-US"/>
              <a:pPr>
                <a:defRPr/>
              </a:pPr>
              <a:t>2020/10/29</a:t>
            </a:fld>
            <a:endParaRPr lang="ja-JP" altLang="en-US"/>
          </a:p>
        </p:txBody>
      </p:sp>
      <p:sp>
        <p:nvSpPr>
          <p:cNvPr id="5" name="Footer Placeholder 4"/>
          <p:cNvSpPr>
            <a:spLocks noGrp="1"/>
          </p:cNvSpPr>
          <p:nvPr>
            <p:ph type="ftr" sz="quarter" idx="11"/>
          </p:nvPr>
        </p:nvSpPr>
        <p:spPr/>
        <p:txBody>
          <a:bodyPr/>
          <a:lstStyle>
            <a:lvl1pPr>
              <a:defRPr/>
            </a:lvl1pPr>
          </a:lstStyle>
          <a:p>
            <a:pPr>
              <a:defRPr/>
            </a:pPr>
            <a:endParaRPr lang="ja-JP" altLang="en-US"/>
          </a:p>
        </p:txBody>
      </p:sp>
      <p:sp>
        <p:nvSpPr>
          <p:cNvPr id="6" name="Slide Number Placeholder 5"/>
          <p:cNvSpPr>
            <a:spLocks noGrp="1"/>
          </p:cNvSpPr>
          <p:nvPr>
            <p:ph type="sldNum" sz="quarter" idx="12"/>
          </p:nvPr>
        </p:nvSpPr>
        <p:spPr/>
        <p:txBody>
          <a:bodyPr/>
          <a:lstStyle>
            <a:lvl1pPr>
              <a:defRPr/>
            </a:lvl1pPr>
          </a:lstStyle>
          <a:p>
            <a:pPr>
              <a:defRPr/>
            </a:pPr>
            <a:fld id="{C37C7193-486B-479D-8582-56B0240210A1}" type="slidenum">
              <a:rPr lang="ja-JP" altLang="en-US"/>
              <a:pPr>
                <a:defRPr/>
              </a:pPr>
              <a:t>‹#›</a:t>
            </a:fld>
            <a:endParaRPr lang="ja-JP" altLang="en-US"/>
          </a:p>
        </p:txBody>
      </p:sp>
    </p:spTree>
    <p:extLst>
      <p:ext uri="{BB962C8B-B14F-4D97-AF65-F5344CB8AC3E}">
        <p14:creationId xmlns:p14="http://schemas.microsoft.com/office/powerpoint/2010/main" val="327052847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lvl1pPr>
              <a:defRPr/>
            </a:lvl1pPr>
          </a:lstStyle>
          <a:p>
            <a:pPr>
              <a:defRPr/>
            </a:pPr>
            <a:fld id="{B80EDE93-52BA-4E55-9675-641A5E11969F}" type="datetimeFigureOut">
              <a:rPr lang="ja-JP" altLang="en-US"/>
              <a:pPr>
                <a:defRPr/>
              </a:pPr>
              <a:t>2020/10/29</a:t>
            </a:fld>
            <a:endParaRPr lang="ja-JP" altLang="en-US"/>
          </a:p>
        </p:txBody>
      </p:sp>
      <p:sp>
        <p:nvSpPr>
          <p:cNvPr id="5" name="Footer Placeholder 4"/>
          <p:cNvSpPr>
            <a:spLocks noGrp="1"/>
          </p:cNvSpPr>
          <p:nvPr>
            <p:ph type="ftr" sz="quarter" idx="11"/>
          </p:nvPr>
        </p:nvSpPr>
        <p:spPr/>
        <p:txBody>
          <a:bodyPr/>
          <a:lstStyle>
            <a:lvl1pPr>
              <a:defRPr/>
            </a:lvl1pPr>
          </a:lstStyle>
          <a:p>
            <a:pPr>
              <a:defRPr/>
            </a:pPr>
            <a:endParaRPr lang="ja-JP" altLang="en-US"/>
          </a:p>
        </p:txBody>
      </p:sp>
      <p:sp>
        <p:nvSpPr>
          <p:cNvPr id="6" name="Slide Number Placeholder 5"/>
          <p:cNvSpPr>
            <a:spLocks noGrp="1"/>
          </p:cNvSpPr>
          <p:nvPr>
            <p:ph type="sldNum" sz="quarter" idx="12"/>
          </p:nvPr>
        </p:nvSpPr>
        <p:spPr/>
        <p:txBody>
          <a:bodyPr/>
          <a:lstStyle>
            <a:lvl1pPr>
              <a:defRPr/>
            </a:lvl1pPr>
          </a:lstStyle>
          <a:p>
            <a:pPr>
              <a:defRPr/>
            </a:pPr>
            <a:fld id="{51D07C90-0569-41D4-849A-B342F3A1401F}" type="slidenum">
              <a:rPr lang="ja-JP" altLang="en-US"/>
              <a:pPr>
                <a:defRPr/>
              </a:pPr>
              <a:t>‹#›</a:t>
            </a:fld>
            <a:endParaRPr lang="ja-JP" altLang="en-US"/>
          </a:p>
        </p:txBody>
      </p:sp>
    </p:spTree>
    <p:extLst>
      <p:ext uri="{BB962C8B-B14F-4D97-AF65-F5344CB8AC3E}">
        <p14:creationId xmlns:p14="http://schemas.microsoft.com/office/powerpoint/2010/main" val="74739895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008C3997-38C0-40BB-84DF-B177AA80A9CB}" type="slidenum">
              <a:rPr lang="en-US" altLang="ja-JP"/>
              <a:pPr>
                <a:defRPr/>
              </a:pPr>
              <a:t>‹#›</a:t>
            </a:fld>
            <a:endParaRPr lang="en-US" altLang="ja-JP"/>
          </a:p>
        </p:txBody>
      </p:sp>
    </p:spTree>
    <p:extLst>
      <p:ext uri="{BB962C8B-B14F-4D97-AF65-F5344CB8AC3E}">
        <p14:creationId xmlns:p14="http://schemas.microsoft.com/office/powerpoint/2010/main" val="328122905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6C2B2A1-F09E-4708-B99D-A56FC476FA2C}"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186224961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3"/>
          <p:cNvSpPr>
            <a:spLocks noGrp="1"/>
          </p:cNvSpPr>
          <p:nvPr>
            <p:ph type="dt" sz="half" idx="10"/>
          </p:nvPr>
        </p:nvSpPr>
        <p:spPr/>
        <p:txBody>
          <a:bodyPr/>
          <a:lstStyle>
            <a:lvl1pPr>
              <a:defRPr/>
            </a:lvl1pPr>
          </a:lstStyle>
          <a:p>
            <a:pPr>
              <a:defRPr/>
            </a:pPr>
            <a:fld id="{6AAD9E1C-506C-4F31-A290-5789D00153C0}" type="datetimeFigureOut">
              <a:rPr lang="ja-JP" altLang="en-US"/>
              <a:pPr>
                <a:defRPr/>
              </a:pPr>
              <a:t>2020/10/29</a:t>
            </a:fld>
            <a:endParaRPr lang="ja-JP" altLang="en-US"/>
          </a:p>
        </p:txBody>
      </p:sp>
      <p:sp>
        <p:nvSpPr>
          <p:cNvPr id="6" name="Footer Placeholder 4"/>
          <p:cNvSpPr>
            <a:spLocks noGrp="1"/>
          </p:cNvSpPr>
          <p:nvPr>
            <p:ph type="ftr" sz="quarter" idx="11"/>
          </p:nvPr>
        </p:nvSpPr>
        <p:spPr/>
        <p:txBody>
          <a:bodyPr/>
          <a:lstStyle>
            <a:lvl1pPr>
              <a:defRPr/>
            </a:lvl1pPr>
          </a:lstStyle>
          <a:p>
            <a:pPr>
              <a:defRPr/>
            </a:pPr>
            <a:endParaRPr lang="ja-JP" altLang="en-US"/>
          </a:p>
        </p:txBody>
      </p:sp>
      <p:sp>
        <p:nvSpPr>
          <p:cNvPr id="7" name="Slide Number Placeholder 5"/>
          <p:cNvSpPr>
            <a:spLocks noGrp="1"/>
          </p:cNvSpPr>
          <p:nvPr>
            <p:ph type="sldNum" sz="quarter" idx="12"/>
          </p:nvPr>
        </p:nvSpPr>
        <p:spPr/>
        <p:txBody>
          <a:bodyPr/>
          <a:lstStyle>
            <a:lvl1pPr>
              <a:defRPr/>
            </a:lvl1pPr>
          </a:lstStyle>
          <a:p>
            <a:pPr>
              <a:defRPr/>
            </a:pPr>
            <a:fld id="{9DA041E0-005B-4139-B011-E14ADFD51B4C}" type="slidenum">
              <a:rPr lang="ja-JP" altLang="en-US"/>
              <a:pPr>
                <a:defRPr/>
              </a:pPr>
              <a:t>‹#›</a:t>
            </a:fld>
            <a:endParaRPr lang="ja-JP" altLang="en-US"/>
          </a:p>
        </p:txBody>
      </p:sp>
    </p:spTree>
    <p:extLst>
      <p:ext uri="{BB962C8B-B14F-4D97-AF65-F5344CB8AC3E}">
        <p14:creationId xmlns:p14="http://schemas.microsoft.com/office/powerpoint/2010/main" val="97592882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3"/>
          <p:cNvSpPr>
            <a:spLocks noGrp="1"/>
          </p:cNvSpPr>
          <p:nvPr>
            <p:ph type="dt" sz="half" idx="10"/>
          </p:nvPr>
        </p:nvSpPr>
        <p:spPr/>
        <p:txBody>
          <a:bodyPr/>
          <a:lstStyle>
            <a:lvl1pPr>
              <a:defRPr/>
            </a:lvl1pPr>
          </a:lstStyle>
          <a:p>
            <a:pPr>
              <a:defRPr/>
            </a:pPr>
            <a:fld id="{0ED74C8A-F657-4933-BACE-2BF6F9FCB05F}" type="datetimeFigureOut">
              <a:rPr lang="ja-JP" altLang="en-US"/>
              <a:pPr>
                <a:defRPr/>
              </a:pPr>
              <a:t>2020/10/29</a:t>
            </a:fld>
            <a:endParaRPr lang="ja-JP" altLang="en-US"/>
          </a:p>
        </p:txBody>
      </p:sp>
      <p:sp>
        <p:nvSpPr>
          <p:cNvPr id="8" name="Footer Placeholder 4"/>
          <p:cNvSpPr>
            <a:spLocks noGrp="1"/>
          </p:cNvSpPr>
          <p:nvPr>
            <p:ph type="ftr" sz="quarter" idx="11"/>
          </p:nvPr>
        </p:nvSpPr>
        <p:spPr/>
        <p:txBody>
          <a:bodyPr/>
          <a:lstStyle>
            <a:lvl1pPr>
              <a:defRPr/>
            </a:lvl1pPr>
          </a:lstStyle>
          <a:p>
            <a:pPr>
              <a:defRPr/>
            </a:pPr>
            <a:endParaRPr lang="ja-JP" altLang="en-US"/>
          </a:p>
        </p:txBody>
      </p:sp>
      <p:sp>
        <p:nvSpPr>
          <p:cNvPr id="9" name="Slide Number Placeholder 5"/>
          <p:cNvSpPr>
            <a:spLocks noGrp="1"/>
          </p:cNvSpPr>
          <p:nvPr>
            <p:ph type="sldNum" sz="quarter" idx="12"/>
          </p:nvPr>
        </p:nvSpPr>
        <p:spPr/>
        <p:txBody>
          <a:bodyPr/>
          <a:lstStyle>
            <a:lvl1pPr>
              <a:defRPr/>
            </a:lvl1pPr>
          </a:lstStyle>
          <a:p>
            <a:pPr>
              <a:defRPr/>
            </a:pPr>
            <a:fld id="{D94D2E48-324D-4FD7-9C4D-74E8023D8C54}" type="slidenum">
              <a:rPr lang="ja-JP" altLang="en-US"/>
              <a:pPr>
                <a:defRPr/>
              </a:pPr>
              <a:t>‹#›</a:t>
            </a:fld>
            <a:endParaRPr lang="ja-JP" altLang="en-US"/>
          </a:p>
        </p:txBody>
      </p:sp>
    </p:spTree>
    <p:extLst>
      <p:ext uri="{BB962C8B-B14F-4D97-AF65-F5344CB8AC3E}">
        <p14:creationId xmlns:p14="http://schemas.microsoft.com/office/powerpoint/2010/main" val="171320427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3"/>
          <p:cNvSpPr>
            <a:spLocks noGrp="1"/>
          </p:cNvSpPr>
          <p:nvPr>
            <p:ph type="dt" sz="half" idx="10"/>
          </p:nvPr>
        </p:nvSpPr>
        <p:spPr/>
        <p:txBody>
          <a:bodyPr/>
          <a:lstStyle>
            <a:lvl1pPr>
              <a:defRPr/>
            </a:lvl1pPr>
          </a:lstStyle>
          <a:p>
            <a:pPr>
              <a:defRPr/>
            </a:pPr>
            <a:fld id="{D717A3E8-6A06-400A-91CA-50C0CCE88D7E}" type="datetimeFigureOut">
              <a:rPr lang="ja-JP" altLang="en-US"/>
              <a:pPr>
                <a:defRPr/>
              </a:pPr>
              <a:t>2020/10/29</a:t>
            </a:fld>
            <a:endParaRPr lang="ja-JP" altLang="en-US"/>
          </a:p>
        </p:txBody>
      </p:sp>
      <p:sp>
        <p:nvSpPr>
          <p:cNvPr id="4" name="Footer Placeholder 4"/>
          <p:cNvSpPr>
            <a:spLocks noGrp="1"/>
          </p:cNvSpPr>
          <p:nvPr>
            <p:ph type="ftr" sz="quarter" idx="11"/>
          </p:nvPr>
        </p:nvSpPr>
        <p:spPr/>
        <p:txBody>
          <a:bodyPr/>
          <a:lstStyle>
            <a:lvl1pPr>
              <a:defRPr/>
            </a:lvl1pPr>
          </a:lstStyle>
          <a:p>
            <a:pPr>
              <a:defRPr/>
            </a:pPr>
            <a:endParaRPr lang="ja-JP" altLang="en-US"/>
          </a:p>
        </p:txBody>
      </p:sp>
      <p:sp>
        <p:nvSpPr>
          <p:cNvPr id="5" name="Slide Number Placeholder 5"/>
          <p:cNvSpPr>
            <a:spLocks noGrp="1"/>
          </p:cNvSpPr>
          <p:nvPr>
            <p:ph type="sldNum" sz="quarter" idx="12"/>
          </p:nvPr>
        </p:nvSpPr>
        <p:spPr/>
        <p:txBody>
          <a:bodyPr/>
          <a:lstStyle>
            <a:lvl1pPr>
              <a:defRPr/>
            </a:lvl1pPr>
          </a:lstStyle>
          <a:p>
            <a:pPr>
              <a:defRPr/>
            </a:pPr>
            <a:fld id="{CC507FB7-9C2F-4979-A440-21D1AAD25932}" type="slidenum">
              <a:rPr lang="ja-JP" altLang="en-US"/>
              <a:pPr>
                <a:defRPr/>
              </a:pPr>
              <a:t>‹#›</a:t>
            </a:fld>
            <a:endParaRPr lang="ja-JP" altLang="en-US"/>
          </a:p>
        </p:txBody>
      </p:sp>
    </p:spTree>
    <p:extLst>
      <p:ext uri="{BB962C8B-B14F-4D97-AF65-F5344CB8AC3E}">
        <p14:creationId xmlns:p14="http://schemas.microsoft.com/office/powerpoint/2010/main" val="188864497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3624069B-946A-4E2A-8F4B-E14998C50B6C}" type="datetimeFigureOut">
              <a:rPr lang="ja-JP" altLang="en-US"/>
              <a:pPr>
                <a:defRPr/>
              </a:pPr>
              <a:t>2020/10/29</a:t>
            </a:fld>
            <a:endParaRPr lang="ja-JP" altLang="en-US"/>
          </a:p>
        </p:txBody>
      </p:sp>
      <p:sp>
        <p:nvSpPr>
          <p:cNvPr id="3" name="Footer Placeholder 4"/>
          <p:cNvSpPr>
            <a:spLocks noGrp="1"/>
          </p:cNvSpPr>
          <p:nvPr>
            <p:ph type="ftr" sz="quarter" idx="11"/>
          </p:nvPr>
        </p:nvSpPr>
        <p:spPr/>
        <p:txBody>
          <a:bodyPr/>
          <a:lstStyle>
            <a:lvl1pPr>
              <a:defRPr/>
            </a:lvl1pPr>
          </a:lstStyle>
          <a:p>
            <a:pPr>
              <a:defRPr/>
            </a:pPr>
            <a:endParaRPr lang="ja-JP" altLang="en-US"/>
          </a:p>
        </p:txBody>
      </p:sp>
      <p:sp>
        <p:nvSpPr>
          <p:cNvPr id="4" name="Slide Number Placeholder 5"/>
          <p:cNvSpPr>
            <a:spLocks noGrp="1"/>
          </p:cNvSpPr>
          <p:nvPr>
            <p:ph type="sldNum" sz="quarter" idx="12"/>
          </p:nvPr>
        </p:nvSpPr>
        <p:spPr/>
        <p:txBody>
          <a:bodyPr/>
          <a:lstStyle>
            <a:lvl1pPr>
              <a:defRPr/>
            </a:lvl1pPr>
          </a:lstStyle>
          <a:p>
            <a:pPr>
              <a:defRPr/>
            </a:pPr>
            <a:fld id="{ADF36232-98C7-43BD-83A9-776C3E08DC29}" type="slidenum">
              <a:rPr lang="ja-JP" altLang="en-US"/>
              <a:pPr>
                <a:defRPr/>
              </a:pPr>
              <a:t>‹#›</a:t>
            </a:fld>
            <a:endParaRPr lang="ja-JP" altLang="en-US"/>
          </a:p>
        </p:txBody>
      </p:sp>
    </p:spTree>
    <p:extLst>
      <p:ext uri="{BB962C8B-B14F-4D97-AF65-F5344CB8AC3E}">
        <p14:creationId xmlns:p14="http://schemas.microsoft.com/office/powerpoint/2010/main" val="178773081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3"/>
          <p:cNvSpPr>
            <a:spLocks noGrp="1"/>
          </p:cNvSpPr>
          <p:nvPr>
            <p:ph type="dt" sz="half" idx="10"/>
          </p:nvPr>
        </p:nvSpPr>
        <p:spPr/>
        <p:txBody>
          <a:bodyPr/>
          <a:lstStyle>
            <a:lvl1pPr>
              <a:defRPr/>
            </a:lvl1pPr>
          </a:lstStyle>
          <a:p>
            <a:pPr>
              <a:defRPr/>
            </a:pPr>
            <a:fld id="{F466F392-957B-426D-8E87-E740A5CC74EE}" type="datetimeFigureOut">
              <a:rPr lang="ja-JP" altLang="en-US"/>
              <a:pPr>
                <a:defRPr/>
              </a:pPr>
              <a:t>2020/10/29</a:t>
            </a:fld>
            <a:endParaRPr lang="ja-JP" altLang="en-US"/>
          </a:p>
        </p:txBody>
      </p:sp>
      <p:sp>
        <p:nvSpPr>
          <p:cNvPr id="6" name="Footer Placeholder 4"/>
          <p:cNvSpPr>
            <a:spLocks noGrp="1"/>
          </p:cNvSpPr>
          <p:nvPr>
            <p:ph type="ftr" sz="quarter" idx="11"/>
          </p:nvPr>
        </p:nvSpPr>
        <p:spPr/>
        <p:txBody>
          <a:bodyPr/>
          <a:lstStyle>
            <a:lvl1pPr>
              <a:defRPr/>
            </a:lvl1pPr>
          </a:lstStyle>
          <a:p>
            <a:pPr>
              <a:defRPr/>
            </a:pPr>
            <a:endParaRPr lang="ja-JP" altLang="en-US"/>
          </a:p>
        </p:txBody>
      </p:sp>
      <p:sp>
        <p:nvSpPr>
          <p:cNvPr id="7" name="Slide Number Placeholder 5"/>
          <p:cNvSpPr>
            <a:spLocks noGrp="1"/>
          </p:cNvSpPr>
          <p:nvPr>
            <p:ph type="sldNum" sz="quarter" idx="12"/>
          </p:nvPr>
        </p:nvSpPr>
        <p:spPr/>
        <p:txBody>
          <a:bodyPr/>
          <a:lstStyle>
            <a:lvl1pPr>
              <a:defRPr/>
            </a:lvl1pPr>
          </a:lstStyle>
          <a:p>
            <a:pPr>
              <a:defRPr/>
            </a:pPr>
            <a:fld id="{E86D422C-F7AD-47D6-8DA3-B2C0C3A2C2C3}" type="slidenum">
              <a:rPr lang="ja-JP" altLang="en-US"/>
              <a:pPr>
                <a:defRPr/>
              </a:pPr>
              <a:t>‹#›</a:t>
            </a:fld>
            <a:endParaRPr lang="ja-JP" altLang="en-US"/>
          </a:p>
        </p:txBody>
      </p:sp>
    </p:spTree>
    <p:extLst>
      <p:ext uri="{BB962C8B-B14F-4D97-AF65-F5344CB8AC3E}">
        <p14:creationId xmlns:p14="http://schemas.microsoft.com/office/powerpoint/2010/main" val="24852605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a:t>図を追加</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3"/>
          <p:cNvSpPr>
            <a:spLocks noGrp="1"/>
          </p:cNvSpPr>
          <p:nvPr>
            <p:ph type="dt" sz="half" idx="10"/>
          </p:nvPr>
        </p:nvSpPr>
        <p:spPr/>
        <p:txBody>
          <a:bodyPr/>
          <a:lstStyle>
            <a:lvl1pPr>
              <a:defRPr/>
            </a:lvl1pPr>
          </a:lstStyle>
          <a:p>
            <a:pPr>
              <a:defRPr/>
            </a:pPr>
            <a:fld id="{E4E5B62E-5D81-4C43-92F0-72DF1396DC7C}" type="datetimeFigureOut">
              <a:rPr lang="ja-JP" altLang="en-US"/>
              <a:pPr>
                <a:defRPr/>
              </a:pPr>
              <a:t>2020/10/29</a:t>
            </a:fld>
            <a:endParaRPr lang="ja-JP" altLang="en-US"/>
          </a:p>
        </p:txBody>
      </p:sp>
      <p:sp>
        <p:nvSpPr>
          <p:cNvPr id="6" name="Footer Placeholder 4"/>
          <p:cNvSpPr>
            <a:spLocks noGrp="1"/>
          </p:cNvSpPr>
          <p:nvPr>
            <p:ph type="ftr" sz="quarter" idx="11"/>
          </p:nvPr>
        </p:nvSpPr>
        <p:spPr/>
        <p:txBody>
          <a:bodyPr/>
          <a:lstStyle>
            <a:lvl1pPr>
              <a:defRPr/>
            </a:lvl1pPr>
          </a:lstStyle>
          <a:p>
            <a:pPr>
              <a:defRPr/>
            </a:pPr>
            <a:endParaRPr lang="ja-JP" altLang="en-US"/>
          </a:p>
        </p:txBody>
      </p:sp>
      <p:sp>
        <p:nvSpPr>
          <p:cNvPr id="7" name="Slide Number Placeholder 5"/>
          <p:cNvSpPr>
            <a:spLocks noGrp="1"/>
          </p:cNvSpPr>
          <p:nvPr>
            <p:ph type="sldNum" sz="quarter" idx="12"/>
          </p:nvPr>
        </p:nvSpPr>
        <p:spPr/>
        <p:txBody>
          <a:bodyPr/>
          <a:lstStyle>
            <a:lvl1pPr>
              <a:defRPr/>
            </a:lvl1pPr>
          </a:lstStyle>
          <a:p>
            <a:pPr>
              <a:defRPr/>
            </a:pPr>
            <a:fld id="{325F8CF3-E961-45C7-955E-A89DF3B71E37}" type="slidenum">
              <a:rPr lang="ja-JP" altLang="en-US"/>
              <a:pPr>
                <a:defRPr/>
              </a:pPr>
              <a:t>‹#›</a:t>
            </a:fld>
            <a:endParaRPr lang="ja-JP" altLang="en-US"/>
          </a:p>
        </p:txBody>
      </p:sp>
    </p:spTree>
    <p:extLst>
      <p:ext uri="{BB962C8B-B14F-4D97-AF65-F5344CB8AC3E}">
        <p14:creationId xmlns:p14="http://schemas.microsoft.com/office/powerpoint/2010/main" val="26588029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lvl1pPr>
              <a:defRPr/>
            </a:lvl1pPr>
          </a:lstStyle>
          <a:p>
            <a:pPr>
              <a:defRPr/>
            </a:pPr>
            <a:fld id="{F41BCD31-AB91-4EEC-B543-51DDE323AAB4}" type="datetimeFigureOut">
              <a:rPr lang="ja-JP" altLang="en-US"/>
              <a:pPr>
                <a:defRPr/>
              </a:pPr>
              <a:t>2020/10/29</a:t>
            </a:fld>
            <a:endParaRPr lang="ja-JP" altLang="en-US"/>
          </a:p>
        </p:txBody>
      </p:sp>
      <p:sp>
        <p:nvSpPr>
          <p:cNvPr id="5" name="Footer Placeholder 4"/>
          <p:cNvSpPr>
            <a:spLocks noGrp="1"/>
          </p:cNvSpPr>
          <p:nvPr>
            <p:ph type="ftr" sz="quarter" idx="11"/>
          </p:nvPr>
        </p:nvSpPr>
        <p:spPr/>
        <p:txBody>
          <a:bodyPr/>
          <a:lstStyle>
            <a:lvl1pPr>
              <a:defRPr/>
            </a:lvl1pPr>
          </a:lstStyle>
          <a:p>
            <a:pPr>
              <a:defRPr/>
            </a:pPr>
            <a:endParaRPr lang="ja-JP" altLang="en-US"/>
          </a:p>
        </p:txBody>
      </p:sp>
      <p:sp>
        <p:nvSpPr>
          <p:cNvPr id="6" name="Slide Number Placeholder 5"/>
          <p:cNvSpPr>
            <a:spLocks noGrp="1"/>
          </p:cNvSpPr>
          <p:nvPr>
            <p:ph type="sldNum" sz="quarter" idx="12"/>
          </p:nvPr>
        </p:nvSpPr>
        <p:spPr/>
        <p:txBody>
          <a:bodyPr/>
          <a:lstStyle>
            <a:lvl1pPr>
              <a:defRPr/>
            </a:lvl1pPr>
          </a:lstStyle>
          <a:p>
            <a:pPr>
              <a:defRPr/>
            </a:pPr>
            <a:fld id="{E5CACA65-B998-4F3D-A9AB-F4FB383463F3}" type="slidenum">
              <a:rPr lang="ja-JP" altLang="en-US"/>
              <a:pPr>
                <a:defRPr/>
              </a:pPr>
              <a:t>‹#›</a:t>
            </a:fld>
            <a:endParaRPr lang="ja-JP" altLang="en-US"/>
          </a:p>
        </p:txBody>
      </p:sp>
    </p:spTree>
    <p:extLst>
      <p:ext uri="{BB962C8B-B14F-4D97-AF65-F5344CB8AC3E}">
        <p14:creationId xmlns:p14="http://schemas.microsoft.com/office/powerpoint/2010/main" val="395264888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lvl1pPr>
              <a:defRPr/>
            </a:lvl1pPr>
          </a:lstStyle>
          <a:p>
            <a:pPr>
              <a:defRPr/>
            </a:pPr>
            <a:fld id="{8E53AB69-51AB-492C-88ED-E46DA5BBFB7F}" type="datetimeFigureOut">
              <a:rPr lang="ja-JP" altLang="en-US"/>
              <a:pPr>
                <a:defRPr/>
              </a:pPr>
              <a:t>2020/10/29</a:t>
            </a:fld>
            <a:endParaRPr lang="ja-JP" altLang="en-US"/>
          </a:p>
        </p:txBody>
      </p:sp>
      <p:sp>
        <p:nvSpPr>
          <p:cNvPr id="5" name="Footer Placeholder 4"/>
          <p:cNvSpPr>
            <a:spLocks noGrp="1"/>
          </p:cNvSpPr>
          <p:nvPr>
            <p:ph type="ftr" sz="quarter" idx="11"/>
          </p:nvPr>
        </p:nvSpPr>
        <p:spPr/>
        <p:txBody>
          <a:bodyPr/>
          <a:lstStyle>
            <a:lvl1pPr>
              <a:defRPr/>
            </a:lvl1pPr>
          </a:lstStyle>
          <a:p>
            <a:pPr>
              <a:defRPr/>
            </a:pPr>
            <a:endParaRPr lang="ja-JP" altLang="en-US"/>
          </a:p>
        </p:txBody>
      </p:sp>
      <p:sp>
        <p:nvSpPr>
          <p:cNvPr id="6" name="Slide Number Placeholder 5"/>
          <p:cNvSpPr>
            <a:spLocks noGrp="1"/>
          </p:cNvSpPr>
          <p:nvPr>
            <p:ph type="sldNum" sz="quarter" idx="12"/>
          </p:nvPr>
        </p:nvSpPr>
        <p:spPr/>
        <p:txBody>
          <a:bodyPr/>
          <a:lstStyle>
            <a:lvl1pPr>
              <a:defRPr/>
            </a:lvl1pPr>
          </a:lstStyle>
          <a:p>
            <a:pPr>
              <a:defRPr/>
            </a:pPr>
            <a:fld id="{B1DF2302-8EF4-41B5-88AE-F4EE5A86235E}" type="slidenum">
              <a:rPr lang="ja-JP" altLang="en-US"/>
              <a:pPr>
                <a:defRPr/>
              </a:pPr>
              <a:t>‹#›</a:t>
            </a:fld>
            <a:endParaRPr lang="ja-JP" altLang="en-US"/>
          </a:p>
        </p:txBody>
      </p:sp>
    </p:spTree>
    <p:extLst>
      <p:ext uri="{BB962C8B-B14F-4D97-AF65-F5344CB8AC3E}">
        <p14:creationId xmlns:p14="http://schemas.microsoft.com/office/powerpoint/2010/main" val="6200230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BC1A5E32-CB58-453B-B8CC-E85F68230A1D}" type="slidenum">
              <a:rPr lang="en-US" altLang="ja-JP"/>
              <a:pPr>
                <a:defRPr/>
              </a:pPr>
              <a:t>‹#›</a:t>
            </a:fld>
            <a:endParaRPr lang="en-US" altLang="ja-JP"/>
          </a:p>
        </p:txBody>
      </p:sp>
    </p:spTree>
    <p:extLst>
      <p:ext uri="{BB962C8B-B14F-4D97-AF65-F5344CB8AC3E}">
        <p14:creationId xmlns:p14="http://schemas.microsoft.com/office/powerpoint/2010/main" val="5569540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697D1F8D-D6C0-4B23-8FBD-8A33D6937F4B}" type="slidenum">
              <a:rPr lang="en-US" altLang="ja-JP"/>
              <a:pPr>
                <a:defRPr/>
              </a:pPr>
              <a:t>‹#›</a:t>
            </a:fld>
            <a:endParaRPr lang="en-US" altLang="ja-JP"/>
          </a:p>
        </p:txBody>
      </p:sp>
    </p:spTree>
    <p:extLst>
      <p:ext uri="{BB962C8B-B14F-4D97-AF65-F5344CB8AC3E}">
        <p14:creationId xmlns:p14="http://schemas.microsoft.com/office/powerpoint/2010/main" val="19623602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A07E3D1-6DFB-4869-9E2F-A54C9297DC62}"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8344826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7296667E-2A20-4489-A221-B68C2686EE11}" type="slidenum">
              <a:rPr lang="en-US" altLang="ja-JP"/>
              <a:pPr>
                <a:defRPr/>
              </a:pPr>
              <a:t>‹#›</a:t>
            </a:fld>
            <a:endParaRPr lang="en-US" altLang="ja-JP"/>
          </a:p>
        </p:txBody>
      </p:sp>
    </p:spTree>
    <p:extLst>
      <p:ext uri="{BB962C8B-B14F-4D97-AF65-F5344CB8AC3E}">
        <p14:creationId xmlns:p14="http://schemas.microsoft.com/office/powerpoint/2010/main" val="219106632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1DD48EF9-7AC1-4C8E-8AA9-308FBE5676C9}" type="slidenum">
              <a:rPr lang="en-US" altLang="ja-JP"/>
              <a:pPr>
                <a:defRPr/>
              </a:pPr>
              <a:t>‹#›</a:t>
            </a:fld>
            <a:endParaRPr lang="en-US" altLang="ja-JP"/>
          </a:p>
        </p:txBody>
      </p:sp>
    </p:spTree>
    <p:extLst>
      <p:ext uri="{BB962C8B-B14F-4D97-AF65-F5344CB8AC3E}">
        <p14:creationId xmlns:p14="http://schemas.microsoft.com/office/powerpoint/2010/main" val="298441918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9E8F6062-E4BB-4E5C-9F78-7A566CED19BC}" type="slidenum">
              <a:rPr lang="en-US" altLang="ja-JP"/>
              <a:pPr>
                <a:defRPr/>
              </a:pPr>
              <a:t>‹#›</a:t>
            </a:fld>
            <a:endParaRPr lang="en-US" altLang="ja-JP"/>
          </a:p>
        </p:txBody>
      </p:sp>
    </p:spTree>
    <p:extLst>
      <p:ext uri="{BB962C8B-B14F-4D97-AF65-F5344CB8AC3E}">
        <p14:creationId xmlns:p14="http://schemas.microsoft.com/office/powerpoint/2010/main" val="25166485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12B5DD48-F0B7-48DA-A8B4-8A73408BBF80}" type="slidenum">
              <a:rPr lang="en-US" altLang="ja-JP"/>
              <a:pPr>
                <a:defRPr/>
              </a:pPr>
              <a:t>‹#›</a:t>
            </a:fld>
            <a:endParaRPr lang="en-US" altLang="ja-JP"/>
          </a:p>
        </p:txBody>
      </p:sp>
    </p:spTree>
    <p:extLst>
      <p:ext uri="{BB962C8B-B14F-4D97-AF65-F5344CB8AC3E}">
        <p14:creationId xmlns:p14="http://schemas.microsoft.com/office/powerpoint/2010/main" val="14224724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1908DB64-4327-462A-ACB2-906249531D94}" type="slidenum">
              <a:rPr lang="en-US" altLang="ja-JP"/>
              <a:pPr>
                <a:defRPr/>
              </a:pPr>
              <a:t>‹#›</a:t>
            </a:fld>
            <a:endParaRPr lang="en-US" altLang="ja-JP"/>
          </a:p>
        </p:txBody>
      </p:sp>
    </p:spTree>
    <p:extLst>
      <p:ext uri="{BB962C8B-B14F-4D97-AF65-F5344CB8AC3E}">
        <p14:creationId xmlns:p14="http://schemas.microsoft.com/office/powerpoint/2010/main" val="14817340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14357FA4-4E05-40F9-9E77-F9B020EF2D17}" type="slidenum">
              <a:rPr lang="en-US" altLang="ja-JP"/>
              <a:pPr>
                <a:defRPr/>
              </a:pPr>
              <a:t>‹#›</a:t>
            </a:fld>
            <a:endParaRPr lang="en-US" altLang="ja-JP"/>
          </a:p>
        </p:txBody>
      </p:sp>
    </p:spTree>
    <p:extLst>
      <p:ext uri="{BB962C8B-B14F-4D97-AF65-F5344CB8AC3E}">
        <p14:creationId xmlns:p14="http://schemas.microsoft.com/office/powerpoint/2010/main" val="179510991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4507C4B3-4B48-46F3-B315-8C2EEE7AD765}" type="slidenum">
              <a:rPr lang="en-US" altLang="ja-JP"/>
              <a:pPr>
                <a:defRPr/>
              </a:pPr>
              <a:t>‹#›</a:t>
            </a:fld>
            <a:endParaRPr lang="en-US" altLang="ja-JP"/>
          </a:p>
        </p:txBody>
      </p:sp>
    </p:spTree>
    <p:extLst>
      <p:ext uri="{BB962C8B-B14F-4D97-AF65-F5344CB8AC3E}">
        <p14:creationId xmlns:p14="http://schemas.microsoft.com/office/powerpoint/2010/main" val="25652188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54295ADF-564C-4BEA-8404-7C0FAFB1A07B}" type="slidenum">
              <a:rPr lang="en-US" altLang="ja-JP"/>
              <a:pPr>
                <a:defRPr/>
              </a:pPr>
              <a:t>‹#›</a:t>
            </a:fld>
            <a:endParaRPr lang="en-US" altLang="ja-JP"/>
          </a:p>
        </p:txBody>
      </p:sp>
    </p:spTree>
    <p:extLst>
      <p:ext uri="{BB962C8B-B14F-4D97-AF65-F5344CB8AC3E}">
        <p14:creationId xmlns:p14="http://schemas.microsoft.com/office/powerpoint/2010/main" val="35010361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EC9DE452-7DCC-44B8-8B3F-FD386476D092}" type="slidenum">
              <a:rPr lang="en-US" altLang="ja-JP"/>
              <a:pPr>
                <a:defRPr/>
              </a:pPr>
              <a:t>‹#›</a:t>
            </a:fld>
            <a:endParaRPr lang="en-US" altLang="ja-JP"/>
          </a:p>
        </p:txBody>
      </p:sp>
    </p:spTree>
    <p:extLst>
      <p:ext uri="{BB962C8B-B14F-4D97-AF65-F5344CB8AC3E}">
        <p14:creationId xmlns:p14="http://schemas.microsoft.com/office/powerpoint/2010/main" val="16713262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C019F0-C4E3-4B51-983F-5DBDE3ABC4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878581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DA545FA-44DC-4929-B83A-12C3235F082E}"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407883185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6266E8E-69AC-434B-AF95-B0216AFCC14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681973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35D7AE-90F6-4FD8-9B06-CEFFB7D602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554006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17BDB4B-8F3F-4CD7-BF64-8D3E2DBB815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902039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23A6349-3BF7-45A8-9DD4-F05D9928F4C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108074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5A39F64-CAC9-4E70-80B1-4E5495DBBD2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747921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18174EC-4CF4-4F02-B12F-9488F3BA2E9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6914398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46C996-0238-489C-8DD9-6EBAC3E8B2D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972104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189C8DA-3C2D-4793-8DFB-CBD4BFB7200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024423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65C397-ED26-4E83-A110-D5F5272460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834049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57200" y="274638"/>
            <a:ext cx="601980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DB614FF-5BA3-4842-A21C-27D0025FB14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018454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685800" y="609600"/>
            <a:ext cx="5676900" cy="54864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F9D5394-D96E-45CD-AB8A-6F0716746D70}"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9436522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57200" y="274638"/>
            <a:ext cx="8229600" cy="5851525"/>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0AB23D9-B2C5-4E51-B0FA-7F924C0B6A0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613926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16045B88-9AC9-4114-BF1F-7616F74B6BA4}"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22761979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E2B90E0B-E111-45A8-B692-B1044BF9566C}"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20728582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34FCA176-3F6C-4DC7-8FF1-D0478B5B4E5A}"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416027030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79A31321-AB19-49F1-854D-86D8E40530A3}"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41653167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9"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8CDE35B5-00C3-4EEB-8BED-36386BE29A24}"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29695718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E9B10E5F-F42C-427C-AB7F-B439B1449CAE}"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21928234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3"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D3A62A01-EC6B-4F87-A94C-ECB85CC25FCD}"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0786787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6EC98C5-330A-4CCC-9878-2970717FC59A}"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3730449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AAE71F2-97A6-47C7-BB68-B87FE76B5444}"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9982091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8B299207-A22D-4C0B-8BC6-0A450BE7DC24}"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74673894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15830BCB-1144-4DA9-9686-98F0796255E3}"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6341014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685800" y="609600"/>
            <a:ext cx="5676900" cy="54864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1DA863D-4572-41B4-AD6E-E6FDEBA6594C}"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2529698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685800" y="609600"/>
            <a:ext cx="7772400" cy="5486400"/>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78289C7-421A-4C1F-A7FB-4F6B3CD63002}"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14789879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5"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6"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3A8E9987-BBC9-40F3-AA80-5B89CF6E1529}"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2155639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5"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6"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37932364-E4C0-4A14-AF9C-2909B4842740}"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28580923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5"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6"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B4AED012-C3C9-4058-910B-01C1EE488822}"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26376809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6"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7"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CBBF48A4-FDB6-4242-99AC-7D1E4F247885}"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6939285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8"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9"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C4601957-EE5C-4874-9E1B-B514A0FD7C1D}"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36599196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4"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5"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DDAF302D-E639-4D59-9712-EA97CCBACFC0}"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35496776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3"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4"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455D085F-7972-4FB2-B443-B0C416A1E591}"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151736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C3FC073-8E43-4A27-BC9F-D283EADCF086}"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41264996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6"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7"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BCF43549-9AA0-4AB8-BAE9-400BF6C99F73}"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32406492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6"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7"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DA54BE93-23C3-4384-82EE-2BB7959955CC}"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37247271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5"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6"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106CF116-BC0B-41F7-A9D0-F037E179209C}"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30646345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5" name="Rectangle 5"/>
          <p:cNvSpPr>
            <a:spLocks noGrp="1" noChangeArrowheads="1"/>
          </p:cNvSpPr>
          <p:nvPr>
            <p:ph type="ftr" sz="quarter" idx="11"/>
          </p:nvPr>
        </p:nvSpPr>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6" name="Rectangle 6"/>
          <p:cNvSpPr>
            <a:spLocks noGrp="1" noChangeArrowheads="1"/>
          </p:cNvSpPr>
          <p:nvPr>
            <p:ph type="sldNum" sz="quarter" idx="12"/>
          </p:nvPr>
        </p:nvSpPr>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E29DC3DB-0B90-40D7-A37C-227920CECD2E}"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1409837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type="objAndTwoObj">
  <p:cSld name="タイトル、コンテンツ、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quarter" idx="2"/>
          </p:nvPr>
        </p:nvSpPr>
        <p:spPr>
          <a:xfrm>
            <a:off x="4648200" y="1600200"/>
            <a:ext cx="4038600" cy="21859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コンテンツ プレースホルダー 4"/>
          <p:cNvSpPr>
            <a:spLocks noGrp="1"/>
          </p:cNvSpPr>
          <p:nvPr>
            <p:ph sz="quarter" idx="3"/>
          </p:nvPr>
        </p:nvSpPr>
        <p:spPr>
          <a:xfrm>
            <a:off x="4648200" y="3938588"/>
            <a:ext cx="4038600" cy="2187575"/>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6" name="日付プレースホルダー 5"/>
          <p:cNvSpPr>
            <a:spLocks noGrp="1"/>
          </p:cNvSpPr>
          <p:nvPr>
            <p:ph type="dt" sz="half" idx="10"/>
          </p:nvPr>
        </p:nvSpPr>
        <p:spPr>
          <a:xfrm>
            <a:off x="457200" y="6245225"/>
            <a:ext cx="2133600" cy="476250"/>
          </a:xfrm>
        </p:spPr>
        <p:txBody>
          <a:bodyPr/>
          <a:lstStyle>
            <a:lvl1pPr eaLnBrk="0" hangingPunct="0">
              <a:defRPr>
                <a:latin typeface="Times New Roman" pitchFamily="18" charset="0"/>
                <a:ea typeface="ＭＳ Ｐゴシック" pitchFamily="50" charset="-128"/>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7" name="フッター プレースホルダー 6"/>
          <p:cNvSpPr>
            <a:spLocks noGrp="1"/>
          </p:cNvSpPr>
          <p:nvPr>
            <p:ph type="ftr" sz="quarter" idx="11"/>
          </p:nvPr>
        </p:nvSpPr>
        <p:spPr>
          <a:xfrm>
            <a:off x="3124200" y="6245225"/>
            <a:ext cx="2895600" cy="476250"/>
          </a:xfrm>
        </p:spPr>
        <p:txBody>
          <a:bodyPr/>
          <a:lstStyle>
            <a:lvl1pPr eaLnBrk="0" hangingPunct="0">
              <a:defRPr>
                <a:latin typeface="Times New Roman" pitchFamily="18" charset="0"/>
                <a:ea typeface="ＭＳ Ｐゴシック" pitchFamily="50" charset="-128"/>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8" name="スライド番号プレースホルダー 7"/>
          <p:cNvSpPr>
            <a:spLocks noGrp="1"/>
          </p:cNvSpPr>
          <p:nvPr>
            <p:ph type="sldNum" sz="quarter" idx="12"/>
          </p:nvPr>
        </p:nvSpPr>
        <p:spPr>
          <a:xfrm>
            <a:off x="6553200" y="6245225"/>
            <a:ext cx="2133600" cy="476250"/>
          </a:xfrm>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52B79D26-2530-49DC-8CFA-B2DF6D12DC29}"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9325656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C92526A-AB2B-4506-935A-786CF6EF27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361756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22639B-F004-47A6-9763-29DB1392BA3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065232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461556-220C-4F2C-B27C-0F9A1DB4608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526379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E7A4B36-61B6-4E79-B574-3E81FD30A0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631596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ED17E60-D4B2-42E4-B5F8-559C47C89B9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2030440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4634A21-2771-4A8E-B948-BC987F9A10EE}"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29259099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A52157-681A-4E8A-A62F-E39ECB0747F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310184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9502207-6598-4DF6-9B1C-4043607234A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3656597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17EA563-DFA0-4C3D-8477-F1B5FAFCF50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514133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A528125-E81B-4355-A83A-E8EED14B20B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54869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8C2F47A-432E-47D7-B427-1642F8B1B04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9548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54E1DE8-E2B5-41DE-9EB4-B7CA8C05B6B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378711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A7C5F7B3-F954-4925-9449-FC34E05E551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1327785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9112BBB9-3BB4-4135-BC3A-56DCD117BF2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06055965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A920CB2C-107B-410D-AA27-A70BD45CC12D}"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9360522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7EB9B077-1B3F-4DF3-B243-010ADEE5DFB8}"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87874903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9B5A94D-BEFC-47F2-ADD9-CC1CDE86D830}"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27500422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ー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ー 8"/>
          <p:cNvSpPr>
            <a:spLocks noGrp="1"/>
          </p:cNvSpPr>
          <p:nvPr>
            <p:ph type="sldNum" sz="quarter" idx="12"/>
          </p:nvPr>
        </p:nvSpPr>
        <p:spPr/>
        <p:txBody>
          <a:bodyPr/>
          <a:lstStyle>
            <a:lvl1pPr>
              <a:defRPr/>
            </a:lvl1pPr>
          </a:lstStyle>
          <a:p>
            <a:fld id="{3E7A36BE-9E8C-4B5C-B40C-317BF170D5FF}"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9928469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ー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ー 4"/>
          <p:cNvSpPr>
            <a:spLocks noGrp="1"/>
          </p:cNvSpPr>
          <p:nvPr>
            <p:ph type="sldNum" sz="quarter" idx="12"/>
          </p:nvPr>
        </p:nvSpPr>
        <p:spPr/>
        <p:txBody>
          <a:bodyPr/>
          <a:lstStyle>
            <a:lvl1pPr>
              <a:defRPr/>
            </a:lvl1pPr>
          </a:lstStyle>
          <a:p>
            <a:fld id="{2BC43796-4635-454B-9812-73676A667993}"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3139996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ー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ー 3"/>
          <p:cNvSpPr>
            <a:spLocks noGrp="1"/>
          </p:cNvSpPr>
          <p:nvPr>
            <p:ph type="sldNum" sz="quarter" idx="12"/>
          </p:nvPr>
        </p:nvSpPr>
        <p:spPr/>
        <p:txBody>
          <a:bodyPr/>
          <a:lstStyle>
            <a:lvl1pPr>
              <a:defRPr/>
            </a:lvl1pPr>
          </a:lstStyle>
          <a:p>
            <a:fld id="{D0824067-E7AF-41D9-93EA-7BF2E87F669B}"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4013306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B208DD2F-7B9D-4C59-88E6-3712133275A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5247556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A58F6B83-CEBB-45EF-AB4E-FACD12C5C19F}"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82657033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0F67FBB2-C253-4220-BD63-F7C0FC34555A}"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1890979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79DA2BAA-3A5E-4F81-A253-A768570EB683}"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2485726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fld id="{C651D433-AE3E-42B8-A213-8201FE0621D1}" type="datetime1">
              <a:rPr lang="en-US">
                <a:solidFill>
                  <a:srgbClr val="000000"/>
                </a:solidFill>
              </a:rPr>
              <a:pPr>
                <a:defRPr/>
              </a:pPr>
              <a:t>10/29/2020</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1E80F55-1848-4CE5-BE21-105BC6317FCB}"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9423322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15470435-B5D8-42CC-8064-73C374FA734E}" type="datetime1">
              <a:rPr lang="en-US">
                <a:solidFill>
                  <a:srgbClr val="000000"/>
                </a:solidFill>
              </a:rPr>
              <a:pPr>
                <a:defRPr/>
              </a:pPr>
              <a:t>10/29/2020</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7DC8ACE-E1B6-4421-912E-748E9154984B}"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088692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fld id="{802B3E82-F6D0-4D62-8DCA-5CB22EB6CABC}" type="datetime1">
              <a:rPr lang="en-US">
                <a:solidFill>
                  <a:srgbClr val="000000"/>
                </a:solidFill>
              </a:rPr>
              <a:pPr>
                <a:defRPr/>
              </a:pPr>
              <a:t>10/29/2020</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4FD03A-CA64-40AF-A0E6-ADBA9BBEFB2C}"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826705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8"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9"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CBCA061-458E-441E-BCEC-B7AB8E52ABFF}"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39493212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fld id="{1F3D46C4-5DBF-490E-A01C-7D96F374193E}" type="datetime1">
              <a:rPr lang="en-US">
                <a:solidFill>
                  <a:srgbClr val="000000"/>
                </a:solidFill>
              </a:rPr>
              <a:pPr>
                <a:defRPr/>
              </a:pPr>
              <a:t>10/29/2020</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7D5B232-3E85-4936-8313-457E2278BBBE}"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8390679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fld id="{0B7427DE-D9E7-48F3-9E34-3AFAF2156725}" type="datetime1">
              <a:rPr lang="en-US">
                <a:solidFill>
                  <a:srgbClr val="000000"/>
                </a:solidFill>
              </a:rPr>
              <a:pPr>
                <a:defRPr/>
              </a:pPr>
              <a:t>10/29/2020</a:t>
            </a:fld>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C62257B-76D3-497E-92E0-FBCBD617090F}"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0821441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fld id="{97B0D97D-0BC5-4AAF-87E3-414CF98F5429}" type="datetime1">
              <a:rPr lang="en-US">
                <a:solidFill>
                  <a:srgbClr val="000000"/>
                </a:solidFill>
              </a:rPr>
              <a:pPr>
                <a:defRPr/>
              </a:pPr>
              <a:t>10/29/2020</a:t>
            </a:fld>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74D9FCE-8DEC-4B04-A80F-0BE35E0C99FB}"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4656081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570F80B9-C551-48D5-85FD-3BC1FDF1DC2D}" type="datetime1">
              <a:rPr lang="en-US">
                <a:solidFill>
                  <a:srgbClr val="000000"/>
                </a:solidFill>
              </a:rPr>
              <a:pPr>
                <a:defRPr/>
              </a:pPr>
              <a:t>10/29/2020</a:t>
            </a:fld>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86914D3A-95C1-4A85-ABF9-F36EC019E4A9}"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9521201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B51128AA-F761-4C25-8B29-224E5248CA65}" type="datetime1">
              <a:rPr lang="en-US">
                <a:solidFill>
                  <a:srgbClr val="000000"/>
                </a:solidFill>
              </a:rPr>
              <a:pPr>
                <a:defRPr/>
              </a:pPr>
              <a:t>10/29/2020</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2D59241-886D-4618-80C4-25C19022FAB1}"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08476495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637A9494-D4A8-4B98-99F2-02561D5D0D0C}" type="datetime1">
              <a:rPr lang="en-US">
                <a:solidFill>
                  <a:srgbClr val="000000"/>
                </a:solidFill>
              </a:rPr>
              <a:pPr>
                <a:defRPr/>
              </a:pPr>
              <a:t>10/29/2020</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12B9667-3BA3-4B64-B695-9B1603FC6D1B}"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1707421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77797082-B3AB-4E75-8C5D-C12B426D8642}" type="datetime1">
              <a:rPr lang="en-US">
                <a:solidFill>
                  <a:srgbClr val="000000"/>
                </a:solidFill>
              </a:rPr>
              <a:pPr>
                <a:defRPr/>
              </a:pPr>
              <a:t>10/29/2020</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A879503-7440-4F7D-83B1-5AEA8E4898EE}"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0317195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57200" y="274638"/>
            <a:ext cx="601980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E38E4615-B4E2-4D9B-8FE3-5DB35F6342AC}" type="datetime1">
              <a:rPr lang="en-US">
                <a:solidFill>
                  <a:srgbClr val="000000"/>
                </a:solidFill>
              </a:rPr>
              <a:pPr>
                <a:defRPr/>
              </a:pPr>
              <a:t>10/29/2020</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8B63963-8221-4EAD-B4CD-5A2EDF97CD7D}"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7390413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A7C5F7B3-F954-4925-9449-FC34E05E551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0151495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9112BBB9-3BB4-4135-BC3A-56DCD117BF2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7920207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48569594-6B2C-4AE0-AD8D-E8464A0C5F91}"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389420847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A920CB2C-107B-410D-AA27-A70BD45CC12D}"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96682032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7EB9B077-1B3F-4DF3-B243-010ADEE5DFB8}"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8324490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ー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ー 8"/>
          <p:cNvSpPr>
            <a:spLocks noGrp="1"/>
          </p:cNvSpPr>
          <p:nvPr>
            <p:ph type="sldNum" sz="quarter" idx="12"/>
          </p:nvPr>
        </p:nvSpPr>
        <p:spPr/>
        <p:txBody>
          <a:bodyPr/>
          <a:lstStyle>
            <a:lvl1pPr>
              <a:defRPr/>
            </a:lvl1pPr>
          </a:lstStyle>
          <a:p>
            <a:fld id="{3E7A36BE-9E8C-4B5C-B40C-317BF170D5FF}"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94905979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ー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ー 4"/>
          <p:cNvSpPr>
            <a:spLocks noGrp="1"/>
          </p:cNvSpPr>
          <p:nvPr>
            <p:ph type="sldNum" sz="quarter" idx="12"/>
          </p:nvPr>
        </p:nvSpPr>
        <p:spPr/>
        <p:txBody>
          <a:bodyPr/>
          <a:lstStyle>
            <a:lvl1pPr>
              <a:defRPr/>
            </a:lvl1pPr>
          </a:lstStyle>
          <a:p>
            <a:fld id="{2BC43796-4635-454B-9812-73676A667993}"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0412305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ー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ー 3"/>
          <p:cNvSpPr>
            <a:spLocks noGrp="1"/>
          </p:cNvSpPr>
          <p:nvPr>
            <p:ph type="sldNum" sz="quarter" idx="12"/>
          </p:nvPr>
        </p:nvSpPr>
        <p:spPr/>
        <p:txBody>
          <a:bodyPr/>
          <a:lstStyle>
            <a:lvl1pPr>
              <a:defRPr/>
            </a:lvl1pPr>
          </a:lstStyle>
          <a:p>
            <a:fld id="{D0824067-E7AF-41D9-93EA-7BF2E87F669B}"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172299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B208DD2F-7B9D-4C59-88E6-3712133275A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1479633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A58F6B83-CEBB-45EF-AB4E-FACD12C5C19F}"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26848534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0F67FBB2-C253-4220-BD63-F7C0FC34555A}"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68266009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79DA2BAA-3A5E-4F81-A253-A768570EB683}"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9146913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a:t>マスタ サブタイトルの書式設定</a:t>
            </a:r>
          </a:p>
        </p:txBody>
      </p:sp>
      <p:sp>
        <p:nvSpPr>
          <p:cNvPr id="4"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0EC7DA8D-2467-4E5F-A4C8-60EA7E09F9B3}"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5EB4B55-A1E5-438D-B4C7-38FD0720C30B}"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2142728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2BBBD5FD-7404-468E-B884-58A8F450CBC3}" type="slidenum">
              <a:rPr lang="en-US" altLang="ja-JP"/>
              <a:pPr>
                <a:defRPr/>
              </a:pPr>
              <a:t>‹#›</a:t>
            </a:fld>
            <a:endParaRPr lang="en-US" altLang="ja-JP"/>
          </a:p>
        </p:txBody>
      </p:sp>
    </p:spTree>
    <p:extLst>
      <p:ext uri="{BB962C8B-B14F-4D97-AF65-F5344CB8AC3E}">
        <p14:creationId xmlns:p14="http://schemas.microsoft.com/office/powerpoint/2010/main" val="225406981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3"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4"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C55A36-BB40-443C-9791-3BA8CB4CEEB2}"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24054957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BB6DF565-C8B1-40DE-964A-3FD68DB12D02}"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587CB11-0463-4F0F-8335-ABABEEBB9B61}"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46056325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a:t>マスタ テキストの書式設定</a:t>
            </a:r>
          </a:p>
        </p:txBody>
      </p:sp>
      <p:sp>
        <p:nvSpPr>
          <p:cNvPr id="4"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45708AD9-0BF4-45F8-91AF-9E753837613B}"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9080B396-354E-4CA5-9DD5-1C77DC981254}"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3707737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A8413C86-9136-4A1A-9B9E-4FEE35996A9B}"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6"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7"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B385FB6-DBBD-41D2-ACF1-E02C37251969}"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4210745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9B52A45E-BA42-4B0C-9B2C-84212D9F1C34}"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8"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9"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9F04FF81-D065-4F56-90E4-87B1BB84B18A}"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1970140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F39F89B4-E8CA-49CA-8046-704AB1B46026}"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4"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5"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27AEE1A8-192A-4E16-94A2-8E3329F16868}"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12335430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B9254E96-F7C7-4F8F-A1BE-0FE96B54B4FE}"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3"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4"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1BFE00C-BF47-440E-8700-16B50C093F3E}"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4785688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E0094DED-2AC7-4214-959D-067762860D3C}"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6"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7"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B841F32-7FA9-467F-9938-551E04DA50C3}"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82174227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D2DDAC0A-0DFF-4C20-8D86-B6C79E5F6AC2}"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6"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7"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152C02C2-72AB-40EA-B110-F5CC6DEE9FB1}"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19205984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08234865-F61A-4D73-B5A7-0561F4E345EE}"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38BBE45E-0292-41CC-8C39-BD0C56821A8E}"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1864659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57200" y="274638"/>
            <a:ext cx="601980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E9B63D2B-FBF9-4A96-BABD-09F003CADFB6}"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0FEB50E-1895-41D0-BF51-8D95C95D1D8A}"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62292052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9FAF339D-AEDF-4C4B-BCEA-4EC7967453AC}"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20072498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428596" y="1071546"/>
            <a:ext cx="8286808" cy="2457467"/>
          </a:xfrm>
        </p:spPr>
        <p:txBody>
          <a:bodyPr>
            <a:normAutofit/>
            <a:scene3d>
              <a:camera prst="orthographicFront"/>
              <a:lightRig rig="threePt" dir="t"/>
            </a:scene3d>
            <a:sp3d extrusionH="69850">
              <a:bevelT w="63500" h="63500"/>
            </a:sp3d>
          </a:bodyPr>
          <a:lstStyle>
            <a:lvl1pPr>
              <a:lnSpc>
                <a:spcPct val="120000"/>
              </a:lnSpc>
              <a:defRPr sz="4400" b="1">
                <a:solidFill>
                  <a:schemeClr val="tx2">
                    <a:lumMod val="50000"/>
                  </a:schemeClr>
                </a:solidFill>
                <a:effectLst>
                  <a:outerShdw blurRad="76200" dist="38100" dir="2700000" algn="tl" rotWithShape="0">
                    <a:prstClr val="black">
                      <a:alpha val="40000"/>
                    </a:prstClr>
                  </a:outerShdw>
                </a:effectLst>
                <a:latin typeface="Arial" pitchFamily="34" charset="0"/>
                <a:cs typeface="Arial" pitchFamily="34" charset="0"/>
              </a:defRPr>
            </a:lvl1pPr>
          </a:lstStyle>
          <a:p>
            <a:r>
              <a:rPr kumimoji="1" lang="ja-JP" altLang="en-US" dirty="0"/>
              <a:t>マスタ タイトルの書式設定</a:t>
            </a:r>
          </a:p>
        </p:txBody>
      </p:sp>
      <p:sp>
        <p:nvSpPr>
          <p:cNvPr id="3" name="サブタイトル 2"/>
          <p:cNvSpPr>
            <a:spLocks noGrp="1"/>
          </p:cNvSpPr>
          <p:nvPr>
            <p:ph type="subTitle" idx="1"/>
          </p:nvPr>
        </p:nvSpPr>
        <p:spPr>
          <a:xfrm>
            <a:off x="428596" y="3933056"/>
            <a:ext cx="8319868" cy="2160240"/>
          </a:xfrm>
        </p:spPr>
        <p:txBody>
          <a:bodyPr>
            <a:normAutofit/>
          </a:bodyPr>
          <a:lstStyle>
            <a:lvl1pPr marL="0" indent="0" algn="ctr">
              <a:lnSpc>
                <a:spcPct val="120000"/>
              </a:lnSpc>
              <a:spcBef>
                <a:spcPts val="0"/>
              </a:spcBef>
              <a:buNone/>
              <a:defRPr sz="3200">
                <a:solidFill>
                  <a:srgbClr val="000066"/>
                </a:solidFill>
                <a:effectLst>
                  <a:outerShdw blurRad="63500" dist="25400" dir="2700000" algn="tl" rotWithShape="0">
                    <a:prstClr val="black">
                      <a:alpha val="40000"/>
                    </a:prstClr>
                  </a:outerShdw>
                </a:effectLst>
                <a:latin typeface="Tahoma" pitchFamily="34" charset="0"/>
                <a:cs typeface="Tahom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dirty="0"/>
              <a:t>マスタ サブタイトルの書式設定</a:t>
            </a:r>
          </a:p>
        </p:txBody>
      </p:sp>
      <p:sp>
        <p:nvSpPr>
          <p:cNvPr id="4" name="日付プレースホルダ 3"/>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41610522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0" y="13936"/>
            <a:ext cx="9144000" cy="771858"/>
          </a:xfrm>
          <a:effectLst>
            <a:outerShdw blurRad="50800" dist="38100" dir="2700000" algn="tl" rotWithShape="0">
              <a:prstClr val="black">
                <a:alpha val="40000"/>
              </a:prstClr>
            </a:outerShdw>
          </a:effectLst>
        </p:spPr>
        <p:txBody>
          <a:bodyPr>
            <a:normAutofit/>
            <a:scene3d>
              <a:camera prst="orthographicFront"/>
              <a:lightRig rig="threePt" dir="t"/>
            </a:scene3d>
            <a:sp3d extrusionH="57150">
              <a:bevelT w="38100" h="38100"/>
            </a:sp3d>
          </a:bodyPr>
          <a:lstStyle>
            <a:lvl1pPr>
              <a:defRPr sz="3600" b="1">
                <a:solidFill>
                  <a:schemeClr val="tx2">
                    <a:lumMod val="50000"/>
                  </a:schemeClr>
                </a:solidFill>
                <a:effectLst/>
                <a:latin typeface="Arial" pitchFamily="34" charset="0"/>
                <a:ea typeface="+mj-ea"/>
                <a:cs typeface="Arial" pitchFamily="34" charset="0"/>
              </a:defRPr>
            </a:lvl1pPr>
          </a:lstStyle>
          <a:p>
            <a:r>
              <a:rPr kumimoji="1" lang="ja-JP" altLang="en-US" dirty="0"/>
              <a:t>マスタ タイトルの書式設定</a:t>
            </a:r>
          </a:p>
        </p:txBody>
      </p:sp>
      <p:sp>
        <p:nvSpPr>
          <p:cNvPr id="3" name="コンテンツ プレースホルダ 2"/>
          <p:cNvSpPr>
            <a:spLocks noGrp="1"/>
          </p:cNvSpPr>
          <p:nvPr>
            <p:ph idx="1"/>
          </p:nvPr>
        </p:nvSpPr>
        <p:spPr>
          <a:xfrm>
            <a:off x="395536" y="1000108"/>
            <a:ext cx="8424936" cy="5525236"/>
          </a:xfrm>
        </p:spPr>
        <p:txBody>
          <a:bodyPr>
            <a:normAutofit/>
          </a:bodyPr>
          <a:lstStyle>
            <a:lvl1pPr marL="0" indent="0" algn="l" defTabSz="180000">
              <a:lnSpc>
                <a:spcPct val="100000"/>
              </a:lnSpc>
              <a:spcBef>
                <a:spcPts val="2400"/>
              </a:spcBef>
              <a:buSzPct val="80000"/>
              <a:buFont typeface="Wingdings" pitchFamily="2" charset="2"/>
              <a:buNone/>
              <a:tabLst>
                <a:tab pos="180000" algn="l"/>
              </a:tabLst>
              <a:defRPr sz="2600" b="0" baseline="0">
                <a:solidFill>
                  <a:srgbClr val="000066"/>
                </a:solidFill>
                <a:effectLst>
                  <a:outerShdw blurRad="50800" dist="38100" dir="2700000" algn="tl" rotWithShape="0">
                    <a:prstClr val="black">
                      <a:alpha val="40000"/>
                    </a:prstClr>
                  </a:outerShdw>
                </a:effectLst>
                <a:latin typeface="Arial" pitchFamily="34" charset="0"/>
                <a:cs typeface="Arial" pitchFamily="34" charset="0"/>
              </a:defRPr>
            </a:lvl1pPr>
            <a:lvl2pPr marL="288000" indent="-216000" algn="l" defTabSz="180000">
              <a:lnSpc>
                <a:spcPct val="100000"/>
              </a:lnSpc>
              <a:spcBef>
                <a:spcPts val="400"/>
              </a:spcBef>
              <a:buFont typeface="Arial" pitchFamily="34" charset="0"/>
              <a:buChar char="•"/>
              <a:tabLst>
                <a:tab pos="180000" algn="l"/>
              </a:tabLst>
              <a:defRPr sz="2200" baseline="0">
                <a:effectLst/>
                <a:latin typeface="Arial" pitchFamily="34" charset="0"/>
                <a:cs typeface="Arial" pitchFamily="34" charset="0"/>
              </a:defRPr>
            </a:lvl2pPr>
            <a:lvl3pPr marL="540000" indent="-180000" algn="l" defTabSz="180000">
              <a:lnSpc>
                <a:spcPct val="100000"/>
              </a:lnSpc>
              <a:spcBef>
                <a:spcPts val="300"/>
              </a:spcBef>
              <a:tabLst>
                <a:tab pos="180000" algn="l"/>
              </a:tabLst>
              <a:defRPr sz="2000" baseline="0">
                <a:effectLst/>
                <a:latin typeface="Arial" pitchFamily="34" charset="0"/>
                <a:cs typeface="Arial" pitchFamily="34" charset="0"/>
              </a:defRPr>
            </a:lvl3pPr>
            <a:lvl4pPr indent="0" algn="l" defTabSz="180000">
              <a:lnSpc>
                <a:spcPct val="100000"/>
              </a:lnSpc>
              <a:tabLst>
                <a:tab pos="180000" algn="l"/>
              </a:tabLst>
              <a:defRPr sz="1800">
                <a:effectLst/>
                <a:latin typeface="Arial" pitchFamily="34" charset="0"/>
                <a:cs typeface="Arial" pitchFamily="34" charset="0"/>
              </a:defRPr>
            </a:lvl4pPr>
            <a:lvl5pPr indent="0" algn="l" defTabSz="180000">
              <a:lnSpc>
                <a:spcPct val="100000"/>
              </a:lnSpc>
              <a:tabLst>
                <a:tab pos="180000" algn="l"/>
              </a:tabLst>
              <a:defRPr sz="1800">
                <a:effectLst/>
                <a:latin typeface="Arial" pitchFamily="34" charset="0"/>
                <a:cs typeface="Arial" pitchFamily="34" charset="0"/>
              </a:defRPr>
            </a:lvl5p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4" name="日付プレースホルダ 3"/>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222778184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 テキストの書式設定</a:t>
            </a:r>
          </a:p>
        </p:txBody>
      </p:sp>
      <p:sp>
        <p:nvSpPr>
          <p:cNvPr id="4" name="日付プレースホルダ 3"/>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9504780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4" name="コンテンツ プレースホル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 4"/>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6" name="フッター プレースホルダ 5"/>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7" name="スライド番号プレースホルダ 6"/>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284286742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 6"/>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8" name="フッター プレースホルダ 7"/>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9" name="スライド番号プレースホルダ 8"/>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41092962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日付プレースホルダ 2"/>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4" name="フッター プレースホルダ 3"/>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5" name="スライド番号プレースホルダ 4"/>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168993171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3" name="フッター プレースホルダ 2"/>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4" name="スライド番号プレースホルダ 3"/>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20398907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6" name="フッター プレースホルダ 5"/>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7" name="スライド番号プレースホルダ 6"/>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3055662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6" name="フッター プレースホルダ 5"/>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7" name="スライド番号プレースホルダ 6"/>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19227038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11489340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B696F01-06F7-43B2-91C5-9275A55F7CEC}"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26592379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 タイトルの書式設定</a:t>
            </a:r>
          </a:p>
        </p:txBody>
      </p:sp>
      <p:sp>
        <p:nvSpPr>
          <p:cNvPr id="3" name="縦書きテキスト プレースホルダ 2"/>
          <p:cNvSpPr>
            <a:spLocks noGrp="1"/>
          </p:cNvSpPr>
          <p:nvPr>
            <p:ph type="body" orient="vert" idx="1"/>
          </p:nvPr>
        </p:nvSpPr>
        <p:spPr>
          <a:xfrm>
            <a:off x="457200" y="274638"/>
            <a:ext cx="6019800" cy="5851525"/>
          </a:xfrm>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l" defTabSz="914400" rtl="0" eaLnBrk="0" fontAlgn="base" latinLnBrk="0" hangingPunct="0">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5" name="フッター プレースホルダ 4"/>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6" name="スライド番号プレースホルダ 5"/>
          <p:cNvSpPr>
            <a:spLocks noGrp="1"/>
          </p:cNvSpPr>
          <p:nvPr>
            <p:ph type="sldNum" sz="quarter" idx="12"/>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16822717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txAndTwoObj">
  <p:cSld name="タイトル、テキスト、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223963" y="198438"/>
            <a:ext cx="6551612" cy="720725"/>
          </a:xfrm>
        </p:spPr>
        <p:txBody>
          <a:bodyPr/>
          <a:lstStyle/>
          <a:p>
            <a:r>
              <a:rPr lang="ja-JP" altLang="en-US"/>
              <a:t>マスタ タイトルの書式設定</a:t>
            </a:r>
          </a:p>
        </p:txBody>
      </p:sp>
      <p:sp>
        <p:nvSpPr>
          <p:cNvPr id="3" name="テキスト プレースホルダ 2"/>
          <p:cNvSpPr>
            <a:spLocks noGrp="1"/>
          </p:cNvSpPr>
          <p:nvPr>
            <p:ph type="body" sz="half" idx="1"/>
          </p:nvPr>
        </p:nvSpPr>
        <p:spPr>
          <a:xfrm>
            <a:off x="1082675" y="1317625"/>
            <a:ext cx="3668713" cy="4968875"/>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quarter" idx="2"/>
          </p:nvPr>
        </p:nvSpPr>
        <p:spPr>
          <a:xfrm>
            <a:off x="4903788" y="1317625"/>
            <a:ext cx="3668712" cy="2408238"/>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コンテンツ プレースホルダ 4"/>
          <p:cNvSpPr>
            <a:spLocks noGrp="1"/>
          </p:cNvSpPr>
          <p:nvPr>
            <p:ph sz="quarter" idx="3"/>
          </p:nvPr>
        </p:nvSpPr>
        <p:spPr>
          <a:xfrm>
            <a:off x="4903788" y="3878263"/>
            <a:ext cx="3668712" cy="2408237"/>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6" name="日付プレースホルダ 5"/>
          <p:cNvSpPr>
            <a:spLocks noGrp="1"/>
          </p:cNvSpPr>
          <p:nvPr>
            <p:ph type="dt" sz="half" idx="10"/>
          </p:nvPr>
        </p:nvSpPr>
        <p:spPr>
          <a:xfrm>
            <a:off x="1403350" y="6453188"/>
            <a:ext cx="2133600" cy="268287"/>
          </a:xfrm>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7" name="フッター プレースホルダ 6"/>
          <p:cNvSpPr>
            <a:spLocks noGrp="1"/>
          </p:cNvSpPr>
          <p:nvPr>
            <p:ph type="ftr" sz="quarter" idx="11"/>
          </p:nvPr>
        </p:nvSpPr>
        <p:spPr>
          <a:xfrm>
            <a:off x="3692525" y="6453188"/>
            <a:ext cx="2895600" cy="268287"/>
          </a:xfrm>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altLang="ja-JP"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
        <p:nvSpPr>
          <p:cNvPr id="8" name="スライド番号プレースホルダ 7"/>
          <p:cNvSpPr>
            <a:spLocks noGrp="1"/>
          </p:cNvSpPr>
          <p:nvPr>
            <p:ph type="sldNum" sz="quarter" idx="12"/>
          </p:nvPr>
        </p:nvSpPr>
        <p:spPr>
          <a:xfrm>
            <a:off x="6759575" y="6453188"/>
            <a:ext cx="2133600" cy="268287"/>
          </a:xfrm>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9BEE9519-D24B-4F1F-A954-C3E1DA6103B3}" type="slidenum">
              <a:rPr kumimoji="1" lang="en-US" altLang="ja-JP"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altLang="ja-JP" sz="1200" b="0" i="0" u="none" strike="noStrike" kern="1200" cap="none" spc="0" normalizeH="0" baseline="0" noProof="0">
              <a:ln>
                <a:noFill/>
              </a:ln>
              <a:solidFill>
                <a:prstClr val="black">
                  <a:tint val="75000"/>
                </a:prstClr>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41294159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a:extLst>
              <a:ext uri="{FF2B5EF4-FFF2-40B4-BE49-F238E27FC236}">
                <a16:creationId xmlns:a16="http://schemas.microsoft.com/office/drawing/2014/main" id="{8AD57EFF-9995-4761-8D3D-8C57F56C4B6C}"/>
              </a:ext>
            </a:extLst>
          </p:cNvPr>
          <p:cNvSpPr>
            <a:spLocks noGrp="1" noChangeArrowheads="1"/>
          </p:cNvSpPr>
          <p:nvPr>
            <p:ph type="dt" sz="half" idx="10"/>
          </p:nvPr>
        </p:nvSpPr>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BD97AA77-DC64-4D7F-9D38-C58AD05BABEA}"/>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6" name="Rectangle 6">
            <a:extLst>
              <a:ext uri="{FF2B5EF4-FFF2-40B4-BE49-F238E27FC236}">
                <a16:creationId xmlns:a16="http://schemas.microsoft.com/office/drawing/2014/main" id="{9F969A77-B6BA-48B5-B2D8-F9402BB1081E}"/>
              </a:ext>
            </a:extLst>
          </p:cNvPr>
          <p:cNvSpPr>
            <a:spLocks noGrp="1" noChangeArrowheads="1"/>
          </p:cNvSpPr>
          <p:nvPr>
            <p:ph type="sldNum" sz="quarter" idx="12"/>
          </p:nvPr>
        </p:nvSpPr>
        <p:spPr/>
        <p:txBody>
          <a:bodyPr/>
          <a:lstStyle>
            <a:lvl1pPr>
              <a:defRPr/>
            </a:lvl1pPr>
          </a:lstStyle>
          <a:p>
            <a:fld id="{C7EC7B45-9503-4F58-ACF4-2FE2D46950A2}" type="slidenum">
              <a:rPr lang="en-US" altLang="ja-JP"/>
              <a:pPr/>
              <a:t>‹#›</a:t>
            </a:fld>
            <a:endParaRPr lang="en-US" altLang="ja-JP"/>
          </a:p>
        </p:txBody>
      </p:sp>
    </p:spTree>
    <p:extLst>
      <p:ext uri="{BB962C8B-B14F-4D97-AF65-F5344CB8AC3E}">
        <p14:creationId xmlns:p14="http://schemas.microsoft.com/office/powerpoint/2010/main" val="33484990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a:extLst>
              <a:ext uri="{FF2B5EF4-FFF2-40B4-BE49-F238E27FC236}">
                <a16:creationId xmlns:a16="http://schemas.microsoft.com/office/drawing/2014/main" id="{56AB1636-3DF9-4B0E-8147-895B4D0FF23E}"/>
              </a:ext>
            </a:extLst>
          </p:cNvPr>
          <p:cNvSpPr>
            <a:spLocks noGrp="1" noChangeArrowheads="1"/>
          </p:cNvSpPr>
          <p:nvPr>
            <p:ph type="dt" sz="half" idx="10"/>
          </p:nvPr>
        </p:nvSpPr>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104C6527-7890-4875-AD46-1A460E6D9912}"/>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6" name="Rectangle 6">
            <a:extLst>
              <a:ext uri="{FF2B5EF4-FFF2-40B4-BE49-F238E27FC236}">
                <a16:creationId xmlns:a16="http://schemas.microsoft.com/office/drawing/2014/main" id="{B3251D68-CEF6-45D0-8B0A-D35346A4BA01}"/>
              </a:ext>
            </a:extLst>
          </p:cNvPr>
          <p:cNvSpPr>
            <a:spLocks noGrp="1" noChangeArrowheads="1"/>
          </p:cNvSpPr>
          <p:nvPr>
            <p:ph type="sldNum" sz="quarter" idx="12"/>
          </p:nvPr>
        </p:nvSpPr>
        <p:spPr/>
        <p:txBody>
          <a:bodyPr/>
          <a:lstStyle>
            <a:lvl1pPr>
              <a:defRPr/>
            </a:lvl1pPr>
          </a:lstStyle>
          <a:p>
            <a:fld id="{4E493440-11F0-4EF4-8CE8-4F19A5D0BC21}" type="slidenum">
              <a:rPr lang="en-US" altLang="ja-JP"/>
              <a:pPr/>
              <a:t>‹#›</a:t>
            </a:fld>
            <a:endParaRPr lang="en-US" altLang="ja-JP"/>
          </a:p>
        </p:txBody>
      </p:sp>
    </p:spTree>
    <p:extLst>
      <p:ext uri="{BB962C8B-B14F-4D97-AF65-F5344CB8AC3E}">
        <p14:creationId xmlns:p14="http://schemas.microsoft.com/office/powerpoint/2010/main" val="246196480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a:extLst>
              <a:ext uri="{FF2B5EF4-FFF2-40B4-BE49-F238E27FC236}">
                <a16:creationId xmlns:a16="http://schemas.microsoft.com/office/drawing/2014/main" id="{B6E55AF2-D34A-46D3-B0F2-75C7083E0F8F}"/>
              </a:ext>
            </a:extLst>
          </p:cNvPr>
          <p:cNvSpPr>
            <a:spLocks noGrp="1" noChangeArrowheads="1"/>
          </p:cNvSpPr>
          <p:nvPr>
            <p:ph type="dt" sz="half" idx="10"/>
          </p:nvPr>
        </p:nvSpPr>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C0348D1D-61A5-4357-8E08-AEF1D1665493}"/>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6" name="Rectangle 6">
            <a:extLst>
              <a:ext uri="{FF2B5EF4-FFF2-40B4-BE49-F238E27FC236}">
                <a16:creationId xmlns:a16="http://schemas.microsoft.com/office/drawing/2014/main" id="{4C87E933-F5CC-404C-85A5-A702CD50C257}"/>
              </a:ext>
            </a:extLst>
          </p:cNvPr>
          <p:cNvSpPr>
            <a:spLocks noGrp="1" noChangeArrowheads="1"/>
          </p:cNvSpPr>
          <p:nvPr>
            <p:ph type="sldNum" sz="quarter" idx="12"/>
          </p:nvPr>
        </p:nvSpPr>
        <p:spPr/>
        <p:txBody>
          <a:bodyPr/>
          <a:lstStyle>
            <a:lvl1pPr>
              <a:defRPr/>
            </a:lvl1pPr>
          </a:lstStyle>
          <a:p>
            <a:fld id="{3758D592-FB59-4649-9F49-13BE6E679AAF}" type="slidenum">
              <a:rPr lang="en-US" altLang="ja-JP"/>
              <a:pPr/>
              <a:t>‹#›</a:t>
            </a:fld>
            <a:endParaRPr lang="en-US" altLang="ja-JP"/>
          </a:p>
        </p:txBody>
      </p:sp>
    </p:spTree>
    <p:extLst>
      <p:ext uri="{BB962C8B-B14F-4D97-AF65-F5344CB8AC3E}">
        <p14:creationId xmlns:p14="http://schemas.microsoft.com/office/powerpoint/2010/main" val="13079174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a:extLst>
              <a:ext uri="{FF2B5EF4-FFF2-40B4-BE49-F238E27FC236}">
                <a16:creationId xmlns:a16="http://schemas.microsoft.com/office/drawing/2014/main" id="{93F646E4-9484-497E-80C6-AA211835252B}"/>
              </a:ext>
            </a:extLst>
          </p:cNvPr>
          <p:cNvSpPr>
            <a:spLocks noGrp="1" noChangeArrowheads="1"/>
          </p:cNvSpPr>
          <p:nvPr>
            <p:ph type="dt" sz="half" idx="10"/>
          </p:nvPr>
        </p:nvSpPr>
        <p:spPr/>
        <p:txBody>
          <a:bodyPr/>
          <a:lstStyle>
            <a:lvl1pPr>
              <a:defRPr/>
            </a:lvl1pPr>
          </a:lstStyle>
          <a:p>
            <a:pPr>
              <a:defRPr/>
            </a:pPr>
            <a:endParaRPr lang="en-US" altLang="ja-JP"/>
          </a:p>
        </p:txBody>
      </p:sp>
      <p:sp>
        <p:nvSpPr>
          <p:cNvPr id="6" name="Rectangle 5">
            <a:extLst>
              <a:ext uri="{FF2B5EF4-FFF2-40B4-BE49-F238E27FC236}">
                <a16:creationId xmlns:a16="http://schemas.microsoft.com/office/drawing/2014/main" id="{7B08F47C-396E-4D35-B626-69B878252EB8}"/>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7" name="Rectangle 6">
            <a:extLst>
              <a:ext uri="{FF2B5EF4-FFF2-40B4-BE49-F238E27FC236}">
                <a16:creationId xmlns:a16="http://schemas.microsoft.com/office/drawing/2014/main" id="{4C87A4C0-D30A-47E7-A0EB-A9350234EADC}"/>
              </a:ext>
            </a:extLst>
          </p:cNvPr>
          <p:cNvSpPr>
            <a:spLocks noGrp="1" noChangeArrowheads="1"/>
          </p:cNvSpPr>
          <p:nvPr>
            <p:ph type="sldNum" sz="quarter" idx="12"/>
          </p:nvPr>
        </p:nvSpPr>
        <p:spPr/>
        <p:txBody>
          <a:bodyPr/>
          <a:lstStyle>
            <a:lvl1pPr>
              <a:defRPr/>
            </a:lvl1pPr>
          </a:lstStyle>
          <a:p>
            <a:fld id="{28285E5D-A9A7-4727-BED6-6507AD635513}" type="slidenum">
              <a:rPr lang="en-US" altLang="ja-JP"/>
              <a:pPr/>
              <a:t>‹#›</a:t>
            </a:fld>
            <a:endParaRPr lang="en-US" altLang="ja-JP"/>
          </a:p>
        </p:txBody>
      </p:sp>
    </p:spTree>
    <p:extLst>
      <p:ext uri="{BB962C8B-B14F-4D97-AF65-F5344CB8AC3E}">
        <p14:creationId xmlns:p14="http://schemas.microsoft.com/office/powerpoint/2010/main" val="124180043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a:extLst>
              <a:ext uri="{FF2B5EF4-FFF2-40B4-BE49-F238E27FC236}">
                <a16:creationId xmlns:a16="http://schemas.microsoft.com/office/drawing/2014/main" id="{D9A4AA57-62EA-498C-A82A-215B52847EC6}"/>
              </a:ext>
            </a:extLst>
          </p:cNvPr>
          <p:cNvSpPr>
            <a:spLocks noGrp="1" noChangeArrowheads="1"/>
          </p:cNvSpPr>
          <p:nvPr>
            <p:ph type="dt" sz="half" idx="10"/>
          </p:nvPr>
        </p:nvSpPr>
        <p:spPr/>
        <p:txBody>
          <a:bodyPr/>
          <a:lstStyle>
            <a:lvl1pPr>
              <a:defRPr/>
            </a:lvl1pPr>
          </a:lstStyle>
          <a:p>
            <a:pPr>
              <a:defRPr/>
            </a:pPr>
            <a:endParaRPr lang="en-US" altLang="ja-JP"/>
          </a:p>
        </p:txBody>
      </p:sp>
      <p:sp>
        <p:nvSpPr>
          <p:cNvPr id="8" name="Rectangle 5">
            <a:extLst>
              <a:ext uri="{FF2B5EF4-FFF2-40B4-BE49-F238E27FC236}">
                <a16:creationId xmlns:a16="http://schemas.microsoft.com/office/drawing/2014/main" id="{92C69FDF-5A99-4596-926F-859C6B2C8EC9}"/>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9" name="Rectangle 6">
            <a:extLst>
              <a:ext uri="{FF2B5EF4-FFF2-40B4-BE49-F238E27FC236}">
                <a16:creationId xmlns:a16="http://schemas.microsoft.com/office/drawing/2014/main" id="{148C4EFC-4E65-40A2-ADEA-0A4BCE040773}"/>
              </a:ext>
            </a:extLst>
          </p:cNvPr>
          <p:cNvSpPr>
            <a:spLocks noGrp="1" noChangeArrowheads="1"/>
          </p:cNvSpPr>
          <p:nvPr>
            <p:ph type="sldNum" sz="quarter" idx="12"/>
          </p:nvPr>
        </p:nvSpPr>
        <p:spPr/>
        <p:txBody>
          <a:bodyPr/>
          <a:lstStyle>
            <a:lvl1pPr>
              <a:defRPr/>
            </a:lvl1pPr>
          </a:lstStyle>
          <a:p>
            <a:fld id="{AC8967B8-B48E-44E6-8E24-620EF935CB0A}" type="slidenum">
              <a:rPr lang="en-US" altLang="ja-JP"/>
              <a:pPr/>
              <a:t>‹#›</a:t>
            </a:fld>
            <a:endParaRPr lang="en-US" altLang="ja-JP"/>
          </a:p>
        </p:txBody>
      </p:sp>
    </p:spTree>
    <p:extLst>
      <p:ext uri="{BB962C8B-B14F-4D97-AF65-F5344CB8AC3E}">
        <p14:creationId xmlns:p14="http://schemas.microsoft.com/office/powerpoint/2010/main" val="18492756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a:extLst>
              <a:ext uri="{FF2B5EF4-FFF2-40B4-BE49-F238E27FC236}">
                <a16:creationId xmlns:a16="http://schemas.microsoft.com/office/drawing/2014/main" id="{853B8C99-9555-48CC-88B2-281E23CB8251}"/>
              </a:ext>
            </a:extLst>
          </p:cNvPr>
          <p:cNvSpPr>
            <a:spLocks noGrp="1" noChangeArrowheads="1"/>
          </p:cNvSpPr>
          <p:nvPr>
            <p:ph type="dt" sz="half" idx="10"/>
          </p:nvPr>
        </p:nvSpPr>
        <p:spPr/>
        <p:txBody>
          <a:bodyPr/>
          <a:lstStyle>
            <a:lvl1pPr>
              <a:defRPr/>
            </a:lvl1pPr>
          </a:lstStyle>
          <a:p>
            <a:pPr>
              <a:defRPr/>
            </a:pPr>
            <a:endParaRPr lang="en-US" altLang="ja-JP"/>
          </a:p>
        </p:txBody>
      </p:sp>
      <p:sp>
        <p:nvSpPr>
          <p:cNvPr id="4" name="Rectangle 5">
            <a:extLst>
              <a:ext uri="{FF2B5EF4-FFF2-40B4-BE49-F238E27FC236}">
                <a16:creationId xmlns:a16="http://schemas.microsoft.com/office/drawing/2014/main" id="{82BFF9D0-DFEF-450E-AEB8-11BE52025C1C}"/>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5" name="Rectangle 6">
            <a:extLst>
              <a:ext uri="{FF2B5EF4-FFF2-40B4-BE49-F238E27FC236}">
                <a16:creationId xmlns:a16="http://schemas.microsoft.com/office/drawing/2014/main" id="{E57D8820-4CF5-46C8-8919-193E070A475C}"/>
              </a:ext>
            </a:extLst>
          </p:cNvPr>
          <p:cNvSpPr>
            <a:spLocks noGrp="1" noChangeArrowheads="1"/>
          </p:cNvSpPr>
          <p:nvPr>
            <p:ph type="sldNum" sz="quarter" idx="12"/>
          </p:nvPr>
        </p:nvSpPr>
        <p:spPr/>
        <p:txBody>
          <a:bodyPr/>
          <a:lstStyle>
            <a:lvl1pPr>
              <a:defRPr/>
            </a:lvl1pPr>
          </a:lstStyle>
          <a:p>
            <a:fld id="{1067774B-673B-42A5-BF3C-A33212914408}" type="slidenum">
              <a:rPr lang="en-US" altLang="ja-JP"/>
              <a:pPr/>
              <a:t>‹#›</a:t>
            </a:fld>
            <a:endParaRPr lang="en-US" altLang="ja-JP"/>
          </a:p>
        </p:txBody>
      </p:sp>
    </p:spTree>
    <p:extLst>
      <p:ext uri="{BB962C8B-B14F-4D97-AF65-F5344CB8AC3E}">
        <p14:creationId xmlns:p14="http://schemas.microsoft.com/office/powerpoint/2010/main" val="302710116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2A4055D-E2D8-4D99-8F55-86B501226193}"/>
              </a:ext>
            </a:extLst>
          </p:cNvPr>
          <p:cNvSpPr>
            <a:spLocks noGrp="1" noChangeArrowheads="1"/>
          </p:cNvSpPr>
          <p:nvPr>
            <p:ph type="dt" sz="half" idx="10"/>
          </p:nvPr>
        </p:nvSpPr>
        <p:spPr/>
        <p:txBody>
          <a:bodyPr/>
          <a:lstStyle>
            <a:lvl1pPr>
              <a:defRPr/>
            </a:lvl1pPr>
          </a:lstStyle>
          <a:p>
            <a:pPr>
              <a:defRPr/>
            </a:pPr>
            <a:endParaRPr lang="en-US" altLang="ja-JP"/>
          </a:p>
        </p:txBody>
      </p:sp>
      <p:sp>
        <p:nvSpPr>
          <p:cNvPr id="3" name="Rectangle 5">
            <a:extLst>
              <a:ext uri="{FF2B5EF4-FFF2-40B4-BE49-F238E27FC236}">
                <a16:creationId xmlns:a16="http://schemas.microsoft.com/office/drawing/2014/main" id="{7528055F-0D1D-48F4-BEC5-E6B52CFCB8B9}"/>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4" name="Rectangle 6">
            <a:extLst>
              <a:ext uri="{FF2B5EF4-FFF2-40B4-BE49-F238E27FC236}">
                <a16:creationId xmlns:a16="http://schemas.microsoft.com/office/drawing/2014/main" id="{BFDA4284-AF95-4E09-8EE1-6D8F3C5F7A40}"/>
              </a:ext>
            </a:extLst>
          </p:cNvPr>
          <p:cNvSpPr>
            <a:spLocks noGrp="1" noChangeArrowheads="1"/>
          </p:cNvSpPr>
          <p:nvPr>
            <p:ph type="sldNum" sz="quarter" idx="12"/>
          </p:nvPr>
        </p:nvSpPr>
        <p:spPr/>
        <p:txBody>
          <a:bodyPr/>
          <a:lstStyle>
            <a:lvl1pPr>
              <a:defRPr/>
            </a:lvl1pPr>
          </a:lstStyle>
          <a:p>
            <a:fld id="{243E2215-FFC8-4066-A35F-C52EF161B9E0}" type="slidenum">
              <a:rPr lang="en-US" altLang="ja-JP"/>
              <a:pPr/>
              <a:t>‹#›</a:t>
            </a:fld>
            <a:endParaRPr lang="en-US" altLang="ja-JP"/>
          </a:p>
        </p:txBody>
      </p:sp>
    </p:spTree>
    <p:extLst>
      <p:ext uri="{BB962C8B-B14F-4D97-AF65-F5344CB8AC3E}">
        <p14:creationId xmlns:p14="http://schemas.microsoft.com/office/powerpoint/2010/main" val="145984642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a:extLst>
              <a:ext uri="{FF2B5EF4-FFF2-40B4-BE49-F238E27FC236}">
                <a16:creationId xmlns:a16="http://schemas.microsoft.com/office/drawing/2014/main" id="{F7AF018D-3150-4AF5-8D1A-DA94E7C178FD}"/>
              </a:ext>
            </a:extLst>
          </p:cNvPr>
          <p:cNvSpPr>
            <a:spLocks noGrp="1" noChangeArrowheads="1"/>
          </p:cNvSpPr>
          <p:nvPr>
            <p:ph type="dt" sz="half" idx="10"/>
          </p:nvPr>
        </p:nvSpPr>
        <p:spPr/>
        <p:txBody>
          <a:bodyPr/>
          <a:lstStyle>
            <a:lvl1pPr>
              <a:defRPr/>
            </a:lvl1pPr>
          </a:lstStyle>
          <a:p>
            <a:pPr>
              <a:defRPr/>
            </a:pPr>
            <a:endParaRPr lang="en-US" altLang="ja-JP"/>
          </a:p>
        </p:txBody>
      </p:sp>
      <p:sp>
        <p:nvSpPr>
          <p:cNvPr id="6" name="Rectangle 5">
            <a:extLst>
              <a:ext uri="{FF2B5EF4-FFF2-40B4-BE49-F238E27FC236}">
                <a16:creationId xmlns:a16="http://schemas.microsoft.com/office/drawing/2014/main" id="{9F53FE3F-E33C-46C6-9045-E7203D1008B4}"/>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7" name="Rectangle 6">
            <a:extLst>
              <a:ext uri="{FF2B5EF4-FFF2-40B4-BE49-F238E27FC236}">
                <a16:creationId xmlns:a16="http://schemas.microsoft.com/office/drawing/2014/main" id="{1AAE4145-0122-49CB-9116-B6566FF0EA9E}"/>
              </a:ext>
            </a:extLst>
          </p:cNvPr>
          <p:cNvSpPr>
            <a:spLocks noGrp="1" noChangeArrowheads="1"/>
          </p:cNvSpPr>
          <p:nvPr>
            <p:ph type="sldNum" sz="quarter" idx="12"/>
          </p:nvPr>
        </p:nvSpPr>
        <p:spPr/>
        <p:txBody>
          <a:bodyPr/>
          <a:lstStyle>
            <a:lvl1pPr>
              <a:defRPr/>
            </a:lvl1pPr>
          </a:lstStyle>
          <a:p>
            <a:fld id="{ED234A3D-0CFE-4193-B8B3-9145122E0446}" type="slidenum">
              <a:rPr lang="en-US" altLang="ja-JP"/>
              <a:pPr/>
              <a:t>‹#›</a:t>
            </a:fld>
            <a:endParaRPr lang="en-US" altLang="ja-JP"/>
          </a:p>
        </p:txBody>
      </p:sp>
    </p:spTree>
    <p:extLst>
      <p:ext uri="{BB962C8B-B14F-4D97-AF65-F5344CB8AC3E}">
        <p14:creationId xmlns:p14="http://schemas.microsoft.com/office/powerpoint/2010/main" val="38013911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E940E7A-912F-41C1-BF35-14C8FF108CE7}"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48892359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a:extLst>
              <a:ext uri="{FF2B5EF4-FFF2-40B4-BE49-F238E27FC236}">
                <a16:creationId xmlns:a16="http://schemas.microsoft.com/office/drawing/2014/main" id="{4F31FBBB-CD4F-42AC-B233-D28ACDA7C181}"/>
              </a:ext>
            </a:extLst>
          </p:cNvPr>
          <p:cNvSpPr>
            <a:spLocks noGrp="1" noChangeArrowheads="1"/>
          </p:cNvSpPr>
          <p:nvPr>
            <p:ph type="dt" sz="half" idx="10"/>
          </p:nvPr>
        </p:nvSpPr>
        <p:spPr/>
        <p:txBody>
          <a:bodyPr/>
          <a:lstStyle>
            <a:lvl1pPr>
              <a:defRPr/>
            </a:lvl1pPr>
          </a:lstStyle>
          <a:p>
            <a:pPr>
              <a:defRPr/>
            </a:pPr>
            <a:endParaRPr lang="en-US" altLang="ja-JP"/>
          </a:p>
        </p:txBody>
      </p:sp>
      <p:sp>
        <p:nvSpPr>
          <p:cNvPr id="6" name="Rectangle 5">
            <a:extLst>
              <a:ext uri="{FF2B5EF4-FFF2-40B4-BE49-F238E27FC236}">
                <a16:creationId xmlns:a16="http://schemas.microsoft.com/office/drawing/2014/main" id="{D436A650-3C3E-4FF0-9E81-F0800FA42B70}"/>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7" name="Rectangle 6">
            <a:extLst>
              <a:ext uri="{FF2B5EF4-FFF2-40B4-BE49-F238E27FC236}">
                <a16:creationId xmlns:a16="http://schemas.microsoft.com/office/drawing/2014/main" id="{CA22C1B1-F1E2-4165-B5B0-41514AE4F9BD}"/>
              </a:ext>
            </a:extLst>
          </p:cNvPr>
          <p:cNvSpPr>
            <a:spLocks noGrp="1" noChangeArrowheads="1"/>
          </p:cNvSpPr>
          <p:nvPr>
            <p:ph type="sldNum" sz="quarter" idx="12"/>
          </p:nvPr>
        </p:nvSpPr>
        <p:spPr/>
        <p:txBody>
          <a:bodyPr/>
          <a:lstStyle>
            <a:lvl1pPr>
              <a:defRPr/>
            </a:lvl1pPr>
          </a:lstStyle>
          <a:p>
            <a:fld id="{CD2DCA58-AE1C-4CEE-9B07-F51AB82C8C4D}" type="slidenum">
              <a:rPr lang="en-US" altLang="ja-JP"/>
              <a:pPr/>
              <a:t>‹#›</a:t>
            </a:fld>
            <a:endParaRPr lang="en-US" altLang="ja-JP"/>
          </a:p>
        </p:txBody>
      </p:sp>
    </p:spTree>
    <p:extLst>
      <p:ext uri="{BB962C8B-B14F-4D97-AF65-F5344CB8AC3E}">
        <p14:creationId xmlns:p14="http://schemas.microsoft.com/office/powerpoint/2010/main" val="27181255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a:extLst>
              <a:ext uri="{FF2B5EF4-FFF2-40B4-BE49-F238E27FC236}">
                <a16:creationId xmlns:a16="http://schemas.microsoft.com/office/drawing/2014/main" id="{6992EF4B-65FC-484A-8CD0-4BD7EEA742B7}"/>
              </a:ext>
            </a:extLst>
          </p:cNvPr>
          <p:cNvSpPr>
            <a:spLocks noGrp="1" noChangeArrowheads="1"/>
          </p:cNvSpPr>
          <p:nvPr>
            <p:ph type="dt" sz="half" idx="10"/>
          </p:nvPr>
        </p:nvSpPr>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8721F3F1-B346-46EA-AD70-F5454142CDFF}"/>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6" name="Rectangle 6">
            <a:extLst>
              <a:ext uri="{FF2B5EF4-FFF2-40B4-BE49-F238E27FC236}">
                <a16:creationId xmlns:a16="http://schemas.microsoft.com/office/drawing/2014/main" id="{6EB4CF07-0909-46E6-9F5F-CF1E803CB8C9}"/>
              </a:ext>
            </a:extLst>
          </p:cNvPr>
          <p:cNvSpPr>
            <a:spLocks noGrp="1" noChangeArrowheads="1"/>
          </p:cNvSpPr>
          <p:nvPr>
            <p:ph type="sldNum" sz="quarter" idx="12"/>
          </p:nvPr>
        </p:nvSpPr>
        <p:spPr/>
        <p:txBody>
          <a:bodyPr/>
          <a:lstStyle>
            <a:lvl1pPr>
              <a:defRPr/>
            </a:lvl1pPr>
          </a:lstStyle>
          <a:p>
            <a:fld id="{D75643A6-2DD7-41B6-B0BE-755160385337}" type="slidenum">
              <a:rPr lang="en-US" altLang="ja-JP"/>
              <a:pPr/>
              <a:t>‹#›</a:t>
            </a:fld>
            <a:endParaRPr lang="en-US" altLang="ja-JP"/>
          </a:p>
        </p:txBody>
      </p:sp>
    </p:spTree>
    <p:extLst>
      <p:ext uri="{BB962C8B-B14F-4D97-AF65-F5344CB8AC3E}">
        <p14:creationId xmlns:p14="http://schemas.microsoft.com/office/powerpoint/2010/main" val="270979310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a:extLst>
              <a:ext uri="{FF2B5EF4-FFF2-40B4-BE49-F238E27FC236}">
                <a16:creationId xmlns:a16="http://schemas.microsoft.com/office/drawing/2014/main" id="{2F9E682B-46A4-400B-8A18-D0039048BCD6}"/>
              </a:ext>
            </a:extLst>
          </p:cNvPr>
          <p:cNvSpPr>
            <a:spLocks noGrp="1" noChangeArrowheads="1"/>
          </p:cNvSpPr>
          <p:nvPr>
            <p:ph type="dt" sz="half" idx="10"/>
          </p:nvPr>
        </p:nvSpPr>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ED7A13A1-80C9-4EBF-A080-E3A30439F082}"/>
              </a:ext>
            </a:extLst>
          </p:cNvPr>
          <p:cNvSpPr>
            <a:spLocks noGrp="1" noChangeArrowheads="1"/>
          </p:cNvSpPr>
          <p:nvPr>
            <p:ph type="ftr" sz="quarter" idx="11"/>
          </p:nvPr>
        </p:nvSpPr>
        <p:spPr/>
        <p:txBody>
          <a:bodyPr/>
          <a:lstStyle>
            <a:lvl1pPr algn="l">
              <a:defRPr/>
            </a:lvl1pPr>
          </a:lstStyle>
          <a:p>
            <a:pPr>
              <a:defRPr/>
            </a:pPr>
            <a:endParaRPr lang="en-US" altLang="ja-JP"/>
          </a:p>
        </p:txBody>
      </p:sp>
      <p:sp>
        <p:nvSpPr>
          <p:cNvPr id="6" name="Rectangle 6">
            <a:extLst>
              <a:ext uri="{FF2B5EF4-FFF2-40B4-BE49-F238E27FC236}">
                <a16:creationId xmlns:a16="http://schemas.microsoft.com/office/drawing/2014/main" id="{43F58748-FE1F-4C1B-A035-4BAEE4A81323}"/>
              </a:ext>
            </a:extLst>
          </p:cNvPr>
          <p:cNvSpPr>
            <a:spLocks noGrp="1" noChangeArrowheads="1"/>
          </p:cNvSpPr>
          <p:nvPr>
            <p:ph type="sldNum" sz="quarter" idx="12"/>
          </p:nvPr>
        </p:nvSpPr>
        <p:spPr/>
        <p:txBody>
          <a:bodyPr/>
          <a:lstStyle>
            <a:lvl1pPr>
              <a:defRPr/>
            </a:lvl1pPr>
          </a:lstStyle>
          <a:p>
            <a:fld id="{F7B68B63-0AD6-4C93-80E3-B4446BFE45BC}" type="slidenum">
              <a:rPr lang="en-US" altLang="ja-JP"/>
              <a:pPr/>
              <a:t>‹#›</a:t>
            </a:fld>
            <a:endParaRPr lang="en-US" altLang="ja-JP"/>
          </a:p>
        </p:txBody>
      </p:sp>
    </p:spTree>
    <p:extLst>
      <p:ext uri="{BB962C8B-B14F-4D97-AF65-F5344CB8AC3E}">
        <p14:creationId xmlns:p14="http://schemas.microsoft.com/office/powerpoint/2010/main" val="261024307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0239388-97BB-4069-B704-F4EF6BDA104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048464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8071528-7196-4D95-A04F-976A4E4D8F8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7214944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1753A4-320E-45E9-99E6-3294C7A6A23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659483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8D28CC-EEA3-4B55-9F45-122783E677F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2730531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3F31C5B-8065-45D8-95C9-3857459DC08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6248465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43C58A6-F834-41F2-852D-3A6B6F3D411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4015358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4A6BDA1F-B8A2-4832-8D7A-8FC7023A142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387575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685800" y="609600"/>
            <a:ext cx="5676900" cy="54864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60AF57D0-4F26-4BA8-BA24-6AEA5CF165BE}"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333383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31E1-BC53-4AF4-AFCA-FD2B1F1C1D4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718338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CFE0872-EBEB-4FFA-81F4-401395C7816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87934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DF4C96-B89D-4463-9745-35B9B03629E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317586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3E55D2-D5D0-42D8-AF76-C6FCA88DDF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480015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a:extLst>
              <a:ext uri="{FF2B5EF4-FFF2-40B4-BE49-F238E27FC236}">
                <a16:creationId xmlns:a16="http://schemas.microsoft.com/office/drawing/2014/main" id="{903B3096-E7BC-4526-90DD-F2D2E9460F18}"/>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CFE17ACA-7FB3-42CD-A97C-327D20233868}"/>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a:extLst>
              <a:ext uri="{FF2B5EF4-FFF2-40B4-BE49-F238E27FC236}">
                <a16:creationId xmlns:a16="http://schemas.microsoft.com/office/drawing/2014/main" id="{608F7DDC-B93C-4BB5-81A7-493C17588D1A}"/>
              </a:ext>
            </a:extLst>
          </p:cNvPr>
          <p:cNvSpPr>
            <a:spLocks noGrp="1" noChangeArrowheads="1"/>
          </p:cNvSpPr>
          <p:nvPr>
            <p:ph type="sldNum" sz="quarter" idx="12"/>
          </p:nvPr>
        </p:nvSpPr>
        <p:spPr>
          <a:ln/>
        </p:spPr>
        <p:txBody>
          <a:bodyPr/>
          <a:lstStyle>
            <a:lvl1pPr>
              <a:defRPr/>
            </a:lvl1pPr>
          </a:lstStyle>
          <a:p>
            <a:fld id="{C07D23AE-28EE-444D-BD05-CBCC3486F91B}" type="slidenum">
              <a:rPr lang="en-US" altLang="ja-JP"/>
              <a:pPr/>
              <a:t>‹#›</a:t>
            </a:fld>
            <a:endParaRPr lang="en-US" altLang="ja-JP"/>
          </a:p>
        </p:txBody>
      </p:sp>
    </p:spTree>
    <p:extLst>
      <p:ext uri="{BB962C8B-B14F-4D97-AF65-F5344CB8AC3E}">
        <p14:creationId xmlns:p14="http://schemas.microsoft.com/office/powerpoint/2010/main" val="39853582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a:extLst>
              <a:ext uri="{FF2B5EF4-FFF2-40B4-BE49-F238E27FC236}">
                <a16:creationId xmlns:a16="http://schemas.microsoft.com/office/drawing/2014/main" id="{E1D09C35-7855-4F52-A96A-50CE67B4CAD3}"/>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D7A64B4C-DF69-429E-A152-EFA840A1F499}"/>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a:extLst>
              <a:ext uri="{FF2B5EF4-FFF2-40B4-BE49-F238E27FC236}">
                <a16:creationId xmlns:a16="http://schemas.microsoft.com/office/drawing/2014/main" id="{8CBB6269-CDD5-4909-A9F6-565419B9577D}"/>
              </a:ext>
            </a:extLst>
          </p:cNvPr>
          <p:cNvSpPr>
            <a:spLocks noGrp="1" noChangeArrowheads="1"/>
          </p:cNvSpPr>
          <p:nvPr>
            <p:ph type="sldNum" sz="quarter" idx="12"/>
          </p:nvPr>
        </p:nvSpPr>
        <p:spPr>
          <a:ln/>
        </p:spPr>
        <p:txBody>
          <a:bodyPr/>
          <a:lstStyle>
            <a:lvl1pPr>
              <a:defRPr/>
            </a:lvl1pPr>
          </a:lstStyle>
          <a:p>
            <a:fld id="{4738687C-9EB3-4CFA-82BC-8FA13DA85A68}" type="slidenum">
              <a:rPr lang="en-US" altLang="ja-JP"/>
              <a:pPr/>
              <a:t>‹#›</a:t>
            </a:fld>
            <a:endParaRPr lang="en-US" altLang="ja-JP"/>
          </a:p>
        </p:txBody>
      </p:sp>
    </p:spTree>
    <p:extLst>
      <p:ext uri="{BB962C8B-B14F-4D97-AF65-F5344CB8AC3E}">
        <p14:creationId xmlns:p14="http://schemas.microsoft.com/office/powerpoint/2010/main" val="83684012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a:extLst>
              <a:ext uri="{FF2B5EF4-FFF2-40B4-BE49-F238E27FC236}">
                <a16:creationId xmlns:a16="http://schemas.microsoft.com/office/drawing/2014/main" id="{9A6382B3-C9E2-420A-BC78-F3C91CC1074B}"/>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14D21BA0-78A7-4D76-AECC-649FF30EDE15}"/>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a:extLst>
              <a:ext uri="{FF2B5EF4-FFF2-40B4-BE49-F238E27FC236}">
                <a16:creationId xmlns:a16="http://schemas.microsoft.com/office/drawing/2014/main" id="{CC6F4A32-83DE-4D2F-AB4E-A7B119FE7626}"/>
              </a:ext>
            </a:extLst>
          </p:cNvPr>
          <p:cNvSpPr>
            <a:spLocks noGrp="1" noChangeArrowheads="1"/>
          </p:cNvSpPr>
          <p:nvPr>
            <p:ph type="sldNum" sz="quarter" idx="12"/>
          </p:nvPr>
        </p:nvSpPr>
        <p:spPr>
          <a:ln/>
        </p:spPr>
        <p:txBody>
          <a:bodyPr/>
          <a:lstStyle>
            <a:lvl1pPr>
              <a:defRPr/>
            </a:lvl1pPr>
          </a:lstStyle>
          <a:p>
            <a:fld id="{8A6BFA75-971F-4D90-B908-DC737DD22461}" type="slidenum">
              <a:rPr lang="en-US" altLang="ja-JP"/>
              <a:pPr/>
              <a:t>‹#›</a:t>
            </a:fld>
            <a:endParaRPr lang="en-US" altLang="ja-JP"/>
          </a:p>
        </p:txBody>
      </p:sp>
    </p:spTree>
    <p:extLst>
      <p:ext uri="{BB962C8B-B14F-4D97-AF65-F5344CB8AC3E}">
        <p14:creationId xmlns:p14="http://schemas.microsoft.com/office/powerpoint/2010/main" val="18559178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a:extLst>
              <a:ext uri="{FF2B5EF4-FFF2-40B4-BE49-F238E27FC236}">
                <a16:creationId xmlns:a16="http://schemas.microsoft.com/office/drawing/2014/main" id="{A9216052-2170-4971-93FF-6FB13A73E385}"/>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a:extLst>
              <a:ext uri="{FF2B5EF4-FFF2-40B4-BE49-F238E27FC236}">
                <a16:creationId xmlns:a16="http://schemas.microsoft.com/office/drawing/2014/main" id="{D0FAD365-5318-4396-8E30-FE59C4C5D033}"/>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a:extLst>
              <a:ext uri="{FF2B5EF4-FFF2-40B4-BE49-F238E27FC236}">
                <a16:creationId xmlns:a16="http://schemas.microsoft.com/office/drawing/2014/main" id="{3FD1DAE9-32CA-4ED6-AA41-DCF2EEFFCC10}"/>
              </a:ext>
            </a:extLst>
          </p:cNvPr>
          <p:cNvSpPr>
            <a:spLocks noGrp="1" noChangeArrowheads="1"/>
          </p:cNvSpPr>
          <p:nvPr>
            <p:ph type="sldNum" sz="quarter" idx="12"/>
          </p:nvPr>
        </p:nvSpPr>
        <p:spPr>
          <a:ln/>
        </p:spPr>
        <p:txBody>
          <a:bodyPr/>
          <a:lstStyle>
            <a:lvl1pPr>
              <a:defRPr/>
            </a:lvl1pPr>
          </a:lstStyle>
          <a:p>
            <a:fld id="{658745C0-70C0-45E5-A97F-EEB04DFC0AF1}" type="slidenum">
              <a:rPr lang="en-US" altLang="ja-JP"/>
              <a:pPr/>
              <a:t>‹#›</a:t>
            </a:fld>
            <a:endParaRPr lang="en-US" altLang="ja-JP"/>
          </a:p>
        </p:txBody>
      </p:sp>
    </p:spTree>
    <p:extLst>
      <p:ext uri="{BB962C8B-B14F-4D97-AF65-F5344CB8AC3E}">
        <p14:creationId xmlns:p14="http://schemas.microsoft.com/office/powerpoint/2010/main" val="184731062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a:extLst>
              <a:ext uri="{FF2B5EF4-FFF2-40B4-BE49-F238E27FC236}">
                <a16:creationId xmlns:a16="http://schemas.microsoft.com/office/drawing/2014/main" id="{4FA609FA-9DCF-45C4-B604-BE46F443AFA2}"/>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a:extLst>
              <a:ext uri="{FF2B5EF4-FFF2-40B4-BE49-F238E27FC236}">
                <a16:creationId xmlns:a16="http://schemas.microsoft.com/office/drawing/2014/main" id="{8B58FB14-618F-45A0-B204-66128837A35C}"/>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a:extLst>
              <a:ext uri="{FF2B5EF4-FFF2-40B4-BE49-F238E27FC236}">
                <a16:creationId xmlns:a16="http://schemas.microsoft.com/office/drawing/2014/main" id="{90721699-E4D0-417A-9ED0-2FC696C80380}"/>
              </a:ext>
            </a:extLst>
          </p:cNvPr>
          <p:cNvSpPr>
            <a:spLocks noGrp="1" noChangeArrowheads="1"/>
          </p:cNvSpPr>
          <p:nvPr>
            <p:ph type="sldNum" sz="quarter" idx="12"/>
          </p:nvPr>
        </p:nvSpPr>
        <p:spPr>
          <a:ln/>
        </p:spPr>
        <p:txBody>
          <a:bodyPr/>
          <a:lstStyle>
            <a:lvl1pPr>
              <a:defRPr/>
            </a:lvl1pPr>
          </a:lstStyle>
          <a:p>
            <a:fld id="{21FDFEAF-9AFC-4202-AE72-19548948A8F5}" type="slidenum">
              <a:rPr lang="en-US" altLang="ja-JP"/>
              <a:pPr/>
              <a:t>‹#›</a:t>
            </a:fld>
            <a:endParaRPr lang="en-US" altLang="ja-JP"/>
          </a:p>
        </p:txBody>
      </p:sp>
    </p:spTree>
    <p:extLst>
      <p:ext uri="{BB962C8B-B14F-4D97-AF65-F5344CB8AC3E}">
        <p14:creationId xmlns:p14="http://schemas.microsoft.com/office/powerpoint/2010/main" val="38963556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1C5D6A15-BCA1-4D51-9487-8CB8F50CB5A8}" type="slidenum">
              <a:rPr lang="en-US" altLang="ja-JP"/>
              <a:pPr>
                <a:defRPr/>
              </a:pPr>
              <a:t>‹#›</a:t>
            </a:fld>
            <a:endParaRPr lang="en-US" altLang="ja-JP"/>
          </a:p>
        </p:txBody>
      </p:sp>
    </p:spTree>
    <p:extLst>
      <p:ext uri="{BB962C8B-B14F-4D97-AF65-F5344CB8AC3E}">
        <p14:creationId xmlns:p14="http://schemas.microsoft.com/office/powerpoint/2010/main" val="308958128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a:extLst>
              <a:ext uri="{FF2B5EF4-FFF2-40B4-BE49-F238E27FC236}">
                <a16:creationId xmlns:a16="http://schemas.microsoft.com/office/drawing/2014/main" id="{2B94390C-46DF-4FFA-9BD4-DF8B309D54B9}"/>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a:extLst>
              <a:ext uri="{FF2B5EF4-FFF2-40B4-BE49-F238E27FC236}">
                <a16:creationId xmlns:a16="http://schemas.microsoft.com/office/drawing/2014/main" id="{657E2BA6-F26E-4B05-BB8E-45AE0B0010CD}"/>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a:extLst>
              <a:ext uri="{FF2B5EF4-FFF2-40B4-BE49-F238E27FC236}">
                <a16:creationId xmlns:a16="http://schemas.microsoft.com/office/drawing/2014/main" id="{1D802B9B-B7CD-4FB9-8A90-27862053B561}"/>
              </a:ext>
            </a:extLst>
          </p:cNvPr>
          <p:cNvSpPr>
            <a:spLocks noGrp="1" noChangeArrowheads="1"/>
          </p:cNvSpPr>
          <p:nvPr>
            <p:ph type="sldNum" sz="quarter" idx="12"/>
          </p:nvPr>
        </p:nvSpPr>
        <p:spPr>
          <a:ln/>
        </p:spPr>
        <p:txBody>
          <a:bodyPr/>
          <a:lstStyle>
            <a:lvl1pPr>
              <a:defRPr/>
            </a:lvl1pPr>
          </a:lstStyle>
          <a:p>
            <a:fld id="{C149D6B8-8B2D-4A46-9063-A0B2DC8CDC57}" type="slidenum">
              <a:rPr lang="en-US" altLang="ja-JP"/>
              <a:pPr/>
              <a:t>‹#›</a:t>
            </a:fld>
            <a:endParaRPr lang="en-US" altLang="ja-JP"/>
          </a:p>
        </p:txBody>
      </p:sp>
    </p:spTree>
    <p:extLst>
      <p:ext uri="{BB962C8B-B14F-4D97-AF65-F5344CB8AC3E}">
        <p14:creationId xmlns:p14="http://schemas.microsoft.com/office/powerpoint/2010/main" val="35524875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0D1E932-4813-47EC-AB20-89687AE731F4}"/>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a:extLst>
              <a:ext uri="{FF2B5EF4-FFF2-40B4-BE49-F238E27FC236}">
                <a16:creationId xmlns:a16="http://schemas.microsoft.com/office/drawing/2014/main" id="{CE049562-DD3F-4AC7-B233-E9E4D67DE198}"/>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a:extLst>
              <a:ext uri="{FF2B5EF4-FFF2-40B4-BE49-F238E27FC236}">
                <a16:creationId xmlns:a16="http://schemas.microsoft.com/office/drawing/2014/main" id="{0DB3EEE9-F904-4E36-A574-B6F62D98B421}"/>
              </a:ext>
            </a:extLst>
          </p:cNvPr>
          <p:cNvSpPr>
            <a:spLocks noGrp="1" noChangeArrowheads="1"/>
          </p:cNvSpPr>
          <p:nvPr>
            <p:ph type="sldNum" sz="quarter" idx="12"/>
          </p:nvPr>
        </p:nvSpPr>
        <p:spPr>
          <a:ln/>
        </p:spPr>
        <p:txBody>
          <a:bodyPr/>
          <a:lstStyle>
            <a:lvl1pPr>
              <a:defRPr/>
            </a:lvl1pPr>
          </a:lstStyle>
          <a:p>
            <a:fld id="{799AC458-6FB7-487E-A245-816094B606E8}" type="slidenum">
              <a:rPr lang="en-US" altLang="ja-JP"/>
              <a:pPr/>
              <a:t>‹#›</a:t>
            </a:fld>
            <a:endParaRPr lang="en-US" altLang="ja-JP"/>
          </a:p>
        </p:txBody>
      </p:sp>
    </p:spTree>
    <p:extLst>
      <p:ext uri="{BB962C8B-B14F-4D97-AF65-F5344CB8AC3E}">
        <p14:creationId xmlns:p14="http://schemas.microsoft.com/office/powerpoint/2010/main" val="37814636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a:extLst>
              <a:ext uri="{FF2B5EF4-FFF2-40B4-BE49-F238E27FC236}">
                <a16:creationId xmlns:a16="http://schemas.microsoft.com/office/drawing/2014/main" id="{733A73CA-68ED-49E4-86EE-587F341040BB}"/>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a:extLst>
              <a:ext uri="{FF2B5EF4-FFF2-40B4-BE49-F238E27FC236}">
                <a16:creationId xmlns:a16="http://schemas.microsoft.com/office/drawing/2014/main" id="{755AA667-8571-41DD-9D3A-2ED768A36EEC}"/>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a:extLst>
              <a:ext uri="{FF2B5EF4-FFF2-40B4-BE49-F238E27FC236}">
                <a16:creationId xmlns:a16="http://schemas.microsoft.com/office/drawing/2014/main" id="{FEB04839-7EBA-47C2-97D8-5EFE917FCF65}"/>
              </a:ext>
            </a:extLst>
          </p:cNvPr>
          <p:cNvSpPr>
            <a:spLocks noGrp="1" noChangeArrowheads="1"/>
          </p:cNvSpPr>
          <p:nvPr>
            <p:ph type="sldNum" sz="quarter" idx="12"/>
          </p:nvPr>
        </p:nvSpPr>
        <p:spPr>
          <a:ln/>
        </p:spPr>
        <p:txBody>
          <a:bodyPr/>
          <a:lstStyle>
            <a:lvl1pPr>
              <a:defRPr/>
            </a:lvl1pPr>
          </a:lstStyle>
          <a:p>
            <a:fld id="{B3C4CFE2-19FA-41AA-9BAA-7D45976B3212}" type="slidenum">
              <a:rPr lang="en-US" altLang="ja-JP"/>
              <a:pPr/>
              <a:t>‹#›</a:t>
            </a:fld>
            <a:endParaRPr lang="en-US" altLang="ja-JP"/>
          </a:p>
        </p:txBody>
      </p:sp>
    </p:spTree>
    <p:extLst>
      <p:ext uri="{BB962C8B-B14F-4D97-AF65-F5344CB8AC3E}">
        <p14:creationId xmlns:p14="http://schemas.microsoft.com/office/powerpoint/2010/main" val="42532807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a:extLst>
              <a:ext uri="{FF2B5EF4-FFF2-40B4-BE49-F238E27FC236}">
                <a16:creationId xmlns:a16="http://schemas.microsoft.com/office/drawing/2014/main" id="{6D5E7944-3FD9-4704-B755-A297250B4D77}"/>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a:extLst>
              <a:ext uri="{FF2B5EF4-FFF2-40B4-BE49-F238E27FC236}">
                <a16:creationId xmlns:a16="http://schemas.microsoft.com/office/drawing/2014/main" id="{32DEB716-7C45-4B8C-B4B3-222743E516FF}"/>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a:extLst>
              <a:ext uri="{FF2B5EF4-FFF2-40B4-BE49-F238E27FC236}">
                <a16:creationId xmlns:a16="http://schemas.microsoft.com/office/drawing/2014/main" id="{1286B676-6884-4967-A679-76CB26A7C4F5}"/>
              </a:ext>
            </a:extLst>
          </p:cNvPr>
          <p:cNvSpPr>
            <a:spLocks noGrp="1" noChangeArrowheads="1"/>
          </p:cNvSpPr>
          <p:nvPr>
            <p:ph type="sldNum" sz="quarter" idx="12"/>
          </p:nvPr>
        </p:nvSpPr>
        <p:spPr>
          <a:ln/>
        </p:spPr>
        <p:txBody>
          <a:bodyPr/>
          <a:lstStyle>
            <a:lvl1pPr>
              <a:defRPr/>
            </a:lvl1pPr>
          </a:lstStyle>
          <a:p>
            <a:fld id="{1C188152-20E3-4F44-BC9A-D890E9DF3D09}" type="slidenum">
              <a:rPr lang="en-US" altLang="ja-JP"/>
              <a:pPr/>
              <a:t>‹#›</a:t>
            </a:fld>
            <a:endParaRPr lang="en-US" altLang="ja-JP"/>
          </a:p>
        </p:txBody>
      </p:sp>
    </p:spTree>
    <p:extLst>
      <p:ext uri="{BB962C8B-B14F-4D97-AF65-F5344CB8AC3E}">
        <p14:creationId xmlns:p14="http://schemas.microsoft.com/office/powerpoint/2010/main" val="3324129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a:extLst>
              <a:ext uri="{FF2B5EF4-FFF2-40B4-BE49-F238E27FC236}">
                <a16:creationId xmlns:a16="http://schemas.microsoft.com/office/drawing/2014/main" id="{FE5572C3-2EC3-4CE9-9827-5E28A872AFB0}"/>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EAF64357-F968-49B7-A465-5D967014BFA9}"/>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a:extLst>
              <a:ext uri="{FF2B5EF4-FFF2-40B4-BE49-F238E27FC236}">
                <a16:creationId xmlns:a16="http://schemas.microsoft.com/office/drawing/2014/main" id="{3161A686-15C9-47BA-8E94-D760E7E13C1E}"/>
              </a:ext>
            </a:extLst>
          </p:cNvPr>
          <p:cNvSpPr>
            <a:spLocks noGrp="1" noChangeArrowheads="1"/>
          </p:cNvSpPr>
          <p:nvPr>
            <p:ph type="sldNum" sz="quarter" idx="12"/>
          </p:nvPr>
        </p:nvSpPr>
        <p:spPr>
          <a:ln/>
        </p:spPr>
        <p:txBody>
          <a:bodyPr/>
          <a:lstStyle>
            <a:lvl1pPr>
              <a:defRPr/>
            </a:lvl1pPr>
          </a:lstStyle>
          <a:p>
            <a:fld id="{399166B0-5999-4949-A135-605FA7164665}" type="slidenum">
              <a:rPr lang="en-US" altLang="ja-JP"/>
              <a:pPr/>
              <a:t>‹#›</a:t>
            </a:fld>
            <a:endParaRPr lang="en-US" altLang="ja-JP"/>
          </a:p>
        </p:txBody>
      </p:sp>
    </p:spTree>
    <p:extLst>
      <p:ext uri="{BB962C8B-B14F-4D97-AF65-F5344CB8AC3E}">
        <p14:creationId xmlns:p14="http://schemas.microsoft.com/office/powerpoint/2010/main" val="24179753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685800" y="609600"/>
            <a:ext cx="5676900" cy="54864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a:extLst>
              <a:ext uri="{FF2B5EF4-FFF2-40B4-BE49-F238E27FC236}">
                <a16:creationId xmlns:a16="http://schemas.microsoft.com/office/drawing/2014/main" id="{5A40A5EE-4638-48B6-8EDC-C50771535E41}"/>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DB9DD157-897C-4303-9372-CA5FE0615E16}"/>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a:extLst>
              <a:ext uri="{FF2B5EF4-FFF2-40B4-BE49-F238E27FC236}">
                <a16:creationId xmlns:a16="http://schemas.microsoft.com/office/drawing/2014/main" id="{102293E5-C355-424E-9655-3DAABBBD4CB6}"/>
              </a:ext>
            </a:extLst>
          </p:cNvPr>
          <p:cNvSpPr>
            <a:spLocks noGrp="1" noChangeArrowheads="1"/>
          </p:cNvSpPr>
          <p:nvPr>
            <p:ph type="sldNum" sz="quarter" idx="12"/>
          </p:nvPr>
        </p:nvSpPr>
        <p:spPr>
          <a:ln/>
        </p:spPr>
        <p:txBody>
          <a:bodyPr/>
          <a:lstStyle>
            <a:lvl1pPr>
              <a:defRPr/>
            </a:lvl1pPr>
          </a:lstStyle>
          <a:p>
            <a:fld id="{3E331D63-C10F-4CDE-A684-9070CF8DBB3B}" type="slidenum">
              <a:rPr lang="en-US" altLang="ja-JP"/>
              <a:pPr/>
              <a:t>‹#›</a:t>
            </a:fld>
            <a:endParaRPr lang="en-US" altLang="ja-JP"/>
          </a:p>
        </p:txBody>
      </p:sp>
    </p:spTree>
    <p:extLst>
      <p:ext uri="{BB962C8B-B14F-4D97-AF65-F5344CB8AC3E}">
        <p14:creationId xmlns:p14="http://schemas.microsoft.com/office/powerpoint/2010/main" val="37823652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fld id="{A14370CE-84CD-4A27-8736-039CF1201F23}" type="slidenum">
              <a:rPr lang="en-US" altLang="ja-JP"/>
              <a:pPr/>
              <a:t>‹#›</a:t>
            </a:fld>
            <a:endParaRPr lang="en-US" altLang="ja-JP"/>
          </a:p>
        </p:txBody>
      </p:sp>
    </p:spTree>
    <p:extLst>
      <p:ext uri="{BB962C8B-B14F-4D97-AF65-F5344CB8AC3E}">
        <p14:creationId xmlns:p14="http://schemas.microsoft.com/office/powerpoint/2010/main" val="994636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fld id="{2A6026FC-459F-4B02-A2E6-05B7C11E3044}" type="slidenum">
              <a:rPr lang="en-US" altLang="ja-JP"/>
              <a:pPr/>
              <a:t>‹#›</a:t>
            </a:fld>
            <a:endParaRPr lang="en-US" altLang="ja-JP"/>
          </a:p>
        </p:txBody>
      </p:sp>
    </p:spTree>
    <p:extLst>
      <p:ext uri="{BB962C8B-B14F-4D97-AF65-F5344CB8AC3E}">
        <p14:creationId xmlns:p14="http://schemas.microsoft.com/office/powerpoint/2010/main" val="351063430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fld id="{0C544815-49EE-4780-8FD1-E966252DFD9B}" type="slidenum">
              <a:rPr lang="en-US" altLang="ja-JP"/>
              <a:pPr/>
              <a:t>‹#›</a:t>
            </a:fld>
            <a:endParaRPr lang="en-US" altLang="ja-JP"/>
          </a:p>
        </p:txBody>
      </p:sp>
    </p:spTree>
    <p:extLst>
      <p:ext uri="{BB962C8B-B14F-4D97-AF65-F5344CB8AC3E}">
        <p14:creationId xmlns:p14="http://schemas.microsoft.com/office/powerpoint/2010/main" val="26486353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fld id="{52D5AB20-502E-482B-BEBF-B79E0700B51C}" type="slidenum">
              <a:rPr lang="en-US" altLang="ja-JP"/>
              <a:pPr/>
              <a:t>‹#›</a:t>
            </a:fld>
            <a:endParaRPr lang="en-US" altLang="ja-JP"/>
          </a:p>
        </p:txBody>
      </p:sp>
    </p:spTree>
    <p:extLst>
      <p:ext uri="{BB962C8B-B14F-4D97-AF65-F5344CB8AC3E}">
        <p14:creationId xmlns:p14="http://schemas.microsoft.com/office/powerpoint/2010/main" val="25811932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CD1465F3-DE16-4F90-AF15-C29629EF354A}" type="slidenum">
              <a:rPr lang="en-US" altLang="ja-JP"/>
              <a:pPr>
                <a:defRPr/>
              </a:pPr>
              <a:t>‹#›</a:t>
            </a:fld>
            <a:endParaRPr lang="en-US" altLang="ja-JP"/>
          </a:p>
        </p:txBody>
      </p:sp>
    </p:spTree>
    <p:extLst>
      <p:ext uri="{BB962C8B-B14F-4D97-AF65-F5344CB8AC3E}">
        <p14:creationId xmlns:p14="http://schemas.microsoft.com/office/powerpoint/2010/main" val="34979705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fld id="{390DF640-8664-44BC-9B3D-FF83E018A7B4}" type="slidenum">
              <a:rPr lang="en-US" altLang="ja-JP"/>
              <a:pPr/>
              <a:t>‹#›</a:t>
            </a:fld>
            <a:endParaRPr lang="en-US" altLang="ja-JP"/>
          </a:p>
        </p:txBody>
      </p:sp>
    </p:spTree>
    <p:extLst>
      <p:ext uri="{BB962C8B-B14F-4D97-AF65-F5344CB8AC3E}">
        <p14:creationId xmlns:p14="http://schemas.microsoft.com/office/powerpoint/2010/main" val="6024794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fld id="{B915A305-9DEF-414B-BC1E-D8EA837B2C15}" type="slidenum">
              <a:rPr lang="en-US" altLang="ja-JP"/>
              <a:pPr/>
              <a:t>‹#›</a:t>
            </a:fld>
            <a:endParaRPr lang="en-US" altLang="ja-JP"/>
          </a:p>
        </p:txBody>
      </p:sp>
    </p:spTree>
    <p:extLst>
      <p:ext uri="{BB962C8B-B14F-4D97-AF65-F5344CB8AC3E}">
        <p14:creationId xmlns:p14="http://schemas.microsoft.com/office/powerpoint/2010/main" val="40924287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fld id="{0E50E5B9-C77F-4B0E-83B7-18F2C0FA9D2F}" type="slidenum">
              <a:rPr lang="en-US" altLang="ja-JP"/>
              <a:pPr/>
              <a:t>‹#›</a:t>
            </a:fld>
            <a:endParaRPr lang="en-US" altLang="ja-JP"/>
          </a:p>
        </p:txBody>
      </p:sp>
    </p:spTree>
    <p:extLst>
      <p:ext uri="{BB962C8B-B14F-4D97-AF65-F5344CB8AC3E}">
        <p14:creationId xmlns:p14="http://schemas.microsoft.com/office/powerpoint/2010/main" val="5352119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fld id="{E7A6F8E7-868D-42CC-9128-038E769BBB0E}" type="slidenum">
              <a:rPr lang="en-US" altLang="ja-JP"/>
              <a:pPr/>
              <a:t>‹#›</a:t>
            </a:fld>
            <a:endParaRPr lang="en-US" altLang="ja-JP"/>
          </a:p>
        </p:txBody>
      </p:sp>
    </p:spTree>
    <p:extLst>
      <p:ext uri="{BB962C8B-B14F-4D97-AF65-F5344CB8AC3E}">
        <p14:creationId xmlns:p14="http://schemas.microsoft.com/office/powerpoint/2010/main" val="14967342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fld id="{EC0A6385-0DB4-4C56-9533-77FADB4D1410}" type="slidenum">
              <a:rPr lang="en-US" altLang="ja-JP"/>
              <a:pPr/>
              <a:t>‹#›</a:t>
            </a:fld>
            <a:endParaRPr lang="en-US" altLang="ja-JP"/>
          </a:p>
        </p:txBody>
      </p:sp>
    </p:spTree>
    <p:extLst>
      <p:ext uri="{BB962C8B-B14F-4D97-AF65-F5344CB8AC3E}">
        <p14:creationId xmlns:p14="http://schemas.microsoft.com/office/powerpoint/2010/main" val="351087746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fld id="{9E572281-70A9-42AD-AF58-2D9E9A47E624}" type="slidenum">
              <a:rPr lang="en-US" altLang="ja-JP"/>
              <a:pPr/>
              <a:t>‹#›</a:t>
            </a:fld>
            <a:endParaRPr lang="en-US" altLang="ja-JP"/>
          </a:p>
        </p:txBody>
      </p:sp>
    </p:spTree>
    <p:extLst>
      <p:ext uri="{BB962C8B-B14F-4D97-AF65-F5344CB8AC3E}">
        <p14:creationId xmlns:p14="http://schemas.microsoft.com/office/powerpoint/2010/main" val="42483129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685800" y="609600"/>
            <a:ext cx="5676900" cy="54864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fld id="{517BB7AD-25E3-4AFE-A96C-DC91506D7665}" type="slidenum">
              <a:rPr lang="en-US" altLang="ja-JP"/>
              <a:pPr/>
              <a:t>‹#›</a:t>
            </a:fld>
            <a:endParaRPr lang="en-US" altLang="ja-JP"/>
          </a:p>
        </p:txBody>
      </p:sp>
    </p:spTree>
    <p:extLst>
      <p:ext uri="{BB962C8B-B14F-4D97-AF65-F5344CB8AC3E}">
        <p14:creationId xmlns:p14="http://schemas.microsoft.com/office/powerpoint/2010/main" val="19395198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15789D-2E1E-4C89-A289-67E0C55407A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1902716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091561-865C-427B-97D1-88DF21A1224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328591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ABDF90-6E7F-42B7-AA46-21E67583D04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089318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D2319024-67F4-4DAC-B5B0-01DBB5603D93}" type="slidenum">
              <a:rPr lang="en-US" altLang="ja-JP"/>
              <a:pPr>
                <a:defRPr/>
              </a:pPr>
              <a:t>‹#›</a:t>
            </a:fld>
            <a:endParaRPr lang="en-US" altLang="ja-JP"/>
          </a:p>
        </p:txBody>
      </p:sp>
    </p:spTree>
    <p:extLst>
      <p:ext uri="{BB962C8B-B14F-4D97-AF65-F5344CB8AC3E}">
        <p14:creationId xmlns:p14="http://schemas.microsoft.com/office/powerpoint/2010/main" val="173078269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6A645FB-8317-4A01-9EA8-F6EF06D733D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44574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D63D848-E398-403D-9668-5AC4218BBC5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199716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C6ED692-C3B3-4CED-BDE9-7EAABF91C72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034024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4B9CCFE0-7242-4596-9843-A459D2F0FDD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9376536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90B9045-25BA-45AC-A4DD-1ECD685A419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0924560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35BFB1E-6015-4E65-8B19-9DF5D3F68B7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3175298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D8AD91-DD45-447B-B2F2-910385D7F55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7937770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4A3D871-343B-448A-9989-221956B6D7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2281231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685800" y="609600"/>
            <a:ext cx="7772400" cy="5486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012702E-99A3-4ED7-BC7A-49B82A56DB4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502867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06575BB8-7C99-48F8-88E5-884EBD90AFC5}" type="slidenum">
              <a:rPr lang="en-US" altLang="ja-JP"/>
              <a:pPr/>
              <a:t>‹#›</a:t>
            </a:fld>
            <a:endParaRPr lang="en-US" altLang="ja-JP"/>
          </a:p>
        </p:txBody>
      </p:sp>
    </p:spTree>
    <p:extLst>
      <p:ext uri="{BB962C8B-B14F-4D97-AF65-F5344CB8AC3E}">
        <p14:creationId xmlns:p14="http://schemas.microsoft.com/office/powerpoint/2010/main" val="23083877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74CD643F-EBF2-47D6-8933-49B5E396A16A}" type="slidenum">
              <a:rPr lang="en-US" altLang="ja-JP"/>
              <a:pPr>
                <a:defRPr/>
              </a:pPr>
              <a:t>‹#›</a:t>
            </a:fld>
            <a:endParaRPr lang="en-US" altLang="ja-JP"/>
          </a:p>
        </p:txBody>
      </p:sp>
    </p:spTree>
    <p:extLst>
      <p:ext uri="{BB962C8B-B14F-4D97-AF65-F5344CB8AC3E}">
        <p14:creationId xmlns:p14="http://schemas.microsoft.com/office/powerpoint/2010/main" val="3306943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7FC6C3E8-A0F7-4D29-AE0A-348D8D4404B7}" type="slidenum">
              <a:rPr lang="en-US" altLang="ja-JP"/>
              <a:pPr/>
              <a:t>‹#›</a:t>
            </a:fld>
            <a:endParaRPr lang="en-US" altLang="ja-JP"/>
          </a:p>
        </p:txBody>
      </p:sp>
    </p:spTree>
    <p:extLst>
      <p:ext uri="{BB962C8B-B14F-4D97-AF65-F5344CB8AC3E}">
        <p14:creationId xmlns:p14="http://schemas.microsoft.com/office/powerpoint/2010/main" val="180543972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D5BDEA3B-E613-456F-970E-909DCEFD1617}" type="slidenum">
              <a:rPr lang="en-US" altLang="ja-JP"/>
              <a:pPr/>
              <a:t>‹#›</a:t>
            </a:fld>
            <a:endParaRPr lang="en-US" altLang="ja-JP"/>
          </a:p>
        </p:txBody>
      </p:sp>
    </p:spTree>
    <p:extLst>
      <p:ext uri="{BB962C8B-B14F-4D97-AF65-F5344CB8AC3E}">
        <p14:creationId xmlns:p14="http://schemas.microsoft.com/office/powerpoint/2010/main" val="6057522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4"/>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6" name="フッター プレースホルダー 5"/>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7" name="スライド番号プレースホルダー 6"/>
          <p:cNvSpPr>
            <a:spLocks noGrp="1"/>
          </p:cNvSpPr>
          <p:nvPr>
            <p:ph type="sldNum" sz="quarter" idx="12"/>
          </p:nvPr>
        </p:nvSpPr>
        <p:spPr/>
        <p:txBody>
          <a:bodyPr/>
          <a:lstStyle>
            <a:lvl1pPr>
              <a:defRPr/>
            </a:lvl1pPr>
          </a:lstStyle>
          <a:p>
            <a:fld id="{FC463B6C-180F-4DB4-BA3B-E074EBE7752D}" type="slidenum">
              <a:rPr lang="en-US" altLang="ja-JP"/>
              <a:pPr/>
              <a:t>‹#›</a:t>
            </a:fld>
            <a:endParaRPr lang="en-US" altLang="ja-JP"/>
          </a:p>
        </p:txBody>
      </p:sp>
    </p:spTree>
    <p:extLst>
      <p:ext uri="{BB962C8B-B14F-4D97-AF65-F5344CB8AC3E}">
        <p14:creationId xmlns:p14="http://schemas.microsoft.com/office/powerpoint/2010/main" val="286853163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6"/>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8" name="フッター プレースホルダー 7"/>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9" name="スライド番号プレースホルダー 8"/>
          <p:cNvSpPr>
            <a:spLocks noGrp="1"/>
          </p:cNvSpPr>
          <p:nvPr>
            <p:ph type="sldNum" sz="quarter" idx="12"/>
          </p:nvPr>
        </p:nvSpPr>
        <p:spPr/>
        <p:txBody>
          <a:bodyPr/>
          <a:lstStyle>
            <a:lvl1pPr>
              <a:defRPr/>
            </a:lvl1pPr>
          </a:lstStyle>
          <a:p>
            <a:fld id="{0AD6DAD1-CFEA-4B65-B6AB-2A0209941050}" type="slidenum">
              <a:rPr lang="en-US" altLang="ja-JP"/>
              <a:pPr/>
              <a:t>‹#›</a:t>
            </a:fld>
            <a:endParaRPr lang="en-US" altLang="ja-JP"/>
          </a:p>
        </p:txBody>
      </p:sp>
    </p:spTree>
    <p:extLst>
      <p:ext uri="{BB962C8B-B14F-4D97-AF65-F5344CB8AC3E}">
        <p14:creationId xmlns:p14="http://schemas.microsoft.com/office/powerpoint/2010/main" val="33752520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2"/>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4" name="フッター プレースホルダー 3"/>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5" name="スライド番号プレースホルダー 4"/>
          <p:cNvSpPr>
            <a:spLocks noGrp="1"/>
          </p:cNvSpPr>
          <p:nvPr>
            <p:ph type="sldNum" sz="quarter" idx="12"/>
          </p:nvPr>
        </p:nvSpPr>
        <p:spPr/>
        <p:txBody>
          <a:bodyPr/>
          <a:lstStyle>
            <a:lvl1pPr>
              <a:defRPr/>
            </a:lvl1pPr>
          </a:lstStyle>
          <a:p>
            <a:fld id="{AA53D921-CD86-4E06-98A8-7E9A0E4E804D}" type="slidenum">
              <a:rPr lang="en-US" altLang="ja-JP"/>
              <a:pPr/>
              <a:t>‹#›</a:t>
            </a:fld>
            <a:endParaRPr lang="en-US" altLang="ja-JP"/>
          </a:p>
        </p:txBody>
      </p:sp>
    </p:spTree>
    <p:extLst>
      <p:ext uri="{BB962C8B-B14F-4D97-AF65-F5344CB8AC3E}">
        <p14:creationId xmlns:p14="http://schemas.microsoft.com/office/powerpoint/2010/main" val="12498328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3" name="フッター プレースホルダー 2"/>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4" name="スライド番号プレースホルダー 3"/>
          <p:cNvSpPr>
            <a:spLocks noGrp="1"/>
          </p:cNvSpPr>
          <p:nvPr>
            <p:ph type="sldNum" sz="quarter" idx="12"/>
          </p:nvPr>
        </p:nvSpPr>
        <p:spPr/>
        <p:txBody>
          <a:bodyPr/>
          <a:lstStyle>
            <a:lvl1pPr>
              <a:defRPr/>
            </a:lvl1pPr>
          </a:lstStyle>
          <a:p>
            <a:fld id="{845921A6-B94E-4C20-8D5D-F29647A8BE60}" type="slidenum">
              <a:rPr lang="en-US" altLang="ja-JP"/>
              <a:pPr/>
              <a:t>‹#›</a:t>
            </a:fld>
            <a:endParaRPr lang="en-US" altLang="ja-JP"/>
          </a:p>
        </p:txBody>
      </p:sp>
    </p:spTree>
    <p:extLst>
      <p:ext uri="{BB962C8B-B14F-4D97-AF65-F5344CB8AC3E}">
        <p14:creationId xmlns:p14="http://schemas.microsoft.com/office/powerpoint/2010/main" val="27800273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6" name="フッター プレースホルダー 5"/>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7" name="スライド番号プレースホルダー 6"/>
          <p:cNvSpPr>
            <a:spLocks noGrp="1"/>
          </p:cNvSpPr>
          <p:nvPr>
            <p:ph type="sldNum" sz="quarter" idx="12"/>
          </p:nvPr>
        </p:nvSpPr>
        <p:spPr/>
        <p:txBody>
          <a:bodyPr/>
          <a:lstStyle>
            <a:lvl1pPr>
              <a:defRPr/>
            </a:lvl1pPr>
          </a:lstStyle>
          <a:p>
            <a:fld id="{6E150657-E24B-473D-AA0F-10C3167AC01B}" type="slidenum">
              <a:rPr lang="en-US" altLang="ja-JP"/>
              <a:pPr/>
              <a:t>‹#›</a:t>
            </a:fld>
            <a:endParaRPr lang="en-US" altLang="ja-JP"/>
          </a:p>
        </p:txBody>
      </p:sp>
    </p:spTree>
    <p:extLst>
      <p:ext uri="{BB962C8B-B14F-4D97-AF65-F5344CB8AC3E}">
        <p14:creationId xmlns:p14="http://schemas.microsoft.com/office/powerpoint/2010/main" val="6873247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6" name="フッター プレースホルダー 5"/>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7" name="スライド番号プレースホルダー 6"/>
          <p:cNvSpPr>
            <a:spLocks noGrp="1"/>
          </p:cNvSpPr>
          <p:nvPr>
            <p:ph type="sldNum" sz="quarter" idx="12"/>
          </p:nvPr>
        </p:nvSpPr>
        <p:spPr/>
        <p:txBody>
          <a:bodyPr/>
          <a:lstStyle>
            <a:lvl1pPr>
              <a:defRPr/>
            </a:lvl1pPr>
          </a:lstStyle>
          <a:p>
            <a:fld id="{51388152-602D-4DF9-8C87-EF598B037D7E}" type="slidenum">
              <a:rPr lang="en-US" altLang="ja-JP"/>
              <a:pPr/>
              <a:t>‹#›</a:t>
            </a:fld>
            <a:endParaRPr lang="en-US" altLang="ja-JP"/>
          </a:p>
        </p:txBody>
      </p:sp>
    </p:spTree>
    <p:extLst>
      <p:ext uri="{BB962C8B-B14F-4D97-AF65-F5344CB8AC3E}">
        <p14:creationId xmlns:p14="http://schemas.microsoft.com/office/powerpoint/2010/main" val="8396155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4861555D-FCB4-47AE-BA36-3EDB36F37914}" type="slidenum">
              <a:rPr lang="en-US" altLang="ja-JP"/>
              <a:pPr/>
              <a:t>‹#›</a:t>
            </a:fld>
            <a:endParaRPr lang="en-US" altLang="ja-JP"/>
          </a:p>
        </p:txBody>
      </p:sp>
    </p:spTree>
    <p:extLst>
      <p:ext uri="{BB962C8B-B14F-4D97-AF65-F5344CB8AC3E}">
        <p14:creationId xmlns:p14="http://schemas.microsoft.com/office/powerpoint/2010/main" val="42835562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lgn="ctr">
              <a:defRPr>
                <a:ea typeface="ＭＳ Ｐゴシック" pitchFamily="50" charset="-128"/>
              </a:defRPr>
            </a:lvl1pPr>
          </a:lstStyle>
          <a:p>
            <a:pPr>
              <a:defRPr/>
            </a:pPr>
            <a:endParaRPr lang="en-US" altLang="ja-JP"/>
          </a:p>
        </p:txBody>
      </p:sp>
      <p:sp>
        <p:nvSpPr>
          <p:cNvPr id="5" name="フッター プレースホルダー 4"/>
          <p:cNvSpPr>
            <a:spLocks noGrp="1"/>
          </p:cNvSpPr>
          <p:nvPr>
            <p:ph type="ftr" sz="quarter" idx="11"/>
          </p:nvPr>
        </p:nvSpPr>
        <p:spPr/>
        <p:txBody>
          <a:bodyPr/>
          <a:lstStyle>
            <a:lvl1pPr>
              <a:defRPr>
                <a:ea typeface="ＭＳ Ｐゴシック" pitchFamily="50" charset="-128"/>
              </a:defRPr>
            </a:lvl1pPr>
          </a:lstStyle>
          <a:p>
            <a:pPr>
              <a:defRPr/>
            </a:pPr>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F5EE4E60-50BD-464D-BEB0-7D92DDE0C651}" type="slidenum">
              <a:rPr lang="en-US" altLang="ja-JP"/>
              <a:pPr/>
              <a:t>‹#›</a:t>
            </a:fld>
            <a:endParaRPr lang="en-US" altLang="ja-JP"/>
          </a:p>
        </p:txBody>
      </p:sp>
    </p:spTree>
    <p:extLst>
      <p:ext uri="{BB962C8B-B14F-4D97-AF65-F5344CB8AC3E}">
        <p14:creationId xmlns:p14="http://schemas.microsoft.com/office/powerpoint/2010/main" val="36743324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2AB88AAE-E117-4B63-B08A-EBCBFCB0A2DD}" type="slidenum">
              <a:rPr lang="en-US" altLang="ja-JP"/>
              <a:pPr>
                <a:defRPr/>
              </a:pPr>
              <a:t>‹#›</a:t>
            </a:fld>
            <a:endParaRPr lang="en-US" altLang="ja-JP"/>
          </a:p>
        </p:txBody>
      </p:sp>
    </p:spTree>
    <p:extLst>
      <p:ext uri="{BB962C8B-B14F-4D97-AF65-F5344CB8AC3E}">
        <p14:creationId xmlns:p14="http://schemas.microsoft.com/office/powerpoint/2010/main" val="33946797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1AE0DEDC-C016-42EC-A758-8CE0D9815B66}" type="slidenum">
              <a:rPr lang="en-US" altLang="ja-JP"/>
              <a:pPr>
                <a:defRPr/>
              </a:pPr>
              <a:t>‹#›</a:t>
            </a:fld>
            <a:endParaRPr lang="en-US" altLang="ja-JP"/>
          </a:p>
        </p:txBody>
      </p:sp>
    </p:spTree>
    <p:extLst>
      <p:ext uri="{BB962C8B-B14F-4D97-AF65-F5344CB8AC3E}">
        <p14:creationId xmlns:p14="http://schemas.microsoft.com/office/powerpoint/2010/main" val="11977862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DCC6A4A4-E6DB-4620-95AB-5AA7C7E80F86}" type="slidenum">
              <a:rPr lang="en-US" altLang="ja-JP"/>
              <a:pPr>
                <a:defRPr/>
              </a:pPr>
              <a:t>‹#›</a:t>
            </a:fld>
            <a:endParaRPr lang="en-US" altLang="ja-JP"/>
          </a:p>
        </p:txBody>
      </p:sp>
    </p:spTree>
    <p:extLst>
      <p:ext uri="{BB962C8B-B14F-4D97-AF65-F5344CB8AC3E}">
        <p14:creationId xmlns:p14="http://schemas.microsoft.com/office/powerpoint/2010/main" val="304073607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3E58DC14-756F-4D1A-967D-487449B4D126}" type="slidenum">
              <a:rPr lang="en-US" altLang="ja-JP"/>
              <a:pPr>
                <a:defRPr/>
              </a:pPr>
              <a:t>‹#›</a:t>
            </a:fld>
            <a:endParaRPr lang="en-US" altLang="ja-JP"/>
          </a:p>
        </p:txBody>
      </p:sp>
    </p:spTree>
    <p:extLst>
      <p:ext uri="{BB962C8B-B14F-4D97-AF65-F5344CB8AC3E}">
        <p14:creationId xmlns:p14="http://schemas.microsoft.com/office/powerpoint/2010/main" val="11692747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D3B3C572-E354-4294-8D93-A49E951CE14B}" type="slidenum">
              <a:rPr lang="en-US" altLang="ja-JP"/>
              <a:pPr>
                <a:defRPr/>
              </a:pPr>
              <a:t>‹#›</a:t>
            </a:fld>
            <a:endParaRPr lang="en-US" altLang="ja-JP"/>
          </a:p>
        </p:txBody>
      </p:sp>
    </p:spTree>
    <p:extLst>
      <p:ext uri="{BB962C8B-B14F-4D97-AF65-F5344CB8AC3E}">
        <p14:creationId xmlns:p14="http://schemas.microsoft.com/office/powerpoint/2010/main" val="3646265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8"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9"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2F96E06F-1B97-4F45-9E38-D6E67F1752C1}" type="slidenum">
              <a:rPr lang="en-US" altLang="ja-JP"/>
              <a:pPr>
                <a:defRPr/>
              </a:pPr>
              <a:t>‹#›</a:t>
            </a:fld>
            <a:endParaRPr lang="en-US" altLang="ja-JP"/>
          </a:p>
        </p:txBody>
      </p:sp>
    </p:spTree>
    <p:extLst>
      <p:ext uri="{BB962C8B-B14F-4D97-AF65-F5344CB8AC3E}">
        <p14:creationId xmlns:p14="http://schemas.microsoft.com/office/powerpoint/2010/main" val="35153075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4"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FC9178EA-CFE7-459F-A5E4-6E58AD565843}" type="slidenum">
              <a:rPr lang="en-US" altLang="ja-JP"/>
              <a:pPr>
                <a:defRPr/>
              </a:pPr>
              <a:t>‹#›</a:t>
            </a:fld>
            <a:endParaRPr lang="en-US" altLang="ja-JP"/>
          </a:p>
        </p:txBody>
      </p:sp>
    </p:spTree>
    <p:extLst>
      <p:ext uri="{BB962C8B-B14F-4D97-AF65-F5344CB8AC3E}">
        <p14:creationId xmlns:p14="http://schemas.microsoft.com/office/powerpoint/2010/main" val="19696626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3"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4"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B9F155FF-8CF0-4321-8DDE-A0F9E8F25C95}" type="slidenum">
              <a:rPr lang="en-US" altLang="ja-JP"/>
              <a:pPr>
                <a:defRPr/>
              </a:pPr>
              <a:t>‹#›</a:t>
            </a:fld>
            <a:endParaRPr lang="en-US" altLang="ja-JP"/>
          </a:p>
        </p:txBody>
      </p:sp>
    </p:spTree>
    <p:extLst>
      <p:ext uri="{BB962C8B-B14F-4D97-AF65-F5344CB8AC3E}">
        <p14:creationId xmlns:p14="http://schemas.microsoft.com/office/powerpoint/2010/main" val="29079514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522F0732-2B51-4E62-A020-67FF2CFD6759}" type="slidenum">
              <a:rPr lang="en-US" altLang="ja-JP"/>
              <a:pPr>
                <a:defRPr/>
              </a:pPr>
              <a:t>‹#›</a:t>
            </a:fld>
            <a:endParaRPr lang="en-US" altLang="ja-JP"/>
          </a:p>
        </p:txBody>
      </p:sp>
    </p:spTree>
    <p:extLst>
      <p:ext uri="{BB962C8B-B14F-4D97-AF65-F5344CB8AC3E}">
        <p14:creationId xmlns:p14="http://schemas.microsoft.com/office/powerpoint/2010/main" val="398130859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7CC83C57-8AC5-405D-9962-A22109E31281}" type="slidenum">
              <a:rPr lang="en-US" altLang="ja-JP"/>
              <a:pPr>
                <a:defRPr/>
              </a:pPr>
              <a:t>‹#›</a:t>
            </a:fld>
            <a:endParaRPr lang="en-US" altLang="ja-JP"/>
          </a:p>
        </p:txBody>
      </p:sp>
    </p:spTree>
    <p:extLst>
      <p:ext uri="{BB962C8B-B14F-4D97-AF65-F5344CB8AC3E}">
        <p14:creationId xmlns:p14="http://schemas.microsoft.com/office/powerpoint/2010/main" val="201425259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FD11D031-27FA-46DD-B236-611CE6E80FC0}" type="slidenum">
              <a:rPr lang="en-US" altLang="ja-JP"/>
              <a:pPr>
                <a:defRPr/>
              </a:pPr>
              <a:t>‹#›</a:t>
            </a:fld>
            <a:endParaRPr lang="en-US" altLang="ja-JP"/>
          </a:p>
        </p:txBody>
      </p:sp>
    </p:spTree>
    <p:extLst>
      <p:ext uri="{BB962C8B-B14F-4D97-AF65-F5344CB8AC3E}">
        <p14:creationId xmlns:p14="http://schemas.microsoft.com/office/powerpoint/2010/main" val="2567774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68096BFB-DC9B-4FB6-AAB2-A9A9911BD02A}" type="slidenum">
              <a:rPr lang="en-US" altLang="ja-JP"/>
              <a:pPr>
                <a:defRPr/>
              </a:pPr>
              <a:t>‹#›</a:t>
            </a:fld>
            <a:endParaRPr lang="en-US" altLang="ja-JP"/>
          </a:p>
        </p:txBody>
      </p:sp>
    </p:spTree>
    <p:extLst>
      <p:ext uri="{BB962C8B-B14F-4D97-AF65-F5344CB8AC3E}">
        <p14:creationId xmlns:p14="http://schemas.microsoft.com/office/powerpoint/2010/main" val="42647095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609600"/>
            <a:ext cx="1943100" cy="54864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609600"/>
            <a:ext cx="5676900" cy="5486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ftr" sz="quarter" idx="11"/>
          </p:nvPr>
        </p:nvSpPr>
        <p:spPr/>
        <p:txBody>
          <a:bodyPr/>
          <a:lstStyle>
            <a:lvl1pPr algn="l" eaLnBrk="0" hangingPunct="0">
              <a:defRPr b="1">
                <a:latin typeface="Times New Roman" panose="02020603050405020304" pitchFamily="18" charset="0"/>
                <a:ea typeface="ＭＳ Ｐゴシック" panose="020B0600070205080204" pitchFamily="50" charset="-128"/>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eaLnBrk="0" hangingPunct="0">
              <a:defRPr b="1">
                <a:latin typeface="Times New Roman" panose="02020603050405020304" pitchFamily="18" charset="0"/>
                <a:ea typeface="ＭＳ Ｐゴシック" panose="020B0600070205080204" pitchFamily="50" charset="-128"/>
              </a:defRPr>
            </a:lvl1pPr>
          </a:lstStyle>
          <a:p>
            <a:pPr>
              <a:defRPr/>
            </a:pPr>
            <a:fld id="{BD7B1030-4A2A-44C7-8CEC-2549AE271EFA}" type="slidenum">
              <a:rPr lang="en-US" altLang="ja-JP"/>
              <a:pPr>
                <a:defRPr/>
              </a:pPr>
              <a:t>‹#›</a:t>
            </a:fld>
            <a:endParaRPr lang="en-US" altLang="ja-JP"/>
          </a:p>
        </p:txBody>
      </p:sp>
    </p:spTree>
    <p:extLst>
      <p:ext uri="{BB962C8B-B14F-4D97-AF65-F5344CB8AC3E}">
        <p14:creationId xmlns:p14="http://schemas.microsoft.com/office/powerpoint/2010/main" val="41123084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A7C5F7B3-F954-4925-9449-FC34E05E551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5601311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9112BBB9-3BB4-4135-BC3A-56DCD117BF2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6500012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A920CB2C-107B-410D-AA27-A70BD45CC12D}"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869982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7EB9B077-1B3F-4DF3-B243-010ADEE5DFB8}"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9272892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ー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ー 8"/>
          <p:cNvSpPr>
            <a:spLocks noGrp="1"/>
          </p:cNvSpPr>
          <p:nvPr>
            <p:ph type="sldNum" sz="quarter" idx="12"/>
          </p:nvPr>
        </p:nvSpPr>
        <p:spPr/>
        <p:txBody>
          <a:bodyPr/>
          <a:lstStyle>
            <a:lvl1pPr>
              <a:defRPr/>
            </a:lvl1pPr>
          </a:lstStyle>
          <a:p>
            <a:fld id="{3E7A36BE-9E8C-4B5C-B40C-317BF170D5FF}"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16154000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ー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ー 4"/>
          <p:cNvSpPr>
            <a:spLocks noGrp="1"/>
          </p:cNvSpPr>
          <p:nvPr>
            <p:ph type="sldNum" sz="quarter" idx="12"/>
          </p:nvPr>
        </p:nvSpPr>
        <p:spPr/>
        <p:txBody>
          <a:bodyPr/>
          <a:lstStyle>
            <a:lvl1pPr>
              <a:defRPr/>
            </a:lvl1pPr>
          </a:lstStyle>
          <a:p>
            <a:fld id="{2BC43796-4635-454B-9812-73676A667993}"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3113761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ー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ー 3"/>
          <p:cNvSpPr>
            <a:spLocks noGrp="1"/>
          </p:cNvSpPr>
          <p:nvPr>
            <p:ph type="sldNum" sz="quarter" idx="12"/>
          </p:nvPr>
        </p:nvSpPr>
        <p:spPr/>
        <p:txBody>
          <a:bodyPr/>
          <a:lstStyle>
            <a:lvl1pPr>
              <a:defRPr/>
            </a:lvl1pPr>
          </a:lstStyle>
          <a:p>
            <a:fld id="{D0824067-E7AF-41D9-93EA-7BF2E87F669B}"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6779337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B208DD2F-7B9D-4C59-88E6-3712133275A0}"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69401127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A58F6B83-CEBB-45EF-AB4E-FACD12C5C19F}"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975677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theme" Target="../theme/theme10.xml"/><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theme" Target="../theme/theme1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theme" Target="../theme/theme12.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theme" Target="../theme/theme14.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slideLayout" Target="../slideLayouts/slideLayout160.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8.xml"/><Relationship Id="rId13" Type="http://schemas.openxmlformats.org/officeDocument/2006/relationships/theme" Target="../theme/theme15.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slideLayout" Target="../slideLayouts/slideLayout172.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theme" Target="../theme/theme16.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slideLayout" Target="../slideLayouts/slideLayout184.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2.xml"/><Relationship Id="rId13" Type="http://schemas.openxmlformats.org/officeDocument/2006/relationships/theme" Target="../theme/theme17.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slideLayout" Target="../slideLayouts/slideLayout196.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4.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theme" Target="../theme/theme18.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5.xml"/><Relationship Id="rId3" Type="http://schemas.openxmlformats.org/officeDocument/2006/relationships/slideLayout" Target="../slideLayouts/slideLayout210.xml"/><Relationship Id="rId7" Type="http://schemas.openxmlformats.org/officeDocument/2006/relationships/slideLayout" Target="../slideLayouts/slideLayout214.xml"/><Relationship Id="rId12" Type="http://schemas.openxmlformats.org/officeDocument/2006/relationships/theme" Target="../theme/theme19.xml"/><Relationship Id="rId2" Type="http://schemas.openxmlformats.org/officeDocument/2006/relationships/slideLayout" Target="../slideLayouts/slideLayout209.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slideLayout" Target="../slideLayouts/slideLayout218.xml"/><Relationship Id="rId5" Type="http://schemas.openxmlformats.org/officeDocument/2006/relationships/slideLayout" Target="../slideLayouts/slideLayout212.xml"/><Relationship Id="rId10" Type="http://schemas.openxmlformats.org/officeDocument/2006/relationships/slideLayout" Target="../slideLayouts/slideLayout217.xml"/><Relationship Id="rId4" Type="http://schemas.openxmlformats.org/officeDocument/2006/relationships/slideLayout" Target="../slideLayouts/slideLayout211.xml"/><Relationship Id="rId9" Type="http://schemas.openxmlformats.org/officeDocument/2006/relationships/slideLayout" Target="../slideLayouts/slideLayout21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6.xml"/><Relationship Id="rId13" Type="http://schemas.openxmlformats.org/officeDocument/2006/relationships/theme" Target="../theme/theme20.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slideLayout" Target="../slideLayouts/slideLayout230.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8.xml"/><Relationship Id="rId13" Type="http://schemas.openxmlformats.org/officeDocument/2006/relationships/theme" Target="../theme/theme21.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slideLayout" Target="../slideLayouts/slideLayout242.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0.xml"/><Relationship Id="rId13" Type="http://schemas.openxmlformats.org/officeDocument/2006/relationships/theme" Target="../theme/theme22.xml"/><Relationship Id="rId3" Type="http://schemas.openxmlformats.org/officeDocument/2006/relationships/slideLayout" Target="../slideLayouts/slideLayout245.xml"/><Relationship Id="rId7" Type="http://schemas.openxmlformats.org/officeDocument/2006/relationships/slideLayout" Target="../slideLayouts/slideLayout249.xml"/><Relationship Id="rId12" Type="http://schemas.openxmlformats.org/officeDocument/2006/relationships/slideLayout" Target="../slideLayouts/slideLayout254.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1" Type="http://schemas.openxmlformats.org/officeDocument/2006/relationships/slideLayout" Target="../slideLayouts/slideLayout253.xml"/><Relationship Id="rId5" Type="http://schemas.openxmlformats.org/officeDocument/2006/relationships/slideLayout" Target="../slideLayouts/slideLayout247.xml"/><Relationship Id="rId10" Type="http://schemas.openxmlformats.org/officeDocument/2006/relationships/slideLayout" Target="../slideLayouts/slideLayout252.xml"/><Relationship Id="rId4" Type="http://schemas.openxmlformats.org/officeDocument/2006/relationships/slideLayout" Target="../slideLayouts/slideLayout246.xml"/><Relationship Id="rId9" Type="http://schemas.openxmlformats.org/officeDocument/2006/relationships/slideLayout" Target="../slideLayouts/slideLayout25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2.xml"/><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23.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3.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24.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4.xml"/><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25.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26.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27.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7.xml"/><Relationship Id="rId13" Type="http://schemas.openxmlformats.org/officeDocument/2006/relationships/theme" Target="../theme/theme28.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slideLayout" Target="../slideLayouts/slideLayout321.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9.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29.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0.xml"/><Relationship Id="rId3" Type="http://schemas.openxmlformats.org/officeDocument/2006/relationships/slideLayout" Target="../slideLayouts/slideLayout335.xml"/><Relationship Id="rId7" Type="http://schemas.openxmlformats.org/officeDocument/2006/relationships/slideLayout" Target="../slideLayouts/slideLayout339.xml"/><Relationship Id="rId12" Type="http://schemas.openxmlformats.org/officeDocument/2006/relationships/theme" Target="../theme/theme30.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11" Type="http://schemas.openxmlformats.org/officeDocument/2006/relationships/slideLayout" Target="../slideLayouts/slideLayout343.xml"/><Relationship Id="rId5" Type="http://schemas.openxmlformats.org/officeDocument/2006/relationships/slideLayout" Target="../slideLayouts/slideLayout337.xml"/><Relationship Id="rId10" Type="http://schemas.openxmlformats.org/officeDocument/2006/relationships/slideLayout" Target="../slideLayouts/slideLayout342.xml"/><Relationship Id="rId4" Type="http://schemas.openxmlformats.org/officeDocument/2006/relationships/slideLayout" Target="../slideLayouts/slideLayout336.xml"/><Relationship Id="rId9" Type="http://schemas.openxmlformats.org/officeDocument/2006/relationships/slideLayout" Target="../slideLayouts/slideLayout34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theme" Target="../theme/theme6.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9.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mn-lt"/>
              </a:defRPr>
            </a:lvl1pPr>
          </a:lstStyle>
          <a:p>
            <a:pPr>
              <a:defRPr/>
            </a:pPr>
            <a:endParaRPr lang="en-US" altLang="ja-JP">
              <a:ea typeface="ＭＳ Ｐゴシック"/>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mn-lt"/>
              </a:defRPr>
            </a:lvl1pPr>
          </a:lstStyle>
          <a:p>
            <a:pPr>
              <a:defRPr/>
            </a:pPr>
            <a:endParaRPr lang="en-US" altLang="ja-JP">
              <a:ea typeface="ＭＳ Ｐゴシック"/>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anose="020B0604020202020204" pitchFamily="34" charset="0"/>
              </a:defRPr>
            </a:lvl1pPr>
          </a:lstStyle>
          <a:p>
            <a:pPr>
              <a:defRPr/>
            </a:pPr>
            <a:fld id="{A406FE19-0729-46A3-9F3C-F1A9C7B3575F}" type="slidenum">
              <a:rPr lang="en-US" altLang="ja-JP">
                <a:ea typeface="ＭＳ Ｐゴシック"/>
              </a:rPr>
              <a:pPr>
                <a:defRPr/>
              </a:pPr>
              <a:t>‹#›</a:t>
            </a:fld>
            <a:endParaRPr lang="en-US" altLang="ja-JP">
              <a:ea typeface="ＭＳ Ｐゴシック"/>
            </a:endParaRPr>
          </a:p>
        </p:txBody>
      </p:sp>
    </p:spTree>
    <p:extLst>
      <p:ext uri="{BB962C8B-B14F-4D97-AF65-F5344CB8AC3E}">
        <p14:creationId xmlns:p14="http://schemas.microsoft.com/office/powerpoint/2010/main" val="3747535309"/>
      </p:ext>
    </p:extLst>
  </p:cSld>
  <p:clrMap bg1="lt1" tx1="dk1" bg2="lt2" tx2="dk2" accent1="accent1" accent2="accent2" accent3="accent3" accent4="accent4" accent5="accent5" accent6="accent6" hlink="hlink" folHlink="folHlink"/>
  <p:sldLayoutIdLst>
    <p:sldLayoutId id="2147485232" r:id="rId1"/>
    <p:sldLayoutId id="2147485233" r:id="rId2"/>
    <p:sldLayoutId id="2147485234" r:id="rId3"/>
    <p:sldLayoutId id="2147485235" r:id="rId4"/>
    <p:sldLayoutId id="2147485236" r:id="rId5"/>
    <p:sldLayoutId id="2147485237" r:id="rId6"/>
    <p:sldLayoutId id="2147485238" r:id="rId7"/>
    <p:sldLayoutId id="2147485239" r:id="rId8"/>
    <p:sldLayoutId id="2147485240" r:id="rId9"/>
    <p:sldLayoutId id="2147485241" r:id="rId10"/>
    <p:sldLayoutId id="2147485242" r:id="rId11"/>
    <p:sldLayoutId id="2147485243"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ea typeface="ＭＳ Ｐゴシック" pitchFamily="50" charset="-128"/>
              </a:defRPr>
            </a:lvl1pPr>
          </a:lstStyle>
          <a:p>
            <a:pPr fontAlgn="base">
              <a:spcBef>
                <a:spcPct val="0"/>
              </a:spcBef>
              <a:spcAft>
                <a:spcPct val="0"/>
              </a:spcAft>
              <a:defRPr/>
            </a:pPr>
            <a:endParaRPr lang="en-US" altLang="ja-JP">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fontAlgn="base">
              <a:spcBef>
                <a:spcPct val="0"/>
              </a:spcBef>
              <a:spcAft>
                <a:spcPct val="0"/>
              </a:spcAft>
              <a:defRPr/>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fontAlgn="base">
              <a:spcBef>
                <a:spcPct val="0"/>
              </a:spcBef>
              <a:spcAft>
                <a:spcPct val="0"/>
              </a:spcAft>
              <a:defRPr/>
            </a:pPr>
            <a:fld id="{29800070-F623-4A74-861E-A2893467A597}" type="slidenum">
              <a:rPr lang="en-US" altLang="ja-JP">
                <a:solidFill>
                  <a:srgbClr val="000000"/>
                </a:solidFill>
              </a:rPr>
              <a:pPr fontAlgn="base">
                <a:spcBef>
                  <a:spcPct val="0"/>
                </a:spcBef>
                <a:spcAft>
                  <a:spcPct val="0"/>
                </a:spcAft>
                <a:defRPr/>
              </a:pPr>
              <a:t>‹#›</a:t>
            </a:fld>
            <a:endParaRPr lang="en-US" altLang="ja-JP">
              <a:solidFill>
                <a:srgbClr val="000000"/>
              </a:solidFill>
            </a:endParaRPr>
          </a:p>
        </p:txBody>
      </p:sp>
    </p:spTree>
    <p:extLst>
      <p:ext uri="{BB962C8B-B14F-4D97-AF65-F5344CB8AC3E}">
        <p14:creationId xmlns:p14="http://schemas.microsoft.com/office/powerpoint/2010/main" val="1318364344"/>
      </p:ext>
    </p:extLst>
  </p:cSld>
  <p:clrMap bg1="lt1" tx1="dk1" bg2="lt2" tx2="dk2" accent1="accent1" accent2="accent2" accent3="accent3" accent4="accent4" accent5="accent5" accent6="accent6" hlink="hlink" folHlink="folHlink"/>
  <p:sldLayoutIdLst>
    <p:sldLayoutId id="2147486708" r:id="rId1"/>
    <p:sldLayoutId id="2147486709" r:id="rId2"/>
    <p:sldLayoutId id="2147486710" r:id="rId3"/>
    <p:sldLayoutId id="2147486711" r:id="rId4"/>
    <p:sldLayoutId id="2147486712" r:id="rId5"/>
    <p:sldLayoutId id="2147486713" r:id="rId6"/>
    <p:sldLayoutId id="2147486714" r:id="rId7"/>
    <p:sldLayoutId id="2147486715" r:id="rId8"/>
    <p:sldLayoutId id="2147486716" r:id="rId9"/>
    <p:sldLayoutId id="2147486717" r:id="rId10"/>
    <p:sldLayoutId id="2147486718" r:id="rId11"/>
    <p:sldLayoutId id="2147486719"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mn-lt"/>
                <a:ea typeface="ＭＳ Ｐゴシック"/>
              </a:defRPr>
            </a:lvl1pPr>
          </a:lstStyle>
          <a:p>
            <a:pPr>
              <a:defRPr/>
            </a:pPr>
            <a:endParaRPr lang="en-US" altLang="ja-JP"/>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mn-lt"/>
                <a:ea typeface="ＭＳ Ｐゴシック"/>
              </a:defRPr>
            </a:lvl1pPr>
          </a:lstStyle>
          <a:p>
            <a:pPr>
              <a:defRPr/>
            </a:pPr>
            <a:endParaRPr lang="en-US" altLang="ja-JP"/>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anose="020B0604020202020204" pitchFamily="34" charset="0"/>
              </a:defRPr>
            </a:lvl1pPr>
          </a:lstStyle>
          <a:p>
            <a:pPr>
              <a:defRPr/>
            </a:pPr>
            <a:fld id="{9DDA89CC-9DD7-4B8F-897D-1EA3D4522CF7}" type="slidenum">
              <a:rPr lang="en-US" altLang="ja-JP">
                <a:ea typeface="ＭＳ Ｐゴシック"/>
              </a:rPr>
              <a:pPr>
                <a:defRPr/>
              </a:pPr>
              <a:t>‹#›</a:t>
            </a:fld>
            <a:endParaRPr lang="en-US" altLang="ja-JP">
              <a:ea typeface="ＭＳ Ｐゴシック"/>
            </a:endParaRPr>
          </a:p>
        </p:txBody>
      </p:sp>
    </p:spTree>
    <p:extLst>
      <p:ext uri="{BB962C8B-B14F-4D97-AF65-F5344CB8AC3E}">
        <p14:creationId xmlns:p14="http://schemas.microsoft.com/office/powerpoint/2010/main" val="3116286969"/>
      </p:ext>
    </p:extLst>
  </p:cSld>
  <p:clrMap bg1="lt1" tx1="dk1" bg2="lt2" tx2="dk2" accent1="accent1" accent2="accent2" accent3="accent3" accent4="accent4" accent5="accent5" accent6="accent6" hlink="hlink" folHlink="folHlink"/>
  <p:sldLayoutIdLst>
    <p:sldLayoutId id="2147486823" r:id="rId1"/>
    <p:sldLayoutId id="2147486824" r:id="rId2"/>
    <p:sldLayoutId id="2147486825" r:id="rId3"/>
    <p:sldLayoutId id="2147486826" r:id="rId4"/>
    <p:sldLayoutId id="2147486827" r:id="rId5"/>
    <p:sldLayoutId id="2147486828" r:id="rId6"/>
    <p:sldLayoutId id="2147486829" r:id="rId7"/>
    <p:sldLayoutId id="2147486830" r:id="rId8"/>
    <p:sldLayoutId id="2147486831" r:id="rId9"/>
    <p:sldLayoutId id="2147486832" r:id="rId10"/>
    <p:sldLayoutId id="2147486833" r:id="rId11"/>
    <p:sldLayoutId id="2147486834"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9219"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A540B20D-97FA-40DA-BF4D-C6628DBF2772}" type="slidenum">
              <a:rPr lang="en-US" altLang="ja-JP">
                <a:latin typeface="Times New Roman"/>
                <a:ea typeface="ＭＳ Ｐゴシック"/>
              </a:rPr>
              <a:pPr>
                <a:defRPr/>
              </a:pPr>
              <a:t>‹#›</a:t>
            </a:fld>
            <a:endParaRPr lang="en-US" altLang="ja-JP">
              <a:latin typeface="Times New Roman"/>
              <a:ea typeface="ＭＳ Ｐゴシック"/>
            </a:endParaRPr>
          </a:p>
        </p:txBody>
      </p:sp>
    </p:spTree>
    <p:extLst>
      <p:ext uri="{BB962C8B-B14F-4D97-AF65-F5344CB8AC3E}">
        <p14:creationId xmlns:p14="http://schemas.microsoft.com/office/powerpoint/2010/main" val="2028180859"/>
      </p:ext>
    </p:extLst>
  </p:cSld>
  <p:clrMap bg1="lt1" tx1="dk1" bg2="lt2" tx2="dk2" accent1="accent1" accent2="accent2" accent3="accent3" accent4="accent4" accent5="accent5" accent6="accent6" hlink="hlink" folHlink="folHlink"/>
  <p:sldLayoutIdLst>
    <p:sldLayoutId id="2147486836" r:id="rId1"/>
    <p:sldLayoutId id="2147486837" r:id="rId2"/>
    <p:sldLayoutId id="2147486838" r:id="rId3"/>
    <p:sldLayoutId id="2147486839" r:id="rId4"/>
    <p:sldLayoutId id="2147486840" r:id="rId5"/>
    <p:sldLayoutId id="2147486841" r:id="rId6"/>
    <p:sldLayoutId id="2147486842" r:id="rId7"/>
    <p:sldLayoutId id="2147486843" r:id="rId8"/>
    <p:sldLayoutId id="2147486844" r:id="rId9"/>
    <p:sldLayoutId id="2147486845" r:id="rId10"/>
    <p:sldLayoutId id="2147486846" r:id="rId11"/>
    <p:sldLayoutId id="2147486847"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endParaRPr lang="en-US" altLang="ja-JP">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D3BE128B-FAF9-49F9-B534-D0362DE59A71}"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589691973"/>
      </p:ext>
    </p:extLst>
  </p:cSld>
  <p:clrMap bg1="lt1" tx1="dk1" bg2="lt2" tx2="dk2" accent1="accent1" accent2="accent2" accent3="accent3" accent4="accent4" accent5="accent5" accent6="accent6" hlink="hlink" folHlink="folHlink"/>
  <p:sldLayoutIdLst>
    <p:sldLayoutId id="2147486861" r:id="rId1"/>
    <p:sldLayoutId id="2147486862" r:id="rId2"/>
    <p:sldLayoutId id="2147486863" r:id="rId3"/>
    <p:sldLayoutId id="2147486864" r:id="rId4"/>
    <p:sldLayoutId id="2147486865" r:id="rId5"/>
    <p:sldLayoutId id="2147486866" r:id="rId6"/>
    <p:sldLayoutId id="2147486867" r:id="rId7"/>
    <p:sldLayoutId id="2147486868" r:id="rId8"/>
    <p:sldLayoutId id="2147486869" r:id="rId9"/>
    <p:sldLayoutId id="2147486870" r:id="rId10"/>
    <p:sldLayoutId id="2147486871"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2048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Times New Roman"/>
                <a:ea typeface="ＭＳ Ｐゴシック"/>
              </a:defRPr>
            </a:lvl1pPr>
          </a:lstStyle>
          <a:p>
            <a:pPr>
              <a:defRPr/>
            </a:pPr>
            <a:endParaRPr lang="en-US" altLang="ja-JP"/>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a:defRPr>
            </a:lvl1pPr>
          </a:lstStyle>
          <a:p>
            <a:pPr>
              <a:defRPr/>
            </a:pPr>
            <a:endParaRPr lang="en-US" altLang="ja-JP"/>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b="0">
                <a:solidFill>
                  <a:srgbClr val="000000"/>
                </a:solidFill>
                <a:latin typeface="Times New Roman"/>
                <a:ea typeface="ＭＳ Ｐゴシック"/>
              </a:defRPr>
            </a:lvl1pPr>
          </a:lstStyle>
          <a:p>
            <a:pPr>
              <a:defRPr/>
            </a:pPr>
            <a:fld id="{62C20C4B-F142-44DC-8262-F6D499BFA974}" type="slidenum">
              <a:rPr lang="en-US" altLang="ja-JP"/>
              <a:pPr>
                <a:defRPr/>
              </a:pPr>
              <a:t>‹#›</a:t>
            </a:fld>
            <a:endParaRPr lang="en-US" altLang="ja-JP"/>
          </a:p>
        </p:txBody>
      </p:sp>
    </p:spTree>
    <p:extLst>
      <p:ext uri="{BB962C8B-B14F-4D97-AF65-F5344CB8AC3E}">
        <p14:creationId xmlns:p14="http://schemas.microsoft.com/office/powerpoint/2010/main" val="1217296171"/>
      </p:ext>
    </p:extLst>
  </p:cSld>
  <p:clrMap bg1="lt1" tx1="dk1" bg2="lt2" tx2="dk2" accent1="accent1" accent2="accent2" accent3="accent3" accent4="accent4" accent5="accent5" accent6="accent6" hlink="hlink" folHlink="folHlink"/>
  <p:sldLayoutIdLst>
    <p:sldLayoutId id="2147486898" r:id="rId1"/>
    <p:sldLayoutId id="2147486899" r:id="rId2"/>
    <p:sldLayoutId id="2147486900" r:id="rId3"/>
    <p:sldLayoutId id="2147486901" r:id="rId4"/>
    <p:sldLayoutId id="2147486902" r:id="rId5"/>
    <p:sldLayoutId id="2147486903" r:id="rId6"/>
    <p:sldLayoutId id="2147486904" r:id="rId7"/>
    <p:sldLayoutId id="2147486905" r:id="rId8"/>
    <p:sldLayoutId id="2147486906" r:id="rId9"/>
    <p:sldLayoutId id="2147486907" r:id="rId10"/>
    <p:sldLayoutId id="2147486908" r:id="rId11"/>
    <p:sldLayoutId id="2147486909"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2355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00"/>
                </a:solidFill>
                <a:ea typeface="ＭＳ Ｐゴシック" pitchFamily="50" charset="-128"/>
              </a:defRPr>
            </a:lvl1pPr>
          </a:lstStyle>
          <a:p>
            <a:pPr>
              <a:defRPr/>
            </a:pPr>
            <a:fld id="{713F0DF2-F0FE-43F0-8A74-316A21234CA4}" type="slidenum">
              <a:rPr lang="en-US" altLang="ja-JP"/>
              <a:pPr>
                <a:defRPr/>
              </a:pPr>
              <a:t>‹#›</a:t>
            </a:fld>
            <a:endParaRPr lang="en-US" altLang="ja-JP"/>
          </a:p>
        </p:txBody>
      </p:sp>
    </p:spTree>
    <p:extLst>
      <p:ext uri="{BB962C8B-B14F-4D97-AF65-F5344CB8AC3E}">
        <p14:creationId xmlns:p14="http://schemas.microsoft.com/office/powerpoint/2010/main" val="4025401794"/>
      </p:ext>
    </p:extLst>
  </p:cSld>
  <p:clrMap bg1="lt1" tx1="dk1" bg2="lt2" tx2="dk2" accent1="accent1" accent2="accent2" accent3="accent3" accent4="accent4" accent5="accent5" accent6="accent6" hlink="hlink" folHlink="folHlink"/>
  <p:sldLayoutIdLst>
    <p:sldLayoutId id="2147486911" r:id="rId1"/>
    <p:sldLayoutId id="2147486912" r:id="rId2"/>
    <p:sldLayoutId id="2147486913" r:id="rId3"/>
    <p:sldLayoutId id="2147486914" r:id="rId4"/>
    <p:sldLayoutId id="2147486915" r:id="rId5"/>
    <p:sldLayoutId id="2147486916" r:id="rId6"/>
    <p:sldLayoutId id="2147486917" r:id="rId7"/>
    <p:sldLayoutId id="2147486918" r:id="rId8"/>
    <p:sldLayoutId id="2147486919" r:id="rId9"/>
    <p:sldLayoutId id="2147486920" r:id="rId10"/>
    <p:sldLayoutId id="2147486921" r:id="rId11"/>
    <p:sldLayoutId id="2147486922"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ea typeface="ＭＳ Ｐゴシック"/>
              </a:defRPr>
            </a:lvl1pPr>
          </a:lstStyle>
          <a:p>
            <a:pPr>
              <a:defRPr/>
            </a:pPr>
            <a:endParaRPr lang="en-US" altLang="ja-JP"/>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ea typeface="ＭＳ Ｐゴシック"/>
              </a:defRPr>
            </a:lvl1pPr>
          </a:lstStyle>
          <a:p>
            <a:pPr>
              <a:defRPr/>
            </a:pPr>
            <a:endParaRPr lang="en-US" altLang="ja-JP"/>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a:ea typeface="ＭＳ Ｐゴシック"/>
              </a:defRPr>
            </a:lvl1pPr>
          </a:lstStyle>
          <a:p>
            <a:pPr>
              <a:defRPr/>
            </a:pPr>
            <a:fld id="{03502AFA-E4E3-4DD4-AE90-C73F7107466A}" type="slidenum">
              <a:rPr lang="en-US" altLang="ja-JP"/>
              <a:pPr>
                <a:defRPr/>
              </a:pPr>
              <a:t>‹#›</a:t>
            </a:fld>
            <a:endParaRPr lang="en-US" altLang="ja-JP"/>
          </a:p>
        </p:txBody>
      </p:sp>
    </p:spTree>
    <p:extLst>
      <p:ext uri="{BB962C8B-B14F-4D97-AF65-F5344CB8AC3E}">
        <p14:creationId xmlns:p14="http://schemas.microsoft.com/office/powerpoint/2010/main" val="2881434706"/>
      </p:ext>
    </p:extLst>
  </p:cSld>
  <p:clrMap bg1="lt1" tx1="dk1" bg2="lt2" tx2="dk2" accent1="accent1" accent2="accent2" accent3="accent3" accent4="accent4" accent5="accent5" accent6="accent6" hlink="hlink" folHlink="folHlink"/>
  <p:sldLayoutIdLst>
    <p:sldLayoutId id="2147486924" r:id="rId1"/>
    <p:sldLayoutId id="2147486925" r:id="rId2"/>
    <p:sldLayoutId id="2147486926" r:id="rId3"/>
    <p:sldLayoutId id="2147486927" r:id="rId4"/>
    <p:sldLayoutId id="2147486928" r:id="rId5"/>
    <p:sldLayoutId id="2147486929" r:id="rId6"/>
    <p:sldLayoutId id="2147486930" r:id="rId7"/>
    <p:sldLayoutId id="2147486931" r:id="rId8"/>
    <p:sldLayoutId id="2147486932" r:id="rId9"/>
    <p:sldLayoutId id="2147486933" r:id="rId10"/>
    <p:sldLayoutId id="2147486934" r:id="rId11"/>
    <p:sldLayoutId id="2147486935"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Times New Roman"/>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b="0">
                <a:solidFill>
                  <a:srgbClr val="000000"/>
                </a:solidFill>
                <a:latin typeface="Times New Roman"/>
                <a:ea typeface="ＭＳ Ｐゴシック" pitchFamily="50" charset="-128"/>
              </a:defRPr>
            </a:lvl1pPr>
          </a:lstStyle>
          <a:p>
            <a:pPr>
              <a:defRPr/>
            </a:pPr>
            <a:fld id="{C18349A0-80DE-4085-8A57-C6B885D4AB64}" type="slidenum">
              <a:rPr lang="en-US" altLang="ja-JP"/>
              <a:pPr>
                <a:defRPr/>
              </a:pPr>
              <a:t>‹#›</a:t>
            </a:fld>
            <a:endParaRPr lang="en-US" altLang="ja-JP"/>
          </a:p>
        </p:txBody>
      </p:sp>
    </p:spTree>
    <p:extLst>
      <p:ext uri="{BB962C8B-B14F-4D97-AF65-F5344CB8AC3E}">
        <p14:creationId xmlns:p14="http://schemas.microsoft.com/office/powerpoint/2010/main" val="1167316925"/>
      </p:ext>
    </p:extLst>
  </p:cSld>
  <p:clrMap bg1="lt1" tx1="dk1" bg2="lt2" tx2="dk2" accent1="accent1" accent2="accent2" accent3="accent3" accent4="accent4" accent5="accent5" accent6="accent6" hlink="hlink" folHlink="folHlink"/>
  <p:sldLayoutIdLst>
    <p:sldLayoutId id="2147486950" r:id="rId1"/>
    <p:sldLayoutId id="2147486951" r:id="rId2"/>
    <p:sldLayoutId id="2147486952" r:id="rId3"/>
    <p:sldLayoutId id="2147486953" r:id="rId4"/>
    <p:sldLayoutId id="2147486954" r:id="rId5"/>
    <p:sldLayoutId id="2147486955" r:id="rId6"/>
    <p:sldLayoutId id="2147486956" r:id="rId7"/>
    <p:sldLayoutId id="2147486957" r:id="rId8"/>
    <p:sldLayoutId id="2147486958" r:id="rId9"/>
    <p:sldLayoutId id="2147486959" r:id="rId10"/>
    <p:sldLayoutId id="2147486960" r:id="rId11"/>
    <p:sldLayoutId id="2147486961"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Title Placeholder 1"/>
          <p:cNvSpPr>
            <a:spLocks noGrp="1"/>
          </p:cNvSpPr>
          <p:nvPr>
            <p:ph type="title"/>
          </p:nvPr>
        </p:nvSpPr>
        <p:spPr bwMode="auto">
          <a:xfrm>
            <a:off x="628650" y="365125"/>
            <a:ext cx="78867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endParaRPr lang="en-US" altLang="ja-JP"/>
          </a:p>
        </p:txBody>
      </p:sp>
      <p:sp>
        <p:nvSpPr>
          <p:cNvPr id="39939" name="Text Placeholder 2"/>
          <p:cNvSpPr>
            <a:spLocks noGrp="1"/>
          </p:cNvSpPr>
          <p:nvPr>
            <p:ph type="body" idx="1"/>
          </p:nvPr>
        </p:nvSpPr>
        <p:spPr bwMode="auto">
          <a:xfrm>
            <a:off x="628650" y="1825625"/>
            <a:ext cx="78867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ltLang="ja-JP"/>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a:defRPr sz="1200">
                <a:solidFill>
                  <a:prstClr val="black">
                    <a:tint val="75000"/>
                  </a:prstClr>
                </a:solidFill>
              </a:defRPr>
            </a:lvl1pPr>
          </a:lstStyle>
          <a:p>
            <a:pPr>
              <a:defRPr/>
            </a:pPr>
            <a:fld id="{85118227-3800-43CD-B2AC-2BECA3CC6A85}" type="datetimeFigureOut">
              <a:rPr lang="ja-JP" altLang="en-US"/>
              <a:pPr>
                <a:defRPr/>
              </a:pPr>
              <a:t>2020/10/29</a:t>
            </a:fld>
            <a:endParaRPr lang="ja-JP" alt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a:defRPr sz="1200">
                <a:solidFill>
                  <a:prstClr val="black">
                    <a:tint val="75000"/>
                  </a:prstClr>
                </a:solidFill>
              </a:defRPr>
            </a:lvl1pPr>
          </a:lstStyle>
          <a:p>
            <a:pPr>
              <a:defRPr/>
            </a:pPr>
            <a:endParaRPr lang="ja-JP" alt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prstClr val="black">
                    <a:tint val="75000"/>
                  </a:prstClr>
                </a:solidFill>
              </a:defRPr>
            </a:lvl1pPr>
          </a:lstStyle>
          <a:p>
            <a:pPr>
              <a:defRPr/>
            </a:pPr>
            <a:fld id="{66492AFF-5DD7-46D8-BD16-79FBD26DD3A5}" type="slidenum">
              <a:rPr lang="ja-JP" altLang="en-US"/>
              <a:pPr>
                <a:defRPr/>
              </a:pPr>
              <a:t>‹#›</a:t>
            </a:fld>
            <a:endParaRPr lang="ja-JP" altLang="en-US"/>
          </a:p>
        </p:txBody>
      </p:sp>
    </p:spTree>
    <p:extLst>
      <p:ext uri="{BB962C8B-B14F-4D97-AF65-F5344CB8AC3E}">
        <p14:creationId xmlns:p14="http://schemas.microsoft.com/office/powerpoint/2010/main" val="2260864594"/>
      </p:ext>
    </p:extLst>
  </p:cSld>
  <p:clrMap bg1="lt1" tx1="dk1" bg2="lt2" tx2="dk2" accent1="accent1" accent2="accent2" accent3="accent3" accent4="accent4" accent5="accent5" accent6="accent6" hlink="hlink" folHlink="folHlink"/>
  <p:sldLayoutIdLst>
    <p:sldLayoutId id="2147486963" r:id="rId1"/>
    <p:sldLayoutId id="2147486964" r:id="rId2"/>
    <p:sldLayoutId id="2147486965" r:id="rId3"/>
    <p:sldLayoutId id="2147486966" r:id="rId4"/>
    <p:sldLayoutId id="2147486967" r:id="rId5"/>
    <p:sldLayoutId id="2147486968" r:id="rId6"/>
    <p:sldLayoutId id="2147486969" r:id="rId7"/>
    <p:sldLayoutId id="2147486970" r:id="rId8"/>
    <p:sldLayoutId id="2147486971" r:id="rId9"/>
    <p:sldLayoutId id="2147486972" r:id="rId10"/>
    <p:sldLayoutId id="2147486973"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rtl="0" eaLnBrk="0" fontAlgn="base" hangingPunct="0">
        <a:lnSpc>
          <a:spcPct val="90000"/>
        </a:lnSpc>
        <a:spcBef>
          <a:spcPct val="0"/>
        </a:spcBef>
        <a:spcAft>
          <a:spcPct val="0"/>
        </a:spcAft>
        <a:defRPr kumimoji="1"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kumimoji="1" sz="4400">
          <a:solidFill>
            <a:schemeClr val="tx1"/>
          </a:solidFill>
          <a:latin typeface="Calibri Light" panose="020F0302020204030204" pitchFamily="34" charset="0"/>
          <a:ea typeface="游ゴシック Light" panose="020B0300000000000000" pitchFamily="50" charset="-128"/>
        </a:defRPr>
      </a:lvl2pPr>
      <a:lvl3pPr algn="l" rtl="0" eaLnBrk="0" fontAlgn="base" hangingPunct="0">
        <a:lnSpc>
          <a:spcPct val="90000"/>
        </a:lnSpc>
        <a:spcBef>
          <a:spcPct val="0"/>
        </a:spcBef>
        <a:spcAft>
          <a:spcPct val="0"/>
        </a:spcAft>
        <a:defRPr kumimoji="1" sz="4400">
          <a:solidFill>
            <a:schemeClr val="tx1"/>
          </a:solidFill>
          <a:latin typeface="Calibri Light" panose="020F0302020204030204" pitchFamily="34" charset="0"/>
          <a:ea typeface="游ゴシック Light" panose="020B0300000000000000" pitchFamily="50" charset="-128"/>
        </a:defRPr>
      </a:lvl3pPr>
      <a:lvl4pPr algn="l" rtl="0" eaLnBrk="0" fontAlgn="base" hangingPunct="0">
        <a:lnSpc>
          <a:spcPct val="90000"/>
        </a:lnSpc>
        <a:spcBef>
          <a:spcPct val="0"/>
        </a:spcBef>
        <a:spcAft>
          <a:spcPct val="0"/>
        </a:spcAft>
        <a:defRPr kumimoji="1" sz="4400">
          <a:solidFill>
            <a:schemeClr val="tx1"/>
          </a:solidFill>
          <a:latin typeface="Calibri Light" panose="020F0302020204030204" pitchFamily="34" charset="0"/>
          <a:ea typeface="游ゴシック Light" panose="020B0300000000000000" pitchFamily="50" charset="-128"/>
        </a:defRPr>
      </a:lvl4pPr>
      <a:lvl5pPr algn="l" rtl="0" eaLnBrk="0" fontAlgn="base" hangingPunct="0">
        <a:lnSpc>
          <a:spcPct val="90000"/>
        </a:lnSpc>
        <a:spcBef>
          <a:spcPct val="0"/>
        </a:spcBef>
        <a:spcAft>
          <a:spcPct val="0"/>
        </a:spcAft>
        <a:defRPr kumimoji="1" sz="4400">
          <a:solidFill>
            <a:schemeClr val="tx1"/>
          </a:solidFill>
          <a:latin typeface="Calibri Light" panose="020F0302020204030204" pitchFamily="34" charset="0"/>
          <a:ea typeface="游ゴシック Light" panose="020B0300000000000000" pitchFamily="50" charset="-128"/>
        </a:defRPr>
      </a:lvl5pPr>
      <a:lvl6pPr marL="457200" algn="l" rtl="0" fontAlgn="base">
        <a:lnSpc>
          <a:spcPct val="90000"/>
        </a:lnSpc>
        <a:spcBef>
          <a:spcPct val="0"/>
        </a:spcBef>
        <a:spcAft>
          <a:spcPct val="0"/>
        </a:spcAft>
        <a:defRPr kumimoji="1" sz="4400">
          <a:solidFill>
            <a:schemeClr val="tx1"/>
          </a:solidFill>
          <a:latin typeface="Calibri Light" panose="020F0302020204030204" pitchFamily="34" charset="0"/>
          <a:ea typeface="游ゴシック Light" panose="020B0300000000000000" pitchFamily="50" charset="-128"/>
        </a:defRPr>
      </a:lvl6pPr>
      <a:lvl7pPr marL="914400" algn="l" rtl="0" fontAlgn="base">
        <a:lnSpc>
          <a:spcPct val="90000"/>
        </a:lnSpc>
        <a:spcBef>
          <a:spcPct val="0"/>
        </a:spcBef>
        <a:spcAft>
          <a:spcPct val="0"/>
        </a:spcAft>
        <a:defRPr kumimoji="1" sz="4400">
          <a:solidFill>
            <a:schemeClr val="tx1"/>
          </a:solidFill>
          <a:latin typeface="Calibri Light" panose="020F0302020204030204" pitchFamily="34" charset="0"/>
          <a:ea typeface="游ゴシック Light" panose="020B0300000000000000" pitchFamily="50" charset="-128"/>
        </a:defRPr>
      </a:lvl7pPr>
      <a:lvl8pPr marL="1371600" algn="l" rtl="0" fontAlgn="base">
        <a:lnSpc>
          <a:spcPct val="90000"/>
        </a:lnSpc>
        <a:spcBef>
          <a:spcPct val="0"/>
        </a:spcBef>
        <a:spcAft>
          <a:spcPct val="0"/>
        </a:spcAft>
        <a:defRPr kumimoji="1" sz="4400">
          <a:solidFill>
            <a:schemeClr val="tx1"/>
          </a:solidFill>
          <a:latin typeface="Calibri Light" panose="020F0302020204030204" pitchFamily="34" charset="0"/>
          <a:ea typeface="游ゴシック Light" panose="020B0300000000000000" pitchFamily="50" charset="-128"/>
        </a:defRPr>
      </a:lvl8pPr>
      <a:lvl9pPr marL="1828800" algn="l" rtl="0" fontAlgn="base">
        <a:lnSpc>
          <a:spcPct val="90000"/>
        </a:lnSpc>
        <a:spcBef>
          <a:spcPct val="0"/>
        </a:spcBef>
        <a:spcAft>
          <a:spcPct val="0"/>
        </a:spcAft>
        <a:defRPr kumimoji="1" sz="4400">
          <a:solidFill>
            <a:schemeClr val="tx1"/>
          </a:solidFill>
          <a:latin typeface="Calibri Light" panose="020F0302020204030204" pitchFamily="34" charset="0"/>
          <a:ea typeface="游ゴシック Light" panose="020B0300000000000000" pitchFamily="50" charset="-128"/>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kumimoji="1"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kumimoji="1"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kumimoji="1"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defRPr>
            </a:lvl1pPr>
          </a:lstStyle>
          <a:p>
            <a:pPr>
              <a:defRPr/>
            </a:pPr>
            <a:endParaRPr lang="en-US" altLang="ja-JP"/>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defRPr>
            </a:lvl1pPr>
          </a:lstStyle>
          <a:p>
            <a:pPr>
              <a:defRPr/>
            </a:pPr>
            <a:endParaRPr lang="en-US" altLang="ja-JP"/>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b="0">
                <a:solidFill>
                  <a:srgbClr val="000000"/>
                </a:solidFill>
              </a:defRPr>
            </a:lvl1pPr>
          </a:lstStyle>
          <a:p>
            <a:pPr>
              <a:defRPr/>
            </a:pPr>
            <a:fld id="{9ECC7F50-C103-492C-8375-C4BE737918C1}" type="slidenum">
              <a:rPr lang="en-US" altLang="ja-JP"/>
              <a:pPr>
                <a:defRPr/>
              </a:pPr>
              <a:t>‹#›</a:t>
            </a:fld>
            <a:endParaRPr lang="en-US" altLang="ja-JP"/>
          </a:p>
        </p:txBody>
      </p:sp>
    </p:spTree>
    <p:extLst>
      <p:ext uri="{BB962C8B-B14F-4D97-AF65-F5344CB8AC3E}">
        <p14:creationId xmlns:p14="http://schemas.microsoft.com/office/powerpoint/2010/main" val="1673635738"/>
      </p:ext>
    </p:extLst>
  </p:cSld>
  <p:clrMap bg1="lt1" tx1="dk1" bg2="lt2" tx2="dk2" accent1="accent1" accent2="accent2" accent3="accent3" accent4="accent4" accent5="accent5" accent6="accent6" hlink="hlink" folHlink="folHlink"/>
  <p:sldLayoutIdLst>
    <p:sldLayoutId id="2147486988" r:id="rId1"/>
    <p:sldLayoutId id="2147486989" r:id="rId2"/>
    <p:sldLayoutId id="2147486990" r:id="rId3"/>
    <p:sldLayoutId id="2147486991" r:id="rId4"/>
    <p:sldLayoutId id="2147486992" r:id="rId5"/>
    <p:sldLayoutId id="2147486993" r:id="rId6"/>
    <p:sldLayoutId id="2147486994" r:id="rId7"/>
    <p:sldLayoutId id="2147486995" r:id="rId8"/>
    <p:sldLayoutId id="2147486996" r:id="rId9"/>
    <p:sldLayoutId id="2147486997" r:id="rId10"/>
    <p:sldLayoutId id="2147486998"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D3BE128B-FAF9-49F9-B534-D0362DE59A71}"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702786951"/>
      </p:ext>
    </p:extLst>
  </p:cSld>
  <p:clrMap bg1="lt1" tx1="dk1" bg2="lt2" tx2="dk2" accent1="accent1" accent2="accent2" accent3="accent3" accent4="accent4" accent5="accent5" accent6="accent6" hlink="hlink" folHlink="folHlink"/>
  <p:sldLayoutIdLst>
    <p:sldLayoutId id="2147486251" r:id="rId1"/>
    <p:sldLayoutId id="2147486252" r:id="rId2"/>
    <p:sldLayoutId id="2147486253" r:id="rId3"/>
    <p:sldLayoutId id="2147486254" r:id="rId4"/>
    <p:sldLayoutId id="2147486255" r:id="rId5"/>
    <p:sldLayoutId id="2147486256" r:id="rId6"/>
    <p:sldLayoutId id="2147486257" r:id="rId7"/>
    <p:sldLayoutId id="2147486258" r:id="rId8"/>
    <p:sldLayoutId id="2147486259" r:id="rId9"/>
    <p:sldLayoutId id="2147486260" r:id="rId10"/>
    <p:sldLayoutId id="2147486261"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aseline="0">
                <a:latin typeface="+mn-lt"/>
                <a:ea typeface="+mn-ea"/>
              </a:defRPr>
            </a:lvl1pPr>
          </a:lstStyle>
          <a:p>
            <a:pPr eaLnBrk="1" hangingPunct="1">
              <a:defRPr/>
            </a:pPr>
            <a:endParaRPr lang="en-US" altLang="ja-JP">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latin typeface="+mn-lt"/>
                <a:ea typeface="+mn-ea"/>
              </a:defRPr>
            </a:lvl1pPr>
          </a:lstStyle>
          <a:p>
            <a:pPr eaLnBrk="1" hangingPunct="1">
              <a:defRPr/>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latin typeface="+mn-lt"/>
                <a:ea typeface="+mn-ea"/>
              </a:defRPr>
            </a:lvl1pPr>
          </a:lstStyle>
          <a:p>
            <a:pPr eaLnBrk="1" hangingPunct="1">
              <a:defRPr/>
            </a:pPr>
            <a:fld id="{6971B3F4-34FD-48FB-9694-51EE4DCDA8CB}" type="slidenum">
              <a:rPr lang="en-US" altLang="ja-JP">
                <a:solidFill>
                  <a:srgbClr val="000000"/>
                </a:solidFill>
              </a:rPr>
              <a:pPr eaLnBrk="1" hangingPunct="1">
                <a:defRPr/>
              </a:pPr>
              <a:t>‹#›</a:t>
            </a:fld>
            <a:endParaRPr lang="en-US" altLang="ja-JP">
              <a:solidFill>
                <a:srgbClr val="000000"/>
              </a:solidFill>
            </a:endParaRPr>
          </a:p>
        </p:txBody>
      </p:sp>
    </p:spTree>
    <p:extLst>
      <p:ext uri="{BB962C8B-B14F-4D97-AF65-F5344CB8AC3E}">
        <p14:creationId xmlns:p14="http://schemas.microsoft.com/office/powerpoint/2010/main" val="683805603"/>
      </p:ext>
    </p:extLst>
  </p:cSld>
  <p:clrMap bg1="lt1" tx1="dk1" bg2="lt2" tx2="dk2" accent1="accent1" accent2="accent2" accent3="accent3" accent4="accent4" accent5="accent5" accent6="accent6" hlink="hlink" folHlink="folHlink"/>
  <p:sldLayoutIdLst>
    <p:sldLayoutId id="2147487000" r:id="rId1"/>
    <p:sldLayoutId id="2147487001" r:id="rId2"/>
    <p:sldLayoutId id="2147487002" r:id="rId3"/>
    <p:sldLayoutId id="2147487003" r:id="rId4"/>
    <p:sldLayoutId id="2147487004" r:id="rId5"/>
    <p:sldLayoutId id="2147487005" r:id="rId6"/>
    <p:sldLayoutId id="2147487006" r:id="rId7"/>
    <p:sldLayoutId id="2147487007" r:id="rId8"/>
    <p:sldLayoutId id="2147487008" r:id="rId9"/>
    <p:sldLayoutId id="2147487009" r:id="rId10"/>
    <p:sldLayoutId id="2147487010" r:id="rId11"/>
    <p:sldLayoutId id="2147487011"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035748CE-CEFB-4A94-9106-AB7AE3CE890D}" type="slidenum">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779348636"/>
      </p:ext>
    </p:extLst>
  </p:cSld>
  <p:clrMap bg1="lt1" tx1="dk1" bg2="lt2" tx2="dk2" accent1="accent1" accent2="accent2" accent3="accent3" accent4="accent4" accent5="accent5" accent6="accent6" hlink="hlink" folHlink="folHlink"/>
  <p:sldLayoutIdLst>
    <p:sldLayoutId id="2147487039" r:id="rId1"/>
    <p:sldLayoutId id="2147487040" r:id="rId2"/>
    <p:sldLayoutId id="2147487041" r:id="rId3"/>
    <p:sldLayoutId id="2147487042" r:id="rId4"/>
    <p:sldLayoutId id="2147487043" r:id="rId5"/>
    <p:sldLayoutId id="2147487044" r:id="rId6"/>
    <p:sldLayoutId id="2147487045" r:id="rId7"/>
    <p:sldLayoutId id="2147487046" r:id="rId8"/>
    <p:sldLayoutId id="2147487047" r:id="rId9"/>
    <p:sldLayoutId id="2147487048" r:id="rId10"/>
    <p:sldLayoutId id="2147487049" r:id="rId11"/>
    <p:sldLayoutId id="2147487050"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ea typeface="ＭＳ Ｐゴシック"/>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ea typeface="ＭＳ Ｐゴシック"/>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7DBD83E5-C8F6-4FBB-8C0C-DAE6A98F2B86}" type="slidenum">
              <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582920932"/>
      </p:ext>
    </p:extLst>
  </p:cSld>
  <p:clrMap bg1="lt1" tx1="dk1" bg2="lt2" tx2="dk2" accent1="accent1" accent2="accent2" accent3="accent3" accent4="accent4" accent5="accent5" accent6="accent6" hlink="hlink" folHlink="folHlink"/>
  <p:sldLayoutIdLst>
    <p:sldLayoutId id="2147487052" r:id="rId1"/>
    <p:sldLayoutId id="2147487053" r:id="rId2"/>
    <p:sldLayoutId id="2147487054" r:id="rId3"/>
    <p:sldLayoutId id="2147487055" r:id="rId4"/>
    <p:sldLayoutId id="2147487056" r:id="rId5"/>
    <p:sldLayoutId id="2147487057" r:id="rId6"/>
    <p:sldLayoutId id="2147487058" r:id="rId7"/>
    <p:sldLayoutId id="2147487059" r:id="rId8"/>
    <p:sldLayoutId id="2147487060" r:id="rId9"/>
    <p:sldLayoutId id="2147487061" r:id="rId10"/>
    <p:sldLayoutId id="2147487062" r:id="rId11"/>
    <p:sldLayoutId id="2147487063"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sz="1400" smtClean="0"/>
            </a:lvl1pPr>
          </a:lstStyle>
          <a:p>
            <a:pPr>
              <a:defRPr/>
            </a:pPr>
            <a:endParaRPr lang="en-US" altLang="ja-JP">
              <a:solidFill>
                <a:srgbClr val="000000"/>
              </a:solidFill>
              <a:latin typeface="Times New Roman"/>
              <a:ea typeface="ＭＳ Ｐゴシック"/>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smtClean="0"/>
            </a:lvl1pPr>
          </a:lstStyle>
          <a:p>
            <a:pPr algn="ctr">
              <a:defRPr/>
            </a:pPr>
            <a:endParaRPr lang="en-US" altLang="ja-JP">
              <a:solidFill>
                <a:srgbClr val="000000"/>
              </a:solidFill>
              <a:latin typeface="Times New Roman"/>
              <a:ea typeface="ＭＳ Ｐゴシック"/>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smtClean="0"/>
            </a:lvl1pPr>
          </a:lstStyle>
          <a:p>
            <a:pPr>
              <a:defRPr/>
            </a:pPr>
            <a:fld id="{77A3340D-372E-41DA-BFD5-7A27824E35D2}" type="slidenum">
              <a:rPr lang="en-US" altLang="ja-JP">
                <a:solidFill>
                  <a:srgbClr val="000000"/>
                </a:solidFill>
                <a:latin typeface="Times New Roman"/>
                <a:ea typeface="ＭＳ Ｐゴシック"/>
              </a:rPr>
              <a:pPr>
                <a:defRPr/>
              </a:pPr>
              <a:t>‹#›</a:t>
            </a:fld>
            <a:endParaRPr lang="en-US" altLang="ja-JP">
              <a:solidFill>
                <a:srgbClr val="000000"/>
              </a:solidFill>
              <a:latin typeface="Times New Roman"/>
              <a:ea typeface="ＭＳ Ｐゴシック"/>
            </a:endParaRPr>
          </a:p>
        </p:txBody>
      </p:sp>
    </p:spTree>
    <p:extLst>
      <p:ext uri="{BB962C8B-B14F-4D97-AF65-F5344CB8AC3E}">
        <p14:creationId xmlns:p14="http://schemas.microsoft.com/office/powerpoint/2010/main" val="874476194"/>
      </p:ext>
    </p:extLst>
  </p:cSld>
  <p:clrMap bg1="lt1" tx1="dk1" bg2="lt2" tx2="dk2" accent1="accent1" accent2="accent2" accent3="accent3" accent4="accent4" accent5="accent5" accent6="accent6" hlink="hlink" folHlink="folHlink"/>
  <p:sldLayoutIdLst>
    <p:sldLayoutId id="2147487065" r:id="rId1"/>
    <p:sldLayoutId id="2147487066" r:id="rId2"/>
    <p:sldLayoutId id="2147487067" r:id="rId3"/>
    <p:sldLayoutId id="2147487068" r:id="rId4"/>
    <p:sldLayoutId id="2147487069" r:id="rId5"/>
    <p:sldLayoutId id="2147487070" r:id="rId6"/>
    <p:sldLayoutId id="2147487071" r:id="rId7"/>
    <p:sldLayoutId id="2147487072" r:id="rId8"/>
    <p:sldLayoutId id="2147487073" r:id="rId9"/>
    <p:sldLayoutId id="2147487074" r:id="rId10"/>
    <p:sldLayoutId id="2147487075"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b="0">
                <a:latin typeface="+mn-lt"/>
              </a:defRPr>
            </a:lvl1pPr>
          </a:lstStyle>
          <a:p>
            <a:endParaRPr lang="en-US" altLang="ja-JP">
              <a:solidFill>
                <a:srgbClr val="000000"/>
              </a:solidFill>
              <a:ea typeface="ＭＳ Ｐゴシック"/>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b="0">
                <a:latin typeface="+mn-lt"/>
              </a:defRPr>
            </a:lvl1pPr>
          </a:lstStyle>
          <a:p>
            <a:endParaRPr lang="en-US" altLang="ja-JP">
              <a:solidFill>
                <a:srgbClr val="000000"/>
              </a:solidFill>
              <a:ea typeface="ＭＳ Ｐゴシック"/>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b="0">
                <a:latin typeface="+mn-lt"/>
              </a:defRPr>
            </a:lvl1pPr>
          </a:lstStyle>
          <a:p>
            <a:fld id="{9F611A90-D606-4FB0-94B4-045D20B5F4DE}" type="slidenum">
              <a:rPr lang="en-US" altLang="ja-JP">
                <a:solidFill>
                  <a:srgbClr val="000000"/>
                </a:solidFill>
                <a:ea typeface="ＭＳ Ｐゴシック"/>
              </a:rPr>
              <a:pPr/>
              <a:t>‹#›</a:t>
            </a:fld>
            <a:endParaRPr lang="en-US" altLang="ja-JP">
              <a:solidFill>
                <a:srgbClr val="000000"/>
              </a:solidFill>
              <a:ea typeface="ＭＳ Ｐゴシック"/>
            </a:endParaRPr>
          </a:p>
        </p:txBody>
      </p:sp>
    </p:spTree>
    <p:extLst>
      <p:ext uri="{BB962C8B-B14F-4D97-AF65-F5344CB8AC3E}">
        <p14:creationId xmlns:p14="http://schemas.microsoft.com/office/powerpoint/2010/main" val="1720056928"/>
      </p:ext>
    </p:extLst>
  </p:cSld>
  <p:clrMap bg1="lt1" tx1="dk1" bg2="lt2" tx2="dk2" accent1="accent1" accent2="accent2" accent3="accent3" accent4="accent4" accent5="accent5" accent6="accent6" hlink="hlink" folHlink="folHlink"/>
  <p:sldLayoutIdLst>
    <p:sldLayoutId id="2147487077" r:id="rId1"/>
    <p:sldLayoutId id="2147487078" r:id="rId2"/>
    <p:sldLayoutId id="2147487079" r:id="rId3"/>
    <p:sldLayoutId id="2147487080" r:id="rId4"/>
    <p:sldLayoutId id="2147487081" r:id="rId5"/>
    <p:sldLayoutId id="2147487082" r:id="rId6"/>
    <p:sldLayoutId id="2147487083" r:id="rId7"/>
    <p:sldLayoutId id="2147487084" r:id="rId8"/>
    <p:sldLayoutId id="2147487085" r:id="rId9"/>
    <p:sldLayoutId id="2147487086" r:id="rId10"/>
    <p:sldLayoutId id="2147487087"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fontAlgn="base">
        <a:spcBef>
          <a:spcPct val="0"/>
        </a:spcBef>
        <a:spcAft>
          <a:spcPct val="0"/>
        </a:spcAft>
        <a:defRPr kumimoji="1" sz="4400">
          <a:solidFill>
            <a:schemeClr val="tx2"/>
          </a:solidFill>
          <a:latin typeface="+mj-lt"/>
          <a:ea typeface="+mj-ea"/>
          <a:cs typeface="+mj-cs"/>
        </a:defRPr>
      </a:lvl1pPr>
      <a:lvl2pPr algn="ctr" rtl="0" fontAlgn="base">
        <a:spcBef>
          <a:spcPct val="0"/>
        </a:spcBef>
        <a:spcAft>
          <a:spcPct val="0"/>
        </a:spcAft>
        <a:defRPr kumimoji="1" sz="4400">
          <a:solidFill>
            <a:schemeClr val="tx2"/>
          </a:solidFill>
          <a:latin typeface="Arial" pitchFamily="34" charset="0"/>
          <a:ea typeface="ＭＳ Ｐゴシック" pitchFamily="50" charset="-128"/>
        </a:defRPr>
      </a:lvl2pPr>
      <a:lvl3pPr algn="ctr" rtl="0" fontAlgn="base">
        <a:spcBef>
          <a:spcPct val="0"/>
        </a:spcBef>
        <a:spcAft>
          <a:spcPct val="0"/>
        </a:spcAft>
        <a:defRPr kumimoji="1" sz="4400">
          <a:solidFill>
            <a:schemeClr val="tx2"/>
          </a:solidFill>
          <a:latin typeface="Arial" pitchFamily="34" charset="0"/>
          <a:ea typeface="ＭＳ Ｐゴシック" pitchFamily="50" charset="-128"/>
        </a:defRPr>
      </a:lvl3pPr>
      <a:lvl4pPr algn="ctr" rtl="0" fontAlgn="base">
        <a:spcBef>
          <a:spcPct val="0"/>
        </a:spcBef>
        <a:spcAft>
          <a:spcPct val="0"/>
        </a:spcAft>
        <a:defRPr kumimoji="1" sz="4400">
          <a:solidFill>
            <a:schemeClr val="tx2"/>
          </a:solidFill>
          <a:latin typeface="Arial" pitchFamily="34" charset="0"/>
          <a:ea typeface="ＭＳ Ｐゴシック" pitchFamily="50" charset="-128"/>
        </a:defRPr>
      </a:lvl4pPr>
      <a:lvl5pPr algn="ctr" rtl="0" fontAlgn="base">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latin typeface="Arial" charset="0"/>
                <a:ea typeface="ＭＳ Ｐゴシック" charset="-128"/>
              </a:defRPr>
            </a:lvl1pPr>
          </a:lstStyle>
          <a:p>
            <a:pPr>
              <a:defRPr/>
            </a:pPr>
            <a:fld id="{071447F4-0A8D-4E0A-A04A-2D7763F1EA9F}" type="datetime1">
              <a:rPr lang="en-US">
                <a:solidFill>
                  <a:srgbClr val="000000"/>
                </a:solidFill>
              </a:rPr>
              <a:pPr>
                <a:defRPr/>
              </a:pPr>
              <a:t>10/29/2020</a:t>
            </a:fld>
            <a:endParaRPr lang="en-US" altLang="ja-JP">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Arial" charset="0"/>
                <a:ea typeface="ＭＳ Ｐゴシック" charset="-128"/>
              </a:defRPr>
            </a:lvl1pPr>
          </a:lstStyle>
          <a:p>
            <a:pPr algn="ctr">
              <a:defRPr/>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6948488" y="6381750"/>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600" b="0"/>
            </a:lvl1pPr>
          </a:lstStyle>
          <a:p>
            <a:fld id="{9916C9FE-BC41-4011-9878-4C9CB0D3448D}" type="slidenum">
              <a:rPr lang="en-US" altLang="ja-JP" smtClean="0">
                <a:solidFill>
                  <a:srgbClr val="000000"/>
                </a:solidFill>
                <a:latin typeface="Arial"/>
                <a:ea typeface="ＭＳ Ｐゴシック"/>
              </a:rPr>
              <a:pPr/>
              <a:t>‹#›</a:t>
            </a:fld>
            <a:endParaRPr lang="en-US" altLang="ja-JP">
              <a:solidFill>
                <a:srgbClr val="000000"/>
              </a:solidFill>
              <a:latin typeface="Arial"/>
              <a:ea typeface="ＭＳ Ｐゴシック"/>
            </a:endParaRPr>
          </a:p>
        </p:txBody>
      </p:sp>
    </p:spTree>
    <p:extLst>
      <p:ext uri="{BB962C8B-B14F-4D97-AF65-F5344CB8AC3E}">
        <p14:creationId xmlns:p14="http://schemas.microsoft.com/office/powerpoint/2010/main" val="3721482802"/>
      </p:ext>
    </p:extLst>
  </p:cSld>
  <p:clrMap bg1="lt1" tx1="dk1" bg2="lt2" tx2="dk2" accent1="accent1" accent2="accent2" accent3="accent3" accent4="accent4" accent5="accent5" accent6="accent6" hlink="hlink" folHlink="folHlink"/>
  <p:sldLayoutIdLst>
    <p:sldLayoutId id="2147487102" r:id="rId1"/>
    <p:sldLayoutId id="2147487103" r:id="rId2"/>
    <p:sldLayoutId id="2147487104" r:id="rId3"/>
    <p:sldLayoutId id="2147487105" r:id="rId4"/>
    <p:sldLayoutId id="2147487106" r:id="rId5"/>
    <p:sldLayoutId id="2147487107" r:id="rId6"/>
    <p:sldLayoutId id="2147487108" r:id="rId7"/>
    <p:sldLayoutId id="2147487109" r:id="rId8"/>
    <p:sldLayoutId id="2147487110" r:id="rId9"/>
    <p:sldLayoutId id="2147487111" r:id="rId10"/>
    <p:sldLayoutId id="2147487112" r:id="rId11"/>
  </p:sldLayoutIdLst>
  <mc:AlternateContent xmlns:mc="http://schemas.openxmlformats.org/markup-compatibility/2006" xmlns:p14="http://schemas.microsoft.com/office/powerpoint/2010/main">
    <mc:Choice Requires="p14">
      <p:transition p14:dur="10"/>
    </mc:Choice>
    <mc:Fallback xmlns="">
      <p:transition/>
    </mc:Fallback>
  </mc:AlternateContent>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b="0">
                <a:latin typeface="+mn-lt"/>
              </a:defRPr>
            </a:lvl1pPr>
          </a:lstStyle>
          <a:p>
            <a:pPr eaLnBrk="1" hangingPunct="1"/>
            <a:endParaRPr lang="en-US" altLang="ja-JP">
              <a:solidFill>
                <a:srgbClr val="000000"/>
              </a:solidFill>
              <a:ea typeface="ＭＳ Ｐゴシック"/>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b="0">
                <a:latin typeface="+mn-lt"/>
              </a:defRPr>
            </a:lvl1pPr>
          </a:lstStyle>
          <a:p>
            <a:pPr eaLnBrk="1" hangingPunct="1"/>
            <a:endParaRPr lang="en-US" altLang="ja-JP">
              <a:solidFill>
                <a:srgbClr val="000000"/>
              </a:solidFill>
              <a:ea typeface="ＭＳ Ｐゴシック"/>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b="0">
                <a:latin typeface="+mn-lt"/>
              </a:defRPr>
            </a:lvl1pPr>
          </a:lstStyle>
          <a:p>
            <a:pPr eaLnBrk="1" hangingPunct="1"/>
            <a:fld id="{9F611A90-D606-4FB0-94B4-045D20B5F4DE}" type="slidenum">
              <a:rPr lang="en-US" altLang="ja-JP">
                <a:solidFill>
                  <a:srgbClr val="000000"/>
                </a:solidFill>
                <a:ea typeface="ＭＳ Ｐゴシック"/>
              </a:rPr>
              <a:pPr eaLnBrk="1" hangingPunct="1"/>
              <a:t>‹#›</a:t>
            </a:fld>
            <a:endParaRPr lang="en-US" altLang="ja-JP">
              <a:solidFill>
                <a:srgbClr val="000000"/>
              </a:solidFill>
              <a:ea typeface="ＭＳ Ｐゴシック"/>
            </a:endParaRPr>
          </a:p>
        </p:txBody>
      </p:sp>
    </p:spTree>
    <p:extLst>
      <p:ext uri="{BB962C8B-B14F-4D97-AF65-F5344CB8AC3E}">
        <p14:creationId xmlns:p14="http://schemas.microsoft.com/office/powerpoint/2010/main" val="752127403"/>
      </p:ext>
    </p:extLst>
  </p:cSld>
  <p:clrMap bg1="lt1" tx1="dk1" bg2="lt2" tx2="dk2" accent1="accent1" accent2="accent2" accent3="accent3" accent4="accent4" accent5="accent5" accent6="accent6" hlink="hlink" folHlink="folHlink"/>
  <p:sldLayoutIdLst>
    <p:sldLayoutId id="2147487177" r:id="rId1"/>
    <p:sldLayoutId id="2147487178" r:id="rId2"/>
    <p:sldLayoutId id="2147487179" r:id="rId3"/>
    <p:sldLayoutId id="2147487180" r:id="rId4"/>
    <p:sldLayoutId id="2147487181" r:id="rId5"/>
    <p:sldLayoutId id="2147487182" r:id="rId6"/>
    <p:sldLayoutId id="2147487183" r:id="rId7"/>
    <p:sldLayoutId id="2147487184" r:id="rId8"/>
    <p:sldLayoutId id="2147487185" r:id="rId9"/>
    <p:sldLayoutId id="2147487186" r:id="rId10"/>
    <p:sldLayoutId id="2147487187"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fontAlgn="base">
        <a:spcBef>
          <a:spcPct val="0"/>
        </a:spcBef>
        <a:spcAft>
          <a:spcPct val="0"/>
        </a:spcAft>
        <a:defRPr kumimoji="1" sz="4400">
          <a:solidFill>
            <a:schemeClr val="tx2"/>
          </a:solidFill>
          <a:latin typeface="+mj-lt"/>
          <a:ea typeface="+mj-ea"/>
          <a:cs typeface="+mj-cs"/>
        </a:defRPr>
      </a:lvl1pPr>
      <a:lvl2pPr algn="ctr" rtl="0" fontAlgn="base">
        <a:spcBef>
          <a:spcPct val="0"/>
        </a:spcBef>
        <a:spcAft>
          <a:spcPct val="0"/>
        </a:spcAft>
        <a:defRPr kumimoji="1" sz="4400">
          <a:solidFill>
            <a:schemeClr val="tx2"/>
          </a:solidFill>
          <a:latin typeface="Arial" pitchFamily="34" charset="0"/>
          <a:ea typeface="ＭＳ Ｐゴシック" pitchFamily="50" charset="-128"/>
        </a:defRPr>
      </a:lvl2pPr>
      <a:lvl3pPr algn="ctr" rtl="0" fontAlgn="base">
        <a:spcBef>
          <a:spcPct val="0"/>
        </a:spcBef>
        <a:spcAft>
          <a:spcPct val="0"/>
        </a:spcAft>
        <a:defRPr kumimoji="1" sz="4400">
          <a:solidFill>
            <a:schemeClr val="tx2"/>
          </a:solidFill>
          <a:latin typeface="Arial" pitchFamily="34" charset="0"/>
          <a:ea typeface="ＭＳ Ｐゴシック" pitchFamily="50" charset="-128"/>
        </a:defRPr>
      </a:lvl3pPr>
      <a:lvl4pPr algn="ctr" rtl="0" fontAlgn="base">
        <a:spcBef>
          <a:spcPct val="0"/>
        </a:spcBef>
        <a:spcAft>
          <a:spcPct val="0"/>
        </a:spcAft>
        <a:defRPr kumimoji="1" sz="4400">
          <a:solidFill>
            <a:schemeClr val="tx2"/>
          </a:solidFill>
          <a:latin typeface="Arial" pitchFamily="34" charset="0"/>
          <a:ea typeface="ＭＳ Ｐゴシック" pitchFamily="50" charset="-128"/>
        </a:defRPr>
      </a:lvl4pPr>
      <a:lvl5pPr algn="ctr" rtl="0" fontAlgn="base">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タイトル プレースホルダ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テキスト プレースホルダ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anose="020F0502020204030204" pitchFamily="34" charset="0"/>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1B695B76-A937-4A57-A2C9-D4BDF3B5C88A}" type="datetimeFigureOut">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l" defTabSz="914400" rtl="0" eaLnBrk="1" fontAlgn="base" latinLnBrk="0" hangingPunct="1">
                <a:lnSpc>
                  <a:spcPct val="100000"/>
                </a:lnSpc>
                <a:spcBef>
                  <a:spcPct val="0"/>
                </a:spcBef>
                <a:spcAft>
                  <a:spcPct val="0"/>
                </a:spcAft>
                <a:buClrTx/>
                <a:buSzTx/>
                <a:buFontTx/>
                <a:buNone/>
                <a:tabLst/>
                <a:defRPr/>
              </a:pPr>
              <a:t>2020/10/29</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
        <p:nvSpPr>
          <p:cNvPr id="5" name="フッター プレースホルダ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6" name="スライド番号プレースホルダ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3E17193-AE87-466F-A3FE-06E4D72D5F70}" type="slidenum">
              <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ja-JP" altLang="en-US" sz="1200" b="0" i="0" u="none" strike="noStrike" kern="1200" cap="none" spc="0" normalizeH="0" baseline="0" noProof="0">
              <a:ln>
                <a:noFill/>
              </a:ln>
              <a:solidFill>
                <a:srgbClr val="898989"/>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875556086"/>
      </p:ext>
    </p:extLst>
  </p:cSld>
  <p:clrMap bg1="lt1" tx1="dk1" bg2="lt2" tx2="dk2" accent1="accent1" accent2="accent2" accent3="accent3" accent4="accent4" accent5="accent5" accent6="accent6" hlink="hlink" folHlink="folHlink"/>
  <p:sldLayoutIdLst>
    <p:sldLayoutId id="2147487201" r:id="rId1"/>
    <p:sldLayoutId id="2147487202" r:id="rId2"/>
    <p:sldLayoutId id="2147487203" r:id="rId3"/>
    <p:sldLayoutId id="2147487204" r:id="rId4"/>
    <p:sldLayoutId id="2147487205" r:id="rId5"/>
    <p:sldLayoutId id="2147487206" r:id="rId6"/>
    <p:sldLayoutId id="2147487207" r:id="rId7"/>
    <p:sldLayoutId id="2147487208" r:id="rId8"/>
    <p:sldLayoutId id="2147487209" r:id="rId9"/>
    <p:sldLayoutId id="2147487210" r:id="rId10"/>
    <p:sldLayoutId id="2147487211"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kern="1200">
          <a:solidFill>
            <a:schemeClr val="tx1"/>
          </a:solidFill>
          <a:latin typeface="+mj-lt"/>
          <a:ea typeface="+mj-ea"/>
          <a:cs typeface="ＭＳ Ｐゴシック" charset="0"/>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cs typeface="ＭＳ Ｐゴシック" charset="0"/>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cs typeface="ＭＳ Ｐゴシック" charset="0"/>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cs typeface="ＭＳ Ｐゴシック" charset="0"/>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cs typeface="ＭＳ Ｐゴシック" charset="0"/>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panose="020B0604020202020204" pitchFamily="34" charset="0"/>
        <a:buChar char="•"/>
        <a:defRPr kumimoji="1" sz="3200" kern="1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Font typeface="Arial" panose="020B0604020202020204" pitchFamily="34"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A0AA511-67F0-4545-A740-F28B68CFA8A2}" type="datetimeFigureOut">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l" defTabSz="914400" rtl="0" eaLnBrk="1" fontAlgn="auto" latinLnBrk="0" hangingPunct="1">
                <a:lnSpc>
                  <a:spcPct val="100000"/>
                </a:lnSpc>
                <a:spcBef>
                  <a:spcPts val="0"/>
                </a:spcBef>
                <a:spcAft>
                  <a:spcPts val="0"/>
                </a:spcAft>
                <a:buClrTx/>
                <a:buSzTx/>
                <a:buFontTx/>
                <a:buNone/>
                <a:tabLst/>
                <a:defRPr/>
              </a:pPr>
              <a:t>2020/10/29</a:t>
            </a:fld>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5" name="フッター プレースホルダ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6" name="スライド番号プレースホルダ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6BD2B70-7575-4A40-A55F-709166A95AA5}"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390574938"/>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F9BC45AB-6988-4B7D-8FC8-A207D1BE9C29}"/>
              </a:ext>
            </a:extLst>
          </p:cNvPr>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2051" name="Rectangle 3">
            <a:extLst>
              <a:ext uri="{FF2B5EF4-FFF2-40B4-BE49-F238E27FC236}">
                <a16:creationId xmlns:a16="http://schemas.microsoft.com/office/drawing/2014/main" id="{B24AC561-43EF-4C4E-B6C8-D5BD23F9993B}"/>
              </a:ext>
            </a:extLst>
          </p:cNvPr>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a:extLst>
              <a:ext uri="{FF2B5EF4-FFF2-40B4-BE49-F238E27FC236}">
                <a16:creationId xmlns:a16="http://schemas.microsoft.com/office/drawing/2014/main" id="{5715F174-785C-4FF2-808D-1AE0B2E1C4BE}"/>
              </a:ext>
            </a:extLst>
          </p:cNvPr>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sz="1400">
                <a:solidFill>
                  <a:srgbClr val="000000"/>
                </a:solidFill>
              </a:defRPr>
            </a:lvl1pPr>
          </a:lstStyle>
          <a:p>
            <a:pPr>
              <a:defRPr/>
            </a:pPr>
            <a:endParaRPr lang="en-US" altLang="ja-JP"/>
          </a:p>
        </p:txBody>
      </p:sp>
      <p:sp>
        <p:nvSpPr>
          <p:cNvPr id="1029" name="Rectangle 5">
            <a:extLst>
              <a:ext uri="{FF2B5EF4-FFF2-40B4-BE49-F238E27FC236}">
                <a16:creationId xmlns:a16="http://schemas.microsoft.com/office/drawing/2014/main" id="{4C960197-4A9A-4AD1-A0C0-7E8AB5F7FB18}"/>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en-US" altLang="ja-JP"/>
          </a:p>
        </p:txBody>
      </p:sp>
      <p:sp>
        <p:nvSpPr>
          <p:cNvPr id="1030" name="Rectangle 6">
            <a:extLst>
              <a:ext uri="{FF2B5EF4-FFF2-40B4-BE49-F238E27FC236}">
                <a16:creationId xmlns:a16="http://schemas.microsoft.com/office/drawing/2014/main" id="{99ADAE03-7BA3-4D88-8E4F-F17C144C2605}"/>
              </a:ext>
            </a:extLst>
          </p:cNvPr>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20445397-4F2D-47DD-8F60-4D5864D3E61F}" type="slidenum">
              <a:rPr lang="en-US" altLang="ja-JP"/>
              <a:pPr/>
              <a:t>‹#›</a:t>
            </a:fld>
            <a:endParaRPr lang="en-US" altLang="ja-JP"/>
          </a:p>
        </p:txBody>
      </p:sp>
    </p:spTree>
    <p:extLst>
      <p:ext uri="{BB962C8B-B14F-4D97-AF65-F5344CB8AC3E}">
        <p14:creationId xmlns:p14="http://schemas.microsoft.com/office/powerpoint/2010/main" val="511447993"/>
      </p:ext>
    </p:extLst>
  </p:cSld>
  <p:clrMap bg1="lt1" tx1="dk1" bg2="lt2" tx2="dk2" accent1="accent1" accent2="accent2" accent3="accent3" accent4="accent4" accent5="accent5" accent6="accent6" hlink="hlink" folHlink="folHlink"/>
  <p:sldLayoutIdLst>
    <p:sldLayoutId id="2147487226" r:id="rId1"/>
    <p:sldLayoutId id="2147487227" r:id="rId2"/>
    <p:sldLayoutId id="2147487228" r:id="rId3"/>
    <p:sldLayoutId id="2147487229" r:id="rId4"/>
    <p:sldLayoutId id="2147487230" r:id="rId5"/>
    <p:sldLayoutId id="2147487231" r:id="rId6"/>
    <p:sldLayoutId id="2147487232" r:id="rId7"/>
    <p:sldLayoutId id="2147487233" r:id="rId8"/>
    <p:sldLayoutId id="2147487234" r:id="rId9"/>
    <p:sldLayoutId id="2147487235" r:id="rId10"/>
    <p:sldLayoutId id="2147487236"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225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ea typeface="ＭＳ Ｐゴシック" pitchFamily="50" charset="-128"/>
              </a:defRPr>
            </a:lvl1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ea typeface="ＭＳ Ｐゴシック" pitchFamily="50" charset="-128"/>
              </a:defRPr>
            </a:lvl1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ea typeface="ＭＳ Ｐゴシック" pitchFamily="50" charset="-128"/>
              </a:defRPr>
            </a:lvl1pPr>
          </a:lstStyle>
          <a:p>
            <a:pPr marL="0" marR="0" lvl="0" indent="0" algn="r" defTabSz="457200" rtl="0" eaLnBrk="1" fontAlgn="base" latinLnBrk="0" hangingPunct="1">
              <a:lnSpc>
                <a:spcPct val="100000"/>
              </a:lnSpc>
              <a:spcBef>
                <a:spcPct val="0"/>
              </a:spcBef>
              <a:spcAft>
                <a:spcPct val="0"/>
              </a:spcAft>
              <a:buClrTx/>
              <a:buSzTx/>
              <a:buFontTx/>
              <a:buNone/>
              <a:tabLst/>
              <a:defRPr/>
            </a:pPr>
            <a:fld id="{D7826E72-A05E-4B5E-AEF3-9B9A3E33DAE4}" type="slidenum">
              <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a:t>
            </a:fld>
            <a:endParaRPr kumimoji="0" lang="en-US" altLang="ja-JP" sz="1400" b="0" i="0" u="none" strike="noStrike" kern="1200" cap="none" spc="0" normalizeH="0" baseline="0" noProof="0">
              <a:ln>
                <a:noFill/>
              </a:ln>
              <a:solidFill>
                <a:srgbClr val="000000"/>
              </a:solidFill>
              <a:effectLst/>
              <a:uLnTx/>
              <a:uFillTx/>
              <a:latin typeface="Times New Roman"/>
              <a:ea typeface="ＭＳ Ｐゴシック" pitchFamily="50" charset="-128"/>
              <a:cs typeface="+mn-cs"/>
            </a:endParaRPr>
          </a:p>
        </p:txBody>
      </p:sp>
    </p:spTree>
    <p:extLst>
      <p:ext uri="{BB962C8B-B14F-4D97-AF65-F5344CB8AC3E}">
        <p14:creationId xmlns:p14="http://schemas.microsoft.com/office/powerpoint/2010/main" val="3610732544"/>
      </p:ext>
    </p:extLst>
  </p:cSld>
  <p:clrMap bg1="lt1" tx1="dk1" bg2="lt2" tx2="dk2" accent1="accent1" accent2="accent2" accent3="accent3" accent4="accent4" accent5="accent5" accent6="accent6" hlink="hlink" folHlink="folHlink"/>
  <p:sldLayoutIdLst>
    <p:sldLayoutId id="2147486263" r:id="rId1"/>
    <p:sldLayoutId id="2147486264" r:id="rId2"/>
    <p:sldLayoutId id="2147486265" r:id="rId3"/>
    <p:sldLayoutId id="2147486266" r:id="rId4"/>
    <p:sldLayoutId id="2147486267" r:id="rId5"/>
    <p:sldLayoutId id="2147486268" r:id="rId6"/>
    <p:sldLayoutId id="2147486269" r:id="rId7"/>
    <p:sldLayoutId id="2147486270" r:id="rId8"/>
    <p:sldLayoutId id="2147486271" r:id="rId9"/>
    <p:sldLayoutId id="2147486272" r:id="rId10"/>
    <p:sldLayoutId id="2147486273"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b="0"/>
            </a:lvl1pPr>
          </a:lstStyle>
          <a:p>
            <a:pPr>
              <a:defRPr/>
            </a:pPr>
            <a:endParaRPr lang="en-US" altLang="ja-JP">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b="0"/>
            </a:lvl1pPr>
          </a:lstStyle>
          <a:p>
            <a:pPr>
              <a:defRPr/>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b="0"/>
            </a:lvl1pPr>
          </a:lstStyle>
          <a:p>
            <a:pPr>
              <a:defRPr/>
            </a:pPr>
            <a:fld id="{E0738A2A-82CF-40B1-91AF-6557956732E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72235392"/>
      </p:ext>
    </p:extLst>
  </p:cSld>
  <p:clrMap bg1="lt1" tx1="dk1" bg2="lt2" tx2="dk2" accent1="accent1" accent2="accent2" accent3="accent3" accent4="accent4" accent5="accent5" accent6="accent6" hlink="hlink" folHlink="folHlink"/>
  <p:sldLayoutIdLst>
    <p:sldLayoutId id="2147487238" r:id="rId1"/>
    <p:sldLayoutId id="2147487239" r:id="rId2"/>
    <p:sldLayoutId id="2147487240" r:id="rId3"/>
    <p:sldLayoutId id="2147487241" r:id="rId4"/>
    <p:sldLayoutId id="2147487242" r:id="rId5"/>
    <p:sldLayoutId id="2147487243" r:id="rId6"/>
    <p:sldLayoutId id="2147487244" r:id="rId7"/>
    <p:sldLayoutId id="2147487245" r:id="rId8"/>
    <p:sldLayoutId id="2147487246" r:id="rId9"/>
    <p:sldLayoutId id="2147487247" r:id="rId10"/>
    <p:sldLayoutId id="2147487248"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47DA2684-D53C-42BE-B8C4-CC325985194D}"/>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a:extLst>
              <a:ext uri="{FF2B5EF4-FFF2-40B4-BE49-F238E27FC236}">
                <a16:creationId xmlns:a16="http://schemas.microsoft.com/office/drawing/2014/main" id="{AFF3136C-5D5B-4B77-9D24-C0CC1C889AC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a:extLst>
              <a:ext uri="{FF2B5EF4-FFF2-40B4-BE49-F238E27FC236}">
                <a16:creationId xmlns:a16="http://schemas.microsoft.com/office/drawing/2014/main" id="{588FAF3D-8146-468B-AB11-D4D882B250F1}"/>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altLang="ja-JP"/>
          </a:p>
        </p:txBody>
      </p:sp>
      <p:sp>
        <p:nvSpPr>
          <p:cNvPr id="1029" name="Rectangle 5">
            <a:extLst>
              <a:ext uri="{FF2B5EF4-FFF2-40B4-BE49-F238E27FC236}">
                <a16:creationId xmlns:a16="http://schemas.microsoft.com/office/drawing/2014/main" id="{4EA096F8-0CFC-486B-BF56-8FB1B2F0055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altLang="ja-JP"/>
          </a:p>
        </p:txBody>
      </p:sp>
      <p:sp>
        <p:nvSpPr>
          <p:cNvPr id="1030" name="Rectangle 6">
            <a:extLst>
              <a:ext uri="{FF2B5EF4-FFF2-40B4-BE49-F238E27FC236}">
                <a16:creationId xmlns:a16="http://schemas.microsoft.com/office/drawing/2014/main" id="{A21C4655-FD5D-492D-BA3E-7A8D053279B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B08135EC-9402-4135-B08C-0B28839FFDE5}" type="slidenum">
              <a:rPr lang="en-US" altLang="ja-JP"/>
              <a:pPr/>
              <a:t>‹#›</a:t>
            </a:fld>
            <a:endParaRPr lang="en-US" altLang="ja-JP"/>
          </a:p>
        </p:txBody>
      </p:sp>
    </p:spTree>
    <p:extLst>
      <p:ext uri="{BB962C8B-B14F-4D97-AF65-F5344CB8AC3E}">
        <p14:creationId xmlns:p14="http://schemas.microsoft.com/office/powerpoint/2010/main" val="2257988166"/>
      </p:ext>
    </p:extLst>
  </p:cSld>
  <p:clrMap bg1="lt1" tx1="dk1" bg2="lt2" tx2="dk2" accent1="accent1" accent2="accent2" accent3="accent3" accent4="accent4" accent5="accent5" accent6="accent6" hlink="hlink" folHlink="folHlink"/>
  <p:sldLayoutIdLst>
    <p:sldLayoutId id="2147486454" r:id="rId1"/>
    <p:sldLayoutId id="2147486455" r:id="rId2"/>
    <p:sldLayoutId id="2147486456" r:id="rId3"/>
    <p:sldLayoutId id="2147486457" r:id="rId4"/>
    <p:sldLayoutId id="2147486458" r:id="rId5"/>
    <p:sldLayoutId id="2147486459" r:id="rId6"/>
    <p:sldLayoutId id="2147486460" r:id="rId7"/>
    <p:sldLayoutId id="2147486461" r:id="rId8"/>
    <p:sldLayoutId id="2147486462" r:id="rId9"/>
    <p:sldLayoutId id="2147486463" r:id="rId10"/>
    <p:sldLayoutId id="2147486464"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ＭＳ Ｐゴシック"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ＭＳ Ｐゴシック"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1724E316-6A2D-4F02-A0F9-F70D5C07D470}" type="slidenum">
              <a:rPr lang="en-US" altLang="ja-JP"/>
              <a:pPr/>
              <a:t>‹#›</a:t>
            </a:fld>
            <a:endParaRPr lang="en-US" altLang="ja-JP"/>
          </a:p>
        </p:txBody>
      </p:sp>
    </p:spTree>
    <p:extLst>
      <p:ext uri="{BB962C8B-B14F-4D97-AF65-F5344CB8AC3E}">
        <p14:creationId xmlns:p14="http://schemas.microsoft.com/office/powerpoint/2010/main" val="572665737"/>
      </p:ext>
    </p:extLst>
  </p:cSld>
  <p:clrMap bg1="lt1" tx1="dk1" bg2="lt2" tx2="dk2" accent1="accent1" accent2="accent2" accent3="accent3" accent4="accent4" accent5="accent5" accent6="accent6" hlink="hlink" folHlink="folHlink"/>
  <p:sldLayoutIdLst>
    <p:sldLayoutId id="2147486478" r:id="rId1"/>
    <p:sldLayoutId id="2147486479" r:id="rId2"/>
    <p:sldLayoutId id="2147486480" r:id="rId3"/>
    <p:sldLayoutId id="2147486481" r:id="rId4"/>
    <p:sldLayoutId id="2147486482" r:id="rId5"/>
    <p:sldLayoutId id="2147486483" r:id="rId6"/>
    <p:sldLayoutId id="2147486484" r:id="rId7"/>
    <p:sldLayoutId id="2147486485" r:id="rId8"/>
    <p:sldLayoutId id="2147486486" r:id="rId9"/>
    <p:sldLayoutId id="2147486487" r:id="rId10"/>
    <p:sldLayoutId id="2147486488"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charset="0"/>
          <a:ea typeface="ＭＳ Ｐゴシック" charset="-128"/>
        </a:defRPr>
      </a:lvl2pPr>
      <a:lvl3pPr algn="ctr" rtl="0" eaLnBrk="0" fontAlgn="base" hangingPunct="0">
        <a:spcBef>
          <a:spcPct val="0"/>
        </a:spcBef>
        <a:spcAft>
          <a:spcPct val="0"/>
        </a:spcAft>
        <a:defRPr kumimoji="1" sz="4400">
          <a:solidFill>
            <a:schemeClr val="tx2"/>
          </a:solidFill>
          <a:latin typeface="Times New Roman" charset="0"/>
          <a:ea typeface="ＭＳ Ｐゴシック" charset="-128"/>
        </a:defRPr>
      </a:lvl3pPr>
      <a:lvl4pPr algn="ctr" rtl="0" eaLnBrk="0" fontAlgn="base" hangingPunct="0">
        <a:spcBef>
          <a:spcPct val="0"/>
        </a:spcBef>
        <a:spcAft>
          <a:spcPct val="0"/>
        </a:spcAft>
        <a:defRPr kumimoji="1" sz="4400">
          <a:solidFill>
            <a:schemeClr val="tx2"/>
          </a:solidFill>
          <a:latin typeface="Times New Roman" charset="0"/>
          <a:ea typeface="ＭＳ Ｐゴシック" charset="-128"/>
        </a:defRPr>
      </a:lvl4pPr>
      <a:lvl5pPr algn="ctr" rtl="0" eaLnBrk="0" fontAlgn="base" hangingPunct="0">
        <a:spcBef>
          <a:spcPct val="0"/>
        </a:spcBef>
        <a:spcAft>
          <a:spcPct val="0"/>
        </a:spcAft>
        <a:defRPr kumimoji="1" sz="4400">
          <a:solidFill>
            <a:schemeClr val="tx2"/>
          </a:solidFill>
          <a:latin typeface="Times New Roman" charset="0"/>
          <a:ea typeface="ＭＳ Ｐゴシック" charset="-128"/>
        </a:defRPr>
      </a:lvl5pPr>
      <a:lvl6pPr marL="457200" algn="ctr" rtl="0" fontAlgn="base">
        <a:spcBef>
          <a:spcPct val="0"/>
        </a:spcBef>
        <a:spcAft>
          <a:spcPct val="0"/>
        </a:spcAft>
        <a:defRPr kumimoji="1" sz="4400">
          <a:solidFill>
            <a:schemeClr val="tx2"/>
          </a:solidFill>
          <a:latin typeface="Times New Roman" charset="0"/>
          <a:ea typeface="ＭＳ Ｐゴシック" charset="-128"/>
        </a:defRPr>
      </a:lvl6pPr>
      <a:lvl7pPr marL="914400" algn="ctr" rtl="0" fontAlgn="base">
        <a:spcBef>
          <a:spcPct val="0"/>
        </a:spcBef>
        <a:spcAft>
          <a:spcPct val="0"/>
        </a:spcAft>
        <a:defRPr kumimoji="1" sz="4400">
          <a:solidFill>
            <a:schemeClr val="tx2"/>
          </a:solidFill>
          <a:latin typeface="Times New Roman" charset="0"/>
          <a:ea typeface="ＭＳ Ｐゴシック" charset="-128"/>
        </a:defRPr>
      </a:lvl7pPr>
      <a:lvl8pPr marL="1371600" algn="ctr" rtl="0" fontAlgn="base">
        <a:spcBef>
          <a:spcPct val="0"/>
        </a:spcBef>
        <a:spcAft>
          <a:spcPct val="0"/>
        </a:spcAft>
        <a:defRPr kumimoji="1" sz="4400">
          <a:solidFill>
            <a:schemeClr val="tx2"/>
          </a:solidFill>
          <a:latin typeface="Times New Roman" charset="0"/>
          <a:ea typeface="ＭＳ Ｐゴシック" charset="-128"/>
        </a:defRPr>
      </a:lvl8pPr>
      <a:lvl9pPr marL="1828800" algn="ctr" rtl="0" fontAlgn="base">
        <a:spcBef>
          <a:spcPct val="0"/>
        </a:spcBef>
        <a:spcAft>
          <a:spcPct val="0"/>
        </a:spcAft>
        <a:defRPr kumimoji="1" sz="4400">
          <a:solidFill>
            <a:schemeClr val="tx2"/>
          </a:solidFill>
          <a:latin typeface="Times New Roman" charset="0"/>
          <a:ea typeface="ＭＳ Ｐゴシック"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altLang="ja-JP">
              <a:solidFill>
                <a:srgbClr val="000000"/>
              </a:solidFill>
              <a:latin typeface="Times New Roman"/>
              <a:ea typeface="ＭＳ Ｐゴシック"/>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altLang="ja-JP">
              <a:solidFill>
                <a:srgbClr val="000000"/>
              </a:solidFill>
              <a:latin typeface="Times New Roman"/>
              <a:ea typeface="ＭＳ Ｐゴシック"/>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E87B5E36-BF23-4CEF-B74E-AAD781F4FB4B}" type="slidenum">
              <a:rPr lang="en-US" altLang="ja-JP">
                <a:solidFill>
                  <a:srgbClr val="000000"/>
                </a:solidFill>
                <a:latin typeface="Times New Roman"/>
                <a:ea typeface="ＭＳ Ｐゴシック"/>
              </a:rPr>
              <a:pPr>
                <a:defRPr/>
              </a:pPr>
              <a:t>‹#›</a:t>
            </a:fld>
            <a:endParaRPr lang="en-US" altLang="ja-JP">
              <a:solidFill>
                <a:srgbClr val="000000"/>
              </a:solidFill>
              <a:latin typeface="Times New Roman"/>
              <a:ea typeface="ＭＳ Ｐゴシック"/>
            </a:endParaRPr>
          </a:p>
        </p:txBody>
      </p:sp>
    </p:spTree>
    <p:extLst>
      <p:ext uri="{BB962C8B-B14F-4D97-AF65-F5344CB8AC3E}">
        <p14:creationId xmlns:p14="http://schemas.microsoft.com/office/powerpoint/2010/main" val="225307037"/>
      </p:ext>
    </p:extLst>
  </p:cSld>
  <p:clrMap bg1="lt1" tx1="dk1" bg2="lt2" tx2="dk2" accent1="accent1" accent2="accent2" accent3="accent3" accent4="accent4" accent5="accent5" accent6="accent6" hlink="hlink" folHlink="folHlink"/>
  <p:sldLayoutIdLst>
    <p:sldLayoutId id="2147486490" r:id="rId1"/>
    <p:sldLayoutId id="2147486491" r:id="rId2"/>
    <p:sldLayoutId id="2147486492" r:id="rId3"/>
    <p:sldLayoutId id="2147486493" r:id="rId4"/>
    <p:sldLayoutId id="2147486494" r:id="rId5"/>
    <p:sldLayoutId id="2147486495" r:id="rId6"/>
    <p:sldLayoutId id="2147486496" r:id="rId7"/>
    <p:sldLayoutId id="2147486497" r:id="rId8"/>
    <p:sldLayoutId id="2147486498" r:id="rId9"/>
    <p:sldLayoutId id="2147486499" r:id="rId10"/>
    <p:sldLayoutId id="2147486500" r:id="rId11"/>
    <p:sldLayoutId id="2147486501"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mn-lt"/>
                <a:ea typeface="ＭＳ Ｐゴシック"/>
              </a:defRPr>
            </a:lvl1pPr>
          </a:lstStyle>
          <a:p>
            <a:pPr eaLnBrk="1" hangingPunct="1">
              <a:defRPr/>
            </a:pPr>
            <a:endParaRPr lang="en-US" altLang="ja-JP"/>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ea typeface="ＭＳ Ｐゴシック"/>
              </a:defRPr>
            </a:lvl1pPr>
          </a:lstStyle>
          <a:p>
            <a:pPr eaLnBrk="1" hangingPunct="1">
              <a:defRPr/>
            </a:pPr>
            <a:endParaRPr lang="en-US" altLang="ja-JP"/>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anose="020B0604020202020204" pitchFamily="34" charset="0"/>
              </a:defRPr>
            </a:lvl1pPr>
          </a:lstStyle>
          <a:p>
            <a:pPr eaLnBrk="1" hangingPunct="1"/>
            <a:fld id="{C397819F-BCBB-4F69-8BCC-3C4F41DFC9C6}" type="slidenum">
              <a:rPr lang="en-US" altLang="ja-JP" smtClean="0"/>
              <a:pPr eaLnBrk="1" hangingPunct="1"/>
              <a:t>‹#›</a:t>
            </a:fld>
            <a:endParaRPr lang="en-US" altLang="ja-JP"/>
          </a:p>
        </p:txBody>
      </p:sp>
    </p:spTree>
    <p:extLst>
      <p:ext uri="{BB962C8B-B14F-4D97-AF65-F5344CB8AC3E}">
        <p14:creationId xmlns:p14="http://schemas.microsoft.com/office/powerpoint/2010/main" val="3610406262"/>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eaLnBrk="1" hangingPunct="1">
              <a:defRPr sz="1400" b="0">
                <a:solidFill>
                  <a:srgbClr val="000000"/>
                </a:solidFill>
                <a:latin typeface="Times New Roman"/>
                <a:ea typeface="ＭＳ Ｐゴシック"/>
              </a:defRPr>
            </a:lvl1pPr>
          </a:lstStyle>
          <a:p>
            <a:pPr>
              <a:defRPr/>
            </a:pPr>
            <a:endParaRPr lang="en-US" altLang="ja-JP"/>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a:defRPr>
            </a:lvl1pPr>
          </a:lstStyle>
          <a:p>
            <a:pPr>
              <a:defRPr/>
            </a:pPr>
            <a:endParaRPr lang="en-US" altLang="ja-JP"/>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b="0">
                <a:solidFill>
                  <a:srgbClr val="000000"/>
                </a:solidFill>
                <a:latin typeface="Times New Roman"/>
                <a:ea typeface="ＭＳ Ｐゴシック"/>
              </a:defRPr>
            </a:lvl1pPr>
          </a:lstStyle>
          <a:p>
            <a:pPr>
              <a:defRPr/>
            </a:pPr>
            <a:fld id="{3CB20AD5-0776-4E95-AB9B-8558FD658C44}" type="slidenum">
              <a:rPr lang="en-US" altLang="ja-JP"/>
              <a:pPr>
                <a:defRPr/>
              </a:pPr>
              <a:t>‹#›</a:t>
            </a:fld>
            <a:endParaRPr lang="en-US" altLang="ja-JP"/>
          </a:p>
        </p:txBody>
      </p:sp>
    </p:spTree>
    <p:extLst>
      <p:ext uri="{BB962C8B-B14F-4D97-AF65-F5344CB8AC3E}">
        <p14:creationId xmlns:p14="http://schemas.microsoft.com/office/powerpoint/2010/main" val="807991485"/>
      </p:ext>
    </p:extLst>
  </p:cSld>
  <p:clrMap bg1="lt1" tx1="dk1" bg2="lt2" tx2="dk2" accent1="accent1" accent2="accent2" accent3="accent3" accent4="accent4" accent5="accent5" accent6="accent6" hlink="hlink" folHlink="folHlink"/>
  <p:sldLayoutIdLst>
    <p:sldLayoutId id="2147486620" r:id="rId1"/>
    <p:sldLayoutId id="2147486621" r:id="rId2"/>
    <p:sldLayoutId id="2147486622" r:id="rId3"/>
    <p:sldLayoutId id="2147486623" r:id="rId4"/>
    <p:sldLayoutId id="2147486624" r:id="rId5"/>
    <p:sldLayoutId id="2147486625" r:id="rId6"/>
    <p:sldLayoutId id="2147486626" r:id="rId7"/>
    <p:sldLayoutId id="2147486627" r:id="rId8"/>
    <p:sldLayoutId id="2147486628" r:id="rId9"/>
    <p:sldLayoutId id="2147486629" r:id="rId10"/>
    <p:sldLayoutId id="2147486630"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b="0">
                <a:latin typeface="+mn-lt"/>
              </a:defRPr>
            </a:lvl1pPr>
          </a:lstStyle>
          <a:p>
            <a:pPr fontAlgn="base">
              <a:spcBef>
                <a:spcPct val="0"/>
              </a:spcBef>
              <a:spcAft>
                <a:spcPct val="0"/>
              </a:spcAft>
            </a:pPr>
            <a:endParaRPr lang="en-US" altLang="ja-JP">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b="0">
                <a:latin typeface="+mn-lt"/>
              </a:defRPr>
            </a:lvl1pPr>
          </a:lstStyle>
          <a:p>
            <a:pPr fontAlgn="base">
              <a:spcBef>
                <a:spcPct val="0"/>
              </a:spcBef>
              <a:spcAft>
                <a:spcPct val="0"/>
              </a:spcAft>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b="0">
                <a:latin typeface="+mn-lt"/>
              </a:defRPr>
            </a:lvl1pPr>
          </a:lstStyle>
          <a:p>
            <a:pPr fontAlgn="base">
              <a:spcBef>
                <a:spcPct val="0"/>
              </a:spcBef>
              <a:spcAft>
                <a:spcPct val="0"/>
              </a:spcAft>
            </a:pPr>
            <a:fld id="{9F611A90-D606-4FB0-94B4-045D20B5F4DE}" type="slidenum">
              <a:rPr lang="en-US" altLang="ja-JP">
                <a:solidFill>
                  <a:srgbClr val="000000"/>
                </a:solidFill>
              </a:rPr>
              <a:pPr fontAlgn="base">
                <a:spcBef>
                  <a:spcPct val="0"/>
                </a:spcBef>
                <a:spcAft>
                  <a:spcPct val="0"/>
                </a:spcAft>
              </a:pPr>
              <a:t>‹#›</a:t>
            </a:fld>
            <a:endParaRPr lang="en-US" altLang="ja-JP">
              <a:solidFill>
                <a:srgbClr val="000000"/>
              </a:solidFill>
            </a:endParaRPr>
          </a:p>
        </p:txBody>
      </p:sp>
    </p:spTree>
    <p:extLst>
      <p:ext uri="{BB962C8B-B14F-4D97-AF65-F5344CB8AC3E}">
        <p14:creationId xmlns:p14="http://schemas.microsoft.com/office/powerpoint/2010/main" val="1160171712"/>
      </p:ext>
    </p:extLst>
  </p:cSld>
  <p:clrMap bg1="lt1" tx1="dk1" bg2="lt2" tx2="dk2" accent1="accent1" accent2="accent2" accent3="accent3" accent4="accent4" accent5="accent5" accent6="accent6" hlink="hlink" folHlink="folHlink"/>
  <p:sldLayoutIdLst>
    <p:sldLayoutId id="2147486657" r:id="rId1"/>
    <p:sldLayoutId id="2147486658" r:id="rId2"/>
    <p:sldLayoutId id="2147486659" r:id="rId3"/>
    <p:sldLayoutId id="2147486660" r:id="rId4"/>
    <p:sldLayoutId id="2147486661" r:id="rId5"/>
    <p:sldLayoutId id="2147486662" r:id="rId6"/>
    <p:sldLayoutId id="2147486663" r:id="rId7"/>
    <p:sldLayoutId id="2147486664" r:id="rId8"/>
    <p:sldLayoutId id="2147486665" r:id="rId9"/>
    <p:sldLayoutId id="2147486666" r:id="rId10"/>
    <p:sldLayoutId id="2147486667"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ctr" rtl="0" fontAlgn="base">
        <a:spcBef>
          <a:spcPct val="0"/>
        </a:spcBef>
        <a:spcAft>
          <a:spcPct val="0"/>
        </a:spcAft>
        <a:defRPr kumimoji="1" sz="4400">
          <a:solidFill>
            <a:schemeClr val="tx2"/>
          </a:solidFill>
          <a:latin typeface="+mj-lt"/>
          <a:ea typeface="+mj-ea"/>
          <a:cs typeface="+mj-cs"/>
        </a:defRPr>
      </a:lvl1pPr>
      <a:lvl2pPr algn="ctr" rtl="0" fontAlgn="base">
        <a:spcBef>
          <a:spcPct val="0"/>
        </a:spcBef>
        <a:spcAft>
          <a:spcPct val="0"/>
        </a:spcAft>
        <a:defRPr kumimoji="1" sz="4400">
          <a:solidFill>
            <a:schemeClr val="tx2"/>
          </a:solidFill>
          <a:latin typeface="Arial" pitchFamily="34" charset="0"/>
          <a:ea typeface="ＭＳ Ｐゴシック" pitchFamily="50" charset="-128"/>
        </a:defRPr>
      </a:lvl2pPr>
      <a:lvl3pPr algn="ctr" rtl="0" fontAlgn="base">
        <a:spcBef>
          <a:spcPct val="0"/>
        </a:spcBef>
        <a:spcAft>
          <a:spcPct val="0"/>
        </a:spcAft>
        <a:defRPr kumimoji="1" sz="4400">
          <a:solidFill>
            <a:schemeClr val="tx2"/>
          </a:solidFill>
          <a:latin typeface="Arial" pitchFamily="34" charset="0"/>
          <a:ea typeface="ＭＳ Ｐゴシック" pitchFamily="50" charset="-128"/>
        </a:defRPr>
      </a:lvl3pPr>
      <a:lvl4pPr algn="ctr" rtl="0" fontAlgn="base">
        <a:spcBef>
          <a:spcPct val="0"/>
        </a:spcBef>
        <a:spcAft>
          <a:spcPct val="0"/>
        </a:spcAft>
        <a:defRPr kumimoji="1" sz="4400">
          <a:solidFill>
            <a:schemeClr val="tx2"/>
          </a:solidFill>
          <a:latin typeface="Arial" pitchFamily="34" charset="0"/>
          <a:ea typeface="ＭＳ Ｐゴシック" pitchFamily="50" charset="-128"/>
        </a:defRPr>
      </a:lvl4pPr>
      <a:lvl5pPr algn="ctr" rtl="0" fontAlgn="base">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72.xml"/></Relationships>
</file>

<file path=ppt/slides/_rels/slide100.xml.rels><?xml version="1.0" encoding="UTF-8" standalone="yes"?>
<Relationships xmlns="http://schemas.openxmlformats.org/package/2006/relationships"><Relationship Id="rId2" Type="http://schemas.openxmlformats.org/officeDocument/2006/relationships/image" Target="../media/image172.png"/><Relationship Id="rId1" Type="http://schemas.openxmlformats.org/officeDocument/2006/relationships/slideLayout" Target="../slideLayouts/slideLayout52.xml"/></Relationships>
</file>

<file path=ppt/slides/_rels/slide101.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52.xml"/></Relationships>
</file>

<file path=ppt/slides/_rels/slide102.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52.xml"/></Relationships>
</file>

<file path=ppt/slides/_rels/slide103.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52.xml"/></Relationships>
</file>

<file path=ppt/slides/_rels/slide104.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76.xml"/><Relationship Id="rId1" Type="http://schemas.openxmlformats.org/officeDocument/2006/relationships/slideLayout" Target="../slideLayouts/slideLayout323.xml"/></Relationships>
</file>

<file path=ppt/slides/_rels/slide105.xml.rels><?xml version="1.0" encoding="UTF-8" standalone="yes"?>
<Relationships xmlns="http://schemas.openxmlformats.org/package/2006/relationships"><Relationship Id="rId8" Type="http://schemas.openxmlformats.org/officeDocument/2006/relationships/oleObject" Target="../embeddings/oleObject13.bin"/><Relationship Id="rId13" Type="http://schemas.openxmlformats.org/officeDocument/2006/relationships/image" Target="../media/image180.wmf"/><Relationship Id="rId3" Type="http://schemas.openxmlformats.org/officeDocument/2006/relationships/notesSlide" Target="../notesSlides/notesSlide77.xml"/><Relationship Id="rId7" Type="http://schemas.openxmlformats.org/officeDocument/2006/relationships/image" Target="../media/image177.wmf"/><Relationship Id="rId12" Type="http://schemas.openxmlformats.org/officeDocument/2006/relationships/oleObject" Target="../embeddings/oleObject15.bin"/><Relationship Id="rId2" Type="http://schemas.openxmlformats.org/officeDocument/2006/relationships/slideLayout" Target="../slideLayouts/slideLayout277.xml"/><Relationship Id="rId1" Type="http://schemas.openxmlformats.org/officeDocument/2006/relationships/vmlDrawing" Target="../drawings/vmlDrawing7.vml"/><Relationship Id="rId6" Type="http://schemas.openxmlformats.org/officeDocument/2006/relationships/oleObject" Target="../embeddings/oleObject12.bin"/><Relationship Id="rId11" Type="http://schemas.openxmlformats.org/officeDocument/2006/relationships/image" Target="../media/image179.wmf"/><Relationship Id="rId5" Type="http://schemas.openxmlformats.org/officeDocument/2006/relationships/image" Target="../media/image182.png"/><Relationship Id="rId15" Type="http://schemas.openxmlformats.org/officeDocument/2006/relationships/image" Target="../media/image184.png"/><Relationship Id="rId10" Type="http://schemas.openxmlformats.org/officeDocument/2006/relationships/oleObject" Target="../embeddings/oleObject14.bin"/><Relationship Id="rId4" Type="http://schemas.openxmlformats.org/officeDocument/2006/relationships/image" Target="../media/image181.png"/><Relationship Id="rId9" Type="http://schemas.openxmlformats.org/officeDocument/2006/relationships/image" Target="../media/image178.wmf"/><Relationship Id="rId14" Type="http://schemas.openxmlformats.org/officeDocument/2006/relationships/image" Target="../media/image183.png"/></Relationships>
</file>

<file path=ppt/slides/_rels/slide11.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0.png"/><Relationship Id="rId7" Type="http://schemas.openxmlformats.org/officeDocument/2006/relationships/image" Target="../media/image19.jpeg"/><Relationship Id="rId2" Type="http://schemas.openxmlformats.org/officeDocument/2006/relationships/notesSlide" Target="../notesSlides/notesSlide8.xml"/><Relationship Id="rId1" Type="http://schemas.openxmlformats.org/officeDocument/2006/relationships/slideLayout" Target="../slideLayouts/slideLayout272.xml"/><Relationship Id="rId6" Type="http://schemas.openxmlformats.org/officeDocument/2006/relationships/image" Target="../media/image23.jpeg"/><Relationship Id="rId5" Type="http://schemas.openxmlformats.org/officeDocument/2006/relationships/image" Target="../media/image22.jpeg"/><Relationship Id="rId10" Type="http://schemas.openxmlformats.org/officeDocument/2006/relationships/image" Target="../media/image26.png"/><Relationship Id="rId4" Type="http://schemas.openxmlformats.org/officeDocument/2006/relationships/image" Target="../media/image21.png"/><Relationship Id="rId9" Type="http://schemas.openxmlformats.org/officeDocument/2006/relationships/image" Target="../media/image25.png"/></Relationships>
</file>

<file path=ppt/slides/_rels/slide1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102.xml"/><Relationship Id="rId4" Type="http://schemas.openxmlformats.org/officeDocument/2006/relationships/image" Target="../media/image29.jpeg"/></Relationships>
</file>

<file path=ppt/slides/_rels/slide1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219.xml"/><Relationship Id="rId5" Type="http://schemas.openxmlformats.org/officeDocument/2006/relationships/image" Target="../media/image33.jpeg"/><Relationship Id="rId4" Type="http://schemas.openxmlformats.org/officeDocument/2006/relationships/image" Target="../media/image32.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72.xml"/></Relationships>
</file>

<file path=ppt/slides/_rels/slide15.xml.rels><?xml version="1.0" encoding="UTF-8" standalone="yes"?>
<Relationships xmlns="http://schemas.openxmlformats.org/package/2006/relationships"><Relationship Id="rId3" Type="http://schemas.openxmlformats.org/officeDocument/2006/relationships/hyperlink" Target="http://www.sharp.co.jp/products/menu/av/aquos/index.html" TargetMode="External"/><Relationship Id="rId2" Type="http://schemas.openxmlformats.org/officeDocument/2006/relationships/notesSlide" Target="../notesSlides/notesSlide10.xml"/><Relationship Id="rId1" Type="http://schemas.openxmlformats.org/officeDocument/2006/relationships/slideLayout" Target="../slideLayouts/slideLayout232.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jpeg"/></Relationships>
</file>

<file path=ppt/slides/_rels/slide16.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47.png"/><Relationship Id="rId3" Type="http://schemas.openxmlformats.org/officeDocument/2006/relationships/image" Target="../media/image37.png"/><Relationship Id="rId7" Type="http://schemas.openxmlformats.org/officeDocument/2006/relationships/image" Target="../media/image41.jpeg"/><Relationship Id="rId12" Type="http://schemas.openxmlformats.org/officeDocument/2006/relationships/image" Target="../media/image46.jpeg"/><Relationship Id="rId2" Type="http://schemas.openxmlformats.org/officeDocument/2006/relationships/image" Target="../media/image36.png"/><Relationship Id="rId1" Type="http://schemas.openxmlformats.org/officeDocument/2006/relationships/slideLayout" Target="../slideLayouts/slideLayout231.xml"/><Relationship Id="rId6" Type="http://schemas.openxmlformats.org/officeDocument/2006/relationships/image" Target="../media/image40.jpeg"/><Relationship Id="rId11" Type="http://schemas.openxmlformats.org/officeDocument/2006/relationships/image" Target="../media/image45.jpeg"/><Relationship Id="rId5" Type="http://schemas.openxmlformats.org/officeDocument/2006/relationships/image" Target="../media/image39.png"/><Relationship Id="rId10" Type="http://schemas.openxmlformats.org/officeDocument/2006/relationships/image" Target="../media/image44.png"/><Relationship Id="rId4" Type="http://schemas.openxmlformats.org/officeDocument/2006/relationships/image" Target="../media/image38.png"/><Relationship Id="rId9" Type="http://schemas.openxmlformats.org/officeDocument/2006/relationships/image" Target="../media/image43.png"/></Relationships>
</file>

<file path=ppt/slides/_rels/slide17.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45.jpeg"/><Relationship Id="rId7" Type="http://schemas.openxmlformats.org/officeDocument/2006/relationships/image" Target="../media/image49.jpeg"/><Relationship Id="rId2" Type="http://schemas.openxmlformats.org/officeDocument/2006/relationships/image" Target="../media/image38.png"/><Relationship Id="rId1" Type="http://schemas.openxmlformats.org/officeDocument/2006/relationships/slideLayout" Target="../slideLayouts/slideLayout231.xml"/><Relationship Id="rId6" Type="http://schemas.openxmlformats.org/officeDocument/2006/relationships/hyperlink" Target="http://blog-imgs-54-origin.fc2.com/o/p/t/optpelec/sIMG_9798.jpg" TargetMode="External"/><Relationship Id="rId5" Type="http://schemas.openxmlformats.org/officeDocument/2006/relationships/image" Target="../media/image48.png"/><Relationship Id="rId10" Type="http://schemas.openxmlformats.org/officeDocument/2006/relationships/image" Target="../media/image47.png"/><Relationship Id="rId4" Type="http://schemas.openxmlformats.org/officeDocument/2006/relationships/image" Target="../media/image46.jpeg"/><Relationship Id="rId9" Type="http://schemas.openxmlformats.org/officeDocument/2006/relationships/image" Target="../media/image51.jpeg"/></Relationships>
</file>

<file path=ppt/slides/_rels/slide18.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jpeg"/><Relationship Id="rId7" Type="http://schemas.openxmlformats.org/officeDocument/2006/relationships/image" Target="../media/image56.jpeg"/><Relationship Id="rId2" Type="http://schemas.openxmlformats.org/officeDocument/2006/relationships/notesSlide" Target="../notesSlides/notesSlide11.xml"/><Relationship Id="rId1" Type="http://schemas.openxmlformats.org/officeDocument/2006/relationships/slideLayout" Target="../slideLayouts/slideLayout237.xml"/><Relationship Id="rId6" Type="http://schemas.openxmlformats.org/officeDocument/2006/relationships/image" Target="../media/image55.jpeg"/><Relationship Id="rId11" Type="http://schemas.openxmlformats.org/officeDocument/2006/relationships/image" Target="../media/image59.jpeg"/><Relationship Id="rId5" Type="http://schemas.openxmlformats.org/officeDocument/2006/relationships/image" Target="../media/image54.jpeg"/><Relationship Id="rId10" Type="http://schemas.openxmlformats.org/officeDocument/2006/relationships/hyperlink" Target="http://upload.wikimedia.org/wikipedia/commons/4/4f/Hud_on_the_cat.jpg" TargetMode="External"/><Relationship Id="rId4" Type="http://schemas.openxmlformats.org/officeDocument/2006/relationships/image" Target="../media/image53.png"/><Relationship Id="rId9" Type="http://schemas.openxmlformats.org/officeDocument/2006/relationships/image" Target="../media/image58.png"/></Relationships>
</file>

<file path=ppt/slides/_rels/slide1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2.xml"/><Relationship Id="rId1" Type="http://schemas.openxmlformats.org/officeDocument/2006/relationships/slideLayout" Target="../slideLayouts/slideLayout249.xml"/><Relationship Id="rId4" Type="http://schemas.openxmlformats.org/officeDocument/2006/relationships/image" Target="../media/image61.jpe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9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4.xml"/></Relationships>
</file>

<file path=ppt/slides/_rels/slide21.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5.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6.xml"/><Relationship Id="rId1" Type="http://schemas.openxmlformats.org/officeDocument/2006/relationships/slideLayout" Target="../slideLayouts/slideLayout41.xml"/></Relationships>
</file>

<file path=ppt/slides/_rels/slide24.xml.rels><?xml version="1.0" encoding="UTF-8" standalone="yes"?>
<Relationships xmlns="http://schemas.openxmlformats.org/package/2006/relationships"><Relationship Id="rId3" Type="http://schemas.openxmlformats.org/officeDocument/2006/relationships/hyperlink" Target="https://www.anaconda.com/products/individual" TargetMode="External"/><Relationship Id="rId2" Type="http://schemas.openxmlformats.org/officeDocument/2006/relationships/notesSlide" Target="../notesSlides/notesSlide17.xml"/><Relationship Id="rId1" Type="http://schemas.openxmlformats.org/officeDocument/2006/relationships/slideLayout" Target="../slideLayouts/slideLayout139.xml"/></Relationships>
</file>

<file path=ppt/slides/_rels/slide2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8.xml"/><Relationship Id="rId1" Type="http://schemas.openxmlformats.org/officeDocument/2006/relationships/slideLayout" Target="../slideLayouts/slideLayout41.xml"/></Relationships>
</file>

<file path=ppt/slides/_rels/slide2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19.xml"/><Relationship Id="rId1" Type="http://schemas.openxmlformats.org/officeDocument/2006/relationships/slideLayout" Target="../slideLayouts/slideLayout41.xml"/></Relationships>
</file>

<file path=ppt/slides/_rels/slide2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1.xml"/><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2.xml"/><Relationship Id="rId1" Type="http://schemas.openxmlformats.org/officeDocument/2006/relationships/slideLayout" Target="../slideLayouts/slideLayout4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6.xml"/></Relationships>
</file>

<file path=ppt/slides/_rels/slide3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23.xml"/><Relationship Id="rId1" Type="http://schemas.openxmlformats.org/officeDocument/2006/relationships/slideLayout" Target="../slideLayouts/slideLayout41.xml"/></Relationships>
</file>

<file path=ppt/slides/_rels/slide3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24.xml"/><Relationship Id="rId1" Type="http://schemas.openxmlformats.org/officeDocument/2006/relationships/slideLayout" Target="../slideLayouts/slideLayout138.xml"/><Relationship Id="rId4" Type="http://schemas.openxmlformats.org/officeDocument/2006/relationships/image" Target="../media/image72.png"/></Relationships>
</file>

<file path=ppt/slides/_rels/slide3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25.xml"/><Relationship Id="rId1" Type="http://schemas.openxmlformats.org/officeDocument/2006/relationships/slideLayout" Target="../slideLayouts/slideLayout138.xml"/></Relationships>
</file>

<file path=ppt/slides/_rels/slide3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26.xml"/><Relationship Id="rId1" Type="http://schemas.openxmlformats.org/officeDocument/2006/relationships/slideLayout" Target="../slideLayouts/slideLayout138.xml"/></Relationships>
</file>

<file path=ppt/slides/_rels/slide3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27.xml"/><Relationship Id="rId1" Type="http://schemas.openxmlformats.org/officeDocument/2006/relationships/slideLayout" Target="../slideLayouts/slideLayout138.xml"/><Relationship Id="rId5" Type="http://schemas.openxmlformats.org/officeDocument/2006/relationships/image" Target="../media/image77.png"/><Relationship Id="rId4" Type="http://schemas.openxmlformats.org/officeDocument/2006/relationships/image" Target="../media/image76.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8.xml"/></Relationships>
</file>

<file path=ppt/slides/_rels/slide36.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9.xml"/><Relationship Id="rId1" Type="http://schemas.openxmlformats.org/officeDocument/2006/relationships/slideLayout" Target="../slideLayouts/slideLayout139.xml"/><Relationship Id="rId4" Type="http://schemas.openxmlformats.org/officeDocument/2006/relationships/image" Target="../media/image2110.png"/></Relationships>
</file>

<file path=ppt/slides/_rels/slide3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0.xml"/><Relationship Id="rId1" Type="http://schemas.openxmlformats.org/officeDocument/2006/relationships/slideLayout" Target="../slideLayouts/slideLayout41.xml"/><Relationship Id="rId4" Type="http://schemas.openxmlformats.org/officeDocument/2006/relationships/image" Target="../media/image79.png"/></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41.xml"/><Relationship Id="rId2" Type="http://schemas.openxmlformats.org/officeDocument/2006/relationships/video" Target="../media/media1.wmv"/><Relationship Id="rId1" Type="http://schemas.microsoft.com/office/2007/relationships/media" Target="../media/media1.wmv"/><Relationship Id="rId5" Type="http://schemas.openxmlformats.org/officeDocument/2006/relationships/image" Target="../media/image80.png"/><Relationship Id="rId4" Type="http://schemas.openxmlformats.org/officeDocument/2006/relationships/notesSlide" Target="../notesSlides/notesSlide31.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36.xml"/><Relationship Id="rId2" Type="http://schemas.openxmlformats.org/officeDocument/2006/relationships/video" Target="../media/media2.wmv"/><Relationship Id="rId1" Type="http://schemas.microsoft.com/office/2007/relationships/media" Target="../media/media2.wmv"/><Relationship Id="rId5" Type="http://schemas.openxmlformats.org/officeDocument/2006/relationships/image" Target="../media/image81.png"/><Relationship Id="rId4" Type="http://schemas.openxmlformats.org/officeDocument/2006/relationships/notesSlide" Target="../notesSlides/notesSlide3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7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46.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82.png"/><Relationship Id="rId7" Type="http://schemas.openxmlformats.org/officeDocument/2006/relationships/image" Target="../media/image86.png"/><Relationship Id="rId2" Type="http://schemas.openxmlformats.org/officeDocument/2006/relationships/notesSlide" Target="../notesSlides/notesSlide39.xml"/><Relationship Id="rId1" Type="http://schemas.openxmlformats.org/officeDocument/2006/relationships/slideLayout" Target="../slideLayouts/slideLayout25.xml"/><Relationship Id="rId6" Type="http://schemas.openxmlformats.org/officeDocument/2006/relationships/image" Target="../media/image85.png"/><Relationship Id="rId5" Type="http://schemas.openxmlformats.org/officeDocument/2006/relationships/image" Target="../media/image84.png"/><Relationship Id="rId4" Type="http://schemas.openxmlformats.org/officeDocument/2006/relationships/image" Target="../media/image83.png"/></Relationships>
</file>

<file path=ppt/slides/_rels/slide4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40.xml"/><Relationship Id="rId1" Type="http://schemas.openxmlformats.org/officeDocument/2006/relationships/slideLayout" Target="../slideLayouts/slideLayout25.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png"/></Relationships>
</file>

<file path=ppt/slides/_rels/slide4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41.xml"/><Relationship Id="rId1" Type="http://schemas.openxmlformats.org/officeDocument/2006/relationships/slideLayout" Target="../slideLayouts/slideLayout25.xml"/><Relationship Id="rId5" Type="http://schemas.openxmlformats.org/officeDocument/2006/relationships/chart" Target="../charts/chart1.xml"/><Relationship Id="rId4" Type="http://schemas.openxmlformats.org/officeDocument/2006/relationships/image" Target="../media/image93.png"/></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50.xml"/><Relationship Id="rId1" Type="http://schemas.openxmlformats.org/officeDocument/2006/relationships/vmlDrawing" Target="../drawings/vmlDrawing2.vml"/><Relationship Id="rId6" Type="http://schemas.openxmlformats.org/officeDocument/2006/relationships/image" Target="../media/image94.png"/><Relationship Id="rId5" Type="http://schemas.openxmlformats.org/officeDocument/2006/relationships/image" Target="../media/image92.wmf"/><Relationship Id="rId4" Type="http://schemas.openxmlformats.org/officeDocument/2006/relationships/oleObject" Target="../embeddings/oleObject3.bin"/></Relationships>
</file>

<file path=ppt/slides/_rels/slide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209.xml"/><Relationship Id="rId6" Type="http://schemas.openxmlformats.org/officeDocument/2006/relationships/image" Target="../media/image4.png"/><Relationship Id="rId5" Type="http://schemas.openxmlformats.org/officeDocument/2006/relationships/image" Target="../media/image3.jpeg"/><Relationship Id="rId10" Type="http://schemas.openxmlformats.org/officeDocument/2006/relationships/image" Target="../media/image8.png"/><Relationship Id="rId4" Type="http://schemas.openxmlformats.org/officeDocument/2006/relationships/hyperlink" Target="http://www.sharp.co.jp/products/menu/av/aquos/index.html" TargetMode="External"/><Relationship Id="rId9" Type="http://schemas.openxmlformats.org/officeDocument/2006/relationships/image" Target="../media/image7.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3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8.xml"/></Relationships>
</file>

<file path=ppt/slides/_rels/slide5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25.xml"/><Relationship Id="rId1" Type="http://schemas.openxmlformats.org/officeDocument/2006/relationships/vmlDrawing" Target="../drawings/vmlDrawing3.vml"/><Relationship Id="rId4" Type="http://schemas.openxmlformats.org/officeDocument/2006/relationships/image" Target="../media/image93.wmf"/></Relationships>
</file>

<file path=ppt/slides/_rels/slide55.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notesSlide" Target="../notesSlides/notesSlide46.xml"/><Relationship Id="rId7" Type="http://schemas.openxmlformats.org/officeDocument/2006/relationships/image" Target="../media/image95.png"/><Relationship Id="rId2" Type="http://schemas.openxmlformats.org/officeDocument/2006/relationships/slideLayout" Target="../slideLayouts/slideLayout25.xml"/><Relationship Id="rId1" Type="http://schemas.openxmlformats.org/officeDocument/2006/relationships/vmlDrawing" Target="../drawings/vmlDrawing4.vml"/><Relationship Id="rId6" Type="http://schemas.openxmlformats.org/officeDocument/2006/relationships/image" Target="../media/image116.png"/><Relationship Id="rId5" Type="http://schemas.openxmlformats.org/officeDocument/2006/relationships/image" Target="../media/image94.wmf"/><Relationship Id="rId4" Type="http://schemas.openxmlformats.org/officeDocument/2006/relationships/oleObject" Target="../embeddings/oleObject5.bin"/></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5.xml"/></Relationships>
</file>

<file path=ppt/slides/_rels/slide58.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97.png"/><Relationship Id="rId7" Type="http://schemas.openxmlformats.org/officeDocument/2006/relationships/image" Target="../media/image100.png"/><Relationship Id="rId2" Type="http://schemas.openxmlformats.org/officeDocument/2006/relationships/notesSlide" Target="../notesSlides/notesSlide49.xml"/><Relationship Id="rId1" Type="http://schemas.openxmlformats.org/officeDocument/2006/relationships/slideLayout" Target="../slideLayouts/slideLayout58.xml"/><Relationship Id="rId6" Type="http://schemas.openxmlformats.org/officeDocument/2006/relationships/image" Target="../media/image16.jpeg"/><Relationship Id="rId5" Type="http://schemas.openxmlformats.org/officeDocument/2006/relationships/image" Target="../media/image99.png"/><Relationship Id="rId10" Type="http://schemas.openxmlformats.org/officeDocument/2006/relationships/image" Target="../media/image102.png"/><Relationship Id="rId4" Type="http://schemas.openxmlformats.org/officeDocument/2006/relationships/image" Target="../media/image98.png"/><Relationship Id="rId9" Type="http://schemas.openxmlformats.org/officeDocument/2006/relationships/image" Target="../media/image101.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56.xml"/></Relationships>
</file>

<file path=ppt/slides/_rels/slide60.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70.xml"/></Relationships>
</file>

<file path=ppt/slides/_rels/slide61.xml.rels><?xml version="1.0" encoding="UTF-8" standalone="yes"?>
<Relationships xmlns="http://schemas.openxmlformats.org/package/2006/relationships"><Relationship Id="rId3" Type="http://schemas.openxmlformats.org/officeDocument/2006/relationships/hyperlink" Target="http://www.sharp.co.jp/products/menu/av/aquos/index.html" TargetMode="External"/><Relationship Id="rId2" Type="http://schemas.openxmlformats.org/officeDocument/2006/relationships/notesSlide" Target="../notesSlides/notesSlide51.xml"/><Relationship Id="rId1" Type="http://schemas.openxmlformats.org/officeDocument/2006/relationships/slideLayout" Target="../slideLayouts/slideLayout70.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jpe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0.xml"/></Relationships>
</file>

<file path=ppt/slides/_rels/slide6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3.xml"/><Relationship Id="rId1" Type="http://schemas.openxmlformats.org/officeDocument/2006/relationships/slideLayout" Target="../slideLayouts/slideLayout63.xml"/><Relationship Id="rId4" Type="http://schemas.openxmlformats.org/officeDocument/2006/relationships/image" Target="../media/image105.jpe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3.xml"/></Relationships>
</file>

<file path=ppt/slides/_rels/slide65.xml.rels><?xml version="1.0" encoding="UTF-8" standalone="yes"?>
<Relationships xmlns="http://schemas.openxmlformats.org/package/2006/relationships"><Relationship Id="rId8" Type="http://schemas.openxmlformats.org/officeDocument/2006/relationships/image" Target="../media/image112.jpeg"/><Relationship Id="rId3" Type="http://schemas.openxmlformats.org/officeDocument/2006/relationships/image" Target="../media/image107.png"/><Relationship Id="rId7" Type="http://schemas.openxmlformats.org/officeDocument/2006/relationships/image" Target="../media/image111.jpeg"/><Relationship Id="rId2" Type="http://schemas.openxmlformats.org/officeDocument/2006/relationships/image" Target="../media/image106.png"/><Relationship Id="rId1" Type="http://schemas.openxmlformats.org/officeDocument/2006/relationships/slideLayout" Target="../slideLayouts/slideLayout81.xml"/><Relationship Id="rId6" Type="http://schemas.openxmlformats.org/officeDocument/2006/relationships/image" Target="../media/image110.jpeg"/><Relationship Id="rId5" Type="http://schemas.openxmlformats.org/officeDocument/2006/relationships/image" Target="../media/image109.jpeg"/><Relationship Id="rId10" Type="http://schemas.openxmlformats.org/officeDocument/2006/relationships/image" Target="../media/image114.jpeg"/><Relationship Id="rId4" Type="http://schemas.openxmlformats.org/officeDocument/2006/relationships/image" Target="../media/image108.png"/><Relationship Id="rId9" Type="http://schemas.openxmlformats.org/officeDocument/2006/relationships/image" Target="../media/image113.jpeg"/></Relationships>
</file>

<file path=ppt/slides/_rels/slide6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55.xml"/><Relationship Id="rId1" Type="http://schemas.openxmlformats.org/officeDocument/2006/relationships/slideLayout" Target="../slideLayouts/slideLayout86.xml"/></Relationships>
</file>

<file path=ppt/slides/_rels/slide67.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115.xml"/><Relationship Id="rId4" Type="http://schemas.openxmlformats.org/officeDocument/2006/relationships/image" Target="../media/image117.jpeg"/></Relationships>
</file>

<file path=ppt/slides/_rels/slide6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jpeg"/><Relationship Id="rId1" Type="http://schemas.openxmlformats.org/officeDocument/2006/relationships/slideLayout" Target="../slideLayouts/slideLayout103.xml"/></Relationships>
</file>

<file path=ppt/slides/_rels/slide69.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20.png"/><Relationship Id="rId1" Type="http://schemas.openxmlformats.org/officeDocument/2006/relationships/slideLayout" Target="../slideLayouts/slideLayout132.xml"/></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11.wmf"/><Relationship Id="rId2" Type="http://schemas.openxmlformats.org/officeDocument/2006/relationships/slideLayout" Target="../slideLayouts/slideLayout256.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10.wmf"/><Relationship Id="rId4" Type="http://schemas.openxmlformats.org/officeDocument/2006/relationships/oleObject" Target="../embeddings/oleObject1.bin"/><Relationship Id="rId9" Type="http://schemas.openxmlformats.org/officeDocument/2006/relationships/image" Target="../media/image14.jpe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71.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56.xml"/><Relationship Id="rId1" Type="http://schemas.openxmlformats.org/officeDocument/2006/relationships/slideLayout" Target="../slideLayouts/slideLayout120.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122.jpe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9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7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58.xml"/><Relationship Id="rId1" Type="http://schemas.openxmlformats.org/officeDocument/2006/relationships/slideLayout" Target="../slideLayouts/slideLayout167.xml"/><Relationship Id="rId5" Type="http://schemas.openxmlformats.org/officeDocument/2006/relationships/image" Target="../media/image127.png"/><Relationship Id="rId4" Type="http://schemas.openxmlformats.org/officeDocument/2006/relationships/image" Target="../media/image126.jpeg"/></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67.xml"/></Relationships>
</file>

<file path=ppt/slides/_rels/slide77.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30.png"/><Relationship Id="rId7" Type="http://schemas.openxmlformats.org/officeDocument/2006/relationships/oleObject" Target="../embeddings/oleObject6.bin"/><Relationship Id="rId2" Type="http://schemas.openxmlformats.org/officeDocument/2006/relationships/slideLayout" Target="../slideLayouts/slideLayout63.xml"/><Relationship Id="rId1" Type="http://schemas.openxmlformats.org/officeDocument/2006/relationships/vmlDrawing" Target="../drawings/vmlDrawing5.vml"/><Relationship Id="rId6" Type="http://schemas.openxmlformats.org/officeDocument/2006/relationships/image" Target="../media/image133.png"/><Relationship Id="rId5" Type="http://schemas.openxmlformats.org/officeDocument/2006/relationships/image" Target="../media/image132.png"/><Relationship Id="rId10" Type="http://schemas.openxmlformats.org/officeDocument/2006/relationships/image" Target="../media/image129.png"/><Relationship Id="rId4" Type="http://schemas.openxmlformats.org/officeDocument/2006/relationships/image" Target="../media/image131.png"/><Relationship Id="rId9" Type="http://schemas.openxmlformats.org/officeDocument/2006/relationships/oleObject" Target="../embeddings/oleObject7.bin"/></Relationships>
</file>

<file path=ppt/slides/_rels/slide78.xml.rels><?xml version="1.0" encoding="UTF-8" standalone="yes"?>
<Relationships xmlns="http://schemas.openxmlformats.org/package/2006/relationships"><Relationship Id="rId8" Type="http://schemas.openxmlformats.org/officeDocument/2006/relationships/oleObject" Target="../embeddings/oleObject10.bin"/><Relationship Id="rId3" Type="http://schemas.openxmlformats.org/officeDocument/2006/relationships/notesSlide" Target="../notesSlides/notesSlide60.xml"/><Relationship Id="rId7" Type="http://schemas.openxmlformats.org/officeDocument/2006/relationships/image" Target="../media/image135.wmf"/><Relationship Id="rId2" Type="http://schemas.openxmlformats.org/officeDocument/2006/relationships/slideLayout" Target="../slideLayouts/slideLayout179.xml"/><Relationship Id="rId1" Type="http://schemas.openxmlformats.org/officeDocument/2006/relationships/vmlDrawing" Target="../drawings/vmlDrawing6.vml"/><Relationship Id="rId6" Type="http://schemas.openxmlformats.org/officeDocument/2006/relationships/oleObject" Target="../embeddings/oleObject9.bin"/><Relationship Id="rId11" Type="http://schemas.openxmlformats.org/officeDocument/2006/relationships/image" Target="../media/image137.wmf"/><Relationship Id="rId5" Type="http://schemas.openxmlformats.org/officeDocument/2006/relationships/image" Target="../media/image134.wmf"/><Relationship Id="rId10" Type="http://schemas.openxmlformats.org/officeDocument/2006/relationships/oleObject" Target="../embeddings/oleObject11.bin"/><Relationship Id="rId4" Type="http://schemas.openxmlformats.org/officeDocument/2006/relationships/oleObject" Target="../embeddings/oleObject8.bin"/><Relationship Id="rId9" Type="http://schemas.openxmlformats.org/officeDocument/2006/relationships/image" Target="../media/image136.wmf"/></Relationships>
</file>

<file path=ppt/slides/_rels/slide79.xml.rels><?xml version="1.0" encoding="UTF-8" standalone="yes"?>
<Relationships xmlns="http://schemas.openxmlformats.org/package/2006/relationships"><Relationship Id="rId8" Type="http://schemas.openxmlformats.org/officeDocument/2006/relationships/image" Target="../media/image143.jpeg"/><Relationship Id="rId3" Type="http://schemas.openxmlformats.org/officeDocument/2006/relationships/image" Target="../media/image138.png"/><Relationship Id="rId7" Type="http://schemas.openxmlformats.org/officeDocument/2006/relationships/image" Target="../media/image142.jpeg"/><Relationship Id="rId2" Type="http://schemas.openxmlformats.org/officeDocument/2006/relationships/notesSlide" Target="../notesSlides/notesSlide61.xml"/><Relationship Id="rId1" Type="http://schemas.openxmlformats.org/officeDocument/2006/relationships/slideLayout" Target="../slideLayouts/slideLayout179.xml"/><Relationship Id="rId6" Type="http://schemas.openxmlformats.org/officeDocument/2006/relationships/image" Target="../media/image141.jpeg"/><Relationship Id="rId5" Type="http://schemas.openxmlformats.org/officeDocument/2006/relationships/image" Target="../media/image140.jpeg"/><Relationship Id="rId4" Type="http://schemas.openxmlformats.org/officeDocument/2006/relationships/image" Target="../media/image139.png"/><Relationship Id="rId9" Type="http://schemas.openxmlformats.org/officeDocument/2006/relationships/image" Target="../media/image144.png"/></Relationships>
</file>

<file path=ppt/slides/_rels/slide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272.xml"/><Relationship Id="rId6" Type="http://schemas.openxmlformats.org/officeDocument/2006/relationships/image" Target="../media/image19.jpeg"/><Relationship Id="rId5" Type="http://schemas.openxmlformats.org/officeDocument/2006/relationships/image" Target="../media/image18.emf"/><Relationship Id="rId4" Type="http://schemas.openxmlformats.org/officeDocument/2006/relationships/image" Target="../media/image17.jpeg"/></Relationships>
</file>

<file path=ppt/slides/_rels/slide80.xml.rels><?xml version="1.0" encoding="UTF-8" standalone="yes"?>
<Relationships xmlns="http://schemas.openxmlformats.org/package/2006/relationships"><Relationship Id="rId8" Type="http://schemas.openxmlformats.org/officeDocument/2006/relationships/image" Target="../media/image150.png"/><Relationship Id="rId3" Type="http://schemas.openxmlformats.org/officeDocument/2006/relationships/image" Target="../media/image145.png"/><Relationship Id="rId7" Type="http://schemas.openxmlformats.org/officeDocument/2006/relationships/image" Target="../media/image149.png"/><Relationship Id="rId2" Type="http://schemas.openxmlformats.org/officeDocument/2006/relationships/notesSlide" Target="../notesSlides/notesSlide62.xml"/><Relationship Id="rId1" Type="http://schemas.openxmlformats.org/officeDocument/2006/relationships/slideLayout" Target="../slideLayouts/slideLayout310.xml"/><Relationship Id="rId6" Type="http://schemas.openxmlformats.org/officeDocument/2006/relationships/image" Target="../media/image148.jpeg"/><Relationship Id="rId5" Type="http://schemas.openxmlformats.org/officeDocument/2006/relationships/image" Target="../media/image147.png"/><Relationship Id="rId4" Type="http://schemas.openxmlformats.org/officeDocument/2006/relationships/image" Target="../media/image146.png"/></Relationships>
</file>

<file path=ppt/slides/_rels/slide81.xml.rels><?xml version="1.0" encoding="UTF-8" standalone="yes"?>
<Relationships xmlns="http://schemas.openxmlformats.org/package/2006/relationships"><Relationship Id="rId3" Type="http://schemas.openxmlformats.org/officeDocument/2006/relationships/image" Target="../media/image151.jpg"/><Relationship Id="rId2" Type="http://schemas.openxmlformats.org/officeDocument/2006/relationships/notesSlide" Target="../notesSlides/notesSlide63.xml"/><Relationship Id="rId1" Type="http://schemas.openxmlformats.org/officeDocument/2006/relationships/slideLayout" Target="../slideLayouts/slideLayout299.xml"/><Relationship Id="rId6" Type="http://schemas.openxmlformats.org/officeDocument/2006/relationships/image" Target="../media/image154.jpg"/><Relationship Id="rId5" Type="http://schemas.openxmlformats.org/officeDocument/2006/relationships/image" Target="../media/image153.jpg"/><Relationship Id="rId4" Type="http://schemas.openxmlformats.org/officeDocument/2006/relationships/image" Target="../media/image152.jpg"/></Relationships>
</file>

<file path=ppt/slides/_rels/slide82.xml.rels><?xml version="1.0" encoding="UTF-8" standalone="yes"?>
<Relationships xmlns="http://schemas.openxmlformats.org/package/2006/relationships"><Relationship Id="rId3" Type="http://schemas.openxmlformats.org/officeDocument/2006/relationships/image" Target="../media/image156.jpeg"/><Relationship Id="rId7" Type="http://schemas.openxmlformats.org/officeDocument/2006/relationships/image" Target="../media/image160.jpeg"/><Relationship Id="rId2" Type="http://schemas.openxmlformats.org/officeDocument/2006/relationships/image" Target="../media/image155.jpeg"/><Relationship Id="rId1" Type="http://schemas.openxmlformats.org/officeDocument/2006/relationships/slideLayout" Target="../slideLayouts/slideLayout197.xml"/><Relationship Id="rId6" Type="http://schemas.openxmlformats.org/officeDocument/2006/relationships/image" Target="../media/image159.jpeg"/><Relationship Id="rId5" Type="http://schemas.openxmlformats.org/officeDocument/2006/relationships/image" Target="../media/image158.jpeg"/><Relationship Id="rId4" Type="http://schemas.openxmlformats.org/officeDocument/2006/relationships/image" Target="../media/image157.jpeg"/></Relationships>
</file>

<file path=ppt/slides/_rels/slide8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64.xml"/><Relationship Id="rId1" Type="http://schemas.openxmlformats.org/officeDocument/2006/relationships/slideLayout" Target="../slideLayouts/slideLayout191.xml"/><Relationship Id="rId6" Type="http://schemas.openxmlformats.org/officeDocument/2006/relationships/image" Target="../media/image164.png"/><Relationship Id="rId5" Type="http://schemas.openxmlformats.org/officeDocument/2006/relationships/image" Target="../media/image163.jpeg"/><Relationship Id="rId4" Type="http://schemas.openxmlformats.org/officeDocument/2006/relationships/image" Target="../media/image162.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8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8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7.xml"/></Relationships>
</file>

<file path=ppt/slides/_rels/slide88.xml.rels><?xml version="1.0" encoding="UTF-8" standalone="yes"?>
<Relationships xmlns="http://schemas.openxmlformats.org/package/2006/relationships"><Relationship Id="rId3" Type="http://schemas.openxmlformats.org/officeDocument/2006/relationships/customXml" Target="../ink/ink1.xml"/><Relationship Id="rId34" Type="http://schemas.openxmlformats.org/officeDocument/2006/relationships/image" Target="../media/image23.emf"/><Relationship Id="rId2" Type="http://schemas.openxmlformats.org/officeDocument/2006/relationships/notesSlide" Target="../notesSlides/notesSlide69.xml"/><Relationship Id="rId1" Type="http://schemas.openxmlformats.org/officeDocument/2006/relationships/slideLayout" Target="../slideLayouts/slideLayout14.xml"/></Relationships>
</file>

<file path=ppt/slides/_rels/slide89.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1170.png"/><Relationship Id="rId7" Type="http://schemas.openxmlformats.org/officeDocument/2006/relationships/image" Target="../media/image520.png"/><Relationship Id="rId12" Type="http://schemas.openxmlformats.org/officeDocument/2006/relationships/image" Target="../media/image1010.png"/><Relationship Id="rId2" Type="http://schemas.openxmlformats.org/officeDocument/2006/relationships/notesSlide" Target="../notesSlides/notesSlide70.xml"/><Relationship Id="rId1" Type="http://schemas.openxmlformats.org/officeDocument/2006/relationships/slideLayout" Target="../slideLayouts/slideLayout14.xml"/><Relationship Id="rId6" Type="http://schemas.openxmlformats.org/officeDocument/2006/relationships/image" Target="../media/image430.png"/><Relationship Id="rId11" Type="http://schemas.openxmlformats.org/officeDocument/2006/relationships/image" Target="../media/image910.png"/><Relationship Id="rId5" Type="http://schemas.openxmlformats.org/officeDocument/2006/relationships/image" Target="../media/image312.png"/><Relationship Id="rId10" Type="http://schemas.openxmlformats.org/officeDocument/2006/relationships/image" Target="../media/image800.png"/><Relationship Id="rId4" Type="http://schemas.openxmlformats.org/officeDocument/2006/relationships/image" Target="../media/image250.png"/><Relationship Id="rId9" Type="http://schemas.openxmlformats.org/officeDocument/2006/relationships/image" Target="../media/image780.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72.xml"/></Relationships>
</file>

<file path=ppt/slides/_rels/slide90.xml.rels><?xml version="1.0" encoding="UTF-8" standalone="yes"?>
<Relationships xmlns="http://schemas.openxmlformats.org/package/2006/relationships"><Relationship Id="rId3" Type="http://schemas.openxmlformats.org/officeDocument/2006/relationships/image" Target="../media/image440.png"/><Relationship Id="rId2" Type="http://schemas.openxmlformats.org/officeDocument/2006/relationships/notesSlide" Target="../notesSlides/notesSlide71.xml"/><Relationship Id="rId1" Type="http://schemas.openxmlformats.org/officeDocument/2006/relationships/slideLayout" Target="../slideLayouts/slideLayout14.xml"/></Relationships>
</file>

<file path=ppt/slides/_rels/slide91.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72.xml"/><Relationship Id="rId1" Type="http://schemas.openxmlformats.org/officeDocument/2006/relationships/slideLayout" Target="../slideLayouts/slideLayout14.xml"/><Relationship Id="rId4" Type="http://schemas.openxmlformats.org/officeDocument/2006/relationships/image" Target="../media/image165.png"/></Relationships>
</file>

<file path=ppt/slides/_rels/slide92.xml.rels><?xml version="1.0" encoding="UTF-8" standalone="yes"?>
<Relationships xmlns="http://schemas.openxmlformats.org/package/2006/relationships"><Relationship Id="rId3" Type="http://schemas.openxmlformats.org/officeDocument/2006/relationships/image" Target="../media/image710.png"/><Relationship Id="rId2" Type="http://schemas.openxmlformats.org/officeDocument/2006/relationships/notesSlide" Target="../notesSlides/notesSlide73.xml"/><Relationship Id="rId1" Type="http://schemas.openxmlformats.org/officeDocument/2006/relationships/slideLayout" Target="../slideLayouts/slideLayout14.xml"/><Relationship Id="rId4" Type="http://schemas.openxmlformats.org/officeDocument/2006/relationships/image" Target="../media/image166.png"/></Relationships>
</file>

<file path=ppt/slides/_rels/slide93.xml.rels><?xml version="1.0" encoding="UTF-8" standalone="yes"?>
<Relationships xmlns="http://schemas.openxmlformats.org/package/2006/relationships"><Relationship Id="rId3" Type="http://schemas.openxmlformats.org/officeDocument/2006/relationships/image" Target="../media/image1670.png"/><Relationship Id="rId2" Type="http://schemas.openxmlformats.org/officeDocument/2006/relationships/notesSlide" Target="../notesSlides/notesSlide74.xml"/><Relationship Id="rId1" Type="http://schemas.openxmlformats.org/officeDocument/2006/relationships/slideLayout" Target="../slideLayouts/slideLayout14.xml"/><Relationship Id="rId4" Type="http://schemas.openxmlformats.org/officeDocument/2006/relationships/image" Target="../media/image1680.png"/></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52.xml"/></Relationships>
</file>

<file path=ppt/slides/_rels/slide98.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52.xml"/></Relationships>
</file>

<file path=ppt/slides/_rels/slide99.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5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7" name="Text Box 3"/>
          <p:cNvSpPr txBox="1">
            <a:spLocks noChangeArrowheads="1"/>
          </p:cNvSpPr>
          <p:nvPr/>
        </p:nvSpPr>
        <p:spPr bwMode="auto">
          <a:xfrm>
            <a:off x="3657600" y="3781489"/>
            <a:ext cx="54102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0"/>
              </a:spcBef>
              <a:buFontTx/>
              <a:buNone/>
            </a:pPr>
            <a:r>
              <a:rPr lang="ja-JP" altLang="en-US" sz="2000" dirty="0">
                <a:solidFill>
                  <a:srgbClr val="000000"/>
                </a:solidFill>
                <a:latin typeface="Times New Roman" panose="02020603050405020304" pitchFamily="18" charset="0"/>
              </a:rPr>
              <a:t>神谷利夫</a:t>
            </a:r>
          </a:p>
          <a:p>
            <a:pPr algn="r" eaLnBrk="1" hangingPunct="1">
              <a:spcBef>
                <a:spcPct val="0"/>
              </a:spcBef>
              <a:buFontTx/>
              <a:buNone/>
            </a:pPr>
            <a:r>
              <a:rPr lang="ja-JP" altLang="en-US" sz="2000" dirty="0">
                <a:solidFill>
                  <a:srgbClr val="000000"/>
                </a:solidFill>
                <a:latin typeface="Times New Roman" panose="02020603050405020304" pitchFamily="18" charset="0"/>
              </a:rPr>
              <a:t>東京工業大学　フロンティア材料研究所</a:t>
            </a:r>
            <a:endParaRPr lang="en-US" altLang="ja-JP" sz="2000" dirty="0">
              <a:solidFill>
                <a:srgbClr val="000000"/>
              </a:solidFill>
              <a:latin typeface="Times New Roman" panose="02020603050405020304" pitchFamily="18" charset="0"/>
            </a:endParaRPr>
          </a:p>
          <a:p>
            <a:pPr algn="r" eaLnBrk="1" hangingPunct="1">
              <a:spcBef>
                <a:spcPct val="0"/>
              </a:spcBef>
              <a:buFontTx/>
              <a:buNone/>
            </a:pPr>
            <a:r>
              <a:rPr lang="ja-JP" altLang="en-US" sz="2000" dirty="0">
                <a:solidFill>
                  <a:srgbClr val="000000"/>
                </a:solidFill>
                <a:latin typeface="Times New Roman" panose="02020603050405020304" pitchFamily="18" charset="0"/>
              </a:rPr>
              <a:t>物質理工学院 材料系</a:t>
            </a:r>
          </a:p>
        </p:txBody>
      </p:sp>
      <p:sp>
        <p:nvSpPr>
          <p:cNvPr id="98309" name="Rectangle 8"/>
          <p:cNvSpPr>
            <a:spLocks noGrp="1" noChangeArrowheads="1"/>
          </p:cNvSpPr>
          <p:nvPr>
            <p:ph type="ctrTitle"/>
          </p:nvPr>
        </p:nvSpPr>
        <p:spPr>
          <a:xfrm>
            <a:off x="0" y="1965389"/>
            <a:ext cx="9144000" cy="1981200"/>
          </a:xfrm>
          <a:noFill/>
        </p:spPr>
        <p:txBody>
          <a:bodyPr/>
          <a:lstStyle/>
          <a:p>
            <a:pPr eaLnBrk="1" hangingPunct="1"/>
            <a:r>
              <a:rPr lang="ja-JP" altLang="en-US" sz="4000" b="1" dirty="0">
                <a:solidFill>
                  <a:srgbClr val="FF0000"/>
                </a:solidFill>
                <a:latin typeface="Times New Roman" panose="02020603050405020304" pitchFamily="18" charset="0"/>
              </a:rPr>
              <a:t>数学と物理と材料と私たちの暮らし：</a:t>
            </a:r>
            <a:br>
              <a:rPr lang="en-US" altLang="ja-JP" sz="4000" b="1" dirty="0">
                <a:solidFill>
                  <a:srgbClr val="FF0000"/>
                </a:solidFill>
                <a:latin typeface="Times New Roman" panose="02020603050405020304" pitchFamily="18" charset="0"/>
              </a:rPr>
            </a:br>
            <a:r>
              <a:rPr lang="ja-JP" altLang="en-US" sz="4000" b="1" dirty="0">
                <a:solidFill>
                  <a:srgbClr val="FF0000"/>
                </a:solidFill>
                <a:latin typeface="Times New Roman" panose="02020603050405020304" pitchFamily="18" charset="0"/>
              </a:rPr>
              <a:t>コンピュータは何の役に立つのか</a:t>
            </a:r>
          </a:p>
        </p:txBody>
      </p:sp>
      <p:sp>
        <p:nvSpPr>
          <p:cNvPr id="2" name="Text Box 3">
            <a:extLst>
              <a:ext uri="{FF2B5EF4-FFF2-40B4-BE49-F238E27FC236}">
                <a16:creationId xmlns:a16="http://schemas.microsoft.com/office/drawing/2014/main" id="{AD50243D-1738-4816-9969-CAEDE6061A0E}"/>
              </a:ext>
            </a:extLst>
          </p:cNvPr>
          <p:cNvSpPr txBox="1">
            <a:spLocks noChangeArrowheads="1"/>
          </p:cNvSpPr>
          <p:nvPr/>
        </p:nvSpPr>
        <p:spPr bwMode="auto">
          <a:xfrm>
            <a:off x="179512" y="116632"/>
            <a:ext cx="54102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000" dirty="0">
                <a:solidFill>
                  <a:srgbClr val="000000"/>
                </a:solidFill>
                <a:latin typeface="Times New Roman" panose="02020603050405020304" pitchFamily="18" charset="0"/>
              </a:rPr>
              <a:t>2020/10/28</a:t>
            </a:r>
            <a:r>
              <a:rPr lang="ja-JP" altLang="en-US" sz="2000" dirty="0">
                <a:solidFill>
                  <a:srgbClr val="000000"/>
                </a:solidFill>
                <a:latin typeface="Times New Roman" panose="02020603050405020304" pitchFamily="18" charset="0"/>
              </a:rPr>
              <a:t>　都立立川高校 授業</a:t>
            </a:r>
          </a:p>
        </p:txBody>
      </p:sp>
    </p:spTree>
    <p:extLst>
      <p:ext uri="{BB962C8B-B14F-4D97-AF65-F5344CB8AC3E}">
        <p14:creationId xmlns:p14="http://schemas.microsoft.com/office/powerpoint/2010/main" val="8710480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3"/>
          <p:cNvSpPr>
            <a:spLocks noGrp="1" noChangeArrowheads="1"/>
          </p:cNvSpPr>
          <p:nvPr>
            <p:ph type="title" idx="4294967295"/>
          </p:nvPr>
        </p:nvSpPr>
        <p:spPr>
          <a:xfrm>
            <a:off x="0" y="0"/>
            <a:ext cx="9144000" cy="762000"/>
          </a:xfrm>
        </p:spPr>
        <p:txBody>
          <a:bodyPr/>
          <a:lstStyle/>
          <a:p>
            <a:pPr eaLnBrk="1" hangingPunct="1"/>
            <a:r>
              <a:rPr lang="ja-JP" altLang="en-US" sz="3600" b="1">
                <a:solidFill>
                  <a:srgbClr val="0000FF"/>
                </a:solidFill>
                <a:latin typeface="ＭＳ Ｐゴシック" charset="-128"/>
              </a:rPr>
              <a:t>酸化物の特徴は</a:t>
            </a:r>
            <a:r>
              <a:rPr lang="en-US" altLang="ja-JP" sz="3600" b="1">
                <a:solidFill>
                  <a:srgbClr val="0000FF"/>
                </a:solidFill>
                <a:latin typeface="ＭＳ Ｐゴシック" charset="-128"/>
              </a:rPr>
              <a:t>?</a:t>
            </a:r>
            <a:endParaRPr lang="en-US" altLang="ja-JP">
              <a:latin typeface="ＭＳ Ｐゴシック" charset="-128"/>
            </a:endParaRPr>
          </a:p>
        </p:txBody>
      </p:sp>
      <p:sp>
        <p:nvSpPr>
          <p:cNvPr id="14339" name="Rectangle 11"/>
          <p:cNvSpPr>
            <a:spLocks noChangeArrowheads="1"/>
          </p:cNvSpPr>
          <p:nvPr/>
        </p:nvSpPr>
        <p:spPr bwMode="auto">
          <a:xfrm>
            <a:off x="304800" y="762000"/>
            <a:ext cx="8382000"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r>
              <a:rPr kumimoji="1" lang="ja-JP" altLang="en-US"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脆い</a:t>
            </a:r>
            <a:br>
              <a:rPr kumimoji="1" lang="en-US" altLang="ja-JP"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曲がる酸化物はたくさんある</a:t>
            </a:r>
            <a:endParaRPr kumimoji="1" lang="en-US" altLang="ja-JP"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endParaRPr>
          </a:p>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r>
              <a:rPr kumimoji="1" lang="ja-JP" altLang="en-US"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電気を流さない</a:t>
            </a:r>
            <a:br>
              <a:rPr kumimoji="1" lang="en-US" altLang="ja-JP"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電気を流す酸化物はたくさんある</a:t>
            </a:r>
            <a:endParaRPr kumimoji="1" lang="en-US" altLang="ja-JP"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endParaRPr>
          </a:p>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r>
              <a:rPr kumimoji="1" lang="ja-JP" altLang="en-US"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構造材料としてしか使えない</a:t>
            </a:r>
            <a:br>
              <a:rPr kumimoji="1" lang="en-US" altLang="ja-JP"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使い方によっては</a:t>
            </a:r>
            <a:r>
              <a:rPr kumimoji="1" lang="en-US" altLang="ja-JP"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Si</a:t>
            </a:r>
            <a:r>
              <a:rPr kumimoji="1" lang="ja-JP" altLang="en-US"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よりも優れた</a:t>
            </a:r>
            <a:br>
              <a:rPr kumimoji="1" lang="en-US" altLang="ja-JP"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半導体デバイスを作れる</a:t>
            </a:r>
            <a:endParaRPr kumimoji="1" lang="ja-JP" altLang="en-US" sz="3200" b="1" i="0" u="none" strike="noStrike" kern="1200" cap="none" spc="0" normalizeH="0" baseline="0" noProof="0" dirty="0">
              <a:ln>
                <a:noFill/>
              </a:ln>
              <a:solidFill>
                <a:srgbClr val="000000"/>
              </a:solidFill>
              <a:effectLst/>
              <a:uLnTx/>
              <a:uFillTx/>
              <a:latin typeface="Times New Roman" pitchFamily="18" charset="0"/>
              <a:ea typeface="ＭＳ Ｐゴシック"/>
              <a:cs typeface="Times New Roman" pitchFamily="18" charset="0"/>
            </a:endParaRPr>
          </a:p>
        </p:txBody>
      </p:sp>
    </p:spTree>
    <p:extLst>
      <p:ext uri="{BB962C8B-B14F-4D97-AF65-F5344CB8AC3E}">
        <p14:creationId xmlns:p14="http://schemas.microsoft.com/office/powerpoint/2010/main" val="391951311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838200"/>
            <a:ext cx="5643563"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1" name="Rectangle 6"/>
          <p:cNvSpPr>
            <a:spLocks noGrp="1" noChangeArrowheads="1"/>
          </p:cNvSpPr>
          <p:nvPr>
            <p:ph type="title" idx="4294967295"/>
          </p:nvPr>
        </p:nvSpPr>
        <p:spPr>
          <a:xfrm>
            <a:off x="0" y="0"/>
            <a:ext cx="9144000" cy="762000"/>
          </a:xfrm>
          <a:no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a:solidFill>
                  <a:srgbClr val="0000FF"/>
                </a:solidFill>
              </a:rPr>
              <a:t>計算条件設定画面</a:t>
            </a:r>
          </a:p>
        </p:txBody>
      </p:sp>
    </p:spTree>
    <p:extLst>
      <p:ext uri="{BB962C8B-B14F-4D97-AF65-F5344CB8AC3E}">
        <p14:creationId xmlns:p14="http://schemas.microsoft.com/office/powerpoint/2010/main" val="328022817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838200"/>
            <a:ext cx="5643563"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p:cNvSpPr>
            <a:spLocks noGrp="1" noChangeArrowheads="1"/>
          </p:cNvSpPr>
          <p:nvPr>
            <p:ph type="title" idx="4294967295"/>
          </p:nvPr>
        </p:nvSpPr>
        <p:spPr>
          <a:xfrm>
            <a:off x="0" y="0"/>
            <a:ext cx="9144000" cy="838200"/>
          </a:xfrm>
          <a:no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a:solidFill>
                  <a:srgbClr val="0000FF"/>
                </a:solidFill>
              </a:rPr>
              <a:t>実際に使う計算条件(</a:t>
            </a:r>
            <a:r>
              <a:rPr lang="en-US" altLang="ja-JP" sz="3600" b="1">
                <a:solidFill>
                  <a:srgbClr val="0000FF"/>
                </a:solidFill>
              </a:rPr>
              <a:t>PM3)</a:t>
            </a:r>
          </a:p>
        </p:txBody>
      </p:sp>
    </p:spTree>
    <p:extLst>
      <p:ext uri="{BB962C8B-B14F-4D97-AF65-F5344CB8AC3E}">
        <p14:creationId xmlns:p14="http://schemas.microsoft.com/office/powerpoint/2010/main" val="151760541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914400"/>
            <a:ext cx="8305800" cy="555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Rectangle 4"/>
          <p:cNvSpPr>
            <a:spLocks noGrp="1" noChangeArrowheads="1"/>
          </p:cNvSpPr>
          <p:nvPr>
            <p:ph type="title" idx="4294967295"/>
          </p:nvPr>
        </p:nvSpPr>
        <p:spPr>
          <a:xfrm>
            <a:off x="0" y="0"/>
            <a:ext cx="9144000" cy="838200"/>
          </a:xfrm>
          <a:no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ltLang="ja-JP" sz="3600" b="1">
                <a:solidFill>
                  <a:srgbClr val="0000FF"/>
                </a:solidFill>
              </a:rPr>
              <a:t>H</a:t>
            </a:r>
            <a:r>
              <a:rPr lang="en-US" altLang="ja-JP" sz="3600" b="1" baseline="-25000">
                <a:solidFill>
                  <a:srgbClr val="0000FF"/>
                </a:solidFill>
              </a:rPr>
              <a:t>2</a:t>
            </a:r>
            <a:r>
              <a:rPr lang="en-US" altLang="ja-JP" sz="3600" b="1">
                <a:solidFill>
                  <a:srgbClr val="0000FF"/>
                </a:solidFill>
              </a:rPr>
              <a:t>O</a:t>
            </a:r>
            <a:r>
              <a:rPr lang="ja-JP" altLang="en-US" sz="3600" b="1">
                <a:solidFill>
                  <a:srgbClr val="0000FF"/>
                </a:solidFill>
              </a:rPr>
              <a:t>の計算結果</a:t>
            </a:r>
          </a:p>
        </p:txBody>
      </p:sp>
    </p:spTree>
    <p:extLst>
      <p:ext uri="{BB962C8B-B14F-4D97-AF65-F5344CB8AC3E}">
        <p14:creationId xmlns:p14="http://schemas.microsoft.com/office/powerpoint/2010/main" val="38543563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3"/>
          <p:cNvSpPr>
            <a:spLocks noGrp="1" noChangeArrowheads="1"/>
          </p:cNvSpPr>
          <p:nvPr>
            <p:ph type="title" idx="4294967295"/>
          </p:nvPr>
        </p:nvSpPr>
        <p:spPr>
          <a:xfrm>
            <a:off x="0" y="0"/>
            <a:ext cx="9144000" cy="838200"/>
          </a:xfrm>
          <a:no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a:solidFill>
                  <a:srgbClr val="0000FF"/>
                </a:solidFill>
              </a:rPr>
              <a:t>波動関数の描画</a:t>
            </a:r>
          </a:p>
        </p:txBody>
      </p:sp>
      <p:pic>
        <p:nvPicPr>
          <p:cNvPr id="20483"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990600"/>
            <a:ext cx="6705600" cy="522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0712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3">
            <a:extLst>
              <a:ext uri="{FF2B5EF4-FFF2-40B4-BE49-F238E27FC236}">
                <a16:creationId xmlns:a16="http://schemas.microsoft.com/office/drawing/2014/main" id="{71432AB0-D559-4D17-93F8-027F3B24B904}"/>
              </a:ext>
            </a:extLst>
          </p:cNvPr>
          <p:cNvSpPr>
            <a:spLocks noGrp="1" noChangeArrowheads="1"/>
          </p:cNvSpPr>
          <p:nvPr>
            <p:ph type="title"/>
          </p:nvPr>
        </p:nvSpPr>
        <p:spPr>
          <a:xfrm>
            <a:off x="0" y="0"/>
            <a:ext cx="9144000" cy="685800"/>
          </a:xfrm>
        </p:spPr>
        <p:txBody>
          <a:bodyPr/>
          <a:lstStyle/>
          <a:p>
            <a:pPr eaLnBrk="1" hangingPunct="1"/>
            <a:r>
              <a:rPr lang="en-US" altLang="ja-JP" sz="3600" b="1" dirty="0">
                <a:solidFill>
                  <a:srgbClr val="0000FF"/>
                </a:solidFill>
                <a:ea typeface="ＨＧ丸ゴシックB" pitchFamily="49" charset="-128"/>
              </a:rPr>
              <a:t>VESTA: </a:t>
            </a:r>
            <a:r>
              <a:rPr lang="ja-JP" altLang="en-US" sz="3600" b="1" dirty="0">
                <a:solidFill>
                  <a:srgbClr val="0000FF"/>
                </a:solidFill>
                <a:ea typeface="ＨＧ丸ゴシックB" pitchFamily="49" charset="-128"/>
              </a:rPr>
              <a:t>結晶構造を表示</a:t>
            </a:r>
            <a:endParaRPr lang="en-US" altLang="ja-JP" dirty="0"/>
          </a:p>
        </p:txBody>
      </p:sp>
      <p:pic>
        <p:nvPicPr>
          <p:cNvPr id="33795" name="Picture 5">
            <a:extLst>
              <a:ext uri="{FF2B5EF4-FFF2-40B4-BE49-F238E27FC236}">
                <a16:creationId xmlns:a16="http://schemas.microsoft.com/office/drawing/2014/main" id="{ED1599E0-AA2B-40CB-A3C1-C5084462DD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1208240"/>
            <a:ext cx="6758136" cy="5461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テキスト ボックス 5">
            <a:extLst>
              <a:ext uri="{FF2B5EF4-FFF2-40B4-BE49-F238E27FC236}">
                <a16:creationId xmlns:a16="http://schemas.microsoft.com/office/drawing/2014/main" id="{97D3ADC5-5CE3-40E9-BF04-EE8D1BA8488B}"/>
              </a:ext>
            </a:extLst>
          </p:cNvPr>
          <p:cNvSpPr txBox="1"/>
          <p:nvPr/>
        </p:nvSpPr>
        <p:spPr>
          <a:xfrm>
            <a:off x="-34900" y="454967"/>
            <a:ext cx="8340700" cy="830997"/>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https://jp-minerals.org/vesta/jp/</a:t>
            </a:r>
            <a:endPar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CIF</a:t>
            </a: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ファイルを探して読み込ませるのが簡単</a:t>
            </a:r>
          </a:p>
        </p:txBody>
      </p:sp>
    </p:spTree>
    <p:extLst>
      <p:ext uri="{BB962C8B-B14F-4D97-AF65-F5344CB8AC3E}">
        <p14:creationId xmlns:p14="http://schemas.microsoft.com/office/powerpoint/2010/main" val="16598641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ctrTitle"/>
          </p:nvPr>
        </p:nvSpPr>
        <p:spPr>
          <a:xfrm>
            <a:off x="0" y="0"/>
            <a:ext cx="9144000" cy="838200"/>
          </a:xfrm>
          <a:noFill/>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pPr eaLnBrk="1" hangingPunct="1"/>
            <a:r>
              <a:rPr lang="ja-JP" altLang="en-US" sz="3600" b="1" dirty="0">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量子計算</a:t>
            </a:r>
            <a:r>
              <a:rPr lang="en-US" altLang="ja-JP" sz="3600" b="1" dirty="0">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a:t>
            </a:r>
            <a:r>
              <a:rPr lang="ja-JP" altLang="en-US" sz="3600" b="1" dirty="0">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 半導体中の電子分布</a:t>
            </a:r>
          </a:p>
        </p:txBody>
      </p:sp>
      <p:pic>
        <p:nvPicPr>
          <p:cNvPr id="1843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016580"/>
            <a:ext cx="2787650" cy="28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436"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4006850"/>
            <a:ext cx="2778125" cy="2851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8437" name="Object 5"/>
          <p:cNvGraphicFramePr>
            <a:graphicFrameLocks noChangeAspect="1"/>
          </p:cNvGraphicFramePr>
          <p:nvPr/>
        </p:nvGraphicFramePr>
        <p:xfrm>
          <a:off x="3352800" y="1092780"/>
          <a:ext cx="2590800" cy="2573338"/>
        </p:xfrm>
        <a:graphic>
          <a:graphicData uri="http://schemas.openxmlformats.org/presentationml/2006/ole">
            <mc:AlternateContent xmlns:mc="http://schemas.openxmlformats.org/markup-compatibility/2006">
              <mc:Choice xmlns:v="urn:schemas-microsoft-com:vml" Requires="v">
                <p:oleObj spid="_x0000_s594050" name="Picture Publisher ｲﾒｰｼﾞ" r:id="rId6" imgW="4324350" imgH="4295775" progId="PictPub.Image.7">
                  <p:embed/>
                </p:oleObj>
              </mc:Choice>
              <mc:Fallback>
                <p:oleObj name="Picture Publisher ｲﾒｰｼﾞ" r:id="rId6" imgW="4324350" imgH="4295775" progId="PictPub.Image.7">
                  <p:embed/>
                  <p:pic>
                    <p:nvPicPr>
                      <p:cNvPr id="18437"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52800" y="1092780"/>
                        <a:ext cx="2590800" cy="2573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8438" name="Object 6"/>
          <p:cNvGraphicFramePr>
            <a:graphicFrameLocks noChangeAspect="1"/>
          </p:cNvGraphicFramePr>
          <p:nvPr/>
        </p:nvGraphicFramePr>
        <p:xfrm>
          <a:off x="3276600" y="4138613"/>
          <a:ext cx="2606675" cy="2566987"/>
        </p:xfrm>
        <a:graphic>
          <a:graphicData uri="http://schemas.openxmlformats.org/presentationml/2006/ole">
            <mc:AlternateContent xmlns:mc="http://schemas.openxmlformats.org/markup-compatibility/2006">
              <mc:Choice xmlns:v="urn:schemas-microsoft-com:vml" Requires="v">
                <p:oleObj spid="_x0000_s594051" name="Picture Publisher ｲﾒｰｼﾞ" r:id="rId8" imgW="4352925" imgH="4286250" progId="PictPub.Image.7">
                  <p:embed/>
                </p:oleObj>
              </mc:Choice>
              <mc:Fallback>
                <p:oleObj name="Picture Publisher ｲﾒｰｼﾞ" r:id="rId8" imgW="4352925" imgH="4286250" progId="PictPub.Image.7">
                  <p:embed/>
                  <p:pic>
                    <p:nvPicPr>
                      <p:cNvPr id="18438"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276600" y="4138613"/>
                        <a:ext cx="2606675" cy="2566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439" name="Rectangle 7"/>
          <p:cNvSpPr>
            <a:spLocks noChangeArrowheads="1"/>
          </p:cNvSpPr>
          <p:nvPr/>
        </p:nvSpPr>
        <p:spPr bwMode="auto">
          <a:xfrm>
            <a:off x="1881188" y="573668"/>
            <a:ext cx="4810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800"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Si</a:t>
            </a:r>
          </a:p>
        </p:txBody>
      </p:sp>
      <p:sp>
        <p:nvSpPr>
          <p:cNvPr id="18440" name="Rectangle 8"/>
          <p:cNvSpPr>
            <a:spLocks noChangeArrowheads="1"/>
          </p:cNvSpPr>
          <p:nvPr/>
        </p:nvSpPr>
        <p:spPr bwMode="auto">
          <a:xfrm>
            <a:off x="4090988" y="573668"/>
            <a:ext cx="10334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800"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GaAs</a:t>
            </a:r>
          </a:p>
        </p:txBody>
      </p:sp>
      <p:graphicFrame>
        <p:nvGraphicFramePr>
          <p:cNvPr id="18441" name="Object 9"/>
          <p:cNvGraphicFramePr>
            <a:graphicFrameLocks noChangeAspect="1"/>
          </p:cNvGraphicFramePr>
          <p:nvPr/>
        </p:nvGraphicFramePr>
        <p:xfrm>
          <a:off x="9821241" y="1477963"/>
          <a:ext cx="2466975" cy="2713037"/>
        </p:xfrm>
        <a:graphic>
          <a:graphicData uri="http://schemas.openxmlformats.org/presentationml/2006/ole">
            <mc:AlternateContent xmlns:mc="http://schemas.openxmlformats.org/markup-compatibility/2006">
              <mc:Choice xmlns:v="urn:schemas-microsoft-com:vml" Requires="v">
                <p:oleObj spid="_x0000_s594052" name="Picture Publisher ｲﾒｰｼﾞ" r:id="rId10" imgW="4086225" imgH="4495800" progId="PictPub.Image.7">
                  <p:embed/>
                </p:oleObj>
              </mc:Choice>
              <mc:Fallback>
                <p:oleObj name="Picture Publisher ｲﾒｰｼﾞ" r:id="rId10" imgW="4086225" imgH="4495800" progId="PictPub.Image.7">
                  <p:embed/>
                  <p:pic>
                    <p:nvPicPr>
                      <p:cNvPr id="18441"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821241" y="1477963"/>
                        <a:ext cx="2466975" cy="2713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8442" name="Object 10"/>
          <p:cNvGraphicFramePr>
            <a:graphicFrameLocks noChangeAspect="1"/>
          </p:cNvGraphicFramePr>
          <p:nvPr/>
        </p:nvGraphicFramePr>
        <p:xfrm>
          <a:off x="10041904" y="4183063"/>
          <a:ext cx="2092325" cy="2620962"/>
        </p:xfrm>
        <a:graphic>
          <a:graphicData uri="http://schemas.openxmlformats.org/presentationml/2006/ole">
            <mc:AlternateContent xmlns:mc="http://schemas.openxmlformats.org/markup-compatibility/2006">
              <mc:Choice xmlns:v="urn:schemas-microsoft-com:vml" Requires="v">
                <p:oleObj spid="_x0000_s594053" name="Picture Publisher ｲﾒｰｼﾞ" r:id="rId12" imgW="3467100" imgH="4343400" progId="PictPub.Image.7">
                  <p:embed/>
                </p:oleObj>
              </mc:Choice>
              <mc:Fallback>
                <p:oleObj name="Picture Publisher ｲﾒｰｼﾞ" r:id="rId12" imgW="3467100" imgH="4343400" progId="PictPub.Image.7">
                  <p:embed/>
                  <p:pic>
                    <p:nvPicPr>
                      <p:cNvPr id="18442" name="Object 1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0041904" y="4183063"/>
                        <a:ext cx="2092325" cy="2620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443" name="Text Box 11"/>
          <p:cNvSpPr txBox="1">
            <a:spLocks noChangeArrowheads="1"/>
          </p:cNvSpPr>
          <p:nvPr/>
        </p:nvSpPr>
        <p:spPr bwMode="auto">
          <a:xfrm>
            <a:off x="9316416" y="2235780"/>
            <a:ext cx="5730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008000"/>
                </a:solidFill>
                <a:effectLst/>
                <a:uLnTx/>
                <a:uFillTx/>
                <a:latin typeface="Times New Roman" pitchFamily="18" charset="0"/>
                <a:ea typeface="ＭＳ Ｐゴシック" pitchFamily="50" charset="-128"/>
                <a:cs typeface="+mn-cs"/>
              </a:rPr>
              <a:t>Ga</a:t>
            </a:r>
          </a:p>
        </p:txBody>
      </p:sp>
      <p:sp>
        <p:nvSpPr>
          <p:cNvPr id="18444" name="Text Box 12"/>
          <p:cNvSpPr txBox="1">
            <a:spLocks noChangeArrowheads="1"/>
          </p:cNvSpPr>
          <p:nvPr/>
        </p:nvSpPr>
        <p:spPr bwMode="auto">
          <a:xfrm>
            <a:off x="5514975" y="2512005"/>
            <a:ext cx="523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FF0000"/>
                </a:solidFill>
                <a:effectLst/>
                <a:uLnTx/>
                <a:uFillTx/>
                <a:latin typeface="Times New Roman" pitchFamily="18" charset="0"/>
                <a:ea typeface="ＭＳ Ｐゴシック" pitchFamily="50" charset="-128"/>
                <a:cs typeface="+mn-cs"/>
              </a:rPr>
              <a:t>As</a:t>
            </a:r>
          </a:p>
        </p:txBody>
      </p:sp>
      <p:sp>
        <p:nvSpPr>
          <p:cNvPr id="18445" name="Text Box 13"/>
          <p:cNvSpPr txBox="1">
            <a:spLocks noChangeArrowheads="1"/>
          </p:cNvSpPr>
          <p:nvPr/>
        </p:nvSpPr>
        <p:spPr bwMode="auto">
          <a:xfrm>
            <a:off x="12099304" y="2819400"/>
            <a:ext cx="4048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6600CC"/>
                </a:solidFill>
                <a:effectLst/>
                <a:uLnTx/>
                <a:uFillTx/>
                <a:latin typeface="Times New Roman" pitchFamily="18" charset="0"/>
                <a:ea typeface="ＭＳ Ｐゴシック" pitchFamily="50" charset="-128"/>
                <a:cs typeface="+mn-cs"/>
              </a:rPr>
              <a:t>N</a:t>
            </a:r>
          </a:p>
        </p:txBody>
      </p:sp>
      <p:sp>
        <p:nvSpPr>
          <p:cNvPr id="18446" name="Text Box 14"/>
          <p:cNvSpPr txBox="1">
            <a:spLocks noChangeArrowheads="1"/>
          </p:cNvSpPr>
          <p:nvPr/>
        </p:nvSpPr>
        <p:spPr bwMode="auto">
          <a:xfrm>
            <a:off x="12135816" y="1905000"/>
            <a:ext cx="5730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008000"/>
                </a:solidFill>
                <a:effectLst/>
                <a:uLnTx/>
                <a:uFillTx/>
                <a:latin typeface="Times New Roman" pitchFamily="18" charset="0"/>
                <a:ea typeface="ＭＳ Ｐゴシック" pitchFamily="50" charset="-128"/>
                <a:cs typeface="+mn-cs"/>
              </a:rPr>
              <a:t>Ga</a:t>
            </a:r>
          </a:p>
        </p:txBody>
      </p:sp>
      <p:sp>
        <p:nvSpPr>
          <p:cNvPr id="18447" name="Rectangle 15"/>
          <p:cNvSpPr>
            <a:spLocks noChangeArrowheads="1"/>
          </p:cNvSpPr>
          <p:nvPr/>
        </p:nvSpPr>
        <p:spPr bwMode="auto">
          <a:xfrm>
            <a:off x="10465766" y="914400"/>
            <a:ext cx="984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800"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GaN </a:t>
            </a:r>
          </a:p>
        </p:txBody>
      </p:sp>
      <p:sp>
        <p:nvSpPr>
          <p:cNvPr id="18448" name="Rectangle 16"/>
          <p:cNvSpPr>
            <a:spLocks noChangeArrowheads="1"/>
          </p:cNvSpPr>
          <p:nvPr/>
        </p:nvSpPr>
        <p:spPr bwMode="auto">
          <a:xfrm>
            <a:off x="-69850" y="606544"/>
            <a:ext cx="201369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伝導帯 </a:t>
            </a:r>
            <a:r>
              <a:rPr kumimoji="1" lang="en-US" altLang="ja-JP" sz="24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24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電子</a:t>
            </a:r>
            <a:r>
              <a:rPr kumimoji="1" lang="en-US" altLang="ja-JP" sz="24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p:txBody>
      </p:sp>
      <p:sp>
        <p:nvSpPr>
          <p:cNvPr id="18449" name="Rectangle 17"/>
          <p:cNvSpPr>
            <a:spLocks noChangeArrowheads="1"/>
          </p:cNvSpPr>
          <p:nvPr/>
        </p:nvSpPr>
        <p:spPr bwMode="auto">
          <a:xfrm>
            <a:off x="-76200" y="3697868"/>
            <a:ext cx="232307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価電子帯 </a:t>
            </a:r>
            <a:r>
              <a:rPr kumimoji="1" lang="en-US" altLang="ja-JP" sz="24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24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正孔</a:t>
            </a:r>
            <a:r>
              <a:rPr kumimoji="1" lang="en-US" altLang="ja-JP" sz="24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p:txBody>
      </p:sp>
      <p:sp>
        <p:nvSpPr>
          <p:cNvPr id="18450" name="Text Box 18"/>
          <p:cNvSpPr txBox="1">
            <a:spLocks noChangeArrowheads="1"/>
          </p:cNvSpPr>
          <p:nvPr/>
        </p:nvSpPr>
        <p:spPr bwMode="auto">
          <a:xfrm>
            <a:off x="12099304" y="5334000"/>
            <a:ext cx="4048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6600CC"/>
                </a:solidFill>
                <a:effectLst/>
                <a:uLnTx/>
                <a:uFillTx/>
                <a:latin typeface="Times New Roman" pitchFamily="18" charset="0"/>
                <a:ea typeface="ＭＳ Ｐゴシック" pitchFamily="50" charset="-128"/>
                <a:cs typeface="+mn-cs"/>
              </a:rPr>
              <a:t>N</a:t>
            </a:r>
          </a:p>
        </p:txBody>
      </p:sp>
      <p:pic>
        <p:nvPicPr>
          <p:cNvPr id="20" name="Picture 20"/>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400800" y="4343400"/>
            <a:ext cx="2566988" cy="222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1"/>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354763" y="1195645"/>
            <a:ext cx="2819400" cy="223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Line 25"/>
          <p:cNvSpPr>
            <a:spLocks noChangeShapeType="1"/>
          </p:cNvSpPr>
          <p:nvPr/>
        </p:nvSpPr>
        <p:spPr bwMode="auto">
          <a:xfrm>
            <a:off x="6430963" y="2440245"/>
            <a:ext cx="457200"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3" name="Rectangle 30"/>
          <p:cNvSpPr>
            <a:spLocks noChangeArrowheads="1"/>
          </p:cNvSpPr>
          <p:nvPr/>
        </p:nvSpPr>
        <p:spPr bwMode="auto">
          <a:xfrm>
            <a:off x="7116763" y="625733"/>
            <a:ext cx="895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800" b="1" i="0" u="none" strike="noStrike" kern="1200" cap="none" spc="0" normalizeH="0" baseline="0" noProof="0" dirty="0" err="1">
                <a:ln>
                  <a:noFill/>
                </a:ln>
                <a:solidFill>
                  <a:srgbClr val="000000"/>
                </a:solidFill>
                <a:effectLst/>
                <a:uLnTx/>
                <a:uFillTx/>
                <a:latin typeface="Times New Roman"/>
                <a:ea typeface="ＭＳ Ｐゴシック"/>
                <a:cs typeface="+mn-cs"/>
              </a:rPr>
              <a:t>ZnO</a:t>
            </a:r>
            <a:endParaRPr kumimoji="1" lang="en-US" altLang="ja-JP" sz="2800" b="1"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sp>
        <p:nvSpPr>
          <p:cNvPr id="24" name="Text Box 31"/>
          <p:cNvSpPr txBox="1">
            <a:spLocks noChangeArrowheads="1"/>
          </p:cNvSpPr>
          <p:nvPr/>
        </p:nvSpPr>
        <p:spPr bwMode="auto">
          <a:xfrm>
            <a:off x="5821363" y="2110045"/>
            <a:ext cx="774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Zn</a:t>
            </a:r>
            <a:r>
              <a:rPr kumimoji="1" lang="en-US" altLang="ja-JP" sz="2400" b="1" i="0" u="none" strike="noStrike" kern="1200" cap="none" spc="0" normalizeH="0" baseline="30000" noProof="0">
                <a:ln>
                  <a:noFill/>
                </a:ln>
                <a:solidFill>
                  <a:srgbClr val="000000"/>
                </a:solidFill>
                <a:effectLst/>
                <a:uLnTx/>
                <a:uFillTx/>
                <a:latin typeface="Times New Roman" pitchFamily="18" charset="0"/>
                <a:ea typeface="ＭＳ Ｐゴシック" pitchFamily="50" charset="-128"/>
                <a:cs typeface="+mn-cs"/>
              </a:rPr>
              <a:t>2+</a:t>
            </a:r>
            <a:endParaRPr kumimoji="1" lang="en-US" altLang="ja-JP" sz="2400"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25" name="Text Box 32"/>
          <p:cNvSpPr txBox="1">
            <a:spLocks noChangeArrowheads="1"/>
          </p:cNvSpPr>
          <p:nvPr/>
        </p:nvSpPr>
        <p:spPr bwMode="auto">
          <a:xfrm>
            <a:off x="5916613" y="1525845"/>
            <a:ext cx="590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O</a:t>
            </a:r>
            <a:r>
              <a:rPr kumimoji="1" lang="en-US" altLang="ja-JP" sz="2400" b="1" i="0" u="none" strike="noStrike" kern="1200" cap="none" spc="0" normalizeH="0" baseline="30000" noProof="0">
                <a:ln>
                  <a:noFill/>
                </a:ln>
                <a:solidFill>
                  <a:srgbClr val="000000"/>
                </a:solidFill>
                <a:effectLst/>
                <a:uLnTx/>
                <a:uFillTx/>
                <a:latin typeface="Times New Roman" pitchFamily="18" charset="0"/>
                <a:ea typeface="ＭＳ Ｐゴシック" pitchFamily="50" charset="-128"/>
                <a:cs typeface="+mn-cs"/>
              </a:rPr>
              <a:t>2-</a:t>
            </a:r>
          </a:p>
        </p:txBody>
      </p:sp>
    </p:spTree>
    <p:extLst>
      <p:ext uri="{BB962C8B-B14F-4D97-AF65-F5344CB8AC3E}">
        <p14:creationId xmlns:p14="http://schemas.microsoft.com/office/powerpoint/2010/main" val="38269074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3"/>
          <p:cNvSpPr>
            <a:spLocks noGrp="1" noChangeArrowheads="1"/>
          </p:cNvSpPr>
          <p:nvPr>
            <p:ph type="title" idx="4294967295"/>
          </p:nvPr>
        </p:nvSpPr>
        <p:spPr>
          <a:xfrm>
            <a:off x="0" y="0"/>
            <a:ext cx="9144000" cy="762000"/>
          </a:xfrm>
        </p:spPr>
        <p:txBody>
          <a:bodyPr/>
          <a:lstStyle/>
          <a:p>
            <a:pPr eaLnBrk="1" hangingPunct="1"/>
            <a:r>
              <a:rPr lang="ja-JP" altLang="en-US" sz="3600" b="1">
                <a:solidFill>
                  <a:srgbClr val="0000FF"/>
                </a:solidFill>
                <a:latin typeface="ＭＳ Ｐゴシック" charset="-128"/>
              </a:rPr>
              <a:t>酸化物の特徴は</a:t>
            </a:r>
            <a:r>
              <a:rPr lang="en-US" altLang="ja-JP" sz="3600" b="1">
                <a:solidFill>
                  <a:srgbClr val="0000FF"/>
                </a:solidFill>
                <a:latin typeface="ＭＳ Ｐゴシック" charset="-128"/>
              </a:rPr>
              <a:t>?</a:t>
            </a:r>
            <a:endParaRPr lang="en-US" altLang="ja-JP">
              <a:latin typeface="ＭＳ Ｐゴシック" charset="-128"/>
            </a:endParaRPr>
          </a:p>
        </p:txBody>
      </p:sp>
      <p:sp>
        <p:nvSpPr>
          <p:cNvPr id="14339" name="Rectangle 11"/>
          <p:cNvSpPr>
            <a:spLocks noChangeArrowheads="1"/>
          </p:cNvSpPr>
          <p:nvPr/>
        </p:nvSpPr>
        <p:spPr bwMode="auto">
          <a:xfrm>
            <a:off x="304800" y="762000"/>
            <a:ext cx="83820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r>
              <a:rPr kumimoji="1" lang="ja-JP" altLang="en-US"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脆い</a:t>
            </a:r>
            <a:br>
              <a:rPr kumimoji="1" lang="en-US" altLang="ja-JP"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曲がる酸化物はたくさんある</a:t>
            </a:r>
            <a:endParaRPr kumimoji="1" lang="ja-JP" altLang="en-US" sz="3200" b="1" i="0" u="none" strike="noStrike" kern="1200" cap="none" spc="0" normalizeH="0" baseline="0" noProof="0" dirty="0">
              <a:ln>
                <a:noFill/>
              </a:ln>
              <a:solidFill>
                <a:srgbClr val="000000"/>
              </a:solidFill>
              <a:effectLst/>
              <a:uLnTx/>
              <a:uFillTx/>
              <a:latin typeface="Times New Roman" pitchFamily="18" charset="0"/>
              <a:ea typeface="ＭＳ Ｐゴシック"/>
              <a:cs typeface="Times New Roman" pitchFamily="18" charset="0"/>
            </a:endParaRPr>
          </a:p>
        </p:txBody>
      </p:sp>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317848"/>
            <a:ext cx="1686787" cy="1368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1720" y="2367203"/>
            <a:ext cx="2003886" cy="1319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テキスト ボックス 10"/>
          <p:cNvSpPr txBox="1"/>
          <p:nvPr/>
        </p:nvSpPr>
        <p:spPr>
          <a:xfrm>
            <a:off x="1979712" y="2059226"/>
            <a:ext cx="2448272"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ＭＳ ゴシック" pitchFamily="49" charset="-128"/>
                <a:cs typeface="+mn-cs"/>
              </a:rPr>
              <a:t>セラミックスファイバー</a:t>
            </a:r>
          </a:p>
        </p:txBody>
      </p:sp>
      <p:sp>
        <p:nvSpPr>
          <p:cNvPr id="12" name="テキスト ボックス 11"/>
          <p:cNvSpPr txBox="1"/>
          <p:nvPr/>
        </p:nvSpPr>
        <p:spPr>
          <a:xfrm>
            <a:off x="304800" y="2038174"/>
            <a:ext cx="1962944"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ＭＳ ゴシック" pitchFamily="49" charset="-128"/>
                <a:cs typeface="+mn-cs"/>
              </a:rPr>
              <a:t>ガラスファイバー</a:t>
            </a:r>
          </a:p>
        </p:txBody>
      </p:sp>
      <p:sp>
        <p:nvSpPr>
          <p:cNvPr id="13" name="Rectangle 16"/>
          <p:cNvSpPr>
            <a:spLocks noChangeArrowheads="1"/>
          </p:cNvSpPr>
          <p:nvPr/>
        </p:nvSpPr>
        <p:spPr bwMode="auto">
          <a:xfrm>
            <a:off x="5449392" y="2459931"/>
            <a:ext cx="914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FF0000"/>
              </a:solidFill>
              <a:effectLst/>
              <a:uLnTx/>
              <a:uFillTx/>
              <a:latin typeface="Times New Roman"/>
              <a:ea typeface="ＭＳ ゴシック" pitchFamily="49" charset="-128"/>
              <a:cs typeface="Times New Roman" pitchFamily="18" charset="0"/>
            </a:endParaRPr>
          </a:p>
        </p:txBody>
      </p:sp>
      <p:pic>
        <p:nvPicPr>
          <p:cNvPr id="14" name="Picture 32" descr="http://www.idemitsu.co.jp/moconet/archives/spot/gangu/images/16-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71061" y="625415"/>
            <a:ext cx="1627188"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33"/>
          <p:cNvSpPr>
            <a:spLocks noChangeArrowheads="1"/>
          </p:cNvSpPr>
          <p:nvPr/>
        </p:nvSpPr>
        <p:spPr bwMode="auto">
          <a:xfrm>
            <a:off x="6938766" y="3388930"/>
            <a:ext cx="22417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Times New Roman"/>
                <a:ea typeface="ＭＳ ゴシック" pitchFamily="49" charset="-128"/>
                <a:cs typeface="Times New Roman" pitchFamily="18" charset="0"/>
              </a:rPr>
              <a:t>http://www.idemitsu.co.jp/moconet/</a:t>
            </a:r>
            <a:br>
              <a:rPr kumimoji="1" lang="en-US" altLang="ja-JP" sz="1000" b="0" i="0" u="none" strike="noStrike" kern="1200" cap="none" spc="0" normalizeH="0" baseline="0" noProof="0" dirty="0">
                <a:ln>
                  <a:noFill/>
                </a:ln>
                <a:solidFill>
                  <a:srgbClr val="000000"/>
                </a:solidFill>
                <a:effectLst/>
                <a:uLnTx/>
                <a:uFillTx/>
                <a:latin typeface="Times New Roman"/>
                <a:ea typeface="ＭＳ ゴシック" pitchFamily="49" charset="-128"/>
                <a:cs typeface="Times New Roman" pitchFamily="18" charset="0"/>
              </a:rPr>
            </a:br>
            <a:r>
              <a:rPr kumimoji="1" lang="en-US" altLang="ja-JP" sz="1000" b="0" i="0" u="none" strike="noStrike" kern="1200" cap="none" spc="0" normalizeH="0" baseline="0" noProof="0" dirty="0">
                <a:ln>
                  <a:noFill/>
                </a:ln>
                <a:solidFill>
                  <a:srgbClr val="000000"/>
                </a:solidFill>
                <a:effectLst/>
                <a:uLnTx/>
                <a:uFillTx/>
                <a:latin typeface="Times New Roman"/>
                <a:ea typeface="ＭＳ ゴシック" pitchFamily="49" charset="-128"/>
                <a:cs typeface="Times New Roman" pitchFamily="18" charset="0"/>
              </a:rPr>
              <a:t>archives/spot/</a:t>
            </a:r>
            <a:r>
              <a:rPr kumimoji="1" lang="en-US" altLang="ja-JP" sz="1000" b="0" i="0" u="none" strike="noStrike" kern="1200" cap="none" spc="0" normalizeH="0" baseline="0" noProof="0" dirty="0" err="1">
                <a:ln>
                  <a:noFill/>
                </a:ln>
                <a:solidFill>
                  <a:srgbClr val="000000"/>
                </a:solidFill>
                <a:effectLst/>
                <a:uLnTx/>
                <a:uFillTx/>
                <a:latin typeface="Times New Roman"/>
                <a:ea typeface="ＭＳ ゴシック" pitchFamily="49" charset="-128"/>
                <a:cs typeface="Times New Roman" pitchFamily="18" charset="0"/>
              </a:rPr>
              <a:t>gangu</a:t>
            </a:r>
            <a:r>
              <a:rPr kumimoji="1" lang="en-US" altLang="ja-JP" sz="1000" b="0" i="0" u="none" strike="noStrike" kern="1200" cap="none" spc="0" normalizeH="0" baseline="0" noProof="0" dirty="0">
                <a:ln>
                  <a:noFill/>
                </a:ln>
                <a:solidFill>
                  <a:srgbClr val="000000"/>
                </a:solidFill>
                <a:effectLst/>
                <a:uLnTx/>
                <a:uFillTx/>
                <a:latin typeface="Times New Roman"/>
                <a:ea typeface="ＭＳ ゴシック" pitchFamily="49" charset="-128"/>
                <a:cs typeface="Times New Roman" pitchFamily="18" charset="0"/>
              </a:rPr>
              <a:t>/line2.html</a:t>
            </a:r>
          </a:p>
        </p:txBody>
      </p:sp>
      <p:sp>
        <p:nvSpPr>
          <p:cNvPr id="16" name="Rectangle 34"/>
          <p:cNvSpPr>
            <a:spLocks noChangeArrowheads="1"/>
          </p:cNvSpPr>
          <p:nvPr/>
        </p:nvSpPr>
        <p:spPr bwMode="auto">
          <a:xfrm>
            <a:off x="6938766" y="888469"/>
            <a:ext cx="1425390" cy="338554"/>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ＭＳ ゴシック" pitchFamily="49" charset="-128"/>
                <a:cs typeface="+mn-cs"/>
              </a:rPr>
              <a:t>長崎ポッペン</a:t>
            </a:r>
            <a:endParaRPr kumimoji="1" lang="en-US" altLang="ja-JP" sz="1600" b="1" i="0" u="none" strike="noStrike" kern="1200" cap="none" spc="0" normalizeH="0" baseline="0" noProof="0" dirty="0">
              <a:ln>
                <a:noFill/>
              </a:ln>
              <a:solidFill>
                <a:srgbClr val="000000"/>
              </a:solidFill>
              <a:effectLst/>
              <a:uLnTx/>
              <a:uFillTx/>
              <a:latin typeface="Times New Roman" pitchFamily="18" charset="0"/>
              <a:ea typeface="ＭＳ ゴシック" pitchFamily="49" charset="-128"/>
              <a:cs typeface="+mn-cs"/>
            </a:endParaRPr>
          </a:p>
        </p:txBody>
      </p:sp>
      <p:pic>
        <p:nvPicPr>
          <p:cNvPr id="17" name="Picture 35" descr="http://www.japan-fc.co.jp/products/ph/prd04_2.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78672" y="2384861"/>
            <a:ext cx="2895600"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ectangle 36"/>
          <p:cNvSpPr>
            <a:spLocks noChangeArrowheads="1"/>
          </p:cNvSpPr>
          <p:nvPr/>
        </p:nvSpPr>
        <p:spPr bwMode="auto">
          <a:xfrm>
            <a:off x="4504713" y="3614827"/>
            <a:ext cx="258756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Times New Roman"/>
                <a:ea typeface="ＭＳ ゴシック" pitchFamily="49" charset="-128"/>
                <a:cs typeface="Times New Roman" pitchFamily="18" charset="0"/>
              </a:rPr>
              <a:t>http://www.japan-fc.co.jp/products/pro_4.html</a:t>
            </a:r>
          </a:p>
        </p:txBody>
      </p:sp>
      <p:sp>
        <p:nvSpPr>
          <p:cNvPr id="19" name="Rectangle 37"/>
          <p:cNvSpPr>
            <a:spLocks noChangeArrowheads="1"/>
          </p:cNvSpPr>
          <p:nvPr/>
        </p:nvSpPr>
        <p:spPr bwMode="auto">
          <a:xfrm>
            <a:off x="4427984" y="2072020"/>
            <a:ext cx="22781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ゴシック" pitchFamily="49" charset="-128"/>
                <a:cs typeface="Times New Roman" pitchFamily="18" charset="0"/>
              </a:rPr>
              <a:t>セラフレックス </a:t>
            </a:r>
            <a: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Times New Roman" pitchFamily="18" charset="0"/>
              </a:rPr>
              <a:t>(ZrO</a:t>
            </a:r>
            <a:r>
              <a:rPr kumimoji="1" lang="en-US" altLang="ja-JP" sz="1600" b="1" i="0" u="none" strike="noStrike" kern="1200" cap="none" spc="0" normalizeH="0" baseline="-25000" noProof="0" dirty="0">
                <a:ln>
                  <a:noFill/>
                </a:ln>
                <a:solidFill>
                  <a:srgbClr val="000000"/>
                </a:solidFill>
                <a:effectLst/>
                <a:uLnTx/>
                <a:uFillTx/>
                <a:latin typeface="Times New Roman"/>
                <a:ea typeface="ＭＳ ゴシック" pitchFamily="49" charset="-128"/>
                <a:cs typeface="Times New Roman" pitchFamily="18" charset="0"/>
              </a:rPr>
              <a:t>2</a:t>
            </a:r>
            <a: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Times New Roman" pitchFamily="18" charset="0"/>
              </a:rPr>
              <a:t>)</a:t>
            </a:r>
          </a:p>
        </p:txBody>
      </p:sp>
      <p:pic>
        <p:nvPicPr>
          <p:cNvPr id="20" name="Picture 38"/>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85739" y="4206974"/>
            <a:ext cx="2012818" cy="1319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le 39"/>
          <p:cNvSpPr>
            <a:spLocks noChangeArrowheads="1"/>
          </p:cNvSpPr>
          <p:nvPr/>
        </p:nvSpPr>
        <p:spPr bwMode="auto">
          <a:xfrm>
            <a:off x="185739" y="3896097"/>
            <a:ext cx="162736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ＨＧ丸ゴシックB" charset="-128"/>
                <a:cs typeface="Times New Roman" pitchFamily="18" charset="0"/>
              </a:rPr>
              <a:t>ガラスファイバー</a:t>
            </a:r>
          </a:p>
        </p:txBody>
      </p:sp>
      <p:sp>
        <p:nvSpPr>
          <p:cNvPr id="22" name="AutoShape 42" descr="http://ne.nikkeibp.co.jp/device/2001/12/sharpsoffig1.jpg"/>
          <p:cNvSpPr>
            <a:spLocks noChangeAspect="1" noChangeArrowheads="1"/>
          </p:cNvSpPr>
          <p:nvPr/>
        </p:nvSpPr>
        <p:spPr bwMode="auto">
          <a:xfrm>
            <a:off x="14093330" y="5803206"/>
            <a:ext cx="296862"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FF0000"/>
              </a:solidFill>
              <a:effectLst/>
              <a:uLnTx/>
              <a:uFillTx/>
              <a:latin typeface="Times New Roman"/>
              <a:ea typeface="ＭＳ ゴシック" pitchFamily="49" charset="-128"/>
              <a:cs typeface="Times New Roman" pitchFamily="18" charset="0"/>
            </a:endParaRPr>
          </a:p>
        </p:txBody>
      </p:sp>
      <p:sp>
        <p:nvSpPr>
          <p:cNvPr id="23" name="AutoShape 43" descr="http://ne.nikkeibp.co.jp/device/2001/12/sharpsoffig1.jpg"/>
          <p:cNvSpPr>
            <a:spLocks noChangeAspect="1" noChangeArrowheads="1"/>
          </p:cNvSpPr>
          <p:nvPr/>
        </p:nvSpPr>
        <p:spPr bwMode="auto">
          <a:xfrm>
            <a:off x="14093330" y="5803206"/>
            <a:ext cx="296862"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FF0000"/>
              </a:solidFill>
              <a:effectLst/>
              <a:uLnTx/>
              <a:uFillTx/>
              <a:latin typeface="Times New Roman"/>
              <a:ea typeface="ＭＳ ゴシック" pitchFamily="49" charset="-128"/>
              <a:cs typeface="Times New Roman" pitchFamily="18" charset="0"/>
            </a:endParaRPr>
          </a:p>
        </p:txBody>
      </p:sp>
      <p:sp>
        <p:nvSpPr>
          <p:cNvPr id="30" name="正方形/長方形 29"/>
          <p:cNvSpPr/>
          <p:nvPr/>
        </p:nvSpPr>
        <p:spPr>
          <a:xfrm>
            <a:off x="2273971" y="3789040"/>
            <a:ext cx="1512168"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50 </a:t>
            </a:r>
            <a: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sym typeface="Symbol"/>
              </a:rPr>
              <a:t></a:t>
            </a:r>
            <a: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m</a:t>
            </a:r>
            <a:r>
              <a:rPr kumimoji="1" lang="ja-JP" altLang="en-US"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厚</a:t>
            </a:r>
            <a:b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br>
            <a: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p-Si</a:t>
            </a:r>
            <a:r>
              <a:rPr kumimoji="1" lang="ja-JP" altLang="en-US"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太陽電池</a:t>
            </a:r>
            <a:b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br>
            <a: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(Sharp 2005)</a:t>
            </a:r>
            <a:endParaRPr kumimoji="1" lang="ja-JP" altLang="en-US"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endParaRPr>
          </a:p>
        </p:txBody>
      </p:sp>
      <p:pic>
        <p:nvPicPr>
          <p:cNvPr id="31"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96816" y="4549701"/>
            <a:ext cx="1775222" cy="1352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46179" y="4618608"/>
            <a:ext cx="2099873" cy="1283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正方形/長方形 32"/>
          <p:cNvSpPr/>
          <p:nvPr/>
        </p:nvSpPr>
        <p:spPr>
          <a:xfrm>
            <a:off x="4074171" y="3822139"/>
            <a:ext cx="2627784"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ガラス被覆セラミックス</a:t>
            </a:r>
            <a:b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br>
            <a: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CIGS</a:t>
            </a:r>
            <a:r>
              <a:rPr kumimoji="1" lang="ja-JP" altLang="en-US"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太陽電池</a:t>
            </a:r>
            <a:endPar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rPr>
              <a:t>(AIST PVSEC2010)</a:t>
            </a:r>
            <a:endParaRPr kumimoji="1" lang="ja-JP" altLang="en-US" sz="1600" b="1" i="0" u="none" strike="noStrike" kern="1200" cap="none" spc="0" normalizeH="0" baseline="0" noProof="0" dirty="0">
              <a:ln>
                <a:noFill/>
              </a:ln>
              <a:solidFill>
                <a:srgbClr val="000000"/>
              </a:solidFill>
              <a:effectLst/>
              <a:uLnTx/>
              <a:uFillTx/>
              <a:latin typeface="Times New Roman"/>
              <a:ea typeface="ＭＳ ゴシック" pitchFamily="49" charset="-128"/>
              <a:cs typeface="+mn-cs"/>
            </a:endParaRPr>
          </a:p>
        </p:txBody>
      </p:sp>
      <p:pic>
        <p:nvPicPr>
          <p:cNvPr id="34" name="Picture 2" descr="http://pc.watch.impress.co.jp/docs/2002/0521/toshi_1.gif"/>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642251" y="4936066"/>
            <a:ext cx="2285538" cy="1452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正方形/長方形 34"/>
          <p:cNvSpPr>
            <a:spLocks noChangeArrowheads="1"/>
          </p:cNvSpPr>
          <p:nvPr/>
        </p:nvSpPr>
        <p:spPr bwMode="auto">
          <a:xfrm>
            <a:off x="6571996" y="4005064"/>
            <a:ext cx="237489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t>曲がる液晶</a:t>
            </a:r>
            <a:endParaRPr kumimoji="1" lang="en-US" altLang="ja-JP"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t>東芝</a:t>
            </a:r>
            <a:r>
              <a:rPr kumimoji="1" lang="en-US" altLang="ja-JP"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t> (2002/5/21)</a:t>
            </a:r>
            <a:br>
              <a:rPr kumimoji="1" lang="en-US" altLang="ja-JP"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br>
            <a:r>
              <a:rPr kumimoji="1" lang="en-US" altLang="ja-JP"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t>R = 20 cm,</a:t>
            </a: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t>8.4”</a:t>
            </a: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t>800x600</a:t>
            </a:r>
          </a:p>
        </p:txBody>
      </p:sp>
      <p:sp>
        <p:nvSpPr>
          <p:cNvPr id="2" name="正方形/長方形 1"/>
          <p:cNvSpPr/>
          <p:nvPr/>
        </p:nvSpPr>
        <p:spPr>
          <a:xfrm>
            <a:off x="7038281" y="6430328"/>
            <a:ext cx="2070223" cy="40011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1" i="0" u="none" strike="noStrike" kern="1200" cap="none" spc="0" normalizeH="0" baseline="0" noProof="0" dirty="0">
                <a:ln>
                  <a:noFill/>
                </a:ln>
                <a:solidFill>
                  <a:srgbClr val="000000"/>
                </a:solidFill>
                <a:effectLst/>
                <a:uLnTx/>
                <a:uFillTx/>
                <a:latin typeface="Times New Roman" pitchFamily="18" charset="0"/>
                <a:ea typeface="ＨＧ丸ゴシックB" charset="-128"/>
                <a:cs typeface="+mn-cs"/>
              </a:rPr>
              <a:t>http://pc.watch.impress.co.jp/docs/2002/0521/toshiba.htm</a:t>
            </a:r>
            <a:endParaRPr kumimoji="1" lang="ja-JP" altLang="en-US" sz="1000" b="1"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7627466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テキスト ボックス 7"/>
          <p:cNvSpPr txBox="1">
            <a:spLocks noChangeArrowheads="1"/>
          </p:cNvSpPr>
          <p:nvPr/>
        </p:nvSpPr>
        <p:spPr bwMode="auto">
          <a:xfrm>
            <a:off x="193675" y="3292475"/>
            <a:ext cx="5292725"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2009/10/29</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http://techon.nikkeibp.co.jp/article/NEWS/20091029/177081/</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Green Device 2009 (10/28-30, </a:t>
            </a:r>
            <a:r>
              <a:rPr kumimoji="1" lang="ja-JP" altLang="en-US"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パシフィコ横浜</a:t>
            </a:r>
            <a:r>
              <a:rPr kumimoji="1" lang="en-US" altLang="ja-JP"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厚さ</a:t>
            </a:r>
            <a:r>
              <a:rPr kumimoji="1" lang="en-US" altLang="ja-JP"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100 </a:t>
            </a:r>
            <a:r>
              <a:rPr kumimoji="1" lang="en-US" altLang="ja-JP"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sym typeface="Symbol" pitchFamily="18" charset="2"/>
              </a:rPr>
              <a:t>m, </a:t>
            </a:r>
            <a:r>
              <a:rPr kumimoji="1" lang="ja-JP" altLang="en-US"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sym typeface="Symbol" pitchFamily="18" charset="2"/>
              </a:rPr>
              <a:t>長さ</a:t>
            </a:r>
            <a:r>
              <a:rPr kumimoji="1" lang="en-US" altLang="ja-JP"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sym typeface="Symbol" pitchFamily="18" charset="2"/>
              </a:rPr>
              <a:t>400 m,</a:t>
            </a:r>
            <a:r>
              <a:rPr kumimoji="1" lang="ja-JP" altLang="en-US"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sym typeface="Symbol" pitchFamily="18" charset="2"/>
              </a:rPr>
              <a:t> 無アルカリガラス</a:t>
            </a:r>
            <a:endParaRPr kumimoji="1" lang="en-US" altLang="ja-JP" sz="16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sym typeface="Symbol" pitchFamily="18" charset="2"/>
            </a:endParaRPr>
          </a:p>
        </p:txBody>
      </p:sp>
      <p:pic>
        <p:nvPicPr>
          <p:cNvPr id="5124" name="Picture 9" descr="図2●横から見たところ。"/>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55875" y="4383088"/>
            <a:ext cx="3048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6" name="正方形/長方形 8"/>
          <p:cNvSpPr>
            <a:spLocks noChangeArrowheads="1"/>
          </p:cNvSpPr>
          <p:nvPr/>
        </p:nvSpPr>
        <p:spPr bwMode="auto">
          <a:xfrm>
            <a:off x="107950" y="755997"/>
            <a:ext cx="5276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Times New Roman"/>
                <a:ea typeface="ＭＳ Ｐゴシック"/>
                <a:cs typeface="+mn-cs"/>
              </a:rPr>
              <a:t>日本電気硝子</a:t>
            </a:r>
            <a:endParaRPr kumimoji="1" lang="en-US" altLang="ja-JP" sz="2400" b="1"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pic>
        <p:nvPicPr>
          <p:cNvPr id="5127" name="Picture 2" descr="図3●長さ150mのガラス基板を巻いたロールを積み重ねて展示。"/>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5963" y="4383088"/>
            <a:ext cx="2817812"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8" name="タイトル 1"/>
          <p:cNvSpPr>
            <a:spLocks noGrp="1"/>
          </p:cNvSpPr>
          <p:nvPr>
            <p:ph type="ctrTitle"/>
          </p:nvPr>
        </p:nvSpPr>
        <p:spPr>
          <a:xfrm>
            <a:off x="0" y="-12700"/>
            <a:ext cx="8959850" cy="704850"/>
          </a:xfrm>
        </p:spPr>
        <p:txBody>
          <a:bodyPr/>
          <a:lstStyle/>
          <a:p>
            <a:pPr eaLnBrk="1" hangingPunct="1"/>
            <a:r>
              <a:rPr lang="ja-JP" altLang="en-US" sz="3600" b="1" dirty="0">
                <a:solidFill>
                  <a:srgbClr val="0000FF"/>
                </a:solidFill>
                <a:cs typeface="Times New Roman" pitchFamily="18" charset="0"/>
              </a:rPr>
              <a:t>曲がるガラス</a:t>
            </a:r>
            <a:endParaRPr lang="ja-JP" altLang="en-US" sz="3600" b="1" dirty="0">
              <a:solidFill>
                <a:srgbClr val="0000FF"/>
              </a:solidFill>
              <a:ea typeface="ＭＳ ゴシック" pitchFamily="49" charset="-128"/>
            </a:endParaRPr>
          </a:p>
        </p:txBody>
      </p:sp>
      <p:pic>
        <p:nvPicPr>
          <p:cNvPr id="9" name="Picture 4" descr="しなやかな超薄板ガラス"/>
          <p:cNvPicPr>
            <a:picLocks noChangeAspect="1" noChangeArrowheads="1"/>
          </p:cNvPicPr>
          <p:nvPr/>
        </p:nvPicPr>
        <p:blipFill rotWithShape="1">
          <a:blip r:embed="rId4">
            <a:extLst>
              <a:ext uri="{28A0092B-C50C-407E-A947-70E740481C1C}">
                <a14:useLocalDpi xmlns:a14="http://schemas.microsoft.com/office/drawing/2010/main" val="0"/>
              </a:ext>
            </a:extLst>
          </a:blip>
          <a:srcRect b="13273"/>
          <a:stretch/>
        </p:blipFill>
        <p:spPr bwMode="auto">
          <a:xfrm>
            <a:off x="2206529" y="937915"/>
            <a:ext cx="3589434" cy="2241371"/>
          </a:xfrm>
          <a:prstGeom prst="rect">
            <a:avLst/>
          </a:prstGeom>
          <a:noFill/>
          <a:extLst>
            <a:ext uri="{909E8E84-426E-40DD-AFC4-6F175D3DCCD1}">
              <a14:hiddenFill xmlns:a14="http://schemas.microsoft.com/office/drawing/2010/main">
                <a:solidFill>
                  <a:srgbClr val="FFFFFF"/>
                </a:solidFill>
              </a14:hiddenFill>
            </a:ext>
          </a:extLst>
        </p:spPr>
      </p:pic>
      <p:sp>
        <p:nvSpPr>
          <p:cNvPr id="8" name="テキスト ボックス 7"/>
          <p:cNvSpPr txBox="1"/>
          <p:nvPr/>
        </p:nvSpPr>
        <p:spPr>
          <a:xfrm>
            <a:off x="8724900" y="6488668"/>
            <a:ext cx="415498" cy="369332"/>
          </a:xfrm>
          <a:prstGeom prst="rect">
            <a:avLst/>
          </a:prstGeom>
          <a:solidFill>
            <a:schemeClr val="accent2"/>
          </a:solidFill>
        </p:spPr>
        <p:txBody>
          <a:bodyPr wrap="none" rtlCol="0">
            <a:spAutoFit/>
          </a:bodyPr>
          <a:lstStyle>
            <a:defPPr>
              <a:defRPr lang="ja-JP"/>
            </a:defPPr>
            <a:lvl1pPr>
              <a:defRPr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rPr>
              <a:t>10</a:t>
            </a:r>
            <a:endParaRPr kumimoji="1" lang="ja-JP" altLang="en-US"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endParaRPr>
          </a:p>
        </p:txBody>
      </p:sp>
    </p:spTree>
    <p:extLst>
      <p:ext uri="{BB962C8B-B14F-4D97-AF65-F5344CB8AC3E}">
        <p14:creationId xmlns:p14="http://schemas.microsoft.com/office/powerpoint/2010/main" val="36175041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0" y="1"/>
            <a:ext cx="9144000" cy="836711"/>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eaLnBrk="1" hangingPunct="1"/>
            <a:r>
              <a:rPr lang="ja-JP" altLang="en-US" sz="3600" b="1" dirty="0">
                <a:solidFill>
                  <a:srgbClr val="0000FF"/>
                </a:solidFill>
                <a:cs typeface="Times New Roman" pitchFamily="18" charset="0"/>
              </a:rPr>
              <a:t>ゴリラガラス</a:t>
            </a:r>
          </a:p>
        </p:txBody>
      </p:sp>
      <p:sp>
        <p:nvSpPr>
          <p:cNvPr id="4" name="正方形/長方形 3"/>
          <p:cNvSpPr/>
          <p:nvPr/>
        </p:nvSpPr>
        <p:spPr>
          <a:xfrm>
            <a:off x="0" y="692696"/>
            <a:ext cx="9036496" cy="138499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Corning</a:t>
            </a:r>
            <a:r>
              <a:rPr kumimoji="1" lang="en-US" altLang="ja-JP" sz="1800" b="1" i="0" u="none" strike="noStrike" kern="1200" cap="none" spc="0" normalizeH="0" baseline="3000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a:rPr>
              <a:t> </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 Gorilla</a:t>
            </a:r>
            <a:r>
              <a:rPr kumimoji="1" lang="en-US" altLang="ja-JP" sz="1800" b="1" i="0" u="none" strike="noStrike" kern="1200" cap="none" spc="0" normalizeH="0" baseline="3000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a:rPr>
              <a:t> </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 Glass</a:t>
            </a: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化学強化ガラス</a:t>
            </a:r>
            <a:endPar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プラスチックの</a:t>
            </a:r>
            <a:r>
              <a:rPr kumimoji="1" lang="en-US" altLang="ja-JP"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20</a:t>
            </a:r>
            <a:r>
              <a:rPr kumimoji="1" lang="ja-JP"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倍の剛性、</a:t>
            </a:r>
            <a:r>
              <a:rPr kumimoji="1" lang="en-US" altLang="ja-JP"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30</a:t>
            </a:r>
            <a:r>
              <a:rPr kumimoji="1" lang="ja-JP"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倍の硬度</a:t>
            </a:r>
            <a:endParaRPr kumimoji="1" lang="en-US" altLang="ja-JP"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ガラス中の </a:t>
            </a:r>
            <a:r>
              <a:rPr kumimoji="1" lang="en-US" altLang="ja-JP" sz="2400" b="1" i="0" u="none" strike="noStrike" kern="1200" cap="none" spc="0" normalizeH="0" baseline="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rPr>
              <a:t>Na</a:t>
            </a:r>
            <a:r>
              <a:rPr kumimoji="1" lang="en-US" altLang="ja-JP" sz="2400" b="1" i="0" u="none" strike="noStrike" kern="1200" cap="none" spc="0" normalizeH="0" baseline="3000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rPr>
              <a:t>+</a:t>
            </a:r>
            <a:r>
              <a:rPr kumimoji="1" lang="ja-JP" altLang="en-US" sz="2400" b="1" i="0" u="none" strike="noStrike" kern="1200" cap="none" spc="0" normalizeH="0" baseline="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rPr>
              <a:t> イオンを大きな </a:t>
            </a:r>
            <a:r>
              <a:rPr kumimoji="1" lang="en-US" altLang="ja-JP" sz="2400" b="1" i="0" u="none" strike="noStrike" kern="1200" cap="none" spc="0" normalizeH="0" baseline="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rPr>
              <a:t>K</a:t>
            </a:r>
            <a:r>
              <a:rPr kumimoji="1" lang="en-US" altLang="ja-JP" sz="2400" b="1" i="0" u="none" strike="noStrike" kern="1200" cap="none" spc="0" normalizeH="0" baseline="3000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rPr>
              <a:t>+</a:t>
            </a:r>
            <a:r>
              <a:rPr kumimoji="1" lang="ja-JP" altLang="en-US" sz="2400" b="1" i="0" u="none" strike="noStrike" kern="1200" cap="none" spc="0" normalizeH="0" baseline="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rPr>
              <a:t> イオンで交換</a:t>
            </a: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することで</a:t>
            </a:r>
            <a:br>
              <a:rPr kumimoji="1" lang="en-US" altLang="ja-JP"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2400" b="1" i="0" u="none" strike="noStrike" kern="1200" cap="none" spc="0" normalizeH="0" baseline="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rPr>
              <a:t>表面に圧縮応力</a:t>
            </a: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をかけて強化</a:t>
            </a:r>
            <a:endParaRPr kumimoji="1" lang="en-US" altLang="ja-JP"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pic>
        <p:nvPicPr>
          <p:cNvPr id="11266" name="Picture 2" descr="化学強化加工を施した保護カバー・ガラス「Gorillaガラス」。写真はCorning社が提供。"/>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2167695"/>
            <a:ext cx="2664296" cy="2154417"/>
          </a:xfrm>
          <a:prstGeom prst="rect">
            <a:avLst/>
          </a:prstGeom>
          <a:noFill/>
          <a:extLst>
            <a:ext uri="{909E8E84-426E-40DD-AFC4-6F175D3DCCD1}">
              <a14:hiddenFill xmlns:a14="http://schemas.microsoft.com/office/drawing/2010/main">
                <a:solidFill>
                  <a:srgbClr val="FFFFFF"/>
                </a:solidFill>
              </a14:hiddenFill>
            </a:ext>
          </a:extLst>
        </p:spPr>
      </p:pic>
      <p:pic>
        <p:nvPicPr>
          <p:cNvPr id="11268" name="Picture 4" descr="クラック発生までに，より大きな荷重に絶えられる。Corning社のデータ。"/>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6304" y="2060848"/>
            <a:ext cx="3455876" cy="2721502"/>
          </a:xfrm>
          <a:prstGeom prst="rect">
            <a:avLst/>
          </a:prstGeom>
          <a:noFill/>
          <a:extLst>
            <a:ext uri="{909E8E84-426E-40DD-AFC4-6F175D3DCCD1}">
              <a14:hiddenFill xmlns:a14="http://schemas.microsoft.com/office/drawing/2010/main">
                <a:solidFill>
                  <a:srgbClr val="FFFFFF"/>
                </a:solidFill>
              </a14:hiddenFill>
            </a:ext>
          </a:extLst>
        </p:spPr>
      </p:pic>
      <p:sp>
        <p:nvSpPr>
          <p:cNvPr id="8" name="正方形/長方形 7"/>
          <p:cNvSpPr/>
          <p:nvPr/>
        </p:nvSpPr>
        <p:spPr>
          <a:xfrm>
            <a:off x="2569914" y="5305747"/>
            <a:ext cx="333537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25000" noProof="0" dirty="0">
                <a:ln>
                  <a:noFill/>
                </a:ln>
                <a:solidFill>
                  <a:srgbClr val="000000"/>
                </a:solidFill>
                <a:effectLst/>
                <a:uLnTx/>
                <a:uFillTx/>
                <a:latin typeface="Arial"/>
                <a:ea typeface="ＭＳ Ｐゴシック"/>
                <a:cs typeface="+mn-cs"/>
              </a:rPr>
              <a:t>動画：</a:t>
            </a:r>
            <a:r>
              <a:rPr kumimoji="1" lang="en-US" altLang="ja-JP" sz="1800" b="0" i="0" u="none" strike="noStrike" kern="1200" cap="none" spc="0" normalizeH="0" baseline="-25000" noProof="0" dirty="0">
                <a:ln>
                  <a:noFill/>
                </a:ln>
                <a:solidFill>
                  <a:srgbClr val="000000"/>
                </a:solidFill>
                <a:effectLst/>
                <a:uLnTx/>
                <a:uFillTx/>
                <a:latin typeface="Arial"/>
                <a:ea typeface="ＭＳ Ｐゴシック"/>
                <a:cs typeface="+mn-cs"/>
              </a:rPr>
              <a:t>iPhone 4</a:t>
            </a:r>
            <a:r>
              <a:rPr kumimoji="1" lang="ja-JP" altLang="en-US" sz="1800" b="0" i="0" u="none" strike="noStrike" kern="1200" cap="none" spc="0" normalizeH="0" baseline="-25000" noProof="0" dirty="0">
                <a:ln>
                  <a:noFill/>
                </a:ln>
                <a:solidFill>
                  <a:srgbClr val="000000"/>
                </a:solidFill>
                <a:effectLst/>
                <a:uLnTx/>
                <a:uFillTx/>
                <a:latin typeface="Arial"/>
                <a:ea typeface="ＭＳ Ｐゴシック"/>
                <a:cs typeface="+mn-cs"/>
              </a:rPr>
              <a:t>を落とすと壊れる</a:t>
            </a:r>
            <a:endParaRPr kumimoji="1" lang="en-US" altLang="ja-JP" sz="1800" b="0" i="0" u="none" strike="noStrike" kern="1200" cap="none" spc="0" normalizeH="0" baseline="-25000" noProof="0" dirty="0">
              <a:ln>
                <a:noFill/>
              </a:ln>
              <a:solidFill>
                <a:srgbClr val="000000"/>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25000" noProof="0" dirty="0">
                <a:ln>
                  <a:noFill/>
                </a:ln>
                <a:solidFill>
                  <a:srgbClr val="000000"/>
                </a:solidFill>
                <a:effectLst/>
                <a:uLnTx/>
                <a:uFillTx/>
                <a:latin typeface="Arial"/>
                <a:ea typeface="ＭＳ Ｐゴシック"/>
                <a:cs typeface="+mn-cs"/>
              </a:rPr>
              <a:t>http://japanese.engadget.com/2010/06/25/drop-iphone-4/</a:t>
            </a:r>
            <a:endParaRPr kumimoji="1" lang="ja-JP" altLang="en-US" sz="1800" b="0" i="0" u="none" strike="noStrike" kern="1200" cap="none" spc="0" normalizeH="0" baseline="-25000" noProof="0" dirty="0">
              <a:ln>
                <a:noFill/>
              </a:ln>
              <a:solidFill>
                <a:srgbClr val="000000"/>
              </a:solidFill>
              <a:effectLst/>
              <a:uLnTx/>
              <a:uFillTx/>
              <a:latin typeface="Arial"/>
              <a:ea typeface="ＭＳ Ｐゴシック"/>
              <a:cs typeface="+mn-cs"/>
            </a:endParaRPr>
          </a:p>
        </p:txBody>
      </p:sp>
      <p:pic>
        <p:nvPicPr>
          <p:cNvPr id="9"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437112"/>
            <a:ext cx="2575003" cy="2420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正方形/長方形 10"/>
          <p:cNvSpPr/>
          <p:nvPr/>
        </p:nvSpPr>
        <p:spPr>
          <a:xfrm>
            <a:off x="5910463" y="2132856"/>
            <a:ext cx="3238711"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Arial"/>
                <a:ea typeface="ＭＳ Ｐゴシック"/>
                <a:cs typeface="+mn-cs"/>
              </a:rPr>
              <a:t>ドライバーで突ついても</a:t>
            </a:r>
            <a:br>
              <a:rPr kumimoji="1" lang="en-US" altLang="ja-JP" sz="1800" b="1" i="0" u="none" strike="noStrike" kern="1200" cap="none" spc="0" normalizeH="0" baseline="0" noProof="0" dirty="0">
                <a:ln>
                  <a:noFill/>
                </a:ln>
                <a:solidFill>
                  <a:srgbClr val="FF0000"/>
                </a:solidFill>
                <a:effectLst/>
                <a:uLnTx/>
                <a:uFillTx/>
                <a:latin typeface="Arial"/>
                <a:ea typeface="ＭＳ Ｐゴシック"/>
                <a:cs typeface="+mn-cs"/>
              </a:rPr>
            </a:br>
            <a:r>
              <a:rPr kumimoji="1" lang="ja-JP" altLang="en-US" sz="1800" b="1" i="0" u="none" strike="noStrike" kern="1200" cap="none" spc="0" normalizeH="0" baseline="0" noProof="0" dirty="0">
                <a:ln>
                  <a:noFill/>
                </a:ln>
                <a:solidFill>
                  <a:srgbClr val="FF0000"/>
                </a:solidFill>
                <a:effectLst/>
                <a:uLnTx/>
                <a:uFillTx/>
                <a:latin typeface="Arial"/>
                <a:ea typeface="ＭＳ Ｐゴシック"/>
                <a:cs typeface="+mn-cs"/>
              </a:rPr>
              <a:t>傷ひとつつかない</a:t>
            </a:r>
            <a:br>
              <a:rPr kumimoji="1" lang="en-US" altLang="ja-JP" sz="1800" b="1" i="0" u="none" strike="noStrike" kern="1200" cap="none" spc="0" normalizeH="0" baseline="0" noProof="0" dirty="0">
                <a:ln>
                  <a:noFill/>
                </a:ln>
                <a:solidFill>
                  <a:srgbClr val="FF0000"/>
                </a:solidFill>
                <a:effectLst/>
                <a:uLnTx/>
                <a:uFillTx/>
                <a:latin typeface="Arial"/>
                <a:ea typeface="ＭＳ Ｐゴシック"/>
                <a:cs typeface="+mn-cs"/>
              </a:rPr>
            </a:br>
            <a:r>
              <a:rPr kumimoji="1" lang="ja-JP" altLang="en-US" sz="1800" b="0" i="0" u="none" strike="noStrike" kern="1200" cap="none" spc="0" normalizeH="0" baseline="-25000" noProof="0" dirty="0">
                <a:ln>
                  <a:noFill/>
                </a:ln>
                <a:solidFill>
                  <a:srgbClr val="000000"/>
                </a:solidFill>
                <a:effectLst/>
                <a:uLnTx/>
                <a:uFillTx/>
                <a:latin typeface="Arial"/>
                <a:ea typeface="ＭＳ Ｐゴシック"/>
                <a:cs typeface="+mn-cs"/>
              </a:rPr>
              <a:t>「</a:t>
            </a:r>
            <a:r>
              <a:rPr kumimoji="1" lang="en-US" altLang="ja-JP" sz="1800" b="0" i="0" u="none" strike="noStrike" kern="1200" cap="none" spc="0" normalizeH="0" baseline="-25000" noProof="0" dirty="0">
                <a:ln>
                  <a:noFill/>
                </a:ln>
                <a:solidFill>
                  <a:srgbClr val="000000"/>
                </a:solidFill>
                <a:effectLst/>
                <a:uLnTx/>
                <a:uFillTx/>
                <a:latin typeface="Arial"/>
                <a:ea typeface="ＭＳ Ｐゴシック"/>
                <a:cs typeface="+mn-cs"/>
              </a:rPr>
              <a:t>ThinkPad</a:t>
            </a:r>
            <a:r>
              <a:rPr kumimoji="1" lang="ja-JP" altLang="en-US" sz="1800" b="0" i="0" u="none" strike="noStrike" kern="1200" cap="none" spc="0" normalizeH="0" baseline="-25000" noProof="0" dirty="0">
                <a:ln>
                  <a:noFill/>
                </a:ln>
                <a:solidFill>
                  <a:srgbClr val="000000"/>
                </a:solidFill>
                <a:effectLst/>
                <a:uLnTx/>
                <a:uFillTx/>
                <a:latin typeface="Arial"/>
                <a:ea typeface="ＭＳ Ｐゴシック"/>
                <a:cs typeface="+mn-cs"/>
              </a:rPr>
              <a:t> </a:t>
            </a:r>
            <a:r>
              <a:rPr kumimoji="1" lang="en-US" altLang="ja-JP" sz="1800" b="0" i="0" u="none" strike="noStrike" kern="1200" cap="none" spc="0" normalizeH="0" baseline="-25000" noProof="0" dirty="0">
                <a:ln>
                  <a:noFill/>
                </a:ln>
                <a:solidFill>
                  <a:srgbClr val="000000"/>
                </a:solidFill>
                <a:effectLst/>
                <a:uLnTx/>
                <a:uFillTx/>
                <a:latin typeface="Arial"/>
                <a:ea typeface="ＭＳ Ｐゴシック"/>
                <a:cs typeface="+mn-cs"/>
              </a:rPr>
              <a:t>X11</a:t>
            </a:r>
            <a:r>
              <a:rPr kumimoji="1" lang="ja-JP" altLang="en-US" sz="1800" b="0" i="0" u="none" strike="noStrike" kern="1200" cap="none" spc="0" normalizeH="0" baseline="-25000" noProof="0" dirty="0">
                <a:ln>
                  <a:noFill/>
                </a:ln>
                <a:solidFill>
                  <a:srgbClr val="000000"/>
                </a:solidFill>
                <a:effectLst/>
                <a:uLnTx/>
                <a:uFillTx/>
                <a:latin typeface="Arial"/>
                <a:ea typeface="ＭＳ Ｐゴシック"/>
                <a:cs typeface="+mn-cs"/>
              </a:rPr>
              <a:t>」</a:t>
            </a:r>
            <a:endParaRPr kumimoji="1" lang="en-US" altLang="ja-JP" sz="1800" b="0" i="0" u="none" strike="noStrike" kern="1200" cap="none" spc="0" normalizeH="0" baseline="-25000" noProof="0" dirty="0">
              <a:ln>
                <a:noFill/>
              </a:ln>
              <a:solidFill>
                <a:srgbClr val="000000"/>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25000" noProof="0" dirty="0">
                <a:ln>
                  <a:noFill/>
                </a:ln>
                <a:solidFill>
                  <a:srgbClr val="000000"/>
                </a:solidFill>
                <a:effectLst/>
                <a:uLnTx/>
                <a:uFillTx/>
                <a:latin typeface="Arial"/>
                <a:ea typeface="ＭＳ Ｐゴシック"/>
                <a:cs typeface="+mn-cs"/>
              </a:rPr>
              <a:t>http://www.zakzak.co.jp/economy/ecn-news/photos/20110603/ecn1106031541002-p2.htm</a:t>
            </a:r>
            <a:endParaRPr kumimoji="1" lang="ja-JP" altLang="en-US" sz="1800" b="0" i="0" u="none" strike="noStrike" kern="1200" cap="none" spc="0" normalizeH="0" baseline="-25000" noProof="0" dirty="0">
              <a:ln>
                <a:noFill/>
              </a:ln>
              <a:solidFill>
                <a:srgbClr val="000000"/>
              </a:solidFill>
              <a:effectLst/>
              <a:uLnTx/>
              <a:uFillTx/>
              <a:latin typeface="Arial"/>
              <a:ea typeface="ＭＳ Ｐゴシック"/>
              <a:cs typeface="+mn-cs"/>
            </a:endParaRPr>
          </a:p>
        </p:txBody>
      </p:sp>
      <p:sp>
        <p:nvSpPr>
          <p:cNvPr id="12" name="正方形/長方形 11"/>
          <p:cNvSpPr/>
          <p:nvPr/>
        </p:nvSpPr>
        <p:spPr>
          <a:xfrm>
            <a:off x="-1781944" y="-762279"/>
            <a:ext cx="9036496" cy="58477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http://techon.nikkeibp.co.jp/article/NEWS/20100304/180813/</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http://techon.nikkeibp.co.jp/article/NEWS/20101008/186337/?ST=d-ce&amp;ref=rss</a:t>
            </a:r>
          </a:p>
        </p:txBody>
      </p:sp>
      <p:pic>
        <p:nvPicPr>
          <p:cNvPr id="10" name="Picture 4" descr="http://www.zakzak.co.jp/economy/ecn-news/images/20110603/ecn1106031541002-p2.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0152" y="2971305"/>
            <a:ext cx="4286250" cy="32099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19220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3"/>
          <p:cNvSpPr>
            <a:spLocks noGrp="1" noChangeArrowheads="1"/>
          </p:cNvSpPr>
          <p:nvPr>
            <p:ph type="title" idx="4294967295"/>
          </p:nvPr>
        </p:nvSpPr>
        <p:spPr>
          <a:xfrm>
            <a:off x="0" y="0"/>
            <a:ext cx="9144000" cy="762000"/>
          </a:xfrm>
        </p:spPr>
        <p:txBody>
          <a:bodyPr/>
          <a:lstStyle/>
          <a:p>
            <a:pPr eaLnBrk="1" hangingPunct="1"/>
            <a:r>
              <a:rPr lang="ja-JP" altLang="en-US" sz="3600" b="1">
                <a:solidFill>
                  <a:srgbClr val="0000FF"/>
                </a:solidFill>
                <a:latin typeface="ＭＳ Ｐゴシック" charset="-128"/>
              </a:rPr>
              <a:t>酸化物の特徴は</a:t>
            </a:r>
            <a:r>
              <a:rPr lang="en-US" altLang="ja-JP" sz="3600" b="1">
                <a:solidFill>
                  <a:srgbClr val="0000FF"/>
                </a:solidFill>
                <a:latin typeface="ＭＳ Ｐゴシック" charset="-128"/>
              </a:rPr>
              <a:t>?</a:t>
            </a:r>
            <a:endParaRPr lang="en-US" altLang="ja-JP">
              <a:latin typeface="ＭＳ Ｐゴシック" charset="-128"/>
            </a:endParaRPr>
          </a:p>
        </p:txBody>
      </p:sp>
      <p:sp>
        <p:nvSpPr>
          <p:cNvPr id="14339" name="Rectangle 11"/>
          <p:cNvSpPr>
            <a:spLocks noChangeArrowheads="1"/>
          </p:cNvSpPr>
          <p:nvPr/>
        </p:nvSpPr>
        <p:spPr bwMode="auto">
          <a:xfrm>
            <a:off x="304800" y="762000"/>
            <a:ext cx="8382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r>
              <a:rPr kumimoji="1" lang="ja-JP" altLang="en-US"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脆い</a:t>
            </a:r>
            <a:br>
              <a:rPr kumimoji="1" lang="en-US" altLang="ja-JP"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曲がる酸化物はたくさんある</a:t>
            </a:r>
            <a:endParaRPr kumimoji="1" lang="en-US" altLang="ja-JP"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endParaRPr>
          </a:p>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r>
              <a:rPr kumimoji="1" lang="ja-JP" altLang="en-US"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電気を流さない</a:t>
            </a:r>
            <a:br>
              <a:rPr kumimoji="1" lang="en-US" altLang="ja-JP" sz="32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電気を流す酸化物はたくさんある</a:t>
            </a:r>
            <a:endParaRPr kumimoji="1" lang="ja-JP" altLang="en-US" sz="3200" b="1" i="0" u="none" strike="noStrike" kern="1200" cap="none" spc="0" normalizeH="0" baseline="0" noProof="0" dirty="0">
              <a:ln>
                <a:noFill/>
              </a:ln>
              <a:solidFill>
                <a:srgbClr val="000000"/>
              </a:solidFill>
              <a:effectLst/>
              <a:uLnTx/>
              <a:uFillTx/>
              <a:latin typeface="Times New Roman" pitchFamily="18" charset="0"/>
              <a:ea typeface="ＭＳ Ｐゴシック"/>
              <a:cs typeface="Times New Roman" pitchFamily="18" charset="0"/>
            </a:endParaRPr>
          </a:p>
        </p:txBody>
      </p:sp>
    </p:spTree>
    <p:extLst>
      <p:ext uri="{BB962C8B-B14F-4D97-AF65-F5344CB8AC3E}">
        <p14:creationId xmlns:p14="http://schemas.microsoft.com/office/powerpoint/2010/main" val="159988987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2"/>
          <p:cNvSpPr>
            <a:spLocks noChangeArrowheads="1"/>
          </p:cNvSpPr>
          <p:nvPr/>
        </p:nvSpPr>
        <p:spPr bwMode="auto">
          <a:xfrm>
            <a:off x="1752600" y="228600"/>
            <a:ext cx="6705600" cy="5334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340995" name="Rectangle 3"/>
          <p:cNvSpPr>
            <a:spLocks noGrp="1" noChangeArrowheads="1"/>
          </p:cNvSpPr>
          <p:nvPr>
            <p:ph type="title"/>
          </p:nvPr>
        </p:nvSpPr>
        <p:spPr>
          <a:xfrm>
            <a:off x="0" y="0"/>
            <a:ext cx="9144000" cy="762000"/>
          </a:xfrm>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pPr eaLnBrk="1" hangingPunct="1"/>
            <a:r>
              <a:rPr lang="ja-JP" altLang="en-US" sz="3200" b="1" dirty="0">
                <a:solidFill>
                  <a:srgbClr val="0000FF"/>
                </a:solidFill>
              </a:rPr>
              <a:t>透明導電性酸化物 </a:t>
            </a:r>
            <a:r>
              <a:rPr lang="en-US" altLang="ja-JP" sz="3200" b="1" dirty="0">
                <a:solidFill>
                  <a:srgbClr val="0000FF"/>
                </a:solidFill>
              </a:rPr>
              <a:t>(TCO)</a:t>
            </a:r>
            <a:r>
              <a:rPr lang="ja-JP" altLang="en-US" sz="3200" b="1" dirty="0">
                <a:solidFill>
                  <a:srgbClr val="0000FF"/>
                </a:solidFill>
              </a:rPr>
              <a:t> が使われている機器</a:t>
            </a:r>
          </a:p>
        </p:txBody>
      </p:sp>
      <p:sp>
        <p:nvSpPr>
          <p:cNvPr id="340996" name="Rectangle 4"/>
          <p:cNvSpPr>
            <a:spLocks noChangeArrowheads="1"/>
          </p:cNvSpPr>
          <p:nvPr/>
        </p:nvSpPr>
        <p:spPr bwMode="auto">
          <a:xfrm>
            <a:off x="914400" y="762000"/>
            <a:ext cx="5410200" cy="3657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pic>
        <p:nvPicPr>
          <p:cNvPr id="340997" name="Picture 5" descr="長く使うから、美しさにこだわりたい。">
            <a:hlinkClick r:id="rId3" tooltip="アクオス製品情報はこちら"/>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219200"/>
            <a:ext cx="8915400" cy="25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998" name="Picture 6" descr="040415-14565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3733800"/>
            <a:ext cx="4267200" cy="289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999"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4000" y="1219200"/>
            <a:ext cx="365760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41000" name="Text Box 8"/>
          <p:cNvSpPr txBox="1">
            <a:spLocks noChangeArrowheads="1"/>
          </p:cNvSpPr>
          <p:nvPr/>
        </p:nvSpPr>
        <p:spPr bwMode="auto">
          <a:xfrm>
            <a:off x="914400" y="4205288"/>
            <a:ext cx="27543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産総研</a:t>
            </a:r>
            <a:r>
              <a:rPr kumimoji="1" lang="en-US" altLang="ja-JP"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メガソーラータウン</a:t>
            </a:r>
          </a:p>
        </p:txBody>
      </p:sp>
      <p:sp>
        <p:nvSpPr>
          <p:cNvPr id="341001" name="Text Box 9"/>
          <p:cNvSpPr txBox="1">
            <a:spLocks noChangeArrowheads="1"/>
          </p:cNvSpPr>
          <p:nvPr/>
        </p:nvSpPr>
        <p:spPr bwMode="auto">
          <a:xfrm>
            <a:off x="1219200" y="5851525"/>
            <a:ext cx="10985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1" u="none" strike="noStrike" kern="1200" cap="none" spc="0" normalizeH="0" baseline="0" noProof="0">
                <a:ln>
                  <a:noFill/>
                </a:ln>
                <a:solidFill>
                  <a:srgbClr val="FFFF00"/>
                </a:solidFill>
                <a:effectLst/>
                <a:uLnTx/>
                <a:uFillTx/>
                <a:latin typeface="Times New Roman" panose="02020603050405020304" pitchFamily="18" charset="0"/>
                <a:ea typeface="ＭＳ Ｐゴシック" panose="020B0600070205080204" pitchFamily="50" charset="-128"/>
                <a:cs typeface="+mn-cs"/>
              </a:rPr>
              <a:t>三菱重工</a:t>
            </a:r>
            <a:br>
              <a:rPr kumimoji="1" lang="ja-JP" altLang="en-US" sz="1800" b="0" i="1" u="none" strike="noStrike" kern="1200" cap="none" spc="0" normalizeH="0" baseline="0" noProof="0">
                <a:ln>
                  <a:noFill/>
                </a:ln>
                <a:solidFill>
                  <a:srgbClr val="FFFF00"/>
                </a:solidFill>
                <a:effectLst/>
                <a:uLnTx/>
                <a:uFillTx/>
                <a:latin typeface="Times New Roman" panose="02020603050405020304" pitchFamily="18" charset="0"/>
                <a:ea typeface="ＭＳ Ｐゴシック" panose="020B0600070205080204" pitchFamily="50" charset="-128"/>
                <a:cs typeface="+mn-cs"/>
              </a:rPr>
            </a:br>
            <a:r>
              <a:rPr kumimoji="1" lang="en-US" altLang="ja-JP" sz="1800" b="0" i="1" u="none" strike="noStrike" kern="1200" cap="none" spc="0" normalizeH="0" baseline="0" noProof="0">
                <a:ln>
                  <a:noFill/>
                </a:ln>
                <a:solidFill>
                  <a:srgbClr val="FFFF00"/>
                </a:solidFill>
                <a:effectLst/>
                <a:uLnTx/>
                <a:uFillTx/>
                <a:latin typeface="Times New Roman" panose="02020603050405020304" pitchFamily="18" charset="0"/>
                <a:ea typeface="ＭＳ Ｐゴシック" panose="020B0600070205080204" pitchFamily="50" charset="-128"/>
                <a:cs typeface="+mn-cs"/>
              </a:rPr>
              <a:t>a-Si:H</a:t>
            </a:r>
          </a:p>
        </p:txBody>
      </p:sp>
      <p:sp>
        <p:nvSpPr>
          <p:cNvPr id="341002" name="Text Box 10"/>
          <p:cNvSpPr txBox="1">
            <a:spLocks noChangeArrowheads="1"/>
          </p:cNvSpPr>
          <p:nvPr/>
        </p:nvSpPr>
        <p:spPr bwMode="auto">
          <a:xfrm>
            <a:off x="0" y="1233488"/>
            <a:ext cx="730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Sharp</a:t>
            </a:r>
          </a:p>
        </p:txBody>
      </p:sp>
      <p:sp>
        <p:nvSpPr>
          <p:cNvPr id="341003" name="Text Box 11"/>
          <p:cNvSpPr txBox="1">
            <a:spLocks noChangeArrowheads="1"/>
          </p:cNvSpPr>
          <p:nvPr/>
        </p:nvSpPr>
        <p:spPr bwMode="auto">
          <a:xfrm>
            <a:off x="609600" y="765175"/>
            <a:ext cx="42052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平面テレビ</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(LCD,PDP,</a:t>
            </a: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有機</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EL)</a:t>
            </a:r>
          </a:p>
        </p:txBody>
      </p:sp>
      <p:sp>
        <p:nvSpPr>
          <p:cNvPr id="341004" name="Text Box 12"/>
          <p:cNvSpPr txBox="1">
            <a:spLocks noChangeArrowheads="1"/>
          </p:cNvSpPr>
          <p:nvPr/>
        </p:nvSpPr>
        <p:spPr bwMode="auto">
          <a:xfrm>
            <a:off x="6256338" y="741363"/>
            <a:ext cx="18208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タッチパネル</a:t>
            </a:r>
          </a:p>
        </p:txBody>
      </p:sp>
      <p:sp>
        <p:nvSpPr>
          <p:cNvPr id="341005" name="Rectangle 13"/>
          <p:cNvSpPr>
            <a:spLocks noChangeArrowheads="1"/>
          </p:cNvSpPr>
          <p:nvPr/>
        </p:nvSpPr>
        <p:spPr bwMode="auto">
          <a:xfrm>
            <a:off x="0" y="3581400"/>
            <a:ext cx="5334000" cy="609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341006" name="Text Box 14"/>
          <p:cNvSpPr txBox="1">
            <a:spLocks noChangeArrowheads="1"/>
          </p:cNvSpPr>
          <p:nvPr/>
        </p:nvSpPr>
        <p:spPr bwMode="auto">
          <a:xfrm>
            <a:off x="1470025" y="3789363"/>
            <a:ext cx="202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薄膜太陽電池</a:t>
            </a:r>
          </a:p>
        </p:txBody>
      </p:sp>
      <p:sp>
        <p:nvSpPr>
          <p:cNvPr id="341007" name="Text Box 15"/>
          <p:cNvSpPr txBox="1">
            <a:spLocks noChangeArrowheads="1"/>
          </p:cNvSpPr>
          <p:nvPr/>
        </p:nvSpPr>
        <p:spPr bwMode="auto">
          <a:xfrm>
            <a:off x="6567488" y="5729288"/>
            <a:ext cx="250031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東急電鉄 すずかけ台駅</a:t>
            </a:r>
          </a:p>
        </p:txBody>
      </p:sp>
    </p:spTree>
    <p:extLst>
      <p:ext uri="{BB962C8B-B14F-4D97-AF65-F5344CB8AC3E}">
        <p14:creationId xmlns:p14="http://schemas.microsoft.com/office/powerpoint/2010/main" val="401620251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7338" y="641350"/>
            <a:ext cx="2952750" cy="1973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3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7338" y="2690813"/>
            <a:ext cx="2840037" cy="180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3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572000"/>
            <a:ext cx="3733800" cy="333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4437" name="テキスト ボックス 3"/>
          <p:cNvSpPr txBox="1">
            <a:spLocks noChangeArrowheads="1"/>
          </p:cNvSpPr>
          <p:nvPr/>
        </p:nvSpPr>
        <p:spPr bwMode="auto">
          <a:xfrm>
            <a:off x="3608388" y="815975"/>
            <a:ext cx="3454400"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LED</a:t>
            </a: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ライト</a:t>
            </a:r>
            <a:endPar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ヘッドアップディスプレイ</a:t>
            </a:r>
            <a:b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タッチパネル</a:t>
            </a:r>
            <a:endPar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エレクトロクロミックガラス</a:t>
            </a:r>
            <a:endPar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pic>
        <p:nvPicPr>
          <p:cNvPr id="274438"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27450" y="2582863"/>
            <a:ext cx="1470025" cy="1281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39"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97475" y="2582863"/>
            <a:ext cx="1470025" cy="1263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40" name="Picture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70688" y="2498725"/>
            <a:ext cx="2301875" cy="1519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41" name="Picture 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36975" y="4073525"/>
            <a:ext cx="1350963" cy="776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42" name="Picture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37163" y="4083050"/>
            <a:ext cx="1389062" cy="757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43" name="Picture 1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869113" y="4149725"/>
            <a:ext cx="2047875" cy="546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44" name="Picture 1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42875" y="4911725"/>
            <a:ext cx="2181225" cy="1620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45" name="Picture 1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352675" y="4927600"/>
            <a:ext cx="1203325" cy="1589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4446" name="Picture 1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787775" y="4911725"/>
            <a:ext cx="2547938"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4447" name="テキスト ボックス 16"/>
          <p:cNvSpPr txBox="1">
            <a:spLocks noChangeArrowheads="1"/>
          </p:cNvSpPr>
          <p:nvPr/>
        </p:nvSpPr>
        <p:spPr bwMode="auto">
          <a:xfrm>
            <a:off x="6888163" y="512763"/>
            <a:ext cx="22923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Times New Roman" panose="02020603050405020304" pitchFamily="18" charset="0"/>
              </a:rPr>
              <a:t>Newton2011</a:t>
            </a:r>
            <a:r>
              <a:rPr kumimoji="1" lang="ja-JP" alt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Times New Roman" panose="02020603050405020304" pitchFamily="18" charset="0"/>
              </a:rPr>
              <a:t>年</a:t>
            </a:r>
            <a:r>
              <a:rPr kumimoji="1"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Times New Roman" panose="02020603050405020304" pitchFamily="18" charset="0"/>
              </a:rPr>
              <a:t>12</a:t>
            </a:r>
            <a:r>
              <a:rPr kumimoji="1" lang="ja-JP" alt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Times New Roman" panose="02020603050405020304" pitchFamily="18" charset="0"/>
              </a:rPr>
              <a:t>月号</a:t>
            </a:r>
          </a:p>
        </p:txBody>
      </p:sp>
      <p:sp>
        <p:nvSpPr>
          <p:cNvPr id="274448" name="タイトル 1"/>
          <p:cNvSpPr>
            <a:spLocks noGrp="1"/>
          </p:cNvSpPr>
          <p:nvPr>
            <p:ph type="ctrTitle"/>
          </p:nvPr>
        </p:nvSpPr>
        <p:spPr>
          <a:xfrm>
            <a:off x="0" y="0"/>
            <a:ext cx="9144000" cy="692150"/>
          </a:xfrm>
        </p:spPr>
        <p:txBody>
          <a:bodyPr/>
          <a:lstStyle/>
          <a:p>
            <a:r>
              <a:rPr lang="ja-JP" altLang="en-US"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ボーイング</a:t>
            </a:r>
            <a:r>
              <a:rPr lang="en-US" altLang="ja-JP"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787</a:t>
            </a:r>
            <a:r>
              <a:rPr lang="ja-JP" altLang="en-US"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 </a:t>
            </a:r>
            <a:r>
              <a:rPr lang="en-US" altLang="ja-JP"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Dreamliner</a:t>
            </a:r>
            <a:endParaRPr lang="ja-JP" altLang="en-US"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endParaRPr>
          </a:p>
        </p:txBody>
      </p:sp>
      <p:sp>
        <p:nvSpPr>
          <p:cNvPr id="3" name="角丸四角形 2"/>
          <p:cNvSpPr/>
          <p:nvPr/>
        </p:nvSpPr>
        <p:spPr>
          <a:xfrm>
            <a:off x="684213" y="917575"/>
            <a:ext cx="827087" cy="647700"/>
          </a:xfrm>
          <a:prstGeom prst="roundRect">
            <a:avLst/>
          </a:prstGeom>
          <a:no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1943100" y="908050"/>
            <a:ext cx="828675" cy="647700"/>
          </a:xfrm>
          <a:prstGeom prst="roundRect">
            <a:avLst/>
          </a:prstGeom>
          <a:no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cxnSp>
        <p:nvCxnSpPr>
          <p:cNvPr id="6" name="直線コネクタ 5"/>
          <p:cNvCxnSpPr/>
          <p:nvPr/>
        </p:nvCxnSpPr>
        <p:spPr>
          <a:xfrm flipH="1">
            <a:off x="287338" y="1555750"/>
            <a:ext cx="396875" cy="1135063"/>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a:off x="1476375" y="1557338"/>
            <a:ext cx="1651000" cy="1133475"/>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603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139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463" y="730250"/>
            <a:ext cx="3733800" cy="333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1395"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7338" y="1069975"/>
            <a:ext cx="2181225" cy="1620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1396"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7138" y="1085850"/>
            <a:ext cx="1203325" cy="1589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1397" name="タイトル 1"/>
          <p:cNvSpPr>
            <a:spLocks noGrp="1"/>
          </p:cNvSpPr>
          <p:nvPr>
            <p:ph type="ctrTitle"/>
          </p:nvPr>
        </p:nvSpPr>
        <p:spPr>
          <a:xfrm>
            <a:off x="0" y="0"/>
            <a:ext cx="9144000" cy="692150"/>
          </a:xfrm>
        </p:spPr>
        <p:txBody>
          <a:bodyPr/>
          <a:lstStyle/>
          <a:p>
            <a:r>
              <a:rPr lang="ja-JP" altLang="en-US"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ボーイング</a:t>
            </a:r>
            <a:r>
              <a:rPr lang="en-US" altLang="ja-JP"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787</a:t>
            </a:r>
            <a:r>
              <a:rPr lang="ja-JP" altLang="en-US"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 </a:t>
            </a:r>
            <a:r>
              <a:rPr lang="en-US" altLang="ja-JP"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rPr>
              <a:t>Dreamliner</a:t>
            </a:r>
            <a:endParaRPr lang="ja-JP" altLang="en-US" sz="3600" b="1">
              <a:solidFill>
                <a:srgbClr val="0000FF"/>
              </a:solidFill>
              <a:latin typeface="Times New Roman" panose="02020603050405020304" pitchFamily="18" charset="0"/>
              <a:ea typeface="ＭＳ ゴシック" panose="020B0609070205080204" pitchFamily="49" charset="-128"/>
              <a:cs typeface="Times New Roman" panose="02020603050405020304" pitchFamily="18" charset="0"/>
            </a:endParaRPr>
          </a:p>
        </p:txBody>
      </p:sp>
      <p:pic>
        <p:nvPicPr>
          <p:cNvPr id="571398"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363" y="2852738"/>
            <a:ext cx="5984875" cy="2039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1399" name="Picture 4" descr="sIMG_9798.jpg">
            <a:hlinkClick r:id="rId6"/>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27763" y="2268538"/>
            <a:ext cx="2647950" cy="198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1400" name="正方形/長方形 1"/>
          <p:cNvSpPr>
            <a:spLocks noChangeArrowheads="1"/>
          </p:cNvSpPr>
          <p:nvPr/>
        </p:nvSpPr>
        <p:spPr bwMode="auto">
          <a:xfrm>
            <a:off x="1935163" y="5232400"/>
            <a:ext cx="4548187"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http://optpelec.blog.fc2.com/blog-entry-540.html</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GENTEX Corp.</a:t>
            </a:r>
            <a:br>
              <a:rPr kumimoji="1" lang="en-US" altLang="ja-JP" sz="1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http://www.gentex.com/aerospace/aircraft-windows</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TCO</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gel</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のエレクトロクロミック材料 </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TCO</a:t>
            </a:r>
            <a:endPar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pic>
        <p:nvPicPr>
          <p:cNvPr id="571401" name="Picture 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551738" y="2268538"/>
            <a:ext cx="1577975" cy="2082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1402" name="Picture 6" descr="5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483350" y="4149725"/>
            <a:ext cx="2786063" cy="280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1403" name="Picture 1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95725" y="723900"/>
            <a:ext cx="2547938"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1404" name="テキスト ボックス 16"/>
          <p:cNvSpPr txBox="1">
            <a:spLocks noChangeArrowheads="1"/>
          </p:cNvSpPr>
          <p:nvPr/>
        </p:nvSpPr>
        <p:spPr bwMode="auto">
          <a:xfrm>
            <a:off x="6880225" y="611188"/>
            <a:ext cx="22923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Newton2011</a:t>
            </a: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年</a:t>
            </a: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12</a:t>
            </a: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月号</a:t>
            </a:r>
          </a:p>
        </p:txBody>
      </p:sp>
    </p:spTree>
    <p:extLst>
      <p:ext uri="{BB962C8B-B14F-4D97-AF65-F5344CB8AC3E}">
        <p14:creationId xmlns:p14="http://schemas.microsoft.com/office/powerpoint/2010/main" val="42754808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8" name="Picture 2050" descr="http://www.nippon-seiki.co.jp/defi/product/concept/images/imag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28725"/>
            <a:ext cx="5791200" cy="159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39" name="Picture 205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467100"/>
            <a:ext cx="2235200" cy="2667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70340" name="Group 2052"/>
          <p:cNvGrpSpPr>
            <a:grpSpLocks/>
          </p:cNvGrpSpPr>
          <p:nvPr/>
        </p:nvGrpSpPr>
        <p:grpSpPr bwMode="auto">
          <a:xfrm>
            <a:off x="0" y="5143500"/>
            <a:ext cx="2303463" cy="1943100"/>
            <a:chOff x="3560" y="799"/>
            <a:chExt cx="1815" cy="1361"/>
          </a:xfrm>
        </p:grpSpPr>
        <p:pic>
          <p:nvPicPr>
            <p:cNvPr id="270358" name="Picture 2053" descr="snap_img_2004-03-26_21-09-5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60" y="799"/>
              <a:ext cx="1814" cy="1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59" name="Picture 2054" descr="snap_img_2004-03-26_21-09-5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04" y="799"/>
              <a:ext cx="771" cy="5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0341" name="Picture 2055" descr="snap_img_2004-03-26_21-09-4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68550" y="4043363"/>
            <a:ext cx="2736850" cy="2052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342" name="Rectangle 2056"/>
          <p:cNvSpPr>
            <a:spLocks noGrp="1" noChangeArrowheads="1"/>
          </p:cNvSpPr>
          <p:nvPr>
            <p:ph type="title" idx="4294967295"/>
          </p:nvPr>
        </p:nvSpPr>
        <p:spPr>
          <a:xfrm>
            <a:off x="0" y="0"/>
            <a:ext cx="9144000" cy="762000"/>
          </a:xfrm>
          <a:noFill/>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pPr eaLnBrk="1" hangingPunct="1"/>
            <a:r>
              <a:rPr lang="ja-JP" altLang="en-US" sz="3600" b="1" dirty="0">
                <a:solidFill>
                  <a:srgbClr val="0000FF"/>
                </a:solidFill>
              </a:rPr>
              <a:t>将来のディスプレイは透明になる？</a:t>
            </a:r>
          </a:p>
        </p:txBody>
      </p:sp>
      <p:pic>
        <p:nvPicPr>
          <p:cNvPr id="270343" name="Picture 205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410200" y="2286000"/>
            <a:ext cx="3657600" cy="2438400"/>
          </a:xfrm>
          <a:prstGeom prst="rect">
            <a:avLst/>
          </a:prstGeom>
          <a:noFill/>
          <a:ln>
            <a:noFill/>
          </a:ln>
          <a:effectLst/>
          <a:extLst>
            <a:ext uri="{909E8E84-426E-40DD-AFC4-6F175D3DCCD1}">
              <a14:hiddenFill xmlns:a14="http://schemas.microsoft.com/office/drawing/2010/main">
                <a:solidFill>
                  <a:srgbClr val="66CCFF">
                    <a:alpha val="70195"/>
                  </a:srgbClr>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0344" name="Rectangle 2058"/>
          <p:cNvSpPr>
            <a:spLocks noChangeArrowheads="1"/>
          </p:cNvSpPr>
          <p:nvPr/>
        </p:nvSpPr>
        <p:spPr bwMode="auto">
          <a:xfrm>
            <a:off x="5410200" y="914400"/>
            <a:ext cx="3657600" cy="16764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70345" name="Text Box 2059"/>
          <p:cNvSpPr txBox="1">
            <a:spLocks noChangeArrowheads="1"/>
          </p:cNvSpPr>
          <p:nvPr/>
        </p:nvSpPr>
        <p:spPr bwMode="auto">
          <a:xfrm>
            <a:off x="5791200" y="2292350"/>
            <a:ext cx="3013075" cy="336550"/>
          </a:xfrm>
          <a:prstGeom prst="rect">
            <a:avLst/>
          </a:prstGeom>
          <a:noFill/>
          <a:ln>
            <a:noFill/>
          </a:ln>
          <a:effectLst/>
          <a:extLst>
            <a:ext uri="{909E8E84-426E-40DD-AFC4-6F175D3DCCD1}">
              <a14:hiddenFill xmlns:a14="http://schemas.microsoft.com/office/drawing/2010/main">
                <a:solidFill>
                  <a:srgbClr val="66CCFF">
                    <a:alpha val="70195"/>
                  </a:srgbClr>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1" lang="en-US" altLang="ja-JP" sz="1600" b="1" i="1"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Time Machine, 2002, Dreamworks</a:t>
            </a:r>
          </a:p>
        </p:txBody>
      </p:sp>
      <p:sp>
        <p:nvSpPr>
          <p:cNvPr id="270346" name="Rectangle 2060"/>
          <p:cNvSpPr>
            <a:spLocks noChangeArrowheads="1"/>
          </p:cNvSpPr>
          <p:nvPr/>
        </p:nvSpPr>
        <p:spPr bwMode="auto">
          <a:xfrm>
            <a:off x="5334000" y="4400550"/>
            <a:ext cx="3810000" cy="381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pic>
        <p:nvPicPr>
          <p:cNvPr id="270347" name="Picture 2061"/>
          <p:cNvPicPr>
            <a:picLocks noChangeAspect="1" noChangeArrowheads="1"/>
          </p:cNvPicPr>
          <p:nvPr/>
        </p:nvPicPr>
        <p:blipFill>
          <a:blip r:embed="rId9">
            <a:lum bright="24000"/>
            <a:extLst>
              <a:ext uri="{28A0092B-C50C-407E-A947-70E740481C1C}">
                <a14:useLocalDpi xmlns:a14="http://schemas.microsoft.com/office/drawing/2010/main" val="0"/>
              </a:ext>
            </a:extLst>
          </a:blip>
          <a:srcRect/>
          <a:stretch>
            <a:fillRect/>
          </a:stretch>
        </p:blipFill>
        <p:spPr bwMode="auto">
          <a:xfrm>
            <a:off x="5410200" y="4495800"/>
            <a:ext cx="3657600" cy="2438400"/>
          </a:xfrm>
          <a:prstGeom prst="rect">
            <a:avLst/>
          </a:prstGeom>
          <a:noFill/>
          <a:ln>
            <a:noFill/>
          </a:ln>
          <a:effectLst/>
          <a:extLst>
            <a:ext uri="{909E8E84-426E-40DD-AFC4-6F175D3DCCD1}">
              <a14:hiddenFill xmlns:a14="http://schemas.microsoft.com/office/drawing/2010/main">
                <a:solidFill>
                  <a:srgbClr val="66CCFF">
                    <a:alpha val="70195"/>
                  </a:srgbClr>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0348" name="Rectangle 2062"/>
          <p:cNvSpPr>
            <a:spLocks noChangeArrowheads="1"/>
          </p:cNvSpPr>
          <p:nvPr/>
        </p:nvSpPr>
        <p:spPr bwMode="auto">
          <a:xfrm>
            <a:off x="5257800" y="4418013"/>
            <a:ext cx="3810000" cy="381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70349" name="Text Box 2063"/>
          <p:cNvSpPr txBox="1">
            <a:spLocks noChangeArrowheads="1"/>
          </p:cNvSpPr>
          <p:nvPr/>
        </p:nvSpPr>
        <p:spPr bwMode="auto">
          <a:xfrm>
            <a:off x="5562600" y="4495800"/>
            <a:ext cx="3338513" cy="336550"/>
          </a:xfrm>
          <a:prstGeom prst="rect">
            <a:avLst/>
          </a:prstGeom>
          <a:noFill/>
          <a:ln>
            <a:noFill/>
          </a:ln>
          <a:effectLst/>
          <a:extLst>
            <a:ext uri="{909E8E84-426E-40DD-AFC4-6F175D3DCCD1}">
              <a14:hiddenFill xmlns:a14="http://schemas.microsoft.com/office/drawing/2010/main">
                <a:solidFill>
                  <a:srgbClr val="66CCFF">
                    <a:alpha val="70195"/>
                  </a:srgbClr>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600" b="1" i="1"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Minority Report, 2002, 20Century Fox</a:t>
            </a:r>
          </a:p>
        </p:txBody>
      </p:sp>
      <p:sp>
        <p:nvSpPr>
          <p:cNvPr id="270350" name="Rectangle 2064"/>
          <p:cNvSpPr>
            <a:spLocks noChangeArrowheads="1"/>
          </p:cNvSpPr>
          <p:nvPr/>
        </p:nvSpPr>
        <p:spPr bwMode="auto">
          <a:xfrm>
            <a:off x="5410200" y="6619875"/>
            <a:ext cx="3733800" cy="10001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pic>
        <p:nvPicPr>
          <p:cNvPr id="270351" name="Picture 2065" descr="画像:Hud on the cat.jpg">
            <a:hlinkClick r:id="rId10"/>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0" y="914400"/>
            <a:ext cx="2895600"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352" name="Rectangle 2066"/>
          <p:cNvSpPr>
            <a:spLocks noChangeArrowheads="1"/>
          </p:cNvSpPr>
          <p:nvPr/>
        </p:nvSpPr>
        <p:spPr bwMode="auto">
          <a:xfrm>
            <a:off x="0" y="2819400"/>
            <a:ext cx="2971800" cy="381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70353" name="Text Box 2067"/>
          <p:cNvSpPr txBox="1">
            <a:spLocks noChangeArrowheads="1"/>
          </p:cNvSpPr>
          <p:nvPr/>
        </p:nvSpPr>
        <p:spPr bwMode="auto">
          <a:xfrm>
            <a:off x="-76200" y="2743200"/>
            <a:ext cx="16033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6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F/A-18C Hornet</a:t>
            </a:r>
            <a:br>
              <a:rPr kumimoji="1" lang="en-US" altLang="ja-JP" sz="16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en-US" altLang="ja-JP" sz="12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Wikipedia, Japanese</a:t>
            </a:r>
            <a:br>
              <a:rPr kumimoji="1" lang="en-US" altLang="ja-JP" sz="12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en-US" altLang="ja-JP" sz="12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http://ja.wikipedia.org/</a:t>
            </a:r>
          </a:p>
        </p:txBody>
      </p:sp>
      <p:sp>
        <p:nvSpPr>
          <p:cNvPr id="270354" name="Text Box 2068"/>
          <p:cNvSpPr txBox="1">
            <a:spLocks noChangeArrowheads="1"/>
          </p:cNvSpPr>
          <p:nvPr/>
        </p:nvSpPr>
        <p:spPr bwMode="auto">
          <a:xfrm>
            <a:off x="2133600" y="3560763"/>
            <a:ext cx="26558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透明窓ディスプレイ</a:t>
            </a:r>
          </a:p>
        </p:txBody>
      </p:sp>
      <p:sp>
        <p:nvSpPr>
          <p:cNvPr id="270355" name="Text Box 2069"/>
          <p:cNvSpPr txBox="1">
            <a:spLocks noChangeArrowheads="1"/>
          </p:cNvSpPr>
          <p:nvPr/>
        </p:nvSpPr>
        <p:spPr bwMode="auto">
          <a:xfrm>
            <a:off x="2895600" y="741363"/>
            <a:ext cx="3238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ヘッドアップディスプレイ</a:t>
            </a:r>
          </a:p>
        </p:txBody>
      </p:sp>
      <p:sp>
        <p:nvSpPr>
          <p:cNvPr id="270356" name="Text Box 2070"/>
          <p:cNvSpPr txBox="1">
            <a:spLocks noChangeArrowheads="1"/>
          </p:cNvSpPr>
          <p:nvPr/>
        </p:nvSpPr>
        <p:spPr bwMode="auto">
          <a:xfrm>
            <a:off x="2857500" y="2744788"/>
            <a:ext cx="2400300" cy="763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6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Defi-Link VSD CONCEPT </a:t>
            </a:r>
            <a:br>
              <a:rPr kumimoji="1" lang="en-US" altLang="ja-JP" sz="16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en-US" altLang="ja-JP" sz="16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Nippon Seiki Co. Ltd.</a:t>
            </a:r>
            <a:br>
              <a:rPr kumimoji="1" lang="en-US" altLang="ja-JP" sz="16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en-US" altLang="ja-JP" sz="1200" b="1"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http://www.nippon-seiki.co.jp/defi/</a:t>
            </a:r>
          </a:p>
        </p:txBody>
      </p:sp>
      <p:sp>
        <p:nvSpPr>
          <p:cNvPr id="270357" name="Text Box 2071"/>
          <p:cNvSpPr txBox="1">
            <a:spLocks noChangeArrowheads="1"/>
          </p:cNvSpPr>
          <p:nvPr/>
        </p:nvSpPr>
        <p:spPr bwMode="auto">
          <a:xfrm>
            <a:off x="5410200" y="1808163"/>
            <a:ext cx="17160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1" i="1"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未来の姿？</a:t>
            </a:r>
          </a:p>
        </p:txBody>
      </p:sp>
    </p:spTree>
    <p:extLst>
      <p:ext uri="{BB962C8B-B14F-4D97-AF65-F5344CB8AC3E}">
        <p14:creationId xmlns:p14="http://schemas.microsoft.com/office/powerpoint/2010/main" val="3456286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2"/>
          <p:cNvSpPr>
            <a:spLocks noChangeArrowheads="1"/>
          </p:cNvSpPr>
          <p:nvPr/>
        </p:nvSpPr>
        <p:spPr bwMode="auto">
          <a:xfrm>
            <a:off x="0" y="0"/>
            <a:ext cx="9144000" cy="6858000"/>
          </a:xfrm>
          <a:prstGeom prst="rect">
            <a:avLst/>
          </a:prstGeom>
          <a:gradFill rotWithShape="0">
            <a:gsLst>
              <a:gs pos="0">
                <a:srgbClr val="DDFFDD"/>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0000FF"/>
              </a:solidFill>
              <a:effectLst/>
              <a:uLnTx/>
              <a:uFillTx/>
              <a:latin typeface="Times New Roman" panose="02020603050405020304" pitchFamily="18" charset="0"/>
              <a:ea typeface="HG丸ｺﾞｼｯｸM-PRO" panose="020F0600000000000000" pitchFamily="50" charset="-128"/>
              <a:cs typeface="Times New Roman" panose="02020603050405020304" pitchFamily="18" charset="0"/>
            </a:endParaRPr>
          </a:p>
        </p:txBody>
      </p:sp>
      <p:sp>
        <p:nvSpPr>
          <p:cNvPr id="6" name="Rectangle 4"/>
          <p:cNvSpPr txBox="1">
            <a:spLocks noChangeArrowheads="1"/>
          </p:cNvSpPr>
          <p:nvPr/>
        </p:nvSpPr>
        <p:spPr bwMode="auto">
          <a:xfrm>
            <a:off x="-6350" y="0"/>
            <a:ext cx="9174163"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3600" b="1">
                <a:solidFill>
                  <a:srgbClr val="0000FF"/>
                </a:solidFill>
                <a:latin typeface="+mj-lt"/>
                <a:ea typeface="+mj-ea"/>
                <a:cs typeface="+mj-cs"/>
              </a:defRPr>
            </a:lvl1pPr>
            <a:lvl2pPr algn="ctr">
              <a:defRPr sz="4400">
                <a:solidFill>
                  <a:schemeClr val="tx2"/>
                </a:solidFill>
              </a:defRPr>
            </a:lvl2pPr>
            <a:lvl3pPr algn="ctr">
              <a:defRPr sz="4400">
                <a:solidFill>
                  <a:schemeClr val="tx2"/>
                </a:solidFill>
              </a:defRPr>
            </a:lvl3pPr>
            <a:lvl4pPr algn="ctr">
              <a:defRPr sz="4400">
                <a:solidFill>
                  <a:schemeClr val="tx2"/>
                </a:solidFill>
              </a:defRPr>
            </a:lvl4pPr>
            <a:lvl5pPr algn="ct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r>
              <a:rPr lang="ja-JP" altLang="en-US" dirty="0"/>
              <a:t>実用化された酸化物機能材料</a:t>
            </a:r>
            <a:endParaRPr lang="en-US" altLang="ja-JP" dirty="0"/>
          </a:p>
        </p:txBody>
      </p:sp>
      <p:pic>
        <p:nvPicPr>
          <p:cNvPr id="572420" name="Picture 2" descr="https://www.jreast.co.jp/suica/whats/img/index/image_0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08850" y="985838"/>
            <a:ext cx="1595438" cy="159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2421" name="Picture 2" descr="製品番号"/>
          <p:cNvPicPr>
            <a:picLocks noChangeAspect="1" noChangeArrowheads="1"/>
          </p:cNvPicPr>
          <p:nvPr/>
        </p:nvPicPr>
        <p:blipFill>
          <a:blip r:embed="rId4">
            <a:extLst>
              <a:ext uri="{28A0092B-C50C-407E-A947-70E740481C1C}">
                <a14:useLocalDpi xmlns:a14="http://schemas.microsoft.com/office/drawing/2010/main" val="0"/>
              </a:ext>
            </a:extLst>
          </a:blip>
          <a:srcRect l="10304" t="26900" r="11072" b="20601"/>
          <a:stretch>
            <a:fillRect/>
          </a:stretch>
        </p:blipFill>
        <p:spPr bwMode="auto">
          <a:xfrm>
            <a:off x="5932488" y="3241675"/>
            <a:ext cx="3086100" cy="148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2422" name="Rectangle 4"/>
          <p:cNvSpPr>
            <a:spLocks noGrp="1" noChangeArrowheads="1"/>
          </p:cNvSpPr>
          <p:nvPr>
            <p:ph type="title" idx="4294967295"/>
          </p:nvPr>
        </p:nvSpPr>
        <p:spPr>
          <a:xfrm>
            <a:off x="107950" y="768350"/>
            <a:ext cx="8280400" cy="5900738"/>
          </a:xfrm>
        </p:spPr>
        <p:txBody>
          <a:bodyPr anchor="t"/>
          <a:lstStyle/>
          <a:p>
            <a:pPr algn="l"/>
            <a:r>
              <a:rPr lang="en-US" altLang="ja-JP" sz="3600" b="1" dirty="0">
                <a:solidFill>
                  <a:schemeClr val="tx1"/>
                </a:solidFill>
                <a:cs typeface="Times New Roman" panose="02020603050405020304" pitchFamily="18" charset="0"/>
              </a:rPr>
              <a:t>1.</a:t>
            </a:r>
            <a:r>
              <a:rPr lang="ja-JP" altLang="en-US" sz="3600" b="1" dirty="0">
                <a:solidFill>
                  <a:schemeClr val="tx1"/>
                </a:solidFill>
                <a:cs typeface="Times New Roman" panose="02020603050405020304" pitchFamily="18" charset="0"/>
              </a:rPr>
              <a:t> 強誘電体メモリー </a:t>
            </a:r>
            <a:r>
              <a:rPr lang="en-US" altLang="ja-JP" sz="3600" b="1" dirty="0">
                <a:solidFill>
                  <a:schemeClr val="tx1"/>
                </a:solidFill>
                <a:cs typeface="Times New Roman" panose="02020603050405020304" pitchFamily="18" charset="0"/>
              </a:rPr>
              <a:t>(</a:t>
            </a:r>
            <a:r>
              <a:rPr lang="en-US" altLang="ja-JP" sz="3600" b="1" dirty="0" err="1">
                <a:solidFill>
                  <a:schemeClr val="tx1"/>
                </a:solidFill>
                <a:cs typeface="Times New Roman" panose="02020603050405020304" pitchFamily="18" charset="0"/>
              </a:rPr>
              <a:t>FeRAM</a:t>
            </a:r>
            <a:r>
              <a:rPr lang="en-US" altLang="ja-JP" sz="3600" b="1" dirty="0">
                <a:solidFill>
                  <a:schemeClr val="tx1"/>
                </a:solidFill>
                <a:cs typeface="Times New Roman" panose="02020603050405020304" pitchFamily="18" charset="0"/>
              </a:rPr>
              <a:t>)</a:t>
            </a:r>
            <a:br>
              <a:rPr lang="en-US" altLang="ja-JP" sz="3600" b="1" dirty="0">
                <a:solidFill>
                  <a:schemeClr val="tx1"/>
                </a:solidFill>
                <a:cs typeface="Times New Roman" panose="02020603050405020304" pitchFamily="18" charset="0"/>
              </a:rPr>
            </a:br>
            <a:r>
              <a:rPr lang="en-US" altLang="ja-JP" sz="2800" dirty="0">
                <a:solidFill>
                  <a:schemeClr val="tx1"/>
                </a:solidFill>
                <a:cs typeface="Times New Roman" panose="02020603050405020304" pitchFamily="18" charset="0"/>
              </a:rPr>
              <a:t>     1999: </a:t>
            </a:r>
            <a:r>
              <a:rPr lang="ja-JP" altLang="en-US" sz="2800" dirty="0">
                <a:solidFill>
                  <a:schemeClr val="tx1"/>
                </a:solidFill>
                <a:cs typeface="Times New Roman" panose="02020603050405020304" pitchFamily="18" charset="0"/>
              </a:rPr>
              <a:t>富士通の</a:t>
            </a:r>
            <a:r>
              <a:rPr lang="en-US" altLang="ja-JP" sz="2800" dirty="0" err="1">
                <a:solidFill>
                  <a:schemeClr val="tx1"/>
                </a:solidFill>
                <a:cs typeface="Times New Roman" panose="02020603050405020304" pitchFamily="18" charset="0"/>
              </a:rPr>
              <a:t>FeRAM</a:t>
            </a:r>
            <a:r>
              <a:rPr lang="ja-JP" altLang="en-US" sz="2800" dirty="0">
                <a:solidFill>
                  <a:schemeClr val="tx1"/>
                </a:solidFill>
                <a:cs typeface="Times New Roman" panose="02020603050405020304" pitchFamily="18" charset="0"/>
              </a:rPr>
              <a:t>混載</a:t>
            </a:r>
            <a:r>
              <a:rPr lang="en-US" altLang="ja-JP" sz="2800" dirty="0">
                <a:solidFill>
                  <a:schemeClr val="tx1"/>
                </a:solidFill>
                <a:cs typeface="Times New Roman" panose="02020603050405020304" pitchFamily="18" charset="0"/>
              </a:rPr>
              <a:t>LSI</a:t>
            </a:r>
            <a:br>
              <a:rPr lang="en-US" altLang="ja-JP" sz="2800" dirty="0">
                <a:solidFill>
                  <a:schemeClr val="tx1"/>
                </a:solidFill>
                <a:cs typeface="Times New Roman" panose="02020603050405020304" pitchFamily="18" charset="0"/>
              </a:rPr>
            </a:br>
            <a:r>
              <a:rPr lang="ja-JP" altLang="en-US" sz="2800" dirty="0">
                <a:solidFill>
                  <a:schemeClr val="tx1"/>
                </a:solidFill>
                <a:cs typeface="Times New Roman" panose="02020603050405020304" pitchFamily="18" charset="0"/>
              </a:rPr>
              <a:t>　　</a:t>
            </a:r>
            <a:r>
              <a:rPr lang="en-US" altLang="ja-JP" sz="2800" dirty="0">
                <a:solidFill>
                  <a:schemeClr val="tx1"/>
                </a:solidFill>
                <a:cs typeface="Times New Roman" panose="02020603050405020304" pitchFamily="18" charset="0"/>
              </a:rPr>
              <a:t>2006:</a:t>
            </a:r>
            <a:r>
              <a:rPr lang="ja-JP" altLang="en-US" sz="2800" dirty="0">
                <a:solidFill>
                  <a:schemeClr val="tx1"/>
                </a:solidFill>
                <a:cs typeface="Times New Roman" panose="02020603050405020304" pitchFamily="18" charset="0"/>
              </a:rPr>
              <a:t> ソニーの</a:t>
            </a:r>
            <a:r>
              <a:rPr lang="en-US" altLang="ja-JP" sz="2800" dirty="0">
                <a:solidFill>
                  <a:schemeClr val="tx1"/>
                </a:solidFill>
                <a:cs typeface="Times New Roman" panose="02020603050405020304" pitchFamily="18" charset="0"/>
              </a:rPr>
              <a:t> </a:t>
            </a:r>
            <a:r>
              <a:rPr lang="en-US" altLang="ja-JP" sz="2800" dirty="0" err="1">
                <a:solidFill>
                  <a:schemeClr val="tx1"/>
                </a:solidFill>
                <a:cs typeface="Times New Roman" panose="02020603050405020304" pitchFamily="18" charset="0"/>
              </a:rPr>
              <a:t>FeliCa</a:t>
            </a:r>
            <a:r>
              <a:rPr lang="ja-JP" altLang="en-US" sz="2800" dirty="0">
                <a:solidFill>
                  <a:schemeClr val="tx1"/>
                </a:solidFill>
                <a:cs typeface="Times New Roman" panose="02020603050405020304" pitchFamily="18" charset="0"/>
              </a:rPr>
              <a:t>に採用</a:t>
            </a:r>
            <a:br>
              <a:rPr lang="en-US" altLang="ja-JP" sz="2800" dirty="0">
                <a:solidFill>
                  <a:schemeClr val="tx1"/>
                </a:solidFill>
                <a:cs typeface="Times New Roman" panose="02020603050405020304" pitchFamily="18" charset="0"/>
              </a:rPr>
            </a:br>
            <a:r>
              <a:rPr lang="en-US" altLang="ja-JP" sz="3600" b="1" dirty="0">
                <a:solidFill>
                  <a:schemeClr val="tx1"/>
                </a:solidFill>
                <a:cs typeface="Times New Roman" panose="02020603050405020304" pitchFamily="18" charset="0"/>
              </a:rPr>
              <a:t>2. </a:t>
            </a:r>
            <a:r>
              <a:rPr lang="ja-JP" altLang="en-US" sz="3600" b="1" dirty="0">
                <a:solidFill>
                  <a:schemeClr val="tx1"/>
                </a:solidFill>
                <a:cs typeface="Times New Roman" panose="02020603050405020304" pitchFamily="18" charset="0"/>
              </a:rPr>
              <a:t>抵抗変化メモリー </a:t>
            </a:r>
            <a:r>
              <a:rPr lang="en-US" altLang="ja-JP" sz="3600" b="1" dirty="0">
                <a:solidFill>
                  <a:schemeClr val="tx1"/>
                </a:solidFill>
                <a:cs typeface="Times New Roman" panose="02020603050405020304" pitchFamily="18" charset="0"/>
              </a:rPr>
              <a:t>(ReRAM)</a:t>
            </a:r>
            <a:br>
              <a:rPr lang="en-US" altLang="ja-JP" sz="3600" b="1" dirty="0">
                <a:solidFill>
                  <a:schemeClr val="tx1"/>
                </a:solidFill>
                <a:cs typeface="Times New Roman" panose="02020603050405020304" pitchFamily="18" charset="0"/>
              </a:rPr>
            </a:br>
            <a:r>
              <a:rPr lang="en-US" altLang="ja-JP" sz="2800" dirty="0">
                <a:solidFill>
                  <a:schemeClr val="tx1"/>
                </a:solidFill>
                <a:cs typeface="Times New Roman" panose="02020603050405020304" pitchFamily="18" charset="0"/>
              </a:rPr>
              <a:t>     2013: </a:t>
            </a:r>
            <a:r>
              <a:rPr lang="ja-JP" altLang="en-US" sz="2800" dirty="0">
                <a:solidFill>
                  <a:schemeClr val="tx1"/>
                </a:solidFill>
                <a:cs typeface="Times New Roman" panose="02020603050405020304" pitchFamily="18" charset="0"/>
              </a:rPr>
              <a:t>パナソニック</a:t>
            </a:r>
            <a:r>
              <a:rPr lang="en-US" altLang="ja-JP" sz="2800" dirty="0">
                <a:solidFill>
                  <a:schemeClr val="tx1"/>
                </a:solidFill>
                <a:cs typeface="Times New Roman" panose="02020603050405020304" pitchFamily="18" charset="0"/>
              </a:rPr>
              <a:t> 8bit </a:t>
            </a:r>
            <a:r>
              <a:rPr lang="ja-JP" altLang="en-US" sz="2800" dirty="0">
                <a:solidFill>
                  <a:schemeClr val="tx1"/>
                </a:solidFill>
                <a:cs typeface="Times New Roman" panose="02020603050405020304" pitchFamily="18" charset="0"/>
              </a:rPr>
              <a:t>ｺﾝﾋﾟｭｰﾀ</a:t>
            </a:r>
            <a:r>
              <a:rPr lang="en-US" altLang="ja-JP" sz="2800" dirty="0">
                <a:solidFill>
                  <a:schemeClr val="tx1"/>
                </a:solidFill>
                <a:cs typeface="Times New Roman" panose="02020603050405020304" pitchFamily="18" charset="0"/>
              </a:rPr>
              <a:t> (Ta</a:t>
            </a:r>
            <a:r>
              <a:rPr lang="en-US" altLang="ja-JP" sz="2800" baseline="-25000" dirty="0">
                <a:solidFill>
                  <a:schemeClr val="tx1"/>
                </a:solidFill>
                <a:cs typeface="Times New Roman" panose="02020603050405020304" pitchFamily="18" charset="0"/>
              </a:rPr>
              <a:t>2</a:t>
            </a:r>
            <a:r>
              <a:rPr lang="en-US" altLang="ja-JP" sz="2800" dirty="0">
                <a:solidFill>
                  <a:schemeClr val="tx1"/>
                </a:solidFill>
                <a:cs typeface="Times New Roman" panose="02020603050405020304" pitchFamily="18" charset="0"/>
              </a:rPr>
              <a:t>O</a:t>
            </a:r>
            <a:r>
              <a:rPr lang="en-US" altLang="ja-JP" sz="2800" baseline="-25000" dirty="0">
                <a:solidFill>
                  <a:schemeClr val="tx1"/>
                </a:solidFill>
                <a:cs typeface="Times New Roman" panose="02020603050405020304" pitchFamily="18" charset="0"/>
              </a:rPr>
              <a:t>5</a:t>
            </a:r>
            <a:r>
              <a:rPr lang="en-US" altLang="ja-JP" sz="2800" dirty="0">
                <a:solidFill>
                  <a:schemeClr val="tx1"/>
                </a:solidFill>
                <a:cs typeface="Times New Roman" panose="02020603050405020304" pitchFamily="18" charset="0"/>
              </a:rPr>
              <a:t>)</a:t>
            </a:r>
            <a:br>
              <a:rPr lang="en-US" altLang="ja-JP" sz="2800" dirty="0">
                <a:solidFill>
                  <a:schemeClr val="tx1"/>
                </a:solidFill>
                <a:cs typeface="Times New Roman" panose="02020603050405020304" pitchFamily="18" charset="0"/>
              </a:rPr>
            </a:br>
            <a:r>
              <a:rPr lang="en-US" altLang="ja-JP" sz="2800" dirty="0">
                <a:solidFill>
                  <a:schemeClr val="tx1"/>
                </a:solidFill>
                <a:cs typeface="Times New Roman" panose="02020603050405020304" pitchFamily="18" charset="0"/>
              </a:rPr>
              <a:t>            </a:t>
            </a:r>
            <a:r>
              <a:rPr lang="ja-JP" altLang="en-US" sz="2800" dirty="0">
                <a:solidFill>
                  <a:schemeClr val="tx1"/>
                </a:solidFill>
                <a:cs typeface="Times New Roman" panose="02020603050405020304" pitchFamily="18" charset="0"/>
              </a:rPr>
              <a:t>　 サンプル出荷</a:t>
            </a:r>
            <a:br>
              <a:rPr lang="en-US" altLang="ja-JP" sz="2800" dirty="0">
                <a:solidFill>
                  <a:schemeClr val="tx1"/>
                </a:solidFill>
                <a:cs typeface="Times New Roman" panose="02020603050405020304" pitchFamily="18" charset="0"/>
              </a:rPr>
            </a:br>
            <a:r>
              <a:rPr lang="en-US" altLang="ja-JP" sz="3600" b="1" dirty="0">
                <a:solidFill>
                  <a:schemeClr val="tx1"/>
                </a:solidFill>
                <a:cs typeface="Times New Roman" panose="02020603050405020304" pitchFamily="18" charset="0"/>
              </a:rPr>
              <a:t>3. </a:t>
            </a:r>
            <a:r>
              <a:rPr lang="ja-JP" altLang="en-US" sz="3600" b="1" dirty="0">
                <a:solidFill>
                  <a:schemeClr val="tx1"/>
                </a:solidFill>
                <a:cs typeface="Times New Roman" panose="02020603050405020304" pitchFamily="18" charset="0"/>
              </a:rPr>
              <a:t>エレクトロクロミック</a:t>
            </a:r>
            <a:br>
              <a:rPr lang="en-US" altLang="ja-JP" sz="3600" b="1" dirty="0">
                <a:solidFill>
                  <a:schemeClr val="tx1"/>
                </a:solidFill>
                <a:cs typeface="Times New Roman" panose="02020603050405020304" pitchFamily="18" charset="0"/>
              </a:rPr>
            </a:br>
            <a:r>
              <a:rPr lang="en-US" altLang="ja-JP" sz="2800" dirty="0">
                <a:solidFill>
                  <a:schemeClr val="tx1"/>
                </a:solidFill>
                <a:cs typeface="Times New Roman" panose="02020603050405020304" pitchFamily="18" charset="0"/>
              </a:rPr>
              <a:t>     </a:t>
            </a:r>
            <a:r>
              <a:rPr lang="ja-JP" altLang="en-US" sz="2800" dirty="0">
                <a:solidFill>
                  <a:schemeClr val="tx1"/>
                </a:solidFill>
                <a:cs typeface="Times New Roman" panose="02020603050405020304" pitchFamily="18" charset="0"/>
              </a:rPr>
              <a:t>一部の自動車用防眩ルームミラー</a:t>
            </a:r>
            <a:br>
              <a:rPr lang="en-US" altLang="ja-JP" sz="2800" dirty="0">
                <a:solidFill>
                  <a:schemeClr val="tx1"/>
                </a:solidFill>
                <a:cs typeface="Times New Roman" panose="02020603050405020304" pitchFamily="18" charset="0"/>
              </a:rPr>
            </a:br>
            <a:r>
              <a:rPr lang="en-US" altLang="ja-JP" sz="3600" b="1" dirty="0">
                <a:solidFill>
                  <a:schemeClr val="tx1"/>
                </a:solidFill>
                <a:cs typeface="Times New Roman" panose="02020603050405020304" pitchFamily="18" charset="0"/>
              </a:rPr>
              <a:t>4.</a:t>
            </a:r>
            <a:r>
              <a:rPr lang="ja-JP" altLang="en-US" sz="3600" b="1" dirty="0">
                <a:solidFill>
                  <a:schemeClr val="tx1"/>
                </a:solidFill>
                <a:cs typeface="Times New Roman" panose="02020603050405020304" pitchFamily="18" charset="0"/>
              </a:rPr>
              <a:t> 圧電セラミックス</a:t>
            </a:r>
            <a:br>
              <a:rPr lang="en-US" altLang="ja-JP" sz="3600" b="1" dirty="0">
                <a:solidFill>
                  <a:schemeClr val="tx1"/>
                </a:solidFill>
                <a:cs typeface="Times New Roman" panose="02020603050405020304" pitchFamily="18" charset="0"/>
              </a:rPr>
            </a:br>
            <a:r>
              <a:rPr lang="ja-JP" altLang="en-US" sz="2800" dirty="0">
                <a:solidFill>
                  <a:schemeClr val="tx1"/>
                </a:solidFill>
                <a:cs typeface="Times New Roman" panose="02020603050405020304" pitchFamily="18" charset="0"/>
              </a:rPr>
              <a:t>　　加速度センサー、圧電ジャイロ</a:t>
            </a:r>
            <a:br>
              <a:rPr lang="en-US" altLang="ja-JP" sz="2800" dirty="0">
                <a:solidFill>
                  <a:schemeClr val="tx1"/>
                </a:solidFill>
                <a:cs typeface="Times New Roman" panose="02020603050405020304" pitchFamily="18" charset="0"/>
              </a:rPr>
            </a:br>
            <a:r>
              <a:rPr lang="en-US" altLang="ja-JP" sz="3600" b="1" dirty="0">
                <a:solidFill>
                  <a:schemeClr val="tx1"/>
                </a:solidFill>
                <a:cs typeface="Times New Roman" panose="02020603050405020304" pitchFamily="18" charset="0"/>
              </a:rPr>
              <a:t>5. </a:t>
            </a:r>
            <a:r>
              <a:rPr lang="ja-JP" altLang="en-US" sz="3600" b="1" dirty="0">
                <a:solidFill>
                  <a:schemeClr val="tx1"/>
                </a:solidFill>
                <a:cs typeface="Times New Roman" panose="02020603050405020304" pitchFamily="18" charset="0"/>
              </a:rPr>
              <a:t>ディスプレイ用薄膜トランジスタ</a:t>
            </a:r>
            <a:br>
              <a:rPr lang="en-US" altLang="ja-JP" sz="3600" b="1" dirty="0">
                <a:solidFill>
                  <a:schemeClr val="tx1"/>
                </a:solidFill>
                <a:cs typeface="Times New Roman" panose="02020603050405020304" pitchFamily="18" charset="0"/>
              </a:rPr>
            </a:br>
            <a:r>
              <a:rPr lang="en-US" altLang="ja-JP" sz="3600" dirty="0">
                <a:solidFill>
                  <a:schemeClr val="tx1"/>
                </a:solidFill>
                <a:cs typeface="Times New Roman" panose="02020603050405020304" pitchFamily="18" charset="0"/>
              </a:rPr>
              <a:t> </a:t>
            </a:r>
            <a:r>
              <a:rPr lang="en-US" altLang="ja-JP" sz="2800" dirty="0">
                <a:solidFill>
                  <a:schemeClr val="tx1"/>
                </a:solidFill>
                <a:cs typeface="Times New Roman" panose="02020603050405020304" pitchFamily="18" charset="0"/>
              </a:rPr>
              <a:t>    2012~: </a:t>
            </a:r>
            <a:r>
              <a:rPr lang="ja-JP" altLang="en-US" sz="2800" dirty="0">
                <a:solidFill>
                  <a:schemeClr val="tx1"/>
                </a:solidFill>
                <a:cs typeface="Times New Roman" panose="02020603050405020304" pitchFamily="18" charset="0"/>
              </a:rPr>
              <a:t>スマートフォン</a:t>
            </a:r>
            <a:r>
              <a:rPr lang="en-US" altLang="ja-JP" sz="2800" dirty="0">
                <a:solidFill>
                  <a:schemeClr val="tx1"/>
                </a:solidFill>
                <a:cs typeface="Times New Roman" panose="02020603050405020304" pitchFamily="18" charset="0"/>
              </a:rPr>
              <a:t>, 80” LCD, 88” OLED TV</a:t>
            </a:r>
            <a:endParaRPr lang="en-US" altLang="ja-JP" sz="2800" b="1" dirty="0">
              <a:solidFill>
                <a:schemeClr val="tx1"/>
              </a:solidFill>
              <a:cs typeface="Times New Roman" panose="02020603050405020304" pitchFamily="18" charset="0"/>
            </a:endParaRPr>
          </a:p>
        </p:txBody>
      </p:sp>
    </p:spTree>
    <p:extLst>
      <p:ext uri="{BB962C8B-B14F-4D97-AF65-F5344CB8AC3E}">
        <p14:creationId xmlns:p14="http://schemas.microsoft.com/office/powerpoint/2010/main" val="419326736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050"/>
          <p:cNvSpPr>
            <a:spLocks noGrp="1" noChangeArrowheads="1"/>
          </p:cNvSpPr>
          <p:nvPr>
            <p:ph type="title" idx="4294967295"/>
          </p:nvPr>
        </p:nvSpPr>
        <p:spPr>
          <a:xfrm>
            <a:off x="0" y="0"/>
            <a:ext cx="9144000" cy="752475"/>
          </a:xfrm>
        </p:spPr>
        <p:txBody>
          <a:bodyPr/>
          <a:lstStyle/>
          <a:p>
            <a:pPr eaLnBrk="1" hangingPunct="1"/>
            <a:r>
              <a:rPr lang="ja-JP" altLang="en-US" sz="3200" b="1" dirty="0">
                <a:solidFill>
                  <a:srgbClr val="0000FF"/>
                </a:solidFill>
              </a:rPr>
              <a:t>参考図書： 透明金属が拓く脅威の世界 ［絶版 </a:t>
            </a:r>
            <a:r>
              <a:rPr lang="en-US" altLang="ja-JP" sz="3200" b="1" dirty="0">
                <a:solidFill>
                  <a:srgbClr val="0000FF"/>
                </a:solidFill>
              </a:rPr>
              <a:t>!!</a:t>
            </a:r>
            <a:r>
              <a:rPr lang="ja-JP" altLang="en-US" sz="3200" b="1" dirty="0">
                <a:solidFill>
                  <a:srgbClr val="0000FF"/>
                </a:solidFill>
              </a:rPr>
              <a:t>］</a:t>
            </a:r>
          </a:p>
        </p:txBody>
      </p:sp>
      <p:pic>
        <p:nvPicPr>
          <p:cNvPr id="9219" name="Picture 20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752475"/>
            <a:ext cx="3836987" cy="586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220" name="Text Box 2052"/>
          <p:cNvSpPr txBox="1">
            <a:spLocks noChangeArrowheads="1"/>
          </p:cNvSpPr>
          <p:nvPr/>
        </p:nvSpPr>
        <p:spPr bwMode="auto">
          <a:xfrm>
            <a:off x="4378325" y="981075"/>
            <a:ext cx="4446588" cy="558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第１章　プロローグ：材料研究が持つ可能性</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第２章　透明金属の用途</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第３章　透明ってどういうこと？　</a:t>
            </a:r>
            <a:b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b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　　　　　金属と絶縁体の違いは何？</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第４章　電気を流すもの、流さないもの</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第５章　色と電気伝導度の関係</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第６章　新しい透明金属と応用</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第７章　ガラスが高性能の</a:t>
            </a:r>
            <a:b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b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　　　　　透明トランジスタに変身</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第８章　セメントを透明な半導体、</a:t>
            </a:r>
            <a:b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b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　　　　　さらに金属に変身させる</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Arial" charset="0"/>
                <a:ea typeface="ＭＳ Ｐゴシック" charset="-128"/>
                <a:cs typeface="+mn-cs"/>
              </a:rPr>
              <a:t>第９章　エピローグ：材料科学への誘い</a:t>
            </a:r>
          </a:p>
        </p:txBody>
      </p:sp>
    </p:spTree>
    <p:extLst>
      <p:ext uri="{BB962C8B-B14F-4D97-AF65-F5344CB8AC3E}">
        <p14:creationId xmlns:p14="http://schemas.microsoft.com/office/powerpoint/2010/main" val="341953185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内容</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 「アモルファス酸化物半導体 </a:t>
            </a:r>
            <a:r>
              <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eaLnBrk="1" fontAlgn="auto" hangingPunct="1">
              <a:lnSpc>
                <a:spcPct val="120000"/>
              </a:lnSpc>
              <a:spcBef>
                <a:spcPts val="0"/>
              </a:spcBef>
              <a:spcAft>
                <a:spcPts val="0"/>
              </a:spcAf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欲しい材料の物性から構造を設計する</a:t>
            </a: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5782509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ENIAC: </a:t>
            </a: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最初のコンピュータ</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617984"/>
            <a:ext cx="8999984" cy="5835352"/>
          </a:xfrm>
          <a:prstGeom prst="rect">
            <a:avLst/>
          </a:prstGeom>
          <a:noFill/>
          <a:ln>
            <a:noFill/>
          </a:ln>
          <a:effectLst/>
        </p:spPr>
        <p:txBody>
          <a:bodyPr>
            <a:norm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https://ja.wikipedia.org/wiki/ENIAC</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微分方程式で表すことができるような多くの種類の問題について</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積分法によって数値的な解を得る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砲撃射表の計算を第一の目的として設計された</a:t>
            </a:r>
            <a:endParaRPr kumimoji="1" lang="en-US" altLang="ja-JP" sz="24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1946年2月14日の夕方に完成したマシンが公開</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翌日にはペンシルベニア大学で正式に使用が開始</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1946年7月</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に</a:t>
            </a:r>
            <a:r>
              <a:rPr kumimoji="1" lang="ja-JP"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アメリカ陸軍に正式に引き渡された</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pic>
        <p:nvPicPr>
          <p:cNvPr id="3" name="図 2">
            <a:extLst>
              <a:ext uri="{FF2B5EF4-FFF2-40B4-BE49-F238E27FC236}">
                <a16:creationId xmlns:a16="http://schemas.microsoft.com/office/drawing/2014/main" id="{2691E296-AC61-462C-88C8-3350D032602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076056" y="3861048"/>
            <a:ext cx="3828148" cy="2924944"/>
          </a:xfrm>
          <a:prstGeom prst="rect">
            <a:avLst/>
          </a:prstGeom>
        </p:spPr>
      </p:pic>
    </p:spTree>
    <p:extLst>
      <p:ext uri="{BB962C8B-B14F-4D97-AF65-F5344CB8AC3E}">
        <p14:creationId xmlns:p14="http://schemas.microsoft.com/office/powerpoint/2010/main" val="10801744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a:extLst>
              <a:ext uri="{FF2B5EF4-FFF2-40B4-BE49-F238E27FC236}">
                <a16:creationId xmlns:a16="http://schemas.microsoft.com/office/drawing/2014/main" id="{E49BBF4F-FA64-4B2C-99D5-44AD6E184879}"/>
              </a:ext>
            </a:extLst>
          </p:cNvPr>
          <p:cNvSpPr>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4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mc:AlternateContent xmlns:mc="http://schemas.openxmlformats.org/markup-compatibility/2006" xmlns:a14="http://schemas.microsoft.com/office/drawing/2010/main">
        <mc:Choice Requires="a14">
          <p:sp>
            <p:nvSpPr>
              <p:cNvPr id="173059" name="Object 3">
                <a:extLst>
                  <a:ext uri="{FF2B5EF4-FFF2-40B4-BE49-F238E27FC236}">
                    <a16:creationId xmlns:a16="http://schemas.microsoft.com/office/drawing/2014/main" id="{5D595DE6-3EEF-4500-8B41-69BCF2D4B6F8}"/>
                  </a:ext>
                </a:extLst>
              </p:cNvPr>
              <p:cNvSpPr txBox="1"/>
              <p:nvPr/>
            </p:nvSpPr>
            <p:spPr bwMode="auto">
              <a:xfrm>
                <a:off x="179512" y="663699"/>
                <a:ext cx="8735888" cy="5861645"/>
              </a:xfrm>
              <a:prstGeom prst="rect">
                <a:avLst/>
              </a:prstGeom>
              <a:noFill/>
              <a:ln>
                <a:noFill/>
              </a:ln>
              <a:effectLst/>
            </p:spPr>
            <p:txBody>
              <a:bodyPr>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ニュートンの運動の第二法則 </a:t>
                </a: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運動の法則</a:t>
                </a: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運動方程式</a:t>
                </a:r>
                <a:endPar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1"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𝑚</m:t>
                    </m:r>
                    <m:acc>
                      <m:accPr>
                        <m:chr m:val="⃗"/>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𝑎</m:t>
                        </m:r>
                      </m:e>
                    </m:acc>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𝐹</m:t>
                        </m:r>
                      </m:e>
                    </m:acc>
                  </m:oMath>
                </a14:m>
                <a:endParaRPr kumimoji="1" lang="en-US" altLang="ja-JP" sz="2400" b="0" i="1"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平均</a:t>
                </a: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加速度：</a:t>
                </a:r>
                <a14:m>
                  <m:oMath xmlns:m="http://schemas.openxmlformats.org/officeDocument/2006/math">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𝑎</m:t>
                        </m:r>
                      </m:e>
                    </m:acc>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f>
                      <m:f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fPr>
                      <m:num>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acc>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b>
                        </m:sSub>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m:t>
                            </m:r>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acc>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num>
                      <m:den>
                        <m:sSub>
                          <m:sSub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2</m:t>
                            </m:r>
                          </m:sub>
                        </m:sSub>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den>
                    </m:f>
                  </m:oMath>
                </a14:m>
                <a:endPar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lvl="0">
                  <a:defRPr/>
                </a:pP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平均</a:t>
                </a: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速度　 ： </a:t>
                </a:r>
                <a14:m>
                  <m:oMath xmlns:m="http://schemas.openxmlformats.org/officeDocument/2006/math">
                    <m:acc>
                      <m:accPr>
                        <m:chr m:val="⃗"/>
                        <m:ctrlPr>
                          <a:rPr lang="en-US" altLang="ja-JP" i="1">
                            <a:solidFill>
                              <a:srgbClr val="000000"/>
                            </a:solidFill>
                            <a:latin typeface="Cambria Math" panose="02040503050406030204" pitchFamily="18" charset="0"/>
                          </a:rPr>
                        </m:ctrlPr>
                      </m:accPr>
                      <m:e>
                        <m:r>
                          <a:rPr lang="en-US" altLang="ja-JP" b="0" i="1" smtClean="0">
                            <a:solidFill>
                              <a:srgbClr val="000000"/>
                            </a:solidFill>
                            <a:latin typeface="Cambria Math" panose="02040503050406030204" pitchFamily="18" charset="0"/>
                          </a:rPr>
                          <m:t>𝑣</m:t>
                        </m:r>
                      </m:e>
                    </m:acc>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f>
                      <m:f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fPr>
                      <m:num>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𝑟</m:t>
                                </m:r>
                              </m:e>
                            </m:acc>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b>
                        </m:sSub>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m:t>
                            </m:r>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𝑟</m:t>
                                </m:r>
                              </m:e>
                            </m:acc>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num>
                      <m:den>
                        <m:sSub>
                          <m:sSub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2</m:t>
                            </m:r>
                          </m:sub>
                        </m:sSub>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den>
                    </m:f>
                  </m:oMath>
                </a14:m>
                <a:endPar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400" b="0" i="1" u="none" strike="noStrike" kern="1200" cap="none" spc="0" normalizeH="0" baseline="3000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上の定義式を変形すると、未来を予測できる</a:t>
                </a:r>
                <a:endParaRPr kumimoji="1" lang="en-US" altLang="ja-JP" sz="24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時刻 </a:t>
                </a:r>
                <a14:m>
                  <m:oMath xmlns:m="http://schemas.openxmlformats.org/officeDocument/2006/math">
                    <m:sSub>
                      <m:sSub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oMath>
                </a14:m>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における位置</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𝑟</m:t>
                            </m:r>
                          </m:e>
                        </m:acc>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速度</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acc>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oMath>
                </a14:m>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がわかってれば、</a:t>
                </a:r>
                <a:b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b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質点にかかる力 </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𝐹</m:t>
                            </m:r>
                          </m:e>
                        </m:acc>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が計算できる。これらから、</a:t>
                </a:r>
                <a:endPar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𝑎</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e>
                    </m:acc>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𝐹</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e>
                    </m:acc>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/m</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acc>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b>
                    </m:s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acc>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d>
                      <m:d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dPr>
                      <m:e>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b>
                        </m:sSub>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e>
                    </m:d>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𝑎</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e>
                    </m:acc>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m:t>
                    </m:r>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acc>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m:t>
                    </m:r>
                    <m:d>
                      <m:d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b>
                        </m:sSub>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e>
                    </m:d>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𝐹</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e>
                    </m:acc>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/m</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𝑟</m:t>
                            </m:r>
                          </m:e>
                        </m:acc>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b>
                    </m:s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𝑟</m:t>
                            </m:r>
                          </m:e>
                        </m:acc>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d>
                      <m:d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dPr>
                      <m:e>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b>
                        </m:sSub>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e>
                    </m:d>
                  </m:oMath>
                </a14:m>
                <a: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14:m>
                  <m:oMath xmlns:m="http://schemas.openxmlformats.org/officeDocument/2006/math">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e>
                    </m:acc>
                  </m:oMath>
                </a14:m>
                <a:endPar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により、時刻 </a:t>
                </a:r>
                <a14:m>
                  <m:oMath xmlns:m="http://schemas.openxmlformats.org/officeDocument/2006/math">
                    <m:sSub>
                      <m:sSub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2</m:t>
                        </m:r>
                      </m:sub>
                    </m:sSub>
                  </m:oMath>
                </a14:m>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における位置</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𝑟</m:t>
                            </m:r>
                          </m:e>
                        </m:acc>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2</m:t>
                        </m:r>
                      </m:sub>
                    </m:sSub>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速度</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acc>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b>
                    </m:sSub>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を</m:t>
                    </m:r>
                  </m:oMath>
                </a14:m>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予測できる。</a:t>
                </a:r>
                <a:endPar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400" b="0" i="0" u="none" strike="noStrike" kern="1200" cap="none" spc="0" normalizeH="0" baseline="3000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=&gt;</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上の作業を繰り返すことで、</a:t>
                </a:r>
                <a:b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b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時刻</a:t>
                </a:r>
                <a14:m>
                  <m:oMath xmlns:m="http://schemas.openxmlformats.org/officeDocument/2006/math">
                    <m:sSub>
                      <m:sSub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3</m:t>
                        </m:r>
                      </m:sub>
                    </m:sSub>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4</m:t>
                        </m:r>
                      </m:sub>
                    </m:sSub>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5</m:t>
                        </m:r>
                      </m:sub>
                    </m:sSub>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の運動を予測できる。</a:t>
                </a:r>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400" b="0" i="1"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400" b="0" i="1"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14:m>
                  <m:oMathPara xmlns:m="http://schemas.openxmlformats.org/officeDocument/2006/math">
                    <m:oMathParaPr>
                      <m:jc m:val="left"/>
                    </m:oMathParaPr>
                    <m:oMath xmlns:m="http://schemas.openxmlformats.org/officeDocument/2006/math">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𝑚𝑔</m:t>
                      </m:r>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𝑚</m:t>
                      </m:r>
                      <m:f>
                        <m:fPr>
                          <m:ctrlP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fPr>
                        <m:num>
                          <m:sSup>
                            <m:sSupPr>
                              <m:ctrlP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pPr>
                            <m:e>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𝑑</m:t>
                              </m:r>
                            </m:e>
                            <m:sup>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p>
                          </m:sSup>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𝑦</m:t>
                          </m:r>
                        </m:num>
                        <m:den>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𝑑</m:t>
                          </m:r>
                          <m:sSup>
                            <m:sSupPr>
                              <m:ctrlP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pPr>
                            <m:e>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p>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p>
                          </m:sSup>
                        </m:den>
                      </m:f>
                    </m:oMath>
                  </m:oMathPara>
                </a14:m>
                <a:endPar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14:m>
                  <m:oMathPara xmlns:m="http://schemas.openxmlformats.org/officeDocument/2006/math">
                    <m:oMathParaPr>
                      <m:jc m:val="left"/>
                    </m:oMathParaPr>
                    <m:oMath xmlns:m="http://schemas.openxmlformats.org/officeDocument/2006/math">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m:t>
                      </m:r>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𝑚</m:t>
                      </m:r>
                      <m:f>
                        <m:fPr>
                          <m:ctrlP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fPr>
                        <m:num>
                          <m:sSup>
                            <m:sSupPr>
                              <m:ctrlP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pPr>
                            <m:e>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𝑑</m:t>
                              </m:r>
                            </m:e>
                            <m:sup>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p>
                          </m:sSup>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𝑥</m:t>
                          </m:r>
                        </m:num>
                        <m:den>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𝑑</m:t>
                          </m:r>
                          <m:sSup>
                            <m:sSupPr>
                              <m:ctrlP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pPr>
                            <m:e>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p>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2</m:t>
                              </m:r>
                            </m:sup>
                          </m:sSup>
                        </m:den>
                      </m:f>
                    </m:oMath>
                  </m:oMathPara>
                </a14:m>
                <a:endPar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mc:Choice>
        <mc:Fallback xmlns="">
          <p:sp>
            <p:nvSpPr>
              <p:cNvPr id="173059" name="Object 3">
                <a:extLst>
                  <a:ext uri="{FF2B5EF4-FFF2-40B4-BE49-F238E27FC236}">
                    <a16:creationId xmlns:a16="http://schemas.microsoft.com/office/drawing/2014/main" id="{5D595DE6-3EEF-4500-8B41-69BCF2D4B6F8}"/>
                  </a:ext>
                </a:extLst>
              </p:cNvPr>
              <p:cNvSpPr txBox="1">
                <a:spLocks noRot="1" noChangeAspect="1" noMove="1" noResize="1" noEditPoints="1" noAdjustHandles="1" noChangeArrowheads="1" noChangeShapeType="1" noTextEdit="1"/>
              </p:cNvSpPr>
              <p:nvPr/>
            </p:nvSpPr>
            <p:spPr bwMode="auto">
              <a:xfrm>
                <a:off x="179512" y="663699"/>
                <a:ext cx="8735888" cy="5861645"/>
              </a:xfrm>
              <a:prstGeom prst="rect">
                <a:avLst/>
              </a:prstGeom>
              <a:blipFill>
                <a:blip r:embed="rId3"/>
                <a:stretch>
                  <a:fillRect l="-1046" t="-1145" b="-45161"/>
                </a:stretch>
              </a:blipFill>
              <a:ln>
                <a:noFill/>
              </a:ln>
              <a:effectLst/>
            </p:spPr>
            <p:txBody>
              <a:bodyPr/>
              <a:lstStyle/>
              <a:p>
                <a:r>
                  <a:rPr lang="ja-JP" altLang="en-US">
                    <a:noFill/>
                  </a:rPr>
                  <a:t> </a:t>
                </a:r>
              </a:p>
            </p:txBody>
          </p:sp>
        </mc:Fallback>
      </mc:AlternateContent>
      <p:sp>
        <p:nvSpPr>
          <p:cNvPr id="173066" name="Rectangle 10">
            <a:extLst>
              <a:ext uri="{FF2B5EF4-FFF2-40B4-BE49-F238E27FC236}">
                <a16:creationId xmlns:a16="http://schemas.microsoft.com/office/drawing/2014/main" id="{2AD89865-CF2A-4E17-B745-DA22255F598A}"/>
              </a:ext>
            </a:extLst>
          </p:cNvPr>
          <p:cNvSpPr>
            <a:spLocks noGrp="1" noChangeArrowheads="1"/>
          </p:cNvSpPr>
          <p:nvPr>
            <p:ph type="title" idx="4294967295"/>
          </p:nvPr>
        </p:nvSpPr>
        <p:spPr>
          <a:xfrm>
            <a:off x="0" y="0"/>
            <a:ext cx="9144000" cy="685800"/>
          </a:xfrm>
        </p:spPr>
        <p:txBody>
          <a:bodyPr/>
          <a:lstStyle/>
          <a:p>
            <a:pPr eaLnBrk="1" hangingPunct="1"/>
            <a:r>
              <a:rPr lang="ja-JP" altLang="en-US" sz="3600" b="1" dirty="0">
                <a:solidFill>
                  <a:srgbClr val="0000FF"/>
                </a:solidFill>
              </a:rPr>
              <a:t>運動方程式で未来と過去を知ることができる</a:t>
            </a:r>
          </a:p>
        </p:txBody>
      </p:sp>
    </p:spTree>
    <p:extLst>
      <p:ext uri="{BB962C8B-B14F-4D97-AF65-F5344CB8AC3E}">
        <p14:creationId xmlns:p14="http://schemas.microsoft.com/office/powerpoint/2010/main" val="15831651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a:extLst>
              <a:ext uri="{FF2B5EF4-FFF2-40B4-BE49-F238E27FC236}">
                <a16:creationId xmlns:a16="http://schemas.microsoft.com/office/drawing/2014/main" id="{E49BBF4F-FA64-4B2C-99D5-44AD6E184879}"/>
              </a:ext>
            </a:extLst>
          </p:cNvPr>
          <p:cNvSpPr>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4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mc:AlternateContent xmlns:mc="http://schemas.openxmlformats.org/markup-compatibility/2006" xmlns:a14="http://schemas.microsoft.com/office/drawing/2010/main">
        <mc:Choice Requires="a14">
          <p:sp>
            <p:nvSpPr>
              <p:cNvPr id="173059" name="Object 3">
                <a:extLst>
                  <a:ext uri="{FF2B5EF4-FFF2-40B4-BE49-F238E27FC236}">
                    <a16:creationId xmlns:a16="http://schemas.microsoft.com/office/drawing/2014/main" id="{5D595DE6-3EEF-4500-8B41-69BCF2D4B6F8}"/>
                  </a:ext>
                </a:extLst>
              </p:cNvPr>
              <p:cNvSpPr txBox="1"/>
              <p:nvPr/>
            </p:nvSpPr>
            <p:spPr bwMode="auto">
              <a:xfrm>
                <a:off x="179512" y="735707"/>
                <a:ext cx="8735888" cy="5861645"/>
              </a:xfrm>
              <a:prstGeom prst="rect">
                <a:avLst/>
              </a:prstGeom>
              <a:noFill/>
              <a:ln>
                <a:noFill/>
              </a:ln>
              <a:effectLst/>
            </p:spPr>
            <p:txBody>
              <a:bodyPr>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砲弾を質点とみなし、地上面は平面とする</a:t>
                </a:r>
                <a:endPar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時刻 </a:t>
                </a:r>
                <a14:m>
                  <m:oMath xmlns:m="http://schemas.openxmlformats.org/officeDocument/2006/math">
                    <m:sSub>
                      <m:sSub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m:t>
                    </m:r>
                  </m:oMath>
                </a14:m>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において、</a:t>
                </a:r>
                <a:b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b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𝑟</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oMath>
                </a14:m>
                <a: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 (0, 0)</a:t>
                </a: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から初速度 </a:t>
                </a:r>
                <a14:m>
                  <m:oMath xmlns:m="http://schemas.openxmlformats.org/officeDocument/2006/math">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m:t>
                        </m:r>
                      </m:sub>
                    </m:sSub>
                  </m:oMath>
                </a14:m>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、方位角度</a:t>
                </a:r>
                <a14:m>
                  <m:oMath xmlns:m="http://schemas.openxmlformats.org/officeDocument/2006/math">
                    <m:r>
                      <a:rPr kumimoji="1" lang="ja-JP" altLang="en-US" sz="3200" b="0" i="1" u="none" strike="noStrike" kern="1200" cap="none" spc="0" normalizeH="0" baseline="0" noProof="0">
                        <a:ln>
                          <a:noFill/>
                        </a:ln>
                        <a:solidFill>
                          <a:srgbClr val="000000"/>
                        </a:solidFill>
                        <a:effectLst/>
                        <a:uLnTx/>
                        <a:uFillTx/>
                        <a:latin typeface="Cambria Math" panose="02040503050406030204" pitchFamily="18" charset="0"/>
                        <a:cs typeface="+mn-cs"/>
                      </a:rPr>
                      <m:t>𝜃</m:t>
                    </m:r>
                  </m:oMath>
                </a14:m>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で</a:t>
                </a:r>
                <a:b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b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砲弾を射出する：</a:t>
                </a:r>
                <a14:m>
                  <m:oMath xmlns:m="http://schemas.openxmlformats.org/officeDocument/2006/math">
                    <m:r>
                      <a:rPr kumimoji="1" lang="ja-JP" altLang="en-US" sz="3200" b="0" i="1" u="none" strike="noStrike" kern="1200" cap="none" spc="0" normalizeH="0" baseline="0" noProof="0" dirty="0">
                        <a:ln>
                          <a:noFill/>
                        </a:ln>
                        <a:solidFill>
                          <a:srgbClr val="000000"/>
                        </a:solidFill>
                        <a:effectLst/>
                        <a:uLnTx/>
                        <a:uFillTx/>
                        <a:latin typeface="Cambria Math" panose="02040503050406030204" pitchFamily="18" charset="0"/>
                        <a:cs typeface="+mn-cs"/>
                      </a:rPr>
                      <m:t> </m:t>
                    </m:r>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m:t>
                        </m:r>
                      </m:sub>
                    </m:sSub>
                    <m:func>
                      <m:func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funcPr>
                      <m:fName>
                        <m:r>
                          <m:rPr>
                            <m:sty m:val="p"/>
                          </m:rPr>
                          <a:rPr kumimoji="1" lang="en-US" altLang="ja-JP" sz="3200" b="0" i="0" u="none" strike="noStrike" kern="1200" cap="none" spc="0" normalizeH="0" baseline="0" noProof="0" smtClean="0">
                            <a:ln>
                              <a:noFill/>
                            </a:ln>
                            <a:solidFill>
                              <a:srgbClr val="000000"/>
                            </a:solidFill>
                            <a:effectLst/>
                            <a:uLnTx/>
                            <a:uFillTx/>
                            <a:latin typeface="Cambria Math" panose="02040503050406030204" pitchFamily="18" charset="0"/>
                            <a:cs typeface="+mn-cs"/>
                          </a:rPr>
                          <m:t>cos</m:t>
                        </m:r>
                      </m:fName>
                      <m:e>
                        <m:r>
                          <a:rPr kumimoji="1" lang="ja-JP" altLang="en-US"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𝜃</m:t>
                        </m:r>
                      </m:e>
                    </m:func>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sub>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0</m:t>
                        </m:r>
                      </m:sub>
                    </m:sSub>
                    <m:func>
                      <m:func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funcPr>
                      <m:fName>
                        <m:r>
                          <m:rPr>
                            <m:sty m:val="p"/>
                          </m:rPr>
                          <a:rPr kumimoji="1" lang="en-US" altLang="ja-JP" sz="3200" b="0" i="0" u="none" strike="noStrike" kern="1200" cap="none" spc="0" normalizeH="0" baseline="0" noProof="0" smtClean="0">
                            <a:ln>
                              <a:noFill/>
                            </a:ln>
                            <a:solidFill>
                              <a:srgbClr val="000000"/>
                            </a:solidFill>
                            <a:effectLst/>
                            <a:uLnTx/>
                            <a:uFillTx/>
                            <a:latin typeface="Cambria Math" panose="02040503050406030204" pitchFamily="18" charset="0"/>
                            <a:cs typeface="+mn-cs"/>
                          </a:rPr>
                          <m:t>sin</m:t>
                        </m:r>
                      </m:fName>
                      <m:e>
                        <m:r>
                          <a:rPr kumimoji="1" lang="ja-JP" altLang="en-US" sz="3200" b="0" i="1" u="none" strike="noStrike" kern="1200" cap="none" spc="0" normalizeH="0" baseline="0" noProof="0">
                            <a:ln>
                              <a:noFill/>
                            </a:ln>
                            <a:solidFill>
                              <a:srgbClr val="000000"/>
                            </a:solidFill>
                            <a:effectLst/>
                            <a:uLnTx/>
                            <a:uFillTx/>
                            <a:latin typeface="Cambria Math" panose="02040503050406030204" pitchFamily="18" charset="0"/>
                            <a:cs typeface="+mn-cs"/>
                          </a:rPr>
                          <m:t>𝜃</m:t>
                        </m:r>
                      </m:e>
                    </m:func>
                  </m:oMath>
                </a14:m>
                <a: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質点にかかる重力は位置に依らず一定</a:t>
                </a:r>
                <a:endPar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lvl="0">
                  <a:defRPr/>
                </a:pPr>
                <a:r>
                  <a:rPr kumimoji="1" lang="en-US" altLang="ja-JP" sz="32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14:m>
                  <m:oMath xmlns:m="http://schemas.openxmlformats.org/officeDocument/2006/math">
                    <m:acc>
                      <m:accPr>
                        <m:chr m:val="⃗"/>
                        <m:ctrlP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ctrlPr>
                      </m:accPr>
                      <m:e>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𝑭</m:t>
                        </m:r>
                      </m:e>
                    </m:acc>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lang="en-US" altLang="ja-JP" sz="3200" b="1" i="1">
                        <a:solidFill>
                          <a:srgbClr val="FF0000"/>
                        </a:solidFill>
                        <a:latin typeface="Cambria Math" panose="02040503050406030204" pitchFamily="18" charset="0"/>
                      </a:rPr>
                      <m:t>(</m:t>
                    </m:r>
                    <m:sSub>
                      <m:sSubPr>
                        <m:ctrlPr>
                          <a:rPr lang="en-US" altLang="ja-JP" sz="3200" b="1" i="1" smtClean="0">
                            <a:solidFill>
                              <a:srgbClr val="FF0000"/>
                            </a:solidFill>
                            <a:latin typeface="Cambria Math" panose="02040503050406030204" pitchFamily="18" charset="0"/>
                          </a:rPr>
                        </m:ctrlPr>
                      </m:sSubPr>
                      <m:e>
                        <m:r>
                          <a:rPr lang="en-US" altLang="ja-JP" sz="3200" b="1" i="1" smtClean="0">
                            <a:solidFill>
                              <a:srgbClr val="FF0000"/>
                            </a:solidFill>
                            <a:latin typeface="Cambria Math" panose="02040503050406030204" pitchFamily="18" charset="0"/>
                          </a:rPr>
                          <m:t>𝑭</m:t>
                        </m:r>
                      </m:e>
                      <m:sub>
                        <m:r>
                          <a:rPr lang="en-US" altLang="ja-JP" sz="3200" b="1" i="1" smtClean="0">
                            <a:solidFill>
                              <a:srgbClr val="FF0000"/>
                            </a:solidFill>
                            <a:latin typeface="Cambria Math" panose="02040503050406030204" pitchFamily="18" charset="0"/>
                          </a:rPr>
                          <m:t>𝒙</m:t>
                        </m:r>
                      </m:sub>
                    </m:sSub>
                    <m:r>
                      <a:rPr lang="en-US" altLang="ja-JP" sz="3200" b="1" i="1" smtClean="0">
                        <a:solidFill>
                          <a:srgbClr val="FF0000"/>
                        </a:solidFill>
                        <a:latin typeface="Cambria Math" panose="02040503050406030204" pitchFamily="18" charset="0"/>
                      </a:rPr>
                      <m:t>,</m:t>
                    </m:r>
                    <m:sSub>
                      <m:sSubPr>
                        <m:ctrlPr>
                          <a:rPr lang="en-US" altLang="ja-JP" sz="3200" b="1" i="1">
                            <a:solidFill>
                              <a:srgbClr val="FF0000"/>
                            </a:solidFill>
                            <a:latin typeface="Cambria Math" panose="02040503050406030204" pitchFamily="18" charset="0"/>
                          </a:rPr>
                        </m:ctrlPr>
                      </m:sSubPr>
                      <m:e>
                        <m:r>
                          <a:rPr lang="en-US" altLang="ja-JP" sz="3200" b="1" i="1">
                            <a:solidFill>
                              <a:srgbClr val="FF0000"/>
                            </a:solidFill>
                            <a:latin typeface="Cambria Math" panose="02040503050406030204" pitchFamily="18" charset="0"/>
                          </a:rPr>
                          <m:t>𝑭</m:t>
                        </m:r>
                      </m:e>
                      <m:sub>
                        <m:r>
                          <a:rPr lang="en-US" altLang="ja-JP" sz="3200" b="1" i="1" smtClean="0">
                            <a:solidFill>
                              <a:srgbClr val="FF0000"/>
                            </a:solidFill>
                            <a:latin typeface="Cambria Math" panose="02040503050406030204" pitchFamily="18" charset="0"/>
                          </a:rPr>
                          <m:t>𝒚</m:t>
                        </m:r>
                      </m:sub>
                    </m:sSub>
                    <m:r>
                      <a:rPr lang="en-US" altLang="ja-JP" sz="3200" b="1" i="1">
                        <a:solidFill>
                          <a:srgbClr val="FF0000"/>
                        </a:solidFill>
                        <a:latin typeface="Cambria Math" panose="02040503050406030204" pitchFamily="18" charset="0"/>
                      </a:rPr>
                      <m:t>)=</m:t>
                    </m:r>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𝟎</m:t>
                    </m:r>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 −</m:t>
                    </m:r>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𝒎𝒈</m:t>
                    </m:r>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oMath>
                </a14:m>
                <a:endParaRPr kumimoji="1" lang="en-US" altLang="ja-JP" sz="3200" b="1"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＊時刻 </a:t>
                </a:r>
                <a14:m>
                  <m:oMath xmlns:m="http://schemas.openxmlformats.org/officeDocument/2006/math">
                    <m:sSub>
                      <m:sSub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 </m:t>
                    </m:r>
                  </m:oMath>
                </a14:m>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の位置、速度から</a:t>
                </a:r>
                <a:b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b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時刻 </a:t>
                </a:r>
                <a14:m>
                  <m:oMath xmlns:m="http://schemas.openxmlformats.org/officeDocument/2006/math">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 </m:t>
                    </m:r>
                  </m:oMath>
                </a14:m>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の位置、速度を計算し、繰り返す</a:t>
                </a:r>
                <a:endPar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d>
                      <m:d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dPr>
                      <m:e>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e>
                    </m:d>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𝐹</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e>
                    </m:acc>
                  </m:oMath>
                </a14:m>
                <a: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/m</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𝑟</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𝑟</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d>
                      <m:d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dPr>
                      <m:e>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e>
                    </m:d>
                  </m:oMath>
                </a14:m>
                <a:r>
                  <a:rPr kumimoji="1" lang="en-US" altLang="ja-JP" sz="32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14:m>
                  <m:oMath xmlns:m="http://schemas.openxmlformats.org/officeDocument/2006/math">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e>
                    </m:acc>
                  </m:oMath>
                </a14:m>
                <a:endPar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p:txBody>
          </p:sp>
        </mc:Choice>
        <mc:Fallback xmlns="">
          <p:sp>
            <p:nvSpPr>
              <p:cNvPr id="173059" name="Object 3">
                <a:extLst>
                  <a:ext uri="{FF2B5EF4-FFF2-40B4-BE49-F238E27FC236}">
                    <a16:creationId xmlns:a16="http://schemas.microsoft.com/office/drawing/2014/main" id="{5D595DE6-3EEF-4500-8B41-69BCF2D4B6F8}"/>
                  </a:ext>
                </a:extLst>
              </p:cNvPr>
              <p:cNvSpPr txBox="1">
                <a:spLocks noRot="1" noChangeAspect="1" noMove="1" noResize="1" noEditPoints="1" noAdjustHandles="1" noChangeArrowheads="1" noChangeShapeType="1" noTextEdit="1"/>
              </p:cNvSpPr>
              <p:nvPr/>
            </p:nvSpPr>
            <p:spPr bwMode="auto">
              <a:xfrm>
                <a:off x="179512" y="735707"/>
                <a:ext cx="8735888" cy="5861645"/>
              </a:xfrm>
              <a:prstGeom prst="rect">
                <a:avLst/>
              </a:prstGeom>
              <a:blipFill>
                <a:blip r:embed="rId3"/>
                <a:stretch>
                  <a:fillRect l="-1743" t="-1665"/>
                </a:stretch>
              </a:blipFill>
              <a:ln>
                <a:noFill/>
              </a:ln>
              <a:effectLst/>
            </p:spPr>
            <p:txBody>
              <a:bodyPr/>
              <a:lstStyle/>
              <a:p>
                <a:r>
                  <a:rPr lang="ja-JP" altLang="en-US">
                    <a:noFill/>
                  </a:rPr>
                  <a:t> </a:t>
                </a:r>
              </a:p>
            </p:txBody>
          </p:sp>
        </mc:Fallback>
      </mc:AlternateContent>
      <p:sp>
        <p:nvSpPr>
          <p:cNvPr id="173066" name="Rectangle 10">
            <a:extLst>
              <a:ext uri="{FF2B5EF4-FFF2-40B4-BE49-F238E27FC236}">
                <a16:creationId xmlns:a16="http://schemas.microsoft.com/office/drawing/2014/main" id="{2AD89865-CF2A-4E17-B745-DA22255F598A}"/>
              </a:ext>
            </a:extLst>
          </p:cNvPr>
          <p:cNvSpPr>
            <a:spLocks noGrp="1" noChangeArrowheads="1"/>
          </p:cNvSpPr>
          <p:nvPr>
            <p:ph type="title" idx="4294967295"/>
          </p:nvPr>
        </p:nvSpPr>
        <p:spPr>
          <a:xfrm>
            <a:off x="0" y="0"/>
            <a:ext cx="9144000" cy="685800"/>
          </a:xfrm>
        </p:spPr>
        <p:txBody>
          <a:bodyPr/>
          <a:lstStyle/>
          <a:p>
            <a:pPr eaLnBrk="1" hangingPunct="1"/>
            <a:r>
              <a:rPr lang="ja-JP" altLang="en-US" sz="3600" b="1" dirty="0">
                <a:solidFill>
                  <a:srgbClr val="0000FF"/>
                </a:solidFill>
              </a:rPr>
              <a:t>地表近傍の砲弾の運動： 数値解法</a:t>
            </a:r>
          </a:p>
        </p:txBody>
      </p:sp>
    </p:spTree>
    <p:extLst>
      <p:ext uri="{BB962C8B-B14F-4D97-AF65-F5344CB8AC3E}">
        <p14:creationId xmlns:p14="http://schemas.microsoft.com/office/powerpoint/2010/main" val="18983325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0" y="0"/>
            <a:ext cx="9144000" cy="762000"/>
          </a:xfrm>
        </p:spPr>
        <p:txBody>
          <a:bodyPr/>
          <a:lstStyle/>
          <a:p>
            <a:pPr eaLnBrk="1" hangingPunct="1"/>
            <a:r>
              <a:rPr lang="en-US" altLang="ja-JP" sz="3600" b="1" dirty="0">
                <a:solidFill>
                  <a:srgbClr val="0000FF"/>
                </a:solidFill>
              </a:rPr>
              <a:t>Python</a:t>
            </a:r>
            <a:endParaRPr lang="ja-JP" altLang="en-US" sz="3600" b="1" dirty="0">
              <a:solidFill>
                <a:srgbClr val="0000FF"/>
              </a:solidFill>
            </a:endParaRPr>
          </a:p>
        </p:txBody>
      </p:sp>
      <p:sp>
        <p:nvSpPr>
          <p:cNvPr id="7171" name="Text Box 3"/>
          <p:cNvSpPr txBox="1">
            <a:spLocks noChangeArrowheads="1"/>
          </p:cNvSpPr>
          <p:nvPr/>
        </p:nvSpPr>
        <p:spPr bwMode="auto">
          <a:xfrm>
            <a:off x="104612" y="692696"/>
            <a:ext cx="9144000" cy="6124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4163" indent="-284163"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lang="ja-JP" altLang="en-US" sz="2800" b="1" dirty="0"/>
              <a:t>・ インストールが簡単</a:t>
            </a:r>
            <a:endParaRPr lang="en-US" altLang="ja-JP" sz="2800" b="1" dirty="0"/>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kumimoji="1" lang="ja-JP" altLang="en-US" sz="2800" b="1" i="0" u="none" strike="noStrike" kern="1200" cap="none" spc="0" normalizeH="0" baseline="0" noProof="0" dirty="0">
                <a:ln>
                  <a:noFill/>
                </a:ln>
                <a:effectLst/>
                <a:uLnTx/>
                <a:uFillTx/>
              </a:rPr>
              <a:t>・ いろいろな科学計算ライブラリィが使える</a:t>
            </a:r>
            <a:endParaRPr kumimoji="1" lang="en-US" altLang="ja-JP" sz="2800" b="1" i="0" u="none" strike="noStrike" kern="1200" cap="none" spc="0" normalizeH="0" baseline="0" noProof="0" dirty="0">
              <a:ln>
                <a:noFill/>
              </a:ln>
              <a:effectLst/>
              <a:uLnTx/>
              <a:uFillTx/>
            </a:endParaRPr>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endParaRPr lang="en-US" altLang="ja-JP" sz="2800" b="1" dirty="0"/>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kumimoji="1" lang="en-US" altLang="ja-JP" sz="2800" b="1" i="0" u="none" strike="noStrike" kern="1200" cap="none" spc="0" normalizeH="0" baseline="0" noProof="0" dirty="0">
                <a:ln>
                  <a:noFill/>
                </a:ln>
                <a:solidFill>
                  <a:srgbClr val="3333FF"/>
                </a:solidFill>
                <a:effectLst/>
                <a:uLnTx/>
                <a:uFillTx/>
              </a:rPr>
              <a:t>Anaconda</a:t>
            </a:r>
            <a:r>
              <a:rPr kumimoji="1" lang="ja-JP" altLang="en-US" sz="2800" b="1" i="0" u="none" strike="noStrike" kern="1200" cap="none" spc="0" normalizeH="0" baseline="0" noProof="0" dirty="0">
                <a:ln>
                  <a:noFill/>
                </a:ln>
                <a:solidFill>
                  <a:srgbClr val="3333FF"/>
                </a:solidFill>
                <a:effectLst/>
                <a:uLnTx/>
                <a:uFillTx/>
              </a:rPr>
              <a:t>という</a:t>
            </a:r>
            <a:r>
              <a:rPr lang="ja-JP" altLang="en-US" sz="2800" b="1" dirty="0">
                <a:solidFill>
                  <a:srgbClr val="3333FF"/>
                </a:solidFill>
              </a:rPr>
              <a:t>ディストリビューション</a:t>
            </a:r>
            <a:r>
              <a:rPr kumimoji="1" lang="ja-JP" altLang="en-US" sz="2800" b="1" i="0" u="none" strike="noStrike" kern="1200" cap="none" spc="0" normalizeH="0" baseline="0" noProof="0" dirty="0">
                <a:ln>
                  <a:noFill/>
                </a:ln>
                <a:solidFill>
                  <a:srgbClr val="3333FF"/>
                </a:solidFill>
                <a:effectLst/>
                <a:uLnTx/>
                <a:uFillTx/>
              </a:rPr>
              <a:t>を推奨</a:t>
            </a:r>
            <a:endParaRPr kumimoji="1" lang="en-US" altLang="ja-JP" sz="2800" b="1" i="0" u="none" strike="noStrike" kern="1200" cap="none" spc="0" normalizeH="0" baseline="0" noProof="0" dirty="0">
              <a:ln>
                <a:noFill/>
              </a:ln>
              <a:solidFill>
                <a:srgbClr val="3333FF"/>
              </a:solidFill>
              <a:effectLst/>
              <a:uLnTx/>
              <a:uFillTx/>
            </a:endParaRPr>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kumimoji="1" lang="en-US" altLang="ja-JP" sz="2800" i="0" u="none" strike="noStrike" kern="1200" cap="none" spc="0" normalizeH="0" baseline="0" noProof="0" dirty="0">
                <a:ln>
                  <a:noFill/>
                </a:ln>
                <a:effectLst/>
                <a:uLnTx/>
                <a:uFillTx/>
              </a:rPr>
              <a:t>  </a:t>
            </a:r>
            <a:r>
              <a:rPr kumimoji="1" lang="en-US" altLang="ja-JP" sz="2800" i="0" u="none" strike="noStrike" kern="1200" cap="none" spc="0" normalizeH="0" baseline="0" noProof="0" dirty="0">
                <a:ln>
                  <a:noFill/>
                </a:ln>
                <a:effectLst/>
                <a:uLnTx/>
                <a:uFillTx/>
                <a:hlinkClick r:id="rId3">
                  <a:extLst>
                    <a:ext uri="{A12FA001-AC4F-418D-AE19-62706E023703}">
                      <ahyp:hlinkClr xmlns:ahyp="http://schemas.microsoft.com/office/drawing/2018/hyperlinkcolor" val="tx"/>
                    </a:ext>
                  </a:extLst>
                </a:hlinkClick>
              </a:rPr>
              <a:t>https://www.anaconda.com/products/individual</a:t>
            </a:r>
            <a:endParaRPr kumimoji="1" lang="en-US" altLang="ja-JP" sz="2800" i="0" u="none" strike="noStrike" kern="1200" cap="none" spc="0" normalizeH="0" baseline="0" noProof="0" dirty="0">
              <a:ln>
                <a:noFill/>
              </a:ln>
              <a:effectLst/>
              <a:uLnTx/>
              <a:uFillTx/>
            </a:endParaRPr>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lang="ja-JP" altLang="en-US" sz="2800" b="1" dirty="0"/>
              <a:t>・ 必要なライブラリィがすべて入っている</a:t>
            </a:r>
            <a:endParaRPr lang="en-US" altLang="ja-JP" sz="2800" b="1" dirty="0"/>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lang="ja-JP" altLang="en-US" sz="2800" b="1" dirty="0"/>
              <a:t>・ </a:t>
            </a:r>
            <a:r>
              <a:rPr lang="en-US" altLang="ja-JP" sz="2800" b="1" dirty="0"/>
              <a:t>Ver</a:t>
            </a:r>
            <a:r>
              <a:rPr lang="ja-JP" altLang="en-US" sz="2800" b="1" dirty="0"/>
              <a:t> </a:t>
            </a:r>
            <a:r>
              <a:rPr lang="en-US" altLang="ja-JP" sz="2800" b="1" dirty="0"/>
              <a:t>3.x</a:t>
            </a:r>
            <a:r>
              <a:rPr lang="ja-JP" altLang="en-US" sz="2800" b="1" dirty="0"/>
              <a:t> を選択すること</a:t>
            </a:r>
            <a:endParaRPr lang="en-US" altLang="ja-JP" sz="2800" b="1" dirty="0"/>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endParaRPr lang="en-US" altLang="ja-JP" sz="2800" b="1" dirty="0"/>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lang="en-US" altLang="ja-JP" sz="2800" b="1" dirty="0"/>
              <a:t>Anaconda</a:t>
            </a:r>
            <a:r>
              <a:rPr lang="ja-JP" altLang="en-US" sz="2800" b="1" dirty="0"/>
              <a:t>以外のディストリビューションの場合：</a:t>
            </a:r>
            <a:endParaRPr lang="en-US" altLang="ja-JP" sz="2800" b="1" dirty="0"/>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lang="ja-JP" altLang="en-US" sz="2800" b="1" dirty="0"/>
              <a:t>・ </a:t>
            </a:r>
            <a:r>
              <a:rPr lang="en-US" altLang="ja-JP" sz="2800" b="1" dirty="0" err="1"/>
              <a:t>numpy</a:t>
            </a:r>
            <a:r>
              <a:rPr lang="ja-JP" altLang="en-US" sz="2800" b="1" dirty="0"/>
              <a:t>をインストールする必要</a:t>
            </a:r>
            <a:endParaRPr lang="en-US" altLang="ja-JP" sz="2800" b="1" dirty="0"/>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lang="en-US" altLang="ja-JP" sz="2800" dirty="0"/>
              <a:t>      pip install </a:t>
            </a:r>
            <a:r>
              <a:rPr lang="en-US" altLang="ja-JP" sz="2800" dirty="0" err="1"/>
              <a:t>numpy</a:t>
            </a:r>
            <a:endParaRPr lang="en-US" altLang="ja-JP" sz="2800" dirty="0"/>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endParaRPr lang="en-US" altLang="ja-JP" sz="2800" b="1" dirty="0"/>
          </a:p>
          <a:p>
            <a:pPr marL="0" marR="0" lvl="0" indent="0" algn="l" defTabSz="914400" rtl="0" eaLnBrk="0" fontAlgn="base" latinLnBrk="0" hangingPunct="0">
              <a:lnSpc>
                <a:spcPct val="100000"/>
              </a:lnSpc>
              <a:spcBef>
                <a:spcPct val="0"/>
              </a:spcBef>
              <a:spcAft>
                <a:spcPct val="0"/>
              </a:spcAft>
              <a:buClrTx/>
              <a:buSzTx/>
              <a:buFontTx/>
              <a:buNone/>
              <a:tabLst>
                <a:tab pos="1433513" algn="l"/>
              </a:tabLst>
              <a:defRPr/>
            </a:pPr>
            <a:r>
              <a:rPr lang="ja-JP" altLang="en-US" sz="2800" b="1" dirty="0">
                <a:solidFill>
                  <a:srgbClr val="FF0000"/>
                </a:solidFill>
              </a:rPr>
              <a:t>プログラムダウンロード：</a:t>
            </a:r>
            <a:br>
              <a:rPr lang="en-US" altLang="ja-JP" sz="2800" b="1" dirty="0">
                <a:solidFill>
                  <a:srgbClr val="FF0000"/>
                </a:solidFill>
              </a:rPr>
            </a:br>
            <a:r>
              <a:rPr lang="ja-JP" altLang="en-US" sz="2800" b="1" dirty="0">
                <a:solidFill>
                  <a:srgbClr val="FF0000"/>
                </a:solidFill>
              </a:rPr>
              <a:t>　　</a:t>
            </a:r>
            <a:r>
              <a:rPr lang="en-US" altLang="ja-JP" sz="2800" b="1" dirty="0">
                <a:solidFill>
                  <a:srgbClr val="FF0000"/>
                </a:solidFill>
              </a:rPr>
              <a:t>http://conf.msl.titech.ac.jp/tachikawa/</a:t>
            </a:r>
          </a:p>
        </p:txBody>
      </p:sp>
    </p:spTree>
    <p:extLst>
      <p:ext uri="{BB962C8B-B14F-4D97-AF65-F5344CB8AC3E}">
        <p14:creationId xmlns:p14="http://schemas.microsoft.com/office/powerpoint/2010/main" val="4740661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a:extLst>
              <a:ext uri="{FF2B5EF4-FFF2-40B4-BE49-F238E27FC236}">
                <a16:creationId xmlns:a16="http://schemas.microsoft.com/office/drawing/2014/main" id="{E49BBF4F-FA64-4B2C-99D5-44AD6E184879}"/>
              </a:ext>
            </a:extLst>
          </p:cNvPr>
          <p:cNvSpPr>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4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3059" name="Object 3">
            <a:extLst>
              <a:ext uri="{FF2B5EF4-FFF2-40B4-BE49-F238E27FC236}">
                <a16:creationId xmlns:a16="http://schemas.microsoft.com/office/drawing/2014/main" id="{5D595DE6-3EEF-4500-8B41-69BCF2D4B6F8}"/>
              </a:ext>
            </a:extLst>
          </p:cNvPr>
          <p:cNvSpPr txBox="1"/>
          <p:nvPr/>
        </p:nvSpPr>
        <p:spPr bwMode="auto">
          <a:xfrm>
            <a:off x="179512" y="735707"/>
            <a:ext cx="8735888" cy="5861645"/>
          </a:xfrm>
          <a:prstGeom prst="rect">
            <a:avLst/>
          </a:prstGeom>
          <a:noFill/>
          <a:ln>
            <a:noFill/>
          </a:ln>
          <a:effectLst/>
        </p:spPr>
        <p:txBody>
          <a:bodyPr>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プログラム</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cannonball_flat.py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使い方</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python cannonball_flat.py </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初速度</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(m/s) </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射出角度</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度</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時間間隔</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例</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1: python cannonball_flat.py</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初期値 </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v0 = 100.0 m/s, Q0 = 45</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度</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dt = 1 s</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で計算</a:t>
            </a: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等加速度運動なので</a:t>
            </a:r>
            <a:endParaRPr kumimoji="1" lang="en-US" altLang="ja-JP" sz="20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放物運動をする</a:t>
            </a:r>
            <a:endParaRPr kumimoji="1" lang="en-US" altLang="ja-JP" sz="20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endParaRPr>
          </a:p>
        </p:txBody>
      </p:sp>
      <p:sp>
        <p:nvSpPr>
          <p:cNvPr id="173066" name="Rectangle 10">
            <a:extLst>
              <a:ext uri="{FF2B5EF4-FFF2-40B4-BE49-F238E27FC236}">
                <a16:creationId xmlns:a16="http://schemas.microsoft.com/office/drawing/2014/main" id="{2AD89865-CF2A-4E17-B745-DA22255F598A}"/>
              </a:ext>
            </a:extLst>
          </p:cNvPr>
          <p:cNvSpPr>
            <a:spLocks noGrp="1" noChangeArrowheads="1"/>
          </p:cNvSpPr>
          <p:nvPr>
            <p:ph type="title" idx="4294967295"/>
          </p:nvPr>
        </p:nvSpPr>
        <p:spPr>
          <a:xfrm>
            <a:off x="0" y="0"/>
            <a:ext cx="9144000" cy="685800"/>
          </a:xfrm>
        </p:spPr>
        <p:txBody>
          <a:bodyPr/>
          <a:lstStyle/>
          <a:p>
            <a:pPr eaLnBrk="1" hangingPunct="1"/>
            <a:r>
              <a:rPr lang="ja-JP" altLang="en-US" sz="3600" b="1" dirty="0">
                <a:solidFill>
                  <a:srgbClr val="0000FF"/>
                </a:solidFill>
              </a:rPr>
              <a:t>地表近傍の砲弾の運動</a:t>
            </a:r>
          </a:p>
        </p:txBody>
      </p:sp>
      <p:pic>
        <p:nvPicPr>
          <p:cNvPr id="5" name="図 4">
            <a:extLst>
              <a:ext uri="{FF2B5EF4-FFF2-40B4-BE49-F238E27FC236}">
                <a16:creationId xmlns:a16="http://schemas.microsoft.com/office/drawing/2014/main" id="{11A6CAEC-E76F-4CBC-96E1-E283F62CFFE0}"/>
              </a:ext>
            </a:extLst>
          </p:cNvPr>
          <p:cNvPicPr>
            <a:picLocks noChangeAspect="1"/>
          </p:cNvPicPr>
          <p:nvPr/>
        </p:nvPicPr>
        <p:blipFill rotWithShape="1">
          <a:blip r:embed="rId3"/>
          <a:srcRect l="150" t="16008" r="5316" b="3995"/>
          <a:stretch/>
        </p:blipFill>
        <p:spPr>
          <a:xfrm>
            <a:off x="3563888" y="2348880"/>
            <a:ext cx="4536504" cy="4298379"/>
          </a:xfrm>
          <a:prstGeom prst="rect">
            <a:avLst/>
          </a:prstGeom>
        </p:spPr>
      </p:pic>
    </p:spTree>
    <p:extLst>
      <p:ext uri="{BB962C8B-B14F-4D97-AF65-F5344CB8AC3E}">
        <p14:creationId xmlns:p14="http://schemas.microsoft.com/office/powerpoint/2010/main" val="18522260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a:extLst>
              <a:ext uri="{FF2B5EF4-FFF2-40B4-BE49-F238E27FC236}">
                <a16:creationId xmlns:a16="http://schemas.microsoft.com/office/drawing/2014/main" id="{E49BBF4F-FA64-4B2C-99D5-44AD6E184879}"/>
              </a:ext>
            </a:extLst>
          </p:cNvPr>
          <p:cNvSpPr>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4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mc:AlternateContent xmlns:mc="http://schemas.openxmlformats.org/markup-compatibility/2006" xmlns:a14="http://schemas.microsoft.com/office/drawing/2010/main">
        <mc:Choice Requires="a14">
          <p:sp>
            <p:nvSpPr>
              <p:cNvPr id="173059" name="Object 3">
                <a:extLst>
                  <a:ext uri="{FF2B5EF4-FFF2-40B4-BE49-F238E27FC236}">
                    <a16:creationId xmlns:a16="http://schemas.microsoft.com/office/drawing/2014/main" id="{5D595DE6-3EEF-4500-8B41-69BCF2D4B6F8}"/>
                  </a:ext>
                </a:extLst>
              </p:cNvPr>
              <p:cNvSpPr txBox="1"/>
              <p:nvPr/>
            </p:nvSpPr>
            <p:spPr bwMode="auto">
              <a:xfrm>
                <a:off x="179512" y="735707"/>
                <a:ext cx="8735888" cy="5861645"/>
              </a:xfrm>
              <a:prstGeom prst="rect">
                <a:avLst/>
              </a:prstGeom>
              <a:noFill/>
              <a:ln>
                <a:noFill/>
              </a:ln>
              <a:effectLst/>
            </p:spPr>
            <p:txBody>
              <a:bodyPr>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800" b="1"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砲弾を質点とみなし、</a:t>
                </a:r>
                <a:r>
                  <a:rPr kumimoji="1" lang="ja-JP" altLang="en-US" sz="2800" b="1"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地上面は半径</a:t>
                </a:r>
                <a14:m>
                  <m:oMath xmlns:m="http://schemas.openxmlformats.org/officeDocument/2006/math">
                    <m:sSub>
                      <m:sSubPr>
                        <m:ctrlPr>
                          <a:rPr kumimoji="1" lang="en-US" altLang="ja-JP" sz="2800" b="1" i="1" u="none" strike="noStrike" kern="1200" cap="none" spc="0" normalizeH="0" baseline="0" noProof="0" smtClean="0">
                            <a:ln>
                              <a:noFill/>
                            </a:ln>
                            <a:solidFill>
                              <a:srgbClr val="FF0000"/>
                            </a:solidFill>
                            <a:effectLst/>
                            <a:uLnTx/>
                            <a:uFillTx/>
                            <a:latin typeface="Cambria Math" panose="02040503050406030204" pitchFamily="18" charset="0"/>
                            <a:cs typeface="+mn-cs"/>
                          </a:rPr>
                        </m:ctrlPr>
                      </m:sSubPr>
                      <m:e>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𝑹</m:t>
                        </m:r>
                      </m:e>
                      <m:sub>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𝑬</m:t>
                        </m:r>
                      </m:sub>
                    </m:sSub>
                  </m:oMath>
                </a14:m>
                <a:r>
                  <a:rPr kumimoji="1" lang="ja-JP" altLang="en-US" sz="2800" b="1"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の球</a:t>
                </a:r>
                <a:r>
                  <a:rPr kumimoji="1" lang="ja-JP" altLang="en-US" sz="2800" b="1"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とする</a:t>
                </a:r>
                <a:endParaRPr kumimoji="1" lang="en-US" altLang="ja-JP" sz="2800" b="1"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時刻 </a:t>
                </a:r>
                <a14:m>
                  <m:oMath xmlns:m="http://schemas.openxmlformats.org/officeDocument/2006/math">
                    <m:sSub>
                      <m:sSub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1</m:t>
                        </m:r>
                      </m:sub>
                    </m:s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m:t>
                    </m:r>
                  </m:oMath>
                </a14:m>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において、</a:t>
                </a:r>
                <a:b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b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𝑟</m:t>
                            </m:r>
                          </m:e>
                        </m:acc>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 (0, 0)</a:t>
                </a: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から初速度 </a:t>
                </a:r>
                <a14:m>
                  <m:oMath xmlns:m="http://schemas.openxmlformats.org/officeDocument/2006/math">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m:t>
                        </m:r>
                      </m:sub>
                    </m:sSub>
                  </m:oMath>
                </a14:m>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、方位角度</a:t>
                </a:r>
                <a14:m>
                  <m:oMath xmlns:m="http://schemas.openxmlformats.org/officeDocument/2006/math">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𝜃</m:t>
                    </m:r>
                  </m:oMath>
                </a14:m>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で</a:t>
                </a:r>
                <a:b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br>
                <a:r>
                  <a:rPr kumimoji="1" lang="ja-JP" altLang="en-US"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砲弾を射出する：</a:t>
                </a:r>
                <a14:m>
                  <m:oMath xmlns:m="http://schemas.openxmlformats.org/officeDocument/2006/math">
                    <m:r>
                      <a:rPr kumimoji="1" lang="ja-JP" altLang="en-US" sz="2400" b="0" i="1" u="none" strike="noStrike" kern="1200" cap="none" spc="0" normalizeH="0" baseline="0" noProof="0" dirty="0">
                        <a:ln>
                          <a:noFill/>
                        </a:ln>
                        <a:solidFill>
                          <a:srgbClr val="000000"/>
                        </a:solidFill>
                        <a:effectLst/>
                        <a:uLnTx/>
                        <a:uFillTx/>
                        <a:latin typeface="Cambria Math" panose="02040503050406030204" pitchFamily="18" charset="0"/>
                        <a:cs typeface="+mn-cs"/>
                      </a:rPr>
                      <m:t> </m:t>
                    </m:r>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acc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acc>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m:t>
                        </m:r>
                      </m:sub>
                    </m:s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𝑣</m:t>
                        </m:r>
                      </m:e>
                      <m:sub>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m:t>
                        </m:r>
                      </m:sub>
                    </m:sSub>
                    <m:func>
                      <m:func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funcPr>
                      <m:fName>
                        <m:r>
                          <m:rPr>
                            <m:sty m:val="p"/>
                          </m:rPr>
                          <a:rPr kumimoji="1" lang="en-US" altLang="ja-JP" sz="2400" b="0" i="0" u="none" strike="noStrike" kern="1200" cap="none" spc="0" normalizeH="0" baseline="0" noProof="0" smtClean="0">
                            <a:ln>
                              <a:noFill/>
                            </a:ln>
                            <a:solidFill>
                              <a:srgbClr val="000000"/>
                            </a:solidFill>
                            <a:effectLst/>
                            <a:uLnTx/>
                            <a:uFillTx/>
                            <a:latin typeface="Cambria Math" panose="02040503050406030204" pitchFamily="18" charset="0"/>
                            <a:cs typeface="+mn-cs"/>
                          </a:rPr>
                          <m:t>cos</m:t>
                        </m:r>
                      </m:fName>
                      <m:e>
                        <m:r>
                          <a:rPr kumimoji="1" lang="ja-JP" altLang="en-US"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𝜃</m:t>
                        </m:r>
                      </m:e>
                    </m:func>
                    <m: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sub>
                        <m:r>
                          <a:rPr kumimoji="1" lang="en-US" altLang="ja-JP" sz="2400" b="0" i="1" u="none" strike="noStrike" kern="1200" cap="none" spc="0" normalizeH="0" baseline="0" noProof="0">
                            <a:ln>
                              <a:noFill/>
                            </a:ln>
                            <a:solidFill>
                              <a:srgbClr val="000000"/>
                            </a:solidFill>
                            <a:effectLst/>
                            <a:uLnTx/>
                            <a:uFillTx/>
                            <a:latin typeface="Cambria Math" panose="02040503050406030204" pitchFamily="18" charset="0"/>
                            <a:cs typeface="+mn-cs"/>
                          </a:rPr>
                          <m:t>0</m:t>
                        </m:r>
                      </m:sub>
                    </m:sSub>
                    <m:func>
                      <m:funcPr>
                        <m:ctrlPr>
                          <a:rPr kumimoji="1" lang="en-US" altLang="ja-JP" sz="24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funcPr>
                      <m:fName>
                        <m:r>
                          <m:rPr>
                            <m:sty m:val="p"/>
                          </m:rPr>
                          <a:rPr kumimoji="1" lang="en-US" altLang="ja-JP" sz="2400" b="0" i="0" u="none" strike="noStrike" kern="1200" cap="none" spc="0" normalizeH="0" baseline="0" noProof="0" smtClean="0">
                            <a:ln>
                              <a:noFill/>
                            </a:ln>
                            <a:solidFill>
                              <a:srgbClr val="000000"/>
                            </a:solidFill>
                            <a:effectLst/>
                            <a:uLnTx/>
                            <a:uFillTx/>
                            <a:latin typeface="Cambria Math" panose="02040503050406030204" pitchFamily="18" charset="0"/>
                            <a:cs typeface="+mn-cs"/>
                          </a:rPr>
                          <m:t>sin</m:t>
                        </m:r>
                      </m:fName>
                      <m:e>
                        <m:r>
                          <a:rPr kumimoji="1" lang="ja-JP" altLang="en-US" sz="2400" b="0" i="1" u="none" strike="noStrike" kern="1200" cap="none" spc="0" normalizeH="0" baseline="0" noProof="0">
                            <a:ln>
                              <a:noFill/>
                            </a:ln>
                            <a:solidFill>
                              <a:srgbClr val="000000"/>
                            </a:solidFill>
                            <a:effectLst/>
                            <a:uLnTx/>
                            <a:uFillTx/>
                            <a:latin typeface="Cambria Math" panose="02040503050406030204" pitchFamily="18" charset="0"/>
                            <a:cs typeface="+mn-cs"/>
                          </a:rPr>
                          <m:t>𝜃</m:t>
                        </m:r>
                      </m:e>
                    </m:func>
                  </m:oMath>
                </a14:m>
                <a:r>
                  <a:rPr kumimoji="1" lang="en-US" altLang="ja-JP" sz="24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質点に係る重力は</a:t>
                </a:r>
                <a:b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b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地球の中心からの距離 </a:t>
                </a:r>
                <a14:m>
                  <m:oMath xmlns:m="http://schemas.openxmlformats.org/officeDocument/2006/math">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𝒓</m:t>
                    </m:r>
                  </m:oMath>
                </a14:m>
                <a:r>
                  <a:rPr kumimoji="1" lang="en-US" altLang="ja-JP" sz="3200" b="0" i="0" u="none" strike="noStrike" kern="1200" cap="none" spc="0" normalizeH="0" baseline="3000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2</a:t>
                </a:r>
                <a:r>
                  <a:rPr kumimoji="1" lang="ja-JP" altLang="en-US" sz="32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 に反比例</a:t>
                </a:r>
                <a:endParaRPr kumimoji="1" lang="en-US" altLang="ja-JP" sz="3200" b="0"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endParaRPr>
              </a:p>
              <a:p>
                <a:pPr lvl="0">
                  <a:defRPr/>
                </a:pPr>
                <a:r>
                  <a:rPr kumimoji="1" lang="en-US" altLang="ja-JP" sz="32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14:m>
                  <m:oMath xmlns:m="http://schemas.openxmlformats.org/officeDocument/2006/math">
                    <m:acc>
                      <m:accPr>
                        <m:chr m:val="⃗"/>
                        <m:ctrlP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ctrlPr>
                      </m:accPr>
                      <m:e>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𝑭</m:t>
                        </m:r>
                      </m:e>
                    </m:acc>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𝟎</m:t>
                    </m:r>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 −</m:t>
                    </m:r>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𝒎𝒈</m:t>
                    </m:r>
                    <m:sSup>
                      <m:sSupPr>
                        <m:ctrlP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ctrlPr>
                      </m:sSupPr>
                      <m:e>
                        <m:d>
                          <m:dPr>
                            <m:begChr m:val="["/>
                            <m:endChr m:val="]"/>
                            <m:ctrlP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ctrlPr>
                          </m:dPr>
                          <m:e>
                            <m:sSub>
                              <m:sSubPr>
                                <m:ctrlPr>
                                  <a:rPr lang="en-US" altLang="ja-JP" sz="3200" b="1" i="1">
                                    <a:solidFill>
                                      <a:srgbClr val="FF0000"/>
                                    </a:solidFill>
                                    <a:latin typeface="Cambria Math" panose="02040503050406030204" pitchFamily="18" charset="0"/>
                                  </a:rPr>
                                </m:ctrlPr>
                              </m:sSubPr>
                              <m:e>
                                <m:r>
                                  <a:rPr lang="en-US" altLang="ja-JP" sz="3200" b="1" i="1">
                                    <a:solidFill>
                                      <a:srgbClr val="FF0000"/>
                                    </a:solidFill>
                                    <a:latin typeface="Cambria Math" panose="02040503050406030204" pitchFamily="18" charset="0"/>
                                  </a:rPr>
                                  <m:t>𝑹</m:t>
                                </m:r>
                              </m:e>
                              <m:sub>
                                <m:r>
                                  <a:rPr lang="en-US" altLang="ja-JP" sz="3200" b="1" i="1">
                                    <a:solidFill>
                                      <a:srgbClr val="FF0000"/>
                                    </a:solidFill>
                                    <a:latin typeface="Cambria Math" panose="02040503050406030204" pitchFamily="18" charset="0"/>
                                  </a:rPr>
                                  <m:t>𝑬</m:t>
                                </m:r>
                              </m:sub>
                            </m:sSub>
                            <m:r>
                              <a:rPr lang="en-US" altLang="ja-JP" sz="3200" b="1" i="1">
                                <a:solidFill>
                                  <a:srgbClr val="FF0000"/>
                                </a:solidFill>
                                <a:latin typeface="Cambria Math" panose="02040503050406030204" pitchFamily="18" charset="0"/>
                              </a:rPr>
                              <m:t>/</m:t>
                            </m:r>
                            <m:r>
                              <a:rPr lang="en-US" altLang="ja-JP" sz="3200" b="1" i="1">
                                <a:solidFill>
                                  <a:srgbClr val="FF0000"/>
                                </a:solidFill>
                                <a:latin typeface="Cambria Math" panose="02040503050406030204" pitchFamily="18" charset="0"/>
                              </a:rPr>
                              <m:t>𝒓</m:t>
                            </m:r>
                          </m:e>
                        </m:d>
                      </m:e>
                      <m:sup>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𝟐</m:t>
                        </m:r>
                      </m:sup>
                    </m:sSup>
                    <m:r>
                      <a:rPr kumimoji="1" lang="en-US" altLang="ja-JP" sz="32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oMath>
                </a14:m>
                <a:r>
                  <a:rPr kumimoji="1" lang="en-US" altLang="ja-JP" sz="3200" b="1"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＊時刻 </a:t>
                </a:r>
                <a14:m>
                  <m:oMath xmlns:m="http://schemas.openxmlformats.org/officeDocument/2006/math">
                    <m:sSub>
                      <m:sSub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 </m:t>
                    </m:r>
                  </m:oMath>
                </a14:m>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の位置、速度から</a:t>
                </a:r>
                <a:b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br>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時刻 </a:t>
                </a:r>
                <a14:m>
                  <m:oMath xmlns:m="http://schemas.openxmlformats.org/officeDocument/2006/math">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 </m:t>
                    </m:r>
                  </m:oMath>
                </a14:m>
                <a:r>
                  <a:rPr kumimoji="1" lang="ja-JP" altLang="en-US"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の位置、速度を計算し、繰り返す</a:t>
                </a:r>
                <a:endPar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d>
                      <m:d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dPr>
                      <m:e>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e>
                    </m:d>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𝐹</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e>
                    </m:acc>
                  </m:oMath>
                </a14:m>
                <a: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/m</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14:m>
                  <m:oMath xmlns:m="http://schemas.openxmlformats.org/officeDocument/2006/math">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𝑟</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𝑟</m:t>
                            </m:r>
                          </m:e>
                        </m:acc>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d>
                      <m:dPr>
                        <m:ctrlP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dPr>
                      <m:e>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sub>
                        </m:sSub>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𝑡</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e>
                    </m:d>
                  </m:oMath>
                </a14:m>
                <a:r>
                  <a:rPr kumimoji="1" lang="en-US" altLang="ja-JP" sz="32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14:m>
                  <m:oMath xmlns:m="http://schemas.openxmlformats.org/officeDocument/2006/math">
                    <m:acc>
                      <m:accPr>
                        <m:chr m:val="⃗"/>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accPr>
                      <m:e>
                        <m:sSub>
                          <m:sSubPr>
                            <m:ctrlP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1" lang="en-US" altLang="ja-JP" sz="3200" b="0" i="1" u="none" strike="noStrike" kern="1200" cap="none" spc="0" normalizeH="0" baseline="0" noProof="0">
                                <a:ln>
                                  <a:noFill/>
                                </a:ln>
                                <a:solidFill>
                                  <a:srgbClr val="000000"/>
                                </a:solidFill>
                                <a:effectLst/>
                                <a:uLnTx/>
                                <a:uFillTx/>
                                <a:latin typeface="Cambria Math" panose="02040503050406030204" pitchFamily="18" charset="0"/>
                                <a:cs typeface="+mn-cs"/>
                              </a:rPr>
                              <m:t>𝑣</m:t>
                            </m:r>
                          </m:e>
                          <m:sub>
                            <m:r>
                              <a:rPr kumimoji="1" lang="en-US" altLang="ja-JP" sz="32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𝑖</m:t>
                            </m:r>
                          </m:sub>
                        </m:sSub>
                      </m:e>
                    </m:acc>
                  </m:oMath>
                </a14:m>
                <a:endParaRPr kumimoji="1" lang="en-US" altLang="ja-JP" sz="32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p:txBody>
          </p:sp>
        </mc:Choice>
        <mc:Fallback xmlns="">
          <p:sp>
            <p:nvSpPr>
              <p:cNvPr id="173059" name="Object 3">
                <a:extLst>
                  <a:ext uri="{FF2B5EF4-FFF2-40B4-BE49-F238E27FC236}">
                    <a16:creationId xmlns:a16="http://schemas.microsoft.com/office/drawing/2014/main" id="{5D595DE6-3EEF-4500-8B41-69BCF2D4B6F8}"/>
                  </a:ext>
                </a:extLst>
              </p:cNvPr>
              <p:cNvSpPr txBox="1">
                <a:spLocks noRot="1" noChangeAspect="1" noMove="1" noResize="1" noEditPoints="1" noAdjustHandles="1" noChangeArrowheads="1" noChangeShapeType="1" noTextEdit="1"/>
              </p:cNvSpPr>
              <p:nvPr/>
            </p:nvSpPr>
            <p:spPr bwMode="auto">
              <a:xfrm>
                <a:off x="179512" y="735707"/>
                <a:ext cx="8735888" cy="5861645"/>
              </a:xfrm>
              <a:prstGeom prst="rect">
                <a:avLst/>
              </a:prstGeom>
              <a:blipFill>
                <a:blip r:embed="rId3"/>
                <a:stretch>
                  <a:fillRect l="-1743" t="-1457"/>
                </a:stretch>
              </a:blipFill>
              <a:ln>
                <a:noFill/>
              </a:ln>
              <a:effectLst/>
            </p:spPr>
            <p:txBody>
              <a:bodyPr/>
              <a:lstStyle/>
              <a:p>
                <a:r>
                  <a:rPr lang="ja-JP" altLang="en-US">
                    <a:noFill/>
                  </a:rPr>
                  <a:t> </a:t>
                </a:r>
              </a:p>
            </p:txBody>
          </p:sp>
        </mc:Fallback>
      </mc:AlternateContent>
      <p:sp>
        <p:nvSpPr>
          <p:cNvPr id="173066" name="Rectangle 10">
            <a:extLst>
              <a:ext uri="{FF2B5EF4-FFF2-40B4-BE49-F238E27FC236}">
                <a16:creationId xmlns:a16="http://schemas.microsoft.com/office/drawing/2014/main" id="{2AD89865-CF2A-4E17-B745-DA22255F598A}"/>
              </a:ext>
            </a:extLst>
          </p:cNvPr>
          <p:cNvSpPr>
            <a:spLocks noGrp="1" noChangeArrowheads="1"/>
          </p:cNvSpPr>
          <p:nvPr>
            <p:ph type="title" idx="4294967295"/>
          </p:nvPr>
        </p:nvSpPr>
        <p:spPr>
          <a:xfrm>
            <a:off x="0" y="0"/>
            <a:ext cx="9144000" cy="685800"/>
          </a:xfrm>
        </p:spPr>
        <p:txBody>
          <a:bodyPr/>
          <a:lstStyle/>
          <a:p>
            <a:pPr eaLnBrk="1" hangingPunct="1"/>
            <a:r>
              <a:rPr lang="ja-JP" altLang="en-US" sz="3600" b="1" dirty="0">
                <a:solidFill>
                  <a:srgbClr val="0000FF"/>
                </a:solidFill>
              </a:rPr>
              <a:t>初速度の大きい砲弾の運動： 数値解法</a:t>
            </a:r>
          </a:p>
        </p:txBody>
      </p:sp>
    </p:spTree>
    <p:extLst>
      <p:ext uri="{BB962C8B-B14F-4D97-AF65-F5344CB8AC3E}">
        <p14:creationId xmlns:p14="http://schemas.microsoft.com/office/powerpoint/2010/main" val="41059086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a:extLst>
              <a:ext uri="{FF2B5EF4-FFF2-40B4-BE49-F238E27FC236}">
                <a16:creationId xmlns:a16="http://schemas.microsoft.com/office/drawing/2014/main" id="{E49BBF4F-FA64-4B2C-99D5-44AD6E184879}"/>
              </a:ext>
            </a:extLst>
          </p:cNvPr>
          <p:cNvSpPr>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4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3059" name="Object 3">
            <a:extLst>
              <a:ext uri="{FF2B5EF4-FFF2-40B4-BE49-F238E27FC236}">
                <a16:creationId xmlns:a16="http://schemas.microsoft.com/office/drawing/2014/main" id="{5D595DE6-3EEF-4500-8B41-69BCF2D4B6F8}"/>
              </a:ext>
            </a:extLst>
          </p:cNvPr>
          <p:cNvSpPr txBox="1"/>
          <p:nvPr/>
        </p:nvSpPr>
        <p:spPr bwMode="auto">
          <a:xfrm>
            <a:off x="204056" y="762000"/>
            <a:ext cx="8735888" cy="5861645"/>
          </a:xfrm>
          <a:prstGeom prst="rect">
            <a:avLst/>
          </a:prstGeom>
          <a:noFill/>
          <a:ln>
            <a:noFill/>
          </a:ln>
          <a:effectLst/>
        </p:spPr>
        <p:txBody>
          <a:bodyPr>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プログラム</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cannonball_round.py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使い方</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python cannonball_ round.py </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初速度</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(m/s) </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射出角度</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度</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時間間隔</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例</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1: python cannonball_ round.py</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初期値 </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v0 = 100.0 m/s, Q0 = 45</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度</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dt = 1 s</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で計算</a:t>
            </a: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000" b="1"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初速度が小さいとほぼ放物運動をする。</a:t>
            </a:r>
            <a:endParaRPr kumimoji="1" lang="en-US" altLang="ja-JP" sz="2000" b="1"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3333FF"/>
                </a:solidFill>
                <a:effectLst/>
                <a:uLnTx/>
                <a:uFillTx/>
                <a:latin typeface="Cambria Math" panose="02040503050406030204" pitchFamily="18" charset="0"/>
                <a:ea typeface="ＭＳ Ｐゴシック" panose="020B0600070205080204" pitchFamily="50" charset="-128"/>
                <a:cs typeface="+mn-cs"/>
              </a:rPr>
              <a:t>	</a:t>
            </a:r>
            <a:r>
              <a:rPr kumimoji="1" lang="ja-JP" altLang="en-US" sz="2000" b="1" i="0" u="none" strike="noStrike" kern="1200" cap="none" spc="0" normalizeH="0" baseline="0" noProof="0" dirty="0">
                <a:ln>
                  <a:noFill/>
                </a:ln>
                <a:solidFill>
                  <a:srgbClr val="3333FF"/>
                </a:solidFill>
                <a:effectLst/>
                <a:uLnTx/>
                <a:uFillTx/>
                <a:latin typeface="Cambria Math" panose="02040503050406030204" pitchFamily="18" charset="0"/>
                <a:ea typeface="ＭＳ Ｐゴシック" panose="020B0600070205080204" pitchFamily="50" charset="-128"/>
                <a:cs typeface="+mn-cs"/>
              </a:rPr>
              <a:t>　　注意； グラフの縦横比が１：１になるように表示している</a:t>
            </a:r>
            <a:endParaRPr kumimoji="1" lang="en-US" altLang="ja-JP" sz="2000" b="1" i="0" u="none" strike="noStrike" kern="1200" cap="none" spc="0" normalizeH="0" baseline="0" noProof="0" dirty="0">
              <a:ln>
                <a:noFill/>
              </a:ln>
              <a:solidFill>
                <a:srgbClr val="3333FF"/>
              </a:solidFill>
              <a:effectLst/>
              <a:uLnTx/>
              <a:uFillTx/>
              <a:latin typeface="Cambria Math" panose="02040503050406030204" pitchFamily="18" charset="0"/>
              <a:ea typeface="ＭＳ Ｐゴシック" panose="020B0600070205080204" pitchFamily="50" charset="-128"/>
              <a:cs typeface="+mn-cs"/>
            </a:endParaRPr>
          </a:p>
        </p:txBody>
      </p:sp>
      <p:sp>
        <p:nvSpPr>
          <p:cNvPr id="173066" name="Rectangle 10">
            <a:extLst>
              <a:ext uri="{FF2B5EF4-FFF2-40B4-BE49-F238E27FC236}">
                <a16:creationId xmlns:a16="http://schemas.microsoft.com/office/drawing/2014/main" id="{2AD89865-CF2A-4E17-B745-DA22255F598A}"/>
              </a:ext>
            </a:extLst>
          </p:cNvPr>
          <p:cNvSpPr>
            <a:spLocks noGrp="1" noChangeArrowheads="1"/>
          </p:cNvSpPr>
          <p:nvPr>
            <p:ph type="title" idx="4294967295"/>
          </p:nvPr>
        </p:nvSpPr>
        <p:spPr>
          <a:xfrm>
            <a:off x="0" y="0"/>
            <a:ext cx="9144000" cy="685800"/>
          </a:xfrm>
        </p:spPr>
        <p:txBody>
          <a:bodyPr/>
          <a:lstStyle/>
          <a:p>
            <a:pPr eaLnBrk="1" hangingPunct="1"/>
            <a:r>
              <a:rPr lang="ja-JP" altLang="en-US" sz="3600" b="1" dirty="0">
                <a:solidFill>
                  <a:srgbClr val="0000FF"/>
                </a:solidFill>
              </a:rPr>
              <a:t>初速度の大きい砲弾の運動</a:t>
            </a:r>
          </a:p>
        </p:txBody>
      </p:sp>
      <p:pic>
        <p:nvPicPr>
          <p:cNvPr id="3" name="図 2">
            <a:extLst>
              <a:ext uri="{FF2B5EF4-FFF2-40B4-BE49-F238E27FC236}">
                <a16:creationId xmlns:a16="http://schemas.microsoft.com/office/drawing/2014/main" id="{9CF5A3DB-7F49-4C89-8593-ABCFAD6D1A93}"/>
              </a:ext>
            </a:extLst>
          </p:cNvPr>
          <p:cNvPicPr>
            <a:picLocks noChangeAspect="1"/>
          </p:cNvPicPr>
          <p:nvPr/>
        </p:nvPicPr>
        <p:blipFill rotWithShape="1">
          <a:blip r:embed="rId3"/>
          <a:srcRect l="458" t="38450" r="1798" b="25850"/>
          <a:stretch/>
        </p:blipFill>
        <p:spPr>
          <a:xfrm>
            <a:off x="1613262" y="3396456"/>
            <a:ext cx="7474877" cy="3056880"/>
          </a:xfrm>
          <a:prstGeom prst="rect">
            <a:avLst/>
          </a:prstGeom>
        </p:spPr>
      </p:pic>
    </p:spTree>
    <p:extLst>
      <p:ext uri="{BB962C8B-B14F-4D97-AF65-F5344CB8AC3E}">
        <p14:creationId xmlns:p14="http://schemas.microsoft.com/office/powerpoint/2010/main" val="3235720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AA89C89A-B1F1-49D7-B2F1-9DD0235DCF29}"/>
              </a:ext>
            </a:extLst>
          </p:cNvPr>
          <p:cNvPicPr>
            <a:picLocks noChangeAspect="1"/>
          </p:cNvPicPr>
          <p:nvPr/>
        </p:nvPicPr>
        <p:blipFill rotWithShape="1">
          <a:blip r:embed="rId3"/>
          <a:srcRect l="622" t="8000" r="19433" b="1701"/>
          <a:stretch/>
        </p:blipFill>
        <p:spPr>
          <a:xfrm>
            <a:off x="4788024" y="1646397"/>
            <a:ext cx="4176464" cy="5281998"/>
          </a:xfrm>
          <a:prstGeom prst="rect">
            <a:avLst/>
          </a:prstGeom>
        </p:spPr>
      </p:pic>
      <p:sp>
        <p:nvSpPr>
          <p:cNvPr id="173058" name="Rectangle 2">
            <a:extLst>
              <a:ext uri="{FF2B5EF4-FFF2-40B4-BE49-F238E27FC236}">
                <a16:creationId xmlns:a16="http://schemas.microsoft.com/office/drawing/2014/main" id="{E49BBF4F-FA64-4B2C-99D5-44AD6E184879}"/>
              </a:ext>
            </a:extLst>
          </p:cNvPr>
          <p:cNvSpPr>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4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3066" name="Rectangle 10">
            <a:extLst>
              <a:ext uri="{FF2B5EF4-FFF2-40B4-BE49-F238E27FC236}">
                <a16:creationId xmlns:a16="http://schemas.microsoft.com/office/drawing/2014/main" id="{2AD89865-CF2A-4E17-B745-DA22255F598A}"/>
              </a:ext>
            </a:extLst>
          </p:cNvPr>
          <p:cNvSpPr>
            <a:spLocks noGrp="1" noChangeArrowheads="1"/>
          </p:cNvSpPr>
          <p:nvPr>
            <p:ph type="title" idx="4294967295"/>
          </p:nvPr>
        </p:nvSpPr>
        <p:spPr>
          <a:xfrm>
            <a:off x="0" y="0"/>
            <a:ext cx="9144000" cy="685800"/>
          </a:xfrm>
        </p:spPr>
        <p:txBody>
          <a:bodyPr/>
          <a:lstStyle/>
          <a:p>
            <a:pPr eaLnBrk="1" hangingPunct="1"/>
            <a:r>
              <a:rPr lang="ja-JP" altLang="en-US" sz="3600" b="1" dirty="0">
                <a:solidFill>
                  <a:srgbClr val="0000FF"/>
                </a:solidFill>
              </a:rPr>
              <a:t>初速度の大きい砲弾の運動</a:t>
            </a:r>
          </a:p>
        </p:txBody>
      </p:sp>
      <p:sp>
        <p:nvSpPr>
          <p:cNvPr id="173059" name="Object 3">
            <a:extLst>
              <a:ext uri="{FF2B5EF4-FFF2-40B4-BE49-F238E27FC236}">
                <a16:creationId xmlns:a16="http://schemas.microsoft.com/office/drawing/2014/main" id="{5D595DE6-3EEF-4500-8B41-69BCF2D4B6F8}"/>
              </a:ext>
            </a:extLst>
          </p:cNvPr>
          <p:cNvSpPr txBox="1"/>
          <p:nvPr/>
        </p:nvSpPr>
        <p:spPr bwMode="auto">
          <a:xfrm>
            <a:off x="179512" y="685801"/>
            <a:ext cx="8784976" cy="5911552"/>
          </a:xfrm>
          <a:prstGeom prst="rect">
            <a:avLst/>
          </a:prstGeom>
          <a:noFill/>
          <a:ln>
            <a:noFill/>
          </a:ln>
          <a:effectLst/>
        </p:spPr>
        <p:txBody>
          <a:bodyPr>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プログラム</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cannonball_round.py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python cannonball_round.py 7000 20 100</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初期値 </a:t>
            </a:r>
            <a:r>
              <a:rPr kumimoji="1" lang="en-US" altLang="ja-JP" sz="2000" b="1" i="0" u="none" strike="noStrike" kern="1200" cap="none" spc="0" normalizeH="0" baseline="0" noProof="0" dirty="0">
                <a:ln>
                  <a:noFill/>
                </a:ln>
                <a:solidFill>
                  <a:srgbClr val="0000FF"/>
                </a:solidFill>
                <a:effectLst/>
                <a:uLnTx/>
                <a:uFillTx/>
                <a:latin typeface="Cambria Math" panose="02040503050406030204" pitchFamily="18" charset="0"/>
                <a:ea typeface="ＭＳ Ｐゴシック" panose="020B0600070205080204" pitchFamily="50" charset="-128"/>
                <a:cs typeface="+mn-cs"/>
              </a:rPr>
              <a:t>v0 = 7000.0 m/s</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a:t>
            </a:r>
            <a:r>
              <a:rPr kumimoji="1" lang="en-US" altLang="ja-JP" sz="2000" b="1" i="0" u="none" strike="noStrike" kern="1200" cap="none" spc="0" normalizeH="0" baseline="0" noProof="0" dirty="0">
                <a:ln>
                  <a:noFill/>
                </a:ln>
                <a:solidFill>
                  <a:srgbClr val="3333FF"/>
                </a:solidFill>
                <a:effectLst/>
                <a:uLnTx/>
                <a:uFillTx/>
                <a:latin typeface="Cambria Math" panose="02040503050406030204" pitchFamily="18" charset="0"/>
                <a:ea typeface="ＭＳ Ｐゴシック" panose="020B0600070205080204" pitchFamily="50" charset="-128"/>
                <a:cs typeface="+mn-cs"/>
              </a:rPr>
              <a:t>Q0 = 20</a:t>
            </a:r>
            <a:r>
              <a:rPr kumimoji="1" lang="ja-JP" altLang="en-US" sz="2000" b="1" i="0" u="none" strike="noStrike" kern="1200" cap="none" spc="0" normalizeH="0" baseline="0" noProof="0" dirty="0">
                <a:ln>
                  <a:noFill/>
                </a:ln>
                <a:solidFill>
                  <a:srgbClr val="3333FF"/>
                </a:solidFill>
                <a:effectLst/>
                <a:uLnTx/>
                <a:uFillTx/>
                <a:latin typeface="Cambria Math" panose="02040503050406030204" pitchFamily="18" charset="0"/>
                <a:ea typeface="ＭＳ Ｐゴシック" panose="020B0600070205080204" pitchFamily="50" charset="-128"/>
                <a:cs typeface="+mn-cs"/>
              </a:rPr>
              <a:t>度</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dt = 100 s</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で計算</a:t>
            </a: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			</a:t>
            </a:r>
            <a:r>
              <a:rPr kumimoji="1" lang="ja-JP" altLang="en-US" sz="2000" b="1"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rPr>
              <a:t>地球の裏側に着弾</a:t>
            </a:r>
            <a:endParaRPr kumimoji="1" lang="en-US" altLang="ja-JP" sz="2000" b="1" i="0" u="none" strike="noStrike" kern="1200" cap="none" spc="0" normalizeH="0" baseline="0" noProof="0" dirty="0">
              <a:ln>
                <a:noFill/>
              </a:ln>
              <a:solidFill>
                <a:srgbClr val="FF0000"/>
              </a:solidFill>
              <a:effectLst/>
              <a:uLnTx/>
              <a:uFillTx/>
              <a:latin typeface="Cambria Math" panose="020405030504060302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73520670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a:extLst>
              <a:ext uri="{FF2B5EF4-FFF2-40B4-BE49-F238E27FC236}">
                <a16:creationId xmlns:a16="http://schemas.microsoft.com/office/drawing/2014/main" id="{E49BBF4F-FA64-4B2C-99D5-44AD6E184879}"/>
              </a:ext>
            </a:extLst>
          </p:cNvPr>
          <p:cNvSpPr>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4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3066" name="Rectangle 10">
            <a:extLst>
              <a:ext uri="{FF2B5EF4-FFF2-40B4-BE49-F238E27FC236}">
                <a16:creationId xmlns:a16="http://schemas.microsoft.com/office/drawing/2014/main" id="{2AD89865-CF2A-4E17-B745-DA22255F598A}"/>
              </a:ext>
            </a:extLst>
          </p:cNvPr>
          <p:cNvSpPr>
            <a:spLocks noGrp="1" noChangeArrowheads="1"/>
          </p:cNvSpPr>
          <p:nvPr>
            <p:ph type="title" idx="4294967295"/>
          </p:nvPr>
        </p:nvSpPr>
        <p:spPr>
          <a:xfrm>
            <a:off x="0" y="0"/>
            <a:ext cx="9144000" cy="685800"/>
          </a:xfrm>
        </p:spPr>
        <p:txBody>
          <a:bodyPr/>
          <a:lstStyle/>
          <a:p>
            <a:pPr eaLnBrk="1" hangingPunct="1"/>
            <a:r>
              <a:rPr lang="ja-JP" altLang="en-US" sz="3600" b="1" dirty="0">
                <a:solidFill>
                  <a:srgbClr val="0000FF"/>
                </a:solidFill>
              </a:rPr>
              <a:t>初速度の大きい砲弾の運動</a:t>
            </a:r>
          </a:p>
        </p:txBody>
      </p:sp>
      <p:pic>
        <p:nvPicPr>
          <p:cNvPr id="4" name="図 3">
            <a:extLst>
              <a:ext uri="{FF2B5EF4-FFF2-40B4-BE49-F238E27FC236}">
                <a16:creationId xmlns:a16="http://schemas.microsoft.com/office/drawing/2014/main" id="{F239E532-1FD2-4761-B3BF-9770A65BD3AE}"/>
              </a:ext>
            </a:extLst>
          </p:cNvPr>
          <p:cNvPicPr>
            <a:picLocks noChangeAspect="1"/>
          </p:cNvPicPr>
          <p:nvPr/>
        </p:nvPicPr>
        <p:blipFill rotWithShape="1">
          <a:blip r:embed="rId3"/>
          <a:srcRect l="623" t="14528" r="1797" b="3073"/>
          <a:stretch/>
        </p:blipFill>
        <p:spPr>
          <a:xfrm>
            <a:off x="3779912" y="2015068"/>
            <a:ext cx="5109468" cy="4830976"/>
          </a:xfrm>
          <a:prstGeom prst="rect">
            <a:avLst/>
          </a:prstGeom>
        </p:spPr>
      </p:pic>
      <p:sp>
        <p:nvSpPr>
          <p:cNvPr id="173059" name="Object 3">
            <a:extLst>
              <a:ext uri="{FF2B5EF4-FFF2-40B4-BE49-F238E27FC236}">
                <a16:creationId xmlns:a16="http://schemas.microsoft.com/office/drawing/2014/main" id="{5D595DE6-3EEF-4500-8B41-69BCF2D4B6F8}"/>
              </a:ext>
            </a:extLst>
          </p:cNvPr>
          <p:cNvSpPr txBox="1"/>
          <p:nvPr/>
        </p:nvSpPr>
        <p:spPr bwMode="auto">
          <a:xfrm>
            <a:off x="179512" y="735707"/>
            <a:ext cx="8735888" cy="5861645"/>
          </a:xfrm>
          <a:prstGeom prst="rect">
            <a:avLst/>
          </a:prstGeom>
          <a:noFill/>
          <a:ln>
            <a:noFill/>
          </a:ln>
          <a:effectLst/>
        </p:spPr>
        <p:txBody>
          <a:bodyPr>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プログラム</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 </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cannonball_round.py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python cannonball_round.py 10000 20 100</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　初期値 </a:t>
            </a:r>
            <a:r>
              <a:rPr kumimoji="1" lang="en-US" altLang="ja-JP" sz="20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v0 = 10000.0 m/s</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 Q0 = 20</a:t>
            </a: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度</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 dt = 100 s</a:t>
            </a: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で計算</a:t>
            </a:r>
            <a:endPar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rPr>
              <a:t>地球から脱出してしまう</a:t>
            </a:r>
            <a:endParaRPr kumimoji="1" lang="en-US" altLang="ja-JP" sz="20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参考</a:t>
            </a:r>
            <a:endPar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　第一宇宙速度 約 </a:t>
            </a:r>
            <a:r>
              <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7.9 km/s</a:t>
            </a: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200" dirty="0">
                <a:latin typeface="Times New Roman"/>
              </a:rPr>
              <a:t>　　　地表半径以上で衛星軌道に乗る最低速度</a:t>
            </a:r>
            <a:endParaRPr kumimoji="1" lang="en-US" altLang="ja-JP" sz="1200" i="0" u="none" strike="noStrike" kern="1200" cap="none" spc="0" normalizeH="0" baseline="0" noProof="0" dirty="0">
              <a:ln>
                <a:noFill/>
              </a:ln>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　第二宇宙速度 約 </a:t>
            </a:r>
            <a:r>
              <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11.2 km/s</a:t>
            </a:r>
            <a:endParaRPr kumimoji="1" lang="ja-JP" altLang="en-US"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endParaRPr>
          </a:p>
          <a:p>
            <a:pPr>
              <a:defRPr/>
            </a:pPr>
            <a:r>
              <a:rPr lang="ja-JP" altLang="en-US" sz="1200" dirty="0">
                <a:latin typeface="Times New Roman"/>
              </a:rPr>
              <a:t>　　　地球脱出速度</a:t>
            </a:r>
            <a:endParaRPr lang="en-US" altLang="ja-JP" sz="1200" dirty="0">
              <a:latin typeface="Times New Roman"/>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　第三宇宙速度 約 </a:t>
            </a:r>
            <a:r>
              <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16.7 km/s</a:t>
            </a:r>
            <a:endParaRPr kumimoji="1" lang="ja-JP" altLang="en-US" sz="20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endParaRPr>
          </a:p>
          <a:p>
            <a:pPr>
              <a:defRPr/>
            </a:pPr>
            <a:r>
              <a:rPr lang="ja-JP" altLang="en-US" sz="1200" dirty="0">
                <a:latin typeface="Times New Roman"/>
              </a:rPr>
              <a:t>　　　太陽系脱出速度</a:t>
            </a:r>
            <a:endParaRPr lang="en-US" altLang="ja-JP" sz="1200" dirty="0">
              <a:latin typeface="Times New Roman"/>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rPr>
              <a:t>第二宇宙速度以下なので地球から</a:t>
            </a:r>
            <a:endPar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600" b="1" dirty="0">
                <a:solidFill>
                  <a:srgbClr val="FF0000"/>
                </a:solidFill>
                <a:latin typeface="Times New Roman"/>
              </a:rPr>
              <a:t>脱出しないはずだが・・・</a:t>
            </a:r>
            <a:endParaRPr lang="en-US" altLang="ja-JP" sz="1600" b="1" dirty="0">
              <a:solidFill>
                <a:srgbClr val="FF0000"/>
              </a:solidFill>
              <a:latin typeface="Times New Roman"/>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600" b="1" i="0" u="none" strike="noStrike" kern="1200" cap="none" spc="0" normalizeH="0" baseline="0" noProof="0" dirty="0">
                <a:ln>
                  <a:noFill/>
                </a:ln>
                <a:solidFill>
                  <a:srgbClr val="0000FF"/>
                </a:solidFill>
                <a:effectLst/>
                <a:uLnTx/>
                <a:uFillTx/>
                <a:latin typeface="Times New Roman"/>
                <a:ea typeface="ＭＳ Ｐゴシック" panose="020B0600070205080204" pitchFamily="50" charset="-128"/>
                <a:cs typeface="+mn-cs"/>
              </a:rPr>
              <a:t>dt</a:t>
            </a:r>
            <a:r>
              <a:rPr kumimoji="1" lang="ja-JP" altLang="en-US" sz="1600" b="1" i="0" u="none" strike="noStrike" kern="1200" cap="none" spc="0" normalizeH="0" baseline="0" noProof="0" dirty="0">
                <a:ln>
                  <a:noFill/>
                </a:ln>
                <a:solidFill>
                  <a:srgbClr val="0000FF"/>
                </a:solidFill>
                <a:effectLst/>
                <a:uLnTx/>
                <a:uFillTx/>
                <a:latin typeface="Times New Roman"/>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srgbClr val="0000FF"/>
                </a:solidFill>
                <a:effectLst/>
                <a:uLnTx/>
                <a:uFillTx/>
                <a:latin typeface="Times New Roman"/>
                <a:ea typeface="ＭＳ Ｐゴシック" panose="020B0600070205080204" pitchFamily="50" charset="-128"/>
                <a:cs typeface="+mn-cs"/>
              </a:rPr>
              <a:t>=</a:t>
            </a:r>
            <a:r>
              <a:rPr kumimoji="1" lang="ja-JP" altLang="en-US" sz="1600" b="1" i="0" u="none" strike="noStrike" kern="1200" cap="none" spc="0" normalizeH="0" baseline="0" noProof="0" dirty="0">
                <a:ln>
                  <a:noFill/>
                </a:ln>
                <a:solidFill>
                  <a:srgbClr val="0000FF"/>
                </a:solidFill>
                <a:effectLst/>
                <a:uLnTx/>
                <a:uFillTx/>
                <a:latin typeface="Times New Roman"/>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srgbClr val="0000FF"/>
                </a:solidFill>
                <a:effectLst/>
                <a:uLnTx/>
                <a:uFillTx/>
                <a:latin typeface="Times New Roman"/>
                <a:ea typeface="ＭＳ Ｐゴシック" panose="020B0600070205080204" pitchFamily="50" charset="-128"/>
                <a:cs typeface="+mn-cs"/>
              </a:rPr>
              <a:t>100</a:t>
            </a:r>
            <a:r>
              <a:rPr kumimoji="1" lang="ja-JP" altLang="en-US" sz="1600" b="1" i="0" u="none" strike="noStrike" kern="1200" cap="none" spc="0" normalizeH="0" baseline="0" noProof="0" dirty="0">
                <a:ln>
                  <a:noFill/>
                </a:ln>
                <a:solidFill>
                  <a:srgbClr val="0000FF"/>
                </a:solidFill>
                <a:effectLst/>
                <a:uLnTx/>
                <a:uFillTx/>
                <a:latin typeface="Times New Roman"/>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srgbClr val="0000FF"/>
                </a:solidFill>
                <a:effectLst/>
                <a:uLnTx/>
                <a:uFillTx/>
                <a:latin typeface="Times New Roman"/>
                <a:ea typeface="ＭＳ Ｐゴシック" panose="020B0600070205080204" pitchFamily="50" charset="-128"/>
                <a:cs typeface="+mn-cs"/>
              </a:rPr>
              <a:t>s</a:t>
            </a:r>
            <a:r>
              <a:rPr kumimoji="1" lang="ja-JP" altLang="en-US" sz="1600" b="1" i="0" u="none" strike="noStrike" kern="1200" cap="none" spc="0" normalizeH="0" baseline="0" noProof="0" dirty="0">
                <a:ln>
                  <a:noFill/>
                </a:ln>
                <a:solidFill>
                  <a:srgbClr val="0000FF"/>
                </a:solidFill>
                <a:effectLst/>
                <a:uLnTx/>
                <a:uFillTx/>
                <a:latin typeface="Times New Roman"/>
                <a:ea typeface="ＭＳ Ｐゴシック" panose="020B0600070205080204" pitchFamily="50" charset="-128"/>
                <a:cs typeface="+mn-cs"/>
              </a:rPr>
              <a:t> だと計算誤差が大きい</a:t>
            </a:r>
            <a:endParaRPr kumimoji="1" lang="en-US" altLang="ja-JP" sz="1600" b="1" i="0" u="none" strike="noStrike" kern="1200" cap="none" spc="0" normalizeH="0" baseline="0" noProof="0" dirty="0">
              <a:ln>
                <a:noFill/>
              </a:ln>
              <a:solidFill>
                <a:srgbClr val="0000FF"/>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endParaRPr>
          </a:p>
        </p:txBody>
      </p:sp>
    </p:spTree>
    <p:extLst>
      <p:ext uri="{BB962C8B-B14F-4D97-AF65-F5344CB8AC3E}">
        <p14:creationId xmlns:p14="http://schemas.microsoft.com/office/powerpoint/2010/main" val="272352025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内容</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chemeClr val="bg1">
                    <a:lumMod val="65000"/>
                  </a:schemeClr>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chemeClr val="bg1">
                    <a:lumMod val="65000"/>
                  </a:schemeClr>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chemeClr val="bg1">
                  <a:lumMod val="65000"/>
                </a:schemeClr>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endParaRPr kumimoji="1" lang="ja-JP"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 「アモルファス酸化物半導体 </a:t>
            </a:r>
            <a:r>
              <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eaLnBrk="1" fontAlgn="auto" hangingPunct="1">
              <a:lnSpc>
                <a:spcPct val="120000"/>
              </a:lnSpc>
              <a:spcBef>
                <a:spcPts val="0"/>
              </a:spcBef>
              <a:spcAft>
                <a:spcPts val="0"/>
              </a:spcAf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chemeClr val="bg1">
                    <a:lumMod val="65000"/>
                  </a:schemeClr>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chemeClr val="bg1">
                    <a:lumMod val="65000"/>
                  </a:schemeClr>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solidFill>
                  <a:schemeClr val="bg1">
                    <a:lumMod val="65000"/>
                  </a:schemeClr>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chemeClr val="bg1">
                    <a:lumMod val="65000"/>
                  </a:schemeClr>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欲しい材料の物性から構造を設計する</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1602336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a:extLst>
              <a:ext uri="{FF2B5EF4-FFF2-40B4-BE49-F238E27FC236}">
                <a16:creationId xmlns:a16="http://schemas.microsoft.com/office/drawing/2014/main" id="{E49BBF4F-FA64-4B2C-99D5-44AD6E184879}"/>
              </a:ext>
            </a:extLst>
          </p:cNvPr>
          <p:cNvSpPr>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4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73066" name="Rectangle 10">
            <a:extLst>
              <a:ext uri="{FF2B5EF4-FFF2-40B4-BE49-F238E27FC236}">
                <a16:creationId xmlns:a16="http://schemas.microsoft.com/office/drawing/2014/main" id="{2AD89865-CF2A-4E17-B745-DA22255F598A}"/>
              </a:ext>
            </a:extLst>
          </p:cNvPr>
          <p:cNvSpPr>
            <a:spLocks noGrp="1" noChangeArrowheads="1"/>
          </p:cNvSpPr>
          <p:nvPr>
            <p:ph type="title" idx="4294967295"/>
          </p:nvPr>
        </p:nvSpPr>
        <p:spPr>
          <a:xfrm>
            <a:off x="0" y="0"/>
            <a:ext cx="9144000" cy="685800"/>
          </a:xfrm>
        </p:spPr>
        <p:txBody>
          <a:bodyPr/>
          <a:lstStyle/>
          <a:p>
            <a:pPr eaLnBrk="1" hangingPunct="1"/>
            <a:r>
              <a:rPr lang="ja-JP" altLang="en-US" sz="3600" b="1" dirty="0">
                <a:solidFill>
                  <a:srgbClr val="0000FF"/>
                </a:solidFill>
              </a:rPr>
              <a:t>人工衛星の運動を再現するには？</a:t>
            </a:r>
          </a:p>
        </p:txBody>
      </p:sp>
      <p:sp>
        <p:nvSpPr>
          <p:cNvPr id="173059" name="Object 3">
            <a:extLst>
              <a:ext uri="{FF2B5EF4-FFF2-40B4-BE49-F238E27FC236}">
                <a16:creationId xmlns:a16="http://schemas.microsoft.com/office/drawing/2014/main" id="{5D595DE6-3EEF-4500-8B41-69BCF2D4B6F8}"/>
              </a:ext>
            </a:extLst>
          </p:cNvPr>
          <p:cNvSpPr txBox="1"/>
          <p:nvPr/>
        </p:nvSpPr>
        <p:spPr bwMode="auto">
          <a:xfrm>
            <a:off x="179512" y="591691"/>
            <a:ext cx="8964488" cy="5861645"/>
          </a:xfrm>
          <a:prstGeom prst="rect">
            <a:avLst/>
          </a:prstGeom>
          <a:noFill/>
          <a:ln>
            <a:noFill/>
          </a:ln>
          <a:effectLst/>
        </p:spPr>
        <p:txBody>
          <a:bodyPr>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プログラム</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 </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cannonball_round.py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人工衛星を再現するには</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  </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a:t>
            </a:r>
            <a:r>
              <a:rPr kumimoji="1" lang="en-US" altLang="ja-JP" sz="2000" b="0" i="0" u="none" strike="noStrike" kern="1200" cap="none" spc="0" normalizeH="0" baseline="0" noProof="0" dirty="0" err="1">
                <a:ln>
                  <a:noFill/>
                </a:ln>
                <a:solidFill>
                  <a:srgbClr val="000000"/>
                </a:solidFill>
                <a:effectLst/>
                <a:uLnTx/>
                <a:uFillTx/>
                <a:latin typeface="Times New Roman"/>
                <a:ea typeface="ＭＳ Ｐゴシック" panose="020B0600070205080204" pitchFamily="50" charset="-128"/>
                <a:cs typeface="+mn-cs"/>
              </a:rPr>
              <a:t>i</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 射出角を浅くする　　</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(ii) </a:t>
            </a: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初速度を調整する</a:t>
            </a:r>
            <a:endPar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　　　</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 </a:t>
            </a: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dt</a:t>
            </a:r>
            <a:r>
              <a:rPr kumimoji="1" lang="ja-JP" altLang="en-US"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を小さくして計算精度を上げる</a:t>
            </a:r>
            <a:endPar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rPr>
              <a:t>python cannonball_round.py 7900 5 10 10000 0.001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初期値 </a:t>
            </a:r>
            <a:r>
              <a:rPr kumimoji="1" lang="en-US" altLang="ja-JP" sz="2000" b="1" i="0" u="none" strike="noStrike" kern="1200" cap="none" spc="0" normalizeH="0" baseline="0" noProof="0" dirty="0">
                <a:ln>
                  <a:noFill/>
                </a:ln>
                <a:solidFill>
                  <a:srgbClr val="3333FF"/>
                </a:solidFill>
                <a:effectLst/>
                <a:uLnTx/>
                <a:uFillTx/>
                <a:latin typeface="Cambria Math" panose="02040503050406030204" pitchFamily="18" charset="0"/>
                <a:ea typeface="ＭＳ Ｐゴシック" panose="020B0600070205080204" pitchFamily="50" charset="-128"/>
                <a:cs typeface="+mn-cs"/>
              </a:rPr>
              <a:t>v0 = 7900.0 m/s, Q0 = 5</a:t>
            </a:r>
            <a:r>
              <a:rPr kumimoji="1" lang="ja-JP" altLang="en-US" sz="2000" b="1" i="0" u="none" strike="noStrike" kern="1200" cap="none" spc="0" normalizeH="0" baseline="0" noProof="0" dirty="0">
                <a:ln>
                  <a:noFill/>
                </a:ln>
                <a:solidFill>
                  <a:srgbClr val="3333FF"/>
                </a:solidFill>
                <a:effectLst/>
                <a:uLnTx/>
                <a:uFillTx/>
                <a:latin typeface="Cambria Math" panose="02040503050406030204" pitchFamily="18" charset="0"/>
                <a:ea typeface="ＭＳ Ｐゴシック" panose="020B0600070205080204" pitchFamily="50" charset="-128"/>
                <a:cs typeface="+mn-cs"/>
              </a:rPr>
              <a:t>度</a:t>
            </a:r>
            <a:endParaRPr kumimoji="1" lang="en-US" altLang="ja-JP" sz="2000" b="1" i="0" u="none" strike="noStrike" kern="1200" cap="none" spc="0" normalizeH="0" baseline="0" noProof="0" dirty="0">
              <a:ln>
                <a:noFill/>
              </a:ln>
              <a:solidFill>
                <a:srgbClr val="3333FF"/>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dt = 10 s</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で、</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1000</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ステップの計算</a:t>
            </a: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　グラフを</a:t>
            </a:r>
            <a:r>
              <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0.001</a:t>
            </a:r>
            <a:r>
              <a:rPr kumimoji="1" lang="ja-JP" altLang="en-US"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rPr>
              <a:t>秒ごとに更新</a:t>
            </a:r>
            <a:endParaRPr kumimoji="1" lang="en-US" altLang="ja-JP" sz="2000" b="0" i="0" u="none" strike="noStrike" kern="1200" cap="none" spc="0" normalizeH="0" baseline="0" noProof="0" dirty="0">
              <a:ln>
                <a:noFill/>
              </a:ln>
              <a:solidFill>
                <a:srgbClr val="000000"/>
              </a:solidFill>
              <a:effectLst/>
              <a:uLnTx/>
              <a:uFillTx/>
              <a:latin typeface="Cambria Math" panose="020405030504060302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2000" b="0" i="0" u="none" strike="noStrike" kern="1200" cap="none" spc="0" normalizeH="0" baseline="0" noProof="0" dirty="0">
              <a:ln>
                <a:noFill/>
              </a:ln>
              <a:solidFill>
                <a:srgbClr val="00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参考</a:t>
            </a:r>
            <a:endPar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　第一宇宙速度 約 </a:t>
            </a:r>
            <a:r>
              <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7.9 km/s</a:t>
            </a: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200" dirty="0">
                <a:latin typeface="Times New Roman"/>
              </a:rPr>
              <a:t>　　　地表半径以上で衛星軌道に乗る最低速度</a:t>
            </a:r>
            <a:endParaRPr kumimoji="1" lang="en-US" altLang="ja-JP" sz="1200" i="0" u="none" strike="noStrike" kern="1200" cap="none" spc="0" normalizeH="0" baseline="0" noProof="0" dirty="0">
              <a:ln>
                <a:noFill/>
              </a:ln>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　第二宇宙速度 約 </a:t>
            </a:r>
            <a:r>
              <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rPr>
              <a:t>11.2 km/s</a:t>
            </a:r>
            <a:endParaRPr kumimoji="1" lang="ja-JP" altLang="en-US"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endParaRPr>
          </a:p>
          <a:p>
            <a:pPr>
              <a:defRPr/>
            </a:pPr>
            <a:r>
              <a:rPr lang="ja-JP" altLang="en-US" sz="1200" dirty="0">
                <a:latin typeface="Times New Roman"/>
              </a:rPr>
              <a:t>　　　地球脱出速度</a:t>
            </a:r>
            <a:endParaRPr lang="en-US" altLang="ja-JP" sz="1200" dirty="0">
              <a:latin typeface="Times New Roman"/>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srgbClr val="3333FF"/>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i="0" u="none" strike="noStrike" kern="1200" cap="none" spc="0" normalizeH="0" baseline="0" noProof="0" dirty="0">
                <a:ln>
                  <a:noFill/>
                </a:ln>
                <a:effectLst/>
                <a:uLnTx/>
                <a:uFillTx/>
                <a:latin typeface="Times New Roman"/>
                <a:ea typeface="ＭＳ Ｐゴシック" panose="020B0600070205080204" pitchFamily="50" charset="-128"/>
                <a:cs typeface="+mn-cs"/>
              </a:rPr>
              <a:t>　第一宇宙速度と第二宇宙速度の</a:t>
            </a:r>
            <a:endParaRPr kumimoji="1" lang="en-US" altLang="ja-JP" sz="1600" i="0" u="none" strike="noStrike" kern="1200" cap="none" spc="0" normalizeH="0" baseline="0" noProof="0" dirty="0">
              <a:ln>
                <a:noFill/>
              </a:ln>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600" dirty="0">
                <a:latin typeface="Times New Roman"/>
              </a:rPr>
              <a:t>間の初速で浅い射出角で打ち上げれば</a:t>
            </a:r>
            <a:endParaRPr lang="en-US" altLang="ja-JP" sz="1600" dirty="0">
              <a:latin typeface="Times New Roman"/>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600" dirty="0">
                <a:latin typeface="Times New Roman"/>
              </a:rPr>
              <a:t>最終的に周回楕円軌道に乗る。</a:t>
            </a:r>
            <a:endParaRPr lang="en-US" altLang="ja-JP" sz="1600" dirty="0">
              <a:latin typeface="Times New Roman"/>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600" dirty="0">
                <a:latin typeface="Times New Roman"/>
              </a:rPr>
              <a:t>だが、</a:t>
            </a:r>
            <a:r>
              <a:rPr lang="ja-JP" altLang="en-US" sz="1600" dirty="0">
                <a:solidFill>
                  <a:srgbClr val="FF0000"/>
                </a:solidFill>
                <a:latin typeface="Times New Roman"/>
              </a:rPr>
              <a:t>計算誤差</a:t>
            </a:r>
            <a:r>
              <a:rPr lang="ja-JP" altLang="en-US" sz="1600" dirty="0">
                <a:latin typeface="Times New Roman"/>
              </a:rPr>
              <a:t>のため、</a:t>
            </a:r>
            <a:endParaRPr lang="en-US" altLang="ja-JP" sz="1600" dirty="0">
              <a:latin typeface="Times New Roman"/>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600" dirty="0">
                <a:latin typeface="Times New Roman"/>
              </a:rPr>
              <a:t>軌道半径が大きくなっていく</a:t>
            </a:r>
            <a:endParaRPr lang="en-US" altLang="ja-JP" sz="1600" dirty="0">
              <a:latin typeface="Times New Roman"/>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lang="en-US" altLang="ja-JP" sz="1600" b="1" dirty="0">
              <a:solidFill>
                <a:srgbClr val="FF0000"/>
              </a:solidFill>
              <a:latin typeface="Times New Roman"/>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rPr>
              <a:t>　円軌道に乗せるには</a:t>
            </a:r>
            <a:endPar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rPr>
              <a:t>所定高度に達したところで</a:t>
            </a:r>
            <a:endPar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panose="020B0600070205080204" pitchFamily="50" charset="-128"/>
                <a:cs typeface="+mn-cs"/>
              </a:rPr>
              <a:t>軌道修正が必要　</a:t>
            </a:r>
          </a:p>
        </p:txBody>
      </p:sp>
      <p:pic>
        <p:nvPicPr>
          <p:cNvPr id="6" name="図 5">
            <a:extLst>
              <a:ext uri="{FF2B5EF4-FFF2-40B4-BE49-F238E27FC236}">
                <a16:creationId xmlns:a16="http://schemas.microsoft.com/office/drawing/2014/main" id="{15D92FC8-3814-4040-A5FD-DA542B1E6AC9}"/>
              </a:ext>
            </a:extLst>
          </p:cNvPr>
          <p:cNvPicPr>
            <a:picLocks noChangeAspect="1"/>
          </p:cNvPicPr>
          <p:nvPr/>
        </p:nvPicPr>
        <p:blipFill rotWithShape="1">
          <a:blip r:embed="rId3"/>
          <a:srcRect l="1198" t="20100" r="633" b="8454"/>
          <a:stretch/>
        </p:blipFill>
        <p:spPr>
          <a:xfrm>
            <a:off x="3744416" y="2424760"/>
            <a:ext cx="5436096" cy="4429791"/>
          </a:xfrm>
          <a:prstGeom prst="rect">
            <a:avLst/>
          </a:prstGeom>
        </p:spPr>
      </p:pic>
    </p:spTree>
    <p:extLst>
      <p:ext uri="{BB962C8B-B14F-4D97-AF65-F5344CB8AC3E}">
        <p14:creationId xmlns:p14="http://schemas.microsoft.com/office/powerpoint/2010/main" val="106124560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
          <p:cNvSpPr txBox="1">
            <a:spLocks noChangeArrowheads="1"/>
          </p:cNvSpPr>
          <p:nvPr/>
        </p:nvSpPr>
        <p:spPr bwMode="auto">
          <a:xfrm>
            <a:off x="0" y="1"/>
            <a:ext cx="9144000" cy="69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a:ea typeface="ＭＳ Ｐゴシック"/>
                <a:cs typeface="+mj-cs"/>
              </a:rPr>
              <a:t>惑星シミュレータ</a:t>
            </a:r>
            <a:endParaRPr kumimoji="1" lang="ja-JP" altLang="en-US" sz="2800" b="0" i="0" u="none" strike="noStrike" kern="0" cap="none" spc="0" normalizeH="0" baseline="0" noProof="0" dirty="0">
              <a:ln>
                <a:noFill/>
              </a:ln>
              <a:solidFill>
                <a:srgbClr val="000000"/>
              </a:solidFill>
              <a:effectLst/>
              <a:uLnTx/>
              <a:uFillTx/>
              <a:latin typeface="Times New Roman"/>
              <a:ea typeface="ＭＳ Ｐゴシック"/>
              <a:cs typeface="+mj-cs"/>
            </a:endParaRPr>
          </a:p>
        </p:txBody>
      </p:sp>
      <p:sp>
        <p:nvSpPr>
          <p:cNvPr id="10" name="テキスト ボックス 9">
            <a:extLst>
              <a:ext uri="{FF2B5EF4-FFF2-40B4-BE49-F238E27FC236}">
                <a16:creationId xmlns:a16="http://schemas.microsoft.com/office/drawing/2014/main" id="{0C6B7DA9-5B82-4787-8436-CCFFD7F8DB7F}"/>
              </a:ext>
            </a:extLst>
          </p:cNvPr>
          <p:cNvSpPr txBox="1"/>
          <p:nvPr/>
        </p:nvSpPr>
        <p:spPr>
          <a:xfrm>
            <a:off x="46861" y="692696"/>
            <a:ext cx="8354723" cy="120032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複数の質点について、ニュートンの運動方程式を解く</a:t>
            </a:r>
            <a:endPar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使い方</a:t>
            </a:r>
            <a: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python planet.py </a:t>
            </a: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積分方法</a:t>
            </a:r>
            <a: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時間間隔</a:t>
            </a:r>
            <a: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日</a:t>
            </a:r>
            <a: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繰り返し回数</a:t>
            </a:r>
            <a:b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積分方法</a:t>
            </a:r>
            <a: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Euler:</a:t>
            </a: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先の方法と同じ　　　</a:t>
            </a:r>
            <a:r>
              <a:rPr kumimoji="1" lang="en-US" altLang="ja-JP" sz="2400" b="0" i="0" u="none" strike="noStrike" kern="1200" cap="none" spc="0" normalizeH="0" baseline="0" noProof="0" dirty="0" err="1">
                <a:ln>
                  <a:noFill/>
                </a:ln>
                <a:solidFill>
                  <a:srgbClr val="000000"/>
                </a:solidFill>
                <a:effectLst/>
                <a:uLnTx/>
                <a:uFillTx/>
                <a:latin typeface="Times New Roman" panose="02020603050405020304" pitchFamily="18" charset="0"/>
                <a:ea typeface="ＭＳ Ｐゴシック" panose="020B0600070205080204" pitchFamily="50" charset="-128"/>
                <a:cs typeface="+mn-cs"/>
              </a:rPr>
              <a:t>Verlet</a:t>
            </a:r>
            <a:r>
              <a:rPr kumimoji="1" lang="en-US" altLang="ja-JP"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より精度が高い</a:t>
            </a:r>
            <a:endPar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2" name="テキスト ボックス 11">
            <a:extLst>
              <a:ext uri="{FF2B5EF4-FFF2-40B4-BE49-F238E27FC236}">
                <a16:creationId xmlns:a16="http://schemas.microsoft.com/office/drawing/2014/main" id="{7BCD4197-6881-479C-9048-FD502D9F9E75}"/>
              </a:ext>
            </a:extLst>
          </p:cNvPr>
          <p:cNvSpPr txBox="1"/>
          <p:nvPr/>
        </p:nvSpPr>
        <p:spPr>
          <a:xfrm>
            <a:off x="46861" y="2195572"/>
            <a:ext cx="3326552"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python planet.py </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Euler</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0.2 5000</a:t>
            </a:r>
          </a:p>
        </p:txBody>
      </p:sp>
      <p:sp>
        <p:nvSpPr>
          <p:cNvPr id="13" name="テキスト ボックス 12">
            <a:extLst>
              <a:ext uri="{FF2B5EF4-FFF2-40B4-BE49-F238E27FC236}">
                <a16:creationId xmlns:a16="http://schemas.microsoft.com/office/drawing/2014/main" id="{AF3C81C1-E834-49FE-90AC-BDA406AC50FD}"/>
              </a:ext>
            </a:extLst>
          </p:cNvPr>
          <p:cNvSpPr txBox="1"/>
          <p:nvPr/>
        </p:nvSpPr>
        <p:spPr>
          <a:xfrm>
            <a:off x="4499992" y="2195224"/>
            <a:ext cx="3369512"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python planet.py </a:t>
            </a:r>
            <a:r>
              <a:rPr kumimoji="1" lang="en-US" altLang="ja-JP" sz="1800" b="1" i="0" u="none" strike="noStrike" kern="1200" cap="none" spc="0" normalizeH="0" baseline="0" noProof="0" dirty="0" err="1">
                <a:ln>
                  <a:noFill/>
                </a:ln>
                <a:solidFill>
                  <a:srgbClr val="FF0000"/>
                </a:solidFill>
                <a:effectLst/>
                <a:uLnTx/>
                <a:uFillTx/>
                <a:latin typeface="Times New Roman" panose="02020603050405020304" pitchFamily="18" charset="0"/>
                <a:ea typeface="ＭＳ Ｐゴシック" panose="020B0600070205080204" pitchFamily="50" charset="-128"/>
                <a:cs typeface="+mn-cs"/>
              </a:rPr>
              <a:t>Verlet</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0.2 5000</a:t>
            </a:r>
          </a:p>
        </p:txBody>
      </p:sp>
      <p:pic>
        <p:nvPicPr>
          <p:cNvPr id="3" name="図 2">
            <a:extLst>
              <a:ext uri="{FF2B5EF4-FFF2-40B4-BE49-F238E27FC236}">
                <a16:creationId xmlns:a16="http://schemas.microsoft.com/office/drawing/2014/main" id="{82F0D06E-C82C-4026-8349-FFFDBA3A50AE}"/>
              </a:ext>
            </a:extLst>
          </p:cNvPr>
          <p:cNvPicPr>
            <a:picLocks noChangeAspect="1"/>
          </p:cNvPicPr>
          <p:nvPr/>
        </p:nvPicPr>
        <p:blipFill>
          <a:blip r:embed="rId3"/>
          <a:stretch>
            <a:fillRect/>
          </a:stretch>
        </p:blipFill>
        <p:spPr>
          <a:xfrm>
            <a:off x="4499992" y="2544993"/>
            <a:ext cx="4178175" cy="3670547"/>
          </a:xfrm>
          <a:prstGeom prst="rect">
            <a:avLst/>
          </a:prstGeom>
        </p:spPr>
      </p:pic>
      <p:pic>
        <p:nvPicPr>
          <p:cNvPr id="4" name="図 3">
            <a:extLst>
              <a:ext uri="{FF2B5EF4-FFF2-40B4-BE49-F238E27FC236}">
                <a16:creationId xmlns:a16="http://schemas.microsoft.com/office/drawing/2014/main" id="{BDAC5571-CF5B-46FC-B7B3-F1CC77F0CA7A}"/>
              </a:ext>
            </a:extLst>
          </p:cNvPr>
          <p:cNvPicPr>
            <a:picLocks noChangeAspect="1"/>
          </p:cNvPicPr>
          <p:nvPr/>
        </p:nvPicPr>
        <p:blipFill>
          <a:blip r:embed="rId4"/>
          <a:stretch>
            <a:fillRect/>
          </a:stretch>
        </p:blipFill>
        <p:spPr>
          <a:xfrm>
            <a:off x="88721" y="2539483"/>
            <a:ext cx="4178175" cy="3670547"/>
          </a:xfrm>
          <a:prstGeom prst="rect">
            <a:avLst/>
          </a:prstGeom>
        </p:spPr>
      </p:pic>
    </p:spTree>
    <p:extLst>
      <p:ext uri="{BB962C8B-B14F-4D97-AF65-F5344CB8AC3E}">
        <p14:creationId xmlns:p14="http://schemas.microsoft.com/office/powerpoint/2010/main" val="5841091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
          <p:cNvSpPr txBox="1">
            <a:spLocks noChangeArrowheads="1"/>
          </p:cNvSpPr>
          <p:nvPr/>
        </p:nvSpPr>
        <p:spPr bwMode="auto">
          <a:xfrm>
            <a:off x="0" y="1"/>
            <a:ext cx="9144000" cy="69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a:ea typeface="ＭＳ Ｐゴシック"/>
                <a:cs typeface="+mj-cs"/>
              </a:rPr>
              <a:t>惑星シミュレータ</a:t>
            </a:r>
            <a:endParaRPr kumimoji="1" lang="ja-JP" altLang="en-US" sz="2800" b="0" i="0" u="none" strike="noStrike" kern="0" cap="none" spc="0" normalizeH="0" baseline="0" noProof="0" dirty="0">
              <a:ln>
                <a:noFill/>
              </a:ln>
              <a:solidFill>
                <a:srgbClr val="000000"/>
              </a:solidFill>
              <a:effectLst/>
              <a:uLnTx/>
              <a:uFillTx/>
              <a:latin typeface="Times New Roman"/>
              <a:ea typeface="ＭＳ Ｐゴシック"/>
              <a:cs typeface="+mj-cs"/>
            </a:endParaRPr>
          </a:p>
        </p:txBody>
      </p:sp>
      <p:sp>
        <p:nvSpPr>
          <p:cNvPr id="10" name="テキスト ボックス 9">
            <a:extLst>
              <a:ext uri="{FF2B5EF4-FFF2-40B4-BE49-F238E27FC236}">
                <a16:creationId xmlns:a16="http://schemas.microsoft.com/office/drawing/2014/main" id="{0C6B7DA9-5B82-4787-8436-CCFFD7F8DB7F}"/>
              </a:ext>
            </a:extLst>
          </p:cNvPr>
          <p:cNvSpPr txBox="1"/>
          <p:nvPr/>
        </p:nvSpPr>
        <p:spPr>
          <a:xfrm>
            <a:off x="46861" y="692696"/>
            <a:ext cx="8044190" cy="200054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Planet_db.csv</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に、各惑星の公転半径、質量、公転速度が記入されている。</a:t>
            </a:r>
            <a:endPar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木星</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(Jupiter)</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の質量</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(Mass)</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を</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100</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倍にしてみる </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太陽の質量の約</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1/10)</a:t>
            </a: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2000" i="1" dirty="0">
                <a:solidFill>
                  <a:srgbClr val="000000"/>
                </a:solidFill>
              </a:rPr>
              <a:t>　</a:t>
            </a:r>
            <a:r>
              <a:rPr kumimoji="1" lang="en-US" altLang="ja-JP"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Jupiter,1.43E+08,0,</a:t>
            </a:r>
            <a:r>
              <a:rPr kumimoji="1" lang="en-US" altLang="ja-JP" sz="2000" b="0" i="1"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1.90E+27</a:t>
            </a:r>
            <a:r>
              <a:rPr kumimoji="1" lang="en-US" altLang="ja-JP"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,1.33,0,7.78E+11,1.31E+04</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を</a:t>
            </a:r>
            <a:endPar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Jupiter,1.43E+08,0,</a:t>
            </a:r>
            <a:r>
              <a:rPr kumimoji="1" lang="en-US" altLang="ja-JP" sz="2000" b="0" i="1"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1.90E+29</a:t>
            </a:r>
            <a:r>
              <a:rPr kumimoji="1" lang="en-US" altLang="ja-JP"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,1.33,0,7.78E+11,1.31E+04</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に修正</a:t>
            </a:r>
            <a:endPar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 name="テキスト ボックス 12">
            <a:extLst>
              <a:ext uri="{FF2B5EF4-FFF2-40B4-BE49-F238E27FC236}">
                <a16:creationId xmlns:a16="http://schemas.microsoft.com/office/drawing/2014/main" id="{AF3C81C1-E834-49FE-90AC-BDA406AC50FD}"/>
              </a:ext>
            </a:extLst>
          </p:cNvPr>
          <p:cNvSpPr txBox="1"/>
          <p:nvPr/>
        </p:nvSpPr>
        <p:spPr>
          <a:xfrm>
            <a:off x="251520" y="2843644"/>
            <a:ext cx="3369512"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python planet.py </a:t>
            </a:r>
            <a:r>
              <a:rPr kumimoji="1" lang="en-US" altLang="ja-JP" sz="1800" b="1" i="0" u="none" strike="noStrike" kern="1200" cap="none" spc="0" normalizeH="0" baseline="0" noProof="0" dirty="0" err="1">
                <a:ln>
                  <a:noFill/>
                </a:ln>
                <a:solidFill>
                  <a:srgbClr val="FF0000"/>
                </a:solidFill>
                <a:effectLst/>
                <a:uLnTx/>
                <a:uFillTx/>
                <a:latin typeface="Times New Roman" panose="02020603050405020304" pitchFamily="18" charset="0"/>
                <a:ea typeface="ＭＳ Ｐゴシック" panose="020B0600070205080204" pitchFamily="50" charset="-128"/>
                <a:cs typeface="+mn-cs"/>
              </a:rPr>
              <a:t>Verlet</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0.2 5000</a:t>
            </a:r>
          </a:p>
        </p:txBody>
      </p:sp>
      <p:pic>
        <p:nvPicPr>
          <p:cNvPr id="5" name="図 4">
            <a:extLst>
              <a:ext uri="{FF2B5EF4-FFF2-40B4-BE49-F238E27FC236}">
                <a16:creationId xmlns:a16="http://schemas.microsoft.com/office/drawing/2014/main" id="{BEB5B49D-BBD7-4F29-888E-42E93B9882FD}"/>
              </a:ext>
            </a:extLst>
          </p:cNvPr>
          <p:cNvPicPr>
            <a:picLocks noChangeAspect="1"/>
          </p:cNvPicPr>
          <p:nvPr/>
        </p:nvPicPr>
        <p:blipFill rotWithShape="1">
          <a:blip r:embed="rId3"/>
          <a:srcRect l="7159" t="20751"/>
          <a:stretch/>
        </p:blipFill>
        <p:spPr>
          <a:xfrm>
            <a:off x="3419871" y="2492895"/>
            <a:ext cx="5677267" cy="4363031"/>
          </a:xfrm>
          <a:prstGeom prst="rect">
            <a:avLst/>
          </a:prstGeom>
        </p:spPr>
      </p:pic>
    </p:spTree>
    <p:extLst>
      <p:ext uri="{BB962C8B-B14F-4D97-AF65-F5344CB8AC3E}">
        <p14:creationId xmlns:p14="http://schemas.microsoft.com/office/powerpoint/2010/main" val="2800459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59916014-D6D7-456D-9F3C-B427B31C36A2}"/>
              </a:ext>
            </a:extLst>
          </p:cNvPr>
          <p:cNvPicPr>
            <a:picLocks noChangeAspect="1"/>
          </p:cNvPicPr>
          <p:nvPr/>
        </p:nvPicPr>
        <p:blipFill rotWithShape="1">
          <a:blip r:embed="rId3"/>
          <a:srcRect l="41719" t="39562" r="1" b="-1"/>
          <a:stretch/>
        </p:blipFill>
        <p:spPr>
          <a:xfrm>
            <a:off x="4731727" y="2708920"/>
            <a:ext cx="4412273" cy="4119486"/>
          </a:xfrm>
          <a:prstGeom prst="rect">
            <a:avLst/>
          </a:prstGeom>
        </p:spPr>
      </p:pic>
      <p:sp>
        <p:nvSpPr>
          <p:cNvPr id="6" name="Rectangle 6"/>
          <p:cNvSpPr txBox="1">
            <a:spLocks noChangeArrowheads="1"/>
          </p:cNvSpPr>
          <p:nvPr/>
        </p:nvSpPr>
        <p:spPr bwMode="auto">
          <a:xfrm>
            <a:off x="0" y="1"/>
            <a:ext cx="9144000" cy="69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a:ea typeface="ＭＳ Ｐゴシック"/>
                <a:cs typeface="+mj-cs"/>
              </a:rPr>
              <a:t>惑星シミュレータ</a:t>
            </a:r>
            <a:endParaRPr kumimoji="1" lang="ja-JP" altLang="en-US" sz="2800" b="0" i="0" u="none" strike="noStrike" kern="0" cap="none" spc="0" normalizeH="0" baseline="0" noProof="0" dirty="0">
              <a:ln>
                <a:noFill/>
              </a:ln>
              <a:solidFill>
                <a:srgbClr val="000000"/>
              </a:solidFill>
              <a:effectLst/>
              <a:uLnTx/>
              <a:uFillTx/>
              <a:latin typeface="Times New Roman"/>
              <a:ea typeface="ＭＳ Ｐゴシック"/>
              <a:cs typeface="+mj-cs"/>
            </a:endParaRPr>
          </a:p>
        </p:txBody>
      </p:sp>
      <p:sp>
        <p:nvSpPr>
          <p:cNvPr id="10" name="テキスト ボックス 9">
            <a:extLst>
              <a:ext uri="{FF2B5EF4-FFF2-40B4-BE49-F238E27FC236}">
                <a16:creationId xmlns:a16="http://schemas.microsoft.com/office/drawing/2014/main" id="{0C6B7DA9-5B82-4787-8436-CCFFD7F8DB7F}"/>
              </a:ext>
            </a:extLst>
          </p:cNvPr>
          <p:cNvSpPr txBox="1"/>
          <p:nvPr/>
        </p:nvSpPr>
        <p:spPr>
          <a:xfrm>
            <a:off x="46861" y="692696"/>
            <a:ext cx="8044190" cy="193899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Planet_db.csv</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に、各惑星の公転半径、質量、公転速度が記入されている。</a:t>
            </a:r>
            <a:endPar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木星</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(Jupiter)</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の質量</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(Mass)</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を</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1000</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倍にしてみる </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太陽の質量と同程度</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Jupiter,1.43E+08,0,</a:t>
            </a:r>
            <a:r>
              <a:rPr kumimoji="1" lang="en-US" altLang="ja-JP" sz="2000" b="0" i="1"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1.90E+27</a:t>
            </a:r>
            <a:r>
              <a:rPr kumimoji="1" lang="en-US" altLang="ja-JP"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,1.33,0,7.78E+11,1.31E+04</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を</a:t>
            </a:r>
            <a:endPar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Jupiter,1.43E+08,0,</a:t>
            </a:r>
            <a:r>
              <a:rPr kumimoji="1" lang="en-US" altLang="ja-JP" sz="2000" b="0" i="1"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1.90E+30</a:t>
            </a:r>
            <a:r>
              <a:rPr kumimoji="1" lang="en-US" altLang="ja-JP" sz="20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,1.33,0,7.78E+11,1.31E+04</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に修正</a:t>
            </a:r>
            <a:endPar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3" name="テキスト ボックス 12">
            <a:extLst>
              <a:ext uri="{FF2B5EF4-FFF2-40B4-BE49-F238E27FC236}">
                <a16:creationId xmlns:a16="http://schemas.microsoft.com/office/drawing/2014/main" id="{AF3C81C1-E834-49FE-90AC-BDA406AC50FD}"/>
              </a:ext>
            </a:extLst>
          </p:cNvPr>
          <p:cNvSpPr txBox="1"/>
          <p:nvPr/>
        </p:nvSpPr>
        <p:spPr>
          <a:xfrm>
            <a:off x="683568" y="2708920"/>
            <a:ext cx="7920880" cy="276998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python planet.py </a:t>
            </a:r>
            <a:r>
              <a:rPr kumimoji="1" lang="en-US" altLang="ja-JP" sz="1800" b="1" i="0" u="none" strike="noStrike" kern="1200" cap="none" spc="0" normalizeH="0" baseline="0" noProof="0" dirty="0" err="1">
                <a:ln>
                  <a:noFill/>
                </a:ln>
                <a:solidFill>
                  <a:srgbClr val="FF0000"/>
                </a:solidFill>
                <a:effectLst/>
                <a:uLnTx/>
                <a:uFillTx/>
                <a:latin typeface="Times New Roman" panose="02020603050405020304" pitchFamily="18" charset="0"/>
                <a:ea typeface="ＭＳ Ｐゴシック" panose="020B0600070205080204" pitchFamily="50" charset="-128"/>
                <a:cs typeface="+mn-cs"/>
              </a:rPr>
              <a:t>Verlet</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0.2 10000</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接近した他の惑星により</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加速されてふっ飛ぶ</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 </a:t>
            </a: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スイングバイ</a:t>
            </a:r>
            <a:endPar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https://ja.wikipedia.org/wiki/</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スイングバイ</a:t>
            </a: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天体の運動と重力を利用し、宇宙機の運動ベクトルを</a:t>
            </a: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変更する技術</a:t>
            </a: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内惑星や外惑星、さらには太陽系外へといった、</a:t>
            </a:r>
            <a:b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地球軌道外の目的軌道へ宇宙探査機などを送り出すために</a:t>
            </a:r>
            <a:b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よく使われる。</a:t>
            </a: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1369599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F93EBAFD-01E2-45FB-A766-5C6C6E4AE518}"/>
              </a:ext>
            </a:extLst>
          </p:cNvPr>
          <p:cNvPicPr>
            <a:picLocks noChangeAspect="1"/>
          </p:cNvPicPr>
          <p:nvPr/>
        </p:nvPicPr>
        <p:blipFill rotWithShape="1">
          <a:blip r:embed="rId3"/>
          <a:srcRect l="33205" t="19425" r="49508" b="41770"/>
          <a:stretch/>
        </p:blipFill>
        <p:spPr>
          <a:xfrm>
            <a:off x="3420591" y="1772815"/>
            <a:ext cx="5399881" cy="4968553"/>
          </a:xfrm>
          <a:prstGeom prst="rect">
            <a:avLst/>
          </a:prstGeom>
        </p:spPr>
      </p:pic>
      <p:sp>
        <p:nvSpPr>
          <p:cNvPr id="6" name="Rectangle 6"/>
          <p:cNvSpPr txBox="1">
            <a:spLocks noChangeArrowheads="1"/>
          </p:cNvSpPr>
          <p:nvPr/>
        </p:nvSpPr>
        <p:spPr bwMode="auto">
          <a:xfrm>
            <a:off x="0" y="1"/>
            <a:ext cx="9144000" cy="69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a:ea typeface="ＭＳ Ｐゴシック"/>
                <a:cs typeface="+mj-cs"/>
              </a:rPr>
              <a:t>はやぶさのスイングバイ軌道</a:t>
            </a:r>
            <a:endParaRPr kumimoji="1" lang="ja-JP" altLang="en-US" sz="2800" b="0" i="0" u="none" strike="noStrike" kern="0" cap="none" spc="0" normalizeH="0" baseline="0" noProof="0" dirty="0">
              <a:ln>
                <a:noFill/>
              </a:ln>
              <a:solidFill>
                <a:srgbClr val="000000"/>
              </a:solidFill>
              <a:effectLst/>
              <a:uLnTx/>
              <a:uFillTx/>
              <a:latin typeface="Times New Roman"/>
              <a:ea typeface="ＭＳ Ｐゴシック"/>
              <a:cs typeface="+mj-cs"/>
            </a:endParaRPr>
          </a:p>
        </p:txBody>
      </p:sp>
      <p:sp>
        <p:nvSpPr>
          <p:cNvPr id="7" name="テキスト ボックス 6">
            <a:extLst>
              <a:ext uri="{FF2B5EF4-FFF2-40B4-BE49-F238E27FC236}">
                <a16:creationId xmlns:a16="http://schemas.microsoft.com/office/drawing/2014/main" id="{5A3A3245-412A-4A61-BC81-BC6C11B9422D}"/>
              </a:ext>
            </a:extLst>
          </p:cNvPr>
          <p:cNvSpPr txBox="1"/>
          <p:nvPr/>
        </p:nvSpPr>
        <p:spPr>
          <a:xfrm>
            <a:off x="-11435" y="611396"/>
            <a:ext cx="8334672" cy="369332"/>
          </a:xfrm>
          <a:prstGeom prst="rect">
            <a:avLst/>
          </a:prstGeom>
          <a:noFill/>
        </p:spPr>
        <p:txBody>
          <a:bodyPr wrap="square">
            <a:spAutoFit/>
          </a:bodyPr>
          <a:lstStyle/>
          <a:p>
            <a:r>
              <a:rPr lang="ja-JP" altLang="en-US" sz="1800" dirty="0"/>
              <a:t>https://www.jaxa.jp/press/2004/05/20040526_sac_hayabusa_j.html</a:t>
            </a:r>
          </a:p>
        </p:txBody>
      </p:sp>
      <p:pic>
        <p:nvPicPr>
          <p:cNvPr id="5" name="図 4">
            <a:extLst>
              <a:ext uri="{FF2B5EF4-FFF2-40B4-BE49-F238E27FC236}">
                <a16:creationId xmlns:a16="http://schemas.microsoft.com/office/drawing/2014/main" id="{C94BC54F-1D3F-46BC-A64A-E6640DF68B7A}"/>
              </a:ext>
            </a:extLst>
          </p:cNvPr>
          <p:cNvPicPr>
            <a:picLocks noChangeAspect="1"/>
          </p:cNvPicPr>
          <p:nvPr/>
        </p:nvPicPr>
        <p:blipFill rotWithShape="1">
          <a:blip r:embed="rId4"/>
          <a:srcRect l="33075" t="28866" r="34638" b="42315"/>
          <a:stretch/>
        </p:blipFill>
        <p:spPr>
          <a:xfrm>
            <a:off x="179512" y="980728"/>
            <a:ext cx="4824536" cy="1765074"/>
          </a:xfrm>
          <a:prstGeom prst="rect">
            <a:avLst/>
          </a:prstGeom>
        </p:spPr>
      </p:pic>
      <p:pic>
        <p:nvPicPr>
          <p:cNvPr id="12" name="図 11">
            <a:extLst>
              <a:ext uri="{FF2B5EF4-FFF2-40B4-BE49-F238E27FC236}">
                <a16:creationId xmlns:a16="http://schemas.microsoft.com/office/drawing/2014/main" id="{7DE0CB6E-C768-4B6B-B382-D23E6D5DA505}"/>
              </a:ext>
            </a:extLst>
          </p:cNvPr>
          <p:cNvPicPr>
            <a:picLocks noChangeAspect="1"/>
          </p:cNvPicPr>
          <p:nvPr/>
        </p:nvPicPr>
        <p:blipFill rotWithShape="1">
          <a:blip r:embed="rId5"/>
          <a:srcRect l="30823" t="15418" r="31378" b="47"/>
          <a:stretch/>
        </p:blipFill>
        <p:spPr>
          <a:xfrm>
            <a:off x="9612560" y="1251341"/>
            <a:ext cx="3456385" cy="3168352"/>
          </a:xfrm>
          <a:prstGeom prst="rect">
            <a:avLst/>
          </a:prstGeom>
        </p:spPr>
      </p:pic>
      <p:pic>
        <p:nvPicPr>
          <p:cNvPr id="9" name="図 8">
            <a:extLst>
              <a:ext uri="{FF2B5EF4-FFF2-40B4-BE49-F238E27FC236}">
                <a16:creationId xmlns:a16="http://schemas.microsoft.com/office/drawing/2014/main" id="{F6F3272F-B4AF-44B8-A5E9-2EE2CC177E64}"/>
              </a:ext>
            </a:extLst>
          </p:cNvPr>
          <p:cNvPicPr>
            <a:picLocks noChangeAspect="1"/>
          </p:cNvPicPr>
          <p:nvPr/>
        </p:nvPicPr>
        <p:blipFill rotWithShape="1">
          <a:blip r:embed="rId3"/>
          <a:srcRect l="29137" t="64372" r="46991" b="24060"/>
          <a:stretch/>
        </p:blipFill>
        <p:spPr>
          <a:xfrm>
            <a:off x="1187624" y="5911837"/>
            <a:ext cx="4176463" cy="829531"/>
          </a:xfrm>
          <a:prstGeom prst="rect">
            <a:avLst/>
          </a:prstGeom>
        </p:spPr>
      </p:pic>
    </p:spTree>
    <p:extLst>
      <p:ext uri="{BB962C8B-B14F-4D97-AF65-F5344CB8AC3E}">
        <p14:creationId xmlns:p14="http://schemas.microsoft.com/office/powerpoint/2010/main" val="302784695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
          <p:cNvSpPr txBox="1">
            <a:spLocks noChangeArrowheads="1"/>
          </p:cNvSpPr>
          <p:nvPr/>
        </p:nvSpPr>
        <p:spPr bwMode="auto">
          <a:xfrm>
            <a:off x="0" y="1"/>
            <a:ext cx="9144000" cy="69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ja-JP" altLang="en-US" sz="3600" b="1" kern="0" dirty="0">
                <a:solidFill>
                  <a:srgbClr val="0000FF"/>
                </a:solidFill>
                <a:latin typeface="Times New Roman"/>
                <a:ea typeface="ＭＳ Ｐゴシック"/>
              </a:rPr>
              <a:t>邪馬台国の卑弥呼</a:t>
            </a:r>
            <a:endParaRPr kumimoji="1" lang="ja-JP" altLang="en-US" sz="2800" b="0" i="0" u="none" strike="noStrike" kern="0" cap="none" spc="0" normalizeH="0" baseline="0" noProof="0" dirty="0">
              <a:ln>
                <a:noFill/>
              </a:ln>
              <a:solidFill>
                <a:srgbClr val="000000"/>
              </a:solidFill>
              <a:effectLst/>
              <a:uLnTx/>
              <a:uFillTx/>
              <a:latin typeface="Times New Roman"/>
              <a:ea typeface="ＭＳ Ｐゴシック"/>
              <a:cs typeface="+mj-cs"/>
            </a:endParaRPr>
          </a:p>
        </p:txBody>
      </p:sp>
      <p:sp>
        <p:nvSpPr>
          <p:cNvPr id="2" name="テキスト ボックス 1">
            <a:extLst>
              <a:ext uri="{FF2B5EF4-FFF2-40B4-BE49-F238E27FC236}">
                <a16:creationId xmlns:a16="http://schemas.microsoft.com/office/drawing/2014/main" id="{9A19A142-204A-4C9B-83D4-1F097AD95177}"/>
              </a:ext>
            </a:extLst>
          </p:cNvPr>
          <p:cNvSpPr txBox="1"/>
          <p:nvPr/>
        </p:nvSpPr>
        <p:spPr>
          <a:xfrm>
            <a:off x="107504" y="692696"/>
            <a:ext cx="9036496" cy="5909310"/>
          </a:xfrm>
          <a:prstGeom prst="rect">
            <a:avLst/>
          </a:prstGeom>
          <a:noFill/>
        </p:spPr>
        <p:txBody>
          <a:bodyPr wrap="square" rtlCol="0">
            <a:spAutoFit/>
          </a:bodyPr>
          <a:lstStyle/>
          <a:p>
            <a:r>
              <a:rPr kumimoji="1" lang="en-US" altLang="ja-JP" sz="1800" dirty="0"/>
              <a:t>https://ja.wikipedia.org/wiki/</a:t>
            </a:r>
            <a:r>
              <a:rPr kumimoji="1" lang="ja-JP" altLang="en-US" sz="1800" dirty="0"/>
              <a:t>卑弥呼</a:t>
            </a:r>
            <a:endParaRPr kumimoji="1" lang="en-US" altLang="ja-JP" sz="1800" dirty="0"/>
          </a:p>
          <a:p>
            <a:r>
              <a:rPr kumimoji="1" lang="ja-JP" altLang="en-US" sz="1800" dirty="0"/>
              <a:t>日本列島における皆既日食</a:t>
            </a:r>
            <a:endParaRPr kumimoji="1" lang="en-US" altLang="ja-JP" sz="1800" dirty="0"/>
          </a:p>
          <a:p>
            <a:r>
              <a:rPr lang="ja-JP" altLang="en-US" sz="1800" dirty="0"/>
              <a:t>・ ２４７年３月２４日日没　　</a:t>
            </a:r>
            <a:r>
              <a:rPr kumimoji="1" lang="ja-JP" altLang="en-US" sz="1800" dirty="0"/>
              <a:t>・ ２４８年９月５日日出</a:t>
            </a:r>
            <a:endParaRPr kumimoji="1" lang="en-US" altLang="ja-JP" sz="1800" dirty="0"/>
          </a:p>
          <a:p>
            <a:endParaRPr lang="en-US" altLang="ja-JP" sz="1800" dirty="0"/>
          </a:p>
          <a:p>
            <a:r>
              <a:rPr lang="ja-JP" altLang="en-US" sz="1800" b="1" dirty="0"/>
              <a:t>卑弥呼の死</a:t>
            </a:r>
            <a:endParaRPr lang="en-US" altLang="ja-JP" sz="1800" b="1" dirty="0"/>
          </a:p>
          <a:p>
            <a:r>
              <a:rPr kumimoji="1" lang="en-US" altLang="ja-JP" sz="1800" dirty="0"/>
              <a:t>247</a:t>
            </a:r>
            <a:r>
              <a:rPr kumimoji="1" lang="ja-JP" altLang="en-US" sz="1800" dirty="0"/>
              <a:t>年に邪馬台国からの使いが狗奴国との紛争を報告したことに発する一連の記述がある。卑弥呼の死が</a:t>
            </a:r>
            <a:r>
              <a:rPr kumimoji="1" lang="en-US" altLang="ja-JP" sz="1800" dirty="0"/>
              <a:t>247</a:t>
            </a:r>
            <a:r>
              <a:rPr kumimoji="1" lang="ja-JP" altLang="en-US" sz="1800" dirty="0"/>
              <a:t>年か</a:t>
            </a:r>
            <a:r>
              <a:rPr kumimoji="1" lang="en-US" altLang="ja-JP" sz="1800" dirty="0"/>
              <a:t>248</a:t>
            </a:r>
            <a:r>
              <a:rPr kumimoji="1" lang="ja-JP" altLang="en-US" sz="1800" dirty="0"/>
              <a:t>年か（あるいはさらに後か）については説が分かれている。また</a:t>
            </a:r>
            <a:r>
              <a:rPr kumimoji="1" lang="en-US" altLang="ja-JP" sz="1800" dirty="0"/>
              <a:t>247</a:t>
            </a:r>
            <a:r>
              <a:rPr kumimoji="1" lang="ja-JP" altLang="en-US" sz="1800" dirty="0"/>
              <a:t>年の記述は、</a:t>
            </a:r>
            <a:r>
              <a:rPr kumimoji="1" lang="en-US" altLang="ja-JP" sz="1800" dirty="0"/>
              <a:t>240</a:t>
            </a:r>
            <a:r>
              <a:rPr kumimoji="1" lang="ja-JP" altLang="en-US" sz="1800" dirty="0"/>
              <a:t>年に梯儁（ていしゅん）が来てから以降の倭の出来事を伝えたものとすれば、卑弥呼の死も</a:t>
            </a:r>
            <a:r>
              <a:rPr kumimoji="1" lang="en-US" altLang="ja-JP" sz="1800" dirty="0"/>
              <a:t>240</a:t>
            </a:r>
            <a:r>
              <a:rPr kumimoji="1" lang="ja-JP" altLang="en-US" sz="1800" dirty="0"/>
              <a:t>年から</a:t>
            </a:r>
            <a:r>
              <a:rPr kumimoji="1" lang="en-US" altLang="ja-JP" sz="1800" dirty="0"/>
              <a:t>246</a:t>
            </a:r>
            <a:r>
              <a:rPr kumimoji="1" lang="ja-JP" altLang="en-US" sz="1800" dirty="0"/>
              <a:t>年ごろに起きた可能性が高い。 </a:t>
            </a:r>
            <a:endParaRPr kumimoji="1" lang="en-US" altLang="ja-JP" sz="1800" dirty="0"/>
          </a:p>
          <a:p>
            <a:r>
              <a:rPr kumimoji="1" lang="ja-JP" altLang="en-US" sz="1800" dirty="0"/>
              <a:t>天文学者の斎藤国治は、</a:t>
            </a:r>
            <a:r>
              <a:rPr kumimoji="1" lang="en-US" altLang="ja-JP" sz="1800" dirty="0"/>
              <a:t>248</a:t>
            </a:r>
            <a:r>
              <a:rPr kumimoji="1" lang="ja-JP" altLang="en-US" sz="1800" dirty="0"/>
              <a:t>年</a:t>
            </a:r>
            <a:r>
              <a:rPr kumimoji="1" lang="en-US" altLang="ja-JP" sz="1800" dirty="0"/>
              <a:t>9</a:t>
            </a:r>
            <a:r>
              <a:rPr kumimoji="1" lang="ja-JP" altLang="en-US" sz="1800" dirty="0"/>
              <a:t>月</a:t>
            </a:r>
            <a:r>
              <a:rPr kumimoji="1" lang="en-US" altLang="ja-JP" sz="1800" dirty="0"/>
              <a:t>5</a:t>
            </a:r>
            <a:r>
              <a:rPr kumimoji="1" lang="ja-JP" altLang="en-US" sz="1800" dirty="0"/>
              <a:t>日朝（日本時間。世界時では</a:t>
            </a:r>
            <a:r>
              <a:rPr kumimoji="1" lang="en-US" altLang="ja-JP" sz="1800" dirty="0"/>
              <a:t>9</a:t>
            </a:r>
            <a:r>
              <a:rPr kumimoji="1" lang="ja-JP" altLang="en-US" sz="1800" dirty="0"/>
              <a:t>月</a:t>
            </a:r>
            <a:r>
              <a:rPr kumimoji="1" lang="en-US" altLang="ja-JP" sz="1800" dirty="0"/>
              <a:t>4</a:t>
            </a:r>
            <a:r>
              <a:rPr kumimoji="1" lang="ja-JP" altLang="en-US" sz="1800" dirty="0"/>
              <a:t>日）に北部九州で皆既日食が起こったことを求め、これが卑弥呼の死に関係すると唱えた。</a:t>
            </a:r>
            <a:endParaRPr kumimoji="1" lang="en-US" altLang="ja-JP" sz="1800" dirty="0"/>
          </a:p>
          <a:p>
            <a:r>
              <a:rPr kumimoji="1" lang="ja-JP" altLang="en-US" sz="1800" dirty="0"/>
              <a:t>さらに、橘高章と安本美典は、</a:t>
            </a:r>
            <a:r>
              <a:rPr kumimoji="1" lang="en-US" altLang="ja-JP" sz="1800" dirty="0"/>
              <a:t>247</a:t>
            </a:r>
            <a:r>
              <a:rPr kumimoji="1" lang="ja-JP" altLang="en-US" sz="1800" dirty="0"/>
              <a:t>年</a:t>
            </a:r>
            <a:r>
              <a:rPr kumimoji="1" lang="en-US" altLang="ja-JP" sz="1800" dirty="0"/>
              <a:t>3</a:t>
            </a:r>
            <a:r>
              <a:rPr kumimoji="1" lang="ja-JP" altLang="en-US" sz="1800" dirty="0"/>
              <a:t>月</a:t>
            </a:r>
            <a:r>
              <a:rPr kumimoji="1" lang="en-US" altLang="ja-JP" sz="1800" dirty="0"/>
              <a:t>24</a:t>
            </a:r>
            <a:r>
              <a:rPr kumimoji="1" lang="ja-JP" altLang="en-US" sz="1800" dirty="0"/>
              <a:t>日夕方にも北部九州で皆既日食が起こったことを指摘し、</a:t>
            </a:r>
            <a:r>
              <a:rPr kumimoji="1" lang="en-US" altLang="ja-JP" sz="1800" dirty="0"/>
              <a:t>247</a:t>
            </a:r>
            <a:r>
              <a:rPr kumimoji="1" lang="ja-JP" altLang="en-US" sz="1800" dirty="0"/>
              <a:t>年の日食が原因で魔力が衰えた卑弥呼が殺され、</a:t>
            </a:r>
            <a:r>
              <a:rPr kumimoji="1" lang="en-US" altLang="ja-JP" sz="1800" dirty="0"/>
              <a:t>248</a:t>
            </a:r>
            <a:r>
              <a:rPr kumimoji="1" lang="ja-JP" altLang="en-US" sz="1800" dirty="0"/>
              <a:t>年の日食が原因で男王に代わり壹与が即位したと唱えた。</a:t>
            </a:r>
            <a:endParaRPr kumimoji="1" lang="en-US" altLang="ja-JP" sz="1800" dirty="0"/>
          </a:p>
          <a:p>
            <a:r>
              <a:rPr kumimoji="1" lang="ja-JP" altLang="en-US" sz="1800" dirty="0"/>
              <a:t>これらの説は、邪馬台国北九州説や卑弥呼・天照大神説と密接に結びついている。 </a:t>
            </a:r>
          </a:p>
          <a:p>
            <a:r>
              <a:rPr kumimoji="1" lang="ja-JP" altLang="en-US" sz="1800" dirty="0"/>
              <a:t>　しかし現在の正確な計算によると皆既日食は日本付近において、</a:t>
            </a:r>
            <a:r>
              <a:rPr kumimoji="1" lang="en-US" altLang="ja-JP" sz="1800" dirty="0"/>
              <a:t>247</a:t>
            </a:r>
            <a:r>
              <a:rPr kumimoji="1" lang="ja-JP" altLang="en-US" sz="1800" dirty="0"/>
              <a:t>年の日食が朝鮮半島南岸から対馬付近まで、</a:t>
            </a:r>
            <a:r>
              <a:rPr kumimoji="1" lang="en-US" altLang="ja-JP" sz="1800" dirty="0"/>
              <a:t>248</a:t>
            </a:r>
            <a:r>
              <a:rPr kumimoji="1" lang="ja-JP" altLang="en-US" sz="1800" dirty="0"/>
              <a:t>年の日食が隠岐付近より能登半島から福島へ抜ける地域で観測されたと考えられ、いずれの日食も邪馬台国の主要な比定地である九州本島や畿内の全域で（欠ける率は大きいが）部分日食であり、部分日食は必ずしも希な現象ではないことから、日食と卑弥呼の死の関連性は疑問視されている。 </a:t>
            </a:r>
            <a:endParaRPr kumimoji="1" lang="en-US" altLang="ja-JP" sz="1800" dirty="0"/>
          </a:p>
          <a:p>
            <a:endParaRPr kumimoji="1" lang="ja-JP" altLang="en-US" sz="1800" dirty="0"/>
          </a:p>
        </p:txBody>
      </p:sp>
    </p:spTree>
    <p:extLst>
      <p:ext uri="{BB962C8B-B14F-4D97-AF65-F5344CB8AC3E}">
        <p14:creationId xmlns:p14="http://schemas.microsoft.com/office/powerpoint/2010/main" val="198899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E1CC34B8-D8FC-4598-BEE0-4FFD430E3568}"/>
              </a:ext>
            </a:extLst>
          </p:cNvPr>
          <p:cNvSpPr>
            <a:spLocks noGrp="1" noChangeArrowheads="1"/>
          </p:cNvSpPr>
          <p:nvPr>
            <p:ph type="title"/>
          </p:nvPr>
        </p:nvSpPr>
        <p:spPr>
          <a:xfrm>
            <a:off x="0" y="0"/>
            <a:ext cx="9144000" cy="1143000"/>
          </a:xfrm>
        </p:spPr>
        <p:txBody>
          <a:bodyPr/>
          <a:lstStyle/>
          <a:p>
            <a:pPr eaLnBrk="1" hangingPunct="1"/>
            <a:r>
              <a:rPr lang="ja-JP" altLang="en-US" sz="3600" b="1" dirty="0">
                <a:solidFill>
                  <a:srgbClr val="0000FF"/>
                </a:solidFill>
              </a:rPr>
              <a:t>原子の運動を計算する</a:t>
            </a:r>
            <a:r>
              <a:rPr lang="en-US" altLang="ja-JP" sz="3600" b="1" dirty="0">
                <a:solidFill>
                  <a:srgbClr val="0000FF"/>
                </a:solidFill>
              </a:rPr>
              <a:t>:</a:t>
            </a:r>
            <a:r>
              <a:rPr lang="ja-JP" altLang="en-US" sz="3600" b="1" dirty="0">
                <a:solidFill>
                  <a:srgbClr val="0000FF"/>
                </a:solidFill>
              </a:rPr>
              <a:t> 原子間ポテンシャル</a:t>
            </a:r>
          </a:p>
        </p:txBody>
      </p:sp>
      <mc:AlternateContent xmlns:mc="http://schemas.openxmlformats.org/markup-compatibility/2006" xmlns:a14="http://schemas.microsoft.com/office/drawing/2010/main">
        <mc:Choice Requires="a14">
          <p:sp>
            <p:nvSpPr>
              <p:cNvPr id="23555" name="Object 1024">
                <a:extLst>
                  <a:ext uri="{FF2B5EF4-FFF2-40B4-BE49-F238E27FC236}">
                    <a16:creationId xmlns:a16="http://schemas.microsoft.com/office/drawing/2014/main" id="{740142B7-2B34-49DC-8090-22D416F7BDBF}"/>
                  </a:ext>
                </a:extLst>
              </p:cNvPr>
              <p:cNvSpPr txBox="1"/>
              <p:nvPr/>
            </p:nvSpPr>
            <p:spPr bwMode="auto">
              <a:xfrm>
                <a:off x="740751" y="3321695"/>
                <a:ext cx="8348662" cy="1289050"/>
              </a:xfrm>
              <a:prstGeom prst="rect">
                <a:avLst/>
              </a:prstGeom>
              <a:noFill/>
              <a:ln>
                <a:noFill/>
              </a:ln>
              <a:effectLst/>
            </p:spPr>
            <p:txBody>
              <a:bodyPr>
                <a:normAutofit/>
              </a:bodyPr>
              <a:lstStyle/>
              <a:p>
                <a:pPr/>
                <a14:m>
                  <m:oMathPara xmlns:m="http://schemas.openxmlformats.org/officeDocument/2006/math">
                    <m:oMathParaPr>
                      <m:jc m:val="left"/>
                    </m:oMathParaPr>
                    <m:oMath xmlns:m="http://schemas.openxmlformats.org/officeDocument/2006/math">
                      <m:sSub>
                        <m:sSubPr>
                          <m:ctrlPr>
                            <a:rPr lang="ja-JP" altLang="en-US" i="1" smtClean="0">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𝑈</m:t>
                          </m:r>
                        </m:e>
                        <m:sub>
                          <m:r>
                            <a:rPr lang="ja-JP" altLang="en-US" i="1">
                              <a:solidFill>
                                <a:srgbClr val="000000"/>
                              </a:solidFill>
                              <a:latin typeface="Cambria Math" panose="02040503050406030204" pitchFamily="18" charset="0"/>
                            </a:rPr>
                            <m:t>𝑖𝑗</m:t>
                          </m:r>
                        </m:sub>
                      </m:sSub>
                      <m:d>
                        <m:dPr>
                          <m:ctrlPr>
                            <a:rPr lang="ja-JP" altLang="en-US" i="1">
                              <a:solidFill>
                                <a:srgbClr val="000000"/>
                              </a:solidFill>
                              <a:latin typeface="Cambria Math" panose="02040503050406030204" pitchFamily="18" charset="0"/>
                            </a:rPr>
                          </m:ctrlPr>
                        </m:dPr>
                        <m:e>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𝑟</m:t>
                              </m:r>
                            </m:e>
                            <m:sub>
                              <m:r>
                                <a:rPr lang="ja-JP" altLang="en-US" i="1">
                                  <a:solidFill>
                                    <a:srgbClr val="000000"/>
                                  </a:solidFill>
                                  <a:latin typeface="Cambria Math" panose="02040503050406030204" pitchFamily="18" charset="0"/>
                                </a:rPr>
                                <m:t>𝑖𝑗</m:t>
                              </m:r>
                            </m:sub>
                          </m:sSub>
                        </m:e>
                      </m:d>
                      <m:r>
                        <a:rPr lang="ja-JP" altLang="en-US" i="1">
                          <a:solidFill>
                            <a:srgbClr val="000000"/>
                          </a:solidFill>
                          <a:latin typeface="Cambria Math" panose="02040503050406030204" pitchFamily="18" charset="0"/>
                        </a:rPr>
                        <m:t>=</m:t>
                      </m:r>
                      <m:f>
                        <m:fPr>
                          <m:ctrlPr>
                            <a:rPr lang="ja-JP" altLang="en-US" i="1">
                              <a:solidFill>
                                <a:srgbClr val="000000"/>
                              </a:solidFill>
                              <a:latin typeface="Cambria Math" panose="02040503050406030204" pitchFamily="18" charset="0"/>
                            </a:rPr>
                          </m:ctrlPr>
                        </m:fPr>
                        <m:num>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𝑧</m:t>
                              </m:r>
                            </m:e>
                            <m:sub>
                              <m:r>
                                <a:rPr lang="ja-JP" altLang="en-US" i="1">
                                  <a:solidFill>
                                    <a:srgbClr val="000000"/>
                                  </a:solidFill>
                                  <a:latin typeface="Cambria Math" panose="02040503050406030204" pitchFamily="18" charset="0"/>
                                </a:rPr>
                                <m:t>𝑖</m:t>
                              </m:r>
                            </m:sub>
                          </m:sSub>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𝑧</m:t>
                              </m:r>
                            </m:e>
                            <m:sub>
                              <m:r>
                                <a:rPr lang="ja-JP" altLang="en-US" i="1">
                                  <a:solidFill>
                                    <a:srgbClr val="000000"/>
                                  </a:solidFill>
                                  <a:latin typeface="Cambria Math" panose="02040503050406030204" pitchFamily="18" charset="0"/>
                                </a:rPr>
                                <m:t>𝑗</m:t>
                              </m:r>
                            </m:sub>
                          </m:sSub>
                          <m:sSup>
                            <m:sSupPr>
                              <m:ctrlPr>
                                <a:rPr lang="ja-JP" altLang="en-US" i="1">
                                  <a:solidFill>
                                    <a:srgbClr val="000000"/>
                                  </a:solidFill>
                                  <a:latin typeface="Cambria Math" panose="02040503050406030204" pitchFamily="18" charset="0"/>
                                </a:rPr>
                              </m:ctrlPr>
                            </m:sSupPr>
                            <m:e>
                              <m:r>
                                <a:rPr lang="ja-JP" altLang="en-US" i="1">
                                  <a:solidFill>
                                    <a:srgbClr val="000000"/>
                                  </a:solidFill>
                                  <a:latin typeface="Cambria Math" panose="02040503050406030204" pitchFamily="18" charset="0"/>
                                </a:rPr>
                                <m:t>𝑒</m:t>
                              </m:r>
                            </m:e>
                            <m:sup>
                              <m:r>
                                <a:rPr lang="ja-JP" altLang="en-US" i="1">
                                  <a:solidFill>
                                    <a:srgbClr val="000000"/>
                                  </a:solidFill>
                                  <a:latin typeface="Cambria Math" panose="02040503050406030204" pitchFamily="18" charset="0"/>
                                </a:rPr>
                                <m:t>2</m:t>
                              </m:r>
                            </m:sup>
                          </m:sSup>
                        </m:num>
                        <m:den>
                          <m:r>
                            <a:rPr lang="ja-JP" altLang="en-US" i="1">
                              <a:solidFill>
                                <a:srgbClr val="000000"/>
                              </a:solidFill>
                              <a:latin typeface="Cambria Math" panose="02040503050406030204" pitchFamily="18" charset="0"/>
                            </a:rPr>
                            <m:t>4</m:t>
                          </m:r>
                          <m:r>
                            <a:rPr lang="ja-JP" altLang="en-US" i="1">
                              <a:solidFill>
                                <a:srgbClr val="000000"/>
                              </a:solidFill>
                              <a:latin typeface="Cambria Math" panose="02040503050406030204" pitchFamily="18" charset="0"/>
                            </a:rPr>
                            <m:t>𝜋</m:t>
                          </m:r>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𝜀</m:t>
                              </m:r>
                            </m:e>
                            <m:sub>
                              <m:r>
                                <a:rPr lang="ja-JP" altLang="en-US" i="1">
                                  <a:solidFill>
                                    <a:srgbClr val="000000"/>
                                  </a:solidFill>
                                  <a:latin typeface="Cambria Math" panose="02040503050406030204" pitchFamily="18" charset="0"/>
                                </a:rPr>
                                <m:t>0</m:t>
                              </m:r>
                            </m:sub>
                          </m:sSub>
                        </m:den>
                      </m:f>
                      <m:f>
                        <m:fPr>
                          <m:ctrlPr>
                            <a:rPr lang="ja-JP" altLang="en-US" i="1">
                              <a:solidFill>
                                <a:srgbClr val="000000"/>
                              </a:solidFill>
                              <a:latin typeface="Cambria Math" panose="02040503050406030204" pitchFamily="18" charset="0"/>
                            </a:rPr>
                          </m:ctrlPr>
                        </m:fPr>
                        <m:num>
                          <m:r>
                            <a:rPr lang="ja-JP" altLang="en-US" i="1">
                              <a:solidFill>
                                <a:srgbClr val="000000"/>
                              </a:solidFill>
                              <a:latin typeface="Cambria Math" panose="02040503050406030204" pitchFamily="18" charset="0"/>
                            </a:rPr>
                            <m:t>1</m:t>
                          </m:r>
                        </m:num>
                        <m:den>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𝑟</m:t>
                              </m:r>
                            </m:e>
                            <m:sub>
                              <m:r>
                                <a:rPr lang="ja-JP" altLang="en-US" i="1">
                                  <a:solidFill>
                                    <a:srgbClr val="000000"/>
                                  </a:solidFill>
                                  <a:latin typeface="Cambria Math" panose="02040503050406030204" pitchFamily="18" charset="0"/>
                                </a:rPr>
                                <m:t>𝑖𝑗</m:t>
                              </m:r>
                            </m:sub>
                          </m:sSub>
                        </m:den>
                      </m:f>
                      <m:r>
                        <a:rPr lang="ja-JP" altLang="en-US" i="1">
                          <a:solidFill>
                            <a:srgbClr val="000000"/>
                          </a:solidFill>
                          <a:latin typeface="Cambria Math" panose="02040503050406030204" pitchFamily="18" charset="0"/>
                        </a:rPr>
                        <m:t>+</m:t>
                      </m:r>
                      <m:sSub>
                        <m:sSubPr>
                          <m:ctrlPr>
                            <a:rPr lang="ja-JP" altLang="en-US" i="1">
                              <a:solidFill>
                                <a:srgbClr val="000000"/>
                              </a:solidFill>
                              <a:latin typeface="Cambria Math" panose="02040503050406030204" pitchFamily="18" charset="0"/>
                            </a:rPr>
                          </m:ctrlPr>
                        </m:sSubPr>
                        <m:e>
                          <m:r>
                            <a:rPr lang="en-US" altLang="ja-JP" b="0" i="1" smtClean="0">
                              <a:solidFill>
                                <a:srgbClr val="000000"/>
                              </a:solidFill>
                              <a:latin typeface="Cambria Math" panose="02040503050406030204" pitchFamily="18" charset="0"/>
                            </a:rPr>
                            <m:t>𝐴</m:t>
                          </m:r>
                        </m:e>
                        <m:sub>
                          <m:r>
                            <a:rPr lang="ja-JP" altLang="en-US" i="1">
                              <a:solidFill>
                                <a:srgbClr val="000000"/>
                              </a:solidFill>
                              <a:latin typeface="Cambria Math" panose="02040503050406030204" pitchFamily="18" charset="0"/>
                            </a:rPr>
                            <m:t>𝑖</m:t>
                          </m:r>
                        </m:sub>
                      </m:sSub>
                      <m:func>
                        <m:funcPr>
                          <m:ctrlPr>
                            <a:rPr lang="ja-JP" altLang="en-US" i="1">
                              <a:solidFill>
                                <a:srgbClr val="000000"/>
                              </a:solidFill>
                              <a:latin typeface="Cambria Math" panose="02040503050406030204" pitchFamily="18" charset="0"/>
                            </a:rPr>
                          </m:ctrlPr>
                        </m:funcPr>
                        <m:fName>
                          <m:r>
                            <m:rPr>
                              <m:sty m:val="p"/>
                            </m:rPr>
                            <a:rPr lang="ja-JP" altLang="en-US" i="0">
                              <a:solidFill>
                                <a:srgbClr val="000000"/>
                              </a:solidFill>
                              <a:latin typeface="Cambria Math" panose="02040503050406030204" pitchFamily="18" charset="0"/>
                            </a:rPr>
                            <m:t>exp</m:t>
                          </m:r>
                        </m:fName>
                        <m:e>
                          <m:d>
                            <m:dPr>
                              <m:begChr m:val="["/>
                              <m:endChr m:val="]"/>
                              <m:ctrlPr>
                                <a:rPr lang="ja-JP" altLang="en-US" i="1">
                                  <a:solidFill>
                                    <a:srgbClr val="000000"/>
                                  </a:solidFill>
                                  <a:latin typeface="Cambria Math" panose="02040503050406030204" pitchFamily="18" charset="0"/>
                                </a:rPr>
                              </m:ctrlPr>
                            </m:dPr>
                            <m:e>
                              <m:r>
                                <a:rPr lang="ja-JP" altLang="en-US" i="1">
                                  <a:solidFill>
                                    <a:srgbClr val="000000"/>
                                  </a:solidFill>
                                  <a:latin typeface="Cambria Math" panose="02040503050406030204" pitchFamily="18" charset="0"/>
                                </a:rPr>
                                <m:t>−</m:t>
                              </m:r>
                              <m:f>
                                <m:fPr>
                                  <m:ctrlPr>
                                    <a:rPr lang="ja-JP" altLang="en-US" i="1">
                                      <a:solidFill>
                                        <a:srgbClr val="000000"/>
                                      </a:solidFill>
                                      <a:latin typeface="Cambria Math" panose="02040503050406030204" pitchFamily="18" charset="0"/>
                                    </a:rPr>
                                  </m:ctrlPr>
                                </m:fPr>
                                <m:num>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𝑟</m:t>
                                      </m:r>
                                    </m:e>
                                    <m:sub>
                                      <m:r>
                                        <a:rPr lang="ja-JP" altLang="en-US" i="1">
                                          <a:solidFill>
                                            <a:srgbClr val="000000"/>
                                          </a:solidFill>
                                          <a:latin typeface="Cambria Math" panose="02040503050406030204" pitchFamily="18" charset="0"/>
                                        </a:rPr>
                                        <m:t>𝑖𝑗</m:t>
                                      </m:r>
                                    </m:sub>
                                  </m:sSub>
                                </m:num>
                                <m:den>
                                  <m:sSub>
                                    <m:sSubPr>
                                      <m:ctrlPr>
                                        <a:rPr lang="ja-JP" altLang="en-US" i="1">
                                          <a:solidFill>
                                            <a:srgbClr val="000000"/>
                                          </a:solidFill>
                                          <a:latin typeface="Cambria Math" panose="02040503050406030204" pitchFamily="18" charset="0"/>
                                        </a:rPr>
                                      </m:ctrlPr>
                                    </m:sSubPr>
                                    <m:e>
                                      <m:r>
                                        <a:rPr lang="en-US" altLang="ja-JP" b="0" i="1" smtClean="0">
                                          <a:solidFill>
                                            <a:srgbClr val="000000"/>
                                          </a:solidFill>
                                          <a:latin typeface="Cambria Math" panose="02040503050406030204" pitchFamily="18" charset="0"/>
                                        </a:rPr>
                                        <m:t>𝐵</m:t>
                                      </m:r>
                                    </m:e>
                                    <m:sub>
                                      <m:r>
                                        <a:rPr lang="ja-JP" altLang="en-US" i="1">
                                          <a:solidFill>
                                            <a:srgbClr val="000000"/>
                                          </a:solidFill>
                                          <a:latin typeface="Cambria Math" panose="02040503050406030204" pitchFamily="18" charset="0"/>
                                        </a:rPr>
                                        <m:t>𝑖</m:t>
                                      </m:r>
                                      <m:r>
                                        <a:rPr lang="en-US" altLang="ja-JP" b="0" i="1" smtClean="0">
                                          <a:solidFill>
                                            <a:srgbClr val="000000"/>
                                          </a:solidFill>
                                          <a:latin typeface="Cambria Math" panose="02040503050406030204" pitchFamily="18" charset="0"/>
                                        </a:rPr>
                                        <m:t>𝑗</m:t>
                                      </m:r>
                                    </m:sub>
                                  </m:sSub>
                                </m:den>
                              </m:f>
                            </m:e>
                          </m:d>
                        </m:e>
                      </m:func>
                    </m:oMath>
                  </m:oMathPara>
                </a14:m>
                <a:endParaRPr lang="ja-JP" altLang="en-US" dirty="0"/>
              </a:p>
            </p:txBody>
          </p:sp>
        </mc:Choice>
        <mc:Fallback xmlns="">
          <p:sp>
            <p:nvSpPr>
              <p:cNvPr id="23555" name="Object 1024">
                <a:extLst>
                  <a:ext uri="{FF2B5EF4-FFF2-40B4-BE49-F238E27FC236}">
                    <a16:creationId xmlns:a16="http://schemas.microsoft.com/office/drawing/2014/main" id="{740142B7-2B34-49DC-8090-22D416F7BDBF}"/>
                  </a:ext>
                </a:extLst>
              </p:cNvPr>
              <p:cNvSpPr txBox="1">
                <a:spLocks noRot="1" noChangeAspect="1" noMove="1" noResize="1" noEditPoints="1" noAdjustHandles="1" noChangeArrowheads="1" noChangeShapeType="1" noTextEdit="1"/>
              </p:cNvSpPr>
              <p:nvPr/>
            </p:nvSpPr>
            <p:spPr bwMode="auto">
              <a:xfrm>
                <a:off x="740751" y="3321695"/>
                <a:ext cx="8348662" cy="1289050"/>
              </a:xfrm>
              <a:prstGeom prst="rect">
                <a:avLst/>
              </a:prstGeom>
              <a:blipFill>
                <a:blip r:embed="rId3"/>
                <a:stretch>
                  <a:fillRect/>
                </a:stretch>
              </a:blipFill>
              <a:ln>
                <a:noFill/>
              </a:ln>
              <a:effectLst/>
            </p:spPr>
            <p:txBody>
              <a:bodyPr/>
              <a:lstStyle/>
              <a:p>
                <a:r>
                  <a:rPr lang="ja-JP" altLang="en-US">
                    <a:noFill/>
                  </a:rPr>
                  <a:t> </a:t>
                </a:r>
              </a:p>
            </p:txBody>
          </p:sp>
        </mc:Fallback>
      </mc:AlternateContent>
      <p:sp>
        <p:nvSpPr>
          <p:cNvPr id="23556" name="Text Box 4">
            <a:extLst>
              <a:ext uri="{FF2B5EF4-FFF2-40B4-BE49-F238E27FC236}">
                <a16:creationId xmlns:a16="http://schemas.microsoft.com/office/drawing/2014/main" id="{01A57584-4A05-45AE-B69B-625001552BCE}"/>
              </a:ext>
            </a:extLst>
          </p:cNvPr>
          <p:cNvSpPr txBox="1">
            <a:spLocks noChangeArrowheads="1"/>
          </p:cNvSpPr>
          <p:nvPr/>
        </p:nvSpPr>
        <p:spPr bwMode="auto">
          <a:xfrm>
            <a:off x="1658647" y="4292129"/>
            <a:ext cx="2452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ja-JP" altLang="en-US" sz="2400" b="1">
                <a:solidFill>
                  <a:srgbClr val="FF0000"/>
                </a:solidFill>
                <a:latin typeface="Arial" panose="020B0604020202020204" pitchFamily="34" charset="0"/>
              </a:rPr>
              <a:t>静電ポテンシャル</a:t>
            </a:r>
          </a:p>
        </p:txBody>
      </p:sp>
      <p:sp>
        <p:nvSpPr>
          <p:cNvPr id="23557" name="Text Box 5">
            <a:extLst>
              <a:ext uri="{FF2B5EF4-FFF2-40B4-BE49-F238E27FC236}">
                <a16:creationId xmlns:a16="http://schemas.microsoft.com/office/drawing/2014/main" id="{AE1538B7-31D9-4A99-B7DF-88903A6B03AF}"/>
              </a:ext>
            </a:extLst>
          </p:cNvPr>
          <p:cNvSpPr txBox="1">
            <a:spLocks noChangeArrowheads="1"/>
          </p:cNvSpPr>
          <p:nvPr/>
        </p:nvSpPr>
        <p:spPr bwMode="auto">
          <a:xfrm>
            <a:off x="4367816" y="4292129"/>
            <a:ext cx="11033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ja-JP" altLang="en-US" sz="2400" b="1">
                <a:solidFill>
                  <a:srgbClr val="FF0000"/>
                </a:solidFill>
                <a:latin typeface="Arial" panose="020B0604020202020204" pitchFamily="34" charset="0"/>
              </a:rPr>
              <a:t>反発力</a:t>
            </a:r>
          </a:p>
        </p:txBody>
      </p:sp>
      <p:sp>
        <p:nvSpPr>
          <p:cNvPr id="2" name="Text Box 7">
            <a:extLst>
              <a:ext uri="{FF2B5EF4-FFF2-40B4-BE49-F238E27FC236}">
                <a16:creationId xmlns:a16="http://schemas.microsoft.com/office/drawing/2014/main" id="{48E42C45-075F-42AB-9698-DDFFDC8F3846}"/>
              </a:ext>
            </a:extLst>
          </p:cNvPr>
          <p:cNvSpPr txBox="1">
            <a:spLocks noChangeArrowheads="1"/>
          </p:cNvSpPr>
          <p:nvPr/>
        </p:nvSpPr>
        <p:spPr bwMode="auto">
          <a:xfrm>
            <a:off x="539552" y="1268760"/>
            <a:ext cx="56284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ja-JP" altLang="en-US" sz="2400" b="1" dirty="0">
                <a:solidFill>
                  <a:srgbClr val="0000FF"/>
                </a:solidFill>
                <a:latin typeface="Arial" panose="020B0604020202020204" pitchFamily="34" charset="0"/>
              </a:rPr>
              <a:t>参考： 惑星シミュレータの場合は重力だけ</a:t>
            </a:r>
          </a:p>
        </p:txBody>
      </p:sp>
      <mc:AlternateContent xmlns:mc="http://schemas.openxmlformats.org/markup-compatibility/2006" xmlns:a14="http://schemas.microsoft.com/office/drawing/2010/main">
        <mc:Choice Requires="a14">
          <p:sp>
            <p:nvSpPr>
              <p:cNvPr id="5" name="Object 1024">
                <a:extLst>
                  <a:ext uri="{FF2B5EF4-FFF2-40B4-BE49-F238E27FC236}">
                    <a16:creationId xmlns:a16="http://schemas.microsoft.com/office/drawing/2014/main" id="{4FC16A51-93C8-4777-AA87-BF486CFEC85B}"/>
                  </a:ext>
                </a:extLst>
              </p:cNvPr>
              <p:cNvSpPr txBox="1"/>
              <p:nvPr/>
            </p:nvSpPr>
            <p:spPr bwMode="auto">
              <a:xfrm>
                <a:off x="1002531" y="1707902"/>
                <a:ext cx="8348662" cy="1289050"/>
              </a:xfrm>
              <a:prstGeom prst="rect">
                <a:avLst/>
              </a:prstGeom>
              <a:noFill/>
              <a:ln>
                <a:noFill/>
              </a:ln>
              <a:effectLst/>
            </p:spPr>
            <p:txBody>
              <a:bodyPr>
                <a:normAutofit/>
              </a:bodyPr>
              <a:lstStyle/>
              <a:p>
                <a:pPr/>
                <a14:m>
                  <m:oMathPara xmlns:m="http://schemas.openxmlformats.org/officeDocument/2006/math">
                    <m:oMathParaPr>
                      <m:jc m:val="left"/>
                    </m:oMathParaPr>
                    <m:oMath xmlns:m="http://schemas.openxmlformats.org/officeDocument/2006/math">
                      <m:sSub>
                        <m:sSubPr>
                          <m:ctrlPr>
                            <a:rPr lang="ja-JP" altLang="en-US" i="1" smtClean="0">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𝑈</m:t>
                          </m:r>
                        </m:e>
                        <m:sub>
                          <m:r>
                            <a:rPr lang="ja-JP" altLang="en-US" i="1">
                              <a:solidFill>
                                <a:srgbClr val="000000"/>
                              </a:solidFill>
                              <a:latin typeface="Cambria Math" panose="02040503050406030204" pitchFamily="18" charset="0"/>
                            </a:rPr>
                            <m:t>𝑖𝑗</m:t>
                          </m:r>
                        </m:sub>
                      </m:sSub>
                      <m:d>
                        <m:dPr>
                          <m:ctrlPr>
                            <a:rPr lang="ja-JP" altLang="en-US" i="1">
                              <a:solidFill>
                                <a:srgbClr val="000000"/>
                              </a:solidFill>
                              <a:latin typeface="Cambria Math" panose="02040503050406030204" pitchFamily="18" charset="0"/>
                            </a:rPr>
                          </m:ctrlPr>
                        </m:dPr>
                        <m:e>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𝑟</m:t>
                              </m:r>
                            </m:e>
                            <m:sub>
                              <m:r>
                                <a:rPr lang="ja-JP" altLang="en-US" i="1">
                                  <a:solidFill>
                                    <a:srgbClr val="000000"/>
                                  </a:solidFill>
                                  <a:latin typeface="Cambria Math" panose="02040503050406030204" pitchFamily="18" charset="0"/>
                                </a:rPr>
                                <m:t>𝑖𝑗</m:t>
                              </m:r>
                            </m:sub>
                          </m:sSub>
                        </m:e>
                      </m:d>
                      <m:r>
                        <a:rPr lang="ja-JP" altLang="en-US" i="1">
                          <a:solidFill>
                            <a:srgbClr val="000000"/>
                          </a:solidFill>
                          <a:latin typeface="Cambria Math" panose="02040503050406030204" pitchFamily="18" charset="0"/>
                        </a:rPr>
                        <m:t>=</m:t>
                      </m:r>
                      <m:r>
                        <a:rPr lang="en-US" altLang="ja-JP" b="0" i="1" smtClean="0">
                          <a:solidFill>
                            <a:srgbClr val="000000"/>
                          </a:solidFill>
                          <a:latin typeface="Cambria Math" panose="02040503050406030204" pitchFamily="18" charset="0"/>
                        </a:rPr>
                        <m:t>𝐺</m:t>
                      </m:r>
                      <m:f>
                        <m:fPr>
                          <m:ctrlPr>
                            <a:rPr lang="ja-JP" altLang="en-US" i="1">
                              <a:solidFill>
                                <a:srgbClr val="000000"/>
                              </a:solidFill>
                              <a:latin typeface="Cambria Math" panose="02040503050406030204" pitchFamily="18" charset="0"/>
                            </a:rPr>
                          </m:ctrlPr>
                        </m:fPr>
                        <m:num>
                          <m:sSub>
                            <m:sSubPr>
                              <m:ctrlPr>
                                <a:rPr lang="ja-JP" altLang="en-US" i="1">
                                  <a:solidFill>
                                    <a:srgbClr val="000000"/>
                                  </a:solidFill>
                                  <a:latin typeface="Cambria Math" panose="02040503050406030204" pitchFamily="18" charset="0"/>
                                </a:rPr>
                              </m:ctrlPr>
                            </m:sSubPr>
                            <m:e>
                              <m:r>
                                <a:rPr lang="en-US" altLang="ja-JP" b="0" i="1" smtClean="0">
                                  <a:solidFill>
                                    <a:srgbClr val="000000"/>
                                  </a:solidFill>
                                  <a:latin typeface="Cambria Math" panose="02040503050406030204" pitchFamily="18" charset="0"/>
                                </a:rPr>
                                <m:t>𝑚</m:t>
                              </m:r>
                            </m:e>
                            <m:sub>
                              <m:r>
                                <a:rPr lang="ja-JP" altLang="en-US" i="1">
                                  <a:solidFill>
                                    <a:srgbClr val="000000"/>
                                  </a:solidFill>
                                  <a:latin typeface="Cambria Math" panose="02040503050406030204" pitchFamily="18" charset="0"/>
                                </a:rPr>
                                <m:t>𝑖</m:t>
                              </m:r>
                            </m:sub>
                          </m:sSub>
                          <m:sSub>
                            <m:sSubPr>
                              <m:ctrlPr>
                                <a:rPr lang="ja-JP" altLang="en-US" i="1">
                                  <a:solidFill>
                                    <a:srgbClr val="000000"/>
                                  </a:solidFill>
                                  <a:latin typeface="Cambria Math" panose="02040503050406030204" pitchFamily="18" charset="0"/>
                                </a:rPr>
                              </m:ctrlPr>
                            </m:sSubPr>
                            <m:e>
                              <m:r>
                                <a:rPr lang="en-US" altLang="ja-JP" i="1">
                                  <a:solidFill>
                                    <a:srgbClr val="000000"/>
                                  </a:solidFill>
                                  <a:latin typeface="Cambria Math" panose="02040503050406030204" pitchFamily="18" charset="0"/>
                                </a:rPr>
                                <m:t>𝑚</m:t>
                              </m:r>
                            </m:e>
                            <m:sub>
                              <m:r>
                                <a:rPr lang="en-US" altLang="ja-JP" b="0" i="1" smtClean="0">
                                  <a:solidFill>
                                    <a:srgbClr val="000000"/>
                                  </a:solidFill>
                                  <a:latin typeface="Cambria Math" panose="02040503050406030204" pitchFamily="18" charset="0"/>
                                </a:rPr>
                                <m:t>𝑗</m:t>
                              </m:r>
                            </m:sub>
                          </m:sSub>
                        </m:num>
                        <m:den>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𝑟</m:t>
                              </m:r>
                            </m:e>
                            <m:sub>
                              <m:r>
                                <a:rPr lang="ja-JP" altLang="en-US" i="1">
                                  <a:solidFill>
                                    <a:srgbClr val="000000"/>
                                  </a:solidFill>
                                  <a:latin typeface="Cambria Math" panose="02040503050406030204" pitchFamily="18" charset="0"/>
                                </a:rPr>
                                <m:t>𝑖𝑗</m:t>
                              </m:r>
                            </m:sub>
                          </m:sSub>
                        </m:den>
                      </m:f>
                    </m:oMath>
                  </m:oMathPara>
                </a14:m>
                <a:endParaRPr lang="ja-JP" altLang="en-US" dirty="0"/>
              </a:p>
            </p:txBody>
          </p:sp>
        </mc:Choice>
        <mc:Fallback xmlns="">
          <p:sp>
            <p:nvSpPr>
              <p:cNvPr id="5" name="Object 1024">
                <a:extLst>
                  <a:ext uri="{FF2B5EF4-FFF2-40B4-BE49-F238E27FC236}">
                    <a16:creationId xmlns:a16="http://schemas.microsoft.com/office/drawing/2014/main" id="{4FC16A51-93C8-4777-AA87-BF486CFEC85B}"/>
                  </a:ext>
                </a:extLst>
              </p:cNvPr>
              <p:cNvSpPr txBox="1">
                <a:spLocks noRot="1" noChangeAspect="1" noMove="1" noResize="1" noEditPoints="1" noAdjustHandles="1" noChangeArrowheads="1" noChangeShapeType="1" noTextEdit="1"/>
              </p:cNvSpPr>
              <p:nvPr/>
            </p:nvSpPr>
            <p:spPr bwMode="auto">
              <a:xfrm>
                <a:off x="1002531" y="1707902"/>
                <a:ext cx="8348662" cy="1289050"/>
              </a:xfrm>
              <a:prstGeom prst="rect">
                <a:avLst/>
              </a:prstGeom>
              <a:blipFill>
                <a:blip r:embed="rId4"/>
                <a:stretch>
                  <a:fillRect/>
                </a:stretch>
              </a:blipFill>
              <a:ln>
                <a:noFill/>
              </a:ln>
              <a:effectLst/>
            </p:spPr>
            <p:txBody>
              <a:bodyPr/>
              <a:lstStyle/>
              <a:p>
                <a:r>
                  <a:rPr lang="ja-JP" altLang="en-US">
                    <a:noFill/>
                  </a:rPr>
                  <a:t> </a:t>
                </a:r>
              </a:p>
            </p:txBody>
          </p:sp>
        </mc:Fallback>
      </mc:AlternateContent>
      <p:sp>
        <p:nvSpPr>
          <p:cNvPr id="6" name="Text Box 7">
            <a:extLst>
              <a:ext uri="{FF2B5EF4-FFF2-40B4-BE49-F238E27FC236}">
                <a16:creationId xmlns:a16="http://schemas.microsoft.com/office/drawing/2014/main" id="{8284D878-70B2-4E3F-AFD3-6534BD11A9E0}"/>
              </a:ext>
            </a:extLst>
          </p:cNvPr>
          <p:cNvSpPr txBox="1">
            <a:spLocks noChangeArrowheads="1"/>
          </p:cNvSpPr>
          <p:nvPr/>
        </p:nvSpPr>
        <p:spPr bwMode="auto">
          <a:xfrm>
            <a:off x="539552" y="2924944"/>
            <a:ext cx="48974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ja-JP" altLang="en-US" sz="2400" b="1" dirty="0">
                <a:solidFill>
                  <a:srgbClr val="0000FF"/>
                </a:solidFill>
                <a:latin typeface="Arial" panose="020B0604020202020204" pitchFamily="34" charset="0"/>
              </a:rPr>
              <a:t>原子（イオン）の場合</a:t>
            </a:r>
            <a:r>
              <a:rPr lang="en-US" altLang="ja-JP" sz="2400" b="1" dirty="0">
                <a:solidFill>
                  <a:srgbClr val="0000FF"/>
                </a:solidFill>
                <a:latin typeface="Arial" panose="020B0604020202020204" pitchFamily="34" charset="0"/>
              </a:rPr>
              <a:t>:</a:t>
            </a:r>
            <a:r>
              <a:rPr lang="ja-JP" altLang="en-US" sz="2400" b="1" dirty="0">
                <a:solidFill>
                  <a:srgbClr val="0000FF"/>
                </a:solidFill>
                <a:latin typeface="Arial" panose="020B0604020202020204" pitchFamily="34" charset="0"/>
              </a:rPr>
              <a:t> </a:t>
            </a:r>
            <a:r>
              <a:rPr lang="ja-JP" altLang="en-US" sz="2400" b="1" dirty="0">
                <a:solidFill>
                  <a:srgbClr val="FF0000"/>
                </a:solidFill>
                <a:latin typeface="Arial" panose="020B0604020202020204" pitchFamily="34" charset="0"/>
              </a:rPr>
              <a:t>分子動力学法</a:t>
            </a:r>
            <a:endParaRPr lang="en-US" altLang="ja-JP" sz="2400" b="1" dirty="0">
              <a:solidFill>
                <a:srgbClr val="FF0000"/>
              </a:solidFill>
              <a:latin typeface="Arial" panose="020B0604020202020204" pitchFamily="34" charset="0"/>
            </a:endParaRPr>
          </a:p>
        </p:txBody>
      </p:sp>
    </p:spTree>
    <p:extLst>
      <p:ext uri="{BB962C8B-B14F-4D97-AF65-F5344CB8AC3E}">
        <p14:creationId xmlns:p14="http://schemas.microsoft.com/office/powerpoint/2010/main" val="37745416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97634" name="Picture 2" descr="F:\C12A7\C12A7-1Cage\C12A7-UnitCell.bmp">
            <a:extLst>
              <a:ext uri="{FF2B5EF4-FFF2-40B4-BE49-F238E27FC236}">
                <a16:creationId xmlns:a16="http://schemas.microsoft.com/office/drawing/2014/main" id="{35C0A53B-28A1-44A1-9FE5-727E09EEA7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1871"/>
          <a:stretch/>
        </p:blipFill>
        <p:spPr bwMode="auto">
          <a:xfrm>
            <a:off x="1676400" y="0"/>
            <a:ext cx="714407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1107" name="Freeform 3">
            <a:extLst>
              <a:ext uri="{FF2B5EF4-FFF2-40B4-BE49-F238E27FC236}">
                <a16:creationId xmlns:a16="http://schemas.microsoft.com/office/drawing/2014/main" id="{AB54B813-8F12-44FE-911F-8A6A280EBF76}"/>
              </a:ext>
            </a:extLst>
          </p:cNvPr>
          <p:cNvSpPr>
            <a:spLocks noChangeAspect="1"/>
          </p:cNvSpPr>
          <p:nvPr/>
        </p:nvSpPr>
        <p:spPr bwMode="auto">
          <a:xfrm>
            <a:off x="4876800" y="2946400"/>
            <a:ext cx="2743200" cy="2079625"/>
          </a:xfrm>
          <a:custGeom>
            <a:avLst/>
            <a:gdLst/>
            <a:ahLst/>
            <a:cxnLst>
              <a:cxn ang="0">
                <a:pos x="208" y="9"/>
              </a:cxn>
              <a:cxn ang="0">
                <a:pos x="0" y="356"/>
              </a:cxn>
              <a:cxn ang="0">
                <a:pos x="55" y="612"/>
              </a:cxn>
              <a:cxn ang="0">
                <a:pos x="229" y="759"/>
              </a:cxn>
              <a:cxn ang="0">
                <a:pos x="539" y="832"/>
              </a:cxn>
              <a:cxn ang="0">
                <a:pos x="859" y="740"/>
              </a:cxn>
              <a:cxn ang="0">
                <a:pos x="1015" y="603"/>
              </a:cxn>
              <a:cxn ang="0">
                <a:pos x="1097" y="356"/>
              </a:cxn>
              <a:cxn ang="0">
                <a:pos x="987" y="183"/>
              </a:cxn>
              <a:cxn ang="0">
                <a:pos x="887" y="0"/>
              </a:cxn>
              <a:cxn ang="0">
                <a:pos x="208" y="9"/>
              </a:cxn>
            </a:cxnLst>
            <a:rect l="0" t="0" r="r" b="b"/>
            <a:pathLst>
              <a:path w="1097" h="832">
                <a:moveTo>
                  <a:pt x="208" y="9"/>
                </a:moveTo>
                <a:lnTo>
                  <a:pt x="0" y="356"/>
                </a:lnTo>
                <a:lnTo>
                  <a:pt x="55" y="612"/>
                </a:lnTo>
                <a:lnTo>
                  <a:pt x="229" y="759"/>
                </a:lnTo>
                <a:lnTo>
                  <a:pt x="539" y="832"/>
                </a:lnTo>
                <a:lnTo>
                  <a:pt x="859" y="740"/>
                </a:lnTo>
                <a:lnTo>
                  <a:pt x="1015" y="603"/>
                </a:lnTo>
                <a:lnTo>
                  <a:pt x="1097" y="356"/>
                </a:lnTo>
                <a:lnTo>
                  <a:pt x="987" y="183"/>
                </a:lnTo>
                <a:lnTo>
                  <a:pt x="887" y="0"/>
                </a:lnTo>
                <a:lnTo>
                  <a:pt x="208" y="9"/>
                </a:lnTo>
                <a:close/>
              </a:path>
            </a:pathLst>
          </a:custGeom>
          <a:solidFill>
            <a:srgbClr val="FFFF99">
              <a:alpha val="50000"/>
            </a:srgbClr>
          </a:solidFill>
          <a:ln w="9525">
            <a:noFill/>
            <a:round/>
            <a:headEnd/>
            <a:tailEnd/>
          </a:ln>
          <a:effectLst/>
        </p:spPr>
        <p:txBody>
          <a:bodyPr/>
          <a:lstStyle/>
          <a:p>
            <a:pPr eaLnBrk="1" hangingPunct="1">
              <a:defRPr/>
            </a:pPr>
            <a:endParaRPr lang="ja-JP" altLang="en-US" sz="2400" b="0">
              <a:effectLst>
                <a:outerShdw blurRad="38100" dist="38100" dir="2700000" algn="tl">
                  <a:srgbClr val="000000">
                    <a:alpha val="43137"/>
                  </a:srgbClr>
                </a:outerShdw>
              </a:effectLst>
              <a:ea typeface="MS UI Gothic" pitchFamily="50" charset="-128"/>
            </a:endParaRPr>
          </a:p>
        </p:txBody>
      </p:sp>
      <p:pic>
        <p:nvPicPr>
          <p:cNvPr id="1711108" name="Picture 4" descr="D:\My Documents\論文・発表\学会発表\2004WOE11\Kamiya\Presentation\C12A7-1Cage-Oxygen.bmp">
            <a:extLst>
              <a:ext uri="{FF2B5EF4-FFF2-40B4-BE49-F238E27FC236}">
                <a16:creationId xmlns:a16="http://schemas.microsoft.com/office/drawing/2014/main" id="{1EDF0B27-54D8-454E-8E58-0EECAFF1DD3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21871"/>
          <a:stretch/>
        </p:blipFill>
        <p:spPr bwMode="auto">
          <a:xfrm>
            <a:off x="1676400" y="0"/>
            <a:ext cx="714407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637" name="Text Box 5">
            <a:extLst>
              <a:ext uri="{FF2B5EF4-FFF2-40B4-BE49-F238E27FC236}">
                <a16:creationId xmlns:a16="http://schemas.microsoft.com/office/drawing/2014/main" id="{19E52352-9639-4F1F-80A8-7DB227C857C2}"/>
              </a:ext>
            </a:extLst>
          </p:cNvPr>
          <p:cNvSpPr txBox="1">
            <a:spLocks noChangeArrowheads="1"/>
          </p:cNvSpPr>
          <p:nvPr/>
        </p:nvSpPr>
        <p:spPr bwMode="auto">
          <a:xfrm>
            <a:off x="152400" y="764704"/>
            <a:ext cx="9144000"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buNone/>
            </a:pPr>
            <a:r>
              <a:rPr lang="en-US" altLang="ja-JP" sz="2400" b="1" dirty="0">
                <a:solidFill>
                  <a:srgbClr val="0000FF"/>
                </a:solidFill>
              </a:rPr>
              <a:t>C12A7:</a:t>
            </a:r>
            <a:r>
              <a:rPr lang="ja-JP" altLang="en-US" sz="2400" b="1" dirty="0">
                <a:solidFill>
                  <a:srgbClr val="0000FF"/>
                </a:solidFill>
              </a:rPr>
              <a:t> </a:t>
            </a:r>
            <a:r>
              <a:rPr lang="en-US" altLang="ja-JP" sz="2400" b="1" dirty="0">
                <a:solidFill>
                  <a:srgbClr val="0000FF"/>
                </a:solidFill>
              </a:rPr>
              <a:t>12CaO·7Al</a:t>
            </a:r>
            <a:r>
              <a:rPr lang="en-US" altLang="ja-JP" sz="2400" b="1" baseline="-25000" dirty="0">
                <a:solidFill>
                  <a:srgbClr val="0000FF"/>
                </a:solidFill>
              </a:rPr>
              <a:t>2</a:t>
            </a:r>
            <a:r>
              <a:rPr lang="en-US" altLang="ja-JP" sz="2400" b="1" dirty="0">
                <a:solidFill>
                  <a:srgbClr val="0000FF"/>
                </a:solidFill>
              </a:rPr>
              <a:t>O</a:t>
            </a:r>
            <a:r>
              <a:rPr lang="en-US" altLang="ja-JP" sz="2400" b="1" baseline="-25000" dirty="0">
                <a:solidFill>
                  <a:srgbClr val="0000FF"/>
                </a:solidFill>
              </a:rPr>
              <a:t>3</a:t>
            </a:r>
            <a:br>
              <a:rPr lang="en-US" altLang="ja-JP" sz="2400" b="1" baseline="-25000" dirty="0">
                <a:solidFill>
                  <a:srgbClr val="0000FF"/>
                </a:solidFill>
              </a:rPr>
            </a:br>
            <a:r>
              <a:rPr lang="ja-JP" altLang="en-US" sz="2400" b="0" dirty="0">
                <a:sym typeface="Symbol" panose="05050102010706020507" pitchFamily="18" charset="2"/>
              </a:rPr>
              <a:t>アルミナセメントの原料</a:t>
            </a:r>
            <a:br>
              <a:rPr lang="en-US" altLang="ja-JP" sz="2400" b="1" baseline="-25000" dirty="0">
                <a:solidFill>
                  <a:srgbClr val="0000FF"/>
                </a:solidFill>
              </a:rPr>
            </a:br>
            <a:r>
              <a:rPr lang="ja-JP" altLang="en-US" sz="2400" dirty="0">
                <a:solidFill>
                  <a:srgbClr val="FF0000"/>
                </a:solidFill>
              </a:rPr>
              <a:t>電気絶縁体</a:t>
            </a:r>
            <a:br>
              <a:rPr lang="en-US" altLang="ja-JP" sz="2400" dirty="0">
                <a:solidFill>
                  <a:srgbClr val="FF0000"/>
                </a:solidFill>
              </a:rPr>
            </a:br>
            <a:r>
              <a:rPr lang="ja-JP" altLang="en-US" sz="2000" dirty="0">
                <a:solidFill>
                  <a:srgbClr val="FF0000"/>
                </a:solidFill>
                <a:sym typeface="Symbol" panose="05050102010706020507" pitchFamily="18" charset="2"/>
              </a:rPr>
              <a:t>何の特別な機能は無い</a:t>
            </a:r>
            <a:endParaRPr lang="ja-JP" altLang="en-US" sz="2000" b="0" dirty="0">
              <a:sym typeface="Symbol" panose="05050102010706020507" pitchFamily="18" charset="2"/>
            </a:endParaRPr>
          </a:p>
        </p:txBody>
      </p:sp>
      <p:sp>
        <p:nvSpPr>
          <p:cNvPr id="1711110" name="Rectangle 6">
            <a:extLst>
              <a:ext uri="{FF2B5EF4-FFF2-40B4-BE49-F238E27FC236}">
                <a16:creationId xmlns:a16="http://schemas.microsoft.com/office/drawing/2014/main" id="{91855B6F-86AF-4C20-97B7-0E2A819ED853}"/>
              </a:ext>
            </a:extLst>
          </p:cNvPr>
          <p:cNvSpPr>
            <a:spLocks noChangeArrowheads="1"/>
          </p:cNvSpPr>
          <p:nvPr/>
        </p:nvSpPr>
        <p:spPr bwMode="auto">
          <a:xfrm>
            <a:off x="152400" y="2204864"/>
            <a:ext cx="42979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buFontTx/>
              <a:buNone/>
            </a:pPr>
            <a:r>
              <a:rPr lang="ja-JP" altLang="en-US" sz="2400" dirty="0">
                <a:solidFill>
                  <a:srgbClr val="0000FF"/>
                </a:solidFill>
                <a:sym typeface="Symbol" panose="05050102010706020507" pitchFamily="18" charset="2"/>
              </a:rPr>
              <a:t>正に帯電した籠構造 </a:t>
            </a:r>
            <a:r>
              <a:rPr lang="en-US" altLang="ja-JP" sz="2400" dirty="0">
                <a:solidFill>
                  <a:srgbClr val="0000FF"/>
                </a:solidFill>
                <a:sym typeface="Symbol" panose="05050102010706020507" pitchFamily="18" charset="2"/>
              </a:rPr>
              <a:t>(~0.4 nm)</a:t>
            </a:r>
            <a:br>
              <a:rPr lang="en-US" altLang="ja-JP" sz="2400" dirty="0">
                <a:solidFill>
                  <a:srgbClr val="0000FF"/>
                </a:solidFill>
                <a:sym typeface="Symbol" panose="05050102010706020507" pitchFamily="18" charset="2"/>
              </a:rPr>
            </a:br>
            <a:r>
              <a:rPr lang="en-US" altLang="ja-JP" sz="2400" dirty="0">
                <a:solidFill>
                  <a:srgbClr val="0000FF"/>
                </a:solidFill>
                <a:sym typeface="Symbol" panose="05050102010706020507" pitchFamily="18" charset="2"/>
              </a:rPr>
              <a:t> </a:t>
            </a:r>
            <a:r>
              <a:rPr lang="ja-JP" altLang="en-US" sz="2400" dirty="0">
                <a:solidFill>
                  <a:srgbClr val="0000FF"/>
                </a:solidFill>
                <a:sym typeface="Symbol" panose="05050102010706020507" pitchFamily="18" charset="2"/>
              </a:rPr>
              <a:t>自由酸化物イオン</a:t>
            </a:r>
            <a:r>
              <a:rPr lang="en-US" altLang="ja-JP" sz="2400" dirty="0">
                <a:solidFill>
                  <a:srgbClr val="0000FF"/>
                </a:solidFill>
                <a:sym typeface="Symbol" panose="05050102010706020507" pitchFamily="18" charset="2"/>
              </a:rPr>
              <a:t>(O</a:t>
            </a:r>
            <a:r>
              <a:rPr lang="en-US" altLang="ja-JP" sz="2400" baseline="30000" dirty="0">
                <a:solidFill>
                  <a:srgbClr val="0000FF"/>
                </a:solidFill>
                <a:sym typeface="Symbol" panose="05050102010706020507" pitchFamily="18" charset="2"/>
              </a:rPr>
              <a:t>2-</a:t>
            </a:r>
            <a:r>
              <a:rPr lang="en-US" altLang="ja-JP" sz="2400" dirty="0">
                <a:solidFill>
                  <a:srgbClr val="0000FF"/>
                </a:solidFill>
                <a:sym typeface="Symbol" panose="05050102010706020507" pitchFamily="18" charset="2"/>
              </a:rPr>
              <a:t>)</a:t>
            </a:r>
          </a:p>
        </p:txBody>
      </p:sp>
      <p:sp>
        <p:nvSpPr>
          <p:cNvPr id="197639" name="Rectangle 7">
            <a:extLst>
              <a:ext uri="{FF2B5EF4-FFF2-40B4-BE49-F238E27FC236}">
                <a16:creationId xmlns:a16="http://schemas.microsoft.com/office/drawing/2014/main" id="{AEF627CA-BCCF-44C5-9530-35C296DF3CFF}"/>
              </a:ext>
            </a:extLst>
          </p:cNvPr>
          <p:cNvSpPr>
            <a:spLocks noGrp="1" noChangeArrowheads="1"/>
          </p:cNvSpPr>
          <p:nvPr>
            <p:ph type="title" idx="4294967295"/>
          </p:nvPr>
        </p:nvSpPr>
        <p:spPr>
          <a:xfrm>
            <a:off x="0" y="0"/>
            <a:ext cx="9144000" cy="822325"/>
          </a:xfrm>
          <a:noFill/>
        </p:spPr>
        <p:txBody>
          <a:bodyPr/>
          <a:lstStyle/>
          <a:p>
            <a:pPr eaLnBrk="1" hangingPunct="1"/>
            <a:r>
              <a:rPr lang="ja-JP" altLang="en-US" sz="3600" b="1" kern="1200" dirty="0">
                <a:solidFill>
                  <a:srgbClr val="0000FF"/>
                </a:solidFill>
                <a:latin typeface="+mn-lt"/>
                <a:cs typeface="+mn-cs"/>
              </a:rPr>
              <a:t>セメント鉱物 </a:t>
            </a:r>
            <a:r>
              <a:rPr lang="en-US" altLang="ja-JP" sz="3600" b="1" kern="1200" dirty="0">
                <a:solidFill>
                  <a:srgbClr val="0000FF"/>
                </a:solidFill>
                <a:latin typeface="+mn-lt"/>
                <a:cs typeface="+mn-cs"/>
              </a:rPr>
              <a:t>C12A7</a:t>
            </a:r>
            <a:r>
              <a:rPr lang="ja-JP" altLang="en-US" sz="3600" b="1" dirty="0">
                <a:solidFill>
                  <a:srgbClr val="0000FF"/>
                </a:solidFill>
                <a:latin typeface="+mn-lt"/>
              </a:rPr>
              <a:t>に電子をドープする</a:t>
            </a:r>
            <a:endParaRPr lang="ja-JP" altLang="en-US" sz="3600" b="1" dirty="0">
              <a:solidFill>
                <a:srgbClr val="0000FF"/>
              </a:solidFill>
            </a:endParaRPr>
          </a:p>
        </p:txBody>
      </p:sp>
      <p:grpSp>
        <p:nvGrpSpPr>
          <p:cNvPr id="2" name="Group 8">
            <a:extLst>
              <a:ext uri="{FF2B5EF4-FFF2-40B4-BE49-F238E27FC236}">
                <a16:creationId xmlns:a16="http://schemas.microsoft.com/office/drawing/2014/main" id="{B8529719-2060-458A-9C87-2E2EA1C4915F}"/>
              </a:ext>
            </a:extLst>
          </p:cNvPr>
          <p:cNvGrpSpPr>
            <a:grpSpLocks/>
          </p:cNvGrpSpPr>
          <p:nvPr/>
        </p:nvGrpSpPr>
        <p:grpSpPr bwMode="auto">
          <a:xfrm>
            <a:off x="457200" y="3705225"/>
            <a:ext cx="3784600" cy="2751138"/>
            <a:chOff x="206" y="2256"/>
            <a:chExt cx="2384" cy="1733"/>
          </a:xfrm>
        </p:grpSpPr>
        <p:sp>
          <p:nvSpPr>
            <p:cNvPr id="197642" name="Rectangle 9">
              <a:extLst>
                <a:ext uri="{FF2B5EF4-FFF2-40B4-BE49-F238E27FC236}">
                  <a16:creationId xmlns:a16="http://schemas.microsoft.com/office/drawing/2014/main" id="{A08F7CE9-0E4C-43E6-BCC4-85BAE727141F}"/>
                </a:ext>
              </a:extLst>
            </p:cNvPr>
            <p:cNvSpPr>
              <a:spLocks noChangeArrowheads="1"/>
            </p:cNvSpPr>
            <p:nvPr/>
          </p:nvSpPr>
          <p:spPr bwMode="auto">
            <a:xfrm>
              <a:off x="206" y="2256"/>
              <a:ext cx="231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buFontTx/>
                <a:buNone/>
              </a:pPr>
              <a:r>
                <a:rPr lang="ja-JP" altLang="en-US" sz="2400">
                  <a:solidFill>
                    <a:srgbClr val="0000FF"/>
                  </a:solidFill>
                  <a:sym typeface="Symbol" panose="05050102010706020507" pitchFamily="18" charset="2"/>
                </a:rPr>
                <a:t>自由</a:t>
              </a:r>
              <a:r>
                <a:rPr lang="en-US" altLang="ja-JP" sz="2400">
                  <a:solidFill>
                    <a:srgbClr val="0000FF"/>
                  </a:solidFill>
                  <a:sym typeface="Symbol" panose="05050102010706020507" pitchFamily="18" charset="2"/>
                </a:rPr>
                <a:t>O</a:t>
              </a:r>
              <a:r>
                <a:rPr lang="en-US" altLang="ja-JP" sz="2400" baseline="30000">
                  <a:solidFill>
                    <a:srgbClr val="0000FF"/>
                  </a:solidFill>
                  <a:sym typeface="Symbol" panose="05050102010706020507" pitchFamily="18" charset="2"/>
                </a:rPr>
                <a:t>2-</a:t>
              </a:r>
              <a:r>
                <a:rPr lang="ja-JP" altLang="en-US" sz="2400">
                  <a:solidFill>
                    <a:srgbClr val="0000FF"/>
                  </a:solidFill>
                  <a:sym typeface="Symbol" panose="05050102010706020507" pitchFamily="18" charset="2"/>
                </a:rPr>
                <a:t>イオンを置き換える</a:t>
              </a:r>
            </a:p>
          </p:txBody>
        </p:sp>
        <p:sp>
          <p:nvSpPr>
            <p:cNvPr id="1711114" name="AutoShape 10">
              <a:extLst>
                <a:ext uri="{FF2B5EF4-FFF2-40B4-BE49-F238E27FC236}">
                  <a16:creationId xmlns:a16="http://schemas.microsoft.com/office/drawing/2014/main" id="{10AB0266-5D2C-4E3C-8DBD-1645BBB79FB3}"/>
                </a:ext>
              </a:extLst>
            </p:cNvPr>
            <p:cNvSpPr>
              <a:spLocks noChangeArrowheads="1"/>
            </p:cNvSpPr>
            <p:nvPr/>
          </p:nvSpPr>
          <p:spPr bwMode="auto">
            <a:xfrm>
              <a:off x="768" y="2544"/>
              <a:ext cx="816" cy="528"/>
            </a:xfrm>
            <a:prstGeom prst="downArrow">
              <a:avLst>
                <a:gd name="adj1" fmla="val 50000"/>
                <a:gd name="adj2" fmla="val 25000"/>
              </a:avLst>
            </a:prstGeom>
            <a:solidFill>
              <a:srgbClr val="FF9900"/>
            </a:solidFill>
            <a:ln w="9525">
              <a:noFill/>
              <a:miter lim="800000"/>
              <a:headEnd/>
              <a:tailEnd/>
            </a:ln>
            <a:effectLst/>
          </p:spPr>
          <p:txBody>
            <a:bodyPr wrap="none" anchor="ctr">
              <a:spAutoFit/>
            </a:bodyPr>
            <a:lstStyle/>
            <a:p>
              <a:pPr eaLnBrk="1" hangingPunct="1">
                <a:defRPr/>
              </a:pPr>
              <a:endParaRPr lang="ja-JP" altLang="en-US" sz="2400" b="0">
                <a:effectLst>
                  <a:outerShdw blurRad="38100" dist="38100" dir="2700000" algn="tl">
                    <a:srgbClr val="000000">
                      <a:alpha val="43137"/>
                    </a:srgbClr>
                  </a:outerShdw>
                </a:effectLst>
                <a:ea typeface="MS UI Gothic" pitchFamily="50" charset="-128"/>
              </a:endParaRPr>
            </a:p>
          </p:txBody>
        </p:sp>
        <p:sp>
          <p:nvSpPr>
            <p:cNvPr id="197644" name="Rectangle 11">
              <a:extLst>
                <a:ext uri="{FF2B5EF4-FFF2-40B4-BE49-F238E27FC236}">
                  <a16:creationId xmlns:a16="http://schemas.microsoft.com/office/drawing/2014/main" id="{04D920FC-6631-479F-8DCF-5AE3DEF7F259}"/>
                </a:ext>
              </a:extLst>
            </p:cNvPr>
            <p:cNvSpPr>
              <a:spLocks noChangeArrowheads="1"/>
            </p:cNvSpPr>
            <p:nvPr/>
          </p:nvSpPr>
          <p:spPr bwMode="auto">
            <a:xfrm>
              <a:off x="475" y="3011"/>
              <a:ext cx="1418" cy="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buFontTx/>
                <a:buNone/>
              </a:pPr>
              <a:r>
                <a:rPr lang="ja-JP" altLang="en-US" sz="2400">
                  <a:solidFill>
                    <a:srgbClr val="FF0000"/>
                  </a:solidFill>
                  <a:sym typeface="Symbol" panose="05050102010706020507" pitchFamily="18" charset="2"/>
                </a:rPr>
                <a:t>新しい機能</a:t>
              </a:r>
              <a:br>
                <a:rPr lang="ja-JP" altLang="en-US" sz="2400">
                  <a:solidFill>
                    <a:srgbClr val="FF0000"/>
                  </a:solidFill>
                  <a:sym typeface="Symbol" panose="05050102010706020507" pitchFamily="18" charset="2"/>
                </a:rPr>
              </a:br>
              <a:r>
                <a:rPr lang="ja-JP" altLang="en-US" sz="2400">
                  <a:solidFill>
                    <a:srgbClr val="FF0000"/>
                  </a:solidFill>
                  <a:sym typeface="Symbol" panose="05050102010706020507" pitchFamily="18" charset="2"/>
                </a:rPr>
                <a:t>          </a:t>
              </a:r>
              <a:r>
                <a:rPr lang="en-US" altLang="ja-JP" sz="2400">
                  <a:solidFill>
                    <a:srgbClr val="FF0000"/>
                  </a:solidFill>
                  <a:sym typeface="Symbol" panose="05050102010706020507" pitchFamily="18" charset="2"/>
                </a:rPr>
                <a:t>C12A7:O</a:t>
              </a:r>
              <a:r>
                <a:rPr lang="en-US" altLang="ja-JP" sz="2400" baseline="30000">
                  <a:solidFill>
                    <a:srgbClr val="FF0000"/>
                  </a:solidFill>
                  <a:sym typeface="Symbol" panose="05050102010706020507" pitchFamily="18" charset="2"/>
                </a:rPr>
                <a:t>-</a:t>
              </a:r>
              <a:br>
                <a:rPr lang="en-US" altLang="ja-JP" sz="2400">
                  <a:solidFill>
                    <a:srgbClr val="FF0000"/>
                  </a:solidFill>
                  <a:sym typeface="Symbol" panose="05050102010706020507" pitchFamily="18" charset="2"/>
                </a:rPr>
              </a:br>
              <a:r>
                <a:rPr lang="en-US" altLang="ja-JP" sz="2400">
                  <a:solidFill>
                    <a:srgbClr val="FF0000"/>
                  </a:solidFill>
                  <a:sym typeface="Symbol" panose="05050102010706020507" pitchFamily="18" charset="2"/>
                </a:rPr>
                <a:t>          C12A7:H</a:t>
              </a:r>
              <a:r>
                <a:rPr lang="en-US" altLang="ja-JP" sz="2400" baseline="30000">
                  <a:solidFill>
                    <a:srgbClr val="FF0000"/>
                  </a:solidFill>
                  <a:sym typeface="Symbol" panose="05050102010706020507" pitchFamily="18" charset="2"/>
                </a:rPr>
                <a:t>-</a:t>
              </a:r>
              <a:br>
                <a:rPr lang="en-US" altLang="ja-JP" sz="2400">
                  <a:solidFill>
                    <a:srgbClr val="FF0000"/>
                  </a:solidFill>
                  <a:sym typeface="Symbol" panose="05050102010706020507" pitchFamily="18" charset="2"/>
                </a:rPr>
              </a:br>
              <a:r>
                <a:rPr lang="en-US" altLang="ja-JP" sz="2400">
                  <a:solidFill>
                    <a:srgbClr val="FF0000"/>
                  </a:solidFill>
                  <a:sym typeface="Symbol" panose="05050102010706020507" pitchFamily="18" charset="2"/>
                </a:rPr>
                <a:t>          C12A7:</a:t>
              </a:r>
              <a:r>
                <a:rPr lang="en-US" altLang="ja-JP" sz="2400" i="1">
                  <a:solidFill>
                    <a:srgbClr val="FF0000"/>
                  </a:solidFill>
                  <a:sym typeface="Symbol" panose="05050102010706020507" pitchFamily="18" charset="2"/>
                </a:rPr>
                <a:t>e</a:t>
              </a:r>
              <a:r>
                <a:rPr lang="en-US" altLang="ja-JP" sz="2400" baseline="30000">
                  <a:solidFill>
                    <a:srgbClr val="FF0000"/>
                  </a:solidFill>
                  <a:sym typeface="Symbol" panose="05050102010706020507" pitchFamily="18" charset="2"/>
                </a:rPr>
                <a:t>-</a:t>
              </a:r>
            </a:p>
          </p:txBody>
        </p:sp>
        <p:sp>
          <p:nvSpPr>
            <p:cNvPr id="197645" name="Rectangle 12">
              <a:extLst>
                <a:ext uri="{FF2B5EF4-FFF2-40B4-BE49-F238E27FC236}">
                  <a16:creationId xmlns:a16="http://schemas.microsoft.com/office/drawing/2014/main" id="{FFAC8AAD-192E-4120-BC75-52C11E18F15F}"/>
                </a:ext>
              </a:extLst>
            </p:cNvPr>
            <p:cNvSpPr>
              <a:spLocks noChangeArrowheads="1"/>
            </p:cNvSpPr>
            <p:nvPr/>
          </p:nvSpPr>
          <p:spPr bwMode="auto">
            <a:xfrm>
              <a:off x="1392" y="2640"/>
              <a:ext cx="119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buFontTx/>
                <a:buNone/>
              </a:pPr>
              <a:r>
                <a:rPr lang="en-US" altLang="ja-JP" sz="2400">
                  <a:solidFill>
                    <a:srgbClr val="FF0000"/>
                  </a:solidFill>
                  <a:sym typeface="Symbol" panose="05050102010706020507" pitchFamily="18" charset="2"/>
                </a:rPr>
                <a:t>O</a:t>
              </a:r>
              <a:r>
                <a:rPr lang="en-US" altLang="ja-JP" sz="2400" baseline="30000">
                  <a:solidFill>
                    <a:srgbClr val="FF0000"/>
                  </a:solidFill>
                  <a:sym typeface="Symbol" panose="05050102010706020507" pitchFamily="18" charset="2"/>
                </a:rPr>
                <a:t>-</a:t>
              </a:r>
              <a:r>
                <a:rPr lang="en-US" altLang="ja-JP" sz="2400">
                  <a:solidFill>
                    <a:srgbClr val="FF0000"/>
                  </a:solidFill>
                  <a:sym typeface="Symbol" panose="05050102010706020507" pitchFamily="18" charset="2"/>
                </a:rPr>
                <a:t>, H</a:t>
              </a:r>
              <a:r>
                <a:rPr lang="en-US" altLang="ja-JP" sz="2400" baseline="30000">
                  <a:solidFill>
                    <a:srgbClr val="FF0000"/>
                  </a:solidFill>
                  <a:sym typeface="Symbol" panose="05050102010706020507" pitchFamily="18" charset="2"/>
                </a:rPr>
                <a:t>-</a:t>
              </a:r>
              <a:r>
                <a:rPr lang="en-US" altLang="ja-JP" sz="2400">
                  <a:solidFill>
                    <a:srgbClr val="FF0000"/>
                  </a:solidFill>
                  <a:sym typeface="Symbol" panose="05050102010706020507" pitchFamily="18" charset="2"/>
                </a:rPr>
                <a:t>, </a:t>
              </a:r>
              <a:r>
                <a:rPr lang="en-US" altLang="ja-JP" sz="2400" i="1">
                  <a:solidFill>
                    <a:srgbClr val="FF0000"/>
                  </a:solidFill>
                  <a:sym typeface="Symbol" panose="05050102010706020507" pitchFamily="18" charset="2"/>
                </a:rPr>
                <a:t>e</a:t>
              </a:r>
              <a:r>
                <a:rPr lang="en-US" altLang="ja-JP" sz="2400" baseline="30000">
                  <a:solidFill>
                    <a:srgbClr val="FF0000"/>
                  </a:solidFill>
                  <a:sym typeface="Symbol" panose="05050102010706020507" pitchFamily="18" charset="2"/>
                </a:rPr>
                <a:t>-</a:t>
              </a:r>
              <a:r>
                <a:rPr lang="en-US" altLang="ja-JP" sz="2400">
                  <a:solidFill>
                    <a:srgbClr val="FF0000"/>
                  </a:solidFill>
                  <a:sym typeface="Symbol" panose="05050102010706020507" pitchFamily="18" charset="2"/>
                </a:rPr>
                <a:t>, etc.</a:t>
              </a:r>
            </a:p>
          </p:txBody>
        </p:sp>
      </p:grpSp>
      <p:sp>
        <p:nvSpPr>
          <p:cNvPr id="1711117" name="Line 13">
            <a:extLst>
              <a:ext uri="{FF2B5EF4-FFF2-40B4-BE49-F238E27FC236}">
                <a16:creationId xmlns:a16="http://schemas.microsoft.com/office/drawing/2014/main" id="{08120F72-B8B5-4E14-A788-2E5B54DF3751}"/>
              </a:ext>
            </a:extLst>
          </p:cNvPr>
          <p:cNvSpPr>
            <a:spLocks noChangeShapeType="1"/>
          </p:cNvSpPr>
          <p:nvPr/>
        </p:nvSpPr>
        <p:spPr bwMode="auto">
          <a:xfrm>
            <a:off x="3276600" y="3048000"/>
            <a:ext cx="2667000" cy="762000"/>
          </a:xfrm>
          <a:prstGeom prst="line">
            <a:avLst/>
          </a:prstGeom>
          <a:noFill/>
          <a:ln w="57150">
            <a:solidFill>
              <a:srgbClr val="FF0000"/>
            </a:solidFill>
            <a:round/>
            <a:headEnd/>
            <a:tailEnd type="stealth" w="med" len="med"/>
          </a:ln>
          <a:effectLst/>
        </p:spPr>
        <p:txBody>
          <a:bodyPr wrap="none">
            <a:spAutoFit/>
          </a:bodyPr>
          <a:lstStyle/>
          <a:p>
            <a:pPr eaLnBrk="1" hangingPunct="1">
              <a:defRPr/>
            </a:pPr>
            <a:endParaRPr lang="ja-JP" altLang="en-US" sz="2400" b="0">
              <a:effectLst>
                <a:outerShdw blurRad="38100" dist="38100" dir="2700000" algn="tl">
                  <a:srgbClr val="000000">
                    <a:alpha val="43137"/>
                  </a:srgbClr>
                </a:outerShdw>
              </a:effectLst>
              <a:ea typeface="MS UI Gothic" pitchFamily="50" charset="-128"/>
            </a:endParaRPr>
          </a:p>
        </p:txBody>
      </p:sp>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711107"/>
                                        </p:tgtEl>
                                        <p:attrNameLst>
                                          <p:attrName>style.visibility</p:attrName>
                                        </p:attrNameLst>
                                      </p:cBhvr>
                                      <p:to>
                                        <p:strVal val="visible"/>
                                      </p:to>
                                    </p:set>
                                    <p:animEffect transition="in" filter="blinds(horizontal)">
                                      <p:cBhvr>
                                        <p:cTn id="7" dur="500"/>
                                        <p:tgtEl>
                                          <p:spTgt spid="17111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711108"/>
                                        </p:tgtEl>
                                        <p:attrNameLst>
                                          <p:attrName>style.visibility</p:attrName>
                                        </p:attrNameLst>
                                      </p:cBhvr>
                                      <p:to>
                                        <p:strVal val="visible"/>
                                      </p:to>
                                    </p:set>
                                    <p:animEffect transition="in" filter="blinds(horizontal)">
                                      <p:cBhvr>
                                        <p:cTn id="12" dur="500"/>
                                        <p:tgtEl>
                                          <p:spTgt spid="1711108"/>
                                        </p:tgtEl>
                                      </p:cBhvr>
                                    </p:animEffect>
                                  </p:childTnLst>
                                </p:cTn>
                              </p:par>
                            </p:childTnLst>
                          </p:cTn>
                        </p:par>
                        <p:par>
                          <p:cTn id="13" fill="hold" nodeType="afterGroup">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1711110"/>
                                        </p:tgtEl>
                                        <p:attrNameLst>
                                          <p:attrName>style.visibility</p:attrName>
                                        </p:attrNameLst>
                                      </p:cBhvr>
                                      <p:to>
                                        <p:strVal val="visible"/>
                                      </p:to>
                                    </p:set>
                                    <p:animEffect transition="in" filter="blinds(horizontal)">
                                      <p:cBhvr>
                                        <p:cTn id="16" dur="500"/>
                                        <p:tgtEl>
                                          <p:spTgt spid="1711110"/>
                                        </p:tgtEl>
                                      </p:cBhvr>
                                    </p:animEffect>
                                  </p:childTnLst>
                                </p:cTn>
                              </p:par>
                            </p:childTnLst>
                          </p:cTn>
                        </p:par>
                        <p:par>
                          <p:cTn id="17" fill="hold" nodeType="afterGroup">
                            <p:stCondLst>
                              <p:cond delay="1000"/>
                            </p:stCondLst>
                            <p:childTnLst>
                              <p:par>
                                <p:cTn id="18" presetID="1" presetClass="entr" presetSubtype="0" fill="hold" nodeType="afterEffect">
                                  <p:stCondLst>
                                    <p:cond delay="0"/>
                                  </p:stCondLst>
                                  <p:childTnLst>
                                    <p:set>
                                      <p:cBhvr>
                                        <p:cTn id="19" dur="1" fill="hold">
                                          <p:stCondLst>
                                            <p:cond delay="499"/>
                                          </p:stCondLst>
                                        </p:cTn>
                                        <p:tgtEl>
                                          <p:spTgt spid="171111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linds(horizontal)">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1110"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7637" name="Text Box 5">
            <a:extLst>
              <a:ext uri="{FF2B5EF4-FFF2-40B4-BE49-F238E27FC236}">
                <a16:creationId xmlns:a16="http://schemas.microsoft.com/office/drawing/2014/main" id="{19E52352-9639-4F1F-80A8-7DB227C857C2}"/>
              </a:ext>
            </a:extLst>
          </p:cNvPr>
          <p:cNvSpPr txBox="1">
            <a:spLocks noChangeArrowheads="1"/>
          </p:cNvSpPr>
          <p:nvPr/>
        </p:nvSpPr>
        <p:spPr bwMode="auto">
          <a:xfrm>
            <a:off x="152400" y="764704"/>
            <a:ext cx="9144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ts val="0"/>
              </a:spcBef>
            </a:pPr>
            <a:r>
              <a:rPr lang="ja-JP" altLang="en-US" sz="2400" b="1" dirty="0"/>
              <a:t>有機</a:t>
            </a:r>
            <a:r>
              <a:rPr lang="en-US" altLang="ja-JP" sz="2400" b="1" dirty="0"/>
              <a:t>EL</a:t>
            </a:r>
            <a:r>
              <a:rPr lang="ja-JP" altLang="en-US" sz="2400" b="1" dirty="0"/>
              <a:t>の電極</a:t>
            </a:r>
            <a:endParaRPr lang="en-US" altLang="ja-JP" sz="2400" b="1" dirty="0"/>
          </a:p>
          <a:p>
            <a:pPr eaLnBrk="1" hangingPunct="1">
              <a:spcBef>
                <a:spcPts val="0"/>
              </a:spcBef>
            </a:pPr>
            <a:r>
              <a:rPr lang="ja-JP" altLang="en-US" sz="2400" b="1" dirty="0"/>
              <a:t>アンモニア合成触媒</a:t>
            </a:r>
            <a:endParaRPr lang="en-US" altLang="ja-JP" sz="2400" b="1" dirty="0"/>
          </a:p>
          <a:p>
            <a:pPr eaLnBrk="1" hangingPunct="1">
              <a:spcBef>
                <a:spcPts val="0"/>
              </a:spcBef>
            </a:pPr>
            <a:r>
              <a:rPr lang="ja-JP" altLang="en-US" sz="2400" b="1" dirty="0">
                <a:solidFill>
                  <a:srgbClr val="0000FF"/>
                </a:solidFill>
              </a:rPr>
              <a:t>電子銃</a:t>
            </a:r>
            <a:endParaRPr lang="ja-JP" altLang="en-US" sz="2400" b="0" dirty="0">
              <a:sym typeface="Symbol" panose="05050102010706020507" pitchFamily="18" charset="2"/>
            </a:endParaRPr>
          </a:p>
        </p:txBody>
      </p:sp>
      <p:sp>
        <p:nvSpPr>
          <p:cNvPr id="197639" name="Rectangle 7">
            <a:extLst>
              <a:ext uri="{FF2B5EF4-FFF2-40B4-BE49-F238E27FC236}">
                <a16:creationId xmlns:a16="http://schemas.microsoft.com/office/drawing/2014/main" id="{AEF627CA-BCCF-44C5-9530-35C296DF3CFF}"/>
              </a:ext>
            </a:extLst>
          </p:cNvPr>
          <p:cNvSpPr>
            <a:spLocks noGrp="1" noChangeArrowheads="1"/>
          </p:cNvSpPr>
          <p:nvPr>
            <p:ph type="title" idx="4294967295"/>
          </p:nvPr>
        </p:nvSpPr>
        <p:spPr>
          <a:xfrm>
            <a:off x="0" y="0"/>
            <a:ext cx="9144000" cy="822325"/>
          </a:xfrm>
          <a:noFill/>
        </p:spPr>
        <p:txBody>
          <a:bodyPr/>
          <a:lstStyle/>
          <a:p>
            <a:pPr eaLnBrk="1" hangingPunct="1"/>
            <a:r>
              <a:rPr lang="ja-JP" altLang="en-US" sz="3600" b="1" kern="1200" dirty="0">
                <a:solidFill>
                  <a:srgbClr val="0000FF"/>
                </a:solidFill>
                <a:latin typeface="+mn-lt"/>
                <a:cs typeface="+mn-cs"/>
              </a:rPr>
              <a:t>セメント鉱物 </a:t>
            </a:r>
            <a:r>
              <a:rPr lang="en-US" altLang="ja-JP" sz="3600" b="1" kern="1200" dirty="0">
                <a:solidFill>
                  <a:srgbClr val="0000FF"/>
                </a:solidFill>
                <a:latin typeface="+mn-lt"/>
                <a:cs typeface="+mn-cs"/>
              </a:rPr>
              <a:t>C12A7</a:t>
            </a:r>
            <a:r>
              <a:rPr lang="ja-JP" altLang="en-US" sz="3600" b="1" dirty="0">
                <a:solidFill>
                  <a:srgbClr val="0000FF"/>
                </a:solidFill>
                <a:latin typeface="+mn-lt"/>
              </a:rPr>
              <a:t>に電子をドープする</a:t>
            </a:r>
            <a:endParaRPr lang="ja-JP" altLang="en-US" sz="3600" b="1" dirty="0">
              <a:solidFill>
                <a:srgbClr val="0000FF"/>
              </a:solidFill>
            </a:endParaRPr>
          </a:p>
        </p:txBody>
      </p:sp>
      <p:pic>
        <p:nvPicPr>
          <p:cNvPr id="3" name="C12A7-FED">
            <a:hlinkClick r:id="" action="ppaction://media"/>
            <a:extLst>
              <a:ext uri="{FF2B5EF4-FFF2-40B4-BE49-F238E27FC236}">
                <a16:creationId xmlns:a16="http://schemas.microsoft.com/office/drawing/2014/main" id="{E7376AD5-6BC7-493B-BF39-A622E2ABCA0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619672" y="2060848"/>
            <a:ext cx="6096000" cy="4572000"/>
          </a:xfrm>
          <a:prstGeom prst="rect">
            <a:avLst/>
          </a:prstGeom>
        </p:spPr>
      </p:pic>
    </p:spTree>
    <p:extLst>
      <p:ext uri="{BB962C8B-B14F-4D97-AF65-F5344CB8AC3E}">
        <p14:creationId xmlns:p14="http://schemas.microsoft.com/office/powerpoint/2010/main" val="122810409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5535"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7" name="Rectangle 3">
            <a:extLst>
              <a:ext uri="{FF2B5EF4-FFF2-40B4-BE49-F238E27FC236}">
                <a16:creationId xmlns:a16="http://schemas.microsoft.com/office/drawing/2014/main" id="{473DB796-C97C-4D0C-B9D9-F224CDB60C19}"/>
              </a:ext>
            </a:extLst>
          </p:cNvPr>
          <p:cNvSpPr>
            <a:spLocks noGrp="1" noChangeArrowheads="1"/>
          </p:cNvSpPr>
          <p:nvPr>
            <p:ph type="title"/>
          </p:nvPr>
        </p:nvSpPr>
        <p:spPr>
          <a:xfrm>
            <a:off x="0" y="0"/>
            <a:ext cx="9144000" cy="609600"/>
          </a:xfrm>
        </p:spPr>
        <p:txBody>
          <a:bodyPr/>
          <a:lstStyle/>
          <a:p>
            <a:pPr eaLnBrk="1" hangingPunct="1"/>
            <a:r>
              <a:rPr lang="ja-JP" altLang="en-US" sz="3600" b="1" dirty="0">
                <a:solidFill>
                  <a:srgbClr val="0000FF"/>
                </a:solidFill>
                <a:latin typeface="+mj-ea"/>
              </a:rPr>
              <a:t>物質の中の原子の運動</a:t>
            </a:r>
            <a:r>
              <a:rPr lang="en-US" altLang="ja-JP" sz="3600" b="1" dirty="0">
                <a:solidFill>
                  <a:srgbClr val="0000FF"/>
                </a:solidFill>
                <a:latin typeface="+mj-ea"/>
              </a:rPr>
              <a:t>:</a:t>
            </a:r>
            <a:r>
              <a:rPr lang="ja-JP" altLang="en-US" sz="3600" b="1" dirty="0">
                <a:solidFill>
                  <a:srgbClr val="0000FF"/>
                </a:solidFill>
                <a:latin typeface="+mj-ea"/>
              </a:rPr>
              <a:t> 分子動力学法</a:t>
            </a:r>
          </a:p>
        </p:txBody>
      </p:sp>
      <p:sp>
        <p:nvSpPr>
          <p:cNvPr id="257028" name="Text Box 4">
            <a:extLst>
              <a:ext uri="{FF2B5EF4-FFF2-40B4-BE49-F238E27FC236}">
                <a16:creationId xmlns:a16="http://schemas.microsoft.com/office/drawing/2014/main" id="{E18F5AF7-3B62-4A8B-9FE6-2A2855BB9A8C}"/>
              </a:ext>
            </a:extLst>
          </p:cNvPr>
          <p:cNvSpPr txBox="1">
            <a:spLocks noChangeArrowheads="1"/>
          </p:cNvSpPr>
          <p:nvPr/>
        </p:nvSpPr>
        <p:spPr bwMode="auto">
          <a:xfrm>
            <a:off x="762000" y="733425"/>
            <a:ext cx="49728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12CaO</a:t>
            </a:r>
            <a:r>
              <a:rPr kumimoji="1" lang="ja-JP"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en-US" altLang="ja-JP"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7Al</a:t>
            </a:r>
            <a:r>
              <a:rPr kumimoji="1" lang="en-US" altLang="ja-JP" sz="2800" b="1" i="0" u="none" strike="noStrike" kern="1200" cap="none" spc="0" normalizeH="0" baseline="-25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r>
              <a:rPr kumimoji="1" lang="en-US" altLang="ja-JP" sz="2800" b="1" i="0" u="none" strike="noStrike" kern="1200" cap="none" spc="0" normalizeH="0" baseline="-25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3</a:t>
            </a:r>
            <a:r>
              <a:rPr kumimoji="1" lang="en-US" altLang="ja-JP"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300K – 1400K</a:t>
            </a:r>
          </a:p>
        </p:txBody>
      </p:sp>
      <p:sp>
        <p:nvSpPr>
          <p:cNvPr id="257029" name="Rectangle 5">
            <a:extLst>
              <a:ext uri="{FF2B5EF4-FFF2-40B4-BE49-F238E27FC236}">
                <a16:creationId xmlns:a16="http://schemas.microsoft.com/office/drawing/2014/main" id="{42031FAC-E5A4-4214-AA39-43C41C49CE80}"/>
              </a:ext>
            </a:extLst>
          </p:cNvPr>
          <p:cNvSpPr>
            <a:spLocks noChangeArrowheads="1"/>
          </p:cNvSpPr>
          <p:nvPr/>
        </p:nvSpPr>
        <p:spPr bwMode="auto">
          <a:xfrm>
            <a:off x="8126413" y="1143000"/>
            <a:ext cx="1093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800" b="1"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50" charset="-128"/>
                <a:cs typeface="+mn-cs"/>
              </a:rPr>
              <a:t>wmv9</a:t>
            </a:r>
          </a:p>
        </p:txBody>
      </p:sp>
      <p:pic>
        <p:nvPicPr>
          <p:cNvPr id="2" name="300K-1800K-Cage-WMV9">
            <a:hlinkClick r:id="" action="ppaction://media"/>
            <a:extLst>
              <a:ext uri="{FF2B5EF4-FFF2-40B4-BE49-F238E27FC236}">
                <a16:creationId xmlns:a16="http://schemas.microsoft.com/office/drawing/2014/main" id="{A01279EF-2DFE-4277-AA3B-FDE90A5B453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619672" y="1581507"/>
            <a:ext cx="6096000" cy="4572000"/>
          </a:xfrm>
          <a:prstGeom prst="rect">
            <a:avLst/>
          </a:prstGeom>
        </p:spPr>
      </p:pic>
    </p:spTree>
    <p:extLst>
      <p:ext uri="{BB962C8B-B14F-4D97-AF65-F5344CB8AC3E}">
        <p14:creationId xmlns:p14="http://schemas.microsoft.com/office/powerpoint/2010/main" val="67051156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946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内容</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 「アモルファス酸化物半導体 </a:t>
            </a:r>
            <a:r>
              <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eaLnBrk="1" fontAlgn="auto" hangingPunct="1">
              <a:lnSpc>
                <a:spcPct val="120000"/>
              </a:lnSpc>
              <a:spcBef>
                <a:spcPts val="0"/>
              </a:spcBef>
              <a:spcAft>
                <a:spcPts val="0"/>
              </a:spcAf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a:t>
            </a:r>
            <a:r>
              <a:rPr lang="ja-JP" altLang="en-US" sz="1800" dirty="0">
                <a:solidFill>
                  <a:srgbClr val="000000"/>
                </a:solidFill>
                <a:cs typeface="Times New Roman" panose="02020603050405020304" pitchFamily="18" charset="0"/>
              </a:rPr>
              <a:t>構造</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を設計する</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4130367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内容</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 「アモルファス酸化物半導体 </a:t>
            </a:r>
            <a:r>
              <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eaLnBrk="1" fontAlgn="auto" hangingPunct="1">
              <a:lnSpc>
                <a:spcPct val="120000"/>
              </a:lnSpc>
              <a:spcBef>
                <a:spcPts val="0"/>
              </a:spcBef>
              <a:spcAft>
                <a:spcPts val="0"/>
              </a:spcAf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欲しい材料の物性から構造を設計する</a:t>
            </a: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57574436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Freeform 2"/>
          <p:cNvSpPr>
            <a:spLocks/>
          </p:cNvSpPr>
          <p:nvPr/>
        </p:nvSpPr>
        <p:spPr bwMode="auto">
          <a:xfrm>
            <a:off x="990600" y="2286000"/>
            <a:ext cx="8686800" cy="7010400"/>
          </a:xfrm>
          <a:custGeom>
            <a:avLst/>
            <a:gdLst>
              <a:gd name="T0" fmla="*/ 76200 w 5472"/>
              <a:gd name="T1" fmla="*/ 6248400 h 4416"/>
              <a:gd name="T2" fmla="*/ 2133600 w 5472"/>
              <a:gd name="T3" fmla="*/ 6248400 h 4416"/>
              <a:gd name="T4" fmla="*/ 2266950 w 5472"/>
              <a:gd name="T5" fmla="*/ 3600450 h 4416"/>
              <a:gd name="T6" fmla="*/ 4419600 w 5472"/>
              <a:gd name="T7" fmla="*/ 3600450 h 4416"/>
              <a:gd name="T8" fmla="*/ 4572000 w 5472"/>
              <a:gd name="T9" fmla="*/ 1619250 h 4416"/>
              <a:gd name="T10" fmla="*/ 6248400 w 5472"/>
              <a:gd name="T11" fmla="*/ 1657350 h 4416"/>
              <a:gd name="T12" fmla="*/ 6400800 w 5472"/>
              <a:gd name="T13" fmla="*/ 0 h 4416"/>
              <a:gd name="T14" fmla="*/ 8686800 w 5472"/>
              <a:gd name="T15" fmla="*/ 0 h 4416"/>
              <a:gd name="T16" fmla="*/ 8686800 w 5472"/>
              <a:gd name="T17" fmla="*/ 7010400 h 4416"/>
              <a:gd name="T18" fmla="*/ 0 w 5472"/>
              <a:gd name="T19" fmla="*/ 7010400 h 4416"/>
              <a:gd name="T20" fmla="*/ 76200 w 5472"/>
              <a:gd name="T21" fmla="*/ 6248400 h 44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2" h="4416">
                <a:moveTo>
                  <a:pt x="48" y="3936"/>
                </a:moveTo>
                <a:lnTo>
                  <a:pt x="1344" y="3936"/>
                </a:lnTo>
                <a:lnTo>
                  <a:pt x="1428" y="2268"/>
                </a:lnTo>
                <a:lnTo>
                  <a:pt x="2784" y="2268"/>
                </a:lnTo>
                <a:lnTo>
                  <a:pt x="2880" y="1020"/>
                </a:lnTo>
                <a:lnTo>
                  <a:pt x="3936" y="1044"/>
                </a:lnTo>
                <a:lnTo>
                  <a:pt x="4032" y="0"/>
                </a:lnTo>
                <a:lnTo>
                  <a:pt x="5472" y="0"/>
                </a:lnTo>
                <a:lnTo>
                  <a:pt x="5472" y="4416"/>
                </a:lnTo>
                <a:lnTo>
                  <a:pt x="0" y="4416"/>
                </a:lnTo>
                <a:lnTo>
                  <a:pt x="48" y="3936"/>
                </a:lnTo>
                <a:close/>
              </a:path>
            </a:pathLst>
          </a:custGeom>
          <a:solidFill>
            <a:srgbClr val="CC66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23" name="Rectangle 3"/>
          <p:cNvSpPr>
            <a:spLocks noGrp="1" noChangeArrowheads="1"/>
          </p:cNvSpPr>
          <p:nvPr>
            <p:ph type="title"/>
          </p:nvPr>
        </p:nvSpPr>
        <p:spPr>
          <a:xfrm>
            <a:off x="0" y="0"/>
            <a:ext cx="9144000" cy="990600"/>
          </a:xfrm>
        </p:spPr>
        <p:txBody>
          <a:bodyPr/>
          <a:lstStyle/>
          <a:p>
            <a:pPr eaLnBrk="1" hangingPunct="1"/>
            <a:r>
              <a:rPr lang="ja-JP" altLang="en-US" sz="3600" b="1" dirty="0">
                <a:solidFill>
                  <a:srgbClr val="0000FF"/>
                </a:solidFill>
              </a:rPr>
              <a:t>固体中の電子</a:t>
            </a:r>
            <a:r>
              <a:rPr lang="en-US" altLang="ja-JP" sz="3600" b="1" dirty="0">
                <a:solidFill>
                  <a:srgbClr val="0000FF"/>
                </a:solidFill>
              </a:rPr>
              <a:t>(</a:t>
            </a:r>
            <a:r>
              <a:rPr lang="ja-JP" altLang="en-US" sz="3600" b="1" dirty="0">
                <a:solidFill>
                  <a:srgbClr val="0000FF"/>
                </a:solidFill>
              </a:rPr>
              <a:t>横から見た図</a:t>
            </a:r>
            <a:r>
              <a:rPr lang="en-US" altLang="ja-JP" sz="3600" b="1" dirty="0">
                <a:solidFill>
                  <a:srgbClr val="0000FF"/>
                </a:solidFill>
              </a:rPr>
              <a:t>)</a:t>
            </a:r>
          </a:p>
        </p:txBody>
      </p:sp>
      <p:sp>
        <p:nvSpPr>
          <p:cNvPr id="81924" name="Rectangle 4"/>
          <p:cNvSpPr>
            <a:spLocks noChangeArrowheads="1"/>
          </p:cNvSpPr>
          <p:nvPr/>
        </p:nvSpPr>
        <p:spPr bwMode="auto">
          <a:xfrm>
            <a:off x="-781050" y="8429625"/>
            <a:ext cx="3267075" cy="56515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5" name="Rectangle 5"/>
          <p:cNvSpPr>
            <a:spLocks noChangeArrowheads="1"/>
          </p:cNvSpPr>
          <p:nvPr/>
        </p:nvSpPr>
        <p:spPr bwMode="auto">
          <a:xfrm>
            <a:off x="-714375" y="8496300"/>
            <a:ext cx="3143250" cy="4381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6" name="Oval 6"/>
          <p:cNvSpPr>
            <a:spLocks noChangeArrowheads="1"/>
          </p:cNvSpPr>
          <p:nvPr/>
        </p:nvSpPr>
        <p:spPr bwMode="auto">
          <a:xfrm>
            <a:off x="-7048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7" name="Oval 7"/>
          <p:cNvSpPr>
            <a:spLocks noChangeArrowheads="1"/>
          </p:cNvSpPr>
          <p:nvPr/>
        </p:nvSpPr>
        <p:spPr bwMode="auto">
          <a:xfrm>
            <a:off x="-3810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8" name="Oval 8"/>
          <p:cNvSpPr>
            <a:spLocks noChangeArrowheads="1"/>
          </p:cNvSpPr>
          <p:nvPr/>
        </p:nvSpPr>
        <p:spPr bwMode="auto">
          <a:xfrm>
            <a:off x="-5429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9" name="Oval 9"/>
          <p:cNvSpPr>
            <a:spLocks noChangeArrowheads="1"/>
          </p:cNvSpPr>
          <p:nvPr/>
        </p:nvSpPr>
        <p:spPr bwMode="auto">
          <a:xfrm>
            <a:off x="-2190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0" name="Oval 10"/>
          <p:cNvSpPr>
            <a:spLocks noChangeArrowheads="1"/>
          </p:cNvSpPr>
          <p:nvPr/>
        </p:nvSpPr>
        <p:spPr bwMode="auto">
          <a:xfrm>
            <a:off x="-571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1" name="Oval 11"/>
          <p:cNvSpPr>
            <a:spLocks noChangeArrowheads="1"/>
          </p:cNvSpPr>
          <p:nvPr/>
        </p:nvSpPr>
        <p:spPr bwMode="auto">
          <a:xfrm>
            <a:off x="2667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2" name="Oval 12"/>
          <p:cNvSpPr>
            <a:spLocks noChangeArrowheads="1"/>
          </p:cNvSpPr>
          <p:nvPr/>
        </p:nvSpPr>
        <p:spPr bwMode="auto">
          <a:xfrm>
            <a:off x="1047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3" name="Oval 13"/>
          <p:cNvSpPr>
            <a:spLocks noChangeArrowheads="1"/>
          </p:cNvSpPr>
          <p:nvPr/>
        </p:nvSpPr>
        <p:spPr bwMode="auto">
          <a:xfrm>
            <a:off x="4191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4" name="Oval 14"/>
          <p:cNvSpPr>
            <a:spLocks noChangeArrowheads="1"/>
          </p:cNvSpPr>
          <p:nvPr/>
        </p:nvSpPr>
        <p:spPr bwMode="auto">
          <a:xfrm>
            <a:off x="7429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5" name="Oval 15"/>
          <p:cNvSpPr>
            <a:spLocks noChangeArrowheads="1"/>
          </p:cNvSpPr>
          <p:nvPr/>
        </p:nvSpPr>
        <p:spPr bwMode="auto">
          <a:xfrm>
            <a:off x="5810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6" name="Oval 16"/>
          <p:cNvSpPr>
            <a:spLocks noChangeArrowheads="1"/>
          </p:cNvSpPr>
          <p:nvPr/>
        </p:nvSpPr>
        <p:spPr bwMode="auto">
          <a:xfrm>
            <a:off x="9048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7" name="Oval 17"/>
          <p:cNvSpPr>
            <a:spLocks noChangeArrowheads="1"/>
          </p:cNvSpPr>
          <p:nvPr/>
        </p:nvSpPr>
        <p:spPr bwMode="auto">
          <a:xfrm>
            <a:off x="10668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8" name="Oval 18"/>
          <p:cNvSpPr>
            <a:spLocks noChangeArrowheads="1"/>
          </p:cNvSpPr>
          <p:nvPr/>
        </p:nvSpPr>
        <p:spPr bwMode="auto">
          <a:xfrm>
            <a:off x="13906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9" name="Oval 19"/>
          <p:cNvSpPr>
            <a:spLocks noChangeArrowheads="1"/>
          </p:cNvSpPr>
          <p:nvPr/>
        </p:nvSpPr>
        <p:spPr bwMode="auto">
          <a:xfrm>
            <a:off x="12287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0" name="Oval 20"/>
          <p:cNvSpPr>
            <a:spLocks noChangeArrowheads="1"/>
          </p:cNvSpPr>
          <p:nvPr/>
        </p:nvSpPr>
        <p:spPr bwMode="auto">
          <a:xfrm>
            <a:off x="15525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1" name="Oval 21"/>
          <p:cNvSpPr>
            <a:spLocks noChangeArrowheads="1"/>
          </p:cNvSpPr>
          <p:nvPr/>
        </p:nvSpPr>
        <p:spPr bwMode="auto">
          <a:xfrm>
            <a:off x="17145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2" name="Oval 22"/>
          <p:cNvSpPr>
            <a:spLocks noChangeArrowheads="1"/>
          </p:cNvSpPr>
          <p:nvPr/>
        </p:nvSpPr>
        <p:spPr bwMode="auto">
          <a:xfrm>
            <a:off x="20383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3" name="Oval 23"/>
          <p:cNvSpPr>
            <a:spLocks noChangeArrowheads="1"/>
          </p:cNvSpPr>
          <p:nvPr/>
        </p:nvSpPr>
        <p:spPr bwMode="auto">
          <a:xfrm>
            <a:off x="18764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4" name="Oval 24"/>
          <p:cNvSpPr>
            <a:spLocks noChangeArrowheads="1"/>
          </p:cNvSpPr>
          <p:nvPr/>
        </p:nvSpPr>
        <p:spPr bwMode="auto">
          <a:xfrm>
            <a:off x="22002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5" name="Oval 25"/>
          <p:cNvSpPr>
            <a:spLocks noChangeArrowheads="1"/>
          </p:cNvSpPr>
          <p:nvPr/>
        </p:nvSpPr>
        <p:spPr bwMode="auto">
          <a:xfrm>
            <a:off x="-6286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6" name="Oval 26"/>
          <p:cNvSpPr>
            <a:spLocks noChangeArrowheads="1"/>
          </p:cNvSpPr>
          <p:nvPr/>
        </p:nvSpPr>
        <p:spPr bwMode="auto">
          <a:xfrm>
            <a:off x="-3048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7" name="Oval 27"/>
          <p:cNvSpPr>
            <a:spLocks noChangeArrowheads="1"/>
          </p:cNvSpPr>
          <p:nvPr/>
        </p:nvSpPr>
        <p:spPr bwMode="auto">
          <a:xfrm>
            <a:off x="-4667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8" name="Oval 28"/>
          <p:cNvSpPr>
            <a:spLocks noChangeArrowheads="1"/>
          </p:cNvSpPr>
          <p:nvPr/>
        </p:nvSpPr>
        <p:spPr bwMode="auto">
          <a:xfrm>
            <a:off x="-1428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9" name="Oval 29"/>
          <p:cNvSpPr>
            <a:spLocks noChangeArrowheads="1"/>
          </p:cNvSpPr>
          <p:nvPr/>
        </p:nvSpPr>
        <p:spPr bwMode="auto">
          <a:xfrm>
            <a:off x="-7048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0" name="Oval 30"/>
          <p:cNvSpPr>
            <a:spLocks noChangeArrowheads="1"/>
          </p:cNvSpPr>
          <p:nvPr/>
        </p:nvSpPr>
        <p:spPr bwMode="auto">
          <a:xfrm>
            <a:off x="-3810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1" name="Oval 31"/>
          <p:cNvSpPr>
            <a:spLocks noChangeArrowheads="1"/>
          </p:cNvSpPr>
          <p:nvPr/>
        </p:nvSpPr>
        <p:spPr bwMode="auto">
          <a:xfrm>
            <a:off x="-5429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2" name="Oval 32"/>
          <p:cNvSpPr>
            <a:spLocks noChangeArrowheads="1"/>
          </p:cNvSpPr>
          <p:nvPr/>
        </p:nvSpPr>
        <p:spPr bwMode="auto">
          <a:xfrm>
            <a:off x="-2190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3" name="Oval 33"/>
          <p:cNvSpPr>
            <a:spLocks noChangeArrowheads="1"/>
          </p:cNvSpPr>
          <p:nvPr/>
        </p:nvSpPr>
        <p:spPr bwMode="auto">
          <a:xfrm>
            <a:off x="190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4" name="Oval 34"/>
          <p:cNvSpPr>
            <a:spLocks noChangeArrowheads="1"/>
          </p:cNvSpPr>
          <p:nvPr/>
        </p:nvSpPr>
        <p:spPr bwMode="auto">
          <a:xfrm>
            <a:off x="3429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5" name="Oval 35"/>
          <p:cNvSpPr>
            <a:spLocks noChangeArrowheads="1"/>
          </p:cNvSpPr>
          <p:nvPr/>
        </p:nvSpPr>
        <p:spPr bwMode="auto">
          <a:xfrm>
            <a:off x="1809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6" name="Oval 36"/>
          <p:cNvSpPr>
            <a:spLocks noChangeArrowheads="1"/>
          </p:cNvSpPr>
          <p:nvPr/>
        </p:nvSpPr>
        <p:spPr bwMode="auto">
          <a:xfrm>
            <a:off x="-571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7" name="Oval 37"/>
          <p:cNvSpPr>
            <a:spLocks noChangeArrowheads="1"/>
          </p:cNvSpPr>
          <p:nvPr/>
        </p:nvSpPr>
        <p:spPr bwMode="auto">
          <a:xfrm>
            <a:off x="2667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8" name="Oval 38"/>
          <p:cNvSpPr>
            <a:spLocks noChangeArrowheads="1"/>
          </p:cNvSpPr>
          <p:nvPr/>
        </p:nvSpPr>
        <p:spPr bwMode="auto">
          <a:xfrm>
            <a:off x="1047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9" name="Oval 39"/>
          <p:cNvSpPr>
            <a:spLocks noChangeArrowheads="1"/>
          </p:cNvSpPr>
          <p:nvPr/>
        </p:nvSpPr>
        <p:spPr bwMode="auto">
          <a:xfrm>
            <a:off x="4953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0" name="Oval 40"/>
          <p:cNvSpPr>
            <a:spLocks noChangeArrowheads="1"/>
          </p:cNvSpPr>
          <p:nvPr/>
        </p:nvSpPr>
        <p:spPr bwMode="auto">
          <a:xfrm>
            <a:off x="8191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1" name="Oval 41"/>
          <p:cNvSpPr>
            <a:spLocks noChangeArrowheads="1"/>
          </p:cNvSpPr>
          <p:nvPr/>
        </p:nvSpPr>
        <p:spPr bwMode="auto">
          <a:xfrm>
            <a:off x="6572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2" name="Oval 42"/>
          <p:cNvSpPr>
            <a:spLocks noChangeArrowheads="1"/>
          </p:cNvSpPr>
          <p:nvPr/>
        </p:nvSpPr>
        <p:spPr bwMode="auto">
          <a:xfrm>
            <a:off x="9810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3" name="Oval 43"/>
          <p:cNvSpPr>
            <a:spLocks noChangeArrowheads="1"/>
          </p:cNvSpPr>
          <p:nvPr/>
        </p:nvSpPr>
        <p:spPr bwMode="auto">
          <a:xfrm>
            <a:off x="4191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4" name="Oval 44"/>
          <p:cNvSpPr>
            <a:spLocks noChangeArrowheads="1"/>
          </p:cNvSpPr>
          <p:nvPr/>
        </p:nvSpPr>
        <p:spPr bwMode="auto">
          <a:xfrm>
            <a:off x="7429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5" name="Oval 45"/>
          <p:cNvSpPr>
            <a:spLocks noChangeArrowheads="1"/>
          </p:cNvSpPr>
          <p:nvPr/>
        </p:nvSpPr>
        <p:spPr bwMode="auto">
          <a:xfrm>
            <a:off x="5810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6" name="Oval 46"/>
          <p:cNvSpPr>
            <a:spLocks noChangeArrowheads="1"/>
          </p:cNvSpPr>
          <p:nvPr/>
        </p:nvSpPr>
        <p:spPr bwMode="auto">
          <a:xfrm>
            <a:off x="9048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7" name="Oval 47"/>
          <p:cNvSpPr>
            <a:spLocks noChangeArrowheads="1"/>
          </p:cNvSpPr>
          <p:nvPr/>
        </p:nvSpPr>
        <p:spPr bwMode="auto">
          <a:xfrm>
            <a:off x="11430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8" name="Oval 48"/>
          <p:cNvSpPr>
            <a:spLocks noChangeArrowheads="1"/>
          </p:cNvSpPr>
          <p:nvPr/>
        </p:nvSpPr>
        <p:spPr bwMode="auto">
          <a:xfrm>
            <a:off x="14668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9" name="Oval 49"/>
          <p:cNvSpPr>
            <a:spLocks noChangeArrowheads="1"/>
          </p:cNvSpPr>
          <p:nvPr/>
        </p:nvSpPr>
        <p:spPr bwMode="auto">
          <a:xfrm>
            <a:off x="13049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0" name="Oval 50"/>
          <p:cNvSpPr>
            <a:spLocks noChangeArrowheads="1"/>
          </p:cNvSpPr>
          <p:nvPr/>
        </p:nvSpPr>
        <p:spPr bwMode="auto">
          <a:xfrm>
            <a:off x="10668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1" name="Oval 51"/>
          <p:cNvSpPr>
            <a:spLocks noChangeArrowheads="1"/>
          </p:cNvSpPr>
          <p:nvPr/>
        </p:nvSpPr>
        <p:spPr bwMode="auto">
          <a:xfrm>
            <a:off x="13906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2" name="Oval 52"/>
          <p:cNvSpPr>
            <a:spLocks noChangeArrowheads="1"/>
          </p:cNvSpPr>
          <p:nvPr/>
        </p:nvSpPr>
        <p:spPr bwMode="auto">
          <a:xfrm>
            <a:off x="12287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3" name="Oval 53"/>
          <p:cNvSpPr>
            <a:spLocks noChangeArrowheads="1"/>
          </p:cNvSpPr>
          <p:nvPr/>
        </p:nvSpPr>
        <p:spPr bwMode="auto">
          <a:xfrm>
            <a:off x="16287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4" name="Oval 54"/>
          <p:cNvSpPr>
            <a:spLocks noChangeArrowheads="1"/>
          </p:cNvSpPr>
          <p:nvPr/>
        </p:nvSpPr>
        <p:spPr bwMode="auto">
          <a:xfrm>
            <a:off x="15525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5" name="Oval 55"/>
          <p:cNvSpPr>
            <a:spLocks noChangeArrowheads="1"/>
          </p:cNvSpPr>
          <p:nvPr/>
        </p:nvSpPr>
        <p:spPr bwMode="auto">
          <a:xfrm>
            <a:off x="17907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6" name="Oval 56"/>
          <p:cNvSpPr>
            <a:spLocks noChangeArrowheads="1"/>
          </p:cNvSpPr>
          <p:nvPr/>
        </p:nvSpPr>
        <p:spPr bwMode="auto">
          <a:xfrm>
            <a:off x="21145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7" name="Oval 57"/>
          <p:cNvSpPr>
            <a:spLocks noChangeArrowheads="1"/>
          </p:cNvSpPr>
          <p:nvPr/>
        </p:nvSpPr>
        <p:spPr bwMode="auto">
          <a:xfrm>
            <a:off x="19526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8" name="Oval 58"/>
          <p:cNvSpPr>
            <a:spLocks noChangeArrowheads="1"/>
          </p:cNvSpPr>
          <p:nvPr/>
        </p:nvSpPr>
        <p:spPr bwMode="auto">
          <a:xfrm>
            <a:off x="17145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9" name="Oval 59"/>
          <p:cNvSpPr>
            <a:spLocks noChangeArrowheads="1"/>
          </p:cNvSpPr>
          <p:nvPr/>
        </p:nvSpPr>
        <p:spPr bwMode="auto">
          <a:xfrm>
            <a:off x="20383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0" name="Oval 60"/>
          <p:cNvSpPr>
            <a:spLocks noChangeArrowheads="1"/>
          </p:cNvSpPr>
          <p:nvPr/>
        </p:nvSpPr>
        <p:spPr bwMode="auto">
          <a:xfrm>
            <a:off x="18764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1" name="Oval 61"/>
          <p:cNvSpPr>
            <a:spLocks noChangeArrowheads="1"/>
          </p:cNvSpPr>
          <p:nvPr/>
        </p:nvSpPr>
        <p:spPr bwMode="auto">
          <a:xfrm>
            <a:off x="22764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2" name="Oval 62"/>
          <p:cNvSpPr>
            <a:spLocks noChangeArrowheads="1"/>
          </p:cNvSpPr>
          <p:nvPr/>
        </p:nvSpPr>
        <p:spPr bwMode="auto">
          <a:xfrm>
            <a:off x="22002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3" name="Freeform 63"/>
          <p:cNvSpPr>
            <a:spLocks/>
          </p:cNvSpPr>
          <p:nvPr/>
        </p:nvSpPr>
        <p:spPr bwMode="auto">
          <a:xfrm>
            <a:off x="-790575" y="7985125"/>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84" name="Line 64"/>
          <p:cNvSpPr>
            <a:spLocks noChangeShapeType="1"/>
          </p:cNvSpPr>
          <p:nvPr/>
        </p:nvSpPr>
        <p:spPr bwMode="auto">
          <a:xfrm>
            <a:off x="-1035050" y="9215438"/>
            <a:ext cx="914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85" name="Line 65"/>
          <p:cNvSpPr>
            <a:spLocks noChangeShapeType="1"/>
          </p:cNvSpPr>
          <p:nvPr/>
        </p:nvSpPr>
        <p:spPr bwMode="auto">
          <a:xfrm flipV="1">
            <a:off x="-1035050" y="8301038"/>
            <a:ext cx="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86" name="Text Box 66"/>
          <p:cNvSpPr txBox="1">
            <a:spLocks noChangeArrowheads="1"/>
          </p:cNvSpPr>
          <p:nvPr/>
        </p:nvSpPr>
        <p:spPr bwMode="auto">
          <a:xfrm>
            <a:off x="-790575" y="918845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横方向</a:t>
            </a:r>
          </a:p>
        </p:txBody>
      </p:sp>
      <p:sp>
        <p:nvSpPr>
          <p:cNvPr id="81987" name="Freeform 67"/>
          <p:cNvSpPr>
            <a:spLocks/>
          </p:cNvSpPr>
          <p:nvPr/>
        </p:nvSpPr>
        <p:spPr bwMode="auto">
          <a:xfrm>
            <a:off x="2486025" y="7994650"/>
            <a:ext cx="609600" cy="1000125"/>
          </a:xfrm>
          <a:custGeom>
            <a:avLst/>
            <a:gdLst>
              <a:gd name="T0" fmla="*/ 0 w 384"/>
              <a:gd name="T1" fmla="*/ 438150 h 630"/>
              <a:gd name="T2" fmla="*/ 609600 w 384"/>
              <a:gd name="T3" fmla="*/ 0 h 630"/>
              <a:gd name="T4" fmla="*/ 609600 w 384"/>
              <a:gd name="T5" fmla="*/ 552450 h 630"/>
              <a:gd name="T6" fmla="*/ 0 w 384"/>
              <a:gd name="T7" fmla="*/ 1000125 h 630"/>
              <a:gd name="T8" fmla="*/ 0 w 384"/>
              <a:gd name="T9" fmla="*/ 438150 h 6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630">
                <a:moveTo>
                  <a:pt x="0" y="276"/>
                </a:moveTo>
                <a:lnTo>
                  <a:pt x="384" y="0"/>
                </a:lnTo>
                <a:lnTo>
                  <a:pt x="384" y="348"/>
                </a:lnTo>
                <a:lnTo>
                  <a:pt x="0" y="630"/>
                </a:lnTo>
                <a:lnTo>
                  <a:pt x="0" y="276"/>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88" name="Rectangle 68"/>
          <p:cNvSpPr>
            <a:spLocks noChangeArrowheads="1"/>
          </p:cNvSpPr>
          <p:nvPr/>
        </p:nvSpPr>
        <p:spPr bwMode="auto">
          <a:xfrm>
            <a:off x="1457325" y="5451475"/>
            <a:ext cx="3267075" cy="8636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9" name="Rectangle 69"/>
          <p:cNvSpPr>
            <a:spLocks noChangeArrowheads="1"/>
          </p:cNvSpPr>
          <p:nvPr/>
        </p:nvSpPr>
        <p:spPr bwMode="auto">
          <a:xfrm>
            <a:off x="1524000" y="5524500"/>
            <a:ext cx="3143250" cy="7239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0" name="Oval 70"/>
          <p:cNvSpPr>
            <a:spLocks noChangeArrowheads="1"/>
          </p:cNvSpPr>
          <p:nvPr/>
        </p:nvSpPr>
        <p:spPr bwMode="auto">
          <a:xfrm>
            <a:off x="15335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1" name="Oval 71"/>
          <p:cNvSpPr>
            <a:spLocks noChangeArrowheads="1"/>
          </p:cNvSpPr>
          <p:nvPr/>
        </p:nvSpPr>
        <p:spPr bwMode="auto">
          <a:xfrm>
            <a:off x="18573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2" name="Oval 72"/>
          <p:cNvSpPr>
            <a:spLocks noChangeArrowheads="1"/>
          </p:cNvSpPr>
          <p:nvPr/>
        </p:nvSpPr>
        <p:spPr bwMode="auto">
          <a:xfrm>
            <a:off x="16954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3" name="Oval 73"/>
          <p:cNvSpPr>
            <a:spLocks noChangeArrowheads="1"/>
          </p:cNvSpPr>
          <p:nvPr/>
        </p:nvSpPr>
        <p:spPr bwMode="auto">
          <a:xfrm>
            <a:off x="20193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4" name="Oval 74"/>
          <p:cNvSpPr>
            <a:spLocks noChangeArrowheads="1"/>
          </p:cNvSpPr>
          <p:nvPr/>
        </p:nvSpPr>
        <p:spPr bwMode="auto">
          <a:xfrm>
            <a:off x="21812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5" name="Oval 75"/>
          <p:cNvSpPr>
            <a:spLocks noChangeArrowheads="1"/>
          </p:cNvSpPr>
          <p:nvPr/>
        </p:nvSpPr>
        <p:spPr bwMode="auto">
          <a:xfrm>
            <a:off x="25050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6" name="Oval 76"/>
          <p:cNvSpPr>
            <a:spLocks noChangeArrowheads="1"/>
          </p:cNvSpPr>
          <p:nvPr/>
        </p:nvSpPr>
        <p:spPr bwMode="auto">
          <a:xfrm>
            <a:off x="23431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7" name="Oval 77"/>
          <p:cNvSpPr>
            <a:spLocks noChangeArrowheads="1"/>
          </p:cNvSpPr>
          <p:nvPr/>
        </p:nvSpPr>
        <p:spPr bwMode="auto">
          <a:xfrm>
            <a:off x="26574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8" name="Oval 78"/>
          <p:cNvSpPr>
            <a:spLocks noChangeArrowheads="1"/>
          </p:cNvSpPr>
          <p:nvPr/>
        </p:nvSpPr>
        <p:spPr bwMode="auto">
          <a:xfrm>
            <a:off x="29813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9" name="Oval 79"/>
          <p:cNvSpPr>
            <a:spLocks noChangeArrowheads="1"/>
          </p:cNvSpPr>
          <p:nvPr/>
        </p:nvSpPr>
        <p:spPr bwMode="auto">
          <a:xfrm>
            <a:off x="28194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0" name="Oval 80"/>
          <p:cNvSpPr>
            <a:spLocks noChangeArrowheads="1"/>
          </p:cNvSpPr>
          <p:nvPr/>
        </p:nvSpPr>
        <p:spPr bwMode="auto">
          <a:xfrm>
            <a:off x="31432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1" name="Oval 81"/>
          <p:cNvSpPr>
            <a:spLocks noChangeArrowheads="1"/>
          </p:cNvSpPr>
          <p:nvPr/>
        </p:nvSpPr>
        <p:spPr bwMode="auto">
          <a:xfrm>
            <a:off x="33051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2" name="Oval 82"/>
          <p:cNvSpPr>
            <a:spLocks noChangeArrowheads="1"/>
          </p:cNvSpPr>
          <p:nvPr/>
        </p:nvSpPr>
        <p:spPr bwMode="auto">
          <a:xfrm>
            <a:off x="36290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3" name="Oval 83"/>
          <p:cNvSpPr>
            <a:spLocks noChangeArrowheads="1"/>
          </p:cNvSpPr>
          <p:nvPr/>
        </p:nvSpPr>
        <p:spPr bwMode="auto">
          <a:xfrm>
            <a:off x="34671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4" name="Oval 84"/>
          <p:cNvSpPr>
            <a:spLocks noChangeArrowheads="1"/>
          </p:cNvSpPr>
          <p:nvPr/>
        </p:nvSpPr>
        <p:spPr bwMode="auto">
          <a:xfrm>
            <a:off x="37909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5" name="Oval 85"/>
          <p:cNvSpPr>
            <a:spLocks noChangeArrowheads="1"/>
          </p:cNvSpPr>
          <p:nvPr/>
        </p:nvSpPr>
        <p:spPr bwMode="auto">
          <a:xfrm>
            <a:off x="39528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6" name="Oval 86"/>
          <p:cNvSpPr>
            <a:spLocks noChangeArrowheads="1"/>
          </p:cNvSpPr>
          <p:nvPr/>
        </p:nvSpPr>
        <p:spPr bwMode="auto">
          <a:xfrm>
            <a:off x="42767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7" name="Oval 87"/>
          <p:cNvSpPr>
            <a:spLocks noChangeArrowheads="1"/>
          </p:cNvSpPr>
          <p:nvPr/>
        </p:nvSpPr>
        <p:spPr bwMode="auto">
          <a:xfrm>
            <a:off x="41148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8" name="Oval 88"/>
          <p:cNvSpPr>
            <a:spLocks noChangeArrowheads="1"/>
          </p:cNvSpPr>
          <p:nvPr/>
        </p:nvSpPr>
        <p:spPr bwMode="auto">
          <a:xfrm>
            <a:off x="44386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9" name="Oval 89"/>
          <p:cNvSpPr>
            <a:spLocks noChangeArrowheads="1"/>
          </p:cNvSpPr>
          <p:nvPr/>
        </p:nvSpPr>
        <p:spPr bwMode="auto">
          <a:xfrm>
            <a:off x="16097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0" name="Oval 90"/>
          <p:cNvSpPr>
            <a:spLocks noChangeArrowheads="1"/>
          </p:cNvSpPr>
          <p:nvPr/>
        </p:nvSpPr>
        <p:spPr bwMode="auto">
          <a:xfrm>
            <a:off x="19335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1" name="Oval 91"/>
          <p:cNvSpPr>
            <a:spLocks noChangeArrowheads="1"/>
          </p:cNvSpPr>
          <p:nvPr/>
        </p:nvSpPr>
        <p:spPr bwMode="auto">
          <a:xfrm>
            <a:off x="17716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2" name="Oval 92"/>
          <p:cNvSpPr>
            <a:spLocks noChangeArrowheads="1"/>
          </p:cNvSpPr>
          <p:nvPr/>
        </p:nvSpPr>
        <p:spPr bwMode="auto">
          <a:xfrm>
            <a:off x="20955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3" name="Oval 93"/>
          <p:cNvSpPr>
            <a:spLocks noChangeArrowheads="1"/>
          </p:cNvSpPr>
          <p:nvPr/>
        </p:nvSpPr>
        <p:spPr bwMode="auto">
          <a:xfrm>
            <a:off x="15335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4" name="Oval 94"/>
          <p:cNvSpPr>
            <a:spLocks noChangeArrowheads="1"/>
          </p:cNvSpPr>
          <p:nvPr/>
        </p:nvSpPr>
        <p:spPr bwMode="auto">
          <a:xfrm>
            <a:off x="18573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5" name="Oval 95"/>
          <p:cNvSpPr>
            <a:spLocks noChangeArrowheads="1"/>
          </p:cNvSpPr>
          <p:nvPr/>
        </p:nvSpPr>
        <p:spPr bwMode="auto">
          <a:xfrm>
            <a:off x="16954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6" name="Oval 96"/>
          <p:cNvSpPr>
            <a:spLocks noChangeArrowheads="1"/>
          </p:cNvSpPr>
          <p:nvPr/>
        </p:nvSpPr>
        <p:spPr bwMode="auto">
          <a:xfrm>
            <a:off x="20193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7" name="Oval 97"/>
          <p:cNvSpPr>
            <a:spLocks noChangeArrowheads="1"/>
          </p:cNvSpPr>
          <p:nvPr/>
        </p:nvSpPr>
        <p:spPr bwMode="auto">
          <a:xfrm>
            <a:off x="22574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8" name="Oval 98"/>
          <p:cNvSpPr>
            <a:spLocks noChangeArrowheads="1"/>
          </p:cNvSpPr>
          <p:nvPr/>
        </p:nvSpPr>
        <p:spPr bwMode="auto">
          <a:xfrm>
            <a:off x="25812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9" name="Oval 99"/>
          <p:cNvSpPr>
            <a:spLocks noChangeArrowheads="1"/>
          </p:cNvSpPr>
          <p:nvPr/>
        </p:nvSpPr>
        <p:spPr bwMode="auto">
          <a:xfrm>
            <a:off x="24193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0" name="Oval 100"/>
          <p:cNvSpPr>
            <a:spLocks noChangeArrowheads="1"/>
          </p:cNvSpPr>
          <p:nvPr/>
        </p:nvSpPr>
        <p:spPr bwMode="auto">
          <a:xfrm>
            <a:off x="21812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1" name="Oval 101"/>
          <p:cNvSpPr>
            <a:spLocks noChangeArrowheads="1"/>
          </p:cNvSpPr>
          <p:nvPr/>
        </p:nvSpPr>
        <p:spPr bwMode="auto">
          <a:xfrm>
            <a:off x="25050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2" name="Oval 102"/>
          <p:cNvSpPr>
            <a:spLocks noChangeArrowheads="1"/>
          </p:cNvSpPr>
          <p:nvPr/>
        </p:nvSpPr>
        <p:spPr bwMode="auto">
          <a:xfrm>
            <a:off x="23431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3" name="Oval 103"/>
          <p:cNvSpPr>
            <a:spLocks noChangeArrowheads="1"/>
          </p:cNvSpPr>
          <p:nvPr/>
        </p:nvSpPr>
        <p:spPr bwMode="auto">
          <a:xfrm>
            <a:off x="27336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4" name="Oval 104"/>
          <p:cNvSpPr>
            <a:spLocks noChangeArrowheads="1"/>
          </p:cNvSpPr>
          <p:nvPr/>
        </p:nvSpPr>
        <p:spPr bwMode="auto">
          <a:xfrm>
            <a:off x="30575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5" name="Oval 105"/>
          <p:cNvSpPr>
            <a:spLocks noChangeArrowheads="1"/>
          </p:cNvSpPr>
          <p:nvPr/>
        </p:nvSpPr>
        <p:spPr bwMode="auto">
          <a:xfrm>
            <a:off x="28956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6" name="Oval 106"/>
          <p:cNvSpPr>
            <a:spLocks noChangeArrowheads="1"/>
          </p:cNvSpPr>
          <p:nvPr/>
        </p:nvSpPr>
        <p:spPr bwMode="auto">
          <a:xfrm>
            <a:off x="32194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7" name="Oval 107"/>
          <p:cNvSpPr>
            <a:spLocks noChangeArrowheads="1"/>
          </p:cNvSpPr>
          <p:nvPr/>
        </p:nvSpPr>
        <p:spPr bwMode="auto">
          <a:xfrm>
            <a:off x="26574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8" name="Oval 108"/>
          <p:cNvSpPr>
            <a:spLocks noChangeArrowheads="1"/>
          </p:cNvSpPr>
          <p:nvPr/>
        </p:nvSpPr>
        <p:spPr bwMode="auto">
          <a:xfrm>
            <a:off x="29813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9" name="Oval 109"/>
          <p:cNvSpPr>
            <a:spLocks noChangeArrowheads="1"/>
          </p:cNvSpPr>
          <p:nvPr/>
        </p:nvSpPr>
        <p:spPr bwMode="auto">
          <a:xfrm>
            <a:off x="28194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0" name="Oval 110"/>
          <p:cNvSpPr>
            <a:spLocks noChangeArrowheads="1"/>
          </p:cNvSpPr>
          <p:nvPr/>
        </p:nvSpPr>
        <p:spPr bwMode="auto">
          <a:xfrm>
            <a:off x="31432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1" name="Oval 111"/>
          <p:cNvSpPr>
            <a:spLocks noChangeArrowheads="1"/>
          </p:cNvSpPr>
          <p:nvPr/>
        </p:nvSpPr>
        <p:spPr bwMode="auto">
          <a:xfrm>
            <a:off x="33813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2" name="Oval 112"/>
          <p:cNvSpPr>
            <a:spLocks noChangeArrowheads="1"/>
          </p:cNvSpPr>
          <p:nvPr/>
        </p:nvSpPr>
        <p:spPr bwMode="auto">
          <a:xfrm>
            <a:off x="37052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3" name="Oval 113"/>
          <p:cNvSpPr>
            <a:spLocks noChangeArrowheads="1"/>
          </p:cNvSpPr>
          <p:nvPr/>
        </p:nvSpPr>
        <p:spPr bwMode="auto">
          <a:xfrm>
            <a:off x="35433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4" name="Oval 114"/>
          <p:cNvSpPr>
            <a:spLocks noChangeArrowheads="1"/>
          </p:cNvSpPr>
          <p:nvPr/>
        </p:nvSpPr>
        <p:spPr bwMode="auto">
          <a:xfrm>
            <a:off x="33051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5" name="Oval 115"/>
          <p:cNvSpPr>
            <a:spLocks noChangeArrowheads="1"/>
          </p:cNvSpPr>
          <p:nvPr/>
        </p:nvSpPr>
        <p:spPr bwMode="auto">
          <a:xfrm>
            <a:off x="36290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6" name="Oval 116"/>
          <p:cNvSpPr>
            <a:spLocks noChangeArrowheads="1"/>
          </p:cNvSpPr>
          <p:nvPr/>
        </p:nvSpPr>
        <p:spPr bwMode="auto">
          <a:xfrm>
            <a:off x="34671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7" name="Oval 117"/>
          <p:cNvSpPr>
            <a:spLocks noChangeArrowheads="1"/>
          </p:cNvSpPr>
          <p:nvPr/>
        </p:nvSpPr>
        <p:spPr bwMode="auto">
          <a:xfrm>
            <a:off x="38671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8" name="Oval 118"/>
          <p:cNvSpPr>
            <a:spLocks noChangeArrowheads="1"/>
          </p:cNvSpPr>
          <p:nvPr/>
        </p:nvSpPr>
        <p:spPr bwMode="auto">
          <a:xfrm>
            <a:off x="37909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9" name="Oval 119"/>
          <p:cNvSpPr>
            <a:spLocks noChangeArrowheads="1"/>
          </p:cNvSpPr>
          <p:nvPr/>
        </p:nvSpPr>
        <p:spPr bwMode="auto">
          <a:xfrm>
            <a:off x="40290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0" name="Oval 120"/>
          <p:cNvSpPr>
            <a:spLocks noChangeArrowheads="1"/>
          </p:cNvSpPr>
          <p:nvPr/>
        </p:nvSpPr>
        <p:spPr bwMode="auto">
          <a:xfrm>
            <a:off x="43529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1" name="Oval 121"/>
          <p:cNvSpPr>
            <a:spLocks noChangeArrowheads="1"/>
          </p:cNvSpPr>
          <p:nvPr/>
        </p:nvSpPr>
        <p:spPr bwMode="auto">
          <a:xfrm>
            <a:off x="41910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2" name="Oval 122"/>
          <p:cNvSpPr>
            <a:spLocks noChangeArrowheads="1"/>
          </p:cNvSpPr>
          <p:nvPr/>
        </p:nvSpPr>
        <p:spPr bwMode="auto">
          <a:xfrm>
            <a:off x="39528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3" name="Oval 123"/>
          <p:cNvSpPr>
            <a:spLocks noChangeArrowheads="1"/>
          </p:cNvSpPr>
          <p:nvPr/>
        </p:nvSpPr>
        <p:spPr bwMode="auto">
          <a:xfrm>
            <a:off x="42767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4" name="Oval 124"/>
          <p:cNvSpPr>
            <a:spLocks noChangeArrowheads="1"/>
          </p:cNvSpPr>
          <p:nvPr/>
        </p:nvSpPr>
        <p:spPr bwMode="auto">
          <a:xfrm>
            <a:off x="41148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5" name="Oval 125"/>
          <p:cNvSpPr>
            <a:spLocks noChangeArrowheads="1"/>
          </p:cNvSpPr>
          <p:nvPr/>
        </p:nvSpPr>
        <p:spPr bwMode="auto">
          <a:xfrm>
            <a:off x="45148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6" name="Oval 126"/>
          <p:cNvSpPr>
            <a:spLocks noChangeArrowheads="1"/>
          </p:cNvSpPr>
          <p:nvPr/>
        </p:nvSpPr>
        <p:spPr bwMode="auto">
          <a:xfrm>
            <a:off x="44386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7" name="Oval 127"/>
          <p:cNvSpPr>
            <a:spLocks noChangeArrowheads="1"/>
          </p:cNvSpPr>
          <p:nvPr/>
        </p:nvSpPr>
        <p:spPr bwMode="auto">
          <a:xfrm>
            <a:off x="16097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8" name="Oval 128"/>
          <p:cNvSpPr>
            <a:spLocks noChangeArrowheads="1"/>
          </p:cNvSpPr>
          <p:nvPr/>
        </p:nvSpPr>
        <p:spPr bwMode="auto">
          <a:xfrm>
            <a:off x="19335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9" name="Oval 129"/>
          <p:cNvSpPr>
            <a:spLocks noChangeArrowheads="1"/>
          </p:cNvSpPr>
          <p:nvPr/>
        </p:nvSpPr>
        <p:spPr bwMode="auto">
          <a:xfrm>
            <a:off x="17716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0" name="Oval 130"/>
          <p:cNvSpPr>
            <a:spLocks noChangeArrowheads="1"/>
          </p:cNvSpPr>
          <p:nvPr/>
        </p:nvSpPr>
        <p:spPr bwMode="auto">
          <a:xfrm>
            <a:off x="20955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1" name="Oval 131"/>
          <p:cNvSpPr>
            <a:spLocks noChangeArrowheads="1"/>
          </p:cNvSpPr>
          <p:nvPr/>
        </p:nvSpPr>
        <p:spPr bwMode="auto">
          <a:xfrm>
            <a:off x="15335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2" name="Oval 132"/>
          <p:cNvSpPr>
            <a:spLocks noChangeArrowheads="1"/>
          </p:cNvSpPr>
          <p:nvPr/>
        </p:nvSpPr>
        <p:spPr bwMode="auto">
          <a:xfrm>
            <a:off x="18573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3" name="Oval 133"/>
          <p:cNvSpPr>
            <a:spLocks noChangeArrowheads="1"/>
          </p:cNvSpPr>
          <p:nvPr/>
        </p:nvSpPr>
        <p:spPr bwMode="auto">
          <a:xfrm>
            <a:off x="16954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4" name="Oval 134"/>
          <p:cNvSpPr>
            <a:spLocks noChangeArrowheads="1"/>
          </p:cNvSpPr>
          <p:nvPr/>
        </p:nvSpPr>
        <p:spPr bwMode="auto">
          <a:xfrm>
            <a:off x="20193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5" name="Oval 135"/>
          <p:cNvSpPr>
            <a:spLocks noChangeArrowheads="1"/>
          </p:cNvSpPr>
          <p:nvPr/>
        </p:nvSpPr>
        <p:spPr bwMode="auto">
          <a:xfrm>
            <a:off x="22574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6" name="Oval 136"/>
          <p:cNvSpPr>
            <a:spLocks noChangeArrowheads="1"/>
          </p:cNvSpPr>
          <p:nvPr/>
        </p:nvSpPr>
        <p:spPr bwMode="auto">
          <a:xfrm>
            <a:off x="25812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7" name="Oval 137"/>
          <p:cNvSpPr>
            <a:spLocks noChangeArrowheads="1"/>
          </p:cNvSpPr>
          <p:nvPr/>
        </p:nvSpPr>
        <p:spPr bwMode="auto">
          <a:xfrm>
            <a:off x="24193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8" name="Oval 138"/>
          <p:cNvSpPr>
            <a:spLocks noChangeArrowheads="1"/>
          </p:cNvSpPr>
          <p:nvPr/>
        </p:nvSpPr>
        <p:spPr bwMode="auto">
          <a:xfrm>
            <a:off x="21812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9" name="Oval 139"/>
          <p:cNvSpPr>
            <a:spLocks noChangeArrowheads="1"/>
          </p:cNvSpPr>
          <p:nvPr/>
        </p:nvSpPr>
        <p:spPr bwMode="auto">
          <a:xfrm>
            <a:off x="25050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0" name="Oval 140"/>
          <p:cNvSpPr>
            <a:spLocks noChangeArrowheads="1"/>
          </p:cNvSpPr>
          <p:nvPr/>
        </p:nvSpPr>
        <p:spPr bwMode="auto">
          <a:xfrm>
            <a:off x="23431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1" name="Oval 141"/>
          <p:cNvSpPr>
            <a:spLocks noChangeArrowheads="1"/>
          </p:cNvSpPr>
          <p:nvPr/>
        </p:nvSpPr>
        <p:spPr bwMode="auto">
          <a:xfrm>
            <a:off x="27336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2" name="Oval 142"/>
          <p:cNvSpPr>
            <a:spLocks noChangeArrowheads="1"/>
          </p:cNvSpPr>
          <p:nvPr/>
        </p:nvSpPr>
        <p:spPr bwMode="auto">
          <a:xfrm>
            <a:off x="30575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3" name="Oval 143"/>
          <p:cNvSpPr>
            <a:spLocks noChangeArrowheads="1"/>
          </p:cNvSpPr>
          <p:nvPr/>
        </p:nvSpPr>
        <p:spPr bwMode="auto">
          <a:xfrm>
            <a:off x="28956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4" name="Oval 144"/>
          <p:cNvSpPr>
            <a:spLocks noChangeArrowheads="1"/>
          </p:cNvSpPr>
          <p:nvPr/>
        </p:nvSpPr>
        <p:spPr bwMode="auto">
          <a:xfrm>
            <a:off x="32194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5" name="Oval 145"/>
          <p:cNvSpPr>
            <a:spLocks noChangeArrowheads="1"/>
          </p:cNvSpPr>
          <p:nvPr/>
        </p:nvSpPr>
        <p:spPr bwMode="auto">
          <a:xfrm>
            <a:off x="26574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6" name="Oval 146"/>
          <p:cNvSpPr>
            <a:spLocks noChangeArrowheads="1"/>
          </p:cNvSpPr>
          <p:nvPr/>
        </p:nvSpPr>
        <p:spPr bwMode="auto">
          <a:xfrm>
            <a:off x="29813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7" name="Oval 147"/>
          <p:cNvSpPr>
            <a:spLocks noChangeArrowheads="1"/>
          </p:cNvSpPr>
          <p:nvPr/>
        </p:nvSpPr>
        <p:spPr bwMode="auto">
          <a:xfrm>
            <a:off x="28194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8" name="Oval 148"/>
          <p:cNvSpPr>
            <a:spLocks noChangeArrowheads="1"/>
          </p:cNvSpPr>
          <p:nvPr/>
        </p:nvSpPr>
        <p:spPr bwMode="auto">
          <a:xfrm>
            <a:off x="31432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9" name="Oval 149"/>
          <p:cNvSpPr>
            <a:spLocks noChangeArrowheads="1"/>
          </p:cNvSpPr>
          <p:nvPr/>
        </p:nvSpPr>
        <p:spPr bwMode="auto">
          <a:xfrm>
            <a:off x="33813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0" name="Oval 150"/>
          <p:cNvSpPr>
            <a:spLocks noChangeArrowheads="1"/>
          </p:cNvSpPr>
          <p:nvPr/>
        </p:nvSpPr>
        <p:spPr bwMode="auto">
          <a:xfrm>
            <a:off x="37052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1" name="Oval 151"/>
          <p:cNvSpPr>
            <a:spLocks noChangeArrowheads="1"/>
          </p:cNvSpPr>
          <p:nvPr/>
        </p:nvSpPr>
        <p:spPr bwMode="auto">
          <a:xfrm>
            <a:off x="35433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2" name="Oval 152"/>
          <p:cNvSpPr>
            <a:spLocks noChangeArrowheads="1"/>
          </p:cNvSpPr>
          <p:nvPr/>
        </p:nvSpPr>
        <p:spPr bwMode="auto">
          <a:xfrm>
            <a:off x="33051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3" name="Oval 153"/>
          <p:cNvSpPr>
            <a:spLocks noChangeArrowheads="1"/>
          </p:cNvSpPr>
          <p:nvPr/>
        </p:nvSpPr>
        <p:spPr bwMode="auto">
          <a:xfrm>
            <a:off x="36290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4" name="Oval 154"/>
          <p:cNvSpPr>
            <a:spLocks noChangeArrowheads="1"/>
          </p:cNvSpPr>
          <p:nvPr/>
        </p:nvSpPr>
        <p:spPr bwMode="auto">
          <a:xfrm>
            <a:off x="34671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5" name="Oval 155"/>
          <p:cNvSpPr>
            <a:spLocks noChangeArrowheads="1"/>
          </p:cNvSpPr>
          <p:nvPr/>
        </p:nvSpPr>
        <p:spPr bwMode="auto">
          <a:xfrm>
            <a:off x="38671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6" name="Oval 156"/>
          <p:cNvSpPr>
            <a:spLocks noChangeArrowheads="1"/>
          </p:cNvSpPr>
          <p:nvPr/>
        </p:nvSpPr>
        <p:spPr bwMode="auto">
          <a:xfrm>
            <a:off x="37909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7" name="Oval 157"/>
          <p:cNvSpPr>
            <a:spLocks noChangeArrowheads="1"/>
          </p:cNvSpPr>
          <p:nvPr/>
        </p:nvSpPr>
        <p:spPr bwMode="auto">
          <a:xfrm>
            <a:off x="40290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8" name="Oval 158"/>
          <p:cNvSpPr>
            <a:spLocks noChangeArrowheads="1"/>
          </p:cNvSpPr>
          <p:nvPr/>
        </p:nvSpPr>
        <p:spPr bwMode="auto">
          <a:xfrm>
            <a:off x="43529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9" name="Oval 159"/>
          <p:cNvSpPr>
            <a:spLocks noChangeArrowheads="1"/>
          </p:cNvSpPr>
          <p:nvPr/>
        </p:nvSpPr>
        <p:spPr bwMode="auto">
          <a:xfrm>
            <a:off x="41910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0" name="Oval 160"/>
          <p:cNvSpPr>
            <a:spLocks noChangeArrowheads="1"/>
          </p:cNvSpPr>
          <p:nvPr/>
        </p:nvSpPr>
        <p:spPr bwMode="auto">
          <a:xfrm>
            <a:off x="39528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1" name="Oval 161"/>
          <p:cNvSpPr>
            <a:spLocks noChangeArrowheads="1"/>
          </p:cNvSpPr>
          <p:nvPr/>
        </p:nvSpPr>
        <p:spPr bwMode="auto">
          <a:xfrm>
            <a:off x="42767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2" name="Oval 162"/>
          <p:cNvSpPr>
            <a:spLocks noChangeArrowheads="1"/>
          </p:cNvSpPr>
          <p:nvPr/>
        </p:nvSpPr>
        <p:spPr bwMode="auto">
          <a:xfrm>
            <a:off x="41148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3" name="Oval 163"/>
          <p:cNvSpPr>
            <a:spLocks noChangeArrowheads="1"/>
          </p:cNvSpPr>
          <p:nvPr/>
        </p:nvSpPr>
        <p:spPr bwMode="auto">
          <a:xfrm>
            <a:off x="45148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4" name="Oval 164"/>
          <p:cNvSpPr>
            <a:spLocks noChangeArrowheads="1"/>
          </p:cNvSpPr>
          <p:nvPr/>
        </p:nvSpPr>
        <p:spPr bwMode="auto">
          <a:xfrm>
            <a:off x="44386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5" name="Freeform 165"/>
          <p:cNvSpPr>
            <a:spLocks/>
          </p:cNvSpPr>
          <p:nvPr/>
        </p:nvSpPr>
        <p:spPr bwMode="auto">
          <a:xfrm>
            <a:off x="1447800" y="5006975"/>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086" name="Freeform 166"/>
          <p:cNvSpPr>
            <a:spLocks/>
          </p:cNvSpPr>
          <p:nvPr/>
        </p:nvSpPr>
        <p:spPr bwMode="auto">
          <a:xfrm>
            <a:off x="4724400" y="5010150"/>
            <a:ext cx="609600" cy="1304925"/>
          </a:xfrm>
          <a:custGeom>
            <a:avLst/>
            <a:gdLst>
              <a:gd name="T0" fmla="*/ 0 w 384"/>
              <a:gd name="T1" fmla="*/ 444500 h 822"/>
              <a:gd name="T2" fmla="*/ 609600 w 384"/>
              <a:gd name="T3" fmla="*/ 0 h 822"/>
              <a:gd name="T4" fmla="*/ 609600 w 384"/>
              <a:gd name="T5" fmla="*/ 857250 h 822"/>
              <a:gd name="T6" fmla="*/ 0 w 384"/>
              <a:gd name="T7" fmla="*/ 1304925 h 822"/>
              <a:gd name="T8" fmla="*/ 0 w 384"/>
              <a:gd name="T9" fmla="*/ 444500 h 8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822">
                <a:moveTo>
                  <a:pt x="0" y="280"/>
                </a:moveTo>
                <a:lnTo>
                  <a:pt x="384" y="0"/>
                </a:lnTo>
                <a:lnTo>
                  <a:pt x="384" y="540"/>
                </a:lnTo>
                <a:lnTo>
                  <a:pt x="0" y="822"/>
                </a:lnTo>
                <a:lnTo>
                  <a:pt x="0" y="280"/>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087" name="Rectangle 167"/>
          <p:cNvSpPr>
            <a:spLocks noChangeArrowheads="1"/>
          </p:cNvSpPr>
          <p:nvPr/>
        </p:nvSpPr>
        <p:spPr bwMode="auto">
          <a:xfrm>
            <a:off x="3286125" y="32670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8" name="Rectangle 168"/>
          <p:cNvSpPr>
            <a:spLocks noChangeArrowheads="1"/>
          </p:cNvSpPr>
          <p:nvPr/>
        </p:nvSpPr>
        <p:spPr bwMode="auto">
          <a:xfrm>
            <a:off x="3352800" y="33337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9" name="Oval 169"/>
          <p:cNvSpPr>
            <a:spLocks noChangeArrowheads="1"/>
          </p:cNvSpPr>
          <p:nvPr/>
        </p:nvSpPr>
        <p:spPr bwMode="auto">
          <a:xfrm>
            <a:off x="34385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0" name="Oval 170"/>
          <p:cNvSpPr>
            <a:spLocks noChangeArrowheads="1"/>
          </p:cNvSpPr>
          <p:nvPr/>
        </p:nvSpPr>
        <p:spPr bwMode="auto">
          <a:xfrm>
            <a:off x="37623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1" name="Oval 171"/>
          <p:cNvSpPr>
            <a:spLocks noChangeArrowheads="1"/>
          </p:cNvSpPr>
          <p:nvPr/>
        </p:nvSpPr>
        <p:spPr bwMode="auto">
          <a:xfrm>
            <a:off x="36004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2" name="Oval 172"/>
          <p:cNvSpPr>
            <a:spLocks noChangeArrowheads="1"/>
          </p:cNvSpPr>
          <p:nvPr/>
        </p:nvSpPr>
        <p:spPr bwMode="auto">
          <a:xfrm>
            <a:off x="392430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3" name="Oval 173"/>
          <p:cNvSpPr>
            <a:spLocks noChangeArrowheads="1"/>
          </p:cNvSpPr>
          <p:nvPr/>
        </p:nvSpPr>
        <p:spPr bwMode="auto">
          <a:xfrm>
            <a:off x="33623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4" name="Oval 174"/>
          <p:cNvSpPr>
            <a:spLocks noChangeArrowheads="1"/>
          </p:cNvSpPr>
          <p:nvPr/>
        </p:nvSpPr>
        <p:spPr bwMode="auto">
          <a:xfrm>
            <a:off x="36861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5" name="Oval 175"/>
          <p:cNvSpPr>
            <a:spLocks noChangeArrowheads="1"/>
          </p:cNvSpPr>
          <p:nvPr/>
        </p:nvSpPr>
        <p:spPr bwMode="auto">
          <a:xfrm>
            <a:off x="35242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6" name="Oval 176"/>
          <p:cNvSpPr>
            <a:spLocks noChangeArrowheads="1"/>
          </p:cNvSpPr>
          <p:nvPr/>
        </p:nvSpPr>
        <p:spPr bwMode="auto">
          <a:xfrm>
            <a:off x="384810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7" name="Oval 177"/>
          <p:cNvSpPr>
            <a:spLocks noChangeArrowheads="1"/>
          </p:cNvSpPr>
          <p:nvPr/>
        </p:nvSpPr>
        <p:spPr bwMode="auto">
          <a:xfrm>
            <a:off x="40862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8" name="Oval 178"/>
          <p:cNvSpPr>
            <a:spLocks noChangeArrowheads="1"/>
          </p:cNvSpPr>
          <p:nvPr/>
        </p:nvSpPr>
        <p:spPr bwMode="auto">
          <a:xfrm>
            <a:off x="44100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9" name="Oval 179"/>
          <p:cNvSpPr>
            <a:spLocks noChangeArrowheads="1"/>
          </p:cNvSpPr>
          <p:nvPr/>
        </p:nvSpPr>
        <p:spPr bwMode="auto">
          <a:xfrm>
            <a:off x="42481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0" name="Oval 180"/>
          <p:cNvSpPr>
            <a:spLocks noChangeArrowheads="1"/>
          </p:cNvSpPr>
          <p:nvPr/>
        </p:nvSpPr>
        <p:spPr bwMode="auto">
          <a:xfrm>
            <a:off x="40100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1" name="Oval 181"/>
          <p:cNvSpPr>
            <a:spLocks noChangeArrowheads="1"/>
          </p:cNvSpPr>
          <p:nvPr/>
        </p:nvSpPr>
        <p:spPr bwMode="auto">
          <a:xfrm>
            <a:off x="43338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2" name="Oval 182"/>
          <p:cNvSpPr>
            <a:spLocks noChangeArrowheads="1"/>
          </p:cNvSpPr>
          <p:nvPr/>
        </p:nvSpPr>
        <p:spPr bwMode="auto">
          <a:xfrm>
            <a:off x="41719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3" name="Oval 183"/>
          <p:cNvSpPr>
            <a:spLocks noChangeArrowheads="1"/>
          </p:cNvSpPr>
          <p:nvPr/>
        </p:nvSpPr>
        <p:spPr bwMode="auto">
          <a:xfrm>
            <a:off x="45624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4" name="Oval 184"/>
          <p:cNvSpPr>
            <a:spLocks noChangeArrowheads="1"/>
          </p:cNvSpPr>
          <p:nvPr/>
        </p:nvSpPr>
        <p:spPr bwMode="auto">
          <a:xfrm>
            <a:off x="48863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5" name="Oval 185"/>
          <p:cNvSpPr>
            <a:spLocks noChangeArrowheads="1"/>
          </p:cNvSpPr>
          <p:nvPr/>
        </p:nvSpPr>
        <p:spPr bwMode="auto">
          <a:xfrm>
            <a:off x="472440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6" name="Oval 186"/>
          <p:cNvSpPr>
            <a:spLocks noChangeArrowheads="1"/>
          </p:cNvSpPr>
          <p:nvPr/>
        </p:nvSpPr>
        <p:spPr bwMode="auto">
          <a:xfrm>
            <a:off x="50482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7" name="Oval 187"/>
          <p:cNvSpPr>
            <a:spLocks noChangeArrowheads="1"/>
          </p:cNvSpPr>
          <p:nvPr/>
        </p:nvSpPr>
        <p:spPr bwMode="auto">
          <a:xfrm>
            <a:off x="44862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8" name="Oval 188"/>
          <p:cNvSpPr>
            <a:spLocks noChangeArrowheads="1"/>
          </p:cNvSpPr>
          <p:nvPr/>
        </p:nvSpPr>
        <p:spPr bwMode="auto">
          <a:xfrm>
            <a:off x="48101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9" name="Oval 189"/>
          <p:cNvSpPr>
            <a:spLocks noChangeArrowheads="1"/>
          </p:cNvSpPr>
          <p:nvPr/>
        </p:nvSpPr>
        <p:spPr bwMode="auto">
          <a:xfrm>
            <a:off x="464820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0" name="Oval 190"/>
          <p:cNvSpPr>
            <a:spLocks noChangeArrowheads="1"/>
          </p:cNvSpPr>
          <p:nvPr/>
        </p:nvSpPr>
        <p:spPr bwMode="auto">
          <a:xfrm>
            <a:off x="49720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1" name="Oval 191"/>
          <p:cNvSpPr>
            <a:spLocks noChangeArrowheads="1"/>
          </p:cNvSpPr>
          <p:nvPr/>
        </p:nvSpPr>
        <p:spPr bwMode="auto">
          <a:xfrm>
            <a:off x="52101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2" name="Oval 192"/>
          <p:cNvSpPr>
            <a:spLocks noChangeArrowheads="1"/>
          </p:cNvSpPr>
          <p:nvPr/>
        </p:nvSpPr>
        <p:spPr bwMode="auto">
          <a:xfrm>
            <a:off x="55340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3" name="Oval 193"/>
          <p:cNvSpPr>
            <a:spLocks noChangeArrowheads="1"/>
          </p:cNvSpPr>
          <p:nvPr/>
        </p:nvSpPr>
        <p:spPr bwMode="auto">
          <a:xfrm>
            <a:off x="537210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4" name="Oval 194"/>
          <p:cNvSpPr>
            <a:spLocks noChangeArrowheads="1"/>
          </p:cNvSpPr>
          <p:nvPr/>
        </p:nvSpPr>
        <p:spPr bwMode="auto">
          <a:xfrm>
            <a:off x="51339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5" name="Oval 195"/>
          <p:cNvSpPr>
            <a:spLocks noChangeArrowheads="1"/>
          </p:cNvSpPr>
          <p:nvPr/>
        </p:nvSpPr>
        <p:spPr bwMode="auto">
          <a:xfrm>
            <a:off x="54578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6" name="Oval 196"/>
          <p:cNvSpPr>
            <a:spLocks noChangeArrowheads="1"/>
          </p:cNvSpPr>
          <p:nvPr/>
        </p:nvSpPr>
        <p:spPr bwMode="auto">
          <a:xfrm>
            <a:off x="529590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7" name="Oval 197"/>
          <p:cNvSpPr>
            <a:spLocks noChangeArrowheads="1"/>
          </p:cNvSpPr>
          <p:nvPr/>
        </p:nvSpPr>
        <p:spPr bwMode="auto">
          <a:xfrm>
            <a:off x="56959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8" name="Oval 198"/>
          <p:cNvSpPr>
            <a:spLocks noChangeArrowheads="1"/>
          </p:cNvSpPr>
          <p:nvPr/>
        </p:nvSpPr>
        <p:spPr bwMode="auto">
          <a:xfrm>
            <a:off x="56197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9" name="Oval 199"/>
          <p:cNvSpPr>
            <a:spLocks noChangeArrowheads="1"/>
          </p:cNvSpPr>
          <p:nvPr/>
        </p:nvSpPr>
        <p:spPr bwMode="auto">
          <a:xfrm>
            <a:off x="58578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0" name="Oval 200"/>
          <p:cNvSpPr>
            <a:spLocks noChangeArrowheads="1"/>
          </p:cNvSpPr>
          <p:nvPr/>
        </p:nvSpPr>
        <p:spPr bwMode="auto">
          <a:xfrm>
            <a:off x="61817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1" name="Oval 201"/>
          <p:cNvSpPr>
            <a:spLocks noChangeArrowheads="1"/>
          </p:cNvSpPr>
          <p:nvPr/>
        </p:nvSpPr>
        <p:spPr bwMode="auto">
          <a:xfrm>
            <a:off x="601980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2" name="Oval 202"/>
          <p:cNvSpPr>
            <a:spLocks noChangeArrowheads="1"/>
          </p:cNvSpPr>
          <p:nvPr/>
        </p:nvSpPr>
        <p:spPr bwMode="auto">
          <a:xfrm>
            <a:off x="57816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3" name="Oval 203"/>
          <p:cNvSpPr>
            <a:spLocks noChangeArrowheads="1"/>
          </p:cNvSpPr>
          <p:nvPr/>
        </p:nvSpPr>
        <p:spPr bwMode="auto">
          <a:xfrm>
            <a:off x="61055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4" name="Oval 204"/>
          <p:cNvSpPr>
            <a:spLocks noChangeArrowheads="1"/>
          </p:cNvSpPr>
          <p:nvPr/>
        </p:nvSpPr>
        <p:spPr bwMode="auto">
          <a:xfrm>
            <a:off x="594360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5" name="Oval 205"/>
          <p:cNvSpPr>
            <a:spLocks noChangeArrowheads="1"/>
          </p:cNvSpPr>
          <p:nvPr/>
        </p:nvSpPr>
        <p:spPr bwMode="auto">
          <a:xfrm>
            <a:off x="63436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6" name="Oval 206"/>
          <p:cNvSpPr>
            <a:spLocks noChangeArrowheads="1"/>
          </p:cNvSpPr>
          <p:nvPr/>
        </p:nvSpPr>
        <p:spPr bwMode="auto">
          <a:xfrm>
            <a:off x="62674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7" name="Oval 207"/>
          <p:cNvSpPr>
            <a:spLocks noChangeArrowheads="1"/>
          </p:cNvSpPr>
          <p:nvPr/>
        </p:nvSpPr>
        <p:spPr bwMode="auto">
          <a:xfrm>
            <a:off x="34385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8" name="Oval 208"/>
          <p:cNvSpPr>
            <a:spLocks noChangeArrowheads="1"/>
          </p:cNvSpPr>
          <p:nvPr/>
        </p:nvSpPr>
        <p:spPr bwMode="auto">
          <a:xfrm>
            <a:off x="37623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9" name="Oval 209"/>
          <p:cNvSpPr>
            <a:spLocks noChangeArrowheads="1"/>
          </p:cNvSpPr>
          <p:nvPr/>
        </p:nvSpPr>
        <p:spPr bwMode="auto">
          <a:xfrm>
            <a:off x="36004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0" name="Oval 210"/>
          <p:cNvSpPr>
            <a:spLocks noChangeArrowheads="1"/>
          </p:cNvSpPr>
          <p:nvPr/>
        </p:nvSpPr>
        <p:spPr bwMode="auto">
          <a:xfrm>
            <a:off x="392430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1" name="Oval 211"/>
          <p:cNvSpPr>
            <a:spLocks noChangeArrowheads="1"/>
          </p:cNvSpPr>
          <p:nvPr/>
        </p:nvSpPr>
        <p:spPr bwMode="auto">
          <a:xfrm>
            <a:off x="33623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2" name="Oval 212"/>
          <p:cNvSpPr>
            <a:spLocks noChangeArrowheads="1"/>
          </p:cNvSpPr>
          <p:nvPr/>
        </p:nvSpPr>
        <p:spPr bwMode="auto">
          <a:xfrm>
            <a:off x="36861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3" name="Oval 213"/>
          <p:cNvSpPr>
            <a:spLocks noChangeArrowheads="1"/>
          </p:cNvSpPr>
          <p:nvPr/>
        </p:nvSpPr>
        <p:spPr bwMode="auto">
          <a:xfrm>
            <a:off x="35242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4" name="Oval 214"/>
          <p:cNvSpPr>
            <a:spLocks noChangeArrowheads="1"/>
          </p:cNvSpPr>
          <p:nvPr/>
        </p:nvSpPr>
        <p:spPr bwMode="auto">
          <a:xfrm>
            <a:off x="384810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5" name="Oval 215"/>
          <p:cNvSpPr>
            <a:spLocks noChangeArrowheads="1"/>
          </p:cNvSpPr>
          <p:nvPr/>
        </p:nvSpPr>
        <p:spPr bwMode="auto">
          <a:xfrm>
            <a:off x="40862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6" name="Oval 216"/>
          <p:cNvSpPr>
            <a:spLocks noChangeArrowheads="1"/>
          </p:cNvSpPr>
          <p:nvPr/>
        </p:nvSpPr>
        <p:spPr bwMode="auto">
          <a:xfrm>
            <a:off x="44100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7" name="Oval 217"/>
          <p:cNvSpPr>
            <a:spLocks noChangeArrowheads="1"/>
          </p:cNvSpPr>
          <p:nvPr/>
        </p:nvSpPr>
        <p:spPr bwMode="auto">
          <a:xfrm>
            <a:off x="42481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8" name="Oval 218"/>
          <p:cNvSpPr>
            <a:spLocks noChangeArrowheads="1"/>
          </p:cNvSpPr>
          <p:nvPr/>
        </p:nvSpPr>
        <p:spPr bwMode="auto">
          <a:xfrm>
            <a:off x="40100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9" name="Oval 219"/>
          <p:cNvSpPr>
            <a:spLocks noChangeArrowheads="1"/>
          </p:cNvSpPr>
          <p:nvPr/>
        </p:nvSpPr>
        <p:spPr bwMode="auto">
          <a:xfrm>
            <a:off x="43338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0" name="Oval 220"/>
          <p:cNvSpPr>
            <a:spLocks noChangeArrowheads="1"/>
          </p:cNvSpPr>
          <p:nvPr/>
        </p:nvSpPr>
        <p:spPr bwMode="auto">
          <a:xfrm>
            <a:off x="41719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1" name="Oval 221"/>
          <p:cNvSpPr>
            <a:spLocks noChangeArrowheads="1"/>
          </p:cNvSpPr>
          <p:nvPr/>
        </p:nvSpPr>
        <p:spPr bwMode="auto">
          <a:xfrm>
            <a:off x="45624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2" name="Oval 222"/>
          <p:cNvSpPr>
            <a:spLocks noChangeArrowheads="1"/>
          </p:cNvSpPr>
          <p:nvPr/>
        </p:nvSpPr>
        <p:spPr bwMode="auto">
          <a:xfrm>
            <a:off x="48863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3" name="Oval 223"/>
          <p:cNvSpPr>
            <a:spLocks noChangeArrowheads="1"/>
          </p:cNvSpPr>
          <p:nvPr/>
        </p:nvSpPr>
        <p:spPr bwMode="auto">
          <a:xfrm>
            <a:off x="472440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4" name="Oval 224"/>
          <p:cNvSpPr>
            <a:spLocks noChangeArrowheads="1"/>
          </p:cNvSpPr>
          <p:nvPr/>
        </p:nvSpPr>
        <p:spPr bwMode="auto">
          <a:xfrm>
            <a:off x="50482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5" name="Oval 225"/>
          <p:cNvSpPr>
            <a:spLocks noChangeArrowheads="1"/>
          </p:cNvSpPr>
          <p:nvPr/>
        </p:nvSpPr>
        <p:spPr bwMode="auto">
          <a:xfrm>
            <a:off x="44862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6" name="Oval 226"/>
          <p:cNvSpPr>
            <a:spLocks noChangeArrowheads="1"/>
          </p:cNvSpPr>
          <p:nvPr/>
        </p:nvSpPr>
        <p:spPr bwMode="auto">
          <a:xfrm>
            <a:off x="48101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7" name="Oval 227"/>
          <p:cNvSpPr>
            <a:spLocks noChangeArrowheads="1"/>
          </p:cNvSpPr>
          <p:nvPr/>
        </p:nvSpPr>
        <p:spPr bwMode="auto">
          <a:xfrm>
            <a:off x="464820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8" name="Oval 228"/>
          <p:cNvSpPr>
            <a:spLocks noChangeArrowheads="1"/>
          </p:cNvSpPr>
          <p:nvPr/>
        </p:nvSpPr>
        <p:spPr bwMode="auto">
          <a:xfrm>
            <a:off x="49720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9" name="Oval 229"/>
          <p:cNvSpPr>
            <a:spLocks noChangeArrowheads="1"/>
          </p:cNvSpPr>
          <p:nvPr/>
        </p:nvSpPr>
        <p:spPr bwMode="auto">
          <a:xfrm>
            <a:off x="52101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0" name="Oval 230"/>
          <p:cNvSpPr>
            <a:spLocks noChangeArrowheads="1"/>
          </p:cNvSpPr>
          <p:nvPr/>
        </p:nvSpPr>
        <p:spPr bwMode="auto">
          <a:xfrm>
            <a:off x="55340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1" name="Oval 231"/>
          <p:cNvSpPr>
            <a:spLocks noChangeArrowheads="1"/>
          </p:cNvSpPr>
          <p:nvPr/>
        </p:nvSpPr>
        <p:spPr bwMode="auto">
          <a:xfrm>
            <a:off x="537210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2" name="Oval 232"/>
          <p:cNvSpPr>
            <a:spLocks noChangeArrowheads="1"/>
          </p:cNvSpPr>
          <p:nvPr/>
        </p:nvSpPr>
        <p:spPr bwMode="auto">
          <a:xfrm>
            <a:off x="51339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3" name="Oval 233"/>
          <p:cNvSpPr>
            <a:spLocks noChangeArrowheads="1"/>
          </p:cNvSpPr>
          <p:nvPr/>
        </p:nvSpPr>
        <p:spPr bwMode="auto">
          <a:xfrm>
            <a:off x="54578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4" name="Oval 234"/>
          <p:cNvSpPr>
            <a:spLocks noChangeArrowheads="1"/>
          </p:cNvSpPr>
          <p:nvPr/>
        </p:nvSpPr>
        <p:spPr bwMode="auto">
          <a:xfrm>
            <a:off x="529590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5" name="Oval 235"/>
          <p:cNvSpPr>
            <a:spLocks noChangeArrowheads="1"/>
          </p:cNvSpPr>
          <p:nvPr/>
        </p:nvSpPr>
        <p:spPr bwMode="auto">
          <a:xfrm>
            <a:off x="56959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6" name="Oval 236"/>
          <p:cNvSpPr>
            <a:spLocks noChangeArrowheads="1"/>
          </p:cNvSpPr>
          <p:nvPr/>
        </p:nvSpPr>
        <p:spPr bwMode="auto">
          <a:xfrm>
            <a:off x="56197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7" name="Oval 237"/>
          <p:cNvSpPr>
            <a:spLocks noChangeArrowheads="1"/>
          </p:cNvSpPr>
          <p:nvPr/>
        </p:nvSpPr>
        <p:spPr bwMode="auto">
          <a:xfrm>
            <a:off x="58578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8" name="Oval 238"/>
          <p:cNvSpPr>
            <a:spLocks noChangeArrowheads="1"/>
          </p:cNvSpPr>
          <p:nvPr/>
        </p:nvSpPr>
        <p:spPr bwMode="auto">
          <a:xfrm>
            <a:off x="61817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9" name="Oval 239"/>
          <p:cNvSpPr>
            <a:spLocks noChangeArrowheads="1"/>
          </p:cNvSpPr>
          <p:nvPr/>
        </p:nvSpPr>
        <p:spPr bwMode="auto">
          <a:xfrm>
            <a:off x="601980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0" name="Oval 240"/>
          <p:cNvSpPr>
            <a:spLocks noChangeArrowheads="1"/>
          </p:cNvSpPr>
          <p:nvPr/>
        </p:nvSpPr>
        <p:spPr bwMode="auto">
          <a:xfrm>
            <a:off x="57816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1" name="Oval 241"/>
          <p:cNvSpPr>
            <a:spLocks noChangeArrowheads="1"/>
          </p:cNvSpPr>
          <p:nvPr/>
        </p:nvSpPr>
        <p:spPr bwMode="auto">
          <a:xfrm>
            <a:off x="61055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2" name="Oval 242"/>
          <p:cNvSpPr>
            <a:spLocks noChangeArrowheads="1"/>
          </p:cNvSpPr>
          <p:nvPr/>
        </p:nvSpPr>
        <p:spPr bwMode="auto">
          <a:xfrm>
            <a:off x="594360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3" name="Oval 243"/>
          <p:cNvSpPr>
            <a:spLocks noChangeArrowheads="1"/>
          </p:cNvSpPr>
          <p:nvPr/>
        </p:nvSpPr>
        <p:spPr bwMode="auto">
          <a:xfrm>
            <a:off x="63436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4" name="Oval 244"/>
          <p:cNvSpPr>
            <a:spLocks noChangeArrowheads="1"/>
          </p:cNvSpPr>
          <p:nvPr/>
        </p:nvSpPr>
        <p:spPr bwMode="auto">
          <a:xfrm>
            <a:off x="62674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5" name="Freeform 245"/>
          <p:cNvSpPr>
            <a:spLocks/>
          </p:cNvSpPr>
          <p:nvPr/>
        </p:nvSpPr>
        <p:spPr bwMode="auto">
          <a:xfrm>
            <a:off x="3276600" y="28194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66" name="Freeform 246"/>
          <p:cNvSpPr>
            <a:spLocks/>
          </p:cNvSpPr>
          <p:nvPr/>
        </p:nvSpPr>
        <p:spPr bwMode="auto">
          <a:xfrm>
            <a:off x="6553200" y="28194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67" name="Rectangle 247"/>
          <p:cNvSpPr>
            <a:spLocks noChangeArrowheads="1"/>
          </p:cNvSpPr>
          <p:nvPr/>
        </p:nvSpPr>
        <p:spPr bwMode="auto">
          <a:xfrm>
            <a:off x="5114925" y="15906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8" name="Rectangle 248"/>
          <p:cNvSpPr>
            <a:spLocks noChangeArrowheads="1"/>
          </p:cNvSpPr>
          <p:nvPr/>
        </p:nvSpPr>
        <p:spPr bwMode="auto">
          <a:xfrm>
            <a:off x="5181600" y="16573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9" name="Freeform 249"/>
          <p:cNvSpPr>
            <a:spLocks/>
          </p:cNvSpPr>
          <p:nvPr/>
        </p:nvSpPr>
        <p:spPr bwMode="auto">
          <a:xfrm>
            <a:off x="5105400" y="11430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70" name="Freeform 250"/>
          <p:cNvSpPr>
            <a:spLocks/>
          </p:cNvSpPr>
          <p:nvPr/>
        </p:nvSpPr>
        <p:spPr bwMode="auto">
          <a:xfrm>
            <a:off x="8382000" y="11430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71" name="Text Box 251"/>
          <p:cNvSpPr txBox="1">
            <a:spLocks noChangeArrowheads="1"/>
          </p:cNvSpPr>
          <p:nvPr/>
        </p:nvSpPr>
        <p:spPr bwMode="auto">
          <a:xfrm>
            <a:off x="-1371600" y="7391400"/>
            <a:ext cx="428625" cy="1830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上方向（エネルギー）</a:t>
            </a:r>
          </a:p>
        </p:txBody>
      </p:sp>
      <p:sp>
        <p:nvSpPr>
          <p:cNvPr id="82172" name="Line 252"/>
          <p:cNvSpPr>
            <a:spLocks noChangeShapeType="1"/>
          </p:cNvSpPr>
          <p:nvPr/>
        </p:nvSpPr>
        <p:spPr bwMode="auto">
          <a:xfrm flipV="1">
            <a:off x="2590800" y="8610600"/>
            <a:ext cx="533400" cy="4079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73" name="Text Box 253"/>
          <p:cNvSpPr txBox="1">
            <a:spLocks noChangeArrowheads="1"/>
          </p:cNvSpPr>
          <p:nvPr/>
        </p:nvSpPr>
        <p:spPr bwMode="auto">
          <a:xfrm>
            <a:off x="2759075" y="876300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横方向</a:t>
            </a:r>
          </a:p>
        </p:txBody>
      </p:sp>
      <p:sp>
        <p:nvSpPr>
          <p:cNvPr id="82174" name="Oval 254"/>
          <p:cNvSpPr>
            <a:spLocks noChangeArrowheads="1"/>
          </p:cNvSpPr>
          <p:nvPr/>
        </p:nvSpPr>
        <p:spPr bwMode="auto">
          <a:xfrm>
            <a:off x="3048000" y="6858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75" name="Line 255"/>
          <p:cNvSpPr>
            <a:spLocks noChangeShapeType="1"/>
          </p:cNvSpPr>
          <p:nvPr/>
        </p:nvSpPr>
        <p:spPr bwMode="auto">
          <a:xfrm flipH="1">
            <a:off x="3086100" y="6972300"/>
            <a:ext cx="19050" cy="8001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76" name="Text Box 256"/>
          <p:cNvSpPr txBox="1">
            <a:spLocks noChangeArrowheads="1"/>
          </p:cNvSpPr>
          <p:nvPr/>
        </p:nvSpPr>
        <p:spPr bwMode="auto">
          <a:xfrm>
            <a:off x="3048000" y="6934200"/>
            <a:ext cx="28829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がけの途中にあるパチンコ玉は</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すぐに落ちる</a:t>
            </a:r>
          </a:p>
        </p:txBody>
      </p:sp>
      <p:sp>
        <p:nvSpPr>
          <p:cNvPr id="82177" name="Text Box 257"/>
          <p:cNvSpPr txBox="1">
            <a:spLocks noChangeArrowheads="1"/>
          </p:cNvSpPr>
          <p:nvPr/>
        </p:nvSpPr>
        <p:spPr bwMode="auto">
          <a:xfrm>
            <a:off x="3132138" y="7494588"/>
            <a:ext cx="4619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ただし、下の箱に隙間が無いと落ちることはできない</a:t>
            </a:r>
          </a:p>
        </p:txBody>
      </p:sp>
      <p:sp>
        <p:nvSpPr>
          <p:cNvPr id="260" name="Line 65"/>
          <p:cNvSpPr>
            <a:spLocks noChangeShapeType="1"/>
          </p:cNvSpPr>
          <p:nvPr/>
        </p:nvSpPr>
        <p:spPr bwMode="auto">
          <a:xfrm flipV="1">
            <a:off x="1295400" y="2005012"/>
            <a:ext cx="0" cy="3055937"/>
          </a:xfrm>
          <a:prstGeom prst="line">
            <a:avLst/>
          </a:prstGeom>
          <a:noFill/>
          <a:ln w="38100">
            <a:solidFill>
              <a:schemeClr val="tx1"/>
            </a:solidFill>
            <a:round/>
            <a:headEnd w="lg" len="lg"/>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61" name="Text Box 251"/>
          <p:cNvSpPr txBox="1">
            <a:spLocks noChangeArrowheads="1"/>
          </p:cNvSpPr>
          <p:nvPr/>
        </p:nvSpPr>
        <p:spPr bwMode="auto">
          <a:xfrm>
            <a:off x="705634" y="1954397"/>
            <a:ext cx="553998" cy="3562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上方向（電子のエネルギー）</a:t>
            </a:r>
          </a:p>
        </p:txBody>
      </p:sp>
      <p:sp>
        <p:nvSpPr>
          <p:cNvPr id="262" name="Text Box 258"/>
          <p:cNvSpPr txBox="1">
            <a:spLocks noChangeArrowheads="1"/>
          </p:cNvSpPr>
          <p:nvPr/>
        </p:nvSpPr>
        <p:spPr bwMode="auto">
          <a:xfrm>
            <a:off x="4965700" y="6019800"/>
            <a:ext cx="378821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panose="020B0600070205080204" pitchFamily="50" charset="-128"/>
                <a:cs typeface="+mn-cs"/>
              </a:rPr>
              <a:t>平坦なところにいられるパチンコ玉の数は</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panose="020B0600070205080204" pitchFamily="50" charset="-128"/>
                <a:cs typeface="+mn-cs"/>
              </a:rPr>
              <a:t>限りがある</a:t>
            </a:r>
            <a:br>
              <a:rPr kumimoji="1" lang="ja-JP" altLang="en-US" sz="16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panose="020B0600070205080204" pitchFamily="50" charset="-128"/>
                <a:cs typeface="+mn-cs"/>
              </a:rPr>
            </a:br>
            <a:r>
              <a:rPr kumimoji="1" lang="ja-JP" altLang="en-US" sz="16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panose="020B0600070205080204" pitchFamily="50" charset="-128"/>
                <a:cs typeface="+mn-cs"/>
              </a:rPr>
              <a:t>下の箱に隙間があったら、すぐに落ちる</a:t>
            </a:r>
          </a:p>
        </p:txBody>
      </p:sp>
    </p:spTree>
    <p:extLst>
      <p:ext uri="{BB962C8B-B14F-4D97-AF65-F5344CB8AC3E}">
        <p14:creationId xmlns:p14="http://schemas.microsoft.com/office/powerpoint/2010/main" val="256645442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Freeform 2"/>
          <p:cNvSpPr>
            <a:spLocks/>
          </p:cNvSpPr>
          <p:nvPr/>
        </p:nvSpPr>
        <p:spPr bwMode="auto">
          <a:xfrm>
            <a:off x="990600" y="2286000"/>
            <a:ext cx="8686800" cy="7010400"/>
          </a:xfrm>
          <a:custGeom>
            <a:avLst/>
            <a:gdLst>
              <a:gd name="T0" fmla="*/ 76200 w 5472"/>
              <a:gd name="T1" fmla="*/ 6248400 h 4416"/>
              <a:gd name="T2" fmla="*/ 2133600 w 5472"/>
              <a:gd name="T3" fmla="*/ 6248400 h 4416"/>
              <a:gd name="T4" fmla="*/ 2266950 w 5472"/>
              <a:gd name="T5" fmla="*/ 3600450 h 4416"/>
              <a:gd name="T6" fmla="*/ 4419600 w 5472"/>
              <a:gd name="T7" fmla="*/ 3600450 h 4416"/>
              <a:gd name="T8" fmla="*/ 4572000 w 5472"/>
              <a:gd name="T9" fmla="*/ 1619250 h 4416"/>
              <a:gd name="T10" fmla="*/ 6248400 w 5472"/>
              <a:gd name="T11" fmla="*/ 1657350 h 4416"/>
              <a:gd name="T12" fmla="*/ 6400800 w 5472"/>
              <a:gd name="T13" fmla="*/ 0 h 4416"/>
              <a:gd name="T14" fmla="*/ 8686800 w 5472"/>
              <a:gd name="T15" fmla="*/ 0 h 4416"/>
              <a:gd name="T16" fmla="*/ 8686800 w 5472"/>
              <a:gd name="T17" fmla="*/ 7010400 h 4416"/>
              <a:gd name="T18" fmla="*/ 0 w 5472"/>
              <a:gd name="T19" fmla="*/ 7010400 h 4416"/>
              <a:gd name="T20" fmla="*/ 76200 w 5472"/>
              <a:gd name="T21" fmla="*/ 6248400 h 44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2" h="4416">
                <a:moveTo>
                  <a:pt x="48" y="3936"/>
                </a:moveTo>
                <a:lnTo>
                  <a:pt x="1344" y="3936"/>
                </a:lnTo>
                <a:lnTo>
                  <a:pt x="1428" y="2268"/>
                </a:lnTo>
                <a:lnTo>
                  <a:pt x="2784" y="2268"/>
                </a:lnTo>
                <a:lnTo>
                  <a:pt x="2880" y="1020"/>
                </a:lnTo>
                <a:lnTo>
                  <a:pt x="3936" y="1044"/>
                </a:lnTo>
                <a:lnTo>
                  <a:pt x="4032" y="0"/>
                </a:lnTo>
                <a:lnTo>
                  <a:pt x="5472" y="0"/>
                </a:lnTo>
                <a:lnTo>
                  <a:pt x="5472" y="4416"/>
                </a:lnTo>
                <a:lnTo>
                  <a:pt x="0" y="4416"/>
                </a:lnTo>
                <a:lnTo>
                  <a:pt x="48" y="3936"/>
                </a:lnTo>
                <a:close/>
              </a:path>
            </a:pathLst>
          </a:custGeom>
          <a:solidFill>
            <a:srgbClr val="CC66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23" name="Rectangle 3"/>
          <p:cNvSpPr>
            <a:spLocks noGrp="1" noChangeArrowheads="1"/>
          </p:cNvSpPr>
          <p:nvPr>
            <p:ph type="title"/>
          </p:nvPr>
        </p:nvSpPr>
        <p:spPr>
          <a:xfrm>
            <a:off x="0" y="0"/>
            <a:ext cx="9144000" cy="990600"/>
          </a:xfrm>
        </p:spPr>
        <p:txBody>
          <a:bodyPr/>
          <a:lstStyle/>
          <a:p>
            <a:pPr eaLnBrk="1" hangingPunct="1"/>
            <a:r>
              <a:rPr lang="ja-JP" altLang="en-US" sz="3600" b="1">
                <a:solidFill>
                  <a:srgbClr val="0000FF"/>
                </a:solidFill>
              </a:rPr>
              <a:t>金属の中の電子</a:t>
            </a:r>
            <a:endParaRPr lang="en-US" altLang="ja-JP" sz="3600" b="1">
              <a:solidFill>
                <a:srgbClr val="0000FF"/>
              </a:solidFill>
            </a:endParaRPr>
          </a:p>
        </p:txBody>
      </p:sp>
      <p:sp>
        <p:nvSpPr>
          <p:cNvPr id="81924" name="Rectangle 4"/>
          <p:cNvSpPr>
            <a:spLocks noChangeArrowheads="1"/>
          </p:cNvSpPr>
          <p:nvPr/>
        </p:nvSpPr>
        <p:spPr bwMode="auto">
          <a:xfrm>
            <a:off x="-781050" y="8429625"/>
            <a:ext cx="3267075" cy="56515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5" name="Rectangle 5"/>
          <p:cNvSpPr>
            <a:spLocks noChangeArrowheads="1"/>
          </p:cNvSpPr>
          <p:nvPr/>
        </p:nvSpPr>
        <p:spPr bwMode="auto">
          <a:xfrm>
            <a:off x="-714375" y="8496300"/>
            <a:ext cx="3143250" cy="4381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6" name="Oval 6"/>
          <p:cNvSpPr>
            <a:spLocks noChangeArrowheads="1"/>
          </p:cNvSpPr>
          <p:nvPr/>
        </p:nvSpPr>
        <p:spPr bwMode="auto">
          <a:xfrm>
            <a:off x="-7048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7" name="Oval 7"/>
          <p:cNvSpPr>
            <a:spLocks noChangeArrowheads="1"/>
          </p:cNvSpPr>
          <p:nvPr/>
        </p:nvSpPr>
        <p:spPr bwMode="auto">
          <a:xfrm>
            <a:off x="-3810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8" name="Oval 8"/>
          <p:cNvSpPr>
            <a:spLocks noChangeArrowheads="1"/>
          </p:cNvSpPr>
          <p:nvPr/>
        </p:nvSpPr>
        <p:spPr bwMode="auto">
          <a:xfrm>
            <a:off x="-5429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29" name="Oval 9"/>
          <p:cNvSpPr>
            <a:spLocks noChangeArrowheads="1"/>
          </p:cNvSpPr>
          <p:nvPr/>
        </p:nvSpPr>
        <p:spPr bwMode="auto">
          <a:xfrm>
            <a:off x="-2190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0" name="Oval 10"/>
          <p:cNvSpPr>
            <a:spLocks noChangeArrowheads="1"/>
          </p:cNvSpPr>
          <p:nvPr/>
        </p:nvSpPr>
        <p:spPr bwMode="auto">
          <a:xfrm>
            <a:off x="-571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1" name="Oval 11"/>
          <p:cNvSpPr>
            <a:spLocks noChangeArrowheads="1"/>
          </p:cNvSpPr>
          <p:nvPr/>
        </p:nvSpPr>
        <p:spPr bwMode="auto">
          <a:xfrm>
            <a:off x="2667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2" name="Oval 12"/>
          <p:cNvSpPr>
            <a:spLocks noChangeArrowheads="1"/>
          </p:cNvSpPr>
          <p:nvPr/>
        </p:nvSpPr>
        <p:spPr bwMode="auto">
          <a:xfrm>
            <a:off x="1047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3" name="Oval 13"/>
          <p:cNvSpPr>
            <a:spLocks noChangeArrowheads="1"/>
          </p:cNvSpPr>
          <p:nvPr/>
        </p:nvSpPr>
        <p:spPr bwMode="auto">
          <a:xfrm>
            <a:off x="4191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4" name="Oval 14"/>
          <p:cNvSpPr>
            <a:spLocks noChangeArrowheads="1"/>
          </p:cNvSpPr>
          <p:nvPr/>
        </p:nvSpPr>
        <p:spPr bwMode="auto">
          <a:xfrm>
            <a:off x="7429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5" name="Oval 15"/>
          <p:cNvSpPr>
            <a:spLocks noChangeArrowheads="1"/>
          </p:cNvSpPr>
          <p:nvPr/>
        </p:nvSpPr>
        <p:spPr bwMode="auto">
          <a:xfrm>
            <a:off x="5810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6" name="Oval 16"/>
          <p:cNvSpPr>
            <a:spLocks noChangeArrowheads="1"/>
          </p:cNvSpPr>
          <p:nvPr/>
        </p:nvSpPr>
        <p:spPr bwMode="auto">
          <a:xfrm>
            <a:off x="9048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7" name="Oval 17"/>
          <p:cNvSpPr>
            <a:spLocks noChangeArrowheads="1"/>
          </p:cNvSpPr>
          <p:nvPr/>
        </p:nvSpPr>
        <p:spPr bwMode="auto">
          <a:xfrm>
            <a:off x="10668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8" name="Oval 18"/>
          <p:cNvSpPr>
            <a:spLocks noChangeArrowheads="1"/>
          </p:cNvSpPr>
          <p:nvPr/>
        </p:nvSpPr>
        <p:spPr bwMode="auto">
          <a:xfrm>
            <a:off x="13906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39" name="Oval 19"/>
          <p:cNvSpPr>
            <a:spLocks noChangeArrowheads="1"/>
          </p:cNvSpPr>
          <p:nvPr/>
        </p:nvSpPr>
        <p:spPr bwMode="auto">
          <a:xfrm>
            <a:off x="12287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0" name="Oval 20"/>
          <p:cNvSpPr>
            <a:spLocks noChangeArrowheads="1"/>
          </p:cNvSpPr>
          <p:nvPr/>
        </p:nvSpPr>
        <p:spPr bwMode="auto">
          <a:xfrm>
            <a:off x="15525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1" name="Oval 21"/>
          <p:cNvSpPr>
            <a:spLocks noChangeArrowheads="1"/>
          </p:cNvSpPr>
          <p:nvPr/>
        </p:nvSpPr>
        <p:spPr bwMode="auto">
          <a:xfrm>
            <a:off x="17145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2" name="Oval 22"/>
          <p:cNvSpPr>
            <a:spLocks noChangeArrowheads="1"/>
          </p:cNvSpPr>
          <p:nvPr/>
        </p:nvSpPr>
        <p:spPr bwMode="auto">
          <a:xfrm>
            <a:off x="20383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3" name="Oval 23"/>
          <p:cNvSpPr>
            <a:spLocks noChangeArrowheads="1"/>
          </p:cNvSpPr>
          <p:nvPr/>
        </p:nvSpPr>
        <p:spPr bwMode="auto">
          <a:xfrm>
            <a:off x="18764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4" name="Oval 24"/>
          <p:cNvSpPr>
            <a:spLocks noChangeArrowheads="1"/>
          </p:cNvSpPr>
          <p:nvPr/>
        </p:nvSpPr>
        <p:spPr bwMode="auto">
          <a:xfrm>
            <a:off x="22002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5" name="Oval 25"/>
          <p:cNvSpPr>
            <a:spLocks noChangeArrowheads="1"/>
          </p:cNvSpPr>
          <p:nvPr/>
        </p:nvSpPr>
        <p:spPr bwMode="auto">
          <a:xfrm>
            <a:off x="-6286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6" name="Oval 26"/>
          <p:cNvSpPr>
            <a:spLocks noChangeArrowheads="1"/>
          </p:cNvSpPr>
          <p:nvPr/>
        </p:nvSpPr>
        <p:spPr bwMode="auto">
          <a:xfrm>
            <a:off x="-3048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7" name="Oval 27"/>
          <p:cNvSpPr>
            <a:spLocks noChangeArrowheads="1"/>
          </p:cNvSpPr>
          <p:nvPr/>
        </p:nvSpPr>
        <p:spPr bwMode="auto">
          <a:xfrm>
            <a:off x="-4667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8" name="Oval 28"/>
          <p:cNvSpPr>
            <a:spLocks noChangeArrowheads="1"/>
          </p:cNvSpPr>
          <p:nvPr/>
        </p:nvSpPr>
        <p:spPr bwMode="auto">
          <a:xfrm>
            <a:off x="-1428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49" name="Oval 29"/>
          <p:cNvSpPr>
            <a:spLocks noChangeArrowheads="1"/>
          </p:cNvSpPr>
          <p:nvPr/>
        </p:nvSpPr>
        <p:spPr bwMode="auto">
          <a:xfrm>
            <a:off x="-7048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0" name="Oval 30"/>
          <p:cNvSpPr>
            <a:spLocks noChangeArrowheads="1"/>
          </p:cNvSpPr>
          <p:nvPr/>
        </p:nvSpPr>
        <p:spPr bwMode="auto">
          <a:xfrm>
            <a:off x="-3810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1" name="Oval 31"/>
          <p:cNvSpPr>
            <a:spLocks noChangeArrowheads="1"/>
          </p:cNvSpPr>
          <p:nvPr/>
        </p:nvSpPr>
        <p:spPr bwMode="auto">
          <a:xfrm>
            <a:off x="-5429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2" name="Oval 32"/>
          <p:cNvSpPr>
            <a:spLocks noChangeArrowheads="1"/>
          </p:cNvSpPr>
          <p:nvPr/>
        </p:nvSpPr>
        <p:spPr bwMode="auto">
          <a:xfrm>
            <a:off x="-2190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3" name="Oval 33"/>
          <p:cNvSpPr>
            <a:spLocks noChangeArrowheads="1"/>
          </p:cNvSpPr>
          <p:nvPr/>
        </p:nvSpPr>
        <p:spPr bwMode="auto">
          <a:xfrm>
            <a:off x="190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4" name="Oval 34"/>
          <p:cNvSpPr>
            <a:spLocks noChangeArrowheads="1"/>
          </p:cNvSpPr>
          <p:nvPr/>
        </p:nvSpPr>
        <p:spPr bwMode="auto">
          <a:xfrm>
            <a:off x="3429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5" name="Oval 35"/>
          <p:cNvSpPr>
            <a:spLocks noChangeArrowheads="1"/>
          </p:cNvSpPr>
          <p:nvPr/>
        </p:nvSpPr>
        <p:spPr bwMode="auto">
          <a:xfrm>
            <a:off x="1809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6" name="Oval 36"/>
          <p:cNvSpPr>
            <a:spLocks noChangeArrowheads="1"/>
          </p:cNvSpPr>
          <p:nvPr/>
        </p:nvSpPr>
        <p:spPr bwMode="auto">
          <a:xfrm>
            <a:off x="-571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7" name="Oval 37"/>
          <p:cNvSpPr>
            <a:spLocks noChangeArrowheads="1"/>
          </p:cNvSpPr>
          <p:nvPr/>
        </p:nvSpPr>
        <p:spPr bwMode="auto">
          <a:xfrm>
            <a:off x="2667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8" name="Oval 38"/>
          <p:cNvSpPr>
            <a:spLocks noChangeArrowheads="1"/>
          </p:cNvSpPr>
          <p:nvPr/>
        </p:nvSpPr>
        <p:spPr bwMode="auto">
          <a:xfrm>
            <a:off x="1047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59" name="Oval 39"/>
          <p:cNvSpPr>
            <a:spLocks noChangeArrowheads="1"/>
          </p:cNvSpPr>
          <p:nvPr/>
        </p:nvSpPr>
        <p:spPr bwMode="auto">
          <a:xfrm>
            <a:off x="4953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0" name="Oval 40"/>
          <p:cNvSpPr>
            <a:spLocks noChangeArrowheads="1"/>
          </p:cNvSpPr>
          <p:nvPr/>
        </p:nvSpPr>
        <p:spPr bwMode="auto">
          <a:xfrm>
            <a:off x="8191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1" name="Oval 41"/>
          <p:cNvSpPr>
            <a:spLocks noChangeArrowheads="1"/>
          </p:cNvSpPr>
          <p:nvPr/>
        </p:nvSpPr>
        <p:spPr bwMode="auto">
          <a:xfrm>
            <a:off x="6572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2" name="Oval 42"/>
          <p:cNvSpPr>
            <a:spLocks noChangeArrowheads="1"/>
          </p:cNvSpPr>
          <p:nvPr/>
        </p:nvSpPr>
        <p:spPr bwMode="auto">
          <a:xfrm>
            <a:off x="9810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3" name="Oval 43"/>
          <p:cNvSpPr>
            <a:spLocks noChangeArrowheads="1"/>
          </p:cNvSpPr>
          <p:nvPr/>
        </p:nvSpPr>
        <p:spPr bwMode="auto">
          <a:xfrm>
            <a:off x="4191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4" name="Oval 44"/>
          <p:cNvSpPr>
            <a:spLocks noChangeArrowheads="1"/>
          </p:cNvSpPr>
          <p:nvPr/>
        </p:nvSpPr>
        <p:spPr bwMode="auto">
          <a:xfrm>
            <a:off x="7429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5" name="Oval 45"/>
          <p:cNvSpPr>
            <a:spLocks noChangeArrowheads="1"/>
          </p:cNvSpPr>
          <p:nvPr/>
        </p:nvSpPr>
        <p:spPr bwMode="auto">
          <a:xfrm>
            <a:off x="5810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6" name="Oval 46"/>
          <p:cNvSpPr>
            <a:spLocks noChangeArrowheads="1"/>
          </p:cNvSpPr>
          <p:nvPr/>
        </p:nvSpPr>
        <p:spPr bwMode="auto">
          <a:xfrm>
            <a:off x="9048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7" name="Oval 47"/>
          <p:cNvSpPr>
            <a:spLocks noChangeArrowheads="1"/>
          </p:cNvSpPr>
          <p:nvPr/>
        </p:nvSpPr>
        <p:spPr bwMode="auto">
          <a:xfrm>
            <a:off x="11430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8" name="Oval 48"/>
          <p:cNvSpPr>
            <a:spLocks noChangeArrowheads="1"/>
          </p:cNvSpPr>
          <p:nvPr/>
        </p:nvSpPr>
        <p:spPr bwMode="auto">
          <a:xfrm>
            <a:off x="14668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69" name="Oval 49"/>
          <p:cNvSpPr>
            <a:spLocks noChangeArrowheads="1"/>
          </p:cNvSpPr>
          <p:nvPr/>
        </p:nvSpPr>
        <p:spPr bwMode="auto">
          <a:xfrm>
            <a:off x="13049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0" name="Oval 50"/>
          <p:cNvSpPr>
            <a:spLocks noChangeArrowheads="1"/>
          </p:cNvSpPr>
          <p:nvPr/>
        </p:nvSpPr>
        <p:spPr bwMode="auto">
          <a:xfrm>
            <a:off x="10668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1" name="Oval 51"/>
          <p:cNvSpPr>
            <a:spLocks noChangeArrowheads="1"/>
          </p:cNvSpPr>
          <p:nvPr/>
        </p:nvSpPr>
        <p:spPr bwMode="auto">
          <a:xfrm>
            <a:off x="13906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2" name="Oval 52"/>
          <p:cNvSpPr>
            <a:spLocks noChangeArrowheads="1"/>
          </p:cNvSpPr>
          <p:nvPr/>
        </p:nvSpPr>
        <p:spPr bwMode="auto">
          <a:xfrm>
            <a:off x="12287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3" name="Oval 53"/>
          <p:cNvSpPr>
            <a:spLocks noChangeArrowheads="1"/>
          </p:cNvSpPr>
          <p:nvPr/>
        </p:nvSpPr>
        <p:spPr bwMode="auto">
          <a:xfrm>
            <a:off x="16287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4" name="Oval 54"/>
          <p:cNvSpPr>
            <a:spLocks noChangeArrowheads="1"/>
          </p:cNvSpPr>
          <p:nvPr/>
        </p:nvSpPr>
        <p:spPr bwMode="auto">
          <a:xfrm>
            <a:off x="15525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5" name="Oval 55"/>
          <p:cNvSpPr>
            <a:spLocks noChangeArrowheads="1"/>
          </p:cNvSpPr>
          <p:nvPr/>
        </p:nvSpPr>
        <p:spPr bwMode="auto">
          <a:xfrm>
            <a:off x="17907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6" name="Oval 56"/>
          <p:cNvSpPr>
            <a:spLocks noChangeArrowheads="1"/>
          </p:cNvSpPr>
          <p:nvPr/>
        </p:nvSpPr>
        <p:spPr bwMode="auto">
          <a:xfrm>
            <a:off x="21145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7" name="Oval 57"/>
          <p:cNvSpPr>
            <a:spLocks noChangeArrowheads="1"/>
          </p:cNvSpPr>
          <p:nvPr/>
        </p:nvSpPr>
        <p:spPr bwMode="auto">
          <a:xfrm>
            <a:off x="19526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8" name="Oval 58"/>
          <p:cNvSpPr>
            <a:spLocks noChangeArrowheads="1"/>
          </p:cNvSpPr>
          <p:nvPr/>
        </p:nvSpPr>
        <p:spPr bwMode="auto">
          <a:xfrm>
            <a:off x="17145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79" name="Oval 59"/>
          <p:cNvSpPr>
            <a:spLocks noChangeArrowheads="1"/>
          </p:cNvSpPr>
          <p:nvPr/>
        </p:nvSpPr>
        <p:spPr bwMode="auto">
          <a:xfrm>
            <a:off x="20383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0" name="Oval 60"/>
          <p:cNvSpPr>
            <a:spLocks noChangeArrowheads="1"/>
          </p:cNvSpPr>
          <p:nvPr/>
        </p:nvSpPr>
        <p:spPr bwMode="auto">
          <a:xfrm>
            <a:off x="18764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1" name="Oval 61"/>
          <p:cNvSpPr>
            <a:spLocks noChangeArrowheads="1"/>
          </p:cNvSpPr>
          <p:nvPr/>
        </p:nvSpPr>
        <p:spPr bwMode="auto">
          <a:xfrm>
            <a:off x="22764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2" name="Oval 62"/>
          <p:cNvSpPr>
            <a:spLocks noChangeArrowheads="1"/>
          </p:cNvSpPr>
          <p:nvPr/>
        </p:nvSpPr>
        <p:spPr bwMode="auto">
          <a:xfrm>
            <a:off x="22002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3" name="Freeform 63"/>
          <p:cNvSpPr>
            <a:spLocks/>
          </p:cNvSpPr>
          <p:nvPr/>
        </p:nvSpPr>
        <p:spPr bwMode="auto">
          <a:xfrm>
            <a:off x="-790575" y="7985125"/>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84" name="Line 64"/>
          <p:cNvSpPr>
            <a:spLocks noChangeShapeType="1"/>
          </p:cNvSpPr>
          <p:nvPr/>
        </p:nvSpPr>
        <p:spPr bwMode="auto">
          <a:xfrm>
            <a:off x="-1035050" y="9215438"/>
            <a:ext cx="914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85" name="Line 65"/>
          <p:cNvSpPr>
            <a:spLocks noChangeShapeType="1"/>
          </p:cNvSpPr>
          <p:nvPr/>
        </p:nvSpPr>
        <p:spPr bwMode="auto">
          <a:xfrm flipV="1">
            <a:off x="-1035050" y="8301038"/>
            <a:ext cx="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86" name="Text Box 66"/>
          <p:cNvSpPr txBox="1">
            <a:spLocks noChangeArrowheads="1"/>
          </p:cNvSpPr>
          <p:nvPr/>
        </p:nvSpPr>
        <p:spPr bwMode="auto">
          <a:xfrm>
            <a:off x="-790575" y="918845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横方向</a:t>
            </a:r>
          </a:p>
        </p:txBody>
      </p:sp>
      <p:sp>
        <p:nvSpPr>
          <p:cNvPr id="81987" name="Freeform 67"/>
          <p:cNvSpPr>
            <a:spLocks/>
          </p:cNvSpPr>
          <p:nvPr/>
        </p:nvSpPr>
        <p:spPr bwMode="auto">
          <a:xfrm>
            <a:off x="2486025" y="7994650"/>
            <a:ext cx="609600" cy="1000125"/>
          </a:xfrm>
          <a:custGeom>
            <a:avLst/>
            <a:gdLst>
              <a:gd name="T0" fmla="*/ 0 w 384"/>
              <a:gd name="T1" fmla="*/ 438150 h 630"/>
              <a:gd name="T2" fmla="*/ 609600 w 384"/>
              <a:gd name="T3" fmla="*/ 0 h 630"/>
              <a:gd name="T4" fmla="*/ 609600 w 384"/>
              <a:gd name="T5" fmla="*/ 552450 h 630"/>
              <a:gd name="T6" fmla="*/ 0 w 384"/>
              <a:gd name="T7" fmla="*/ 1000125 h 630"/>
              <a:gd name="T8" fmla="*/ 0 w 384"/>
              <a:gd name="T9" fmla="*/ 438150 h 6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630">
                <a:moveTo>
                  <a:pt x="0" y="276"/>
                </a:moveTo>
                <a:lnTo>
                  <a:pt x="384" y="0"/>
                </a:lnTo>
                <a:lnTo>
                  <a:pt x="384" y="348"/>
                </a:lnTo>
                <a:lnTo>
                  <a:pt x="0" y="630"/>
                </a:lnTo>
                <a:lnTo>
                  <a:pt x="0" y="276"/>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1988" name="Rectangle 68"/>
          <p:cNvSpPr>
            <a:spLocks noChangeArrowheads="1"/>
          </p:cNvSpPr>
          <p:nvPr/>
        </p:nvSpPr>
        <p:spPr bwMode="auto">
          <a:xfrm>
            <a:off x="1457325" y="5451475"/>
            <a:ext cx="3267075" cy="8636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89" name="Rectangle 69"/>
          <p:cNvSpPr>
            <a:spLocks noChangeArrowheads="1"/>
          </p:cNvSpPr>
          <p:nvPr/>
        </p:nvSpPr>
        <p:spPr bwMode="auto">
          <a:xfrm>
            <a:off x="1524000" y="5524500"/>
            <a:ext cx="3143250" cy="7239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0" name="Oval 70"/>
          <p:cNvSpPr>
            <a:spLocks noChangeArrowheads="1"/>
          </p:cNvSpPr>
          <p:nvPr/>
        </p:nvSpPr>
        <p:spPr bwMode="auto">
          <a:xfrm>
            <a:off x="15335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1" name="Oval 71"/>
          <p:cNvSpPr>
            <a:spLocks noChangeArrowheads="1"/>
          </p:cNvSpPr>
          <p:nvPr/>
        </p:nvSpPr>
        <p:spPr bwMode="auto">
          <a:xfrm>
            <a:off x="18573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2" name="Oval 72"/>
          <p:cNvSpPr>
            <a:spLocks noChangeArrowheads="1"/>
          </p:cNvSpPr>
          <p:nvPr/>
        </p:nvSpPr>
        <p:spPr bwMode="auto">
          <a:xfrm>
            <a:off x="16954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3" name="Oval 73"/>
          <p:cNvSpPr>
            <a:spLocks noChangeArrowheads="1"/>
          </p:cNvSpPr>
          <p:nvPr/>
        </p:nvSpPr>
        <p:spPr bwMode="auto">
          <a:xfrm>
            <a:off x="20193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4" name="Oval 74"/>
          <p:cNvSpPr>
            <a:spLocks noChangeArrowheads="1"/>
          </p:cNvSpPr>
          <p:nvPr/>
        </p:nvSpPr>
        <p:spPr bwMode="auto">
          <a:xfrm>
            <a:off x="21812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5" name="Oval 75"/>
          <p:cNvSpPr>
            <a:spLocks noChangeArrowheads="1"/>
          </p:cNvSpPr>
          <p:nvPr/>
        </p:nvSpPr>
        <p:spPr bwMode="auto">
          <a:xfrm>
            <a:off x="25050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6" name="Oval 76"/>
          <p:cNvSpPr>
            <a:spLocks noChangeArrowheads="1"/>
          </p:cNvSpPr>
          <p:nvPr/>
        </p:nvSpPr>
        <p:spPr bwMode="auto">
          <a:xfrm>
            <a:off x="23431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7" name="Oval 77"/>
          <p:cNvSpPr>
            <a:spLocks noChangeArrowheads="1"/>
          </p:cNvSpPr>
          <p:nvPr/>
        </p:nvSpPr>
        <p:spPr bwMode="auto">
          <a:xfrm>
            <a:off x="26574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8" name="Oval 78"/>
          <p:cNvSpPr>
            <a:spLocks noChangeArrowheads="1"/>
          </p:cNvSpPr>
          <p:nvPr/>
        </p:nvSpPr>
        <p:spPr bwMode="auto">
          <a:xfrm>
            <a:off x="29813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1999" name="Oval 79"/>
          <p:cNvSpPr>
            <a:spLocks noChangeArrowheads="1"/>
          </p:cNvSpPr>
          <p:nvPr/>
        </p:nvSpPr>
        <p:spPr bwMode="auto">
          <a:xfrm>
            <a:off x="28194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0" name="Oval 80"/>
          <p:cNvSpPr>
            <a:spLocks noChangeArrowheads="1"/>
          </p:cNvSpPr>
          <p:nvPr/>
        </p:nvSpPr>
        <p:spPr bwMode="auto">
          <a:xfrm>
            <a:off x="31432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1" name="Oval 81"/>
          <p:cNvSpPr>
            <a:spLocks noChangeArrowheads="1"/>
          </p:cNvSpPr>
          <p:nvPr/>
        </p:nvSpPr>
        <p:spPr bwMode="auto">
          <a:xfrm>
            <a:off x="33051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2" name="Oval 82"/>
          <p:cNvSpPr>
            <a:spLocks noChangeArrowheads="1"/>
          </p:cNvSpPr>
          <p:nvPr/>
        </p:nvSpPr>
        <p:spPr bwMode="auto">
          <a:xfrm>
            <a:off x="36290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3" name="Oval 83"/>
          <p:cNvSpPr>
            <a:spLocks noChangeArrowheads="1"/>
          </p:cNvSpPr>
          <p:nvPr/>
        </p:nvSpPr>
        <p:spPr bwMode="auto">
          <a:xfrm>
            <a:off x="34671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4" name="Oval 84"/>
          <p:cNvSpPr>
            <a:spLocks noChangeArrowheads="1"/>
          </p:cNvSpPr>
          <p:nvPr/>
        </p:nvSpPr>
        <p:spPr bwMode="auto">
          <a:xfrm>
            <a:off x="37909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5" name="Oval 85"/>
          <p:cNvSpPr>
            <a:spLocks noChangeArrowheads="1"/>
          </p:cNvSpPr>
          <p:nvPr/>
        </p:nvSpPr>
        <p:spPr bwMode="auto">
          <a:xfrm>
            <a:off x="39528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6" name="Oval 86"/>
          <p:cNvSpPr>
            <a:spLocks noChangeArrowheads="1"/>
          </p:cNvSpPr>
          <p:nvPr/>
        </p:nvSpPr>
        <p:spPr bwMode="auto">
          <a:xfrm>
            <a:off x="42767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7" name="Oval 87"/>
          <p:cNvSpPr>
            <a:spLocks noChangeArrowheads="1"/>
          </p:cNvSpPr>
          <p:nvPr/>
        </p:nvSpPr>
        <p:spPr bwMode="auto">
          <a:xfrm>
            <a:off x="41148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8" name="Oval 88"/>
          <p:cNvSpPr>
            <a:spLocks noChangeArrowheads="1"/>
          </p:cNvSpPr>
          <p:nvPr/>
        </p:nvSpPr>
        <p:spPr bwMode="auto">
          <a:xfrm>
            <a:off x="44386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09" name="Oval 89"/>
          <p:cNvSpPr>
            <a:spLocks noChangeArrowheads="1"/>
          </p:cNvSpPr>
          <p:nvPr/>
        </p:nvSpPr>
        <p:spPr bwMode="auto">
          <a:xfrm>
            <a:off x="16097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0" name="Oval 90"/>
          <p:cNvSpPr>
            <a:spLocks noChangeArrowheads="1"/>
          </p:cNvSpPr>
          <p:nvPr/>
        </p:nvSpPr>
        <p:spPr bwMode="auto">
          <a:xfrm>
            <a:off x="19335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1" name="Oval 91"/>
          <p:cNvSpPr>
            <a:spLocks noChangeArrowheads="1"/>
          </p:cNvSpPr>
          <p:nvPr/>
        </p:nvSpPr>
        <p:spPr bwMode="auto">
          <a:xfrm>
            <a:off x="17716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2" name="Oval 92"/>
          <p:cNvSpPr>
            <a:spLocks noChangeArrowheads="1"/>
          </p:cNvSpPr>
          <p:nvPr/>
        </p:nvSpPr>
        <p:spPr bwMode="auto">
          <a:xfrm>
            <a:off x="20955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3" name="Oval 93"/>
          <p:cNvSpPr>
            <a:spLocks noChangeArrowheads="1"/>
          </p:cNvSpPr>
          <p:nvPr/>
        </p:nvSpPr>
        <p:spPr bwMode="auto">
          <a:xfrm>
            <a:off x="15335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4" name="Oval 94"/>
          <p:cNvSpPr>
            <a:spLocks noChangeArrowheads="1"/>
          </p:cNvSpPr>
          <p:nvPr/>
        </p:nvSpPr>
        <p:spPr bwMode="auto">
          <a:xfrm>
            <a:off x="18573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5" name="Oval 95"/>
          <p:cNvSpPr>
            <a:spLocks noChangeArrowheads="1"/>
          </p:cNvSpPr>
          <p:nvPr/>
        </p:nvSpPr>
        <p:spPr bwMode="auto">
          <a:xfrm>
            <a:off x="16954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6" name="Oval 96"/>
          <p:cNvSpPr>
            <a:spLocks noChangeArrowheads="1"/>
          </p:cNvSpPr>
          <p:nvPr/>
        </p:nvSpPr>
        <p:spPr bwMode="auto">
          <a:xfrm>
            <a:off x="20193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7" name="Oval 97"/>
          <p:cNvSpPr>
            <a:spLocks noChangeArrowheads="1"/>
          </p:cNvSpPr>
          <p:nvPr/>
        </p:nvSpPr>
        <p:spPr bwMode="auto">
          <a:xfrm>
            <a:off x="22574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8" name="Oval 98"/>
          <p:cNvSpPr>
            <a:spLocks noChangeArrowheads="1"/>
          </p:cNvSpPr>
          <p:nvPr/>
        </p:nvSpPr>
        <p:spPr bwMode="auto">
          <a:xfrm>
            <a:off x="25812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19" name="Oval 99"/>
          <p:cNvSpPr>
            <a:spLocks noChangeArrowheads="1"/>
          </p:cNvSpPr>
          <p:nvPr/>
        </p:nvSpPr>
        <p:spPr bwMode="auto">
          <a:xfrm>
            <a:off x="24193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0" name="Oval 100"/>
          <p:cNvSpPr>
            <a:spLocks noChangeArrowheads="1"/>
          </p:cNvSpPr>
          <p:nvPr/>
        </p:nvSpPr>
        <p:spPr bwMode="auto">
          <a:xfrm>
            <a:off x="21812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1" name="Oval 101"/>
          <p:cNvSpPr>
            <a:spLocks noChangeArrowheads="1"/>
          </p:cNvSpPr>
          <p:nvPr/>
        </p:nvSpPr>
        <p:spPr bwMode="auto">
          <a:xfrm>
            <a:off x="25050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2" name="Oval 102"/>
          <p:cNvSpPr>
            <a:spLocks noChangeArrowheads="1"/>
          </p:cNvSpPr>
          <p:nvPr/>
        </p:nvSpPr>
        <p:spPr bwMode="auto">
          <a:xfrm>
            <a:off x="23431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3" name="Oval 103"/>
          <p:cNvSpPr>
            <a:spLocks noChangeArrowheads="1"/>
          </p:cNvSpPr>
          <p:nvPr/>
        </p:nvSpPr>
        <p:spPr bwMode="auto">
          <a:xfrm>
            <a:off x="27336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4" name="Oval 104"/>
          <p:cNvSpPr>
            <a:spLocks noChangeArrowheads="1"/>
          </p:cNvSpPr>
          <p:nvPr/>
        </p:nvSpPr>
        <p:spPr bwMode="auto">
          <a:xfrm>
            <a:off x="30575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5" name="Oval 105"/>
          <p:cNvSpPr>
            <a:spLocks noChangeArrowheads="1"/>
          </p:cNvSpPr>
          <p:nvPr/>
        </p:nvSpPr>
        <p:spPr bwMode="auto">
          <a:xfrm>
            <a:off x="28956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6" name="Oval 106"/>
          <p:cNvSpPr>
            <a:spLocks noChangeArrowheads="1"/>
          </p:cNvSpPr>
          <p:nvPr/>
        </p:nvSpPr>
        <p:spPr bwMode="auto">
          <a:xfrm>
            <a:off x="32194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7" name="Oval 107"/>
          <p:cNvSpPr>
            <a:spLocks noChangeArrowheads="1"/>
          </p:cNvSpPr>
          <p:nvPr/>
        </p:nvSpPr>
        <p:spPr bwMode="auto">
          <a:xfrm>
            <a:off x="26574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8" name="Oval 108"/>
          <p:cNvSpPr>
            <a:spLocks noChangeArrowheads="1"/>
          </p:cNvSpPr>
          <p:nvPr/>
        </p:nvSpPr>
        <p:spPr bwMode="auto">
          <a:xfrm>
            <a:off x="29813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29" name="Oval 109"/>
          <p:cNvSpPr>
            <a:spLocks noChangeArrowheads="1"/>
          </p:cNvSpPr>
          <p:nvPr/>
        </p:nvSpPr>
        <p:spPr bwMode="auto">
          <a:xfrm>
            <a:off x="28194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0" name="Oval 110"/>
          <p:cNvSpPr>
            <a:spLocks noChangeArrowheads="1"/>
          </p:cNvSpPr>
          <p:nvPr/>
        </p:nvSpPr>
        <p:spPr bwMode="auto">
          <a:xfrm>
            <a:off x="31432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1" name="Oval 111"/>
          <p:cNvSpPr>
            <a:spLocks noChangeArrowheads="1"/>
          </p:cNvSpPr>
          <p:nvPr/>
        </p:nvSpPr>
        <p:spPr bwMode="auto">
          <a:xfrm>
            <a:off x="33813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2" name="Oval 112"/>
          <p:cNvSpPr>
            <a:spLocks noChangeArrowheads="1"/>
          </p:cNvSpPr>
          <p:nvPr/>
        </p:nvSpPr>
        <p:spPr bwMode="auto">
          <a:xfrm>
            <a:off x="37052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3" name="Oval 113"/>
          <p:cNvSpPr>
            <a:spLocks noChangeArrowheads="1"/>
          </p:cNvSpPr>
          <p:nvPr/>
        </p:nvSpPr>
        <p:spPr bwMode="auto">
          <a:xfrm>
            <a:off x="35433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4" name="Oval 114"/>
          <p:cNvSpPr>
            <a:spLocks noChangeArrowheads="1"/>
          </p:cNvSpPr>
          <p:nvPr/>
        </p:nvSpPr>
        <p:spPr bwMode="auto">
          <a:xfrm>
            <a:off x="33051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5" name="Oval 115"/>
          <p:cNvSpPr>
            <a:spLocks noChangeArrowheads="1"/>
          </p:cNvSpPr>
          <p:nvPr/>
        </p:nvSpPr>
        <p:spPr bwMode="auto">
          <a:xfrm>
            <a:off x="36290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6" name="Oval 116"/>
          <p:cNvSpPr>
            <a:spLocks noChangeArrowheads="1"/>
          </p:cNvSpPr>
          <p:nvPr/>
        </p:nvSpPr>
        <p:spPr bwMode="auto">
          <a:xfrm>
            <a:off x="34671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7" name="Oval 117"/>
          <p:cNvSpPr>
            <a:spLocks noChangeArrowheads="1"/>
          </p:cNvSpPr>
          <p:nvPr/>
        </p:nvSpPr>
        <p:spPr bwMode="auto">
          <a:xfrm>
            <a:off x="38671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8" name="Oval 118"/>
          <p:cNvSpPr>
            <a:spLocks noChangeArrowheads="1"/>
          </p:cNvSpPr>
          <p:nvPr/>
        </p:nvSpPr>
        <p:spPr bwMode="auto">
          <a:xfrm>
            <a:off x="37909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39" name="Oval 119"/>
          <p:cNvSpPr>
            <a:spLocks noChangeArrowheads="1"/>
          </p:cNvSpPr>
          <p:nvPr/>
        </p:nvSpPr>
        <p:spPr bwMode="auto">
          <a:xfrm>
            <a:off x="40290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0" name="Oval 120"/>
          <p:cNvSpPr>
            <a:spLocks noChangeArrowheads="1"/>
          </p:cNvSpPr>
          <p:nvPr/>
        </p:nvSpPr>
        <p:spPr bwMode="auto">
          <a:xfrm>
            <a:off x="43529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1" name="Oval 121"/>
          <p:cNvSpPr>
            <a:spLocks noChangeArrowheads="1"/>
          </p:cNvSpPr>
          <p:nvPr/>
        </p:nvSpPr>
        <p:spPr bwMode="auto">
          <a:xfrm>
            <a:off x="41910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2" name="Oval 122"/>
          <p:cNvSpPr>
            <a:spLocks noChangeArrowheads="1"/>
          </p:cNvSpPr>
          <p:nvPr/>
        </p:nvSpPr>
        <p:spPr bwMode="auto">
          <a:xfrm>
            <a:off x="39528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3" name="Oval 123"/>
          <p:cNvSpPr>
            <a:spLocks noChangeArrowheads="1"/>
          </p:cNvSpPr>
          <p:nvPr/>
        </p:nvSpPr>
        <p:spPr bwMode="auto">
          <a:xfrm>
            <a:off x="42767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4" name="Oval 124"/>
          <p:cNvSpPr>
            <a:spLocks noChangeArrowheads="1"/>
          </p:cNvSpPr>
          <p:nvPr/>
        </p:nvSpPr>
        <p:spPr bwMode="auto">
          <a:xfrm>
            <a:off x="41148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5" name="Oval 125"/>
          <p:cNvSpPr>
            <a:spLocks noChangeArrowheads="1"/>
          </p:cNvSpPr>
          <p:nvPr/>
        </p:nvSpPr>
        <p:spPr bwMode="auto">
          <a:xfrm>
            <a:off x="45148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6" name="Oval 126"/>
          <p:cNvSpPr>
            <a:spLocks noChangeArrowheads="1"/>
          </p:cNvSpPr>
          <p:nvPr/>
        </p:nvSpPr>
        <p:spPr bwMode="auto">
          <a:xfrm>
            <a:off x="44386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7" name="Oval 127"/>
          <p:cNvSpPr>
            <a:spLocks noChangeArrowheads="1"/>
          </p:cNvSpPr>
          <p:nvPr/>
        </p:nvSpPr>
        <p:spPr bwMode="auto">
          <a:xfrm>
            <a:off x="16097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8" name="Oval 128"/>
          <p:cNvSpPr>
            <a:spLocks noChangeArrowheads="1"/>
          </p:cNvSpPr>
          <p:nvPr/>
        </p:nvSpPr>
        <p:spPr bwMode="auto">
          <a:xfrm>
            <a:off x="19335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49" name="Oval 129"/>
          <p:cNvSpPr>
            <a:spLocks noChangeArrowheads="1"/>
          </p:cNvSpPr>
          <p:nvPr/>
        </p:nvSpPr>
        <p:spPr bwMode="auto">
          <a:xfrm>
            <a:off x="17716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0" name="Oval 130"/>
          <p:cNvSpPr>
            <a:spLocks noChangeArrowheads="1"/>
          </p:cNvSpPr>
          <p:nvPr/>
        </p:nvSpPr>
        <p:spPr bwMode="auto">
          <a:xfrm>
            <a:off x="20955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1" name="Oval 131"/>
          <p:cNvSpPr>
            <a:spLocks noChangeArrowheads="1"/>
          </p:cNvSpPr>
          <p:nvPr/>
        </p:nvSpPr>
        <p:spPr bwMode="auto">
          <a:xfrm>
            <a:off x="15335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2" name="Oval 132"/>
          <p:cNvSpPr>
            <a:spLocks noChangeArrowheads="1"/>
          </p:cNvSpPr>
          <p:nvPr/>
        </p:nvSpPr>
        <p:spPr bwMode="auto">
          <a:xfrm>
            <a:off x="18573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3" name="Oval 133"/>
          <p:cNvSpPr>
            <a:spLocks noChangeArrowheads="1"/>
          </p:cNvSpPr>
          <p:nvPr/>
        </p:nvSpPr>
        <p:spPr bwMode="auto">
          <a:xfrm>
            <a:off x="16954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4" name="Oval 134"/>
          <p:cNvSpPr>
            <a:spLocks noChangeArrowheads="1"/>
          </p:cNvSpPr>
          <p:nvPr/>
        </p:nvSpPr>
        <p:spPr bwMode="auto">
          <a:xfrm>
            <a:off x="20193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5" name="Oval 135"/>
          <p:cNvSpPr>
            <a:spLocks noChangeArrowheads="1"/>
          </p:cNvSpPr>
          <p:nvPr/>
        </p:nvSpPr>
        <p:spPr bwMode="auto">
          <a:xfrm>
            <a:off x="22574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6" name="Oval 136"/>
          <p:cNvSpPr>
            <a:spLocks noChangeArrowheads="1"/>
          </p:cNvSpPr>
          <p:nvPr/>
        </p:nvSpPr>
        <p:spPr bwMode="auto">
          <a:xfrm>
            <a:off x="25812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7" name="Oval 137"/>
          <p:cNvSpPr>
            <a:spLocks noChangeArrowheads="1"/>
          </p:cNvSpPr>
          <p:nvPr/>
        </p:nvSpPr>
        <p:spPr bwMode="auto">
          <a:xfrm>
            <a:off x="24193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8" name="Oval 138"/>
          <p:cNvSpPr>
            <a:spLocks noChangeArrowheads="1"/>
          </p:cNvSpPr>
          <p:nvPr/>
        </p:nvSpPr>
        <p:spPr bwMode="auto">
          <a:xfrm>
            <a:off x="21812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59" name="Oval 139"/>
          <p:cNvSpPr>
            <a:spLocks noChangeArrowheads="1"/>
          </p:cNvSpPr>
          <p:nvPr/>
        </p:nvSpPr>
        <p:spPr bwMode="auto">
          <a:xfrm>
            <a:off x="25050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0" name="Oval 140"/>
          <p:cNvSpPr>
            <a:spLocks noChangeArrowheads="1"/>
          </p:cNvSpPr>
          <p:nvPr/>
        </p:nvSpPr>
        <p:spPr bwMode="auto">
          <a:xfrm>
            <a:off x="23431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1" name="Oval 141"/>
          <p:cNvSpPr>
            <a:spLocks noChangeArrowheads="1"/>
          </p:cNvSpPr>
          <p:nvPr/>
        </p:nvSpPr>
        <p:spPr bwMode="auto">
          <a:xfrm>
            <a:off x="27336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2" name="Oval 142"/>
          <p:cNvSpPr>
            <a:spLocks noChangeArrowheads="1"/>
          </p:cNvSpPr>
          <p:nvPr/>
        </p:nvSpPr>
        <p:spPr bwMode="auto">
          <a:xfrm>
            <a:off x="30575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3" name="Oval 143"/>
          <p:cNvSpPr>
            <a:spLocks noChangeArrowheads="1"/>
          </p:cNvSpPr>
          <p:nvPr/>
        </p:nvSpPr>
        <p:spPr bwMode="auto">
          <a:xfrm>
            <a:off x="28956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4" name="Oval 144"/>
          <p:cNvSpPr>
            <a:spLocks noChangeArrowheads="1"/>
          </p:cNvSpPr>
          <p:nvPr/>
        </p:nvSpPr>
        <p:spPr bwMode="auto">
          <a:xfrm>
            <a:off x="32194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5" name="Oval 145"/>
          <p:cNvSpPr>
            <a:spLocks noChangeArrowheads="1"/>
          </p:cNvSpPr>
          <p:nvPr/>
        </p:nvSpPr>
        <p:spPr bwMode="auto">
          <a:xfrm>
            <a:off x="26574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6" name="Oval 146"/>
          <p:cNvSpPr>
            <a:spLocks noChangeArrowheads="1"/>
          </p:cNvSpPr>
          <p:nvPr/>
        </p:nvSpPr>
        <p:spPr bwMode="auto">
          <a:xfrm>
            <a:off x="29813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7" name="Oval 147"/>
          <p:cNvSpPr>
            <a:spLocks noChangeArrowheads="1"/>
          </p:cNvSpPr>
          <p:nvPr/>
        </p:nvSpPr>
        <p:spPr bwMode="auto">
          <a:xfrm>
            <a:off x="28194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8" name="Oval 148"/>
          <p:cNvSpPr>
            <a:spLocks noChangeArrowheads="1"/>
          </p:cNvSpPr>
          <p:nvPr/>
        </p:nvSpPr>
        <p:spPr bwMode="auto">
          <a:xfrm>
            <a:off x="31432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69" name="Oval 149"/>
          <p:cNvSpPr>
            <a:spLocks noChangeArrowheads="1"/>
          </p:cNvSpPr>
          <p:nvPr/>
        </p:nvSpPr>
        <p:spPr bwMode="auto">
          <a:xfrm>
            <a:off x="33813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0" name="Oval 150"/>
          <p:cNvSpPr>
            <a:spLocks noChangeArrowheads="1"/>
          </p:cNvSpPr>
          <p:nvPr/>
        </p:nvSpPr>
        <p:spPr bwMode="auto">
          <a:xfrm>
            <a:off x="37052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1" name="Oval 151"/>
          <p:cNvSpPr>
            <a:spLocks noChangeArrowheads="1"/>
          </p:cNvSpPr>
          <p:nvPr/>
        </p:nvSpPr>
        <p:spPr bwMode="auto">
          <a:xfrm>
            <a:off x="35433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2" name="Oval 152"/>
          <p:cNvSpPr>
            <a:spLocks noChangeArrowheads="1"/>
          </p:cNvSpPr>
          <p:nvPr/>
        </p:nvSpPr>
        <p:spPr bwMode="auto">
          <a:xfrm>
            <a:off x="33051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3" name="Oval 153"/>
          <p:cNvSpPr>
            <a:spLocks noChangeArrowheads="1"/>
          </p:cNvSpPr>
          <p:nvPr/>
        </p:nvSpPr>
        <p:spPr bwMode="auto">
          <a:xfrm>
            <a:off x="36290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4" name="Oval 154"/>
          <p:cNvSpPr>
            <a:spLocks noChangeArrowheads="1"/>
          </p:cNvSpPr>
          <p:nvPr/>
        </p:nvSpPr>
        <p:spPr bwMode="auto">
          <a:xfrm>
            <a:off x="34671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5" name="Oval 155"/>
          <p:cNvSpPr>
            <a:spLocks noChangeArrowheads="1"/>
          </p:cNvSpPr>
          <p:nvPr/>
        </p:nvSpPr>
        <p:spPr bwMode="auto">
          <a:xfrm>
            <a:off x="38671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6" name="Oval 156"/>
          <p:cNvSpPr>
            <a:spLocks noChangeArrowheads="1"/>
          </p:cNvSpPr>
          <p:nvPr/>
        </p:nvSpPr>
        <p:spPr bwMode="auto">
          <a:xfrm>
            <a:off x="37909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7" name="Oval 157"/>
          <p:cNvSpPr>
            <a:spLocks noChangeArrowheads="1"/>
          </p:cNvSpPr>
          <p:nvPr/>
        </p:nvSpPr>
        <p:spPr bwMode="auto">
          <a:xfrm>
            <a:off x="40290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8" name="Oval 158"/>
          <p:cNvSpPr>
            <a:spLocks noChangeArrowheads="1"/>
          </p:cNvSpPr>
          <p:nvPr/>
        </p:nvSpPr>
        <p:spPr bwMode="auto">
          <a:xfrm>
            <a:off x="43529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79" name="Oval 159"/>
          <p:cNvSpPr>
            <a:spLocks noChangeArrowheads="1"/>
          </p:cNvSpPr>
          <p:nvPr/>
        </p:nvSpPr>
        <p:spPr bwMode="auto">
          <a:xfrm>
            <a:off x="41910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0" name="Oval 160"/>
          <p:cNvSpPr>
            <a:spLocks noChangeArrowheads="1"/>
          </p:cNvSpPr>
          <p:nvPr/>
        </p:nvSpPr>
        <p:spPr bwMode="auto">
          <a:xfrm>
            <a:off x="39528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1" name="Oval 161"/>
          <p:cNvSpPr>
            <a:spLocks noChangeArrowheads="1"/>
          </p:cNvSpPr>
          <p:nvPr/>
        </p:nvSpPr>
        <p:spPr bwMode="auto">
          <a:xfrm>
            <a:off x="42767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2" name="Oval 162"/>
          <p:cNvSpPr>
            <a:spLocks noChangeArrowheads="1"/>
          </p:cNvSpPr>
          <p:nvPr/>
        </p:nvSpPr>
        <p:spPr bwMode="auto">
          <a:xfrm>
            <a:off x="41148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3" name="Oval 163"/>
          <p:cNvSpPr>
            <a:spLocks noChangeArrowheads="1"/>
          </p:cNvSpPr>
          <p:nvPr/>
        </p:nvSpPr>
        <p:spPr bwMode="auto">
          <a:xfrm>
            <a:off x="45148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4" name="Oval 164"/>
          <p:cNvSpPr>
            <a:spLocks noChangeArrowheads="1"/>
          </p:cNvSpPr>
          <p:nvPr/>
        </p:nvSpPr>
        <p:spPr bwMode="auto">
          <a:xfrm>
            <a:off x="44386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5" name="Freeform 165"/>
          <p:cNvSpPr>
            <a:spLocks/>
          </p:cNvSpPr>
          <p:nvPr/>
        </p:nvSpPr>
        <p:spPr bwMode="auto">
          <a:xfrm>
            <a:off x="1447800" y="5006975"/>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086" name="Freeform 166"/>
          <p:cNvSpPr>
            <a:spLocks/>
          </p:cNvSpPr>
          <p:nvPr/>
        </p:nvSpPr>
        <p:spPr bwMode="auto">
          <a:xfrm>
            <a:off x="4724400" y="5010150"/>
            <a:ext cx="609600" cy="1304925"/>
          </a:xfrm>
          <a:custGeom>
            <a:avLst/>
            <a:gdLst>
              <a:gd name="T0" fmla="*/ 0 w 384"/>
              <a:gd name="T1" fmla="*/ 444500 h 822"/>
              <a:gd name="T2" fmla="*/ 609600 w 384"/>
              <a:gd name="T3" fmla="*/ 0 h 822"/>
              <a:gd name="T4" fmla="*/ 609600 w 384"/>
              <a:gd name="T5" fmla="*/ 857250 h 822"/>
              <a:gd name="T6" fmla="*/ 0 w 384"/>
              <a:gd name="T7" fmla="*/ 1304925 h 822"/>
              <a:gd name="T8" fmla="*/ 0 w 384"/>
              <a:gd name="T9" fmla="*/ 444500 h 8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822">
                <a:moveTo>
                  <a:pt x="0" y="280"/>
                </a:moveTo>
                <a:lnTo>
                  <a:pt x="384" y="0"/>
                </a:lnTo>
                <a:lnTo>
                  <a:pt x="384" y="540"/>
                </a:lnTo>
                <a:lnTo>
                  <a:pt x="0" y="822"/>
                </a:lnTo>
                <a:lnTo>
                  <a:pt x="0" y="280"/>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087" name="Rectangle 167"/>
          <p:cNvSpPr>
            <a:spLocks noChangeArrowheads="1"/>
          </p:cNvSpPr>
          <p:nvPr/>
        </p:nvSpPr>
        <p:spPr bwMode="auto">
          <a:xfrm>
            <a:off x="3286125" y="32670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8" name="Rectangle 168"/>
          <p:cNvSpPr>
            <a:spLocks noChangeArrowheads="1"/>
          </p:cNvSpPr>
          <p:nvPr/>
        </p:nvSpPr>
        <p:spPr bwMode="auto">
          <a:xfrm>
            <a:off x="3352800" y="33337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89" name="Oval 169"/>
          <p:cNvSpPr>
            <a:spLocks noChangeArrowheads="1"/>
          </p:cNvSpPr>
          <p:nvPr/>
        </p:nvSpPr>
        <p:spPr bwMode="auto">
          <a:xfrm>
            <a:off x="34385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0" name="Oval 170"/>
          <p:cNvSpPr>
            <a:spLocks noChangeArrowheads="1"/>
          </p:cNvSpPr>
          <p:nvPr/>
        </p:nvSpPr>
        <p:spPr bwMode="auto">
          <a:xfrm>
            <a:off x="37623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1" name="Oval 171"/>
          <p:cNvSpPr>
            <a:spLocks noChangeArrowheads="1"/>
          </p:cNvSpPr>
          <p:nvPr/>
        </p:nvSpPr>
        <p:spPr bwMode="auto">
          <a:xfrm>
            <a:off x="36004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2" name="Oval 172"/>
          <p:cNvSpPr>
            <a:spLocks noChangeArrowheads="1"/>
          </p:cNvSpPr>
          <p:nvPr/>
        </p:nvSpPr>
        <p:spPr bwMode="auto">
          <a:xfrm>
            <a:off x="392430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3" name="Oval 173"/>
          <p:cNvSpPr>
            <a:spLocks noChangeArrowheads="1"/>
          </p:cNvSpPr>
          <p:nvPr/>
        </p:nvSpPr>
        <p:spPr bwMode="auto">
          <a:xfrm>
            <a:off x="33623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4" name="Oval 174"/>
          <p:cNvSpPr>
            <a:spLocks noChangeArrowheads="1"/>
          </p:cNvSpPr>
          <p:nvPr/>
        </p:nvSpPr>
        <p:spPr bwMode="auto">
          <a:xfrm>
            <a:off x="36861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5" name="Oval 175"/>
          <p:cNvSpPr>
            <a:spLocks noChangeArrowheads="1"/>
          </p:cNvSpPr>
          <p:nvPr/>
        </p:nvSpPr>
        <p:spPr bwMode="auto">
          <a:xfrm>
            <a:off x="35242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6" name="Oval 176"/>
          <p:cNvSpPr>
            <a:spLocks noChangeArrowheads="1"/>
          </p:cNvSpPr>
          <p:nvPr/>
        </p:nvSpPr>
        <p:spPr bwMode="auto">
          <a:xfrm>
            <a:off x="384810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7" name="Oval 177"/>
          <p:cNvSpPr>
            <a:spLocks noChangeArrowheads="1"/>
          </p:cNvSpPr>
          <p:nvPr/>
        </p:nvSpPr>
        <p:spPr bwMode="auto">
          <a:xfrm>
            <a:off x="40862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8" name="Oval 178"/>
          <p:cNvSpPr>
            <a:spLocks noChangeArrowheads="1"/>
          </p:cNvSpPr>
          <p:nvPr/>
        </p:nvSpPr>
        <p:spPr bwMode="auto">
          <a:xfrm>
            <a:off x="44100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099" name="Oval 179"/>
          <p:cNvSpPr>
            <a:spLocks noChangeArrowheads="1"/>
          </p:cNvSpPr>
          <p:nvPr/>
        </p:nvSpPr>
        <p:spPr bwMode="auto">
          <a:xfrm>
            <a:off x="42481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0" name="Oval 180"/>
          <p:cNvSpPr>
            <a:spLocks noChangeArrowheads="1"/>
          </p:cNvSpPr>
          <p:nvPr/>
        </p:nvSpPr>
        <p:spPr bwMode="auto">
          <a:xfrm>
            <a:off x="40100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1" name="Oval 181"/>
          <p:cNvSpPr>
            <a:spLocks noChangeArrowheads="1"/>
          </p:cNvSpPr>
          <p:nvPr/>
        </p:nvSpPr>
        <p:spPr bwMode="auto">
          <a:xfrm>
            <a:off x="43338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2" name="Oval 182"/>
          <p:cNvSpPr>
            <a:spLocks noChangeArrowheads="1"/>
          </p:cNvSpPr>
          <p:nvPr/>
        </p:nvSpPr>
        <p:spPr bwMode="auto">
          <a:xfrm>
            <a:off x="41719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3" name="Oval 183"/>
          <p:cNvSpPr>
            <a:spLocks noChangeArrowheads="1"/>
          </p:cNvSpPr>
          <p:nvPr/>
        </p:nvSpPr>
        <p:spPr bwMode="auto">
          <a:xfrm>
            <a:off x="45624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4" name="Oval 184"/>
          <p:cNvSpPr>
            <a:spLocks noChangeArrowheads="1"/>
          </p:cNvSpPr>
          <p:nvPr/>
        </p:nvSpPr>
        <p:spPr bwMode="auto">
          <a:xfrm>
            <a:off x="48863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5" name="Oval 185"/>
          <p:cNvSpPr>
            <a:spLocks noChangeArrowheads="1"/>
          </p:cNvSpPr>
          <p:nvPr/>
        </p:nvSpPr>
        <p:spPr bwMode="auto">
          <a:xfrm>
            <a:off x="472440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6" name="Oval 186"/>
          <p:cNvSpPr>
            <a:spLocks noChangeArrowheads="1"/>
          </p:cNvSpPr>
          <p:nvPr/>
        </p:nvSpPr>
        <p:spPr bwMode="auto">
          <a:xfrm>
            <a:off x="50482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7" name="Oval 187"/>
          <p:cNvSpPr>
            <a:spLocks noChangeArrowheads="1"/>
          </p:cNvSpPr>
          <p:nvPr/>
        </p:nvSpPr>
        <p:spPr bwMode="auto">
          <a:xfrm>
            <a:off x="44862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8" name="Oval 188"/>
          <p:cNvSpPr>
            <a:spLocks noChangeArrowheads="1"/>
          </p:cNvSpPr>
          <p:nvPr/>
        </p:nvSpPr>
        <p:spPr bwMode="auto">
          <a:xfrm>
            <a:off x="48101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09" name="Oval 189"/>
          <p:cNvSpPr>
            <a:spLocks noChangeArrowheads="1"/>
          </p:cNvSpPr>
          <p:nvPr/>
        </p:nvSpPr>
        <p:spPr bwMode="auto">
          <a:xfrm>
            <a:off x="464820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0" name="Oval 190"/>
          <p:cNvSpPr>
            <a:spLocks noChangeArrowheads="1"/>
          </p:cNvSpPr>
          <p:nvPr/>
        </p:nvSpPr>
        <p:spPr bwMode="auto">
          <a:xfrm>
            <a:off x="49720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1" name="Oval 191"/>
          <p:cNvSpPr>
            <a:spLocks noChangeArrowheads="1"/>
          </p:cNvSpPr>
          <p:nvPr/>
        </p:nvSpPr>
        <p:spPr bwMode="auto">
          <a:xfrm>
            <a:off x="52101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2" name="Oval 192"/>
          <p:cNvSpPr>
            <a:spLocks noChangeArrowheads="1"/>
          </p:cNvSpPr>
          <p:nvPr/>
        </p:nvSpPr>
        <p:spPr bwMode="auto">
          <a:xfrm>
            <a:off x="55340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3" name="Oval 193"/>
          <p:cNvSpPr>
            <a:spLocks noChangeArrowheads="1"/>
          </p:cNvSpPr>
          <p:nvPr/>
        </p:nvSpPr>
        <p:spPr bwMode="auto">
          <a:xfrm>
            <a:off x="537210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4" name="Oval 194"/>
          <p:cNvSpPr>
            <a:spLocks noChangeArrowheads="1"/>
          </p:cNvSpPr>
          <p:nvPr/>
        </p:nvSpPr>
        <p:spPr bwMode="auto">
          <a:xfrm>
            <a:off x="51339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5" name="Oval 195"/>
          <p:cNvSpPr>
            <a:spLocks noChangeArrowheads="1"/>
          </p:cNvSpPr>
          <p:nvPr/>
        </p:nvSpPr>
        <p:spPr bwMode="auto">
          <a:xfrm>
            <a:off x="54578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6" name="Oval 196"/>
          <p:cNvSpPr>
            <a:spLocks noChangeArrowheads="1"/>
          </p:cNvSpPr>
          <p:nvPr/>
        </p:nvSpPr>
        <p:spPr bwMode="auto">
          <a:xfrm>
            <a:off x="529590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7" name="Oval 197"/>
          <p:cNvSpPr>
            <a:spLocks noChangeArrowheads="1"/>
          </p:cNvSpPr>
          <p:nvPr/>
        </p:nvSpPr>
        <p:spPr bwMode="auto">
          <a:xfrm>
            <a:off x="56959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8" name="Oval 198"/>
          <p:cNvSpPr>
            <a:spLocks noChangeArrowheads="1"/>
          </p:cNvSpPr>
          <p:nvPr/>
        </p:nvSpPr>
        <p:spPr bwMode="auto">
          <a:xfrm>
            <a:off x="56197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19" name="Oval 199"/>
          <p:cNvSpPr>
            <a:spLocks noChangeArrowheads="1"/>
          </p:cNvSpPr>
          <p:nvPr/>
        </p:nvSpPr>
        <p:spPr bwMode="auto">
          <a:xfrm>
            <a:off x="585787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0" name="Oval 200"/>
          <p:cNvSpPr>
            <a:spLocks noChangeArrowheads="1"/>
          </p:cNvSpPr>
          <p:nvPr/>
        </p:nvSpPr>
        <p:spPr bwMode="auto">
          <a:xfrm>
            <a:off x="6181725"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1" name="Oval 201"/>
          <p:cNvSpPr>
            <a:spLocks noChangeArrowheads="1"/>
          </p:cNvSpPr>
          <p:nvPr/>
        </p:nvSpPr>
        <p:spPr bwMode="auto">
          <a:xfrm>
            <a:off x="601980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2" name="Oval 202"/>
          <p:cNvSpPr>
            <a:spLocks noChangeArrowheads="1"/>
          </p:cNvSpPr>
          <p:nvPr/>
        </p:nvSpPr>
        <p:spPr bwMode="auto">
          <a:xfrm>
            <a:off x="578167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3" name="Oval 203"/>
          <p:cNvSpPr>
            <a:spLocks noChangeArrowheads="1"/>
          </p:cNvSpPr>
          <p:nvPr/>
        </p:nvSpPr>
        <p:spPr bwMode="auto">
          <a:xfrm>
            <a:off x="6105525"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4" name="Oval 204"/>
          <p:cNvSpPr>
            <a:spLocks noChangeArrowheads="1"/>
          </p:cNvSpPr>
          <p:nvPr/>
        </p:nvSpPr>
        <p:spPr bwMode="auto">
          <a:xfrm>
            <a:off x="594360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5" name="Oval 205"/>
          <p:cNvSpPr>
            <a:spLocks noChangeArrowheads="1"/>
          </p:cNvSpPr>
          <p:nvPr/>
        </p:nvSpPr>
        <p:spPr bwMode="auto">
          <a:xfrm>
            <a:off x="6343650" y="3762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6" name="Oval 206"/>
          <p:cNvSpPr>
            <a:spLocks noChangeArrowheads="1"/>
          </p:cNvSpPr>
          <p:nvPr/>
        </p:nvSpPr>
        <p:spPr bwMode="auto">
          <a:xfrm>
            <a:off x="6267450" y="3905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7" name="Oval 207"/>
          <p:cNvSpPr>
            <a:spLocks noChangeArrowheads="1"/>
          </p:cNvSpPr>
          <p:nvPr/>
        </p:nvSpPr>
        <p:spPr bwMode="auto">
          <a:xfrm>
            <a:off x="34385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8" name="Oval 208"/>
          <p:cNvSpPr>
            <a:spLocks noChangeArrowheads="1"/>
          </p:cNvSpPr>
          <p:nvPr/>
        </p:nvSpPr>
        <p:spPr bwMode="auto">
          <a:xfrm>
            <a:off x="37623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29" name="Oval 209"/>
          <p:cNvSpPr>
            <a:spLocks noChangeArrowheads="1"/>
          </p:cNvSpPr>
          <p:nvPr/>
        </p:nvSpPr>
        <p:spPr bwMode="auto">
          <a:xfrm>
            <a:off x="36004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0" name="Oval 210"/>
          <p:cNvSpPr>
            <a:spLocks noChangeArrowheads="1"/>
          </p:cNvSpPr>
          <p:nvPr/>
        </p:nvSpPr>
        <p:spPr bwMode="auto">
          <a:xfrm>
            <a:off x="392430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1" name="Oval 211"/>
          <p:cNvSpPr>
            <a:spLocks noChangeArrowheads="1"/>
          </p:cNvSpPr>
          <p:nvPr/>
        </p:nvSpPr>
        <p:spPr bwMode="auto">
          <a:xfrm>
            <a:off x="33623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2" name="Oval 212"/>
          <p:cNvSpPr>
            <a:spLocks noChangeArrowheads="1"/>
          </p:cNvSpPr>
          <p:nvPr/>
        </p:nvSpPr>
        <p:spPr bwMode="auto">
          <a:xfrm>
            <a:off x="36861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3" name="Oval 213"/>
          <p:cNvSpPr>
            <a:spLocks noChangeArrowheads="1"/>
          </p:cNvSpPr>
          <p:nvPr/>
        </p:nvSpPr>
        <p:spPr bwMode="auto">
          <a:xfrm>
            <a:off x="35242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4" name="Oval 214"/>
          <p:cNvSpPr>
            <a:spLocks noChangeArrowheads="1"/>
          </p:cNvSpPr>
          <p:nvPr/>
        </p:nvSpPr>
        <p:spPr bwMode="auto">
          <a:xfrm>
            <a:off x="384810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5" name="Oval 215"/>
          <p:cNvSpPr>
            <a:spLocks noChangeArrowheads="1"/>
          </p:cNvSpPr>
          <p:nvPr/>
        </p:nvSpPr>
        <p:spPr bwMode="auto">
          <a:xfrm>
            <a:off x="40862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6" name="Oval 216"/>
          <p:cNvSpPr>
            <a:spLocks noChangeArrowheads="1"/>
          </p:cNvSpPr>
          <p:nvPr/>
        </p:nvSpPr>
        <p:spPr bwMode="auto">
          <a:xfrm>
            <a:off x="44100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7" name="Oval 217"/>
          <p:cNvSpPr>
            <a:spLocks noChangeArrowheads="1"/>
          </p:cNvSpPr>
          <p:nvPr/>
        </p:nvSpPr>
        <p:spPr bwMode="auto">
          <a:xfrm>
            <a:off x="42481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8" name="Oval 218"/>
          <p:cNvSpPr>
            <a:spLocks noChangeArrowheads="1"/>
          </p:cNvSpPr>
          <p:nvPr/>
        </p:nvSpPr>
        <p:spPr bwMode="auto">
          <a:xfrm>
            <a:off x="40100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39" name="Oval 219"/>
          <p:cNvSpPr>
            <a:spLocks noChangeArrowheads="1"/>
          </p:cNvSpPr>
          <p:nvPr/>
        </p:nvSpPr>
        <p:spPr bwMode="auto">
          <a:xfrm>
            <a:off x="43338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0" name="Oval 220"/>
          <p:cNvSpPr>
            <a:spLocks noChangeArrowheads="1"/>
          </p:cNvSpPr>
          <p:nvPr/>
        </p:nvSpPr>
        <p:spPr bwMode="auto">
          <a:xfrm>
            <a:off x="41719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1" name="Oval 221"/>
          <p:cNvSpPr>
            <a:spLocks noChangeArrowheads="1"/>
          </p:cNvSpPr>
          <p:nvPr/>
        </p:nvSpPr>
        <p:spPr bwMode="auto">
          <a:xfrm>
            <a:off x="45624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2" name="Oval 222"/>
          <p:cNvSpPr>
            <a:spLocks noChangeArrowheads="1"/>
          </p:cNvSpPr>
          <p:nvPr/>
        </p:nvSpPr>
        <p:spPr bwMode="auto">
          <a:xfrm>
            <a:off x="48863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3" name="Oval 223"/>
          <p:cNvSpPr>
            <a:spLocks noChangeArrowheads="1"/>
          </p:cNvSpPr>
          <p:nvPr/>
        </p:nvSpPr>
        <p:spPr bwMode="auto">
          <a:xfrm>
            <a:off x="472440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4" name="Oval 224"/>
          <p:cNvSpPr>
            <a:spLocks noChangeArrowheads="1"/>
          </p:cNvSpPr>
          <p:nvPr/>
        </p:nvSpPr>
        <p:spPr bwMode="auto">
          <a:xfrm>
            <a:off x="50482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5" name="Oval 225"/>
          <p:cNvSpPr>
            <a:spLocks noChangeArrowheads="1"/>
          </p:cNvSpPr>
          <p:nvPr/>
        </p:nvSpPr>
        <p:spPr bwMode="auto">
          <a:xfrm>
            <a:off x="44862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6" name="Oval 226"/>
          <p:cNvSpPr>
            <a:spLocks noChangeArrowheads="1"/>
          </p:cNvSpPr>
          <p:nvPr/>
        </p:nvSpPr>
        <p:spPr bwMode="auto">
          <a:xfrm>
            <a:off x="48101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7" name="Oval 227"/>
          <p:cNvSpPr>
            <a:spLocks noChangeArrowheads="1"/>
          </p:cNvSpPr>
          <p:nvPr/>
        </p:nvSpPr>
        <p:spPr bwMode="auto">
          <a:xfrm>
            <a:off x="464820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8" name="Oval 228"/>
          <p:cNvSpPr>
            <a:spLocks noChangeArrowheads="1"/>
          </p:cNvSpPr>
          <p:nvPr/>
        </p:nvSpPr>
        <p:spPr bwMode="auto">
          <a:xfrm>
            <a:off x="49720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49" name="Oval 229"/>
          <p:cNvSpPr>
            <a:spLocks noChangeArrowheads="1"/>
          </p:cNvSpPr>
          <p:nvPr/>
        </p:nvSpPr>
        <p:spPr bwMode="auto">
          <a:xfrm>
            <a:off x="52101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0" name="Oval 230"/>
          <p:cNvSpPr>
            <a:spLocks noChangeArrowheads="1"/>
          </p:cNvSpPr>
          <p:nvPr/>
        </p:nvSpPr>
        <p:spPr bwMode="auto">
          <a:xfrm>
            <a:off x="55340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1" name="Oval 231"/>
          <p:cNvSpPr>
            <a:spLocks noChangeArrowheads="1"/>
          </p:cNvSpPr>
          <p:nvPr/>
        </p:nvSpPr>
        <p:spPr bwMode="auto">
          <a:xfrm>
            <a:off x="537210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2" name="Oval 232"/>
          <p:cNvSpPr>
            <a:spLocks noChangeArrowheads="1"/>
          </p:cNvSpPr>
          <p:nvPr/>
        </p:nvSpPr>
        <p:spPr bwMode="auto">
          <a:xfrm>
            <a:off x="51339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3" name="Oval 233"/>
          <p:cNvSpPr>
            <a:spLocks noChangeArrowheads="1"/>
          </p:cNvSpPr>
          <p:nvPr/>
        </p:nvSpPr>
        <p:spPr bwMode="auto">
          <a:xfrm>
            <a:off x="54578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4" name="Oval 234"/>
          <p:cNvSpPr>
            <a:spLocks noChangeArrowheads="1"/>
          </p:cNvSpPr>
          <p:nvPr/>
        </p:nvSpPr>
        <p:spPr bwMode="auto">
          <a:xfrm>
            <a:off x="529590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5" name="Oval 235"/>
          <p:cNvSpPr>
            <a:spLocks noChangeArrowheads="1"/>
          </p:cNvSpPr>
          <p:nvPr/>
        </p:nvSpPr>
        <p:spPr bwMode="auto">
          <a:xfrm>
            <a:off x="56959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6" name="Oval 236"/>
          <p:cNvSpPr>
            <a:spLocks noChangeArrowheads="1"/>
          </p:cNvSpPr>
          <p:nvPr/>
        </p:nvSpPr>
        <p:spPr bwMode="auto">
          <a:xfrm>
            <a:off x="56197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7" name="Oval 237"/>
          <p:cNvSpPr>
            <a:spLocks noChangeArrowheads="1"/>
          </p:cNvSpPr>
          <p:nvPr/>
        </p:nvSpPr>
        <p:spPr bwMode="auto">
          <a:xfrm>
            <a:off x="585787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8" name="Oval 238"/>
          <p:cNvSpPr>
            <a:spLocks noChangeArrowheads="1"/>
          </p:cNvSpPr>
          <p:nvPr/>
        </p:nvSpPr>
        <p:spPr bwMode="auto">
          <a:xfrm>
            <a:off x="6181725"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59" name="Oval 239"/>
          <p:cNvSpPr>
            <a:spLocks noChangeArrowheads="1"/>
          </p:cNvSpPr>
          <p:nvPr/>
        </p:nvSpPr>
        <p:spPr bwMode="auto">
          <a:xfrm>
            <a:off x="601980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0" name="Oval 240"/>
          <p:cNvSpPr>
            <a:spLocks noChangeArrowheads="1"/>
          </p:cNvSpPr>
          <p:nvPr/>
        </p:nvSpPr>
        <p:spPr bwMode="auto">
          <a:xfrm>
            <a:off x="578167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1" name="Oval 241"/>
          <p:cNvSpPr>
            <a:spLocks noChangeArrowheads="1"/>
          </p:cNvSpPr>
          <p:nvPr/>
        </p:nvSpPr>
        <p:spPr bwMode="auto">
          <a:xfrm>
            <a:off x="6105525"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2" name="Oval 242"/>
          <p:cNvSpPr>
            <a:spLocks noChangeArrowheads="1"/>
          </p:cNvSpPr>
          <p:nvPr/>
        </p:nvSpPr>
        <p:spPr bwMode="auto">
          <a:xfrm>
            <a:off x="594360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3" name="Oval 243"/>
          <p:cNvSpPr>
            <a:spLocks noChangeArrowheads="1"/>
          </p:cNvSpPr>
          <p:nvPr/>
        </p:nvSpPr>
        <p:spPr bwMode="auto">
          <a:xfrm>
            <a:off x="6343650" y="4048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4" name="Oval 244"/>
          <p:cNvSpPr>
            <a:spLocks noChangeArrowheads="1"/>
          </p:cNvSpPr>
          <p:nvPr/>
        </p:nvSpPr>
        <p:spPr bwMode="auto">
          <a:xfrm>
            <a:off x="62674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5" name="Freeform 245"/>
          <p:cNvSpPr>
            <a:spLocks/>
          </p:cNvSpPr>
          <p:nvPr/>
        </p:nvSpPr>
        <p:spPr bwMode="auto">
          <a:xfrm>
            <a:off x="3276600" y="28194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66" name="Freeform 246"/>
          <p:cNvSpPr>
            <a:spLocks/>
          </p:cNvSpPr>
          <p:nvPr/>
        </p:nvSpPr>
        <p:spPr bwMode="auto">
          <a:xfrm>
            <a:off x="6553200" y="28194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67" name="Rectangle 247"/>
          <p:cNvSpPr>
            <a:spLocks noChangeArrowheads="1"/>
          </p:cNvSpPr>
          <p:nvPr/>
        </p:nvSpPr>
        <p:spPr bwMode="auto">
          <a:xfrm>
            <a:off x="5114925" y="15906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8" name="Rectangle 248"/>
          <p:cNvSpPr>
            <a:spLocks noChangeArrowheads="1"/>
          </p:cNvSpPr>
          <p:nvPr/>
        </p:nvSpPr>
        <p:spPr bwMode="auto">
          <a:xfrm>
            <a:off x="5181600" y="16573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69" name="Freeform 249"/>
          <p:cNvSpPr>
            <a:spLocks/>
          </p:cNvSpPr>
          <p:nvPr/>
        </p:nvSpPr>
        <p:spPr bwMode="auto">
          <a:xfrm>
            <a:off x="5105400" y="11430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70" name="Freeform 250"/>
          <p:cNvSpPr>
            <a:spLocks/>
          </p:cNvSpPr>
          <p:nvPr/>
        </p:nvSpPr>
        <p:spPr bwMode="auto">
          <a:xfrm>
            <a:off x="8382000" y="11430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71" name="Text Box 251"/>
          <p:cNvSpPr txBox="1">
            <a:spLocks noChangeArrowheads="1"/>
          </p:cNvSpPr>
          <p:nvPr/>
        </p:nvSpPr>
        <p:spPr bwMode="auto">
          <a:xfrm>
            <a:off x="-1371600" y="7391400"/>
            <a:ext cx="428625" cy="1830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上方向（エネルギー）</a:t>
            </a:r>
          </a:p>
        </p:txBody>
      </p:sp>
      <p:sp>
        <p:nvSpPr>
          <p:cNvPr id="82172" name="Line 252"/>
          <p:cNvSpPr>
            <a:spLocks noChangeShapeType="1"/>
          </p:cNvSpPr>
          <p:nvPr/>
        </p:nvSpPr>
        <p:spPr bwMode="auto">
          <a:xfrm flipV="1">
            <a:off x="2590800" y="8610600"/>
            <a:ext cx="533400" cy="4079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73" name="Text Box 253"/>
          <p:cNvSpPr txBox="1">
            <a:spLocks noChangeArrowheads="1"/>
          </p:cNvSpPr>
          <p:nvPr/>
        </p:nvSpPr>
        <p:spPr bwMode="auto">
          <a:xfrm>
            <a:off x="2759075" y="876300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横方向</a:t>
            </a:r>
          </a:p>
        </p:txBody>
      </p:sp>
      <p:sp>
        <p:nvSpPr>
          <p:cNvPr id="82174" name="Oval 254"/>
          <p:cNvSpPr>
            <a:spLocks noChangeArrowheads="1"/>
          </p:cNvSpPr>
          <p:nvPr/>
        </p:nvSpPr>
        <p:spPr bwMode="auto">
          <a:xfrm>
            <a:off x="3048000" y="6858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175" name="Line 255"/>
          <p:cNvSpPr>
            <a:spLocks noChangeShapeType="1"/>
          </p:cNvSpPr>
          <p:nvPr/>
        </p:nvSpPr>
        <p:spPr bwMode="auto">
          <a:xfrm flipH="1">
            <a:off x="3086100" y="6972300"/>
            <a:ext cx="19050" cy="8001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176" name="Text Box 256"/>
          <p:cNvSpPr txBox="1">
            <a:spLocks noChangeArrowheads="1"/>
          </p:cNvSpPr>
          <p:nvPr/>
        </p:nvSpPr>
        <p:spPr bwMode="auto">
          <a:xfrm>
            <a:off x="3048000" y="6934200"/>
            <a:ext cx="28829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がけの途中にあるパチンコ玉は</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すぐに落ちる</a:t>
            </a:r>
          </a:p>
        </p:txBody>
      </p:sp>
      <p:sp>
        <p:nvSpPr>
          <p:cNvPr id="82177" name="Text Box 257"/>
          <p:cNvSpPr txBox="1">
            <a:spLocks noChangeArrowheads="1"/>
          </p:cNvSpPr>
          <p:nvPr/>
        </p:nvSpPr>
        <p:spPr bwMode="auto">
          <a:xfrm>
            <a:off x="3132138" y="7494588"/>
            <a:ext cx="4619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ただし、下の箱に隙間が無いと落ちることはできない</a:t>
            </a:r>
          </a:p>
        </p:txBody>
      </p:sp>
      <p:sp>
        <p:nvSpPr>
          <p:cNvPr id="82178" name="Text Box 258"/>
          <p:cNvSpPr txBox="1">
            <a:spLocks noChangeArrowheads="1"/>
          </p:cNvSpPr>
          <p:nvPr/>
        </p:nvSpPr>
        <p:spPr bwMode="auto">
          <a:xfrm>
            <a:off x="779463" y="4509120"/>
            <a:ext cx="4060825"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隙間がないと動けない</a:t>
            </a:r>
          </a:p>
        </p:txBody>
      </p:sp>
      <p:sp>
        <p:nvSpPr>
          <p:cNvPr id="82179" name="Text Box 258"/>
          <p:cNvSpPr txBox="1">
            <a:spLocks noChangeArrowheads="1"/>
          </p:cNvSpPr>
          <p:nvPr/>
        </p:nvSpPr>
        <p:spPr bwMode="auto">
          <a:xfrm>
            <a:off x="411163" y="1747838"/>
            <a:ext cx="4340225" cy="1076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50" charset="-128"/>
                <a:cs typeface="+mn-cs"/>
              </a:rPr>
              <a:t>隙間があるとよく動く</a:t>
            </a:r>
            <a:endParaRPr kumimoji="1" lang="en-US" altLang="ja-JP" sz="32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50" charset="-128"/>
                <a:cs typeface="+mn-cs"/>
              </a:rPr>
              <a:t>＝＞電気を流す </a:t>
            </a:r>
            <a:r>
              <a:rPr kumimoji="1" lang="en-US" altLang="ja-JP" sz="32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50" charset="-128"/>
                <a:cs typeface="+mn-cs"/>
              </a:rPr>
              <a:t>“</a:t>
            </a:r>
            <a:r>
              <a:rPr kumimoji="1" lang="ja-JP" altLang="en-US" sz="32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50" charset="-128"/>
                <a:cs typeface="+mn-cs"/>
              </a:rPr>
              <a:t>金属</a:t>
            </a:r>
            <a:r>
              <a:rPr kumimoji="1" lang="en-US" altLang="ja-JP" sz="32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50" charset="-128"/>
                <a:cs typeface="+mn-cs"/>
              </a:rPr>
              <a:t>”</a:t>
            </a:r>
            <a:endParaRPr kumimoji="1" lang="ja-JP" altLang="en-US" sz="32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2802369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Freeform 2"/>
          <p:cNvSpPr>
            <a:spLocks/>
          </p:cNvSpPr>
          <p:nvPr/>
        </p:nvSpPr>
        <p:spPr bwMode="auto">
          <a:xfrm>
            <a:off x="990600" y="2286000"/>
            <a:ext cx="8686800" cy="7010400"/>
          </a:xfrm>
          <a:custGeom>
            <a:avLst/>
            <a:gdLst>
              <a:gd name="T0" fmla="*/ 76200 w 5472"/>
              <a:gd name="T1" fmla="*/ 6248400 h 4416"/>
              <a:gd name="T2" fmla="*/ 2133600 w 5472"/>
              <a:gd name="T3" fmla="*/ 6248400 h 4416"/>
              <a:gd name="T4" fmla="*/ 2266950 w 5472"/>
              <a:gd name="T5" fmla="*/ 3600450 h 4416"/>
              <a:gd name="T6" fmla="*/ 4419600 w 5472"/>
              <a:gd name="T7" fmla="*/ 3600450 h 4416"/>
              <a:gd name="T8" fmla="*/ 4572000 w 5472"/>
              <a:gd name="T9" fmla="*/ 1619250 h 4416"/>
              <a:gd name="T10" fmla="*/ 6248400 w 5472"/>
              <a:gd name="T11" fmla="*/ 1657350 h 4416"/>
              <a:gd name="T12" fmla="*/ 6400800 w 5472"/>
              <a:gd name="T13" fmla="*/ 0 h 4416"/>
              <a:gd name="T14" fmla="*/ 8686800 w 5472"/>
              <a:gd name="T15" fmla="*/ 0 h 4416"/>
              <a:gd name="T16" fmla="*/ 8686800 w 5472"/>
              <a:gd name="T17" fmla="*/ 7010400 h 4416"/>
              <a:gd name="T18" fmla="*/ 0 w 5472"/>
              <a:gd name="T19" fmla="*/ 7010400 h 4416"/>
              <a:gd name="T20" fmla="*/ 76200 w 5472"/>
              <a:gd name="T21" fmla="*/ 6248400 h 44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2" h="4416">
                <a:moveTo>
                  <a:pt x="48" y="3936"/>
                </a:moveTo>
                <a:lnTo>
                  <a:pt x="1344" y="3936"/>
                </a:lnTo>
                <a:lnTo>
                  <a:pt x="1428" y="2268"/>
                </a:lnTo>
                <a:lnTo>
                  <a:pt x="2784" y="2268"/>
                </a:lnTo>
                <a:lnTo>
                  <a:pt x="2880" y="1020"/>
                </a:lnTo>
                <a:lnTo>
                  <a:pt x="3936" y="1044"/>
                </a:lnTo>
                <a:lnTo>
                  <a:pt x="4032" y="0"/>
                </a:lnTo>
                <a:lnTo>
                  <a:pt x="5472" y="0"/>
                </a:lnTo>
                <a:lnTo>
                  <a:pt x="5472" y="4416"/>
                </a:lnTo>
                <a:lnTo>
                  <a:pt x="0" y="4416"/>
                </a:lnTo>
                <a:lnTo>
                  <a:pt x="48" y="3936"/>
                </a:lnTo>
                <a:close/>
              </a:path>
            </a:pathLst>
          </a:custGeom>
          <a:solidFill>
            <a:srgbClr val="CC66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947" name="Rectangle 3"/>
          <p:cNvSpPr>
            <a:spLocks noGrp="1" noChangeArrowheads="1"/>
          </p:cNvSpPr>
          <p:nvPr>
            <p:ph type="title"/>
          </p:nvPr>
        </p:nvSpPr>
        <p:spPr>
          <a:xfrm>
            <a:off x="0" y="0"/>
            <a:ext cx="9144000" cy="990600"/>
          </a:xfrm>
        </p:spPr>
        <p:txBody>
          <a:bodyPr/>
          <a:lstStyle/>
          <a:p>
            <a:pPr eaLnBrk="1" hangingPunct="1"/>
            <a:r>
              <a:rPr lang="ja-JP" altLang="en-US" sz="3600" b="1" dirty="0">
                <a:solidFill>
                  <a:srgbClr val="0000FF"/>
                </a:solidFill>
              </a:rPr>
              <a:t>電気絶縁体の中の電子</a:t>
            </a:r>
            <a:endParaRPr lang="en-US" altLang="ja-JP" sz="3600" b="1" dirty="0">
              <a:solidFill>
                <a:srgbClr val="0000FF"/>
              </a:solidFill>
            </a:endParaRPr>
          </a:p>
        </p:txBody>
      </p:sp>
      <p:sp>
        <p:nvSpPr>
          <p:cNvPr id="82948" name="Rectangle 4"/>
          <p:cNvSpPr>
            <a:spLocks noChangeArrowheads="1"/>
          </p:cNvSpPr>
          <p:nvPr/>
        </p:nvSpPr>
        <p:spPr bwMode="auto">
          <a:xfrm>
            <a:off x="-781050" y="8429625"/>
            <a:ext cx="3267075" cy="56515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49" name="Rectangle 5"/>
          <p:cNvSpPr>
            <a:spLocks noChangeArrowheads="1"/>
          </p:cNvSpPr>
          <p:nvPr/>
        </p:nvSpPr>
        <p:spPr bwMode="auto">
          <a:xfrm>
            <a:off x="-714375" y="8496300"/>
            <a:ext cx="3143250" cy="4381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0" name="Oval 6"/>
          <p:cNvSpPr>
            <a:spLocks noChangeArrowheads="1"/>
          </p:cNvSpPr>
          <p:nvPr/>
        </p:nvSpPr>
        <p:spPr bwMode="auto">
          <a:xfrm>
            <a:off x="-7048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1" name="Oval 7"/>
          <p:cNvSpPr>
            <a:spLocks noChangeArrowheads="1"/>
          </p:cNvSpPr>
          <p:nvPr/>
        </p:nvSpPr>
        <p:spPr bwMode="auto">
          <a:xfrm>
            <a:off x="-3810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2" name="Oval 8"/>
          <p:cNvSpPr>
            <a:spLocks noChangeArrowheads="1"/>
          </p:cNvSpPr>
          <p:nvPr/>
        </p:nvSpPr>
        <p:spPr bwMode="auto">
          <a:xfrm>
            <a:off x="-5429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3" name="Oval 9"/>
          <p:cNvSpPr>
            <a:spLocks noChangeArrowheads="1"/>
          </p:cNvSpPr>
          <p:nvPr/>
        </p:nvSpPr>
        <p:spPr bwMode="auto">
          <a:xfrm>
            <a:off x="-2190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4" name="Oval 10"/>
          <p:cNvSpPr>
            <a:spLocks noChangeArrowheads="1"/>
          </p:cNvSpPr>
          <p:nvPr/>
        </p:nvSpPr>
        <p:spPr bwMode="auto">
          <a:xfrm>
            <a:off x="-571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5" name="Oval 11"/>
          <p:cNvSpPr>
            <a:spLocks noChangeArrowheads="1"/>
          </p:cNvSpPr>
          <p:nvPr/>
        </p:nvSpPr>
        <p:spPr bwMode="auto">
          <a:xfrm>
            <a:off x="2667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6" name="Oval 12"/>
          <p:cNvSpPr>
            <a:spLocks noChangeArrowheads="1"/>
          </p:cNvSpPr>
          <p:nvPr/>
        </p:nvSpPr>
        <p:spPr bwMode="auto">
          <a:xfrm>
            <a:off x="1047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7" name="Oval 13"/>
          <p:cNvSpPr>
            <a:spLocks noChangeArrowheads="1"/>
          </p:cNvSpPr>
          <p:nvPr/>
        </p:nvSpPr>
        <p:spPr bwMode="auto">
          <a:xfrm>
            <a:off x="4191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8" name="Oval 14"/>
          <p:cNvSpPr>
            <a:spLocks noChangeArrowheads="1"/>
          </p:cNvSpPr>
          <p:nvPr/>
        </p:nvSpPr>
        <p:spPr bwMode="auto">
          <a:xfrm>
            <a:off x="7429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59" name="Oval 15"/>
          <p:cNvSpPr>
            <a:spLocks noChangeArrowheads="1"/>
          </p:cNvSpPr>
          <p:nvPr/>
        </p:nvSpPr>
        <p:spPr bwMode="auto">
          <a:xfrm>
            <a:off x="5810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0" name="Oval 16"/>
          <p:cNvSpPr>
            <a:spLocks noChangeArrowheads="1"/>
          </p:cNvSpPr>
          <p:nvPr/>
        </p:nvSpPr>
        <p:spPr bwMode="auto">
          <a:xfrm>
            <a:off x="9048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1" name="Oval 17"/>
          <p:cNvSpPr>
            <a:spLocks noChangeArrowheads="1"/>
          </p:cNvSpPr>
          <p:nvPr/>
        </p:nvSpPr>
        <p:spPr bwMode="auto">
          <a:xfrm>
            <a:off x="10668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2" name="Oval 18"/>
          <p:cNvSpPr>
            <a:spLocks noChangeArrowheads="1"/>
          </p:cNvSpPr>
          <p:nvPr/>
        </p:nvSpPr>
        <p:spPr bwMode="auto">
          <a:xfrm>
            <a:off x="13906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3" name="Oval 19"/>
          <p:cNvSpPr>
            <a:spLocks noChangeArrowheads="1"/>
          </p:cNvSpPr>
          <p:nvPr/>
        </p:nvSpPr>
        <p:spPr bwMode="auto">
          <a:xfrm>
            <a:off x="12287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4" name="Oval 20"/>
          <p:cNvSpPr>
            <a:spLocks noChangeArrowheads="1"/>
          </p:cNvSpPr>
          <p:nvPr/>
        </p:nvSpPr>
        <p:spPr bwMode="auto">
          <a:xfrm>
            <a:off x="15525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5" name="Oval 21"/>
          <p:cNvSpPr>
            <a:spLocks noChangeArrowheads="1"/>
          </p:cNvSpPr>
          <p:nvPr/>
        </p:nvSpPr>
        <p:spPr bwMode="auto">
          <a:xfrm>
            <a:off x="17145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6" name="Oval 22"/>
          <p:cNvSpPr>
            <a:spLocks noChangeArrowheads="1"/>
          </p:cNvSpPr>
          <p:nvPr/>
        </p:nvSpPr>
        <p:spPr bwMode="auto">
          <a:xfrm>
            <a:off x="20383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7" name="Oval 23"/>
          <p:cNvSpPr>
            <a:spLocks noChangeArrowheads="1"/>
          </p:cNvSpPr>
          <p:nvPr/>
        </p:nvSpPr>
        <p:spPr bwMode="auto">
          <a:xfrm>
            <a:off x="18764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8" name="Oval 24"/>
          <p:cNvSpPr>
            <a:spLocks noChangeArrowheads="1"/>
          </p:cNvSpPr>
          <p:nvPr/>
        </p:nvSpPr>
        <p:spPr bwMode="auto">
          <a:xfrm>
            <a:off x="22002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69" name="Oval 25"/>
          <p:cNvSpPr>
            <a:spLocks noChangeArrowheads="1"/>
          </p:cNvSpPr>
          <p:nvPr/>
        </p:nvSpPr>
        <p:spPr bwMode="auto">
          <a:xfrm>
            <a:off x="-6286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0" name="Oval 26"/>
          <p:cNvSpPr>
            <a:spLocks noChangeArrowheads="1"/>
          </p:cNvSpPr>
          <p:nvPr/>
        </p:nvSpPr>
        <p:spPr bwMode="auto">
          <a:xfrm>
            <a:off x="-3048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1" name="Oval 27"/>
          <p:cNvSpPr>
            <a:spLocks noChangeArrowheads="1"/>
          </p:cNvSpPr>
          <p:nvPr/>
        </p:nvSpPr>
        <p:spPr bwMode="auto">
          <a:xfrm>
            <a:off x="-4667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2" name="Oval 28"/>
          <p:cNvSpPr>
            <a:spLocks noChangeArrowheads="1"/>
          </p:cNvSpPr>
          <p:nvPr/>
        </p:nvSpPr>
        <p:spPr bwMode="auto">
          <a:xfrm>
            <a:off x="-1428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3" name="Oval 29"/>
          <p:cNvSpPr>
            <a:spLocks noChangeArrowheads="1"/>
          </p:cNvSpPr>
          <p:nvPr/>
        </p:nvSpPr>
        <p:spPr bwMode="auto">
          <a:xfrm>
            <a:off x="-7048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4" name="Oval 30"/>
          <p:cNvSpPr>
            <a:spLocks noChangeArrowheads="1"/>
          </p:cNvSpPr>
          <p:nvPr/>
        </p:nvSpPr>
        <p:spPr bwMode="auto">
          <a:xfrm>
            <a:off x="-3810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5" name="Oval 31"/>
          <p:cNvSpPr>
            <a:spLocks noChangeArrowheads="1"/>
          </p:cNvSpPr>
          <p:nvPr/>
        </p:nvSpPr>
        <p:spPr bwMode="auto">
          <a:xfrm>
            <a:off x="-5429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6" name="Oval 32"/>
          <p:cNvSpPr>
            <a:spLocks noChangeArrowheads="1"/>
          </p:cNvSpPr>
          <p:nvPr/>
        </p:nvSpPr>
        <p:spPr bwMode="auto">
          <a:xfrm>
            <a:off x="-2190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7" name="Oval 33"/>
          <p:cNvSpPr>
            <a:spLocks noChangeArrowheads="1"/>
          </p:cNvSpPr>
          <p:nvPr/>
        </p:nvSpPr>
        <p:spPr bwMode="auto">
          <a:xfrm>
            <a:off x="190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8" name="Oval 34"/>
          <p:cNvSpPr>
            <a:spLocks noChangeArrowheads="1"/>
          </p:cNvSpPr>
          <p:nvPr/>
        </p:nvSpPr>
        <p:spPr bwMode="auto">
          <a:xfrm>
            <a:off x="3429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79" name="Oval 35"/>
          <p:cNvSpPr>
            <a:spLocks noChangeArrowheads="1"/>
          </p:cNvSpPr>
          <p:nvPr/>
        </p:nvSpPr>
        <p:spPr bwMode="auto">
          <a:xfrm>
            <a:off x="1809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0" name="Oval 36"/>
          <p:cNvSpPr>
            <a:spLocks noChangeArrowheads="1"/>
          </p:cNvSpPr>
          <p:nvPr/>
        </p:nvSpPr>
        <p:spPr bwMode="auto">
          <a:xfrm>
            <a:off x="-571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1" name="Oval 37"/>
          <p:cNvSpPr>
            <a:spLocks noChangeArrowheads="1"/>
          </p:cNvSpPr>
          <p:nvPr/>
        </p:nvSpPr>
        <p:spPr bwMode="auto">
          <a:xfrm>
            <a:off x="2667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2" name="Oval 38"/>
          <p:cNvSpPr>
            <a:spLocks noChangeArrowheads="1"/>
          </p:cNvSpPr>
          <p:nvPr/>
        </p:nvSpPr>
        <p:spPr bwMode="auto">
          <a:xfrm>
            <a:off x="1047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3" name="Oval 39"/>
          <p:cNvSpPr>
            <a:spLocks noChangeArrowheads="1"/>
          </p:cNvSpPr>
          <p:nvPr/>
        </p:nvSpPr>
        <p:spPr bwMode="auto">
          <a:xfrm>
            <a:off x="4953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4" name="Oval 40"/>
          <p:cNvSpPr>
            <a:spLocks noChangeArrowheads="1"/>
          </p:cNvSpPr>
          <p:nvPr/>
        </p:nvSpPr>
        <p:spPr bwMode="auto">
          <a:xfrm>
            <a:off x="8191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5" name="Oval 41"/>
          <p:cNvSpPr>
            <a:spLocks noChangeArrowheads="1"/>
          </p:cNvSpPr>
          <p:nvPr/>
        </p:nvSpPr>
        <p:spPr bwMode="auto">
          <a:xfrm>
            <a:off x="6572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6" name="Oval 42"/>
          <p:cNvSpPr>
            <a:spLocks noChangeArrowheads="1"/>
          </p:cNvSpPr>
          <p:nvPr/>
        </p:nvSpPr>
        <p:spPr bwMode="auto">
          <a:xfrm>
            <a:off x="9810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7" name="Oval 43"/>
          <p:cNvSpPr>
            <a:spLocks noChangeArrowheads="1"/>
          </p:cNvSpPr>
          <p:nvPr/>
        </p:nvSpPr>
        <p:spPr bwMode="auto">
          <a:xfrm>
            <a:off x="4191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8" name="Oval 44"/>
          <p:cNvSpPr>
            <a:spLocks noChangeArrowheads="1"/>
          </p:cNvSpPr>
          <p:nvPr/>
        </p:nvSpPr>
        <p:spPr bwMode="auto">
          <a:xfrm>
            <a:off x="7429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89" name="Oval 45"/>
          <p:cNvSpPr>
            <a:spLocks noChangeArrowheads="1"/>
          </p:cNvSpPr>
          <p:nvPr/>
        </p:nvSpPr>
        <p:spPr bwMode="auto">
          <a:xfrm>
            <a:off x="5810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0" name="Oval 46"/>
          <p:cNvSpPr>
            <a:spLocks noChangeArrowheads="1"/>
          </p:cNvSpPr>
          <p:nvPr/>
        </p:nvSpPr>
        <p:spPr bwMode="auto">
          <a:xfrm>
            <a:off x="9048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1" name="Oval 47"/>
          <p:cNvSpPr>
            <a:spLocks noChangeArrowheads="1"/>
          </p:cNvSpPr>
          <p:nvPr/>
        </p:nvSpPr>
        <p:spPr bwMode="auto">
          <a:xfrm>
            <a:off x="11430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2" name="Oval 48"/>
          <p:cNvSpPr>
            <a:spLocks noChangeArrowheads="1"/>
          </p:cNvSpPr>
          <p:nvPr/>
        </p:nvSpPr>
        <p:spPr bwMode="auto">
          <a:xfrm>
            <a:off x="14668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3" name="Oval 49"/>
          <p:cNvSpPr>
            <a:spLocks noChangeArrowheads="1"/>
          </p:cNvSpPr>
          <p:nvPr/>
        </p:nvSpPr>
        <p:spPr bwMode="auto">
          <a:xfrm>
            <a:off x="13049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4" name="Oval 50"/>
          <p:cNvSpPr>
            <a:spLocks noChangeArrowheads="1"/>
          </p:cNvSpPr>
          <p:nvPr/>
        </p:nvSpPr>
        <p:spPr bwMode="auto">
          <a:xfrm>
            <a:off x="10668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5" name="Oval 51"/>
          <p:cNvSpPr>
            <a:spLocks noChangeArrowheads="1"/>
          </p:cNvSpPr>
          <p:nvPr/>
        </p:nvSpPr>
        <p:spPr bwMode="auto">
          <a:xfrm>
            <a:off x="13906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6" name="Oval 52"/>
          <p:cNvSpPr>
            <a:spLocks noChangeArrowheads="1"/>
          </p:cNvSpPr>
          <p:nvPr/>
        </p:nvSpPr>
        <p:spPr bwMode="auto">
          <a:xfrm>
            <a:off x="12287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7" name="Oval 53"/>
          <p:cNvSpPr>
            <a:spLocks noChangeArrowheads="1"/>
          </p:cNvSpPr>
          <p:nvPr/>
        </p:nvSpPr>
        <p:spPr bwMode="auto">
          <a:xfrm>
            <a:off x="16287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8" name="Oval 54"/>
          <p:cNvSpPr>
            <a:spLocks noChangeArrowheads="1"/>
          </p:cNvSpPr>
          <p:nvPr/>
        </p:nvSpPr>
        <p:spPr bwMode="auto">
          <a:xfrm>
            <a:off x="15525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2999" name="Oval 55"/>
          <p:cNvSpPr>
            <a:spLocks noChangeArrowheads="1"/>
          </p:cNvSpPr>
          <p:nvPr/>
        </p:nvSpPr>
        <p:spPr bwMode="auto">
          <a:xfrm>
            <a:off x="17907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00" name="Oval 56"/>
          <p:cNvSpPr>
            <a:spLocks noChangeArrowheads="1"/>
          </p:cNvSpPr>
          <p:nvPr/>
        </p:nvSpPr>
        <p:spPr bwMode="auto">
          <a:xfrm>
            <a:off x="21145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01" name="Oval 57"/>
          <p:cNvSpPr>
            <a:spLocks noChangeArrowheads="1"/>
          </p:cNvSpPr>
          <p:nvPr/>
        </p:nvSpPr>
        <p:spPr bwMode="auto">
          <a:xfrm>
            <a:off x="19526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02" name="Oval 58"/>
          <p:cNvSpPr>
            <a:spLocks noChangeArrowheads="1"/>
          </p:cNvSpPr>
          <p:nvPr/>
        </p:nvSpPr>
        <p:spPr bwMode="auto">
          <a:xfrm>
            <a:off x="17145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03" name="Oval 59"/>
          <p:cNvSpPr>
            <a:spLocks noChangeArrowheads="1"/>
          </p:cNvSpPr>
          <p:nvPr/>
        </p:nvSpPr>
        <p:spPr bwMode="auto">
          <a:xfrm>
            <a:off x="20383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04" name="Oval 60"/>
          <p:cNvSpPr>
            <a:spLocks noChangeArrowheads="1"/>
          </p:cNvSpPr>
          <p:nvPr/>
        </p:nvSpPr>
        <p:spPr bwMode="auto">
          <a:xfrm>
            <a:off x="18764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05" name="Oval 61"/>
          <p:cNvSpPr>
            <a:spLocks noChangeArrowheads="1"/>
          </p:cNvSpPr>
          <p:nvPr/>
        </p:nvSpPr>
        <p:spPr bwMode="auto">
          <a:xfrm>
            <a:off x="22764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06" name="Oval 62"/>
          <p:cNvSpPr>
            <a:spLocks noChangeArrowheads="1"/>
          </p:cNvSpPr>
          <p:nvPr/>
        </p:nvSpPr>
        <p:spPr bwMode="auto">
          <a:xfrm>
            <a:off x="22002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07" name="Freeform 63"/>
          <p:cNvSpPr>
            <a:spLocks/>
          </p:cNvSpPr>
          <p:nvPr/>
        </p:nvSpPr>
        <p:spPr bwMode="auto">
          <a:xfrm>
            <a:off x="-790575" y="7985125"/>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008" name="Line 64"/>
          <p:cNvSpPr>
            <a:spLocks noChangeShapeType="1"/>
          </p:cNvSpPr>
          <p:nvPr/>
        </p:nvSpPr>
        <p:spPr bwMode="auto">
          <a:xfrm>
            <a:off x="-1035050" y="9215438"/>
            <a:ext cx="914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009" name="Line 65"/>
          <p:cNvSpPr>
            <a:spLocks noChangeShapeType="1"/>
          </p:cNvSpPr>
          <p:nvPr/>
        </p:nvSpPr>
        <p:spPr bwMode="auto">
          <a:xfrm flipV="1">
            <a:off x="-1035050" y="8301038"/>
            <a:ext cx="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010" name="Text Box 66"/>
          <p:cNvSpPr txBox="1">
            <a:spLocks noChangeArrowheads="1"/>
          </p:cNvSpPr>
          <p:nvPr/>
        </p:nvSpPr>
        <p:spPr bwMode="auto">
          <a:xfrm>
            <a:off x="-790575" y="918845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横方向</a:t>
            </a:r>
          </a:p>
        </p:txBody>
      </p:sp>
      <p:sp>
        <p:nvSpPr>
          <p:cNvPr id="83011" name="Freeform 67"/>
          <p:cNvSpPr>
            <a:spLocks/>
          </p:cNvSpPr>
          <p:nvPr/>
        </p:nvSpPr>
        <p:spPr bwMode="auto">
          <a:xfrm>
            <a:off x="2486025" y="7994650"/>
            <a:ext cx="609600" cy="1000125"/>
          </a:xfrm>
          <a:custGeom>
            <a:avLst/>
            <a:gdLst>
              <a:gd name="T0" fmla="*/ 0 w 384"/>
              <a:gd name="T1" fmla="*/ 438150 h 630"/>
              <a:gd name="T2" fmla="*/ 609600 w 384"/>
              <a:gd name="T3" fmla="*/ 0 h 630"/>
              <a:gd name="T4" fmla="*/ 609600 w 384"/>
              <a:gd name="T5" fmla="*/ 552450 h 630"/>
              <a:gd name="T6" fmla="*/ 0 w 384"/>
              <a:gd name="T7" fmla="*/ 1000125 h 630"/>
              <a:gd name="T8" fmla="*/ 0 w 384"/>
              <a:gd name="T9" fmla="*/ 438150 h 6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630">
                <a:moveTo>
                  <a:pt x="0" y="276"/>
                </a:moveTo>
                <a:lnTo>
                  <a:pt x="384" y="0"/>
                </a:lnTo>
                <a:lnTo>
                  <a:pt x="384" y="348"/>
                </a:lnTo>
                <a:lnTo>
                  <a:pt x="0" y="630"/>
                </a:lnTo>
                <a:lnTo>
                  <a:pt x="0" y="276"/>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012" name="Rectangle 68"/>
          <p:cNvSpPr>
            <a:spLocks noChangeArrowheads="1"/>
          </p:cNvSpPr>
          <p:nvPr/>
        </p:nvSpPr>
        <p:spPr bwMode="auto">
          <a:xfrm>
            <a:off x="1457325" y="5451475"/>
            <a:ext cx="3267075" cy="8636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3" name="Rectangle 69"/>
          <p:cNvSpPr>
            <a:spLocks noChangeArrowheads="1"/>
          </p:cNvSpPr>
          <p:nvPr/>
        </p:nvSpPr>
        <p:spPr bwMode="auto">
          <a:xfrm>
            <a:off x="1524000" y="5524500"/>
            <a:ext cx="3143250" cy="7239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4" name="Oval 70"/>
          <p:cNvSpPr>
            <a:spLocks noChangeArrowheads="1"/>
          </p:cNvSpPr>
          <p:nvPr/>
        </p:nvSpPr>
        <p:spPr bwMode="auto">
          <a:xfrm>
            <a:off x="15335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5" name="Oval 71"/>
          <p:cNvSpPr>
            <a:spLocks noChangeArrowheads="1"/>
          </p:cNvSpPr>
          <p:nvPr/>
        </p:nvSpPr>
        <p:spPr bwMode="auto">
          <a:xfrm>
            <a:off x="18573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6" name="Oval 72"/>
          <p:cNvSpPr>
            <a:spLocks noChangeArrowheads="1"/>
          </p:cNvSpPr>
          <p:nvPr/>
        </p:nvSpPr>
        <p:spPr bwMode="auto">
          <a:xfrm>
            <a:off x="16954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7" name="Oval 73"/>
          <p:cNvSpPr>
            <a:spLocks noChangeArrowheads="1"/>
          </p:cNvSpPr>
          <p:nvPr/>
        </p:nvSpPr>
        <p:spPr bwMode="auto">
          <a:xfrm>
            <a:off x="20193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8" name="Oval 74"/>
          <p:cNvSpPr>
            <a:spLocks noChangeArrowheads="1"/>
          </p:cNvSpPr>
          <p:nvPr/>
        </p:nvSpPr>
        <p:spPr bwMode="auto">
          <a:xfrm>
            <a:off x="21812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9" name="Oval 75"/>
          <p:cNvSpPr>
            <a:spLocks noChangeArrowheads="1"/>
          </p:cNvSpPr>
          <p:nvPr/>
        </p:nvSpPr>
        <p:spPr bwMode="auto">
          <a:xfrm>
            <a:off x="25050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0" name="Oval 76"/>
          <p:cNvSpPr>
            <a:spLocks noChangeArrowheads="1"/>
          </p:cNvSpPr>
          <p:nvPr/>
        </p:nvSpPr>
        <p:spPr bwMode="auto">
          <a:xfrm>
            <a:off x="23431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1" name="Oval 77"/>
          <p:cNvSpPr>
            <a:spLocks noChangeArrowheads="1"/>
          </p:cNvSpPr>
          <p:nvPr/>
        </p:nvSpPr>
        <p:spPr bwMode="auto">
          <a:xfrm>
            <a:off x="26574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2" name="Oval 78"/>
          <p:cNvSpPr>
            <a:spLocks noChangeArrowheads="1"/>
          </p:cNvSpPr>
          <p:nvPr/>
        </p:nvSpPr>
        <p:spPr bwMode="auto">
          <a:xfrm>
            <a:off x="29813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3" name="Oval 79"/>
          <p:cNvSpPr>
            <a:spLocks noChangeArrowheads="1"/>
          </p:cNvSpPr>
          <p:nvPr/>
        </p:nvSpPr>
        <p:spPr bwMode="auto">
          <a:xfrm>
            <a:off x="28194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4" name="Oval 80"/>
          <p:cNvSpPr>
            <a:spLocks noChangeArrowheads="1"/>
          </p:cNvSpPr>
          <p:nvPr/>
        </p:nvSpPr>
        <p:spPr bwMode="auto">
          <a:xfrm>
            <a:off x="31432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5" name="Oval 81"/>
          <p:cNvSpPr>
            <a:spLocks noChangeArrowheads="1"/>
          </p:cNvSpPr>
          <p:nvPr/>
        </p:nvSpPr>
        <p:spPr bwMode="auto">
          <a:xfrm>
            <a:off x="33051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6" name="Oval 82"/>
          <p:cNvSpPr>
            <a:spLocks noChangeArrowheads="1"/>
          </p:cNvSpPr>
          <p:nvPr/>
        </p:nvSpPr>
        <p:spPr bwMode="auto">
          <a:xfrm>
            <a:off x="36290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7" name="Oval 83"/>
          <p:cNvSpPr>
            <a:spLocks noChangeArrowheads="1"/>
          </p:cNvSpPr>
          <p:nvPr/>
        </p:nvSpPr>
        <p:spPr bwMode="auto">
          <a:xfrm>
            <a:off x="34671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8" name="Oval 84"/>
          <p:cNvSpPr>
            <a:spLocks noChangeArrowheads="1"/>
          </p:cNvSpPr>
          <p:nvPr/>
        </p:nvSpPr>
        <p:spPr bwMode="auto">
          <a:xfrm>
            <a:off x="37909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9" name="Oval 85"/>
          <p:cNvSpPr>
            <a:spLocks noChangeArrowheads="1"/>
          </p:cNvSpPr>
          <p:nvPr/>
        </p:nvSpPr>
        <p:spPr bwMode="auto">
          <a:xfrm>
            <a:off x="39528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0" name="Oval 86"/>
          <p:cNvSpPr>
            <a:spLocks noChangeArrowheads="1"/>
          </p:cNvSpPr>
          <p:nvPr/>
        </p:nvSpPr>
        <p:spPr bwMode="auto">
          <a:xfrm>
            <a:off x="42767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1" name="Oval 87"/>
          <p:cNvSpPr>
            <a:spLocks noChangeArrowheads="1"/>
          </p:cNvSpPr>
          <p:nvPr/>
        </p:nvSpPr>
        <p:spPr bwMode="auto">
          <a:xfrm>
            <a:off x="41148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2" name="Oval 88"/>
          <p:cNvSpPr>
            <a:spLocks noChangeArrowheads="1"/>
          </p:cNvSpPr>
          <p:nvPr/>
        </p:nvSpPr>
        <p:spPr bwMode="auto">
          <a:xfrm>
            <a:off x="44386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3" name="Oval 89"/>
          <p:cNvSpPr>
            <a:spLocks noChangeArrowheads="1"/>
          </p:cNvSpPr>
          <p:nvPr/>
        </p:nvSpPr>
        <p:spPr bwMode="auto">
          <a:xfrm>
            <a:off x="16097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4" name="Oval 90"/>
          <p:cNvSpPr>
            <a:spLocks noChangeArrowheads="1"/>
          </p:cNvSpPr>
          <p:nvPr/>
        </p:nvSpPr>
        <p:spPr bwMode="auto">
          <a:xfrm>
            <a:off x="19335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5" name="Oval 91"/>
          <p:cNvSpPr>
            <a:spLocks noChangeArrowheads="1"/>
          </p:cNvSpPr>
          <p:nvPr/>
        </p:nvSpPr>
        <p:spPr bwMode="auto">
          <a:xfrm>
            <a:off x="17716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6" name="Oval 92"/>
          <p:cNvSpPr>
            <a:spLocks noChangeArrowheads="1"/>
          </p:cNvSpPr>
          <p:nvPr/>
        </p:nvSpPr>
        <p:spPr bwMode="auto">
          <a:xfrm>
            <a:off x="20955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7" name="Oval 93"/>
          <p:cNvSpPr>
            <a:spLocks noChangeArrowheads="1"/>
          </p:cNvSpPr>
          <p:nvPr/>
        </p:nvSpPr>
        <p:spPr bwMode="auto">
          <a:xfrm>
            <a:off x="15335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8" name="Oval 94"/>
          <p:cNvSpPr>
            <a:spLocks noChangeArrowheads="1"/>
          </p:cNvSpPr>
          <p:nvPr/>
        </p:nvSpPr>
        <p:spPr bwMode="auto">
          <a:xfrm>
            <a:off x="18573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9" name="Oval 95"/>
          <p:cNvSpPr>
            <a:spLocks noChangeArrowheads="1"/>
          </p:cNvSpPr>
          <p:nvPr/>
        </p:nvSpPr>
        <p:spPr bwMode="auto">
          <a:xfrm>
            <a:off x="16954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0" name="Oval 96"/>
          <p:cNvSpPr>
            <a:spLocks noChangeArrowheads="1"/>
          </p:cNvSpPr>
          <p:nvPr/>
        </p:nvSpPr>
        <p:spPr bwMode="auto">
          <a:xfrm>
            <a:off x="20193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1" name="Oval 97"/>
          <p:cNvSpPr>
            <a:spLocks noChangeArrowheads="1"/>
          </p:cNvSpPr>
          <p:nvPr/>
        </p:nvSpPr>
        <p:spPr bwMode="auto">
          <a:xfrm>
            <a:off x="22574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2" name="Oval 98"/>
          <p:cNvSpPr>
            <a:spLocks noChangeArrowheads="1"/>
          </p:cNvSpPr>
          <p:nvPr/>
        </p:nvSpPr>
        <p:spPr bwMode="auto">
          <a:xfrm>
            <a:off x="25812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3" name="Oval 99"/>
          <p:cNvSpPr>
            <a:spLocks noChangeArrowheads="1"/>
          </p:cNvSpPr>
          <p:nvPr/>
        </p:nvSpPr>
        <p:spPr bwMode="auto">
          <a:xfrm>
            <a:off x="24193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4" name="Oval 100"/>
          <p:cNvSpPr>
            <a:spLocks noChangeArrowheads="1"/>
          </p:cNvSpPr>
          <p:nvPr/>
        </p:nvSpPr>
        <p:spPr bwMode="auto">
          <a:xfrm>
            <a:off x="21812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5" name="Oval 101"/>
          <p:cNvSpPr>
            <a:spLocks noChangeArrowheads="1"/>
          </p:cNvSpPr>
          <p:nvPr/>
        </p:nvSpPr>
        <p:spPr bwMode="auto">
          <a:xfrm>
            <a:off x="25050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6" name="Oval 102"/>
          <p:cNvSpPr>
            <a:spLocks noChangeArrowheads="1"/>
          </p:cNvSpPr>
          <p:nvPr/>
        </p:nvSpPr>
        <p:spPr bwMode="auto">
          <a:xfrm>
            <a:off x="23431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7" name="Oval 103"/>
          <p:cNvSpPr>
            <a:spLocks noChangeArrowheads="1"/>
          </p:cNvSpPr>
          <p:nvPr/>
        </p:nvSpPr>
        <p:spPr bwMode="auto">
          <a:xfrm>
            <a:off x="27336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8" name="Oval 104"/>
          <p:cNvSpPr>
            <a:spLocks noChangeArrowheads="1"/>
          </p:cNvSpPr>
          <p:nvPr/>
        </p:nvSpPr>
        <p:spPr bwMode="auto">
          <a:xfrm>
            <a:off x="30575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9" name="Oval 105"/>
          <p:cNvSpPr>
            <a:spLocks noChangeArrowheads="1"/>
          </p:cNvSpPr>
          <p:nvPr/>
        </p:nvSpPr>
        <p:spPr bwMode="auto">
          <a:xfrm>
            <a:off x="28956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0" name="Oval 106"/>
          <p:cNvSpPr>
            <a:spLocks noChangeArrowheads="1"/>
          </p:cNvSpPr>
          <p:nvPr/>
        </p:nvSpPr>
        <p:spPr bwMode="auto">
          <a:xfrm>
            <a:off x="32194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1" name="Oval 107"/>
          <p:cNvSpPr>
            <a:spLocks noChangeArrowheads="1"/>
          </p:cNvSpPr>
          <p:nvPr/>
        </p:nvSpPr>
        <p:spPr bwMode="auto">
          <a:xfrm>
            <a:off x="26574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2" name="Oval 108"/>
          <p:cNvSpPr>
            <a:spLocks noChangeArrowheads="1"/>
          </p:cNvSpPr>
          <p:nvPr/>
        </p:nvSpPr>
        <p:spPr bwMode="auto">
          <a:xfrm>
            <a:off x="29813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3" name="Oval 109"/>
          <p:cNvSpPr>
            <a:spLocks noChangeArrowheads="1"/>
          </p:cNvSpPr>
          <p:nvPr/>
        </p:nvSpPr>
        <p:spPr bwMode="auto">
          <a:xfrm>
            <a:off x="28194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4" name="Oval 110"/>
          <p:cNvSpPr>
            <a:spLocks noChangeArrowheads="1"/>
          </p:cNvSpPr>
          <p:nvPr/>
        </p:nvSpPr>
        <p:spPr bwMode="auto">
          <a:xfrm>
            <a:off x="31432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5" name="Oval 111"/>
          <p:cNvSpPr>
            <a:spLocks noChangeArrowheads="1"/>
          </p:cNvSpPr>
          <p:nvPr/>
        </p:nvSpPr>
        <p:spPr bwMode="auto">
          <a:xfrm>
            <a:off x="33813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6" name="Oval 112"/>
          <p:cNvSpPr>
            <a:spLocks noChangeArrowheads="1"/>
          </p:cNvSpPr>
          <p:nvPr/>
        </p:nvSpPr>
        <p:spPr bwMode="auto">
          <a:xfrm>
            <a:off x="37052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7" name="Oval 113"/>
          <p:cNvSpPr>
            <a:spLocks noChangeArrowheads="1"/>
          </p:cNvSpPr>
          <p:nvPr/>
        </p:nvSpPr>
        <p:spPr bwMode="auto">
          <a:xfrm>
            <a:off x="35433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8" name="Oval 114"/>
          <p:cNvSpPr>
            <a:spLocks noChangeArrowheads="1"/>
          </p:cNvSpPr>
          <p:nvPr/>
        </p:nvSpPr>
        <p:spPr bwMode="auto">
          <a:xfrm>
            <a:off x="33051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9" name="Oval 115"/>
          <p:cNvSpPr>
            <a:spLocks noChangeArrowheads="1"/>
          </p:cNvSpPr>
          <p:nvPr/>
        </p:nvSpPr>
        <p:spPr bwMode="auto">
          <a:xfrm>
            <a:off x="36290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0" name="Oval 116"/>
          <p:cNvSpPr>
            <a:spLocks noChangeArrowheads="1"/>
          </p:cNvSpPr>
          <p:nvPr/>
        </p:nvSpPr>
        <p:spPr bwMode="auto">
          <a:xfrm>
            <a:off x="34671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1" name="Oval 117"/>
          <p:cNvSpPr>
            <a:spLocks noChangeArrowheads="1"/>
          </p:cNvSpPr>
          <p:nvPr/>
        </p:nvSpPr>
        <p:spPr bwMode="auto">
          <a:xfrm>
            <a:off x="38671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2" name="Oval 118"/>
          <p:cNvSpPr>
            <a:spLocks noChangeArrowheads="1"/>
          </p:cNvSpPr>
          <p:nvPr/>
        </p:nvSpPr>
        <p:spPr bwMode="auto">
          <a:xfrm>
            <a:off x="37909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3" name="Oval 119"/>
          <p:cNvSpPr>
            <a:spLocks noChangeArrowheads="1"/>
          </p:cNvSpPr>
          <p:nvPr/>
        </p:nvSpPr>
        <p:spPr bwMode="auto">
          <a:xfrm>
            <a:off x="40290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4" name="Oval 120"/>
          <p:cNvSpPr>
            <a:spLocks noChangeArrowheads="1"/>
          </p:cNvSpPr>
          <p:nvPr/>
        </p:nvSpPr>
        <p:spPr bwMode="auto">
          <a:xfrm>
            <a:off x="43529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5" name="Oval 121"/>
          <p:cNvSpPr>
            <a:spLocks noChangeArrowheads="1"/>
          </p:cNvSpPr>
          <p:nvPr/>
        </p:nvSpPr>
        <p:spPr bwMode="auto">
          <a:xfrm>
            <a:off x="41910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6" name="Oval 122"/>
          <p:cNvSpPr>
            <a:spLocks noChangeArrowheads="1"/>
          </p:cNvSpPr>
          <p:nvPr/>
        </p:nvSpPr>
        <p:spPr bwMode="auto">
          <a:xfrm>
            <a:off x="39528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7" name="Oval 123"/>
          <p:cNvSpPr>
            <a:spLocks noChangeArrowheads="1"/>
          </p:cNvSpPr>
          <p:nvPr/>
        </p:nvSpPr>
        <p:spPr bwMode="auto">
          <a:xfrm>
            <a:off x="42767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8" name="Oval 124"/>
          <p:cNvSpPr>
            <a:spLocks noChangeArrowheads="1"/>
          </p:cNvSpPr>
          <p:nvPr/>
        </p:nvSpPr>
        <p:spPr bwMode="auto">
          <a:xfrm>
            <a:off x="41148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9" name="Oval 125"/>
          <p:cNvSpPr>
            <a:spLocks noChangeArrowheads="1"/>
          </p:cNvSpPr>
          <p:nvPr/>
        </p:nvSpPr>
        <p:spPr bwMode="auto">
          <a:xfrm>
            <a:off x="45148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0" name="Oval 126"/>
          <p:cNvSpPr>
            <a:spLocks noChangeArrowheads="1"/>
          </p:cNvSpPr>
          <p:nvPr/>
        </p:nvSpPr>
        <p:spPr bwMode="auto">
          <a:xfrm>
            <a:off x="44386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1" name="Oval 127"/>
          <p:cNvSpPr>
            <a:spLocks noChangeArrowheads="1"/>
          </p:cNvSpPr>
          <p:nvPr/>
        </p:nvSpPr>
        <p:spPr bwMode="auto">
          <a:xfrm>
            <a:off x="16097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2" name="Oval 128"/>
          <p:cNvSpPr>
            <a:spLocks noChangeArrowheads="1"/>
          </p:cNvSpPr>
          <p:nvPr/>
        </p:nvSpPr>
        <p:spPr bwMode="auto">
          <a:xfrm>
            <a:off x="19335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3" name="Oval 129"/>
          <p:cNvSpPr>
            <a:spLocks noChangeArrowheads="1"/>
          </p:cNvSpPr>
          <p:nvPr/>
        </p:nvSpPr>
        <p:spPr bwMode="auto">
          <a:xfrm>
            <a:off x="17716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4" name="Oval 130"/>
          <p:cNvSpPr>
            <a:spLocks noChangeArrowheads="1"/>
          </p:cNvSpPr>
          <p:nvPr/>
        </p:nvSpPr>
        <p:spPr bwMode="auto">
          <a:xfrm>
            <a:off x="20955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5" name="Oval 131"/>
          <p:cNvSpPr>
            <a:spLocks noChangeArrowheads="1"/>
          </p:cNvSpPr>
          <p:nvPr/>
        </p:nvSpPr>
        <p:spPr bwMode="auto">
          <a:xfrm>
            <a:off x="15335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6" name="Oval 132"/>
          <p:cNvSpPr>
            <a:spLocks noChangeArrowheads="1"/>
          </p:cNvSpPr>
          <p:nvPr/>
        </p:nvSpPr>
        <p:spPr bwMode="auto">
          <a:xfrm>
            <a:off x="18573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7" name="Oval 133"/>
          <p:cNvSpPr>
            <a:spLocks noChangeArrowheads="1"/>
          </p:cNvSpPr>
          <p:nvPr/>
        </p:nvSpPr>
        <p:spPr bwMode="auto">
          <a:xfrm>
            <a:off x="16954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8" name="Oval 134"/>
          <p:cNvSpPr>
            <a:spLocks noChangeArrowheads="1"/>
          </p:cNvSpPr>
          <p:nvPr/>
        </p:nvSpPr>
        <p:spPr bwMode="auto">
          <a:xfrm>
            <a:off x="20193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9" name="Oval 135"/>
          <p:cNvSpPr>
            <a:spLocks noChangeArrowheads="1"/>
          </p:cNvSpPr>
          <p:nvPr/>
        </p:nvSpPr>
        <p:spPr bwMode="auto">
          <a:xfrm>
            <a:off x="22574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0" name="Oval 136"/>
          <p:cNvSpPr>
            <a:spLocks noChangeArrowheads="1"/>
          </p:cNvSpPr>
          <p:nvPr/>
        </p:nvSpPr>
        <p:spPr bwMode="auto">
          <a:xfrm>
            <a:off x="25812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1" name="Oval 137"/>
          <p:cNvSpPr>
            <a:spLocks noChangeArrowheads="1"/>
          </p:cNvSpPr>
          <p:nvPr/>
        </p:nvSpPr>
        <p:spPr bwMode="auto">
          <a:xfrm>
            <a:off x="24193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2" name="Oval 138"/>
          <p:cNvSpPr>
            <a:spLocks noChangeArrowheads="1"/>
          </p:cNvSpPr>
          <p:nvPr/>
        </p:nvSpPr>
        <p:spPr bwMode="auto">
          <a:xfrm>
            <a:off x="21812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3" name="Oval 139"/>
          <p:cNvSpPr>
            <a:spLocks noChangeArrowheads="1"/>
          </p:cNvSpPr>
          <p:nvPr/>
        </p:nvSpPr>
        <p:spPr bwMode="auto">
          <a:xfrm>
            <a:off x="25050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4" name="Oval 140"/>
          <p:cNvSpPr>
            <a:spLocks noChangeArrowheads="1"/>
          </p:cNvSpPr>
          <p:nvPr/>
        </p:nvSpPr>
        <p:spPr bwMode="auto">
          <a:xfrm>
            <a:off x="23431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5" name="Oval 141"/>
          <p:cNvSpPr>
            <a:spLocks noChangeArrowheads="1"/>
          </p:cNvSpPr>
          <p:nvPr/>
        </p:nvSpPr>
        <p:spPr bwMode="auto">
          <a:xfrm>
            <a:off x="27336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6" name="Oval 142"/>
          <p:cNvSpPr>
            <a:spLocks noChangeArrowheads="1"/>
          </p:cNvSpPr>
          <p:nvPr/>
        </p:nvSpPr>
        <p:spPr bwMode="auto">
          <a:xfrm>
            <a:off x="30575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7" name="Oval 143"/>
          <p:cNvSpPr>
            <a:spLocks noChangeArrowheads="1"/>
          </p:cNvSpPr>
          <p:nvPr/>
        </p:nvSpPr>
        <p:spPr bwMode="auto">
          <a:xfrm>
            <a:off x="28956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8" name="Oval 144"/>
          <p:cNvSpPr>
            <a:spLocks noChangeArrowheads="1"/>
          </p:cNvSpPr>
          <p:nvPr/>
        </p:nvSpPr>
        <p:spPr bwMode="auto">
          <a:xfrm>
            <a:off x="32194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9" name="Oval 145"/>
          <p:cNvSpPr>
            <a:spLocks noChangeArrowheads="1"/>
          </p:cNvSpPr>
          <p:nvPr/>
        </p:nvSpPr>
        <p:spPr bwMode="auto">
          <a:xfrm>
            <a:off x="26574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0" name="Oval 146"/>
          <p:cNvSpPr>
            <a:spLocks noChangeArrowheads="1"/>
          </p:cNvSpPr>
          <p:nvPr/>
        </p:nvSpPr>
        <p:spPr bwMode="auto">
          <a:xfrm>
            <a:off x="29813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1" name="Oval 147"/>
          <p:cNvSpPr>
            <a:spLocks noChangeArrowheads="1"/>
          </p:cNvSpPr>
          <p:nvPr/>
        </p:nvSpPr>
        <p:spPr bwMode="auto">
          <a:xfrm>
            <a:off x="28194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2" name="Oval 148"/>
          <p:cNvSpPr>
            <a:spLocks noChangeArrowheads="1"/>
          </p:cNvSpPr>
          <p:nvPr/>
        </p:nvSpPr>
        <p:spPr bwMode="auto">
          <a:xfrm>
            <a:off x="31432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3" name="Oval 149"/>
          <p:cNvSpPr>
            <a:spLocks noChangeArrowheads="1"/>
          </p:cNvSpPr>
          <p:nvPr/>
        </p:nvSpPr>
        <p:spPr bwMode="auto">
          <a:xfrm>
            <a:off x="33813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4" name="Oval 150"/>
          <p:cNvSpPr>
            <a:spLocks noChangeArrowheads="1"/>
          </p:cNvSpPr>
          <p:nvPr/>
        </p:nvSpPr>
        <p:spPr bwMode="auto">
          <a:xfrm>
            <a:off x="37052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5" name="Oval 151"/>
          <p:cNvSpPr>
            <a:spLocks noChangeArrowheads="1"/>
          </p:cNvSpPr>
          <p:nvPr/>
        </p:nvSpPr>
        <p:spPr bwMode="auto">
          <a:xfrm>
            <a:off x="35433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6" name="Oval 152"/>
          <p:cNvSpPr>
            <a:spLocks noChangeArrowheads="1"/>
          </p:cNvSpPr>
          <p:nvPr/>
        </p:nvSpPr>
        <p:spPr bwMode="auto">
          <a:xfrm>
            <a:off x="33051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7" name="Oval 153"/>
          <p:cNvSpPr>
            <a:spLocks noChangeArrowheads="1"/>
          </p:cNvSpPr>
          <p:nvPr/>
        </p:nvSpPr>
        <p:spPr bwMode="auto">
          <a:xfrm>
            <a:off x="36290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8" name="Oval 154"/>
          <p:cNvSpPr>
            <a:spLocks noChangeArrowheads="1"/>
          </p:cNvSpPr>
          <p:nvPr/>
        </p:nvSpPr>
        <p:spPr bwMode="auto">
          <a:xfrm>
            <a:off x="34671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9" name="Oval 155"/>
          <p:cNvSpPr>
            <a:spLocks noChangeArrowheads="1"/>
          </p:cNvSpPr>
          <p:nvPr/>
        </p:nvSpPr>
        <p:spPr bwMode="auto">
          <a:xfrm>
            <a:off x="38671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0" name="Oval 156"/>
          <p:cNvSpPr>
            <a:spLocks noChangeArrowheads="1"/>
          </p:cNvSpPr>
          <p:nvPr/>
        </p:nvSpPr>
        <p:spPr bwMode="auto">
          <a:xfrm>
            <a:off x="37909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1" name="Oval 157"/>
          <p:cNvSpPr>
            <a:spLocks noChangeArrowheads="1"/>
          </p:cNvSpPr>
          <p:nvPr/>
        </p:nvSpPr>
        <p:spPr bwMode="auto">
          <a:xfrm>
            <a:off x="40290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2" name="Oval 158"/>
          <p:cNvSpPr>
            <a:spLocks noChangeArrowheads="1"/>
          </p:cNvSpPr>
          <p:nvPr/>
        </p:nvSpPr>
        <p:spPr bwMode="auto">
          <a:xfrm>
            <a:off x="43529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3" name="Oval 159"/>
          <p:cNvSpPr>
            <a:spLocks noChangeArrowheads="1"/>
          </p:cNvSpPr>
          <p:nvPr/>
        </p:nvSpPr>
        <p:spPr bwMode="auto">
          <a:xfrm>
            <a:off x="41910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4" name="Oval 160"/>
          <p:cNvSpPr>
            <a:spLocks noChangeArrowheads="1"/>
          </p:cNvSpPr>
          <p:nvPr/>
        </p:nvSpPr>
        <p:spPr bwMode="auto">
          <a:xfrm>
            <a:off x="39528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5" name="Oval 161"/>
          <p:cNvSpPr>
            <a:spLocks noChangeArrowheads="1"/>
          </p:cNvSpPr>
          <p:nvPr/>
        </p:nvSpPr>
        <p:spPr bwMode="auto">
          <a:xfrm>
            <a:off x="42767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6" name="Oval 162"/>
          <p:cNvSpPr>
            <a:spLocks noChangeArrowheads="1"/>
          </p:cNvSpPr>
          <p:nvPr/>
        </p:nvSpPr>
        <p:spPr bwMode="auto">
          <a:xfrm>
            <a:off x="41148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7" name="Oval 163"/>
          <p:cNvSpPr>
            <a:spLocks noChangeArrowheads="1"/>
          </p:cNvSpPr>
          <p:nvPr/>
        </p:nvSpPr>
        <p:spPr bwMode="auto">
          <a:xfrm>
            <a:off x="45148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8" name="Oval 164"/>
          <p:cNvSpPr>
            <a:spLocks noChangeArrowheads="1"/>
          </p:cNvSpPr>
          <p:nvPr/>
        </p:nvSpPr>
        <p:spPr bwMode="auto">
          <a:xfrm>
            <a:off x="44386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9" name="Freeform 165"/>
          <p:cNvSpPr>
            <a:spLocks/>
          </p:cNvSpPr>
          <p:nvPr/>
        </p:nvSpPr>
        <p:spPr bwMode="auto">
          <a:xfrm>
            <a:off x="1447800" y="5006975"/>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0" name="Freeform 166"/>
          <p:cNvSpPr>
            <a:spLocks/>
          </p:cNvSpPr>
          <p:nvPr/>
        </p:nvSpPr>
        <p:spPr bwMode="auto">
          <a:xfrm>
            <a:off x="4724400" y="5010150"/>
            <a:ext cx="609600" cy="1304925"/>
          </a:xfrm>
          <a:custGeom>
            <a:avLst/>
            <a:gdLst>
              <a:gd name="T0" fmla="*/ 0 w 384"/>
              <a:gd name="T1" fmla="*/ 444500 h 822"/>
              <a:gd name="T2" fmla="*/ 609600 w 384"/>
              <a:gd name="T3" fmla="*/ 0 h 822"/>
              <a:gd name="T4" fmla="*/ 609600 w 384"/>
              <a:gd name="T5" fmla="*/ 857250 h 822"/>
              <a:gd name="T6" fmla="*/ 0 w 384"/>
              <a:gd name="T7" fmla="*/ 1304925 h 822"/>
              <a:gd name="T8" fmla="*/ 0 w 384"/>
              <a:gd name="T9" fmla="*/ 444500 h 8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822">
                <a:moveTo>
                  <a:pt x="0" y="280"/>
                </a:moveTo>
                <a:lnTo>
                  <a:pt x="384" y="0"/>
                </a:lnTo>
                <a:lnTo>
                  <a:pt x="384" y="540"/>
                </a:lnTo>
                <a:lnTo>
                  <a:pt x="0" y="822"/>
                </a:lnTo>
                <a:lnTo>
                  <a:pt x="0" y="280"/>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1" name="Rectangle 167"/>
          <p:cNvSpPr>
            <a:spLocks noChangeArrowheads="1"/>
          </p:cNvSpPr>
          <p:nvPr/>
        </p:nvSpPr>
        <p:spPr bwMode="auto">
          <a:xfrm>
            <a:off x="3286125" y="32670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12" name="Rectangle 168"/>
          <p:cNvSpPr>
            <a:spLocks noChangeArrowheads="1"/>
          </p:cNvSpPr>
          <p:nvPr/>
        </p:nvSpPr>
        <p:spPr bwMode="auto">
          <a:xfrm>
            <a:off x="3352800" y="33337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13" name="Freeform 245"/>
          <p:cNvSpPr>
            <a:spLocks/>
          </p:cNvSpPr>
          <p:nvPr/>
        </p:nvSpPr>
        <p:spPr bwMode="auto">
          <a:xfrm>
            <a:off x="3276600" y="28194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4" name="Freeform 246"/>
          <p:cNvSpPr>
            <a:spLocks/>
          </p:cNvSpPr>
          <p:nvPr/>
        </p:nvSpPr>
        <p:spPr bwMode="auto">
          <a:xfrm>
            <a:off x="6553200" y="28194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5" name="Rectangle 247"/>
          <p:cNvSpPr>
            <a:spLocks noChangeArrowheads="1"/>
          </p:cNvSpPr>
          <p:nvPr/>
        </p:nvSpPr>
        <p:spPr bwMode="auto">
          <a:xfrm>
            <a:off x="5114925" y="15906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16" name="Rectangle 248"/>
          <p:cNvSpPr>
            <a:spLocks noChangeArrowheads="1"/>
          </p:cNvSpPr>
          <p:nvPr/>
        </p:nvSpPr>
        <p:spPr bwMode="auto">
          <a:xfrm>
            <a:off x="5181600" y="16573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17" name="Freeform 249"/>
          <p:cNvSpPr>
            <a:spLocks/>
          </p:cNvSpPr>
          <p:nvPr/>
        </p:nvSpPr>
        <p:spPr bwMode="auto">
          <a:xfrm>
            <a:off x="5105400" y="11430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8" name="Freeform 250"/>
          <p:cNvSpPr>
            <a:spLocks/>
          </p:cNvSpPr>
          <p:nvPr/>
        </p:nvSpPr>
        <p:spPr bwMode="auto">
          <a:xfrm>
            <a:off x="8382000" y="11430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9" name="Text Box 251"/>
          <p:cNvSpPr txBox="1">
            <a:spLocks noChangeArrowheads="1"/>
          </p:cNvSpPr>
          <p:nvPr/>
        </p:nvSpPr>
        <p:spPr bwMode="auto">
          <a:xfrm>
            <a:off x="-1371600" y="7391400"/>
            <a:ext cx="428625" cy="1830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上方向（エネルギー）</a:t>
            </a:r>
          </a:p>
        </p:txBody>
      </p:sp>
      <p:sp>
        <p:nvSpPr>
          <p:cNvPr id="83120" name="Line 252"/>
          <p:cNvSpPr>
            <a:spLocks noChangeShapeType="1"/>
          </p:cNvSpPr>
          <p:nvPr/>
        </p:nvSpPr>
        <p:spPr bwMode="auto">
          <a:xfrm flipV="1">
            <a:off x="2590800" y="8610600"/>
            <a:ext cx="533400" cy="4079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21" name="Text Box 253"/>
          <p:cNvSpPr txBox="1">
            <a:spLocks noChangeArrowheads="1"/>
          </p:cNvSpPr>
          <p:nvPr/>
        </p:nvSpPr>
        <p:spPr bwMode="auto">
          <a:xfrm>
            <a:off x="2759075" y="876300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横方向</a:t>
            </a:r>
          </a:p>
        </p:txBody>
      </p:sp>
      <p:sp>
        <p:nvSpPr>
          <p:cNvPr id="83122" name="Oval 254"/>
          <p:cNvSpPr>
            <a:spLocks noChangeArrowheads="1"/>
          </p:cNvSpPr>
          <p:nvPr/>
        </p:nvSpPr>
        <p:spPr bwMode="auto">
          <a:xfrm>
            <a:off x="3048000" y="6858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23" name="Line 255"/>
          <p:cNvSpPr>
            <a:spLocks noChangeShapeType="1"/>
          </p:cNvSpPr>
          <p:nvPr/>
        </p:nvSpPr>
        <p:spPr bwMode="auto">
          <a:xfrm flipH="1">
            <a:off x="3086100" y="6972300"/>
            <a:ext cx="19050" cy="8001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24" name="Text Box 256"/>
          <p:cNvSpPr txBox="1">
            <a:spLocks noChangeArrowheads="1"/>
          </p:cNvSpPr>
          <p:nvPr/>
        </p:nvSpPr>
        <p:spPr bwMode="auto">
          <a:xfrm>
            <a:off x="3048000" y="6934200"/>
            <a:ext cx="28829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がけの途中にあるパチンコ玉は</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すぐに落ちる</a:t>
            </a:r>
          </a:p>
        </p:txBody>
      </p:sp>
      <p:sp>
        <p:nvSpPr>
          <p:cNvPr id="83125" name="Text Box 257"/>
          <p:cNvSpPr txBox="1">
            <a:spLocks noChangeArrowheads="1"/>
          </p:cNvSpPr>
          <p:nvPr/>
        </p:nvSpPr>
        <p:spPr bwMode="auto">
          <a:xfrm>
            <a:off x="3132138" y="7494588"/>
            <a:ext cx="4619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ただし、下の箱に隙間が無いと落ちることはできない</a:t>
            </a:r>
          </a:p>
        </p:txBody>
      </p:sp>
      <p:sp>
        <p:nvSpPr>
          <p:cNvPr id="83126" name="Text Box 258"/>
          <p:cNvSpPr txBox="1">
            <a:spLocks noChangeArrowheads="1"/>
          </p:cNvSpPr>
          <p:nvPr/>
        </p:nvSpPr>
        <p:spPr bwMode="auto">
          <a:xfrm>
            <a:off x="4763" y="4605338"/>
            <a:ext cx="2181225"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50" charset="-128"/>
                <a:cs typeface="+mn-cs"/>
              </a:rPr>
              <a:t>隙間がない</a:t>
            </a:r>
          </a:p>
        </p:txBody>
      </p:sp>
      <p:sp>
        <p:nvSpPr>
          <p:cNvPr id="83127" name="Text Box 258"/>
          <p:cNvSpPr txBox="1">
            <a:spLocks noChangeArrowheads="1"/>
          </p:cNvSpPr>
          <p:nvPr/>
        </p:nvSpPr>
        <p:spPr bwMode="auto">
          <a:xfrm>
            <a:off x="904875" y="3546475"/>
            <a:ext cx="2181225"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50" charset="-128"/>
                <a:cs typeface="+mn-cs"/>
              </a:rPr>
              <a:t>電子がない</a:t>
            </a:r>
          </a:p>
        </p:txBody>
      </p:sp>
    </p:spTree>
    <p:extLst>
      <p:ext uri="{BB962C8B-B14F-4D97-AF65-F5344CB8AC3E}">
        <p14:creationId xmlns:p14="http://schemas.microsoft.com/office/powerpoint/2010/main" val="39540561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Freeform 2"/>
          <p:cNvSpPr>
            <a:spLocks/>
          </p:cNvSpPr>
          <p:nvPr/>
        </p:nvSpPr>
        <p:spPr bwMode="auto">
          <a:xfrm>
            <a:off x="990600" y="2286000"/>
            <a:ext cx="8686800" cy="7010400"/>
          </a:xfrm>
          <a:custGeom>
            <a:avLst/>
            <a:gdLst>
              <a:gd name="T0" fmla="*/ 76200 w 5472"/>
              <a:gd name="T1" fmla="*/ 6248400 h 4416"/>
              <a:gd name="T2" fmla="*/ 2133600 w 5472"/>
              <a:gd name="T3" fmla="*/ 6248400 h 4416"/>
              <a:gd name="T4" fmla="*/ 2266950 w 5472"/>
              <a:gd name="T5" fmla="*/ 3600450 h 4416"/>
              <a:gd name="T6" fmla="*/ 4419600 w 5472"/>
              <a:gd name="T7" fmla="*/ 3600450 h 4416"/>
              <a:gd name="T8" fmla="*/ 4572000 w 5472"/>
              <a:gd name="T9" fmla="*/ 1619250 h 4416"/>
              <a:gd name="T10" fmla="*/ 6248400 w 5472"/>
              <a:gd name="T11" fmla="*/ 1657350 h 4416"/>
              <a:gd name="T12" fmla="*/ 6400800 w 5472"/>
              <a:gd name="T13" fmla="*/ 0 h 4416"/>
              <a:gd name="T14" fmla="*/ 8686800 w 5472"/>
              <a:gd name="T15" fmla="*/ 0 h 4416"/>
              <a:gd name="T16" fmla="*/ 8686800 w 5472"/>
              <a:gd name="T17" fmla="*/ 7010400 h 4416"/>
              <a:gd name="T18" fmla="*/ 0 w 5472"/>
              <a:gd name="T19" fmla="*/ 7010400 h 4416"/>
              <a:gd name="T20" fmla="*/ 76200 w 5472"/>
              <a:gd name="T21" fmla="*/ 6248400 h 44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2" h="4416">
                <a:moveTo>
                  <a:pt x="48" y="3936"/>
                </a:moveTo>
                <a:lnTo>
                  <a:pt x="1344" y="3936"/>
                </a:lnTo>
                <a:lnTo>
                  <a:pt x="1428" y="2268"/>
                </a:lnTo>
                <a:lnTo>
                  <a:pt x="2784" y="2268"/>
                </a:lnTo>
                <a:lnTo>
                  <a:pt x="2880" y="1020"/>
                </a:lnTo>
                <a:lnTo>
                  <a:pt x="3936" y="1044"/>
                </a:lnTo>
                <a:lnTo>
                  <a:pt x="4032" y="0"/>
                </a:lnTo>
                <a:lnTo>
                  <a:pt x="5472" y="0"/>
                </a:lnTo>
                <a:lnTo>
                  <a:pt x="5472" y="4416"/>
                </a:lnTo>
                <a:lnTo>
                  <a:pt x="0" y="4416"/>
                </a:lnTo>
                <a:lnTo>
                  <a:pt x="48" y="3936"/>
                </a:lnTo>
                <a:close/>
              </a:path>
            </a:pathLst>
          </a:custGeom>
          <a:solidFill>
            <a:srgbClr val="CC66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971" name="Rectangle 3"/>
          <p:cNvSpPr>
            <a:spLocks noGrp="1" noChangeArrowheads="1"/>
          </p:cNvSpPr>
          <p:nvPr>
            <p:ph type="title"/>
          </p:nvPr>
        </p:nvSpPr>
        <p:spPr>
          <a:xfrm>
            <a:off x="0" y="0"/>
            <a:ext cx="9144000" cy="990600"/>
          </a:xfrm>
        </p:spPr>
        <p:txBody>
          <a:bodyPr/>
          <a:lstStyle/>
          <a:p>
            <a:pPr eaLnBrk="1" hangingPunct="1"/>
            <a:r>
              <a:rPr lang="ja-JP" altLang="en-US" sz="3600" b="1">
                <a:solidFill>
                  <a:srgbClr val="0000FF"/>
                </a:solidFill>
              </a:rPr>
              <a:t>半導体の中の電子</a:t>
            </a:r>
            <a:endParaRPr lang="en-US" altLang="ja-JP" sz="3600" b="1">
              <a:solidFill>
                <a:srgbClr val="0000FF"/>
              </a:solidFill>
            </a:endParaRPr>
          </a:p>
        </p:txBody>
      </p:sp>
      <p:sp>
        <p:nvSpPr>
          <p:cNvPr id="83972" name="Rectangle 4"/>
          <p:cNvSpPr>
            <a:spLocks noChangeArrowheads="1"/>
          </p:cNvSpPr>
          <p:nvPr/>
        </p:nvSpPr>
        <p:spPr bwMode="auto">
          <a:xfrm>
            <a:off x="-781050" y="8429625"/>
            <a:ext cx="3267075" cy="56515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73" name="Rectangle 5"/>
          <p:cNvSpPr>
            <a:spLocks noChangeArrowheads="1"/>
          </p:cNvSpPr>
          <p:nvPr/>
        </p:nvSpPr>
        <p:spPr bwMode="auto">
          <a:xfrm>
            <a:off x="-714375" y="8496300"/>
            <a:ext cx="3143250" cy="4381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74" name="Oval 6"/>
          <p:cNvSpPr>
            <a:spLocks noChangeArrowheads="1"/>
          </p:cNvSpPr>
          <p:nvPr/>
        </p:nvSpPr>
        <p:spPr bwMode="auto">
          <a:xfrm>
            <a:off x="-7048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75" name="Oval 7"/>
          <p:cNvSpPr>
            <a:spLocks noChangeArrowheads="1"/>
          </p:cNvSpPr>
          <p:nvPr/>
        </p:nvSpPr>
        <p:spPr bwMode="auto">
          <a:xfrm>
            <a:off x="-3810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76" name="Oval 8"/>
          <p:cNvSpPr>
            <a:spLocks noChangeArrowheads="1"/>
          </p:cNvSpPr>
          <p:nvPr/>
        </p:nvSpPr>
        <p:spPr bwMode="auto">
          <a:xfrm>
            <a:off x="-5429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77" name="Oval 9"/>
          <p:cNvSpPr>
            <a:spLocks noChangeArrowheads="1"/>
          </p:cNvSpPr>
          <p:nvPr/>
        </p:nvSpPr>
        <p:spPr bwMode="auto">
          <a:xfrm>
            <a:off x="-2190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78" name="Oval 10"/>
          <p:cNvSpPr>
            <a:spLocks noChangeArrowheads="1"/>
          </p:cNvSpPr>
          <p:nvPr/>
        </p:nvSpPr>
        <p:spPr bwMode="auto">
          <a:xfrm>
            <a:off x="-571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79" name="Oval 11"/>
          <p:cNvSpPr>
            <a:spLocks noChangeArrowheads="1"/>
          </p:cNvSpPr>
          <p:nvPr/>
        </p:nvSpPr>
        <p:spPr bwMode="auto">
          <a:xfrm>
            <a:off x="2667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0" name="Oval 12"/>
          <p:cNvSpPr>
            <a:spLocks noChangeArrowheads="1"/>
          </p:cNvSpPr>
          <p:nvPr/>
        </p:nvSpPr>
        <p:spPr bwMode="auto">
          <a:xfrm>
            <a:off x="1047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1" name="Oval 13"/>
          <p:cNvSpPr>
            <a:spLocks noChangeArrowheads="1"/>
          </p:cNvSpPr>
          <p:nvPr/>
        </p:nvSpPr>
        <p:spPr bwMode="auto">
          <a:xfrm>
            <a:off x="4191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2" name="Oval 14"/>
          <p:cNvSpPr>
            <a:spLocks noChangeArrowheads="1"/>
          </p:cNvSpPr>
          <p:nvPr/>
        </p:nvSpPr>
        <p:spPr bwMode="auto">
          <a:xfrm>
            <a:off x="7429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3" name="Oval 15"/>
          <p:cNvSpPr>
            <a:spLocks noChangeArrowheads="1"/>
          </p:cNvSpPr>
          <p:nvPr/>
        </p:nvSpPr>
        <p:spPr bwMode="auto">
          <a:xfrm>
            <a:off x="5810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4" name="Oval 16"/>
          <p:cNvSpPr>
            <a:spLocks noChangeArrowheads="1"/>
          </p:cNvSpPr>
          <p:nvPr/>
        </p:nvSpPr>
        <p:spPr bwMode="auto">
          <a:xfrm>
            <a:off x="9048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5" name="Oval 17"/>
          <p:cNvSpPr>
            <a:spLocks noChangeArrowheads="1"/>
          </p:cNvSpPr>
          <p:nvPr/>
        </p:nvSpPr>
        <p:spPr bwMode="auto">
          <a:xfrm>
            <a:off x="10668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6" name="Oval 18"/>
          <p:cNvSpPr>
            <a:spLocks noChangeArrowheads="1"/>
          </p:cNvSpPr>
          <p:nvPr/>
        </p:nvSpPr>
        <p:spPr bwMode="auto">
          <a:xfrm>
            <a:off x="13906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7" name="Oval 19"/>
          <p:cNvSpPr>
            <a:spLocks noChangeArrowheads="1"/>
          </p:cNvSpPr>
          <p:nvPr/>
        </p:nvSpPr>
        <p:spPr bwMode="auto">
          <a:xfrm>
            <a:off x="12287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8" name="Oval 20"/>
          <p:cNvSpPr>
            <a:spLocks noChangeArrowheads="1"/>
          </p:cNvSpPr>
          <p:nvPr/>
        </p:nvSpPr>
        <p:spPr bwMode="auto">
          <a:xfrm>
            <a:off x="15525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89" name="Oval 21"/>
          <p:cNvSpPr>
            <a:spLocks noChangeArrowheads="1"/>
          </p:cNvSpPr>
          <p:nvPr/>
        </p:nvSpPr>
        <p:spPr bwMode="auto">
          <a:xfrm>
            <a:off x="171450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0" name="Oval 22"/>
          <p:cNvSpPr>
            <a:spLocks noChangeArrowheads="1"/>
          </p:cNvSpPr>
          <p:nvPr/>
        </p:nvSpPr>
        <p:spPr bwMode="auto">
          <a:xfrm>
            <a:off x="2038350"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1" name="Oval 23"/>
          <p:cNvSpPr>
            <a:spLocks noChangeArrowheads="1"/>
          </p:cNvSpPr>
          <p:nvPr/>
        </p:nvSpPr>
        <p:spPr bwMode="auto">
          <a:xfrm>
            <a:off x="187642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2" name="Oval 24"/>
          <p:cNvSpPr>
            <a:spLocks noChangeArrowheads="1"/>
          </p:cNvSpPr>
          <p:nvPr/>
        </p:nvSpPr>
        <p:spPr bwMode="auto">
          <a:xfrm>
            <a:off x="2200275" y="84963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3" name="Oval 25"/>
          <p:cNvSpPr>
            <a:spLocks noChangeArrowheads="1"/>
          </p:cNvSpPr>
          <p:nvPr/>
        </p:nvSpPr>
        <p:spPr bwMode="auto">
          <a:xfrm>
            <a:off x="-6286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4" name="Oval 26"/>
          <p:cNvSpPr>
            <a:spLocks noChangeArrowheads="1"/>
          </p:cNvSpPr>
          <p:nvPr/>
        </p:nvSpPr>
        <p:spPr bwMode="auto">
          <a:xfrm>
            <a:off x="-3048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5" name="Oval 27"/>
          <p:cNvSpPr>
            <a:spLocks noChangeArrowheads="1"/>
          </p:cNvSpPr>
          <p:nvPr/>
        </p:nvSpPr>
        <p:spPr bwMode="auto">
          <a:xfrm>
            <a:off x="-4667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6" name="Oval 28"/>
          <p:cNvSpPr>
            <a:spLocks noChangeArrowheads="1"/>
          </p:cNvSpPr>
          <p:nvPr/>
        </p:nvSpPr>
        <p:spPr bwMode="auto">
          <a:xfrm>
            <a:off x="-1428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7" name="Oval 29"/>
          <p:cNvSpPr>
            <a:spLocks noChangeArrowheads="1"/>
          </p:cNvSpPr>
          <p:nvPr/>
        </p:nvSpPr>
        <p:spPr bwMode="auto">
          <a:xfrm>
            <a:off x="-7048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8" name="Oval 30"/>
          <p:cNvSpPr>
            <a:spLocks noChangeArrowheads="1"/>
          </p:cNvSpPr>
          <p:nvPr/>
        </p:nvSpPr>
        <p:spPr bwMode="auto">
          <a:xfrm>
            <a:off x="-3810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999" name="Oval 31"/>
          <p:cNvSpPr>
            <a:spLocks noChangeArrowheads="1"/>
          </p:cNvSpPr>
          <p:nvPr/>
        </p:nvSpPr>
        <p:spPr bwMode="auto">
          <a:xfrm>
            <a:off x="-5429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0" name="Oval 32"/>
          <p:cNvSpPr>
            <a:spLocks noChangeArrowheads="1"/>
          </p:cNvSpPr>
          <p:nvPr/>
        </p:nvSpPr>
        <p:spPr bwMode="auto">
          <a:xfrm>
            <a:off x="-2190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1" name="Oval 33"/>
          <p:cNvSpPr>
            <a:spLocks noChangeArrowheads="1"/>
          </p:cNvSpPr>
          <p:nvPr/>
        </p:nvSpPr>
        <p:spPr bwMode="auto">
          <a:xfrm>
            <a:off x="190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2" name="Oval 34"/>
          <p:cNvSpPr>
            <a:spLocks noChangeArrowheads="1"/>
          </p:cNvSpPr>
          <p:nvPr/>
        </p:nvSpPr>
        <p:spPr bwMode="auto">
          <a:xfrm>
            <a:off x="3429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3" name="Oval 35"/>
          <p:cNvSpPr>
            <a:spLocks noChangeArrowheads="1"/>
          </p:cNvSpPr>
          <p:nvPr/>
        </p:nvSpPr>
        <p:spPr bwMode="auto">
          <a:xfrm>
            <a:off x="1809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4" name="Oval 36"/>
          <p:cNvSpPr>
            <a:spLocks noChangeArrowheads="1"/>
          </p:cNvSpPr>
          <p:nvPr/>
        </p:nvSpPr>
        <p:spPr bwMode="auto">
          <a:xfrm>
            <a:off x="-571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5" name="Oval 37"/>
          <p:cNvSpPr>
            <a:spLocks noChangeArrowheads="1"/>
          </p:cNvSpPr>
          <p:nvPr/>
        </p:nvSpPr>
        <p:spPr bwMode="auto">
          <a:xfrm>
            <a:off x="2667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6" name="Oval 38"/>
          <p:cNvSpPr>
            <a:spLocks noChangeArrowheads="1"/>
          </p:cNvSpPr>
          <p:nvPr/>
        </p:nvSpPr>
        <p:spPr bwMode="auto">
          <a:xfrm>
            <a:off x="1047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7" name="Oval 39"/>
          <p:cNvSpPr>
            <a:spLocks noChangeArrowheads="1"/>
          </p:cNvSpPr>
          <p:nvPr/>
        </p:nvSpPr>
        <p:spPr bwMode="auto">
          <a:xfrm>
            <a:off x="4953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8" name="Oval 40"/>
          <p:cNvSpPr>
            <a:spLocks noChangeArrowheads="1"/>
          </p:cNvSpPr>
          <p:nvPr/>
        </p:nvSpPr>
        <p:spPr bwMode="auto">
          <a:xfrm>
            <a:off x="8191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09" name="Oval 41"/>
          <p:cNvSpPr>
            <a:spLocks noChangeArrowheads="1"/>
          </p:cNvSpPr>
          <p:nvPr/>
        </p:nvSpPr>
        <p:spPr bwMode="auto">
          <a:xfrm>
            <a:off x="6572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0" name="Oval 42"/>
          <p:cNvSpPr>
            <a:spLocks noChangeArrowheads="1"/>
          </p:cNvSpPr>
          <p:nvPr/>
        </p:nvSpPr>
        <p:spPr bwMode="auto">
          <a:xfrm>
            <a:off x="9810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1" name="Oval 43"/>
          <p:cNvSpPr>
            <a:spLocks noChangeArrowheads="1"/>
          </p:cNvSpPr>
          <p:nvPr/>
        </p:nvSpPr>
        <p:spPr bwMode="auto">
          <a:xfrm>
            <a:off x="4191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2" name="Oval 44"/>
          <p:cNvSpPr>
            <a:spLocks noChangeArrowheads="1"/>
          </p:cNvSpPr>
          <p:nvPr/>
        </p:nvSpPr>
        <p:spPr bwMode="auto">
          <a:xfrm>
            <a:off x="7429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3" name="Oval 45"/>
          <p:cNvSpPr>
            <a:spLocks noChangeArrowheads="1"/>
          </p:cNvSpPr>
          <p:nvPr/>
        </p:nvSpPr>
        <p:spPr bwMode="auto">
          <a:xfrm>
            <a:off x="5810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4" name="Oval 46"/>
          <p:cNvSpPr>
            <a:spLocks noChangeArrowheads="1"/>
          </p:cNvSpPr>
          <p:nvPr/>
        </p:nvSpPr>
        <p:spPr bwMode="auto">
          <a:xfrm>
            <a:off x="9048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5" name="Oval 47"/>
          <p:cNvSpPr>
            <a:spLocks noChangeArrowheads="1"/>
          </p:cNvSpPr>
          <p:nvPr/>
        </p:nvSpPr>
        <p:spPr bwMode="auto">
          <a:xfrm>
            <a:off x="11430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6" name="Oval 48"/>
          <p:cNvSpPr>
            <a:spLocks noChangeArrowheads="1"/>
          </p:cNvSpPr>
          <p:nvPr/>
        </p:nvSpPr>
        <p:spPr bwMode="auto">
          <a:xfrm>
            <a:off x="14668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7" name="Oval 49"/>
          <p:cNvSpPr>
            <a:spLocks noChangeArrowheads="1"/>
          </p:cNvSpPr>
          <p:nvPr/>
        </p:nvSpPr>
        <p:spPr bwMode="auto">
          <a:xfrm>
            <a:off x="13049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8" name="Oval 50"/>
          <p:cNvSpPr>
            <a:spLocks noChangeArrowheads="1"/>
          </p:cNvSpPr>
          <p:nvPr/>
        </p:nvSpPr>
        <p:spPr bwMode="auto">
          <a:xfrm>
            <a:off x="10668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19" name="Oval 51"/>
          <p:cNvSpPr>
            <a:spLocks noChangeArrowheads="1"/>
          </p:cNvSpPr>
          <p:nvPr/>
        </p:nvSpPr>
        <p:spPr bwMode="auto">
          <a:xfrm>
            <a:off x="13906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0" name="Oval 52"/>
          <p:cNvSpPr>
            <a:spLocks noChangeArrowheads="1"/>
          </p:cNvSpPr>
          <p:nvPr/>
        </p:nvSpPr>
        <p:spPr bwMode="auto">
          <a:xfrm>
            <a:off x="12287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1" name="Oval 53"/>
          <p:cNvSpPr>
            <a:spLocks noChangeArrowheads="1"/>
          </p:cNvSpPr>
          <p:nvPr/>
        </p:nvSpPr>
        <p:spPr bwMode="auto">
          <a:xfrm>
            <a:off x="16287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2" name="Oval 54"/>
          <p:cNvSpPr>
            <a:spLocks noChangeArrowheads="1"/>
          </p:cNvSpPr>
          <p:nvPr/>
        </p:nvSpPr>
        <p:spPr bwMode="auto">
          <a:xfrm>
            <a:off x="15525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3" name="Oval 55"/>
          <p:cNvSpPr>
            <a:spLocks noChangeArrowheads="1"/>
          </p:cNvSpPr>
          <p:nvPr/>
        </p:nvSpPr>
        <p:spPr bwMode="auto">
          <a:xfrm>
            <a:off x="179070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4" name="Oval 56"/>
          <p:cNvSpPr>
            <a:spLocks noChangeArrowheads="1"/>
          </p:cNvSpPr>
          <p:nvPr/>
        </p:nvSpPr>
        <p:spPr bwMode="auto">
          <a:xfrm>
            <a:off x="2114550"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5" name="Oval 57"/>
          <p:cNvSpPr>
            <a:spLocks noChangeArrowheads="1"/>
          </p:cNvSpPr>
          <p:nvPr/>
        </p:nvSpPr>
        <p:spPr bwMode="auto">
          <a:xfrm>
            <a:off x="195262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6" name="Oval 58"/>
          <p:cNvSpPr>
            <a:spLocks noChangeArrowheads="1"/>
          </p:cNvSpPr>
          <p:nvPr/>
        </p:nvSpPr>
        <p:spPr bwMode="auto">
          <a:xfrm>
            <a:off x="171450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7" name="Oval 59"/>
          <p:cNvSpPr>
            <a:spLocks noChangeArrowheads="1"/>
          </p:cNvSpPr>
          <p:nvPr/>
        </p:nvSpPr>
        <p:spPr bwMode="auto">
          <a:xfrm>
            <a:off x="2038350"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8" name="Oval 60"/>
          <p:cNvSpPr>
            <a:spLocks noChangeArrowheads="1"/>
          </p:cNvSpPr>
          <p:nvPr/>
        </p:nvSpPr>
        <p:spPr bwMode="auto">
          <a:xfrm>
            <a:off x="187642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29" name="Oval 61"/>
          <p:cNvSpPr>
            <a:spLocks noChangeArrowheads="1"/>
          </p:cNvSpPr>
          <p:nvPr/>
        </p:nvSpPr>
        <p:spPr bwMode="auto">
          <a:xfrm>
            <a:off x="2276475" y="86391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30" name="Oval 62"/>
          <p:cNvSpPr>
            <a:spLocks noChangeArrowheads="1"/>
          </p:cNvSpPr>
          <p:nvPr/>
        </p:nvSpPr>
        <p:spPr bwMode="auto">
          <a:xfrm>
            <a:off x="2200275" y="87820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31" name="Freeform 63"/>
          <p:cNvSpPr>
            <a:spLocks/>
          </p:cNvSpPr>
          <p:nvPr/>
        </p:nvSpPr>
        <p:spPr bwMode="auto">
          <a:xfrm>
            <a:off x="-790575" y="7985125"/>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032" name="Line 64"/>
          <p:cNvSpPr>
            <a:spLocks noChangeShapeType="1"/>
          </p:cNvSpPr>
          <p:nvPr/>
        </p:nvSpPr>
        <p:spPr bwMode="auto">
          <a:xfrm>
            <a:off x="-1035050" y="9215438"/>
            <a:ext cx="914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033" name="Line 65"/>
          <p:cNvSpPr>
            <a:spLocks noChangeShapeType="1"/>
          </p:cNvSpPr>
          <p:nvPr/>
        </p:nvSpPr>
        <p:spPr bwMode="auto">
          <a:xfrm flipV="1">
            <a:off x="-1035050" y="8301038"/>
            <a:ext cx="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034" name="Text Box 66"/>
          <p:cNvSpPr txBox="1">
            <a:spLocks noChangeArrowheads="1"/>
          </p:cNvSpPr>
          <p:nvPr/>
        </p:nvSpPr>
        <p:spPr bwMode="auto">
          <a:xfrm>
            <a:off x="-790575" y="918845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横方向</a:t>
            </a:r>
          </a:p>
        </p:txBody>
      </p:sp>
      <p:sp>
        <p:nvSpPr>
          <p:cNvPr id="84035" name="Freeform 67"/>
          <p:cNvSpPr>
            <a:spLocks/>
          </p:cNvSpPr>
          <p:nvPr/>
        </p:nvSpPr>
        <p:spPr bwMode="auto">
          <a:xfrm>
            <a:off x="2486025" y="7994650"/>
            <a:ext cx="609600" cy="1000125"/>
          </a:xfrm>
          <a:custGeom>
            <a:avLst/>
            <a:gdLst>
              <a:gd name="T0" fmla="*/ 0 w 384"/>
              <a:gd name="T1" fmla="*/ 438150 h 630"/>
              <a:gd name="T2" fmla="*/ 609600 w 384"/>
              <a:gd name="T3" fmla="*/ 0 h 630"/>
              <a:gd name="T4" fmla="*/ 609600 w 384"/>
              <a:gd name="T5" fmla="*/ 552450 h 630"/>
              <a:gd name="T6" fmla="*/ 0 w 384"/>
              <a:gd name="T7" fmla="*/ 1000125 h 630"/>
              <a:gd name="T8" fmla="*/ 0 w 384"/>
              <a:gd name="T9" fmla="*/ 438150 h 6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630">
                <a:moveTo>
                  <a:pt x="0" y="276"/>
                </a:moveTo>
                <a:lnTo>
                  <a:pt x="384" y="0"/>
                </a:lnTo>
                <a:lnTo>
                  <a:pt x="384" y="348"/>
                </a:lnTo>
                <a:lnTo>
                  <a:pt x="0" y="630"/>
                </a:lnTo>
                <a:lnTo>
                  <a:pt x="0" y="276"/>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036" name="Rectangle 68"/>
          <p:cNvSpPr>
            <a:spLocks noChangeArrowheads="1"/>
          </p:cNvSpPr>
          <p:nvPr/>
        </p:nvSpPr>
        <p:spPr bwMode="auto">
          <a:xfrm>
            <a:off x="1457325" y="5451475"/>
            <a:ext cx="3267075" cy="8636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37" name="Rectangle 69"/>
          <p:cNvSpPr>
            <a:spLocks noChangeArrowheads="1"/>
          </p:cNvSpPr>
          <p:nvPr/>
        </p:nvSpPr>
        <p:spPr bwMode="auto">
          <a:xfrm>
            <a:off x="1524000" y="5524500"/>
            <a:ext cx="3143250" cy="7239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38" name="Oval 70"/>
          <p:cNvSpPr>
            <a:spLocks noChangeArrowheads="1"/>
          </p:cNvSpPr>
          <p:nvPr/>
        </p:nvSpPr>
        <p:spPr bwMode="auto">
          <a:xfrm>
            <a:off x="15335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39" name="Oval 71"/>
          <p:cNvSpPr>
            <a:spLocks noChangeArrowheads="1"/>
          </p:cNvSpPr>
          <p:nvPr/>
        </p:nvSpPr>
        <p:spPr bwMode="auto">
          <a:xfrm>
            <a:off x="18573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0" name="Oval 72"/>
          <p:cNvSpPr>
            <a:spLocks noChangeArrowheads="1"/>
          </p:cNvSpPr>
          <p:nvPr/>
        </p:nvSpPr>
        <p:spPr bwMode="auto">
          <a:xfrm>
            <a:off x="16954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1" name="Oval 73"/>
          <p:cNvSpPr>
            <a:spLocks noChangeArrowheads="1"/>
          </p:cNvSpPr>
          <p:nvPr/>
        </p:nvSpPr>
        <p:spPr bwMode="auto">
          <a:xfrm>
            <a:off x="20193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2" name="Oval 74"/>
          <p:cNvSpPr>
            <a:spLocks noChangeArrowheads="1"/>
          </p:cNvSpPr>
          <p:nvPr/>
        </p:nvSpPr>
        <p:spPr bwMode="auto">
          <a:xfrm>
            <a:off x="21812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3" name="Oval 75"/>
          <p:cNvSpPr>
            <a:spLocks noChangeArrowheads="1"/>
          </p:cNvSpPr>
          <p:nvPr/>
        </p:nvSpPr>
        <p:spPr bwMode="auto">
          <a:xfrm>
            <a:off x="25050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4" name="Oval 76"/>
          <p:cNvSpPr>
            <a:spLocks noChangeArrowheads="1"/>
          </p:cNvSpPr>
          <p:nvPr/>
        </p:nvSpPr>
        <p:spPr bwMode="auto">
          <a:xfrm>
            <a:off x="23431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5" name="Oval 77"/>
          <p:cNvSpPr>
            <a:spLocks noChangeArrowheads="1"/>
          </p:cNvSpPr>
          <p:nvPr/>
        </p:nvSpPr>
        <p:spPr bwMode="auto">
          <a:xfrm>
            <a:off x="26574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6" name="Oval 78"/>
          <p:cNvSpPr>
            <a:spLocks noChangeArrowheads="1"/>
          </p:cNvSpPr>
          <p:nvPr/>
        </p:nvSpPr>
        <p:spPr bwMode="auto">
          <a:xfrm>
            <a:off x="29813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7" name="Oval 81"/>
          <p:cNvSpPr>
            <a:spLocks noChangeArrowheads="1"/>
          </p:cNvSpPr>
          <p:nvPr/>
        </p:nvSpPr>
        <p:spPr bwMode="auto">
          <a:xfrm>
            <a:off x="33051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8" name="Oval 82"/>
          <p:cNvSpPr>
            <a:spLocks noChangeArrowheads="1"/>
          </p:cNvSpPr>
          <p:nvPr/>
        </p:nvSpPr>
        <p:spPr bwMode="auto">
          <a:xfrm>
            <a:off x="36290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49" name="Oval 83"/>
          <p:cNvSpPr>
            <a:spLocks noChangeArrowheads="1"/>
          </p:cNvSpPr>
          <p:nvPr/>
        </p:nvSpPr>
        <p:spPr bwMode="auto">
          <a:xfrm>
            <a:off x="34671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0" name="Oval 85"/>
          <p:cNvSpPr>
            <a:spLocks noChangeArrowheads="1"/>
          </p:cNvSpPr>
          <p:nvPr/>
        </p:nvSpPr>
        <p:spPr bwMode="auto">
          <a:xfrm>
            <a:off x="39528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1" name="Oval 86"/>
          <p:cNvSpPr>
            <a:spLocks noChangeArrowheads="1"/>
          </p:cNvSpPr>
          <p:nvPr/>
        </p:nvSpPr>
        <p:spPr bwMode="auto">
          <a:xfrm>
            <a:off x="42767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2" name="Oval 87"/>
          <p:cNvSpPr>
            <a:spLocks noChangeArrowheads="1"/>
          </p:cNvSpPr>
          <p:nvPr/>
        </p:nvSpPr>
        <p:spPr bwMode="auto">
          <a:xfrm>
            <a:off x="41148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3" name="Oval 88"/>
          <p:cNvSpPr>
            <a:spLocks noChangeArrowheads="1"/>
          </p:cNvSpPr>
          <p:nvPr/>
        </p:nvSpPr>
        <p:spPr bwMode="auto">
          <a:xfrm>
            <a:off x="44386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4" name="Oval 89"/>
          <p:cNvSpPr>
            <a:spLocks noChangeArrowheads="1"/>
          </p:cNvSpPr>
          <p:nvPr/>
        </p:nvSpPr>
        <p:spPr bwMode="auto">
          <a:xfrm>
            <a:off x="16097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5" name="Oval 90"/>
          <p:cNvSpPr>
            <a:spLocks noChangeArrowheads="1"/>
          </p:cNvSpPr>
          <p:nvPr/>
        </p:nvSpPr>
        <p:spPr bwMode="auto">
          <a:xfrm>
            <a:off x="19335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6" name="Oval 91"/>
          <p:cNvSpPr>
            <a:spLocks noChangeArrowheads="1"/>
          </p:cNvSpPr>
          <p:nvPr/>
        </p:nvSpPr>
        <p:spPr bwMode="auto">
          <a:xfrm>
            <a:off x="17716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7" name="Oval 92"/>
          <p:cNvSpPr>
            <a:spLocks noChangeArrowheads="1"/>
          </p:cNvSpPr>
          <p:nvPr/>
        </p:nvSpPr>
        <p:spPr bwMode="auto">
          <a:xfrm>
            <a:off x="20955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8" name="Oval 93"/>
          <p:cNvSpPr>
            <a:spLocks noChangeArrowheads="1"/>
          </p:cNvSpPr>
          <p:nvPr/>
        </p:nvSpPr>
        <p:spPr bwMode="auto">
          <a:xfrm>
            <a:off x="15335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59" name="Oval 94"/>
          <p:cNvSpPr>
            <a:spLocks noChangeArrowheads="1"/>
          </p:cNvSpPr>
          <p:nvPr/>
        </p:nvSpPr>
        <p:spPr bwMode="auto">
          <a:xfrm>
            <a:off x="18573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0" name="Oval 95"/>
          <p:cNvSpPr>
            <a:spLocks noChangeArrowheads="1"/>
          </p:cNvSpPr>
          <p:nvPr/>
        </p:nvSpPr>
        <p:spPr bwMode="auto">
          <a:xfrm>
            <a:off x="16954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1" name="Oval 96"/>
          <p:cNvSpPr>
            <a:spLocks noChangeArrowheads="1"/>
          </p:cNvSpPr>
          <p:nvPr/>
        </p:nvSpPr>
        <p:spPr bwMode="auto">
          <a:xfrm>
            <a:off x="20193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2" name="Oval 97"/>
          <p:cNvSpPr>
            <a:spLocks noChangeArrowheads="1"/>
          </p:cNvSpPr>
          <p:nvPr/>
        </p:nvSpPr>
        <p:spPr bwMode="auto">
          <a:xfrm>
            <a:off x="22574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3" name="Oval 98"/>
          <p:cNvSpPr>
            <a:spLocks noChangeArrowheads="1"/>
          </p:cNvSpPr>
          <p:nvPr/>
        </p:nvSpPr>
        <p:spPr bwMode="auto">
          <a:xfrm>
            <a:off x="25812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4" name="Oval 99"/>
          <p:cNvSpPr>
            <a:spLocks noChangeArrowheads="1"/>
          </p:cNvSpPr>
          <p:nvPr/>
        </p:nvSpPr>
        <p:spPr bwMode="auto">
          <a:xfrm>
            <a:off x="24193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5" name="Oval 100"/>
          <p:cNvSpPr>
            <a:spLocks noChangeArrowheads="1"/>
          </p:cNvSpPr>
          <p:nvPr/>
        </p:nvSpPr>
        <p:spPr bwMode="auto">
          <a:xfrm>
            <a:off x="21812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6" name="Oval 101"/>
          <p:cNvSpPr>
            <a:spLocks noChangeArrowheads="1"/>
          </p:cNvSpPr>
          <p:nvPr/>
        </p:nvSpPr>
        <p:spPr bwMode="auto">
          <a:xfrm>
            <a:off x="25050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7" name="Oval 102"/>
          <p:cNvSpPr>
            <a:spLocks noChangeArrowheads="1"/>
          </p:cNvSpPr>
          <p:nvPr/>
        </p:nvSpPr>
        <p:spPr bwMode="auto">
          <a:xfrm>
            <a:off x="23431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8" name="Oval 103"/>
          <p:cNvSpPr>
            <a:spLocks noChangeArrowheads="1"/>
          </p:cNvSpPr>
          <p:nvPr/>
        </p:nvSpPr>
        <p:spPr bwMode="auto">
          <a:xfrm>
            <a:off x="27336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69" name="Oval 104"/>
          <p:cNvSpPr>
            <a:spLocks noChangeArrowheads="1"/>
          </p:cNvSpPr>
          <p:nvPr/>
        </p:nvSpPr>
        <p:spPr bwMode="auto">
          <a:xfrm>
            <a:off x="30575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0" name="Oval 105"/>
          <p:cNvSpPr>
            <a:spLocks noChangeArrowheads="1"/>
          </p:cNvSpPr>
          <p:nvPr/>
        </p:nvSpPr>
        <p:spPr bwMode="auto">
          <a:xfrm>
            <a:off x="28956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1" name="Oval 106"/>
          <p:cNvSpPr>
            <a:spLocks noChangeArrowheads="1"/>
          </p:cNvSpPr>
          <p:nvPr/>
        </p:nvSpPr>
        <p:spPr bwMode="auto">
          <a:xfrm>
            <a:off x="32194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2" name="Oval 107"/>
          <p:cNvSpPr>
            <a:spLocks noChangeArrowheads="1"/>
          </p:cNvSpPr>
          <p:nvPr/>
        </p:nvSpPr>
        <p:spPr bwMode="auto">
          <a:xfrm>
            <a:off x="26574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3" name="Oval 108"/>
          <p:cNvSpPr>
            <a:spLocks noChangeArrowheads="1"/>
          </p:cNvSpPr>
          <p:nvPr/>
        </p:nvSpPr>
        <p:spPr bwMode="auto">
          <a:xfrm>
            <a:off x="29813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4" name="Oval 109"/>
          <p:cNvSpPr>
            <a:spLocks noChangeArrowheads="1"/>
          </p:cNvSpPr>
          <p:nvPr/>
        </p:nvSpPr>
        <p:spPr bwMode="auto">
          <a:xfrm>
            <a:off x="28194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5" name="Oval 110"/>
          <p:cNvSpPr>
            <a:spLocks noChangeArrowheads="1"/>
          </p:cNvSpPr>
          <p:nvPr/>
        </p:nvSpPr>
        <p:spPr bwMode="auto">
          <a:xfrm>
            <a:off x="31432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6" name="Oval 111"/>
          <p:cNvSpPr>
            <a:spLocks noChangeArrowheads="1"/>
          </p:cNvSpPr>
          <p:nvPr/>
        </p:nvSpPr>
        <p:spPr bwMode="auto">
          <a:xfrm>
            <a:off x="33813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7" name="Oval 112"/>
          <p:cNvSpPr>
            <a:spLocks noChangeArrowheads="1"/>
          </p:cNvSpPr>
          <p:nvPr/>
        </p:nvSpPr>
        <p:spPr bwMode="auto">
          <a:xfrm>
            <a:off x="37052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8" name="Oval 113"/>
          <p:cNvSpPr>
            <a:spLocks noChangeArrowheads="1"/>
          </p:cNvSpPr>
          <p:nvPr/>
        </p:nvSpPr>
        <p:spPr bwMode="auto">
          <a:xfrm>
            <a:off x="35433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79" name="Oval 114"/>
          <p:cNvSpPr>
            <a:spLocks noChangeArrowheads="1"/>
          </p:cNvSpPr>
          <p:nvPr/>
        </p:nvSpPr>
        <p:spPr bwMode="auto">
          <a:xfrm>
            <a:off x="33051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0" name="Oval 115"/>
          <p:cNvSpPr>
            <a:spLocks noChangeArrowheads="1"/>
          </p:cNvSpPr>
          <p:nvPr/>
        </p:nvSpPr>
        <p:spPr bwMode="auto">
          <a:xfrm>
            <a:off x="36290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1" name="Oval 116"/>
          <p:cNvSpPr>
            <a:spLocks noChangeArrowheads="1"/>
          </p:cNvSpPr>
          <p:nvPr/>
        </p:nvSpPr>
        <p:spPr bwMode="auto">
          <a:xfrm>
            <a:off x="34671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2" name="Oval 117"/>
          <p:cNvSpPr>
            <a:spLocks noChangeArrowheads="1"/>
          </p:cNvSpPr>
          <p:nvPr/>
        </p:nvSpPr>
        <p:spPr bwMode="auto">
          <a:xfrm>
            <a:off x="38671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3" name="Oval 118"/>
          <p:cNvSpPr>
            <a:spLocks noChangeArrowheads="1"/>
          </p:cNvSpPr>
          <p:nvPr/>
        </p:nvSpPr>
        <p:spPr bwMode="auto">
          <a:xfrm>
            <a:off x="37909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4" name="Oval 119"/>
          <p:cNvSpPr>
            <a:spLocks noChangeArrowheads="1"/>
          </p:cNvSpPr>
          <p:nvPr/>
        </p:nvSpPr>
        <p:spPr bwMode="auto">
          <a:xfrm>
            <a:off x="40290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5" name="Oval 120"/>
          <p:cNvSpPr>
            <a:spLocks noChangeArrowheads="1"/>
          </p:cNvSpPr>
          <p:nvPr/>
        </p:nvSpPr>
        <p:spPr bwMode="auto">
          <a:xfrm>
            <a:off x="43529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6" name="Oval 121"/>
          <p:cNvSpPr>
            <a:spLocks noChangeArrowheads="1"/>
          </p:cNvSpPr>
          <p:nvPr/>
        </p:nvSpPr>
        <p:spPr bwMode="auto">
          <a:xfrm>
            <a:off x="41910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7" name="Oval 122"/>
          <p:cNvSpPr>
            <a:spLocks noChangeArrowheads="1"/>
          </p:cNvSpPr>
          <p:nvPr/>
        </p:nvSpPr>
        <p:spPr bwMode="auto">
          <a:xfrm>
            <a:off x="39528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8" name="Oval 123"/>
          <p:cNvSpPr>
            <a:spLocks noChangeArrowheads="1"/>
          </p:cNvSpPr>
          <p:nvPr/>
        </p:nvSpPr>
        <p:spPr bwMode="auto">
          <a:xfrm>
            <a:off x="42767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89" name="Oval 124"/>
          <p:cNvSpPr>
            <a:spLocks noChangeArrowheads="1"/>
          </p:cNvSpPr>
          <p:nvPr/>
        </p:nvSpPr>
        <p:spPr bwMode="auto">
          <a:xfrm>
            <a:off x="41148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0" name="Oval 125"/>
          <p:cNvSpPr>
            <a:spLocks noChangeArrowheads="1"/>
          </p:cNvSpPr>
          <p:nvPr/>
        </p:nvSpPr>
        <p:spPr bwMode="auto">
          <a:xfrm>
            <a:off x="45148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1" name="Oval 126"/>
          <p:cNvSpPr>
            <a:spLocks noChangeArrowheads="1"/>
          </p:cNvSpPr>
          <p:nvPr/>
        </p:nvSpPr>
        <p:spPr bwMode="auto">
          <a:xfrm>
            <a:off x="44386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2" name="Oval 127"/>
          <p:cNvSpPr>
            <a:spLocks noChangeArrowheads="1"/>
          </p:cNvSpPr>
          <p:nvPr/>
        </p:nvSpPr>
        <p:spPr bwMode="auto">
          <a:xfrm>
            <a:off x="16097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3" name="Oval 128"/>
          <p:cNvSpPr>
            <a:spLocks noChangeArrowheads="1"/>
          </p:cNvSpPr>
          <p:nvPr/>
        </p:nvSpPr>
        <p:spPr bwMode="auto">
          <a:xfrm>
            <a:off x="19335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4" name="Oval 129"/>
          <p:cNvSpPr>
            <a:spLocks noChangeArrowheads="1"/>
          </p:cNvSpPr>
          <p:nvPr/>
        </p:nvSpPr>
        <p:spPr bwMode="auto">
          <a:xfrm>
            <a:off x="17716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5" name="Oval 130"/>
          <p:cNvSpPr>
            <a:spLocks noChangeArrowheads="1"/>
          </p:cNvSpPr>
          <p:nvPr/>
        </p:nvSpPr>
        <p:spPr bwMode="auto">
          <a:xfrm>
            <a:off x="20955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6" name="Oval 131"/>
          <p:cNvSpPr>
            <a:spLocks noChangeArrowheads="1"/>
          </p:cNvSpPr>
          <p:nvPr/>
        </p:nvSpPr>
        <p:spPr bwMode="auto">
          <a:xfrm>
            <a:off x="15335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7" name="Oval 132"/>
          <p:cNvSpPr>
            <a:spLocks noChangeArrowheads="1"/>
          </p:cNvSpPr>
          <p:nvPr/>
        </p:nvSpPr>
        <p:spPr bwMode="auto">
          <a:xfrm>
            <a:off x="18573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8" name="Oval 133"/>
          <p:cNvSpPr>
            <a:spLocks noChangeArrowheads="1"/>
          </p:cNvSpPr>
          <p:nvPr/>
        </p:nvSpPr>
        <p:spPr bwMode="auto">
          <a:xfrm>
            <a:off x="16954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099" name="Oval 134"/>
          <p:cNvSpPr>
            <a:spLocks noChangeArrowheads="1"/>
          </p:cNvSpPr>
          <p:nvPr/>
        </p:nvSpPr>
        <p:spPr bwMode="auto">
          <a:xfrm>
            <a:off x="20193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0" name="Oval 135"/>
          <p:cNvSpPr>
            <a:spLocks noChangeArrowheads="1"/>
          </p:cNvSpPr>
          <p:nvPr/>
        </p:nvSpPr>
        <p:spPr bwMode="auto">
          <a:xfrm>
            <a:off x="22574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1" name="Oval 136"/>
          <p:cNvSpPr>
            <a:spLocks noChangeArrowheads="1"/>
          </p:cNvSpPr>
          <p:nvPr/>
        </p:nvSpPr>
        <p:spPr bwMode="auto">
          <a:xfrm>
            <a:off x="25812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2" name="Oval 137"/>
          <p:cNvSpPr>
            <a:spLocks noChangeArrowheads="1"/>
          </p:cNvSpPr>
          <p:nvPr/>
        </p:nvSpPr>
        <p:spPr bwMode="auto">
          <a:xfrm>
            <a:off x="24193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3" name="Oval 138"/>
          <p:cNvSpPr>
            <a:spLocks noChangeArrowheads="1"/>
          </p:cNvSpPr>
          <p:nvPr/>
        </p:nvSpPr>
        <p:spPr bwMode="auto">
          <a:xfrm>
            <a:off x="21812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4" name="Oval 139"/>
          <p:cNvSpPr>
            <a:spLocks noChangeArrowheads="1"/>
          </p:cNvSpPr>
          <p:nvPr/>
        </p:nvSpPr>
        <p:spPr bwMode="auto">
          <a:xfrm>
            <a:off x="25050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5" name="Oval 140"/>
          <p:cNvSpPr>
            <a:spLocks noChangeArrowheads="1"/>
          </p:cNvSpPr>
          <p:nvPr/>
        </p:nvSpPr>
        <p:spPr bwMode="auto">
          <a:xfrm>
            <a:off x="23431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6" name="Oval 141"/>
          <p:cNvSpPr>
            <a:spLocks noChangeArrowheads="1"/>
          </p:cNvSpPr>
          <p:nvPr/>
        </p:nvSpPr>
        <p:spPr bwMode="auto">
          <a:xfrm>
            <a:off x="27336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7" name="Oval 142"/>
          <p:cNvSpPr>
            <a:spLocks noChangeArrowheads="1"/>
          </p:cNvSpPr>
          <p:nvPr/>
        </p:nvSpPr>
        <p:spPr bwMode="auto">
          <a:xfrm>
            <a:off x="30575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8" name="Oval 143"/>
          <p:cNvSpPr>
            <a:spLocks noChangeArrowheads="1"/>
          </p:cNvSpPr>
          <p:nvPr/>
        </p:nvSpPr>
        <p:spPr bwMode="auto">
          <a:xfrm>
            <a:off x="28956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09" name="Oval 144"/>
          <p:cNvSpPr>
            <a:spLocks noChangeArrowheads="1"/>
          </p:cNvSpPr>
          <p:nvPr/>
        </p:nvSpPr>
        <p:spPr bwMode="auto">
          <a:xfrm>
            <a:off x="32194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0" name="Oval 145"/>
          <p:cNvSpPr>
            <a:spLocks noChangeArrowheads="1"/>
          </p:cNvSpPr>
          <p:nvPr/>
        </p:nvSpPr>
        <p:spPr bwMode="auto">
          <a:xfrm>
            <a:off x="26574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1" name="Oval 146"/>
          <p:cNvSpPr>
            <a:spLocks noChangeArrowheads="1"/>
          </p:cNvSpPr>
          <p:nvPr/>
        </p:nvSpPr>
        <p:spPr bwMode="auto">
          <a:xfrm>
            <a:off x="29813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2" name="Oval 147"/>
          <p:cNvSpPr>
            <a:spLocks noChangeArrowheads="1"/>
          </p:cNvSpPr>
          <p:nvPr/>
        </p:nvSpPr>
        <p:spPr bwMode="auto">
          <a:xfrm>
            <a:off x="28194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3" name="Oval 148"/>
          <p:cNvSpPr>
            <a:spLocks noChangeArrowheads="1"/>
          </p:cNvSpPr>
          <p:nvPr/>
        </p:nvSpPr>
        <p:spPr bwMode="auto">
          <a:xfrm>
            <a:off x="31432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4" name="Oval 149"/>
          <p:cNvSpPr>
            <a:spLocks noChangeArrowheads="1"/>
          </p:cNvSpPr>
          <p:nvPr/>
        </p:nvSpPr>
        <p:spPr bwMode="auto">
          <a:xfrm>
            <a:off x="33813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5" name="Oval 150"/>
          <p:cNvSpPr>
            <a:spLocks noChangeArrowheads="1"/>
          </p:cNvSpPr>
          <p:nvPr/>
        </p:nvSpPr>
        <p:spPr bwMode="auto">
          <a:xfrm>
            <a:off x="37052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6" name="Oval 151"/>
          <p:cNvSpPr>
            <a:spLocks noChangeArrowheads="1"/>
          </p:cNvSpPr>
          <p:nvPr/>
        </p:nvSpPr>
        <p:spPr bwMode="auto">
          <a:xfrm>
            <a:off x="35433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7" name="Oval 152"/>
          <p:cNvSpPr>
            <a:spLocks noChangeArrowheads="1"/>
          </p:cNvSpPr>
          <p:nvPr/>
        </p:nvSpPr>
        <p:spPr bwMode="auto">
          <a:xfrm>
            <a:off x="33051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8" name="Oval 153"/>
          <p:cNvSpPr>
            <a:spLocks noChangeArrowheads="1"/>
          </p:cNvSpPr>
          <p:nvPr/>
        </p:nvSpPr>
        <p:spPr bwMode="auto">
          <a:xfrm>
            <a:off x="36290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19" name="Oval 154"/>
          <p:cNvSpPr>
            <a:spLocks noChangeArrowheads="1"/>
          </p:cNvSpPr>
          <p:nvPr/>
        </p:nvSpPr>
        <p:spPr bwMode="auto">
          <a:xfrm>
            <a:off x="34671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0" name="Oval 155"/>
          <p:cNvSpPr>
            <a:spLocks noChangeArrowheads="1"/>
          </p:cNvSpPr>
          <p:nvPr/>
        </p:nvSpPr>
        <p:spPr bwMode="auto">
          <a:xfrm>
            <a:off x="38671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1" name="Oval 156"/>
          <p:cNvSpPr>
            <a:spLocks noChangeArrowheads="1"/>
          </p:cNvSpPr>
          <p:nvPr/>
        </p:nvSpPr>
        <p:spPr bwMode="auto">
          <a:xfrm>
            <a:off x="37909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2" name="Oval 157"/>
          <p:cNvSpPr>
            <a:spLocks noChangeArrowheads="1"/>
          </p:cNvSpPr>
          <p:nvPr/>
        </p:nvSpPr>
        <p:spPr bwMode="auto">
          <a:xfrm>
            <a:off x="40290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3" name="Oval 158"/>
          <p:cNvSpPr>
            <a:spLocks noChangeArrowheads="1"/>
          </p:cNvSpPr>
          <p:nvPr/>
        </p:nvSpPr>
        <p:spPr bwMode="auto">
          <a:xfrm>
            <a:off x="43529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4" name="Oval 159"/>
          <p:cNvSpPr>
            <a:spLocks noChangeArrowheads="1"/>
          </p:cNvSpPr>
          <p:nvPr/>
        </p:nvSpPr>
        <p:spPr bwMode="auto">
          <a:xfrm>
            <a:off x="41910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5" name="Oval 160"/>
          <p:cNvSpPr>
            <a:spLocks noChangeArrowheads="1"/>
          </p:cNvSpPr>
          <p:nvPr/>
        </p:nvSpPr>
        <p:spPr bwMode="auto">
          <a:xfrm>
            <a:off x="39528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6" name="Oval 161"/>
          <p:cNvSpPr>
            <a:spLocks noChangeArrowheads="1"/>
          </p:cNvSpPr>
          <p:nvPr/>
        </p:nvSpPr>
        <p:spPr bwMode="auto">
          <a:xfrm>
            <a:off x="42767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7" name="Oval 162"/>
          <p:cNvSpPr>
            <a:spLocks noChangeArrowheads="1"/>
          </p:cNvSpPr>
          <p:nvPr/>
        </p:nvSpPr>
        <p:spPr bwMode="auto">
          <a:xfrm>
            <a:off x="41148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8" name="Oval 163"/>
          <p:cNvSpPr>
            <a:spLocks noChangeArrowheads="1"/>
          </p:cNvSpPr>
          <p:nvPr/>
        </p:nvSpPr>
        <p:spPr bwMode="auto">
          <a:xfrm>
            <a:off x="45148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29" name="Oval 164"/>
          <p:cNvSpPr>
            <a:spLocks noChangeArrowheads="1"/>
          </p:cNvSpPr>
          <p:nvPr/>
        </p:nvSpPr>
        <p:spPr bwMode="auto">
          <a:xfrm>
            <a:off x="44386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30" name="Freeform 165"/>
          <p:cNvSpPr>
            <a:spLocks/>
          </p:cNvSpPr>
          <p:nvPr/>
        </p:nvSpPr>
        <p:spPr bwMode="auto">
          <a:xfrm>
            <a:off x="1447800" y="5006975"/>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131" name="Freeform 166"/>
          <p:cNvSpPr>
            <a:spLocks/>
          </p:cNvSpPr>
          <p:nvPr/>
        </p:nvSpPr>
        <p:spPr bwMode="auto">
          <a:xfrm>
            <a:off x="4724400" y="5010150"/>
            <a:ext cx="609600" cy="1304925"/>
          </a:xfrm>
          <a:custGeom>
            <a:avLst/>
            <a:gdLst>
              <a:gd name="T0" fmla="*/ 0 w 384"/>
              <a:gd name="T1" fmla="*/ 444500 h 822"/>
              <a:gd name="T2" fmla="*/ 609600 w 384"/>
              <a:gd name="T3" fmla="*/ 0 h 822"/>
              <a:gd name="T4" fmla="*/ 609600 w 384"/>
              <a:gd name="T5" fmla="*/ 857250 h 822"/>
              <a:gd name="T6" fmla="*/ 0 w 384"/>
              <a:gd name="T7" fmla="*/ 1304925 h 822"/>
              <a:gd name="T8" fmla="*/ 0 w 384"/>
              <a:gd name="T9" fmla="*/ 444500 h 8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822">
                <a:moveTo>
                  <a:pt x="0" y="280"/>
                </a:moveTo>
                <a:lnTo>
                  <a:pt x="384" y="0"/>
                </a:lnTo>
                <a:lnTo>
                  <a:pt x="384" y="540"/>
                </a:lnTo>
                <a:lnTo>
                  <a:pt x="0" y="822"/>
                </a:lnTo>
                <a:lnTo>
                  <a:pt x="0" y="280"/>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132" name="Rectangle 167"/>
          <p:cNvSpPr>
            <a:spLocks noChangeArrowheads="1"/>
          </p:cNvSpPr>
          <p:nvPr/>
        </p:nvSpPr>
        <p:spPr bwMode="auto">
          <a:xfrm>
            <a:off x="3286125" y="32670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33" name="Rectangle 168"/>
          <p:cNvSpPr>
            <a:spLocks noChangeArrowheads="1"/>
          </p:cNvSpPr>
          <p:nvPr/>
        </p:nvSpPr>
        <p:spPr bwMode="auto">
          <a:xfrm>
            <a:off x="3352800" y="33337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34" name="Oval 236"/>
          <p:cNvSpPr>
            <a:spLocks noChangeArrowheads="1"/>
          </p:cNvSpPr>
          <p:nvPr/>
        </p:nvSpPr>
        <p:spPr bwMode="auto">
          <a:xfrm>
            <a:off x="40195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35" name="Oval 242"/>
          <p:cNvSpPr>
            <a:spLocks noChangeArrowheads="1"/>
          </p:cNvSpPr>
          <p:nvPr/>
        </p:nvSpPr>
        <p:spPr bwMode="auto">
          <a:xfrm>
            <a:off x="434340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36" name="Oval 244"/>
          <p:cNvSpPr>
            <a:spLocks noChangeArrowheads="1"/>
          </p:cNvSpPr>
          <p:nvPr/>
        </p:nvSpPr>
        <p:spPr bwMode="auto">
          <a:xfrm>
            <a:off x="4667250" y="4191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37" name="Freeform 245"/>
          <p:cNvSpPr>
            <a:spLocks/>
          </p:cNvSpPr>
          <p:nvPr/>
        </p:nvSpPr>
        <p:spPr bwMode="auto">
          <a:xfrm>
            <a:off x="3276600" y="28194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138" name="Freeform 246"/>
          <p:cNvSpPr>
            <a:spLocks/>
          </p:cNvSpPr>
          <p:nvPr/>
        </p:nvSpPr>
        <p:spPr bwMode="auto">
          <a:xfrm>
            <a:off x="6553200" y="28194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139" name="Rectangle 247"/>
          <p:cNvSpPr>
            <a:spLocks noChangeArrowheads="1"/>
          </p:cNvSpPr>
          <p:nvPr/>
        </p:nvSpPr>
        <p:spPr bwMode="auto">
          <a:xfrm>
            <a:off x="5114925" y="15906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40" name="Rectangle 248"/>
          <p:cNvSpPr>
            <a:spLocks noChangeArrowheads="1"/>
          </p:cNvSpPr>
          <p:nvPr/>
        </p:nvSpPr>
        <p:spPr bwMode="auto">
          <a:xfrm>
            <a:off x="5181600" y="16573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41" name="Freeform 249"/>
          <p:cNvSpPr>
            <a:spLocks/>
          </p:cNvSpPr>
          <p:nvPr/>
        </p:nvSpPr>
        <p:spPr bwMode="auto">
          <a:xfrm>
            <a:off x="5105400" y="11430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142" name="Freeform 250"/>
          <p:cNvSpPr>
            <a:spLocks/>
          </p:cNvSpPr>
          <p:nvPr/>
        </p:nvSpPr>
        <p:spPr bwMode="auto">
          <a:xfrm>
            <a:off x="8382000" y="11430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143" name="Text Box 251"/>
          <p:cNvSpPr txBox="1">
            <a:spLocks noChangeArrowheads="1"/>
          </p:cNvSpPr>
          <p:nvPr/>
        </p:nvSpPr>
        <p:spPr bwMode="auto">
          <a:xfrm>
            <a:off x="-1371600" y="7391400"/>
            <a:ext cx="428625" cy="1830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上方向（エネルギー）</a:t>
            </a:r>
          </a:p>
        </p:txBody>
      </p:sp>
      <p:sp>
        <p:nvSpPr>
          <p:cNvPr id="84144" name="Line 252"/>
          <p:cNvSpPr>
            <a:spLocks noChangeShapeType="1"/>
          </p:cNvSpPr>
          <p:nvPr/>
        </p:nvSpPr>
        <p:spPr bwMode="auto">
          <a:xfrm flipV="1">
            <a:off x="2590800" y="8610600"/>
            <a:ext cx="533400" cy="4079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145" name="Text Box 253"/>
          <p:cNvSpPr txBox="1">
            <a:spLocks noChangeArrowheads="1"/>
          </p:cNvSpPr>
          <p:nvPr/>
        </p:nvSpPr>
        <p:spPr bwMode="auto">
          <a:xfrm>
            <a:off x="2759075" y="876300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横方向</a:t>
            </a:r>
          </a:p>
        </p:txBody>
      </p:sp>
      <p:sp>
        <p:nvSpPr>
          <p:cNvPr id="84146" name="Oval 254"/>
          <p:cNvSpPr>
            <a:spLocks noChangeArrowheads="1"/>
          </p:cNvSpPr>
          <p:nvPr/>
        </p:nvSpPr>
        <p:spPr bwMode="auto">
          <a:xfrm>
            <a:off x="3048000" y="6858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4147" name="Line 255"/>
          <p:cNvSpPr>
            <a:spLocks noChangeShapeType="1"/>
          </p:cNvSpPr>
          <p:nvPr/>
        </p:nvSpPr>
        <p:spPr bwMode="auto">
          <a:xfrm flipH="1">
            <a:off x="3086100" y="6972300"/>
            <a:ext cx="19050" cy="8001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4148" name="Text Box 256"/>
          <p:cNvSpPr txBox="1">
            <a:spLocks noChangeArrowheads="1"/>
          </p:cNvSpPr>
          <p:nvPr/>
        </p:nvSpPr>
        <p:spPr bwMode="auto">
          <a:xfrm>
            <a:off x="3048000" y="6934200"/>
            <a:ext cx="28829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がけの途中にあるパチンコ玉は</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すぐに落ちる</a:t>
            </a:r>
          </a:p>
        </p:txBody>
      </p:sp>
      <p:sp>
        <p:nvSpPr>
          <p:cNvPr id="84149" name="Text Box 257"/>
          <p:cNvSpPr txBox="1">
            <a:spLocks noChangeArrowheads="1"/>
          </p:cNvSpPr>
          <p:nvPr/>
        </p:nvSpPr>
        <p:spPr bwMode="auto">
          <a:xfrm>
            <a:off x="3132138" y="7494588"/>
            <a:ext cx="4619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t>ただし、下の箱に隙間が無いと落ちることはできない</a:t>
            </a:r>
          </a:p>
        </p:txBody>
      </p:sp>
      <p:sp>
        <p:nvSpPr>
          <p:cNvPr id="84150" name="Text Box 258"/>
          <p:cNvSpPr txBox="1">
            <a:spLocks noChangeArrowheads="1"/>
          </p:cNvSpPr>
          <p:nvPr/>
        </p:nvSpPr>
        <p:spPr bwMode="auto">
          <a:xfrm>
            <a:off x="317867" y="3164775"/>
            <a:ext cx="3029997"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温まってエネルギーを</a:t>
            </a:r>
            <a:br>
              <a:rPr kumimoji="1" lang="en-US" altLang="ja-JP"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br>
            <a:r>
              <a:rPr kumimoji="1" lang="ja-JP" altLang="en-US"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得た電子は</a:t>
            </a:r>
            <a:br>
              <a:rPr kumimoji="1" lang="en-US" altLang="ja-JP"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br>
            <a:r>
              <a:rPr kumimoji="1" lang="ja-JP" altLang="en-US"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動けるようになる</a:t>
            </a:r>
          </a:p>
        </p:txBody>
      </p:sp>
      <p:cxnSp>
        <p:nvCxnSpPr>
          <p:cNvPr id="84151" name="直線矢印コネクタ 2"/>
          <p:cNvCxnSpPr>
            <a:cxnSpLocks noChangeShapeType="1"/>
            <a:endCxn id="84135" idx="3"/>
          </p:cNvCxnSpPr>
          <p:nvPr/>
        </p:nvCxnSpPr>
        <p:spPr bwMode="auto">
          <a:xfrm flipV="1">
            <a:off x="3867150" y="4321175"/>
            <a:ext cx="498475" cy="1279525"/>
          </a:xfrm>
          <a:prstGeom prst="straightConnector1">
            <a:avLst/>
          </a:prstGeom>
          <a:noFill/>
          <a:ln w="38100" algn="ctr">
            <a:solidFill>
              <a:srgbClr val="FF0000"/>
            </a:solidFill>
            <a:round/>
            <a:headEn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6411006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Grp="1" noChangeArrowheads="1"/>
          </p:cNvSpPr>
          <p:nvPr>
            <p:ph type="title"/>
          </p:nvPr>
        </p:nvSpPr>
        <p:spPr>
          <a:xfrm>
            <a:off x="0" y="0"/>
            <a:ext cx="9144000" cy="1350498"/>
          </a:xfrm>
        </p:spPr>
        <p:txBody>
          <a:bodyPr/>
          <a:lstStyle/>
          <a:p>
            <a:pPr eaLnBrk="1" hangingPunct="1"/>
            <a:r>
              <a:rPr lang="ja-JP" altLang="en-US" sz="3200" b="1" dirty="0">
                <a:solidFill>
                  <a:srgbClr val="0000FF"/>
                </a:solidFill>
              </a:rPr>
              <a:t>どれくらいの数の電子が動けるのか？</a:t>
            </a:r>
            <a:endParaRPr lang="ja-JP" altLang="en-US" sz="1400" b="1" dirty="0">
              <a:solidFill>
                <a:srgbClr val="0000FF"/>
              </a:solidFill>
            </a:endParaRPr>
          </a:p>
        </p:txBody>
      </p:sp>
      <p:sp>
        <p:nvSpPr>
          <p:cNvPr id="5" name="正方形/長方形 4">
            <a:extLst>
              <a:ext uri="{FF2B5EF4-FFF2-40B4-BE49-F238E27FC236}">
                <a16:creationId xmlns:a16="http://schemas.microsoft.com/office/drawing/2014/main" id="{CC4FAB39-FAC2-4F62-87A9-2CAE4ACA7045}"/>
              </a:ext>
            </a:extLst>
          </p:cNvPr>
          <p:cNvSpPr/>
          <p:nvPr/>
        </p:nvSpPr>
        <p:spPr>
          <a:xfrm>
            <a:off x="156882" y="1806967"/>
            <a:ext cx="8987118" cy="1754326"/>
          </a:xfrm>
          <a:prstGeom prst="rect">
            <a:avLst/>
          </a:prstGeom>
        </p:spPr>
        <p:txBody>
          <a:bodyPr wrap="square">
            <a:spAutoFit/>
          </a:bodyPr>
          <a:lstStyle/>
          <a:p>
            <a:pPr marL="0" marR="0" lvl="0" indent="0" algn="l" defTabSz="457200" eaLnBrk="1" fontAlgn="auto" latinLnBrk="0" hangingPunct="1">
              <a:lnSpc>
                <a:spcPct val="100000"/>
              </a:lnSpc>
              <a:spcBef>
                <a:spcPts val="0"/>
              </a:spcBef>
              <a:spcAft>
                <a:spcPts val="0"/>
              </a:spcAft>
              <a:buClrTx/>
              <a:buSzTx/>
              <a:buFontTx/>
              <a:buNone/>
              <a:tabLst/>
              <a:defRPr/>
            </a:pPr>
            <a:r>
              <a:rPr kumimoji="0" lang="ja-JP" altLang="en-US" sz="3600" b="0" i="0" u="none" strike="noStrike" kern="1200" cap="none" spc="0" normalizeH="0" baseline="0" noProof="0" dirty="0">
                <a:ln>
                  <a:noFill/>
                </a:ln>
                <a:solidFill>
                  <a:srgbClr val="000000"/>
                </a:solidFill>
                <a:effectLst/>
                <a:uLnTx/>
                <a:uFillTx/>
                <a:latin typeface="Times New Roman"/>
                <a:ea typeface="ＭＳ Ｐゴシック"/>
                <a:cs typeface="+mn-cs"/>
              </a:rPr>
              <a:t>物質の中で、</a:t>
            </a:r>
            <a:br>
              <a:rPr kumimoji="0" lang="en-US" altLang="ja-JP" sz="36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en-US" altLang="ja-JP" sz="3600" i="1" dirty="0">
                <a:solidFill>
                  <a:srgbClr val="000000"/>
                </a:solidFill>
                <a:latin typeface="Times New Roman"/>
                <a:ea typeface="ＭＳ Ｐゴシック"/>
              </a:rPr>
              <a:t>e</a:t>
            </a:r>
            <a:r>
              <a:rPr kumimoji="0" lang="ja-JP" altLang="en-US" sz="3600" dirty="0">
                <a:solidFill>
                  <a:srgbClr val="000000"/>
                </a:solidFill>
                <a:latin typeface="Times New Roman"/>
                <a:ea typeface="ＭＳ Ｐゴシック"/>
              </a:rPr>
              <a:t> 以上のエネルギーを持つ電子の割合は</a:t>
            </a:r>
            <a:br>
              <a:rPr kumimoji="0" lang="en-US" altLang="ja-JP" sz="3600" dirty="0">
                <a:solidFill>
                  <a:srgbClr val="000000"/>
                </a:solidFill>
                <a:latin typeface="Times New Roman"/>
                <a:ea typeface="ＭＳ Ｐゴシック"/>
              </a:rPr>
            </a:br>
            <a:r>
              <a:rPr kumimoji="0" lang="ja-JP" altLang="en-US" sz="3600" dirty="0">
                <a:solidFill>
                  <a:srgbClr val="000000"/>
                </a:solidFill>
                <a:latin typeface="Times New Roman"/>
                <a:ea typeface="ＭＳ Ｐゴシック"/>
              </a:rPr>
              <a:t>いくらか？</a:t>
            </a:r>
            <a:endParaRPr kumimoji="0" lang="en-US" altLang="ja-JP" sz="3600" b="0"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spTree>
    <p:extLst>
      <p:ext uri="{BB962C8B-B14F-4D97-AF65-F5344CB8AC3E}">
        <p14:creationId xmlns:p14="http://schemas.microsoft.com/office/powerpoint/2010/main" val="464510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Grp="1" noChangeArrowheads="1"/>
          </p:cNvSpPr>
          <p:nvPr>
            <p:ph type="title"/>
          </p:nvPr>
        </p:nvSpPr>
        <p:spPr>
          <a:xfrm>
            <a:off x="0" y="0"/>
            <a:ext cx="9144000" cy="1350498"/>
          </a:xfrm>
        </p:spPr>
        <p:txBody>
          <a:bodyPr/>
          <a:lstStyle/>
          <a:p>
            <a:pPr eaLnBrk="1" hangingPunct="1"/>
            <a:r>
              <a:rPr lang="ja-JP" altLang="en-US" sz="3200" b="1" dirty="0">
                <a:solidFill>
                  <a:srgbClr val="0000FF"/>
                </a:solidFill>
              </a:rPr>
              <a:t>「</a:t>
            </a:r>
            <a:r>
              <a:rPr lang="en-US" altLang="ja-JP" sz="3200" b="1" dirty="0">
                <a:solidFill>
                  <a:srgbClr val="0000FF"/>
                </a:solidFill>
              </a:rPr>
              <a:t>100</a:t>
            </a:r>
            <a:r>
              <a:rPr lang="ja-JP" altLang="en-US" sz="3200" b="1" dirty="0">
                <a:solidFill>
                  <a:srgbClr val="0000FF"/>
                </a:solidFill>
              </a:rPr>
              <a:t>人を部屋に集めてお金をランダムな相手に</a:t>
            </a:r>
            <a:br>
              <a:rPr lang="en-US" altLang="ja-JP" sz="3200" b="1" dirty="0">
                <a:solidFill>
                  <a:srgbClr val="0000FF"/>
                </a:solidFill>
              </a:rPr>
            </a:br>
            <a:r>
              <a:rPr lang="ja-JP" altLang="en-US" sz="3200" b="1" dirty="0">
                <a:solidFill>
                  <a:srgbClr val="0000FF"/>
                </a:solidFill>
              </a:rPr>
              <a:t>渡し続ける」とだんだんと貧富の差が生まれる</a:t>
            </a:r>
            <a:endParaRPr lang="ja-JP" altLang="en-US" sz="1400" b="1" dirty="0">
              <a:solidFill>
                <a:srgbClr val="0000FF"/>
              </a:solidFill>
            </a:endParaRPr>
          </a:p>
        </p:txBody>
      </p:sp>
      <p:sp>
        <p:nvSpPr>
          <p:cNvPr id="4" name="正方形/長方形 3"/>
          <p:cNvSpPr/>
          <p:nvPr/>
        </p:nvSpPr>
        <p:spPr>
          <a:xfrm>
            <a:off x="156882" y="1806967"/>
            <a:ext cx="8987118" cy="1015663"/>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2000" b="0" i="0" u="none" strike="noStrike" kern="1200" cap="none" spc="0" normalizeH="0" baseline="0" noProof="0" dirty="0">
                <a:ln>
                  <a:noFill/>
                </a:ln>
                <a:solidFill>
                  <a:srgbClr val="000000"/>
                </a:solidFill>
                <a:effectLst/>
                <a:uLnTx/>
                <a:uFillTx/>
                <a:latin typeface="Times New Roman"/>
                <a:ea typeface="ＭＳ Ｐゴシック"/>
                <a:cs typeface="+mn-cs"/>
              </a:rPr>
              <a:t>100</a:t>
            </a:r>
            <a:r>
              <a:rPr kumimoji="0" lang="ja-JP" altLang="en-US" sz="2000" b="0" i="0" u="none" strike="noStrike" kern="1200" cap="none" spc="0" normalizeH="0" baseline="0" noProof="0" dirty="0">
                <a:ln>
                  <a:noFill/>
                </a:ln>
                <a:solidFill>
                  <a:srgbClr val="000000"/>
                </a:solidFill>
                <a:effectLst/>
                <a:uLnTx/>
                <a:uFillTx/>
                <a:latin typeface="Times New Roman"/>
                <a:ea typeface="ＭＳ Ｐゴシック"/>
                <a:cs typeface="+mn-cs"/>
              </a:rPr>
              <a:t>ドルを持った</a:t>
            </a:r>
            <a:r>
              <a:rPr kumimoji="0" lang="en-US" altLang="ja-JP" sz="2000" b="0" i="0" u="none" strike="noStrike" kern="1200" cap="none" spc="0" normalizeH="0" baseline="0" noProof="0" dirty="0">
                <a:ln>
                  <a:noFill/>
                </a:ln>
                <a:solidFill>
                  <a:srgbClr val="000000"/>
                </a:solidFill>
                <a:effectLst/>
                <a:uLnTx/>
                <a:uFillTx/>
                <a:latin typeface="Times New Roman"/>
                <a:ea typeface="ＭＳ Ｐゴシック"/>
                <a:cs typeface="+mn-cs"/>
              </a:rPr>
              <a:t>100</a:t>
            </a:r>
            <a:r>
              <a:rPr kumimoji="0" lang="ja-JP" altLang="en-US" sz="2000" b="0" i="0" u="none" strike="noStrike" kern="1200" cap="none" spc="0" normalizeH="0" baseline="0" noProof="0" dirty="0">
                <a:ln>
                  <a:noFill/>
                </a:ln>
                <a:solidFill>
                  <a:srgbClr val="000000"/>
                </a:solidFill>
                <a:effectLst/>
                <a:uLnTx/>
                <a:uFillTx/>
                <a:latin typeface="Times New Roman"/>
                <a:ea typeface="ＭＳ Ｐゴシック"/>
                <a:cs typeface="+mn-cs"/>
              </a:rPr>
              <a:t>人を</a:t>
            </a:r>
            <a:r>
              <a:rPr kumimoji="0" lang="en-US" altLang="ja-JP" sz="2000" b="0" i="0" u="none" strike="noStrike" kern="1200" cap="none" spc="0" normalizeH="0" baseline="0" noProof="0" dirty="0">
                <a:ln>
                  <a:noFill/>
                </a:ln>
                <a:solidFill>
                  <a:srgbClr val="000000"/>
                </a:solidFill>
                <a:effectLst/>
                <a:uLnTx/>
                <a:uFillTx/>
                <a:latin typeface="Times New Roman"/>
                <a:ea typeface="ＭＳ Ｐゴシック"/>
                <a:cs typeface="+mn-cs"/>
              </a:rPr>
              <a:t>1</a:t>
            </a:r>
            <a:r>
              <a:rPr kumimoji="0" lang="ja-JP" altLang="en-US" sz="2000" b="0" i="0" u="none" strike="noStrike" kern="1200" cap="none" spc="0" normalizeH="0" baseline="0" noProof="0" dirty="0" err="1">
                <a:ln>
                  <a:noFill/>
                </a:ln>
                <a:solidFill>
                  <a:srgbClr val="000000"/>
                </a:solidFill>
                <a:effectLst/>
                <a:uLnTx/>
                <a:uFillTx/>
                <a:latin typeface="Times New Roman"/>
                <a:ea typeface="ＭＳ Ｐゴシック"/>
                <a:cs typeface="+mn-cs"/>
              </a:rPr>
              <a:t>つの</a:t>
            </a:r>
            <a:r>
              <a:rPr kumimoji="0" lang="ja-JP" altLang="en-US" sz="2000" b="0" i="0" u="none" strike="noStrike" kern="1200" cap="none" spc="0" normalizeH="0" baseline="0" noProof="0" dirty="0">
                <a:ln>
                  <a:noFill/>
                </a:ln>
                <a:solidFill>
                  <a:srgbClr val="000000"/>
                </a:solidFill>
                <a:effectLst/>
                <a:uLnTx/>
                <a:uFillTx/>
                <a:latin typeface="Times New Roman"/>
                <a:ea typeface="ＭＳ Ｐゴシック"/>
                <a:cs typeface="+mn-cs"/>
              </a:rPr>
              <a:t>部屋に集めて、それぞれ無作為に選ばれた人に</a:t>
            </a:r>
            <a:r>
              <a:rPr kumimoji="0" lang="en-US" altLang="ja-JP" sz="2000" b="0" i="0" u="none" strike="noStrike" kern="1200" cap="none" spc="0" normalizeH="0" baseline="0" noProof="0" dirty="0">
                <a:ln>
                  <a:noFill/>
                </a:ln>
                <a:solidFill>
                  <a:srgbClr val="000000"/>
                </a:solidFill>
                <a:effectLst/>
                <a:uLnTx/>
                <a:uFillTx/>
                <a:latin typeface="Times New Roman"/>
                <a:ea typeface="ＭＳ Ｐゴシック"/>
                <a:cs typeface="+mn-cs"/>
              </a:rPr>
              <a:t>1</a:t>
            </a:r>
            <a:r>
              <a:rPr kumimoji="0" lang="ja-JP" altLang="en-US" sz="2000" b="0" i="0" u="none" strike="noStrike" kern="1200" cap="none" spc="0" normalizeH="0" baseline="0" noProof="0" dirty="0">
                <a:ln>
                  <a:noFill/>
                </a:ln>
                <a:solidFill>
                  <a:srgbClr val="000000"/>
                </a:solidFill>
                <a:effectLst/>
                <a:uLnTx/>
                <a:uFillTx/>
                <a:latin typeface="Times New Roman"/>
                <a:ea typeface="ＭＳ Ｐゴシック"/>
                <a:cs typeface="+mn-cs"/>
              </a:rPr>
              <a:t>ドルを渡したらどうなるか。</a:t>
            </a:r>
            <a:endParaRPr kumimoji="0" lang="en-US" altLang="ja-JP" sz="2000" b="0"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dirty="0">
                <a:ln>
                  <a:noFill/>
                </a:ln>
                <a:solidFill>
                  <a:srgbClr val="000000"/>
                </a:solidFill>
                <a:effectLst/>
                <a:uLnTx/>
                <a:uFillTx/>
                <a:latin typeface="Times New Roman"/>
                <a:ea typeface="ＭＳ Ｐゴシック"/>
                <a:cs typeface="+mn-cs"/>
              </a:rPr>
              <a:t>＝＞ お金を渡す機会が増えれば増えるほど偏り、つまりは貧富の差が生まれる。</a:t>
            </a:r>
            <a:endParaRPr kumimoji="0" lang="en-US" altLang="ja-JP" sz="2000" b="0"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sp>
        <p:nvSpPr>
          <p:cNvPr id="2" name="正方形/長方形 1">
            <a:extLst>
              <a:ext uri="{FF2B5EF4-FFF2-40B4-BE49-F238E27FC236}">
                <a16:creationId xmlns:a16="http://schemas.microsoft.com/office/drawing/2014/main" id="{798361E6-E70F-4050-A03D-C0CF35978EDE}"/>
              </a:ext>
            </a:extLst>
          </p:cNvPr>
          <p:cNvSpPr/>
          <p:nvPr/>
        </p:nvSpPr>
        <p:spPr>
          <a:xfrm>
            <a:off x="79512" y="1140606"/>
            <a:ext cx="9064488" cy="64633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2017/9/11 </a:t>
            </a:r>
            <a:r>
              <a:rPr kumimoji="0" lang="en-US" altLang="ja-JP" sz="1800" b="0" i="0" u="none" strike="noStrike" kern="1200" cap="none" spc="0" normalizeH="0" baseline="0" noProof="0" dirty="0" err="1">
                <a:ln>
                  <a:noFill/>
                </a:ln>
                <a:solidFill>
                  <a:srgbClr val="000000"/>
                </a:solidFill>
                <a:effectLst/>
                <a:uLnTx/>
                <a:uFillTx/>
                <a:latin typeface="Times New Roman"/>
                <a:ea typeface="ＭＳ Ｐゴシック"/>
                <a:cs typeface="+mn-cs"/>
              </a:rPr>
              <a:t>Gigazine</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a:t>
            </a:r>
            <a:b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http://gigazine.net/news/20170711-random-people-give-money-to-random-other-people/</a:t>
            </a:r>
            <a:endPar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pic>
        <p:nvPicPr>
          <p:cNvPr id="6" name="図 5">
            <a:extLst>
              <a:ext uri="{FF2B5EF4-FFF2-40B4-BE49-F238E27FC236}">
                <a16:creationId xmlns:a16="http://schemas.microsoft.com/office/drawing/2014/main" id="{ED3D816D-F405-489E-8E6B-FBE046870A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512" y="3615375"/>
            <a:ext cx="3095564" cy="3095564"/>
          </a:xfrm>
          <a:prstGeom prst="rect">
            <a:avLst/>
          </a:prstGeom>
        </p:spPr>
      </p:pic>
      <p:pic>
        <p:nvPicPr>
          <p:cNvPr id="10" name="図 9">
            <a:extLst>
              <a:ext uri="{FF2B5EF4-FFF2-40B4-BE49-F238E27FC236}">
                <a16:creationId xmlns:a16="http://schemas.microsoft.com/office/drawing/2014/main" id="{5E593D6C-D5EE-436C-AD8E-6CD95642356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44479" y="7357256"/>
            <a:ext cx="3060619" cy="3060619"/>
          </a:xfrm>
          <a:prstGeom prst="rect">
            <a:avLst/>
          </a:prstGeom>
        </p:spPr>
      </p:pic>
      <p:pic>
        <p:nvPicPr>
          <p:cNvPr id="12" name="図 11">
            <a:extLst>
              <a:ext uri="{FF2B5EF4-FFF2-40B4-BE49-F238E27FC236}">
                <a16:creationId xmlns:a16="http://schemas.microsoft.com/office/drawing/2014/main" id="{0452FC0E-33E0-46D8-A878-D98FE694EB6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51676" y="3692388"/>
            <a:ext cx="3029812" cy="3029812"/>
          </a:xfrm>
          <a:prstGeom prst="rect">
            <a:avLst/>
          </a:prstGeom>
        </p:spPr>
      </p:pic>
      <p:pic>
        <p:nvPicPr>
          <p:cNvPr id="14" name="図 13">
            <a:extLst>
              <a:ext uri="{FF2B5EF4-FFF2-40B4-BE49-F238E27FC236}">
                <a16:creationId xmlns:a16="http://schemas.microsoft.com/office/drawing/2014/main" id="{6716825F-6255-4DBD-9D2E-A1C3263BC54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27314" y="7195908"/>
            <a:ext cx="4572000" cy="4572000"/>
          </a:xfrm>
          <a:prstGeom prst="rect">
            <a:avLst/>
          </a:prstGeom>
        </p:spPr>
      </p:pic>
      <p:pic>
        <p:nvPicPr>
          <p:cNvPr id="16" name="図 15">
            <a:extLst>
              <a:ext uri="{FF2B5EF4-FFF2-40B4-BE49-F238E27FC236}">
                <a16:creationId xmlns:a16="http://schemas.microsoft.com/office/drawing/2014/main" id="{1C409101-EA55-4697-943A-BB1BFA37D82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455886" y="7500258"/>
            <a:ext cx="4572000" cy="4572000"/>
          </a:xfrm>
          <a:prstGeom prst="rect">
            <a:avLst/>
          </a:prstGeom>
        </p:spPr>
      </p:pic>
      <p:pic>
        <p:nvPicPr>
          <p:cNvPr id="18" name="図 17">
            <a:extLst>
              <a:ext uri="{FF2B5EF4-FFF2-40B4-BE49-F238E27FC236}">
                <a16:creationId xmlns:a16="http://schemas.microsoft.com/office/drawing/2014/main" id="{11F92190-FE6B-435E-A1FD-DDF4ADD59E1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103230" y="3687945"/>
            <a:ext cx="3021086" cy="3021086"/>
          </a:xfrm>
          <a:prstGeom prst="rect">
            <a:avLst/>
          </a:prstGeom>
        </p:spPr>
      </p:pic>
      <p:sp>
        <p:nvSpPr>
          <p:cNvPr id="19" name="テキスト ボックス 18">
            <a:extLst>
              <a:ext uri="{FF2B5EF4-FFF2-40B4-BE49-F238E27FC236}">
                <a16:creationId xmlns:a16="http://schemas.microsoft.com/office/drawing/2014/main" id="{4B0D83B4-3E02-4E92-AD3F-8CD3C8B1D9A8}"/>
              </a:ext>
            </a:extLst>
          </p:cNvPr>
          <p:cNvSpPr txBox="1"/>
          <p:nvPr/>
        </p:nvSpPr>
        <p:spPr>
          <a:xfrm>
            <a:off x="754743" y="3541486"/>
            <a:ext cx="72968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a:ea typeface="ＭＳ Ｐゴシック"/>
                <a:cs typeface="+mn-cs"/>
              </a:rPr>
              <a:t>５１回</a:t>
            </a:r>
          </a:p>
        </p:txBody>
      </p:sp>
      <p:sp>
        <p:nvSpPr>
          <p:cNvPr id="20" name="テキスト ボックス 19">
            <a:extLst>
              <a:ext uri="{FF2B5EF4-FFF2-40B4-BE49-F238E27FC236}">
                <a16:creationId xmlns:a16="http://schemas.microsoft.com/office/drawing/2014/main" id="{DB88792A-8321-4993-B528-4DF220A2555D}"/>
              </a:ext>
            </a:extLst>
          </p:cNvPr>
          <p:cNvSpPr txBox="1"/>
          <p:nvPr/>
        </p:nvSpPr>
        <p:spPr>
          <a:xfrm>
            <a:off x="3432629" y="3565111"/>
            <a:ext cx="104387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a:ea typeface="ＭＳ Ｐゴシック"/>
                <a:cs typeface="+mn-cs"/>
              </a:rPr>
              <a:t>１２３３回</a:t>
            </a:r>
          </a:p>
        </p:txBody>
      </p:sp>
      <p:sp>
        <p:nvSpPr>
          <p:cNvPr id="21" name="テキスト ボックス 20">
            <a:extLst>
              <a:ext uri="{FF2B5EF4-FFF2-40B4-BE49-F238E27FC236}">
                <a16:creationId xmlns:a16="http://schemas.microsoft.com/office/drawing/2014/main" id="{9B47ACF1-36C6-4F0E-8D65-15ED2D790326}"/>
              </a:ext>
            </a:extLst>
          </p:cNvPr>
          <p:cNvSpPr txBox="1"/>
          <p:nvPr/>
        </p:nvSpPr>
        <p:spPr>
          <a:xfrm>
            <a:off x="6424704" y="3595462"/>
            <a:ext cx="104387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a:ea typeface="ＭＳ Ｐゴシック"/>
                <a:cs typeface="+mn-cs"/>
              </a:rPr>
              <a:t>４９４４回</a:t>
            </a:r>
          </a:p>
        </p:txBody>
      </p:sp>
      <p:sp>
        <p:nvSpPr>
          <p:cNvPr id="15" name="テキスト ボックス 14">
            <a:extLst>
              <a:ext uri="{FF2B5EF4-FFF2-40B4-BE49-F238E27FC236}">
                <a16:creationId xmlns:a16="http://schemas.microsoft.com/office/drawing/2014/main" id="{4B0D83B4-3E02-4E92-AD3F-8CD3C8B1D9A8}"/>
              </a:ext>
            </a:extLst>
          </p:cNvPr>
          <p:cNvSpPr txBox="1"/>
          <p:nvPr/>
        </p:nvSpPr>
        <p:spPr>
          <a:xfrm>
            <a:off x="79512" y="3193840"/>
            <a:ext cx="351891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00FF"/>
                </a:solidFill>
                <a:effectLst/>
                <a:uLnTx/>
                <a:uFillTx/>
                <a:latin typeface="Times New Roman"/>
                <a:ea typeface="ＭＳ Ｐゴシック"/>
                <a:cs typeface="+mn-cs"/>
              </a:rPr>
              <a:t>$45</a:t>
            </a:r>
            <a:r>
              <a:rPr kumimoji="1" lang="ja-JP" altLang="en-US" sz="1800" b="1" i="0" u="none" strike="noStrike" kern="1200" cap="none" spc="0" normalizeH="0" baseline="0" noProof="0" dirty="0">
                <a:ln>
                  <a:noFill/>
                </a:ln>
                <a:solidFill>
                  <a:srgbClr val="0000FF"/>
                </a:solidFill>
                <a:effectLst/>
                <a:uLnTx/>
                <a:uFillTx/>
                <a:latin typeface="Times New Roman"/>
                <a:ea typeface="ＭＳ Ｐゴシック"/>
                <a:cs typeface="+mn-cs"/>
              </a:rPr>
              <a:t>を持った</a:t>
            </a:r>
            <a:r>
              <a:rPr kumimoji="1" lang="en-US" altLang="ja-JP" sz="1800" b="1" i="0" u="none" strike="noStrike" kern="1200" cap="none" spc="0" normalizeH="0" baseline="0" noProof="0" dirty="0">
                <a:ln>
                  <a:noFill/>
                </a:ln>
                <a:solidFill>
                  <a:srgbClr val="0000FF"/>
                </a:solidFill>
                <a:effectLst/>
                <a:uLnTx/>
                <a:uFillTx/>
                <a:latin typeface="Times New Roman"/>
                <a:ea typeface="ＭＳ Ｐゴシック"/>
                <a:cs typeface="+mn-cs"/>
              </a:rPr>
              <a:t>45</a:t>
            </a:r>
            <a:r>
              <a:rPr kumimoji="1" lang="ja-JP" altLang="en-US" sz="1800" b="1" i="0" u="none" strike="noStrike" kern="1200" cap="none" spc="0" normalizeH="0" baseline="0" noProof="0" dirty="0">
                <a:ln>
                  <a:noFill/>
                </a:ln>
                <a:solidFill>
                  <a:srgbClr val="0000FF"/>
                </a:solidFill>
                <a:effectLst/>
                <a:uLnTx/>
                <a:uFillTx/>
                <a:latin typeface="Times New Roman"/>
                <a:ea typeface="ＭＳ Ｐゴシック"/>
                <a:cs typeface="+mn-cs"/>
              </a:rPr>
              <a:t>人でスタートした例</a:t>
            </a:r>
            <a:r>
              <a:rPr kumimoji="1" lang="en-US" altLang="ja-JP" sz="1800" b="1" i="0" u="none" strike="noStrike" kern="1200" cap="none" spc="0" normalizeH="0" baseline="0" noProof="0" dirty="0">
                <a:ln>
                  <a:noFill/>
                </a:ln>
                <a:solidFill>
                  <a:srgbClr val="0000FF"/>
                </a:solidFill>
                <a:effectLst/>
                <a:uLnTx/>
                <a:uFillTx/>
                <a:latin typeface="Times New Roman"/>
                <a:ea typeface="ＭＳ Ｐゴシック"/>
                <a:cs typeface="+mn-cs"/>
              </a:rPr>
              <a:t>:</a:t>
            </a:r>
            <a:endParaRPr kumimoji="1" lang="ja-JP" altLang="en-US" sz="1800" b="1" i="0" u="none" strike="noStrike" kern="1200" cap="none" spc="0" normalizeH="0" baseline="0" noProof="0" dirty="0">
              <a:ln>
                <a:noFill/>
              </a:ln>
              <a:solidFill>
                <a:srgbClr val="0000FF"/>
              </a:solidFill>
              <a:effectLst/>
              <a:uLnTx/>
              <a:uFillTx/>
              <a:latin typeface="Times New Roman"/>
              <a:ea typeface="ＭＳ Ｐゴシック"/>
              <a:cs typeface="+mn-cs"/>
            </a:endParaRPr>
          </a:p>
        </p:txBody>
      </p:sp>
    </p:spTree>
    <p:extLst>
      <p:ext uri="{BB962C8B-B14F-4D97-AF65-F5344CB8AC3E}">
        <p14:creationId xmlns:p14="http://schemas.microsoft.com/office/powerpoint/2010/main" val="33290020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rotWithShape="1">
          <a:blip r:embed="rId3"/>
          <a:srcRect l="3530" t="18875" r="7055" b="6049"/>
          <a:stretch/>
        </p:blipFill>
        <p:spPr>
          <a:xfrm>
            <a:off x="5298884" y="3944203"/>
            <a:ext cx="3765603" cy="2890937"/>
          </a:xfrm>
          <a:prstGeom prst="rect">
            <a:avLst/>
          </a:prstGeom>
        </p:spPr>
      </p:pic>
      <p:sp>
        <p:nvSpPr>
          <p:cNvPr id="3" name="Rectangle 2"/>
          <p:cNvSpPr>
            <a:spLocks noGrp="1" noChangeArrowheads="1"/>
          </p:cNvSpPr>
          <p:nvPr>
            <p:ph type="title"/>
          </p:nvPr>
        </p:nvSpPr>
        <p:spPr>
          <a:xfrm>
            <a:off x="0" y="0"/>
            <a:ext cx="9144000" cy="1350498"/>
          </a:xfrm>
        </p:spPr>
        <p:txBody>
          <a:bodyPr/>
          <a:lstStyle/>
          <a:p>
            <a:pPr eaLnBrk="1" hangingPunct="1"/>
            <a:r>
              <a:rPr lang="ja-JP" altLang="en-US" sz="3200" b="1" dirty="0">
                <a:solidFill>
                  <a:srgbClr val="0000FF"/>
                </a:solidFill>
              </a:rPr>
              <a:t>「</a:t>
            </a:r>
            <a:r>
              <a:rPr lang="en-US" altLang="ja-JP" sz="3200" b="1" dirty="0">
                <a:solidFill>
                  <a:srgbClr val="0000FF"/>
                </a:solidFill>
              </a:rPr>
              <a:t>100</a:t>
            </a:r>
            <a:r>
              <a:rPr lang="ja-JP" altLang="en-US" sz="3200" b="1" dirty="0">
                <a:solidFill>
                  <a:srgbClr val="0000FF"/>
                </a:solidFill>
              </a:rPr>
              <a:t>人を部屋に集めてお金をランダムな相手に</a:t>
            </a:r>
            <a:br>
              <a:rPr lang="en-US" altLang="ja-JP" sz="3200" b="1" dirty="0">
                <a:solidFill>
                  <a:srgbClr val="0000FF"/>
                </a:solidFill>
              </a:rPr>
            </a:br>
            <a:r>
              <a:rPr lang="ja-JP" altLang="en-US" sz="3200" b="1" dirty="0">
                <a:solidFill>
                  <a:srgbClr val="0000FF"/>
                </a:solidFill>
              </a:rPr>
              <a:t>渡し続ける」とだんだんと貧富の差が生まれる</a:t>
            </a:r>
            <a:endParaRPr lang="ja-JP" altLang="en-US" sz="1400" b="1" dirty="0">
              <a:solidFill>
                <a:srgbClr val="0000FF"/>
              </a:solidFill>
            </a:endParaRPr>
          </a:p>
        </p:txBody>
      </p:sp>
      <p:sp>
        <p:nvSpPr>
          <p:cNvPr id="2" name="正方形/長方形 1">
            <a:extLst>
              <a:ext uri="{FF2B5EF4-FFF2-40B4-BE49-F238E27FC236}">
                <a16:creationId xmlns:a16="http://schemas.microsoft.com/office/drawing/2014/main" id="{798361E6-E70F-4050-A03D-C0CF35978EDE}"/>
              </a:ext>
            </a:extLst>
          </p:cNvPr>
          <p:cNvSpPr/>
          <p:nvPr/>
        </p:nvSpPr>
        <p:spPr>
          <a:xfrm>
            <a:off x="79512" y="1140606"/>
            <a:ext cx="9064488" cy="261610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Python</a:t>
            </a:r>
            <a:r>
              <a:rPr kumimoji="0" lang="ja-JP" altLang="en-US" sz="1800" b="1" i="0" u="none" strike="noStrike" kern="1200" cap="none" spc="0" normalizeH="0" baseline="0" noProof="0" dirty="0">
                <a:ln>
                  <a:noFill/>
                </a:ln>
                <a:solidFill>
                  <a:srgbClr val="FF0000"/>
                </a:solidFill>
                <a:effectLst/>
                <a:uLnTx/>
                <a:uFillTx/>
                <a:latin typeface="Times New Roman"/>
                <a:ea typeface="ＭＳ Ｐゴシック"/>
                <a:cs typeface="+mn-cs"/>
              </a:rPr>
              <a:t>プログラム</a:t>
            </a:r>
            <a:r>
              <a:rPr kumimoji="0" lang="en-US"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a:t>
            </a:r>
            <a:r>
              <a:rPr kumimoji="0" lang="ja-JP" altLang="en-US" sz="1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0" lang="en-US"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randomtrade.py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http://conf.msl.titech.ac.jp/Lecture/StatisticsC/index.html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python</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のインストール </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英語</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a:t>
            </a:r>
            <a:b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http://conf.msl.titech.ac.jp/Lecture/python/InstallPython/InstallPython.html</a:t>
            </a:r>
            <a:b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使い方</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引数無しで </a:t>
            </a:r>
            <a:r>
              <a:rPr kumimoji="0" lang="en-US" altLang="ja-JP" sz="1800" b="1" i="0" u="none" strike="noStrike" kern="1200" cap="none" spc="0" normalizeH="0" baseline="0" noProof="0" dirty="0">
                <a:ln>
                  <a:noFill/>
                </a:ln>
                <a:solidFill>
                  <a:srgbClr val="0000FF"/>
                </a:solidFill>
                <a:effectLst/>
                <a:uLnTx/>
                <a:uFillTx/>
                <a:latin typeface="Times New Roman"/>
                <a:ea typeface="ＭＳ Ｐゴシック"/>
                <a:cs typeface="+mn-cs"/>
              </a:rPr>
              <a:t>python randomtrade.py </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を実行すると、</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Usage</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を表示</a:t>
            </a:r>
            <a:endPar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python randomtrade.py </a:t>
            </a:r>
            <a:r>
              <a:rPr kumimoji="0" lang="en-US" altLang="ja-JP" sz="1400" b="0" i="0" u="none" strike="noStrike" kern="1200" cap="none" spc="0" normalizeH="0" baseline="0" noProof="0" dirty="0" err="1">
                <a:ln>
                  <a:noFill/>
                </a:ln>
                <a:solidFill>
                  <a:srgbClr val="000000"/>
                </a:solidFill>
                <a:effectLst/>
                <a:uLnTx/>
                <a:uFillTx/>
                <a:latin typeface="Times New Roman"/>
                <a:ea typeface="ＭＳ Ｐゴシック"/>
                <a:cs typeface="+mn-cs"/>
              </a:rPr>
              <a:t>npersons</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 value(average) </a:t>
            </a:r>
            <a:r>
              <a:rPr kumimoji="0" lang="en-US" altLang="ja-JP" sz="1400" b="0" i="0" u="none" strike="noStrike" kern="1200" cap="none" spc="0" normalizeH="0" baseline="0" noProof="0" dirty="0" err="1">
                <a:ln>
                  <a:noFill/>
                </a:ln>
                <a:solidFill>
                  <a:srgbClr val="000000"/>
                </a:solidFill>
                <a:effectLst/>
                <a:uLnTx/>
                <a:uFillTx/>
                <a:latin typeface="Times New Roman"/>
                <a:ea typeface="ＭＳ Ｐゴシック"/>
                <a:cs typeface="+mn-cs"/>
              </a:rPr>
              <a:t>vtrade</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 n(</a:t>
            </a:r>
            <a:r>
              <a:rPr kumimoji="0" lang="en-US" altLang="ja-JP" sz="1400" b="0" i="0" u="none" strike="noStrike" kern="1200" cap="none" spc="0" normalizeH="0" baseline="0" noProof="0" dirty="0" err="1">
                <a:ln>
                  <a:noFill/>
                </a:ln>
                <a:solidFill>
                  <a:srgbClr val="000000"/>
                </a:solidFill>
                <a:effectLst/>
                <a:uLnTx/>
                <a:uFillTx/>
                <a:latin typeface="Times New Roman"/>
                <a:ea typeface="ＭＳ Ｐゴシック"/>
                <a:cs typeface="+mn-cs"/>
              </a:rPr>
              <a:t>maxiteration</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 n(</a:t>
            </a:r>
            <a:r>
              <a:rPr kumimoji="0" lang="en-US" altLang="ja-JP" sz="1400" b="0" i="0" u="none" strike="noStrike" kern="1200" cap="none" spc="0" normalizeH="0" baseline="0" noProof="0" dirty="0" err="1">
                <a:ln>
                  <a:noFill/>
                </a:ln>
                <a:solidFill>
                  <a:srgbClr val="000000"/>
                </a:solidFill>
                <a:effectLst/>
                <a:uLnTx/>
                <a:uFillTx/>
                <a:latin typeface="Times New Roman"/>
                <a:ea typeface="ＭＳ Ｐゴシック"/>
                <a:cs typeface="+mn-cs"/>
              </a:rPr>
              <a:t>plotinterval</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 n(distribution </a:t>
            </a:r>
            <a:r>
              <a:rPr kumimoji="0" lang="en-US" altLang="ja-JP" sz="1400" b="0" i="0" u="none" strike="noStrike" kern="1200" cap="none" spc="0" normalizeH="0" baseline="0" noProof="0" dirty="0" err="1">
                <a:ln>
                  <a:noFill/>
                </a:ln>
                <a:solidFill>
                  <a:srgbClr val="000000"/>
                </a:solidFill>
                <a:effectLst/>
                <a:uLnTx/>
                <a:uFillTx/>
                <a:latin typeface="Times New Roman"/>
                <a:ea typeface="ＭＳ Ｐゴシック"/>
                <a:cs typeface="+mn-cs"/>
              </a:rPr>
              <a:t>func</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a:t>
            </a:r>
            <a:b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ja-JP" altLang="en-US" sz="1800" b="0" i="0" u="none" strike="noStrike" kern="1200" cap="none" spc="0" normalizeH="0" baseline="0" noProof="0" dirty="0">
                <a:ln>
                  <a:noFill/>
                </a:ln>
                <a:solidFill>
                  <a:srgbClr val="FF0000"/>
                </a:solidFill>
                <a:effectLst/>
                <a:uLnTx/>
                <a:uFillTx/>
                <a:latin typeface="Times New Roman"/>
                <a:ea typeface="ＭＳ Ｐゴシック"/>
                <a:cs typeface="+mn-cs"/>
              </a:rPr>
              <a:t>　使用例</a:t>
            </a:r>
            <a:r>
              <a:rPr kumimoji="0" lang="en-US" altLang="ja-JP" sz="1800" b="0"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0" lang="en-US" altLang="ja-JP" sz="1800" b="1" i="0" u="none" strike="noStrike" kern="1200" cap="none" spc="0" normalizeH="0" baseline="0" noProof="0" dirty="0">
                <a:ln>
                  <a:noFill/>
                </a:ln>
                <a:solidFill>
                  <a:srgbClr val="0000FF"/>
                </a:solidFill>
                <a:effectLst/>
                <a:uLnTx/>
                <a:uFillTx/>
                <a:latin typeface="Times New Roman"/>
                <a:ea typeface="ＭＳ Ｐゴシック"/>
                <a:cs typeface="+mn-cs"/>
              </a:rPr>
              <a:t>python randomtrade.py 200 50 1 10000 100 21</a:t>
            </a:r>
            <a:br>
              <a:rPr kumimoji="0" lang="en-US" altLang="ja-JP" sz="1800" b="1" i="0" u="none" strike="noStrike" kern="1200" cap="none" spc="0" normalizeH="0" baseline="0" noProof="0" dirty="0">
                <a:ln>
                  <a:noFill/>
                </a:ln>
                <a:solidFill>
                  <a:srgbClr val="008000"/>
                </a:solidFill>
                <a:effectLst/>
                <a:uLnTx/>
                <a:uFillTx/>
                <a:latin typeface="Times New Roman"/>
                <a:ea typeface="ＭＳ Ｐゴシック"/>
                <a:cs typeface="+mn-cs"/>
              </a:rPr>
            </a:b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200</a:t>
            </a: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人が、最初に</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50</a:t>
            </a: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ドルずつもっていて、</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1</a:t>
            </a: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ドルずつ交換を</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10000</a:t>
            </a: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回行う。</a:t>
            </a:r>
            <a:b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100</a:t>
            </a: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サイクルごとにグラフを更新。</a:t>
            </a:r>
            <a:b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分布関数の横軸は、</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value(average)</a:t>
            </a: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の</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10</a:t>
            </a: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倍の範囲を</a:t>
            </a:r>
            <a:r>
              <a:rPr kumimoji="0"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21</a:t>
            </a:r>
            <a:r>
              <a:rPr kumimoji="0"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分割する。</a:t>
            </a:r>
          </a:p>
        </p:txBody>
      </p:sp>
      <p:sp>
        <p:nvSpPr>
          <p:cNvPr id="17" name="正方形/長方形 16">
            <a:extLst>
              <a:ext uri="{FF2B5EF4-FFF2-40B4-BE49-F238E27FC236}">
                <a16:creationId xmlns:a16="http://schemas.microsoft.com/office/drawing/2014/main" id="{798361E6-E70F-4050-A03D-C0CF35978EDE}"/>
              </a:ext>
            </a:extLst>
          </p:cNvPr>
          <p:cNvSpPr/>
          <p:nvPr/>
        </p:nvSpPr>
        <p:spPr>
          <a:xfrm>
            <a:off x="22860" y="3802427"/>
            <a:ext cx="9064488" cy="286232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FF0000"/>
                </a:solidFill>
                <a:effectLst/>
                <a:uLnTx/>
                <a:uFillTx/>
                <a:latin typeface="Times New Roman"/>
                <a:ea typeface="ＭＳ Ｐゴシック"/>
                <a:cs typeface="+mn-cs"/>
              </a:rPr>
              <a:t>実行例</a:t>
            </a:r>
            <a:r>
              <a:rPr kumimoji="0" lang="en-US"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a:t>
            </a:r>
            <a:r>
              <a:rPr kumimoji="0" lang="ja-JP" altLang="en-US" sz="1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0" lang="en-US" altLang="ja-JP" sz="1800" b="1" i="0" u="none" strike="noStrike" kern="1200" cap="none" spc="0" normalizeH="0" baseline="0" noProof="0" dirty="0">
                <a:ln>
                  <a:noFill/>
                </a:ln>
                <a:solidFill>
                  <a:srgbClr val="0000FF"/>
                </a:solidFill>
                <a:effectLst/>
                <a:uLnTx/>
                <a:uFillTx/>
                <a:latin typeface="Times New Roman"/>
                <a:ea typeface="ＭＳ Ｐゴシック"/>
                <a:cs typeface="+mn-cs"/>
              </a:rPr>
              <a:t>python randomtrade.py 2000 50 1 100000 100 21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上段</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それぞれの保有金額</a:t>
            </a:r>
            <a:endPar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中段</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保有金額順に並べ替えた結果</a:t>
            </a:r>
            <a:b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下段</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青線　金額に関する分布関数。</a:t>
            </a:r>
            <a:endPar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赤線　総数が</a:t>
            </a:r>
            <a:r>
              <a:rPr kumimoji="0" lang="en-US" altLang="ja-JP" sz="1800" b="0" i="0" u="none" strike="noStrike" kern="1200" cap="none" spc="0" normalizeH="0" baseline="0" noProof="0" dirty="0" err="1">
                <a:ln>
                  <a:noFill/>
                </a:ln>
                <a:solidFill>
                  <a:srgbClr val="000000"/>
                </a:solidFill>
                <a:effectLst/>
                <a:uLnTx/>
                <a:uFillTx/>
                <a:latin typeface="Times New Roman"/>
                <a:ea typeface="ＭＳ Ｐゴシック"/>
                <a:cs typeface="+mn-cs"/>
              </a:rPr>
              <a:t>npersons</a:t>
            </a:r>
            <a:r>
              <a:rPr kumimoji="0" lang="ja-JP" altLang="en-US" sz="1800" b="0" i="0" u="none" strike="noStrike" kern="1200" cap="none" spc="0" normalizeH="0" baseline="0" noProof="0" dirty="0" err="1">
                <a:ln>
                  <a:noFill/>
                </a:ln>
                <a:solidFill>
                  <a:srgbClr val="000000"/>
                </a:solidFill>
                <a:effectLst/>
                <a:uLnTx/>
                <a:uFillTx/>
                <a:latin typeface="Times New Roman"/>
                <a:ea typeface="ＭＳ Ｐゴシック"/>
                <a:cs typeface="+mn-cs"/>
              </a:rPr>
              <a:t>、</a:t>
            </a:r>
            <a:b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平均所有額 </a:t>
            </a:r>
            <a:r>
              <a:rPr kumimoji="0" lang="en-US"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m</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が </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value(average)</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になる</a:t>
            </a:r>
            <a:endPar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指数関数分布曲線 </a:t>
            </a:r>
            <a:r>
              <a:rPr kumimoji="0" lang="en-US"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f</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en-US"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m</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800" b="0" i="1" u="none" strike="noStrike" kern="1200" cap="none" spc="0" normalizeH="0" baseline="0" noProof="0" dirty="0" err="1">
                <a:ln>
                  <a:noFill/>
                </a:ln>
                <a:solidFill>
                  <a:srgbClr val="000000"/>
                </a:solidFill>
                <a:effectLst/>
                <a:uLnTx/>
                <a:uFillTx/>
                <a:latin typeface="Times New Roman"/>
                <a:ea typeface="ＭＳ Ｐゴシック"/>
                <a:cs typeface="+mn-cs"/>
              </a:rPr>
              <a:t>A</a:t>
            </a:r>
            <a:r>
              <a:rPr kumimoji="0" lang="en-US" altLang="ja-JP" sz="1800" b="0" i="0" u="none" strike="noStrike" kern="1200" cap="none" spc="0" normalizeH="0" baseline="0" noProof="0" dirty="0" err="1">
                <a:ln>
                  <a:noFill/>
                </a:ln>
                <a:solidFill>
                  <a:srgbClr val="000000"/>
                </a:solidFill>
                <a:effectLst/>
                <a:uLnTx/>
                <a:uFillTx/>
                <a:latin typeface="Times New Roman"/>
                <a:ea typeface="ＭＳ Ｐゴシック"/>
                <a:cs typeface="+mn-cs"/>
              </a:rPr>
              <a:t>exp</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0" lang="en-US"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bm</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b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b</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 = 1 / &lt;</a:t>
            </a:r>
            <a:r>
              <a:rPr kumimoji="0" lang="en-US"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m</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&gt;</a:t>
            </a:r>
            <a:b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A</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 = </a:t>
            </a:r>
            <a:r>
              <a:rPr kumimoji="0" lang="en-US"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Nb</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右図は、</a:t>
            </a:r>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4400</a:t>
            </a: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回の交換サイクル終了時の結果</a:t>
            </a:r>
            <a:endPar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pic>
        <p:nvPicPr>
          <p:cNvPr id="24" name="図 23"/>
          <p:cNvPicPr>
            <a:picLocks noChangeAspect="1"/>
          </p:cNvPicPr>
          <p:nvPr/>
        </p:nvPicPr>
        <p:blipFill>
          <a:blip r:embed="rId4"/>
          <a:stretch>
            <a:fillRect/>
          </a:stretch>
        </p:blipFill>
        <p:spPr>
          <a:xfrm>
            <a:off x="-6471285" y="-5472041"/>
            <a:ext cx="6115050" cy="5591175"/>
          </a:xfrm>
          <a:prstGeom prst="rect">
            <a:avLst/>
          </a:prstGeom>
        </p:spPr>
      </p:pic>
      <p:pic>
        <p:nvPicPr>
          <p:cNvPr id="26" name="図 25"/>
          <p:cNvPicPr>
            <a:picLocks noChangeAspect="1"/>
          </p:cNvPicPr>
          <p:nvPr/>
        </p:nvPicPr>
        <p:blipFill>
          <a:blip r:embed="rId5"/>
          <a:stretch>
            <a:fillRect/>
          </a:stretch>
        </p:blipFill>
        <p:spPr>
          <a:xfrm>
            <a:off x="-6391773" y="-773086"/>
            <a:ext cx="6115050" cy="5591175"/>
          </a:xfrm>
          <a:prstGeom prst="rect">
            <a:avLst/>
          </a:prstGeom>
        </p:spPr>
      </p:pic>
      <p:pic>
        <p:nvPicPr>
          <p:cNvPr id="27" name="図 26"/>
          <p:cNvPicPr>
            <a:picLocks noChangeAspect="1"/>
          </p:cNvPicPr>
          <p:nvPr/>
        </p:nvPicPr>
        <p:blipFill>
          <a:blip r:embed="rId6"/>
          <a:stretch>
            <a:fillRect/>
          </a:stretch>
        </p:blipFill>
        <p:spPr>
          <a:xfrm>
            <a:off x="-6471285" y="1547812"/>
            <a:ext cx="6115050" cy="5591175"/>
          </a:xfrm>
          <a:prstGeom prst="rect">
            <a:avLst/>
          </a:prstGeom>
        </p:spPr>
      </p:pic>
      <p:sp>
        <p:nvSpPr>
          <p:cNvPr id="4" name="正方形/長方形 3"/>
          <p:cNvSpPr/>
          <p:nvPr/>
        </p:nvSpPr>
        <p:spPr bwMode="auto">
          <a:xfrm>
            <a:off x="5341620" y="5989320"/>
            <a:ext cx="149860" cy="500380"/>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600"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p:txBody>
      </p:sp>
      <p:sp>
        <p:nvSpPr>
          <p:cNvPr id="5" name="テキスト ボックス 4"/>
          <p:cNvSpPr txBox="1"/>
          <p:nvPr/>
        </p:nvSpPr>
        <p:spPr>
          <a:xfrm rot="16200000">
            <a:off x="4948799" y="6121548"/>
            <a:ext cx="958917" cy="20005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Frequency / dollar</a:t>
            </a:r>
            <a:endParaRPr kumimoji="1" lang="ja-JP" altLang="en-US" sz="7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42917829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Grp="1" noChangeArrowheads="1"/>
          </p:cNvSpPr>
          <p:nvPr>
            <p:ph type="title"/>
          </p:nvPr>
        </p:nvSpPr>
        <p:spPr>
          <a:xfrm>
            <a:off x="0" y="0"/>
            <a:ext cx="9144000" cy="836712"/>
          </a:xfrm>
        </p:spPr>
        <p:txBody>
          <a:bodyPr/>
          <a:lstStyle/>
          <a:p>
            <a:pPr eaLnBrk="1" hangingPunct="1"/>
            <a:r>
              <a:rPr lang="ja-JP" altLang="en-US" sz="3200" b="1" dirty="0">
                <a:solidFill>
                  <a:srgbClr val="0000FF"/>
                </a:solidFill>
              </a:rPr>
              <a:t>物質中の原子、電子も同じ</a:t>
            </a:r>
            <a:endParaRPr lang="ja-JP" altLang="en-US" sz="1400" b="1" dirty="0">
              <a:solidFill>
                <a:srgbClr val="0000FF"/>
              </a:solidFill>
            </a:endParaRPr>
          </a:p>
        </p:txBody>
      </p:sp>
      <p:sp>
        <p:nvSpPr>
          <p:cNvPr id="2" name="正方形/長方形 1">
            <a:extLst>
              <a:ext uri="{FF2B5EF4-FFF2-40B4-BE49-F238E27FC236}">
                <a16:creationId xmlns:a16="http://schemas.microsoft.com/office/drawing/2014/main" id="{798361E6-E70F-4050-A03D-C0CF35978EDE}"/>
              </a:ext>
            </a:extLst>
          </p:cNvPr>
          <p:cNvSpPr/>
          <p:nvPr/>
        </p:nvSpPr>
        <p:spPr>
          <a:xfrm>
            <a:off x="79512" y="668883"/>
            <a:ext cx="9064488" cy="4247317"/>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大学の「統計力学」で習います： </a:t>
            </a:r>
            <a:r>
              <a:rPr kumimoji="0" lang="ja-JP" altLang="en-US" sz="1800" dirty="0">
                <a:solidFill>
                  <a:srgbClr val="000000"/>
                </a:solidFill>
                <a:latin typeface="Times New Roman"/>
                <a:ea typeface="ＭＳ Ｐゴシック"/>
              </a:rPr>
              <a:t>温度 </a:t>
            </a:r>
            <a:r>
              <a:rPr kumimoji="0" lang="en-US" altLang="ja-JP" sz="1800" i="1" dirty="0">
                <a:solidFill>
                  <a:srgbClr val="000000"/>
                </a:solidFill>
                <a:latin typeface="Times New Roman"/>
                <a:ea typeface="ＭＳ Ｐゴシック"/>
              </a:rPr>
              <a:t>T</a:t>
            </a:r>
            <a:r>
              <a:rPr kumimoji="0" lang="ja-JP" altLang="en-US" sz="1800" dirty="0">
                <a:solidFill>
                  <a:srgbClr val="000000"/>
                </a:solidFill>
                <a:latin typeface="Times New Roman"/>
                <a:ea typeface="ＭＳ Ｐゴシック"/>
              </a:rPr>
              <a:t> は エネルギー平均 </a:t>
            </a:r>
            <a:r>
              <a:rPr kumimoji="0" lang="en-US" altLang="ja-JP" sz="1800" i="1" dirty="0">
                <a:solidFill>
                  <a:srgbClr val="000000"/>
                </a:solidFill>
                <a:latin typeface="Times New Roman"/>
                <a:ea typeface="ＭＳ Ｐゴシック"/>
              </a:rPr>
              <a:t>&lt;e&gt;</a:t>
            </a:r>
            <a:r>
              <a:rPr kumimoji="0" lang="ja-JP" altLang="en-US" sz="1800" dirty="0">
                <a:solidFill>
                  <a:srgbClr val="000000"/>
                </a:solidFill>
                <a:latin typeface="Times New Roman"/>
                <a:ea typeface="ＭＳ Ｐゴシック"/>
              </a:rPr>
              <a:t> と等価： </a:t>
            </a:r>
            <a:r>
              <a:rPr kumimoji="0" lang="en-US" altLang="ja-JP" sz="1800" i="1" dirty="0">
                <a:solidFill>
                  <a:srgbClr val="000000"/>
                </a:solidFill>
                <a:latin typeface="Times New Roman"/>
                <a:ea typeface="ＭＳ Ｐゴシック"/>
              </a:rPr>
              <a:t>&lt;e&gt;</a:t>
            </a:r>
            <a:r>
              <a:rPr kumimoji="0" lang="en-US" altLang="ja-JP" sz="1800" dirty="0">
                <a:solidFill>
                  <a:srgbClr val="000000"/>
                </a:solidFill>
                <a:latin typeface="Times New Roman"/>
                <a:ea typeface="ＭＳ Ｐゴシック"/>
              </a:rPr>
              <a:t> = </a:t>
            </a:r>
            <a:r>
              <a:rPr kumimoji="0" lang="en-US" altLang="ja-JP" sz="1800" i="1" dirty="0" err="1">
                <a:solidFill>
                  <a:srgbClr val="000000"/>
                </a:solidFill>
                <a:latin typeface="Times New Roman"/>
                <a:ea typeface="ＭＳ Ｐゴシック"/>
              </a:rPr>
              <a:t>k</a:t>
            </a:r>
            <a:r>
              <a:rPr kumimoji="0" lang="en-US" altLang="ja-JP" sz="1800" baseline="-25000" dirty="0" err="1">
                <a:solidFill>
                  <a:srgbClr val="000000"/>
                </a:solidFill>
                <a:latin typeface="Times New Roman"/>
                <a:ea typeface="ＭＳ Ｐゴシック"/>
              </a:rPr>
              <a:t>B</a:t>
            </a:r>
            <a:r>
              <a:rPr kumimoji="0" lang="en-US" altLang="ja-JP" sz="1800" i="1" dirty="0" err="1">
                <a:solidFill>
                  <a:srgbClr val="000000"/>
                </a:solidFill>
                <a:latin typeface="Times New Roman"/>
                <a:ea typeface="ＭＳ Ｐゴシック"/>
              </a:rPr>
              <a:t>T</a:t>
            </a:r>
            <a:endParaRPr kumimoji="0" lang="en-US" altLang="ja-JP" sz="1800" i="1" dirty="0">
              <a:solidFill>
                <a:srgbClr val="000000"/>
              </a:solidFill>
              <a:latin typeface="Times New Roman"/>
              <a:ea typeface="ＭＳ Ｐゴシック"/>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800" dirty="0">
              <a:solidFill>
                <a:srgbClr val="000000"/>
              </a:solidFill>
              <a:latin typeface="Times New Roman"/>
              <a:ea typeface="ＭＳ Ｐゴシック"/>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dirty="0">
                <a:solidFill>
                  <a:srgbClr val="000000"/>
                </a:solidFill>
                <a:latin typeface="Times New Roman"/>
                <a:ea typeface="ＭＳ Ｐゴシック"/>
              </a:rPr>
              <a:t>「温度 </a:t>
            </a:r>
            <a:r>
              <a:rPr kumimoji="0" lang="en-US" altLang="ja-JP" sz="1800" i="1" dirty="0">
                <a:solidFill>
                  <a:srgbClr val="000000"/>
                </a:solidFill>
                <a:latin typeface="Times New Roman"/>
                <a:ea typeface="ＭＳ Ｐゴシック"/>
              </a:rPr>
              <a:t>T</a:t>
            </a:r>
            <a:r>
              <a:rPr kumimoji="0" lang="ja-JP" altLang="en-US" sz="1800" dirty="0">
                <a:solidFill>
                  <a:srgbClr val="000000"/>
                </a:solidFill>
                <a:latin typeface="Times New Roman"/>
                <a:ea typeface="ＭＳ Ｐゴシック"/>
              </a:rPr>
              <a:t> において、エネルギー </a:t>
            </a:r>
            <a:r>
              <a:rPr kumimoji="0" lang="en-US" altLang="ja-JP" sz="1800" i="1" dirty="0">
                <a:solidFill>
                  <a:srgbClr val="000000"/>
                </a:solidFill>
                <a:latin typeface="Times New Roman"/>
                <a:ea typeface="ＭＳ Ｐゴシック"/>
              </a:rPr>
              <a:t>e</a:t>
            </a:r>
            <a:r>
              <a:rPr kumimoji="0" lang="ja-JP" altLang="en-US" sz="1800" dirty="0">
                <a:solidFill>
                  <a:srgbClr val="000000"/>
                </a:solidFill>
                <a:latin typeface="Times New Roman"/>
                <a:ea typeface="ＭＳ Ｐゴシック"/>
              </a:rPr>
              <a:t> を持つ電子はどれくらいの割合いるのだろうか？」</a:t>
            </a:r>
            <a:endParaRPr kumimoji="0" lang="en-US" altLang="ja-JP" sz="1800" dirty="0">
              <a:solidFill>
                <a:srgbClr val="000000"/>
              </a:solidFill>
              <a:latin typeface="Times New Roman"/>
              <a:ea typeface="ＭＳ Ｐゴシック"/>
            </a:endParaRPr>
          </a:p>
          <a:p>
            <a:pPr defTabSz="457200" eaLnBrk="1" fontAlgn="auto" hangingPunct="1">
              <a:spcBef>
                <a:spcPts val="0"/>
              </a:spcBef>
              <a:spcAft>
                <a:spcPts val="0"/>
              </a:spcAft>
              <a:defRPr/>
            </a:pPr>
            <a:r>
              <a:rPr kumimoji="0" lang="ja-JP" altLang="en-US" sz="1800" dirty="0">
                <a:solidFill>
                  <a:srgbClr val="FF0000"/>
                </a:solidFill>
                <a:latin typeface="Times New Roman"/>
                <a:ea typeface="ＭＳ Ｐゴシック"/>
              </a:rPr>
              <a:t>「</a:t>
            </a:r>
            <a:r>
              <a:rPr kumimoji="0" lang="en-US" altLang="ja-JP" sz="1800" i="1" dirty="0">
                <a:solidFill>
                  <a:srgbClr val="FF0000"/>
                </a:solidFill>
                <a:latin typeface="Times New Roman"/>
                <a:ea typeface="ＭＳ Ｐゴシック"/>
              </a:rPr>
              <a:t>N</a:t>
            </a:r>
            <a:r>
              <a:rPr kumimoji="0" lang="ja-JP" altLang="en-US" sz="1800" i="1" dirty="0">
                <a:solidFill>
                  <a:srgbClr val="FF0000"/>
                </a:solidFill>
                <a:latin typeface="Times New Roman"/>
                <a:ea typeface="ＭＳ Ｐゴシック"/>
              </a:rPr>
              <a:t> </a:t>
            </a:r>
            <a:r>
              <a:rPr kumimoji="0" lang="ja-JP" altLang="en-US" sz="1800" dirty="0">
                <a:solidFill>
                  <a:srgbClr val="FF0000"/>
                </a:solidFill>
                <a:latin typeface="Times New Roman"/>
                <a:ea typeface="ＭＳ Ｐゴシック"/>
              </a:rPr>
              <a:t>個の電子が全エネルギー </a:t>
            </a:r>
            <a:r>
              <a:rPr kumimoji="0" lang="en-US" altLang="ja-JP" sz="1800" i="1" dirty="0" err="1">
                <a:solidFill>
                  <a:srgbClr val="FF0000"/>
                </a:solidFill>
                <a:latin typeface="Times New Roman"/>
                <a:ea typeface="ＭＳ Ｐゴシック"/>
              </a:rPr>
              <a:t>E</a:t>
            </a:r>
            <a:r>
              <a:rPr kumimoji="0" lang="en-US" altLang="ja-JP" sz="1800" baseline="-25000" dirty="0" err="1">
                <a:solidFill>
                  <a:srgbClr val="FF0000"/>
                </a:solidFill>
                <a:latin typeface="Times New Roman"/>
                <a:ea typeface="ＭＳ Ｐゴシック"/>
              </a:rPr>
              <a:t>tot</a:t>
            </a:r>
            <a:r>
              <a:rPr kumimoji="0" lang="ja-JP" altLang="en-US" sz="1800" dirty="0">
                <a:solidFill>
                  <a:srgbClr val="FF0000"/>
                </a:solidFill>
                <a:latin typeface="Times New Roman"/>
                <a:ea typeface="ＭＳ Ｐゴシック"/>
              </a:rPr>
              <a:t> を分け合います。</a:t>
            </a:r>
            <a:br>
              <a:rPr kumimoji="0" lang="en-US" altLang="ja-JP" sz="1800" dirty="0">
                <a:solidFill>
                  <a:srgbClr val="FF0000"/>
                </a:solidFill>
                <a:latin typeface="Times New Roman"/>
                <a:ea typeface="ＭＳ Ｐゴシック"/>
              </a:rPr>
            </a:br>
            <a:r>
              <a:rPr kumimoji="0" lang="ja-JP" altLang="en-US" sz="1800" dirty="0">
                <a:solidFill>
                  <a:srgbClr val="FF0000"/>
                </a:solidFill>
                <a:latin typeface="Times New Roman"/>
                <a:ea typeface="ＭＳ Ｐゴシック"/>
              </a:rPr>
              <a:t>　電子が衝突するたびに小さなエネルギー </a:t>
            </a:r>
            <a:r>
              <a:rPr kumimoji="0" lang="en-US" altLang="ja-JP" sz="1800" dirty="0" err="1">
                <a:solidFill>
                  <a:srgbClr val="FF0000"/>
                </a:solidFill>
                <a:latin typeface="Times New Roman"/>
                <a:ea typeface="ＭＳ Ｐゴシック"/>
              </a:rPr>
              <a:t>Δ</a:t>
            </a:r>
            <a:r>
              <a:rPr kumimoji="0" lang="en-US" altLang="ja-JP" sz="1800" i="1" dirty="0" err="1">
                <a:solidFill>
                  <a:srgbClr val="FF0000"/>
                </a:solidFill>
                <a:latin typeface="Times New Roman"/>
                <a:ea typeface="ＭＳ Ｐゴシック"/>
              </a:rPr>
              <a:t>e</a:t>
            </a:r>
            <a:r>
              <a:rPr kumimoji="0" lang="ja-JP" altLang="en-US" sz="1800" dirty="0">
                <a:solidFill>
                  <a:srgbClr val="FF0000"/>
                </a:solidFill>
                <a:latin typeface="Times New Roman"/>
                <a:ea typeface="ＭＳ Ｐゴシック"/>
              </a:rPr>
              <a:t> を交換していくと、</a:t>
            </a:r>
            <a:br>
              <a:rPr kumimoji="0" lang="en-US" altLang="ja-JP" sz="1800" dirty="0">
                <a:solidFill>
                  <a:srgbClr val="FF0000"/>
                </a:solidFill>
                <a:latin typeface="Times New Roman"/>
                <a:ea typeface="ＭＳ Ｐゴシック"/>
              </a:rPr>
            </a:br>
            <a:r>
              <a:rPr kumimoji="0" lang="ja-JP" altLang="en-US" sz="1800" dirty="0">
                <a:solidFill>
                  <a:srgbClr val="FF0000"/>
                </a:solidFill>
                <a:latin typeface="Times New Roman"/>
                <a:ea typeface="ＭＳ Ｐゴシック"/>
              </a:rPr>
              <a:t>　最後にはどのようなエネルギー分布になるでしょうか？」</a:t>
            </a:r>
            <a:endParaRPr kumimoji="0" lang="en-US" altLang="ja-JP" sz="1800" dirty="0">
              <a:solidFill>
                <a:srgbClr val="FF0000"/>
              </a:solidFill>
              <a:latin typeface="Times New Roman"/>
              <a:ea typeface="ＭＳ Ｐゴシック"/>
            </a:endParaRPr>
          </a:p>
          <a:p>
            <a:pPr defTabSz="457200" eaLnBrk="1" fontAlgn="auto" hangingPunct="1">
              <a:spcBef>
                <a:spcPts val="0"/>
              </a:spcBef>
              <a:spcAft>
                <a:spcPts val="0"/>
              </a:spcAft>
              <a:defRPr/>
            </a:pPr>
            <a:endParaRPr kumimoji="0" lang="en-US" altLang="ja-JP" sz="1800" dirty="0">
              <a:solidFill>
                <a:srgbClr val="FF0000"/>
              </a:solidFill>
              <a:latin typeface="Times New Roman"/>
              <a:ea typeface="ＭＳ Ｐゴシック"/>
            </a:endParaRPr>
          </a:p>
          <a:p>
            <a:pPr defTabSz="457200" eaLnBrk="1" fontAlgn="auto" hangingPunct="1">
              <a:spcBef>
                <a:spcPts val="0"/>
              </a:spcBef>
              <a:spcAft>
                <a:spcPts val="0"/>
              </a:spcAft>
              <a:defRPr/>
            </a:pPr>
            <a:endParaRPr kumimoji="0" lang="en-US" altLang="ja-JP" sz="1800" dirty="0">
              <a:solidFill>
                <a:srgbClr val="FF0000"/>
              </a:solidFill>
              <a:latin typeface="Times New Roman"/>
              <a:ea typeface="ＭＳ Ｐゴシック"/>
            </a:endParaRPr>
          </a:p>
          <a:p>
            <a:pPr defTabSz="457200" eaLnBrk="1" fontAlgn="auto" hangingPunct="1">
              <a:spcBef>
                <a:spcPts val="0"/>
              </a:spcBef>
              <a:spcAft>
                <a:spcPts val="0"/>
              </a:spcAft>
              <a:defRPr/>
            </a:pPr>
            <a:endParaRPr kumimoji="0" lang="en-US" altLang="ja-JP" sz="1800" dirty="0">
              <a:solidFill>
                <a:srgbClr val="FF0000"/>
              </a:solidFill>
              <a:latin typeface="Times New Roman"/>
              <a:ea typeface="ＭＳ Ｐゴシック"/>
            </a:endParaRPr>
          </a:p>
          <a:p>
            <a:pPr defTabSz="457200" eaLnBrk="1" fontAlgn="auto" hangingPunct="1">
              <a:spcBef>
                <a:spcPts val="0"/>
              </a:spcBef>
              <a:spcAft>
                <a:spcPts val="0"/>
              </a:spcAft>
              <a:defRPr/>
            </a:pPr>
            <a:r>
              <a:rPr kumimoji="0" lang="ja-JP" altLang="en-US" sz="1800" dirty="0">
                <a:solidFill>
                  <a:srgbClr val="FF0000"/>
                </a:solidFill>
                <a:latin typeface="Times New Roman"/>
                <a:ea typeface="ＭＳ Ｐゴシック"/>
              </a:rPr>
              <a:t>「</a:t>
            </a:r>
            <a:r>
              <a:rPr kumimoji="0" lang="en-US" altLang="ja-JP" sz="1800" i="1" dirty="0">
                <a:solidFill>
                  <a:srgbClr val="FF0000"/>
                </a:solidFill>
                <a:latin typeface="Times New Roman"/>
                <a:ea typeface="ＭＳ Ｐゴシック"/>
              </a:rPr>
              <a:t>N</a:t>
            </a:r>
            <a:r>
              <a:rPr kumimoji="0" lang="ja-JP" altLang="en-US" sz="1800" i="1" dirty="0">
                <a:solidFill>
                  <a:srgbClr val="FF0000"/>
                </a:solidFill>
                <a:latin typeface="Times New Roman"/>
                <a:ea typeface="ＭＳ Ｐゴシック"/>
              </a:rPr>
              <a:t> </a:t>
            </a:r>
            <a:r>
              <a:rPr kumimoji="0" lang="ja-JP" altLang="en-US" sz="1800" dirty="0">
                <a:solidFill>
                  <a:srgbClr val="FF0000"/>
                </a:solidFill>
                <a:latin typeface="Times New Roman"/>
                <a:ea typeface="ＭＳ Ｐゴシック"/>
              </a:rPr>
              <a:t>人が全財産 </a:t>
            </a:r>
            <a:r>
              <a:rPr kumimoji="0" lang="en-US" altLang="ja-JP" sz="1800" i="1" dirty="0" err="1">
                <a:solidFill>
                  <a:srgbClr val="FF0000"/>
                </a:solidFill>
                <a:latin typeface="Times New Roman"/>
                <a:ea typeface="ＭＳ Ｐゴシック"/>
              </a:rPr>
              <a:t>M</a:t>
            </a:r>
            <a:r>
              <a:rPr kumimoji="0" lang="en-US" altLang="ja-JP" sz="1800" baseline="-25000" dirty="0" err="1">
                <a:solidFill>
                  <a:srgbClr val="FF0000"/>
                </a:solidFill>
                <a:latin typeface="Times New Roman"/>
                <a:ea typeface="ＭＳ Ｐゴシック"/>
              </a:rPr>
              <a:t>tot</a:t>
            </a:r>
            <a:r>
              <a:rPr kumimoji="0" lang="ja-JP" altLang="en-US" sz="1800" dirty="0">
                <a:solidFill>
                  <a:srgbClr val="FF0000"/>
                </a:solidFill>
                <a:latin typeface="Times New Roman"/>
                <a:ea typeface="ＭＳ Ｐゴシック"/>
              </a:rPr>
              <a:t> を分け合います。</a:t>
            </a:r>
            <a:br>
              <a:rPr kumimoji="0" lang="en-US" altLang="ja-JP" sz="1800" dirty="0">
                <a:solidFill>
                  <a:srgbClr val="FF0000"/>
                </a:solidFill>
                <a:latin typeface="Times New Roman"/>
                <a:ea typeface="ＭＳ Ｐゴシック"/>
              </a:rPr>
            </a:br>
            <a:r>
              <a:rPr kumimoji="0" lang="ja-JP" altLang="en-US" sz="1800" dirty="0">
                <a:solidFill>
                  <a:srgbClr val="FF0000"/>
                </a:solidFill>
                <a:latin typeface="Times New Roman"/>
                <a:ea typeface="ＭＳ Ｐゴシック"/>
              </a:rPr>
              <a:t>　それぞれが出会うたびに小さな金額 </a:t>
            </a:r>
            <a:r>
              <a:rPr kumimoji="0" lang="en-US" altLang="ja-JP" sz="1800" dirty="0" err="1">
                <a:solidFill>
                  <a:srgbClr val="FF0000"/>
                </a:solidFill>
                <a:latin typeface="Times New Roman"/>
                <a:ea typeface="ＭＳ Ｐゴシック"/>
              </a:rPr>
              <a:t>Δ</a:t>
            </a:r>
            <a:r>
              <a:rPr kumimoji="0" lang="en-US" altLang="ja-JP" sz="1800" i="1" dirty="0" err="1">
                <a:solidFill>
                  <a:srgbClr val="FF0000"/>
                </a:solidFill>
                <a:latin typeface="Times New Roman"/>
                <a:ea typeface="ＭＳ Ｐゴシック"/>
              </a:rPr>
              <a:t>m</a:t>
            </a:r>
            <a:r>
              <a:rPr kumimoji="0" lang="ja-JP" altLang="en-US" sz="1800" dirty="0">
                <a:solidFill>
                  <a:srgbClr val="FF0000"/>
                </a:solidFill>
                <a:latin typeface="Times New Roman"/>
                <a:ea typeface="ＭＳ Ｐゴシック"/>
              </a:rPr>
              <a:t> を交換していくと、</a:t>
            </a:r>
            <a:br>
              <a:rPr kumimoji="0" lang="en-US" altLang="ja-JP" sz="1800" dirty="0">
                <a:solidFill>
                  <a:srgbClr val="FF0000"/>
                </a:solidFill>
                <a:latin typeface="Times New Roman"/>
                <a:ea typeface="ＭＳ Ｐゴシック"/>
              </a:rPr>
            </a:br>
            <a:r>
              <a:rPr kumimoji="0" lang="ja-JP" altLang="en-US" sz="1800" dirty="0">
                <a:solidFill>
                  <a:srgbClr val="FF0000"/>
                </a:solidFill>
                <a:latin typeface="Times New Roman"/>
                <a:ea typeface="ＭＳ Ｐゴシック"/>
              </a:rPr>
              <a:t>　最後にはどのような財産分布になるでしょうか？」</a:t>
            </a:r>
            <a:endParaRPr kumimoji="0" lang="en-US" altLang="ja-JP" sz="1800" dirty="0">
              <a:solidFill>
                <a:srgbClr val="FF0000"/>
              </a:solidFill>
              <a:latin typeface="Times New Roman"/>
              <a:ea typeface="ＭＳ Ｐゴシック"/>
            </a:endParaRPr>
          </a:p>
          <a:p>
            <a:pPr defTabSz="457200" eaLnBrk="1" fontAlgn="auto" hangingPunct="1">
              <a:spcBef>
                <a:spcPts val="0"/>
              </a:spcBef>
              <a:spcAft>
                <a:spcPts val="0"/>
              </a:spcAft>
              <a:defRPr/>
            </a:pPr>
            <a:endParaRPr kumimoji="0" lang="en-US" altLang="ja-JP" sz="1800" dirty="0">
              <a:solidFill>
                <a:srgbClr val="FF0000"/>
              </a:solidFill>
              <a:latin typeface="Times New Roman"/>
              <a:ea typeface="ＭＳ Ｐゴシック"/>
            </a:endParaRPr>
          </a:p>
          <a:p>
            <a:pPr defTabSz="457200" eaLnBrk="1" fontAlgn="auto" hangingPunct="1">
              <a:spcBef>
                <a:spcPts val="0"/>
              </a:spcBef>
              <a:spcAft>
                <a:spcPts val="0"/>
              </a:spcAft>
              <a:defRPr/>
            </a:pPr>
            <a:endParaRPr kumimoji="0" lang="en-US" altLang="ja-JP" sz="1800" dirty="0">
              <a:solidFill>
                <a:srgbClr val="000000"/>
              </a:solidFill>
              <a:latin typeface="Times New Roman"/>
              <a:ea typeface="ＭＳ Ｐゴシック"/>
            </a:endParaRPr>
          </a:p>
          <a:p>
            <a:pPr defTabSz="457200" eaLnBrk="1" fontAlgn="auto" hangingPunct="1">
              <a:spcBef>
                <a:spcPts val="0"/>
              </a:spcBef>
              <a:spcAft>
                <a:spcPts val="0"/>
              </a:spcAft>
              <a:defRPr/>
            </a:pPr>
            <a:endParaRPr kumimoji="0" lang="en-US" altLang="ja-JP" sz="1800" dirty="0">
              <a:solidFill>
                <a:srgbClr val="000000"/>
              </a:solidFill>
              <a:latin typeface="Times New Roman"/>
              <a:ea typeface="ＭＳ Ｐゴシック"/>
            </a:endParaRPr>
          </a:p>
        </p:txBody>
      </p:sp>
      <p:sp>
        <p:nvSpPr>
          <p:cNvPr id="6" name="矢印: 上下 5">
            <a:extLst>
              <a:ext uri="{FF2B5EF4-FFF2-40B4-BE49-F238E27FC236}">
                <a16:creationId xmlns:a16="http://schemas.microsoft.com/office/drawing/2014/main" id="{655D46BF-177D-41CD-8DEE-0A55B230311C}"/>
              </a:ext>
            </a:extLst>
          </p:cNvPr>
          <p:cNvSpPr/>
          <p:nvPr/>
        </p:nvSpPr>
        <p:spPr bwMode="auto">
          <a:xfrm>
            <a:off x="2123728" y="2432500"/>
            <a:ext cx="1368152" cy="720081"/>
          </a:xfrm>
          <a:prstGeom prst="upDownArrow">
            <a:avLst>
              <a:gd name="adj1" fmla="val 35519"/>
              <a:gd name="adj2" fmla="val 28836"/>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600" b="1" i="0" u="none" strike="noStrike" cap="none" normalizeH="0" baseline="0">
              <a:ln>
                <a:noFill/>
              </a:ln>
              <a:solidFill>
                <a:schemeClr val="tx1"/>
              </a:solidFill>
              <a:effectLst/>
              <a:latin typeface="Times New Roman" pitchFamily="18" charset="0"/>
              <a:ea typeface="ＭＳ Ｐゴシック" pitchFamily="50" charset="-128"/>
            </a:endParaRPr>
          </a:p>
        </p:txBody>
      </p:sp>
      <mc:AlternateContent xmlns:mc="http://schemas.openxmlformats.org/markup-compatibility/2006" xmlns:a14="http://schemas.microsoft.com/office/drawing/2010/main">
        <mc:Choice Requires="a14">
          <p:sp>
            <p:nvSpPr>
              <p:cNvPr id="7" name="Object 4">
                <a:extLst>
                  <a:ext uri="{FF2B5EF4-FFF2-40B4-BE49-F238E27FC236}">
                    <a16:creationId xmlns:a16="http://schemas.microsoft.com/office/drawing/2014/main" id="{FAFE16CE-805E-4FA4-9422-FAA8A05E89FC}"/>
                  </a:ext>
                </a:extLst>
              </p:cNvPr>
              <p:cNvSpPr txBox="1"/>
              <p:nvPr/>
            </p:nvSpPr>
            <p:spPr bwMode="auto">
              <a:xfrm>
                <a:off x="6228185" y="1625228"/>
                <a:ext cx="3528392" cy="1155700"/>
              </a:xfrm>
              <a:prstGeom prst="rect">
                <a:avLst/>
              </a:prstGeom>
              <a:noFill/>
              <a:ln>
                <a:noFill/>
              </a:ln>
              <a:effectLst/>
            </p:spPr>
            <p:txBody>
              <a:bodyPr>
                <a:normAutofit/>
              </a:bodyPr>
              <a:lstStyle/>
              <a:p>
                <a:pPr/>
                <a14:m>
                  <m:oMathPara xmlns:m="http://schemas.openxmlformats.org/officeDocument/2006/math">
                    <m:oMathParaPr>
                      <m:jc m:val="left"/>
                    </m:oMathParaPr>
                    <m:oMath xmlns:m="http://schemas.openxmlformats.org/officeDocument/2006/math">
                      <m:r>
                        <a:rPr lang="en-US" altLang="ja-JP" b="1" i="1" smtClean="0">
                          <a:solidFill>
                            <a:srgbClr val="3333FF"/>
                          </a:solidFill>
                          <a:latin typeface="Cambria Math" panose="02040503050406030204" pitchFamily="18" charset="0"/>
                        </a:rPr>
                        <m:t>𝑷</m:t>
                      </m:r>
                      <m:r>
                        <a:rPr lang="en-US" altLang="ja-JP" b="1" i="1" smtClean="0">
                          <a:solidFill>
                            <a:srgbClr val="3333FF"/>
                          </a:solidFill>
                          <a:latin typeface="Cambria Math" panose="02040503050406030204" pitchFamily="18" charset="0"/>
                        </a:rPr>
                        <m:t>(</m:t>
                      </m:r>
                      <m:r>
                        <a:rPr lang="en-US" altLang="ja-JP" b="1" i="1" smtClean="0">
                          <a:solidFill>
                            <a:srgbClr val="3333FF"/>
                          </a:solidFill>
                          <a:latin typeface="Cambria Math" panose="02040503050406030204" pitchFamily="18" charset="0"/>
                        </a:rPr>
                        <m:t>𝒆</m:t>
                      </m:r>
                      <m:r>
                        <a:rPr lang="en-US" altLang="ja-JP" b="1" i="1" smtClean="0">
                          <a:solidFill>
                            <a:srgbClr val="3333FF"/>
                          </a:solidFill>
                          <a:latin typeface="Cambria Math" panose="02040503050406030204" pitchFamily="18" charset="0"/>
                        </a:rPr>
                        <m:t>)∝</m:t>
                      </m:r>
                      <m:func>
                        <m:funcPr>
                          <m:ctrlPr>
                            <a:rPr lang="ja-JP" altLang="en-US" b="1" i="1">
                              <a:solidFill>
                                <a:srgbClr val="3333FF"/>
                              </a:solidFill>
                              <a:latin typeface="Cambria Math" panose="02040503050406030204" pitchFamily="18" charset="0"/>
                            </a:rPr>
                          </m:ctrlPr>
                        </m:funcPr>
                        <m:fName>
                          <m:r>
                            <a:rPr lang="ja-JP" altLang="en-US" b="1" i="0">
                              <a:solidFill>
                                <a:srgbClr val="3333FF"/>
                              </a:solidFill>
                              <a:latin typeface="Cambria Math" panose="02040503050406030204" pitchFamily="18" charset="0"/>
                            </a:rPr>
                            <m:t>𝐞𝐱𝐩</m:t>
                          </m:r>
                        </m:fName>
                        <m:e>
                          <m:d>
                            <m:dPr>
                              <m:ctrlPr>
                                <a:rPr lang="ja-JP" altLang="en-US" b="1" i="1">
                                  <a:solidFill>
                                    <a:srgbClr val="3333FF"/>
                                  </a:solidFill>
                                  <a:latin typeface="Cambria Math" panose="02040503050406030204" pitchFamily="18" charset="0"/>
                                </a:rPr>
                              </m:ctrlPr>
                            </m:dPr>
                            <m:e>
                              <m:r>
                                <a:rPr lang="ja-JP" altLang="en-US" b="1" i="1">
                                  <a:solidFill>
                                    <a:srgbClr val="3333FF"/>
                                  </a:solidFill>
                                  <a:latin typeface="Cambria Math" panose="02040503050406030204" pitchFamily="18" charset="0"/>
                                </a:rPr>
                                <m:t>−</m:t>
                              </m:r>
                              <m:f>
                                <m:fPr>
                                  <m:ctrlPr>
                                    <a:rPr lang="ja-JP" altLang="en-US" b="1" i="1">
                                      <a:solidFill>
                                        <a:srgbClr val="3333FF"/>
                                      </a:solidFill>
                                      <a:latin typeface="Cambria Math" panose="02040503050406030204" pitchFamily="18" charset="0"/>
                                    </a:rPr>
                                  </m:ctrlPr>
                                </m:fPr>
                                <m:num>
                                  <m:r>
                                    <a:rPr lang="en-US" altLang="ja-JP" b="1" i="1" smtClean="0">
                                      <a:solidFill>
                                        <a:srgbClr val="3333FF"/>
                                      </a:solidFill>
                                      <a:latin typeface="Cambria Math" panose="02040503050406030204" pitchFamily="18" charset="0"/>
                                    </a:rPr>
                                    <m:t>𝒆</m:t>
                                  </m:r>
                                </m:num>
                                <m:den>
                                  <m:sSub>
                                    <m:sSubPr>
                                      <m:ctrlPr>
                                        <a:rPr lang="en-US" altLang="ja-JP" b="1" i="1" smtClean="0">
                                          <a:solidFill>
                                            <a:srgbClr val="3333FF"/>
                                          </a:solidFill>
                                          <a:latin typeface="Cambria Math" panose="02040503050406030204" pitchFamily="18" charset="0"/>
                                        </a:rPr>
                                      </m:ctrlPr>
                                    </m:sSubPr>
                                    <m:e>
                                      <m:r>
                                        <a:rPr lang="en-US" altLang="ja-JP" b="1" i="1" smtClean="0">
                                          <a:solidFill>
                                            <a:srgbClr val="3333FF"/>
                                          </a:solidFill>
                                          <a:latin typeface="Cambria Math" panose="02040503050406030204" pitchFamily="18" charset="0"/>
                                        </a:rPr>
                                        <m:t>𝒌</m:t>
                                      </m:r>
                                    </m:e>
                                    <m:sub>
                                      <m:r>
                                        <a:rPr lang="en-US" altLang="ja-JP" b="1" i="1" smtClean="0">
                                          <a:solidFill>
                                            <a:srgbClr val="3333FF"/>
                                          </a:solidFill>
                                          <a:latin typeface="Cambria Math" panose="02040503050406030204" pitchFamily="18" charset="0"/>
                                        </a:rPr>
                                        <m:t>𝑩</m:t>
                                      </m:r>
                                    </m:sub>
                                  </m:sSub>
                                  <m:r>
                                    <a:rPr lang="ja-JP" altLang="en-US" b="1" i="1">
                                      <a:solidFill>
                                        <a:srgbClr val="3333FF"/>
                                      </a:solidFill>
                                      <a:latin typeface="Cambria Math" panose="02040503050406030204" pitchFamily="18" charset="0"/>
                                    </a:rPr>
                                    <m:t>𝑻</m:t>
                                  </m:r>
                                </m:den>
                              </m:f>
                            </m:e>
                          </m:d>
                        </m:e>
                      </m:func>
                    </m:oMath>
                  </m:oMathPara>
                </a14:m>
                <a:endParaRPr lang="ja-JP" altLang="en-US" b="1" dirty="0">
                  <a:solidFill>
                    <a:srgbClr val="3333FF"/>
                  </a:solidFill>
                </a:endParaRPr>
              </a:p>
            </p:txBody>
          </p:sp>
        </mc:Choice>
        <mc:Fallback xmlns="">
          <p:sp>
            <p:nvSpPr>
              <p:cNvPr id="7" name="Object 4">
                <a:extLst>
                  <a:ext uri="{FF2B5EF4-FFF2-40B4-BE49-F238E27FC236}">
                    <a16:creationId xmlns:a16="http://schemas.microsoft.com/office/drawing/2014/main" id="{FAFE16CE-805E-4FA4-9422-FAA8A05E89FC}"/>
                  </a:ext>
                </a:extLst>
              </p:cNvPr>
              <p:cNvSpPr txBox="1">
                <a:spLocks noRot="1" noChangeAspect="1" noMove="1" noResize="1" noEditPoints="1" noAdjustHandles="1" noChangeArrowheads="1" noChangeShapeType="1" noTextEdit="1"/>
              </p:cNvSpPr>
              <p:nvPr/>
            </p:nvSpPr>
            <p:spPr bwMode="auto">
              <a:xfrm>
                <a:off x="6228185" y="1625228"/>
                <a:ext cx="3528392" cy="1155700"/>
              </a:xfrm>
              <a:prstGeom prst="rect">
                <a:avLst/>
              </a:prstGeom>
              <a:blipFill>
                <a:blip r:embed="rId3"/>
                <a:stretch>
                  <a:fillRect/>
                </a:stretch>
              </a:blipFill>
              <a:ln>
                <a:noFill/>
              </a:ln>
              <a:effectLst/>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 name="Object 4">
                <a:extLst>
                  <a:ext uri="{FF2B5EF4-FFF2-40B4-BE49-F238E27FC236}">
                    <a16:creationId xmlns:a16="http://schemas.microsoft.com/office/drawing/2014/main" id="{3B976BC5-98D7-4D3E-87D0-A291FBC31527}"/>
                  </a:ext>
                </a:extLst>
              </p:cNvPr>
              <p:cNvSpPr txBox="1"/>
              <p:nvPr/>
            </p:nvSpPr>
            <p:spPr bwMode="auto">
              <a:xfrm>
                <a:off x="6262861" y="3068960"/>
                <a:ext cx="2881139" cy="1155700"/>
              </a:xfrm>
              <a:prstGeom prst="rect">
                <a:avLst/>
              </a:prstGeom>
              <a:noFill/>
              <a:ln>
                <a:noFill/>
              </a:ln>
              <a:effectLst/>
            </p:spPr>
            <p:txBody>
              <a:bodyPr>
                <a:normAutofit/>
              </a:bodyPr>
              <a:lstStyle/>
              <a:p>
                <a:pPr/>
                <a14:m>
                  <m:oMathPara xmlns:m="http://schemas.openxmlformats.org/officeDocument/2006/math">
                    <m:oMathParaPr>
                      <m:jc m:val="left"/>
                    </m:oMathParaPr>
                    <m:oMath xmlns:m="http://schemas.openxmlformats.org/officeDocument/2006/math">
                      <m:r>
                        <a:rPr lang="en-US" altLang="ja-JP" b="1" i="1" smtClean="0">
                          <a:solidFill>
                            <a:srgbClr val="3333FF"/>
                          </a:solidFill>
                          <a:latin typeface="Cambria Math" panose="02040503050406030204" pitchFamily="18" charset="0"/>
                        </a:rPr>
                        <m:t>𝑷</m:t>
                      </m:r>
                      <m:r>
                        <a:rPr lang="en-US" altLang="ja-JP" b="1" i="1" smtClean="0">
                          <a:solidFill>
                            <a:srgbClr val="3333FF"/>
                          </a:solidFill>
                          <a:latin typeface="Cambria Math" panose="02040503050406030204" pitchFamily="18" charset="0"/>
                        </a:rPr>
                        <m:t>(</m:t>
                      </m:r>
                      <m:r>
                        <m:rPr>
                          <m:nor/>
                        </m:rPr>
                        <a:rPr kumimoji="0" lang="en-US" altLang="ja-JP" b="1" i="1" dirty="0" smtClean="0">
                          <a:solidFill>
                            <a:srgbClr val="3333FF"/>
                          </a:solidFill>
                          <a:latin typeface="Times New Roman"/>
                          <a:ea typeface="ＭＳ Ｐゴシック"/>
                        </a:rPr>
                        <m:t>m</m:t>
                      </m:r>
                      <m:r>
                        <a:rPr lang="en-US" altLang="ja-JP" b="1" i="1" smtClean="0">
                          <a:solidFill>
                            <a:srgbClr val="3333FF"/>
                          </a:solidFill>
                          <a:latin typeface="Cambria Math" panose="02040503050406030204" pitchFamily="18" charset="0"/>
                        </a:rPr>
                        <m:t>)∝</m:t>
                      </m:r>
                      <m:func>
                        <m:funcPr>
                          <m:ctrlPr>
                            <a:rPr lang="ja-JP" altLang="en-US" b="1" i="1">
                              <a:solidFill>
                                <a:srgbClr val="3333FF"/>
                              </a:solidFill>
                              <a:latin typeface="Cambria Math" panose="02040503050406030204" pitchFamily="18" charset="0"/>
                            </a:rPr>
                          </m:ctrlPr>
                        </m:funcPr>
                        <m:fName>
                          <m:r>
                            <a:rPr lang="ja-JP" altLang="en-US" b="1" i="0">
                              <a:solidFill>
                                <a:srgbClr val="3333FF"/>
                              </a:solidFill>
                              <a:latin typeface="Cambria Math" panose="02040503050406030204" pitchFamily="18" charset="0"/>
                            </a:rPr>
                            <m:t>𝐞𝐱𝐩</m:t>
                          </m:r>
                        </m:fName>
                        <m:e>
                          <m:d>
                            <m:dPr>
                              <m:ctrlPr>
                                <a:rPr lang="ja-JP" altLang="en-US" b="1" i="1">
                                  <a:solidFill>
                                    <a:srgbClr val="3333FF"/>
                                  </a:solidFill>
                                  <a:latin typeface="Cambria Math" panose="02040503050406030204" pitchFamily="18" charset="0"/>
                                </a:rPr>
                              </m:ctrlPr>
                            </m:dPr>
                            <m:e>
                              <m:r>
                                <a:rPr lang="ja-JP" altLang="en-US" b="1" i="1">
                                  <a:solidFill>
                                    <a:srgbClr val="3333FF"/>
                                  </a:solidFill>
                                  <a:latin typeface="Cambria Math" panose="02040503050406030204" pitchFamily="18" charset="0"/>
                                </a:rPr>
                                <m:t>−</m:t>
                              </m:r>
                              <m:f>
                                <m:fPr>
                                  <m:ctrlPr>
                                    <a:rPr lang="ja-JP" altLang="en-US" b="1" i="1">
                                      <a:solidFill>
                                        <a:srgbClr val="3333FF"/>
                                      </a:solidFill>
                                      <a:latin typeface="Cambria Math" panose="02040503050406030204" pitchFamily="18" charset="0"/>
                                    </a:rPr>
                                  </m:ctrlPr>
                                </m:fPr>
                                <m:num>
                                  <m:r>
                                    <m:rPr>
                                      <m:nor/>
                                    </m:rPr>
                                    <a:rPr kumimoji="0" lang="en-US" altLang="ja-JP" b="1" i="1" dirty="0" smtClean="0">
                                      <a:solidFill>
                                        <a:srgbClr val="3333FF"/>
                                      </a:solidFill>
                                      <a:latin typeface="Times New Roman"/>
                                      <a:ea typeface="ＭＳ Ｐゴシック"/>
                                    </a:rPr>
                                    <m:t>m</m:t>
                                  </m:r>
                                </m:num>
                                <m:den>
                                  <m:d>
                                    <m:dPr>
                                      <m:begChr m:val="⟨"/>
                                      <m:endChr m:val="⟩"/>
                                      <m:ctrlPr>
                                        <a:rPr kumimoji="0" lang="en-US" altLang="ja-JP" b="1" i="1" dirty="0">
                                          <a:solidFill>
                                            <a:srgbClr val="3333FF"/>
                                          </a:solidFill>
                                          <a:latin typeface="Cambria Math" panose="02040503050406030204" pitchFamily="18" charset="0"/>
                                          <a:ea typeface="ＭＳ Ｐゴシック"/>
                                        </a:rPr>
                                      </m:ctrlPr>
                                    </m:dPr>
                                    <m:e>
                                      <m:r>
                                        <m:rPr>
                                          <m:nor/>
                                        </m:rPr>
                                        <a:rPr kumimoji="0" lang="en-US" altLang="ja-JP" b="1" i="1" dirty="0" smtClean="0">
                                          <a:solidFill>
                                            <a:srgbClr val="3333FF"/>
                                          </a:solidFill>
                                          <a:latin typeface="Times New Roman"/>
                                          <a:ea typeface="ＭＳ Ｐゴシック"/>
                                        </a:rPr>
                                        <m:t>m</m:t>
                                      </m:r>
                                    </m:e>
                                  </m:d>
                                </m:den>
                              </m:f>
                            </m:e>
                          </m:d>
                        </m:e>
                      </m:func>
                    </m:oMath>
                  </m:oMathPara>
                </a14:m>
                <a:endParaRPr lang="en-US" altLang="ja-JP" b="1" dirty="0">
                  <a:solidFill>
                    <a:srgbClr val="3333FF"/>
                  </a:solidFill>
                </a:endParaRPr>
              </a:p>
              <a:p>
                <a:r>
                  <a:rPr kumimoji="0" lang="en-US" altLang="ja-JP" dirty="0">
                    <a:solidFill>
                      <a:schemeClr val="tx1"/>
                    </a:solidFill>
                    <a:ea typeface="ＭＳ Ｐゴシック"/>
                  </a:rPr>
                  <a:t>      </a:t>
                </a:r>
                <a14:m>
                  <m:oMath xmlns:m="http://schemas.openxmlformats.org/officeDocument/2006/math">
                    <m:sSub>
                      <m:sSubPr>
                        <m:ctrlPr>
                          <a:rPr kumimoji="0" lang="en-US" altLang="ja-JP" i="1" dirty="0" smtClean="0">
                            <a:solidFill>
                              <a:schemeClr val="tx1"/>
                            </a:solidFill>
                            <a:latin typeface="Cambria Math" panose="02040503050406030204" pitchFamily="18" charset="0"/>
                            <a:ea typeface="ＭＳ Ｐゴシック"/>
                          </a:rPr>
                        </m:ctrlPr>
                      </m:sSubPr>
                      <m:e>
                        <m:d>
                          <m:dPr>
                            <m:begChr m:val="⟨"/>
                            <m:endChr m:val="⟩"/>
                            <m:ctrlPr>
                              <a:rPr kumimoji="0" lang="en-US" altLang="ja-JP" i="1" dirty="0" smtClean="0">
                                <a:solidFill>
                                  <a:schemeClr val="tx1"/>
                                </a:solidFill>
                                <a:latin typeface="Cambria Math" panose="02040503050406030204" pitchFamily="18" charset="0"/>
                                <a:ea typeface="ＭＳ Ｐゴシック"/>
                              </a:rPr>
                            </m:ctrlPr>
                          </m:dPr>
                          <m:e>
                            <m:r>
                              <m:rPr>
                                <m:nor/>
                              </m:rPr>
                              <a:rPr kumimoji="0" lang="en-US" altLang="ja-JP" b="0" i="1" dirty="0" smtClean="0">
                                <a:solidFill>
                                  <a:schemeClr val="tx1"/>
                                </a:solidFill>
                                <a:latin typeface="Times New Roman"/>
                                <a:ea typeface="ＭＳ Ｐゴシック"/>
                              </a:rPr>
                              <m:t>m</m:t>
                            </m:r>
                          </m:e>
                        </m:d>
                        <m:r>
                          <a:rPr kumimoji="0" lang="en-US" altLang="ja-JP" b="0" i="1" dirty="0" smtClean="0">
                            <a:solidFill>
                              <a:schemeClr val="tx1"/>
                            </a:solidFill>
                            <a:latin typeface="Cambria Math" panose="02040503050406030204" pitchFamily="18" charset="0"/>
                            <a:ea typeface="ＭＳ Ｐゴシック"/>
                          </a:rPr>
                          <m:t>=</m:t>
                        </m:r>
                        <m:r>
                          <a:rPr kumimoji="0" lang="en-US" altLang="ja-JP" b="0" i="1" dirty="0" smtClean="0">
                            <a:solidFill>
                              <a:schemeClr val="tx1"/>
                            </a:solidFill>
                            <a:latin typeface="Cambria Math" panose="02040503050406030204" pitchFamily="18" charset="0"/>
                            <a:ea typeface="ＭＳ Ｐゴシック"/>
                          </a:rPr>
                          <m:t>𝑀</m:t>
                        </m:r>
                      </m:e>
                      <m:sub>
                        <m:r>
                          <a:rPr kumimoji="0" lang="en-US" altLang="ja-JP" b="0" i="1" dirty="0" smtClean="0">
                            <a:solidFill>
                              <a:schemeClr val="tx1"/>
                            </a:solidFill>
                            <a:latin typeface="Cambria Math" panose="02040503050406030204" pitchFamily="18" charset="0"/>
                            <a:ea typeface="ＭＳ Ｐゴシック"/>
                          </a:rPr>
                          <m:t>𝑡𝑜𝑡</m:t>
                        </m:r>
                      </m:sub>
                    </m:sSub>
                    <m:r>
                      <a:rPr kumimoji="0" lang="en-US" altLang="ja-JP" b="0" i="1" dirty="0" smtClean="0">
                        <a:solidFill>
                          <a:schemeClr val="tx1"/>
                        </a:solidFill>
                        <a:latin typeface="Cambria Math" panose="02040503050406030204" pitchFamily="18" charset="0"/>
                        <a:ea typeface="ＭＳ Ｐゴシック"/>
                      </a:rPr>
                      <m:t>/</m:t>
                    </m:r>
                    <m:r>
                      <a:rPr kumimoji="0" lang="en-US" altLang="ja-JP" b="0" i="1" dirty="0" smtClean="0">
                        <a:solidFill>
                          <a:schemeClr val="tx1"/>
                        </a:solidFill>
                        <a:latin typeface="Cambria Math" panose="02040503050406030204" pitchFamily="18" charset="0"/>
                        <a:ea typeface="ＭＳ Ｐゴシック"/>
                      </a:rPr>
                      <m:t>𝑁</m:t>
                    </m:r>
                  </m:oMath>
                </a14:m>
                <a:endParaRPr lang="ja-JP" altLang="en-US" dirty="0">
                  <a:solidFill>
                    <a:schemeClr val="tx1"/>
                  </a:solidFill>
                </a:endParaRPr>
              </a:p>
            </p:txBody>
          </p:sp>
        </mc:Choice>
        <mc:Fallback xmlns="">
          <p:sp>
            <p:nvSpPr>
              <p:cNvPr id="11" name="Object 4">
                <a:extLst>
                  <a:ext uri="{FF2B5EF4-FFF2-40B4-BE49-F238E27FC236}">
                    <a16:creationId xmlns:a16="http://schemas.microsoft.com/office/drawing/2014/main" id="{3B976BC5-98D7-4D3E-87D0-A291FBC31527}"/>
                  </a:ext>
                </a:extLst>
              </p:cNvPr>
              <p:cNvSpPr txBox="1">
                <a:spLocks noRot="1" noChangeAspect="1" noMove="1" noResize="1" noEditPoints="1" noAdjustHandles="1" noChangeArrowheads="1" noChangeShapeType="1" noTextEdit="1"/>
              </p:cNvSpPr>
              <p:nvPr/>
            </p:nvSpPr>
            <p:spPr bwMode="auto">
              <a:xfrm>
                <a:off x="6262861" y="3068960"/>
                <a:ext cx="2881139" cy="1155700"/>
              </a:xfrm>
              <a:prstGeom prst="rect">
                <a:avLst/>
              </a:prstGeom>
              <a:blipFill>
                <a:blip r:embed="rId4"/>
                <a:stretch>
                  <a:fillRect b="-6842"/>
                </a:stretch>
              </a:blipFill>
              <a:ln>
                <a:noFill/>
              </a:ln>
              <a:effectLst/>
            </p:spPr>
            <p:txBody>
              <a:bodyPr/>
              <a:lstStyle/>
              <a:p>
                <a:r>
                  <a:rPr lang="ja-JP" altLang="en-US">
                    <a:noFill/>
                  </a:rPr>
                  <a:t> </a:t>
                </a:r>
              </a:p>
            </p:txBody>
          </p:sp>
        </mc:Fallback>
      </mc:AlternateContent>
      <p:graphicFrame>
        <p:nvGraphicFramePr>
          <p:cNvPr id="8" name="グラフ 7">
            <a:extLst>
              <a:ext uri="{FF2B5EF4-FFF2-40B4-BE49-F238E27FC236}">
                <a16:creationId xmlns:a16="http://schemas.microsoft.com/office/drawing/2014/main" id="{F9C4A000-E1E3-42FA-86F0-4F9324A0D569}"/>
              </a:ext>
            </a:extLst>
          </p:cNvPr>
          <p:cNvGraphicFramePr>
            <a:graphicFrameLocks/>
          </p:cNvGraphicFramePr>
          <p:nvPr>
            <p:extLst>
              <p:ext uri="{D42A27DB-BD31-4B8C-83A1-F6EECF244321}">
                <p14:modId xmlns:p14="http://schemas.microsoft.com/office/powerpoint/2010/main" val="878384538"/>
              </p:ext>
            </p:extLst>
          </p:nvPr>
        </p:nvGraphicFramePr>
        <p:xfrm>
          <a:off x="467544" y="4149080"/>
          <a:ext cx="7992888" cy="2523099"/>
        </p:xfrm>
        <a:graphic>
          <a:graphicData uri="http://schemas.openxmlformats.org/drawingml/2006/chart">
            <c:chart xmlns:c="http://schemas.openxmlformats.org/drawingml/2006/chart" xmlns:r="http://schemas.openxmlformats.org/officeDocument/2006/relationships" r:id="rId5"/>
          </a:graphicData>
        </a:graphic>
      </p:graphicFrame>
      <p:sp>
        <p:nvSpPr>
          <p:cNvPr id="9" name="テキスト ボックス 8">
            <a:extLst>
              <a:ext uri="{FF2B5EF4-FFF2-40B4-BE49-F238E27FC236}">
                <a16:creationId xmlns:a16="http://schemas.microsoft.com/office/drawing/2014/main" id="{65BDBBE9-FFA3-430A-A5BF-AE31ABF2B2C0}"/>
              </a:ext>
            </a:extLst>
          </p:cNvPr>
          <p:cNvSpPr txBox="1"/>
          <p:nvPr/>
        </p:nvSpPr>
        <p:spPr>
          <a:xfrm rot="16200000">
            <a:off x="-767335" y="5167935"/>
            <a:ext cx="2376264" cy="338554"/>
          </a:xfrm>
          <a:prstGeom prst="rect">
            <a:avLst/>
          </a:prstGeom>
          <a:noFill/>
        </p:spPr>
        <p:txBody>
          <a:bodyPr wrap="square">
            <a:spAutoFit/>
          </a:bodyPr>
          <a:lstStyle/>
          <a:p>
            <a:r>
              <a:rPr kumimoji="0" lang="ja-JP" altLang="en-US" sz="1600" dirty="0">
                <a:solidFill>
                  <a:srgbClr val="000000"/>
                </a:solidFill>
                <a:latin typeface="Times New Roman"/>
                <a:ea typeface="ＭＳ Ｐゴシック"/>
              </a:rPr>
              <a:t>エネルギー </a:t>
            </a:r>
            <a:r>
              <a:rPr kumimoji="0" lang="en-US" altLang="ja-JP" sz="1600" i="1" dirty="0">
                <a:solidFill>
                  <a:srgbClr val="000000"/>
                </a:solidFill>
                <a:latin typeface="Times New Roman"/>
                <a:ea typeface="ＭＳ Ｐゴシック"/>
              </a:rPr>
              <a:t>E</a:t>
            </a:r>
            <a:r>
              <a:rPr kumimoji="0" lang="ja-JP" altLang="en-US" sz="1600" dirty="0">
                <a:solidFill>
                  <a:srgbClr val="000000"/>
                </a:solidFill>
                <a:latin typeface="Times New Roman"/>
                <a:ea typeface="ＭＳ Ｐゴシック"/>
              </a:rPr>
              <a:t> を持つ比率</a:t>
            </a:r>
            <a:endParaRPr lang="ja-JP" altLang="en-US" sz="1600" dirty="0"/>
          </a:p>
        </p:txBody>
      </p:sp>
      <p:sp>
        <p:nvSpPr>
          <p:cNvPr id="5" name="テキスト ボックス 4">
            <a:extLst>
              <a:ext uri="{FF2B5EF4-FFF2-40B4-BE49-F238E27FC236}">
                <a16:creationId xmlns:a16="http://schemas.microsoft.com/office/drawing/2014/main" id="{8C98EFCD-C7A0-4718-A427-1BBDD848016F}"/>
              </a:ext>
            </a:extLst>
          </p:cNvPr>
          <p:cNvSpPr txBox="1"/>
          <p:nvPr/>
        </p:nvSpPr>
        <p:spPr>
          <a:xfrm>
            <a:off x="2843808" y="6516950"/>
            <a:ext cx="3384376" cy="338554"/>
          </a:xfrm>
          <a:prstGeom prst="rect">
            <a:avLst/>
          </a:prstGeom>
          <a:noFill/>
        </p:spPr>
        <p:txBody>
          <a:bodyPr wrap="square">
            <a:spAutoFit/>
          </a:bodyPr>
          <a:lstStyle/>
          <a:p>
            <a:r>
              <a:rPr kumimoji="0" lang="ja-JP" altLang="en-US" sz="1600" dirty="0">
                <a:solidFill>
                  <a:srgbClr val="000000"/>
                </a:solidFill>
                <a:latin typeface="Times New Roman"/>
                <a:ea typeface="ＭＳ Ｐゴシック"/>
              </a:rPr>
              <a:t>エネルギー </a:t>
            </a:r>
            <a:r>
              <a:rPr kumimoji="0" lang="en-US" altLang="ja-JP" sz="1600" i="1" dirty="0">
                <a:solidFill>
                  <a:srgbClr val="000000"/>
                </a:solidFill>
                <a:latin typeface="Times New Roman"/>
                <a:ea typeface="ＭＳ Ｐゴシック"/>
              </a:rPr>
              <a:t>E</a:t>
            </a:r>
            <a:r>
              <a:rPr kumimoji="0" lang="ja-JP" altLang="en-US" sz="1600" dirty="0">
                <a:solidFill>
                  <a:srgbClr val="000000"/>
                </a:solidFill>
                <a:latin typeface="Times New Roman"/>
                <a:ea typeface="ＭＳ Ｐゴシック"/>
              </a:rPr>
              <a:t> </a:t>
            </a:r>
            <a:r>
              <a:rPr kumimoji="0" lang="en-US" altLang="ja-JP" sz="1600" dirty="0">
                <a:solidFill>
                  <a:srgbClr val="000000"/>
                </a:solidFill>
                <a:latin typeface="Times New Roman"/>
                <a:ea typeface="ＭＳ Ｐゴシック"/>
              </a:rPr>
              <a:t>(</a:t>
            </a:r>
            <a:r>
              <a:rPr kumimoji="0" lang="ja-JP" altLang="en-US" sz="1600" dirty="0">
                <a:solidFill>
                  <a:srgbClr val="000000"/>
                </a:solidFill>
                <a:latin typeface="Times New Roman"/>
                <a:ea typeface="ＭＳ Ｐゴシック"/>
              </a:rPr>
              <a:t>電子ボルト</a:t>
            </a:r>
            <a:r>
              <a:rPr kumimoji="0" lang="en-US" altLang="ja-JP" sz="1600" dirty="0">
                <a:solidFill>
                  <a:srgbClr val="000000"/>
                </a:solidFill>
                <a:latin typeface="Times New Roman"/>
                <a:ea typeface="ＭＳ Ｐゴシック"/>
              </a:rPr>
              <a:t>)</a:t>
            </a:r>
            <a:endParaRPr lang="ja-JP" altLang="en-US" sz="1600" dirty="0"/>
          </a:p>
        </p:txBody>
      </p:sp>
      <p:sp>
        <p:nvSpPr>
          <p:cNvPr id="12" name="楕円 11">
            <a:extLst>
              <a:ext uri="{FF2B5EF4-FFF2-40B4-BE49-F238E27FC236}">
                <a16:creationId xmlns:a16="http://schemas.microsoft.com/office/drawing/2014/main" id="{47A3F5B2-7053-4D0F-A985-FEA73DF970B0}"/>
              </a:ext>
            </a:extLst>
          </p:cNvPr>
          <p:cNvSpPr/>
          <p:nvPr/>
        </p:nvSpPr>
        <p:spPr bwMode="auto">
          <a:xfrm>
            <a:off x="7524328" y="5984707"/>
            <a:ext cx="720080" cy="324613"/>
          </a:xfrm>
          <a:prstGeom prst="ellipse">
            <a:avLst/>
          </a:prstGeom>
          <a:noFill/>
          <a:ln w="222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600" b="1" i="0" u="none" strike="noStrike" cap="none" normalizeH="0" baseline="0">
              <a:ln>
                <a:noFill/>
              </a:ln>
              <a:solidFill>
                <a:schemeClr val="tx1"/>
              </a:solidFill>
              <a:effectLst/>
              <a:latin typeface="Times New Roman" pitchFamily="18" charset="0"/>
              <a:ea typeface="ＭＳ Ｐゴシック" pitchFamily="50" charset="-128"/>
            </a:endParaRPr>
          </a:p>
        </p:txBody>
      </p:sp>
      <p:sp>
        <p:nvSpPr>
          <p:cNvPr id="14" name="テキスト ボックス 13">
            <a:extLst>
              <a:ext uri="{FF2B5EF4-FFF2-40B4-BE49-F238E27FC236}">
                <a16:creationId xmlns:a16="http://schemas.microsoft.com/office/drawing/2014/main" id="{46E8F5FC-A05D-41AB-AECF-DF8C6A13BD7B}"/>
              </a:ext>
            </a:extLst>
          </p:cNvPr>
          <p:cNvSpPr txBox="1"/>
          <p:nvPr/>
        </p:nvSpPr>
        <p:spPr>
          <a:xfrm>
            <a:off x="6732240" y="5085184"/>
            <a:ext cx="2411760" cy="830997"/>
          </a:xfrm>
          <a:prstGeom prst="rect">
            <a:avLst/>
          </a:prstGeom>
          <a:noFill/>
        </p:spPr>
        <p:txBody>
          <a:bodyPr wrap="square">
            <a:spAutoFit/>
          </a:bodyPr>
          <a:lstStyle/>
          <a:p>
            <a:r>
              <a:rPr kumimoji="0" lang="ja-JP" altLang="en-US" dirty="0">
                <a:solidFill>
                  <a:srgbClr val="FF0000"/>
                </a:solidFill>
                <a:latin typeface="Times New Roman"/>
                <a:ea typeface="ＭＳ Ｐゴシック"/>
              </a:rPr>
              <a:t>シリコンで重要な</a:t>
            </a:r>
            <a:endParaRPr kumimoji="0" lang="en-US" altLang="ja-JP" dirty="0">
              <a:solidFill>
                <a:srgbClr val="FF0000"/>
              </a:solidFill>
              <a:latin typeface="Times New Roman"/>
              <a:ea typeface="ＭＳ Ｐゴシック"/>
            </a:endParaRPr>
          </a:p>
          <a:p>
            <a:r>
              <a:rPr kumimoji="0" lang="ja-JP" altLang="en-US" dirty="0">
                <a:solidFill>
                  <a:srgbClr val="FF0000"/>
                </a:solidFill>
                <a:latin typeface="Times New Roman"/>
                <a:ea typeface="ＭＳ Ｐゴシック"/>
              </a:rPr>
              <a:t>電子の割合</a:t>
            </a:r>
            <a:endParaRPr lang="ja-JP" altLang="en-US" dirty="0"/>
          </a:p>
        </p:txBody>
      </p:sp>
    </p:spTree>
    <p:extLst>
      <p:ext uri="{BB962C8B-B14F-4D97-AF65-F5344CB8AC3E}">
        <p14:creationId xmlns:p14="http://schemas.microsoft.com/office/powerpoint/2010/main" val="9128927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0130" name="オブジェクト 10"/>
          <p:cNvGraphicFramePr>
            <a:graphicFrameLocks noChangeAspect="1"/>
          </p:cNvGraphicFramePr>
          <p:nvPr/>
        </p:nvGraphicFramePr>
        <p:xfrm>
          <a:off x="684213" y="1910035"/>
          <a:ext cx="6405562" cy="4357688"/>
        </p:xfrm>
        <a:graphic>
          <a:graphicData uri="http://schemas.openxmlformats.org/presentationml/2006/ole">
            <mc:AlternateContent xmlns:mc="http://schemas.openxmlformats.org/markup-compatibility/2006">
              <mc:Choice xmlns:v="urn:schemas-microsoft-com:vml" Requires="v">
                <p:oleObj spid="_x0000_s580711" r:id="rId4" imgW="6405245" imgH="4357370" progId="">
                  <p:embed/>
                </p:oleObj>
              </mc:Choice>
              <mc:Fallback>
                <p:oleObj r:id="rId4" imgW="6405245" imgH="4357370" progId="">
                  <p:embed/>
                  <p:pic>
                    <p:nvPicPr>
                      <p:cNvPr id="560130" name="オブジェクト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4213" y="1910035"/>
                        <a:ext cx="6405562" cy="435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60131" name="Rectangle 1026"/>
          <p:cNvSpPr>
            <a:spLocks noGrp="1" noChangeArrowheads="1"/>
          </p:cNvSpPr>
          <p:nvPr>
            <p:ph type="title"/>
          </p:nvPr>
        </p:nvSpPr>
        <p:spPr>
          <a:xfrm>
            <a:off x="0" y="0"/>
            <a:ext cx="9144000" cy="762000"/>
          </a:xfrm>
        </p:spPr>
        <p:txBody>
          <a:bodyPr/>
          <a:lstStyle/>
          <a:p>
            <a:pPr eaLnBrk="1" hangingPunct="1"/>
            <a:r>
              <a:rPr lang="ja-JP" altLang="en-US" sz="3600" b="1" dirty="0">
                <a:solidFill>
                  <a:srgbClr val="0000FF"/>
                </a:solidFill>
                <a:cs typeface="Times New Roman" panose="02020603050405020304" pitchFamily="18" charset="0"/>
              </a:rPr>
              <a:t>なぜ半導体がいろいろな機能を持つのか</a:t>
            </a:r>
            <a:endParaRPr lang="en-US" altLang="ja-JP" sz="3600" b="1" dirty="0">
              <a:solidFill>
                <a:srgbClr val="0000FF"/>
              </a:solidFill>
              <a:cs typeface="Times New Roman" panose="02020603050405020304" pitchFamily="18" charset="0"/>
            </a:endParaRPr>
          </a:p>
        </p:txBody>
      </p:sp>
      <p:sp>
        <p:nvSpPr>
          <p:cNvPr id="560132" name="テキスト ボックス 3"/>
          <p:cNvSpPr txBox="1">
            <a:spLocks noChangeArrowheads="1"/>
          </p:cNvSpPr>
          <p:nvPr/>
        </p:nvSpPr>
        <p:spPr bwMode="auto">
          <a:xfrm>
            <a:off x="2051720" y="6085160"/>
            <a:ext cx="402065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バンドギャップ </a:t>
            </a:r>
            <a:r>
              <a:rPr kumimoji="1" lang="en-US" altLang="ja-JP" sz="3200" b="1" i="1" u="none" strike="noStrike" kern="1200" cap="none" spc="0" normalizeH="0" baseline="0" noProof="0" dirty="0" err="1">
                <a:ln>
                  <a:noFill/>
                </a:ln>
                <a:solidFill>
                  <a:srgbClr val="000000"/>
                </a:solidFill>
                <a:effectLst/>
                <a:uLnTx/>
                <a:uFillTx/>
                <a:latin typeface="Times New Roman" panose="02020603050405020304" pitchFamily="18" charset="0"/>
                <a:ea typeface="ＭＳ Ｐゴシック" panose="020B0600070205080204" pitchFamily="50" charset="-128"/>
                <a:cs typeface="+mn-cs"/>
              </a:rPr>
              <a:t>E</a:t>
            </a:r>
            <a:r>
              <a:rPr kumimoji="1" lang="en-US" altLang="ja-JP" sz="3200" b="1" i="0" u="none" strike="noStrike" kern="1200" cap="none" spc="0" normalizeH="0" baseline="-25000" noProof="0" dirty="0" err="1">
                <a:ln>
                  <a:noFill/>
                </a:ln>
                <a:solidFill>
                  <a:srgbClr val="000000"/>
                </a:solidFill>
                <a:effectLst/>
                <a:uLnTx/>
                <a:uFillTx/>
                <a:latin typeface="Times New Roman" panose="02020603050405020304" pitchFamily="18" charset="0"/>
                <a:ea typeface="ＭＳ Ｐゴシック" panose="020B0600070205080204" pitchFamily="50" charset="-128"/>
                <a:cs typeface="+mn-cs"/>
              </a:rPr>
              <a:t>g</a:t>
            </a:r>
            <a:r>
              <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eV</a:t>
            </a:r>
            <a:endPar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60133" name="テキスト ボックス 58"/>
          <p:cNvSpPr txBox="1">
            <a:spLocks noChangeArrowheads="1"/>
          </p:cNvSpPr>
          <p:nvPr/>
        </p:nvSpPr>
        <p:spPr bwMode="auto">
          <a:xfrm rot="16200000">
            <a:off x="-1472479" y="3503325"/>
            <a:ext cx="375776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電子密度 </a:t>
            </a:r>
            <a:r>
              <a:rPr kumimoji="1" lang="en-US" altLang="ja-JP" sz="3200" b="1"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N</a:t>
            </a:r>
            <a:r>
              <a:rPr kumimoji="1" lang="en-US" altLang="ja-JP" sz="3200" b="1" i="0" u="none" strike="noStrike" kern="1200" cap="none" spc="0" normalizeH="0" baseline="-25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e</a:t>
            </a: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(cm</a:t>
            </a:r>
            <a:r>
              <a:rPr kumimoji="1" lang="en-US" altLang="ja-JP" sz="32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-3</a:t>
            </a:r>
            <a:r>
              <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endPar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60134" name="テキスト ボックス 59"/>
          <p:cNvSpPr txBox="1">
            <a:spLocks noChangeArrowheads="1"/>
          </p:cNvSpPr>
          <p:nvPr/>
        </p:nvSpPr>
        <p:spPr bwMode="auto">
          <a:xfrm>
            <a:off x="4419600" y="3287985"/>
            <a:ext cx="10350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100</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C</a:t>
            </a:r>
            <a:endParaRPr kumimoji="1" lang="ja-JP" altLang="en-US"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60135" name="テキスト ボックス 61"/>
          <p:cNvSpPr txBox="1">
            <a:spLocks noChangeArrowheads="1"/>
          </p:cNvSpPr>
          <p:nvPr/>
        </p:nvSpPr>
        <p:spPr bwMode="auto">
          <a:xfrm>
            <a:off x="3148013" y="3702323"/>
            <a:ext cx="868362"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27</a:t>
            </a:r>
            <a:r>
              <a:rPr kumimoji="1" lang="en-US" altLang="ja-JP" sz="2600" b="1" i="0" u="none" strike="noStrike" kern="1200" cap="none" spc="0" normalizeH="0" baseline="3000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o</a:t>
            </a:r>
            <a:r>
              <a:rPr kumimoji="1" lang="en-US" altLang="ja-JP" sz="2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C</a:t>
            </a:r>
            <a:endParaRPr kumimoji="1" lang="ja-JP" altLang="en-US" sz="2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cxnSp>
        <p:nvCxnSpPr>
          <p:cNvPr id="560136" name="直線コネクタ 5"/>
          <p:cNvCxnSpPr>
            <a:cxnSpLocks noChangeShapeType="1"/>
          </p:cNvCxnSpPr>
          <p:nvPr/>
        </p:nvCxnSpPr>
        <p:spPr bwMode="auto">
          <a:xfrm>
            <a:off x="2590800" y="2159273"/>
            <a:ext cx="0" cy="34512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60137" name="テキスト ボックス 63"/>
          <p:cNvSpPr txBox="1">
            <a:spLocks noChangeArrowheads="1"/>
          </p:cNvSpPr>
          <p:nvPr/>
        </p:nvSpPr>
        <p:spPr bwMode="auto">
          <a:xfrm>
            <a:off x="2568575" y="3203848"/>
            <a:ext cx="463550"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Si</a:t>
            </a:r>
            <a:endParaRPr kumimoji="1" lang="ja-JP" altLang="en-US" sz="2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cxnSp>
        <p:nvCxnSpPr>
          <p:cNvPr id="560138" name="直線コネクタ 64"/>
          <p:cNvCxnSpPr>
            <a:cxnSpLocks noChangeShapeType="1"/>
          </p:cNvCxnSpPr>
          <p:nvPr/>
        </p:nvCxnSpPr>
        <p:spPr bwMode="auto">
          <a:xfrm>
            <a:off x="1727200" y="2154510"/>
            <a:ext cx="0" cy="34512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60139" name="テキスト ボックス 65"/>
          <p:cNvSpPr txBox="1">
            <a:spLocks noChangeArrowheads="1"/>
          </p:cNvSpPr>
          <p:nvPr/>
        </p:nvSpPr>
        <p:spPr bwMode="auto">
          <a:xfrm>
            <a:off x="1704975" y="3200673"/>
            <a:ext cx="5921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Ge</a:t>
            </a:r>
            <a:endParaRPr kumimoji="1" lang="ja-JP" altLang="en-US" sz="2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560140" name="テキスト ボックス 67"/>
          <p:cNvSpPr txBox="1">
            <a:spLocks noChangeArrowheads="1"/>
          </p:cNvSpPr>
          <p:nvPr/>
        </p:nvSpPr>
        <p:spPr bwMode="auto">
          <a:xfrm>
            <a:off x="6769100" y="4735785"/>
            <a:ext cx="142081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酸化物</a:t>
            </a:r>
          </a:p>
        </p:txBody>
      </p:sp>
      <p:sp>
        <p:nvSpPr>
          <p:cNvPr id="560141" name="正方形/長方形 6"/>
          <p:cNvSpPr>
            <a:spLocks noChangeArrowheads="1"/>
          </p:cNvSpPr>
          <p:nvPr/>
        </p:nvSpPr>
        <p:spPr bwMode="auto">
          <a:xfrm>
            <a:off x="639763" y="1927498"/>
            <a:ext cx="619125" cy="388937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60142" name="テキスト ボックス 69"/>
          <p:cNvSpPr txBox="1">
            <a:spLocks noChangeArrowheads="1"/>
          </p:cNvSpPr>
          <p:nvPr/>
        </p:nvSpPr>
        <p:spPr bwMode="auto">
          <a:xfrm>
            <a:off x="587375" y="2000523"/>
            <a:ext cx="73818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15</a:t>
            </a:r>
            <a:endParaRPr kumimoji="1" lang="ja-JP" altLang="en-US"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60143" name="テキスト ボックス 72"/>
          <p:cNvSpPr txBox="1">
            <a:spLocks noChangeArrowheads="1"/>
          </p:cNvSpPr>
          <p:nvPr/>
        </p:nvSpPr>
        <p:spPr bwMode="auto">
          <a:xfrm>
            <a:off x="974725" y="4316685"/>
            <a:ext cx="3508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a:t>
            </a:r>
            <a:endParaRPr kumimoji="1" lang="ja-JP" altLang="en-US"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60144" name="テキスト ボックス 73"/>
          <p:cNvSpPr txBox="1">
            <a:spLocks noChangeArrowheads="1"/>
          </p:cNvSpPr>
          <p:nvPr/>
        </p:nvSpPr>
        <p:spPr bwMode="auto">
          <a:xfrm>
            <a:off x="696913" y="3534048"/>
            <a:ext cx="6286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5</a:t>
            </a:r>
            <a:endParaRPr kumimoji="1" lang="ja-JP" altLang="en-US"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60145" name="テキスト ボックス 74"/>
          <p:cNvSpPr txBox="1">
            <a:spLocks noChangeArrowheads="1"/>
          </p:cNvSpPr>
          <p:nvPr/>
        </p:nvSpPr>
        <p:spPr bwMode="auto">
          <a:xfrm>
            <a:off x="587375" y="2729185"/>
            <a:ext cx="738188"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endParaRPr kumimoji="1" lang="ja-JP" altLang="en-US"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560146" name="テキスト ボックス 75"/>
          <p:cNvSpPr txBox="1">
            <a:spLocks noChangeArrowheads="1"/>
          </p:cNvSpPr>
          <p:nvPr/>
        </p:nvSpPr>
        <p:spPr bwMode="auto">
          <a:xfrm>
            <a:off x="623888" y="5127898"/>
            <a:ext cx="7016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-5</a:t>
            </a:r>
            <a:endParaRPr kumimoji="1" lang="ja-JP" altLang="en-US"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cxnSp>
        <p:nvCxnSpPr>
          <p:cNvPr id="560147" name="直線コネクタ 77"/>
          <p:cNvCxnSpPr>
            <a:cxnSpLocks noChangeShapeType="1"/>
          </p:cNvCxnSpPr>
          <p:nvPr/>
        </p:nvCxnSpPr>
        <p:spPr bwMode="auto">
          <a:xfrm flipH="1">
            <a:off x="1306513" y="5524773"/>
            <a:ext cx="5929312"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60148" name="テキスト ボックス 80"/>
          <p:cNvSpPr txBox="1">
            <a:spLocks noChangeArrowheads="1"/>
          </p:cNvSpPr>
          <p:nvPr/>
        </p:nvSpPr>
        <p:spPr bwMode="auto">
          <a:xfrm>
            <a:off x="7164388" y="5240610"/>
            <a:ext cx="1639887"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-6</a:t>
            </a: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cm</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-3</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 m</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3</a:t>
            </a:r>
            <a:r>
              <a:rPr kumimoji="1" lang="ja-JP" altLang="en-US"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に</a:t>
            </a: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a:t>
            </a:r>
            <a:r>
              <a:rPr kumimoji="1" lang="ja-JP" altLang="en-US"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個</a:t>
            </a:r>
          </a:p>
        </p:txBody>
      </p:sp>
      <p:cxnSp>
        <p:nvCxnSpPr>
          <p:cNvPr id="560149" name="直線コネクタ 82"/>
          <p:cNvCxnSpPr>
            <a:cxnSpLocks noChangeShapeType="1"/>
          </p:cNvCxnSpPr>
          <p:nvPr/>
        </p:nvCxnSpPr>
        <p:spPr bwMode="auto">
          <a:xfrm flipH="1">
            <a:off x="1306513" y="3037160"/>
            <a:ext cx="5929312"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60150" name="テキスト ボックス 84"/>
          <p:cNvSpPr txBox="1">
            <a:spLocks noChangeArrowheads="1"/>
          </p:cNvSpPr>
          <p:nvPr/>
        </p:nvSpPr>
        <p:spPr bwMode="auto">
          <a:xfrm>
            <a:off x="7164388" y="2783160"/>
            <a:ext cx="1431925"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cm</a:t>
            </a:r>
            <a:r>
              <a:rPr kumimoji="1" lang="en-US" altLang="ja-JP" sz="26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-3</a:t>
            </a:r>
            <a:endParaRPr kumimoji="1" lang="ja-JP" altLang="en-US" sz="2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cxnSp>
        <p:nvCxnSpPr>
          <p:cNvPr id="560151" name="直線コネクタ 85"/>
          <p:cNvCxnSpPr>
            <a:cxnSpLocks noChangeShapeType="1"/>
          </p:cNvCxnSpPr>
          <p:nvPr/>
        </p:nvCxnSpPr>
        <p:spPr bwMode="auto">
          <a:xfrm flipH="1">
            <a:off x="1301750" y="2500585"/>
            <a:ext cx="5930900"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60152" name="テキスト ボックス 86"/>
          <p:cNvSpPr txBox="1">
            <a:spLocks noChangeArrowheads="1"/>
          </p:cNvSpPr>
          <p:nvPr/>
        </p:nvSpPr>
        <p:spPr bwMode="auto">
          <a:xfrm>
            <a:off x="7159625" y="2244998"/>
            <a:ext cx="1431925"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6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13</a:t>
            </a:r>
            <a:r>
              <a:rPr kumimoji="1" lang="en-US" altLang="ja-JP"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cm</a:t>
            </a:r>
            <a:r>
              <a:rPr kumimoji="1" lang="en-US" altLang="ja-JP" sz="26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-3</a:t>
            </a:r>
            <a:endParaRPr kumimoji="1" lang="ja-JP" altLang="en-US"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mc:AlternateContent xmlns:mc="http://schemas.openxmlformats.org/markup-compatibility/2006" xmlns:a14="http://schemas.microsoft.com/office/drawing/2010/main">
        <mc:Choice Requires="a14">
          <p:sp>
            <p:nvSpPr>
              <p:cNvPr id="25" name="Object 4"/>
              <p:cNvSpPr txBox="1"/>
              <p:nvPr/>
            </p:nvSpPr>
            <p:spPr bwMode="auto">
              <a:xfrm>
                <a:off x="250825" y="877888"/>
                <a:ext cx="3243263" cy="904875"/>
              </a:xfrm>
              <a:prstGeom prst="rect">
                <a:avLst/>
              </a:prstGeom>
              <a:noFill/>
              <a:ln>
                <a:noFill/>
              </a:ln>
              <a:effectLst/>
            </p:spPr>
            <p:txBody>
              <a:bodyPr>
                <a:normAutofit fontScale="92500"/>
              </a:bodyPr>
              <a:lstStyle/>
              <a:p>
                <a:pPr/>
                <a14:m>
                  <m:oMathPara xmlns:m="http://schemas.openxmlformats.org/officeDocument/2006/math">
                    <m:oMathParaPr>
                      <m:jc m:val="left"/>
                    </m:oMathParaPr>
                    <m:oMath xmlns:m="http://schemas.openxmlformats.org/officeDocument/2006/math">
                      <m:sSub>
                        <m:sSubPr>
                          <m:ctrlPr>
                            <a:rPr lang="ja-JP" altLang="en-US" i="1" smtClean="0">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𝑁</m:t>
                          </m:r>
                        </m:e>
                        <m:sub>
                          <m:r>
                            <a:rPr lang="ja-JP" altLang="en-US" i="1">
                              <a:solidFill>
                                <a:srgbClr val="000000"/>
                              </a:solidFill>
                              <a:latin typeface="Cambria Math" panose="02040503050406030204" pitchFamily="18" charset="0"/>
                            </a:rPr>
                            <m:t>𝑒</m:t>
                          </m:r>
                        </m:sub>
                      </m:sSub>
                      <m:r>
                        <a:rPr lang="ja-JP" altLang="en-US" i="1">
                          <a:solidFill>
                            <a:srgbClr val="000000"/>
                          </a:solidFill>
                          <a:latin typeface="Cambria Math" panose="02040503050406030204" pitchFamily="18" charset="0"/>
                        </a:rPr>
                        <m:t>=</m:t>
                      </m:r>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𝑁</m:t>
                          </m:r>
                        </m:e>
                        <m:sub>
                          <m:r>
                            <a:rPr lang="en-US" altLang="ja-JP" b="0" i="1" smtClean="0">
                              <a:solidFill>
                                <a:srgbClr val="000000"/>
                              </a:solidFill>
                              <a:latin typeface="Cambria Math" panose="02040503050406030204" pitchFamily="18" charset="0"/>
                            </a:rPr>
                            <m:t>0</m:t>
                          </m:r>
                        </m:sub>
                      </m:sSub>
                      <m:func>
                        <m:funcPr>
                          <m:ctrlPr>
                            <a:rPr lang="ja-JP" altLang="en-US" i="1">
                              <a:solidFill>
                                <a:srgbClr val="000000"/>
                              </a:solidFill>
                              <a:latin typeface="Cambria Math" panose="02040503050406030204" pitchFamily="18" charset="0"/>
                            </a:rPr>
                          </m:ctrlPr>
                        </m:funcPr>
                        <m:fName>
                          <m:r>
                            <m:rPr>
                              <m:sty m:val="p"/>
                            </m:rPr>
                            <a:rPr lang="ja-JP" altLang="en-US" i="0">
                              <a:solidFill>
                                <a:srgbClr val="000000"/>
                              </a:solidFill>
                              <a:latin typeface="Cambria Math" panose="02040503050406030204" pitchFamily="18" charset="0"/>
                            </a:rPr>
                            <m:t>exp</m:t>
                          </m:r>
                        </m:fName>
                        <m:e>
                          <m:d>
                            <m:dPr>
                              <m:ctrlPr>
                                <a:rPr lang="ja-JP" altLang="en-US" i="1">
                                  <a:solidFill>
                                    <a:srgbClr val="000000"/>
                                  </a:solidFill>
                                  <a:latin typeface="Cambria Math" panose="02040503050406030204" pitchFamily="18" charset="0"/>
                                </a:rPr>
                              </m:ctrlPr>
                            </m:dPr>
                            <m:e>
                              <m:r>
                                <a:rPr lang="ja-JP" altLang="en-US" i="1">
                                  <a:solidFill>
                                    <a:srgbClr val="000000"/>
                                  </a:solidFill>
                                  <a:latin typeface="Cambria Math" panose="02040503050406030204" pitchFamily="18" charset="0"/>
                                </a:rPr>
                                <m:t>−</m:t>
                              </m:r>
                              <m:f>
                                <m:fPr>
                                  <m:ctrlPr>
                                    <a:rPr lang="ja-JP" altLang="en-US" i="1">
                                      <a:solidFill>
                                        <a:srgbClr val="000000"/>
                                      </a:solidFill>
                                      <a:latin typeface="Cambria Math" panose="02040503050406030204" pitchFamily="18" charset="0"/>
                                    </a:rPr>
                                  </m:ctrlPr>
                                </m:fPr>
                                <m:num>
                                  <m:sSub>
                                    <m:sSubPr>
                                      <m:ctrlPr>
                                        <a:rPr lang="ja-JP" altLang="en-US"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𝐸</m:t>
                                      </m:r>
                                    </m:e>
                                    <m:sub>
                                      <m:r>
                                        <a:rPr lang="ja-JP" altLang="en-US" i="1">
                                          <a:solidFill>
                                            <a:srgbClr val="000000"/>
                                          </a:solidFill>
                                          <a:latin typeface="Cambria Math" panose="02040503050406030204" pitchFamily="18" charset="0"/>
                                        </a:rPr>
                                        <m:t>𝑔</m:t>
                                      </m:r>
                                    </m:sub>
                                  </m:sSub>
                                </m:num>
                                <m:den>
                                  <m:r>
                                    <a:rPr lang="ja-JP" altLang="en-US" i="1">
                                      <a:solidFill>
                                        <a:srgbClr val="000000"/>
                                      </a:solidFill>
                                      <a:latin typeface="Cambria Math" panose="02040503050406030204" pitchFamily="18" charset="0"/>
                                    </a:rPr>
                                    <m:t>2</m:t>
                                  </m:r>
                                  <m:sSub>
                                    <m:sSubPr>
                                      <m:ctrlPr>
                                        <a:rPr lang="en-US" altLang="ja-JP" i="1" smtClean="0">
                                          <a:solidFill>
                                            <a:srgbClr val="000000"/>
                                          </a:solidFill>
                                          <a:latin typeface="Cambria Math" panose="02040503050406030204" pitchFamily="18" charset="0"/>
                                        </a:rPr>
                                      </m:ctrlPr>
                                    </m:sSubPr>
                                    <m:e>
                                      <m:r>
                                        <a:rPr lang="en-US" altLang="ja-JP" b="0" i="1" smtClean="0">
                                          <a:solidFill>
                                            <a:srgbClr val="000000"/>
                                          </a:solidFill>
                                          <a:latin typeface="Cambria Math" panose="02040503050406030204" pitchFamily="18" charset="0"/>
                                        </a:rPr>
                                        <m:t>𝑘</m:t>
                                      </m:r>
                                    </m:e>
                                    <m:sub>
                                      <m:r>
                                        <a:rPr lang="en-US" altLang="ja-JP" b="0" i="1" smtClean="0">
                                          <a:solidFill>
                                            <a:srgbClr val="000000"/>
                                          </a:solidFill>
                                          <a:latin typeface="Cambria Math" panose="02040503050406030204" pitchFamily="18" charset="0"/>
                                        </a:rPr>
                                        <m:t>𝐵</m:t>
                                      </m:r>
                                    </m:sub>
                                  </m:sSub>
                                  <m:r>
                                    <a:rPr lang="ja-JP" altLang="en-US" i="1">
                                      <a:solidFill>
                                        <a:srgbClr val="000000"/>
                                      </a:solidFill>
                                      <a:latin typeface="Cambria Math" panose="02040503050406030204" pitchFamily="18" charset="0"/>
                                    </a:rPr>
                                    <m:t>𝑇</m:t>
                                  </m:r>
                                </m:den>
                              </m:f>
                            </m:e>
                          </m:d>
                        </m:e>
                      </m:func>
                    </m:oMath>
                  </m:oMathPara>
                </a14:m>
                <a:endParaRPr lang="ja-JP" altLang="en-US" dirty="0"/>
              </a:p>
            </p:txBody>
          </p:sp>
        </mc:Choice>
        <mc:Fallback xmlns="">
          <p:sp>
            <p:nvSpPr>
              <p:cNvPr id="25" name="Object 4"/>
              <p:cNvSpPr txBox="1">
                <a:spLocks noRot="1" noChangeAspect="1" noMove="1" noResize="1" noEditPoints="1" noAdjustHandles="1" noChangeArrowheads="1" noChangeShapeType="1" noTextEdit="1"/>
              </p:cNvSpPr>
              <p:nvPr/>
            </p:nvSpPr>
            <p:spPr bwMode="auto">
              <a:xfrm>
                <a:off x="250825" y="877888"/>
                <a:ext cx="3243263" cy="904875"/>
              </a:xfrm>
              <a:prstGeom prst="rect">
                <a:avLst/>
              </a:prstGeom>
              <a:blipFill>
                <a:blip r:embed="rId6"/>
                <a:stretch>
                  <a:fillRect/>
                </a:stretch>
              </a:blipFill>
              <a:ln>
                <a:noFill/>
              </a:ln>
              <a:effectLst/>
            </p:spPr>
            <p:txBody>
              <a:bodyPr/>
              <a:lstStyle/>
              <a:p>
                <a:r>
                  <a:rPr lang="ja-JP" altLang="en-US">
                    <a:noFill/>
                  </a:rPr>
                  <a:t> </a:t>
                </a:r>
              </a:p>
            </p:txBody>
          </p:sp>
        </mc:Fallback>
      </mc:AlternateContent>
      <p:sp>
        <p:nvSpPr>
          <p:cNvPr id="2" name="テキスト ボックス 86">
            <a:extLst>
              <a:ext uri="{FF2B5EF4-FFF2-40B4-BE49-F238E27FC236}">
                <a16:creationId xmlns:a16="http://schemas.microsoft.com/office/drawing/2014/main" id="{217DD932-2CBD-4349-9E2C-E9400C34C848}"/>
              </a:ext>
            </a:extLst>
          </p:cNvPr>
          <p:cNvSpPr txBox="1">
            <a:spLocks noChangeArrowheads="1"/>
          </p:cNvSpPr>
          <p:nvPr/>
        </p:nvSpPr>
        <p:spPr bwMode="auto">
          <a:xfrm>
            <a:off x="4067944" y="1096288"/>
            <a:ext cx="4985660"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Si</a:t>
            </a:r>
            <a:r>
              <a:rPr kumimoji="1" lang="ja-JP" altLang="en-US"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の原子密度      </a:t>
            </a:r>
            <a:r>
              <a:rPr kumimoji="1" lang="ja-JP" altLang="en-US" sz="26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5</a:t>
            </a:r>
            <a:r>
              <a:rPr lang="en-US" altLang="ja-JP" sz="2600" b="1" dirty="0">
                <a:solidFill>
                  <a:srgbClr val="000000"/>
                </a:solidFill>
                <a:sym typeface="Symbol" panose="05050102010706020507" pitchFamily="18" charset="2"/>
              </a:rPr>
              <a:t></a:t>
            </a:r>
            <a:r>
              <a:rPr kumimoji="1" lang="en-US" altLang="ja-JP"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6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22</a:t>
            </a:r>
            <a:r>
              <a:rPr kumimoji="1" lang="en-US" altLang="ja-JP"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cm</a:t>
            </a:r>
            <a:r>
              <a:rPr kumimoji="1" lang="en-US" altLang="ja-JP" sz="26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-3</a:t>
            </a: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2600" b="1" dirty="0">
                <a:solidFill>
                  <a:srgbClr val="000000"/>
                </a:solidFill>
              </a:rPr>
              <a:t>金属の電子密度 </a:t>
            </a:r>
            <a:r>
              <a:rPr lang="en-US" altLang="ja-JP" sz="2600" b="1" dirty="0">
                <a:solidFill>
                  <a:srgbClr val="000000"/>
                </a:solidFill>
              </a:rPr>
              <a:t>5 ~ 30</a:t>
            </a:r>
            <a:r>
              <a:rPr lang="en-US" altLang="ja-JP" sz="2600" b="1" dirty="0">
                <a:solidFill>
                  <a:srgbClr val="000000"/>
                </a:solidFill>
                <a:sym typeface="Symbol" panose="05050102010706020507" pitchFamily="18" charset="2"/>
              </a:rPr>
              <a:t></a:t>
            </a:r>
            <a:r>
              <a:rPr lang="en-US" altLang="ja-JP" sz="2600" b="1" dirty="0">
                <a:solidFill>
                  <a:srgbClr val="000000"/>
                </a:solidFill>
              </a:rPr>
              <a:t>10</a:t>
            </a:r>
            <a:r>
              <a:rPr lang="en-US" altLang="ja-JP" sz="2600" b="1" baseline="30000" dirty="0">
                <a:solidFill>
                  <a:srgbClr val="000000"/>
                </a:solidFill>
              </a:rPr>
              <a:t>22</a:t>
            </a:r>
            <a:r>
              <a:rPr lang="en-US" altLang="ja-JP" sz="2600" b="1" dirty="0">
                <a:solidFill>
                  <a:srgbClr val="000000"/>
                </a:solidFill>
              </a:rPr>
              <a:t> cm</a:t>
            </a:r>
            <a:r>
              <a:rPr lang="en-US" altLang="ja-JP" sz="2600" b="1" baseline="30000" dirty="0">
                <a:solidFill>
                  <a:srgbClr val="000000"/>
                </a:solidFill>
              </a:rPr>
              <a:t>-3</a:t>
            </a:r>
            <a:endParaRPr kumimoji="1" lang="ja-JP" altLang="en-US" sz="26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2662621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0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3488" y="817563"/>
            <a:ext cx="3948112" cy="2859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8083" name="Rectangle 3"/>
          <p:cNvSpPr>
            <a:spLocks noChangeArrowheads="1"/>
          </p:cNvSpPr>
          <p:nvPr/>
        </p:nvSpPr>
        <p:spPr bwMode="auto">
          <a:xfrm>
            <a:off x="228600" y="976313"/>
            <a:ext cx="4921250" cy="308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ダイオード</a:t>
            </a:r>
            <a:b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b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トランジスタ </a:t>
            </a:r>
            <a:r>
              <a:rPr kumimoji="1" lang="en-US" altLang="ja-JP" sz="2800" b="0" i="0" u="none" strike="noStrike" kern="1200" cap="none" spc="0" normalizeH="0" baseline="0" noProof="0" dirty="0">
                <a:ln>
                  <a:noFill/>
                </a:ln>
                <a:solidFill>
                  <a:srgbClr val="000000"/>
                </a:solidFill>
                <a:effectLst/>
                <a:uLnTx/>
                <a:uFillTx/>
                <a:latin typeface="ＭＳ Ｐゴシック"/>
                <a:ea typeface="ＭＳ Ｐゴシック"/>
                <a:cs typeface="+mn-cs"/>
              </a:rPr>
              <a:t>(CPU, </a:t>
            </a: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メモリー</a:t>
            </a:r>
            <a:r>
              <a:rPr kumimoji="1" lang="en-US" altLang="ja-JP" sz="2800" b="0" i="0" u="none" strike="noStrike" kern="1200" cap="none" spc="0" normalizeH="0" baseline="0" noProof="0" dirty="0">
                <a:ln>
                  <a:noFill/>
                </a:ln>
                <a:solidFill>
                  <a:srgbClr val="000000"/>
                </a:solidFill>
                <a:effectLst/>
                <a:uLnTx/>
                <a:uFillTx/>
                <a:latin typeface="ＭＳ Ｐゴシック"/>
                <a:ea typeface="ＭＳ Ｐゴシック"/>
                <a:cs typeface="+mn-cs"/>
              </a:rPr>
              <a:t>etc.)</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発光素子</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光センサー</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熱電素子 </a:t>
            </a:r>
            <a:r>
              <a:rPr kumimoji="1" lang="en-US" altLang="ja-JP" sz="2800" b="0" i="0" u="none" strike="noStrike" kern="1200" cap="none" spc="0" normalizeH="0" baseline="0" noProof="0" dirty="0">
                <a:ln>
                  <a:noFill/>
                </a:ln>
                <a:solidFill>
                  <a:srgbClr val="000000"/>
                </a:solidFill>
                <a:effectLst/>
                <a:uLnTx/>
                <a:uFillTx/>
                <a:latin typeface="ＭＳ Ｐゴシック"/>
                <a:ea typeface="ＭＳ Ｐゴシック"/>
                <a:cs typeface="+mn-cs"/>
              </a:rPr>
              <a:t>(</a:t>
            </a: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発電、温度センサー</a:t>
            </a:r>
            <a:r>
              <a:rPr kumimoji="1" lang="en-US" altLang="ja-JP" sz="2800" b="0" i="0" u="none" strike="noStrike" kern="1200" cap="none" spc="0" normalizeH="0" baseline="0" noProof="0" dirty="0">
                <a:ln>
                  <a:noFill/>
                </a:ln>
                <a:solidFill>
                  <a:srgbClr val="000000"/>
                </a:solidFill>
                <a:effectLst/>
                <a:uLnTx/>
                <a:uFillTx/>
                <a:latin typeface="ＭＳ Ｐゴシック"/>
                <a:ea typeface="ＭＳ Ｐゴシック"/>
                <a:cs typeface="+mn-cs"/>
              </a:rPr>
              <a:t>)</a:t>
            </a:r>
            <a:br>
              <a:rPr kumimoji="1" lang="en-US" altLang="ja-JP" sz="2800" b="0" i="0" u="none" strike="noStrike" kern="1200" cap="none" spc="0" normalizeH="0" baseline="0" noProof="0" dirty="0">
                <a:ln>
                  <a:noFill/>
                </a:ln>
                <a:solidFill>
                  <a:srgbClr val="000000"/>
                </a:solidFill>
                <a:effectLst/>
                <a:uLnTx/>
                <a:uFillTx/>
                <a:latin typeface="ＭＳ Ｐゴシック"/>
                <a:ea typeface="ＭＳ Ｐゴシック"/>
                <a:cs typeface="+mn-cs"/>
              </a:rPr>
            </a:b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太陽電池</a:t>
            </a:r>
            <a:b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b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光触媒</a:t>
            </a:r>
          </a:p>
        </p:txBody>
      </p:sp>
      <p:pic>
        <p:nvPicPr>
          <p:cNvPr id="558084" name="Picture 4" descr="長く使うから、美しさにこだわりたい。">
            <a:hlinkClick r:id="rId4" tooltip="アクオス製品情報はこちら"/>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4591050"/>
            <a:ext cx="7543800" cy="219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8085"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29200" y="3295650"/>
            <a:ext cx="1449388" cy="167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8086"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42200" y="3600450"/>
            <a:ext cx="1625600" cy="312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8087" name="Picture 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172200" y="5657850"/>
            <a:ext cx="2952750" cy="1352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8088" name="Rectangle 8"/>
          <p:cNvSpPr>
            <a:spLocks noGrp="1" noChangeArrowheads="1"/>
          </p:cNvSpPr>
          <p:nvPr>
            <p:ph type="title"/>
          </p:nvPr>
        </p:nvSpPr>
        <p:spPr>
          <a:xfrm>
            <a:off x="0" y="0"/>
            <a:ext cx="9144000" cy="914400"/>
          </a:xfrm>
        </p:spPr>
        <p:txBody>
          <a:bodyPr/>
          <a:lstStyle/>
          <a:p>
            <a:pPr eaLnBrk="1" hangingPunct="1"/>
            <a:r>
              <a:rPr lang="ja-JP" altLang="en-US" sz="3200">
                <a:solidFill>
                  <a:srgbClr val="0000FF"/>
                </a:solidFill>
              </a:rPr>
              <a:t>多くの機能デバイスが半導体を使って作られている</a:t>
            </a:r>
          </a:p>
        </p:txBody>
      </p:sp>
      <p:pic>
        <p:nvPicPr>
          <p:cNvPr id="558089" name="Picture 9"/>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362200" y="4591050"/>
            <a:ext cx="4343400" cy="2176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8090" name="Picture 1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324600" y="4533900"/>
            <a:ext cx="1476375" cy="142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0299" name="Rectangle 11"/>
          <p:cNvSpPr>
            <a:spLocks noChangeArrowheads="1"/>
          </p:cNvSpPr>
          <p:nvPr/>
        </p:nvSpPr>
        <p:spPr bwMode="auto">
          <a:xfrm>
            <a:off x="1041400" y="4981575"/>
            <a:ext cx="7275016" cy="1228725"/>
          </a:xfrm>
          <a:prstGeom prst="rect">
            <a:avLst/>
          </a:prstGeom>
          <a:solidFill>
            <a:schemeClr val="bg1"/>
          </a:solidFill>
          <a:ln w="38100" cmpd="dbl">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3600" b="1" i="0" u="none" strike="noStrike" kern="1200" cap="none" spc="0" normalizeH="0" baseline="0" noProof="0" dirty="0">
                <a:ln>
                  <a:noFill/>
                </a:ln>
                <a:solidFill>
                  <a:srgbClr val="FF0000"/>
                </a:solidFill>
                <a:effectLst/>
                <a:uLnTx/>
                <a:uFillTx/>
                <a:latin typeface="Times New Roman" panose="02020603050405020304" pitchFamily="18" charset="0"/>
                <a:ea typeface="ＨＧ丸ゴシックB" charset="-128"/>
                <a:cs typeface="+mn-cs"/>
              </a:rPr>
              <a:t>Q: </a:t>
            </a:r>
            <a:r>
              <a:rPr kumimoji="1" lang="ja-JP" altLang="en-US" sz="3600" b="1" i="0" u="none" strike="noStrike" kern="1200" cap="none" spc="0" normalizeH="0" baseline="0" noProof="0" dirty="0">
                <a:ln>
                  <a:noFill/>
                </a:ln>
                <a:solidFill>
                  <a:srgbClr val="FF0000"/>
                </a:solidFill>
                <a:effectLst/>
                <a:uLnTx/>
                <a:uFillTx/>
                <a:latin typeface="Times New Roman" panose="02020603050405020304" pitchFamily="18" charset="0"/>
                <a:ea typeface="ＨＧ丸ゴシックB" charset="-128"/>
                <a:cs typeface="+mn-cs"/>
              </a:rPr>
              <a:t>なぜ半導体がさまざまな機能を</a:t>
            </a:r>
            <a:br>
              <a:rPr kumimoji="1" lang="ja-JP" altLang="en-US" sz="3600" b="1" i="0" u="none" strike="noStrike" kern="1200" cap="none" spc="0" normalizeH="0" baseline="0" noProof="0" dirty="0">
                <a:ln>
                  <a:noFill/>
                </a:ln>
                <a:solidFill>
                  <a:srgbClr val="FF0000"/>
                </a:solidFill>
                <a:effectLst/>
                <a:uLnTx/>
                <a:uFillTx/>
                <a:latin typeface="Times New Roman" panose="02020603050405020304" pitchFamily="18" charset="0"/>
                <a:ea typeface="ＨＧ丸ゴシックB" charset="-128"/>
                <a:cs typeface="+mn-cs"/>
              </a:rPr>
            </a:br>
            <a:r>
              <a:rPr kumimoji="1" lang="ja-JP" altLang="en-US" sz="3600" b="1" i="0" u="none" strike="noStrike" kern="1200" cap="none" spc="0" normalizeH="0" baseline="0" noProof="0" dirty="0">
                <a:ln>
                  <a:noFill/>
                </a:ln>
                <a:solidFill>
                  <a:srgbClr val="FF0000"/>
                </a:solidFill>
                <a:effectLst/>
                <a:uLnTx/>
                <a:uFillTx/>
                <a:latin typeface="Times New Roman" panose="02020603050405020304" pitchFamily="18" charset="0"/>
                <a:ea typeface="ＨＧ丸ゴシックB" charset="-128"/>
                <a:cs typeface="+mn-cs"/>
              </a:rPr>
              <a:t>もてるのか？</a:t>
            </a:r>
          </a:p>
        </p:txBody>
      </p:sp>
    </p:spTree>
    <p:extLst>
      <p:ext uri="{BB962C8B-B14F-4D97-AF65-F5344CB8AC3E}">
        <p14:creationId xmlns:p14="http://schemas.microsoft.com/office/powerpoint/2010/main" val="16746106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80299"/>
                                        </p:tgtEl>
                                        <p:attrNameLst>
                                          <p:attrName>style.visibility</p:attrName>
                                        </p:attrNameLst>
                                      </p:cBhvr>
                                      <p:to>
                                        <p:strVal val="visible"/>
                                      </p:to>
                                    </p:set>
                                    <p:animEffect transition="in" filter="blinds(horizontal)">
                                      <p:cBhvr>
                                        <p:cTn id="7" dur="500"/>
                                        <p:tgtEl>
                                          <p:spTgt spid="780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0299" grpId="0" animBg="1"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1026"/>
          <p:cNvSpPr>
            <a:spLocks noGrp="1" noChangeArrowheads="1"/>
          </p:cNvSpPr>
          <p:nvPr>
            <p:ph type="title"/>
          </p:nvPr>
        </p:nvSpPr>
        <p:spPr>
          <a:xfrm>
            <a:off x="0" y="0"/>
            <a:ext cx="9144000" cy="762000"/>
          </a:xfrm>
        </p:spPr>
        <p:txBody>
          <a:bodyPr/>
          <a:lstStyle/>
          <a:p>
            <a:pPr eaLnBrk="1" hangingPunct="1"/>
            <a:r>
              <a:rPr lang="ja-JP" altLang="en-US" sz="3600" b="1" dirty="0">
                <a:solidFill>
                  <a:srgbClr val="0000FF"/>
                </a:solidFill>
                <a:cs typeface="Times New Roman" pitchFamily="18" charset="0"/>
              </a:rPr>
              <a:t>なぜ半導体がすごいのか</a:t>
            </a:r>
            <a:endParaRPr lang="en-US" altLang="ja-JP" sz="3600" b="1" dirty="0">
              <a:solidFill>
                <a:srgbClr val="0000FF"/>
              </a:solidFill>
              <a:cs typeface="Times New Roman" pitchFamily="18" charset="0"/>
            </a:endParaRPr>
          </a:p>
        </p:txBody>
      </p:sp>
      <p:sp>
        <p:nvSpPr>
          <p:cNvPr id="108" name="正方形/長方形 107"/>
          <p:cNvSpPr/>
          <p:nvPr/>
        </p:nvSpPr>
        <p:spPr>
          <a:xfrm>
            <a:off x="165184" y="908720"/>
            <a:ext cx="8813631" cy="4154984"/>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・バンドギャップが　</a:t>
            </a:r>
            <a:r>
              <a:rPr kumimoji="1" lang="en-US" altLang="ja-JP"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0.1</a:t>
            </a: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電子ボルト 増えると、電子の数は</a:t>
            </a:r>
            <a:r>
              <a:rPr kumimoji="1" lang="en-US" altLang="ja-JP"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1/10</a:t>
            </a: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になる</a:t>
            </a:r>
            <a:endParaRPr kumimoji="1" lang="en-US" altLang="ja-JP"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バンドギャップ　　電子の数</a:t>
            </a:r>
            <a:endPar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金属：　　　　　０　　　　　　　</a:t>
            </a:r>
            <a:r>
              <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32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23</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半導体</a:t>
            </a:r>
            <a:endPar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シリコン：　　　１．１　　　　　　　</a:t>
            </a:r>
            <a:r>
              <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32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endPar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1/10000 </a:t>
            </a: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の薬を入れると</a:t>
            </a:r>
            <a:br>
              <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b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　　　　　　　　　　　　　　　電子の数が １億倍になる</a:t>
            </a:r>
            <a:endPar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6456198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2"/>
          <p:cNvSpPr>
            <a:spLocks noChangeArrowheads="1"/>
          </p:cNvSpPr>
          <p:nvPr/>
        </p:nvSpPr>
        <p:spPr bwMode="auto">
          <a:xfrm>
            <a:off x="4829175" y="2106613"/>
            <a:ext cx="3937000" cy="39497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51" name="Rectangle 3"/>
          <p:cNvSpPr>
            <a:spLocks noChangeArrowheads="1"/>
          </p:cNvSpPr>
          <p:nvPr/>
        </p:nvSpPr>
        <p:spPr bwMode="auto">
          <a:xfrm>
            <a:off x="650875" y="2106613"/>
            <a:ext cx="4826000" cy="15367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52" name="Rectangle 4"/>
          <p:cNvSpPr>
            <a:spLocks noGrp="1" noChangeArrowheads="1"/>
          </p:cNvSpPr>
          <p:nvPr>
            <p:ph type="title"/>
          </p:nvPr>
        </p:nvSpPr>
        <p:spPr>
          <a:xfrm>
            <a:off x="0" y="0"/>
            <a:ext cx="9144000" cy="628650"/>
          </a:xfrm>
        </p:spPr>
        <p:txBody>
          <a:bodyPr/>
          <a:lstStyle/>
          <a:p>
            <a:pPr eaLnBrk="1" hangingPunct="1"/>
            <a:r>
              <a:rPr lang="ja-JP" altLang="en-US" sz="3600" b="1">
                <a:solidFill>
                  <a:srgbClr val="0000FF"/>
                </a:solidFill>
                <a:ea typeface="ＨＧ丸ゴシックB" pitchFamily="49" charset="-128"/>
              </a:rPr>
              <a:t>電界効果型トランジスタ</a:t>
            </a:r>
            <a:r>
              <a:rPr lang="en-US" altLang="ja-JP" sz="3600" b="1" dirty="0">
                <a:solidFill>
                  <a:srgbClr val="0000FF"/>
                </a:solidFill>
                <a:ea typeface="ＨＧ丸ゴシックB" pitchFamily="49" charset="-128"/>
              </a:rPr>
              <a:t>(FET)</a:t>
            </a:r>
            <a:r>
              <a:rPr lang="ja-JP" altLang="en-US" sz="3600" b="1" dirty="0">
                <a:solidFill>
                  <a:srgbClr val="0000FF"/>
                </a:solidFill>
                <a:ea typeface="ＨＧ丸ゴシックB" pitchFamily="49" charset="-128"/>
              </a:rPr>
              <a:t>の基本動作</a:t>
            </a:r>
          </a:p>
        </p:txBody>
      </p:sp>
      <p:sp>
        <p:nvSpPr>
          <p:cNvPr id="462853" name="Text Box 5"/>
          <p:cNvSpPr txBox="1">
            <a:spLocks noChangeArrowheads="1"/>
          </p:cNvSpPr>
          <p:nvPr/>
        </p:nvSpPr>
        <p:spPr bwMode="auto">
          <a:xfrm>
            <a:off x="244475" y="914400"/>
            <a:ext cx="7894638" cy="1016000"/>
          </a:xfrm>
          <a:prstGeom prst="rect">
            <a:avLst/>
          </a:prstGeom>
          <a:noFill/>
          <a:ln w="952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2000" b="1" i="0" u="none" strike="noStrike" kern="1200" cap="none" spc="0" normalizeH="0" baseline="0" noProof="0">
                <a:ln>
                  <a:noFill/>
                </a:ln>
                <a:solidFill>
                  <a:srgbClr val="0000FF"/>
                </a:solidFill>
                <a:effectLst/>
                <a:uLnTx/>
                <a:uFillTx/>
                <a:latin typeface="Times New Roman" panose="02020603050405020304" pitchFamily="18" charset="0"/>
                <a:ea typeface="ＭＳ 明朝" panose="02020609040205080304" pitchFamily="17" charset="-128"/>
                <a:cs typeface="+mn-cs"/>
              </a:rPr>
              <a:t>トランジスタの基本機能</a:t>
            </a:r>
            <a:b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b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　</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1. </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増幅機能　　　ゲート電圧に電流が比例する領域を利用</a:t>
            </a:r>
            <a:b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b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　</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2. </a:t>
            </a:r>
            <a:r>
              <a:rPr kumimoji="1" lang="ja-JP" altLang="en-US" sz="2000" b="1"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スイッチ機能</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　ゲート電圧による大きな電流の変調を利用</a:t>
            </a:r>
          </a:p>
        </p:txBody>
      </p:sp>
      <p:sp>
        <p:nvSpPr>
          <p:cNvPr id="462854" name="Line 6"/>
          <p:cNvSpPr>
            <a:spLocks noChangeShapeType="1"/>
          </p:cNvSpPr>
          <p:nvPr/>
        </p:nvSpPr>
        <p:spPr bwMode="auto">
          <a:xfrm>
            <a:off x="5870575" y="2411413"/>
            <a:ext cx="0" cy="1981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55" name="Line 7"/>
          <p:cNvSpPr>
            <a:spLocks noChangeShapeType="1"/>
          </p:cNvSpPr>
          <p:nvPr/>
        </p:nvSpPr>
        <p:spPr bwMode="auto">
          <a:xfrm>
            <a:off x="5248275" y="3776663"/>
            <a:ext cx="2768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56" name="Text Box 8"/>
          <p:cNvSpPr txBox="1">
            <a:spLocks noChangeArrowheads="1"/>
          </p:cNvSpPr>
          <p:nvPr/>
        </p:nvSpPr>
        <p:spPr bwMode="auto">
          <a:xfrm>
            <a:off x="7681913" y="3748088"/>
            <a:ext cx="5175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V</a:t>
            </a:r>
            <a:r>
              <a:rPr kumimoji="1" lang="en-US" altLang="ja-JP" sz="1800" b="0" i="0" u="none" strike="noStrike" kern="1200" cap="none" spc="0" normalizeH="0" baseline="-25000" noProof="0">
                <a:ln>
                  <a:noFill/>
                </a:ln>
                <a:solidFill>
                  <a:srgbClr val="000000"/>
                </a:solidFill>
                <a:effectLst/>
                <a:uLnTx/>
                <a:uFillTx/>
                <a:latin typeface="Times New Roman" panose="02020603050405020304" pitchFamily="18" charset="0"/>
                <a:ea typeface="ＭＳ 明朝" panose="02020609040205080304" pitchFamily="17" charset="-128"/>
                <a:cs typeface="+mn-cs"/>
              </a:rPr>
              <a:t>gs</a:t>
            </a:r>
          </a:p>
        </p:txBody>
      </p:sp>
      <p:sp>
        <p:nvSpPr>
          <p:cNvPr id="462857" name="Rectangle 9"/>
          <p:cNvSpPr>
            <a:spLocks noChangeArrowheads="1"/>
          </p:cNvSpPr>
          <p:nvPr/>
        </p:nvSpPr>
        <p:spPr bwMode="auto">
          <a:xfrm>
            <a:off x="5446713" y="2305050"/>
            <a:ext cx="3921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I</a:t>
            </a:r>
            <a:r>
              <a:rPr kumimoji="1" lang="en-US" altLang="ja-JP" sz="1800" b="0" i="0" u="none" strike="noStrike" kern="1200" cap="none" spc="0" normalizeH="0" baseline="-25000" noProof="0">
                <a:ln>
                  <a:noFill/>
                </a:ln>
                <a:solidFill>
                  <a:srgbClr val="000000"/>
                </a:solidFill>
                <a:effectLst/>
                <a:uLnTx/>
                <a:uFillTx/>
                <a:latin typeface="Times New Roman" panose="02020603050405020304" pitchFamily="18" charset="0"/>
                <a:ea typeface="ＭＳ 明朝" panose="02020609040205080304" pitchFamily="17" charset="-128"/>
                <a:cs typeface="+mn-cs"/>
              </a:rPr>
              <a:t>ds</a:t>
            </a:r>
          </a:p>
        </p:txBody>
      </p:sp>
      <p:sp>
        <p:nvSpPr>
          <p:cNvPr id="462858" name="Freeform 10"/>
          <p:cNvSpPr>
            <a:spLocks/>
          </p:cNvSpPr>
          <p:nvPr/>
        </p:nvSpPr>
        <p:spPr bwMode="auto">
          <a:xfrm>
            <a:off x="5095875" y="2684463"/>
            <a:ext cx="2667000" cy="1530350"/>
          </a:xfrm>
          <a:custGeom>
            <a:avLst/>
            <a:gdLst>
              <a:gd name="T0" fmla="*/ 0 w 1680"/>
              <a:gd name="T1" fmla="*/ 2147483646 h 964"/>
              <a:gd name="T2" fmla="*/ 2147483646 w 1680"/>
              <a:gd name="T3" fmla="*/ 2147483646 h 964"/>
              <a:gd name="T4" fmla="*/ 2147483646 w 1680"/>
              <a:gd name="T5" fmla="*/ 2147483646 h 964"/>
              <a:gd name="T6" fmla="*/ 2147483646 w 1680"/>
              <a:gd name="T7" fmla="*/ 2147483646 h 964"/>
              <a:gd name="T8" fmla="*/ 2147483646 w 1680"/>
              <a:gd name="T9" fmla="*/ 2147483646 h 964"/>
              <a:gd name="T10" fmla="*/ 2147483646 w 1680"/>
              <a:gd name="T11" fmla="*/ 2147483646 h 964"/>
              <a:gd name="T12" fmla="*/ 2147483646 w 1680"/>
              <a:gd name="T13" fmla="*/ 2147483646 h 9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0" h="964">
                <a:moveTo>
                  <a:pt x="0" y="956"/>
                </a:moveTo>
                <a:cubicBezTo>
                  <a:pt x="89" y="956"/>
                  <a:pt x="428" y="964"/>
                  <a:pt x="552" y="956"/>
                </a:cubicBezTo>
                <a:cubicBezTo>
                  <a:pt x="676" y="948"/>
                  <a:pt x="704" y="935"/>
                  <a:pt x="744" y="908"/>
                </a:cubicBezTo>
                <a:cubicBezTo>
                  <a:pt x="784" y="881"/>
                  <a:pt x="748" y="925"/>
                  <a:pt x="792" y="796"/>
                </a:cubicBezTo>
                <a:cubicBezTo>
                  <a:pt x="836" y="667"/>
                  <a:pt x="948" y="261"/>
                  <a:pt x="1008" y="132"/>
                </a:cubicBezTo>
                <a:cubicBezTo>
                  <a:pt x="1068" y="3"/>
                  <a:pt x="1040" y="40"/>
                  <a:pt x="1152" y="20"/>
                </a:cubicBezTo>
                <a:cubicBezTo>
                  <a:pt x="1264" y="0"/>
                  <a:pt x="1570" y="14"/>
                  <a:pt x="1680" y="12"/>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nvGrpSpPr>
          <p:cNvPr id="1093643" name="Group 11"/>
          <p:cNvGrpSpPr>
            <a:grpSpLocks/>
          </p:cNvGrpSpPr>
          <p:nvPr/>
        </p:nvGrpSpPr>
        <p:grpSpPr bwMode="auto">
          <a:xfrm>
            <a:off x="4849813" y="3046413"/>
            <a:ext cx="1457325" cy="1914525"/>
            <a:chOff x="3037" y="1752"/>
            <a:chExt cx="918" cy="1206"/>
          </a:xfrm>
        </p:grpSpPr>
        <p:sp>
          <p:nvSpPr>
            <p:cNvPr id="462946" name="Text Box 12"/>
            <p:cNvSpPr txBox="1">
              <a:spLocks noChangeArrowheads="1"/>
            </p:cNvSpPr>
            <p:nvPr/>
          </p:nvSpPr>
          <p:spPr bwMode="auto">
            <a:xfrm>
              <a:off x="3037" y="2554"/>
              <a:ext cx="91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リーク電流</a:t>
              </a:r>
              <a:r>
                <a:rPr kumimoji="1" lang="en-US" altLang="ja-JP"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 </a:t>
              </a:r>
              <a:r>
                <a:rPr kumimoji="1" lang="ja-JP" altLang="en-US"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消費電力</a:t>
              </a:r>
            </a:p>
          </p:txBody>
        </p:sp>
        <p:sp>
          <p:nvSpPr>
            <p:cNvPr id="462947" name="Oval 13"/>
            <p:cNvSpPr>
              <a:spLocks noChangeArrowheads="1"/>
            </p:cNvSpPr>
            <p:nvPr/>
          </p:nvSpPr>
          <p:spPr bwMode="auto">
            <a:xfrm>
              <a:off x="3056" y="2336"/>
              <a:ext cx="768" cy="248"/>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48" name="Rectangle 14"/>
            <p:cNvSpPr>
              <a:spLocks noChangeArrowheads="1"/>
            </p:cNvSpPr>
            <p:nvPr/>
          </p:nvSpPr>
          <p:spPr bwMode="auto">
            <a:xfrm>
              <a:off x="3312" y="1752"/>
              <a:ext cx="602" cy="231"/>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Off</a:t>
              </a: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状態</a:t>
              </a:r>
            </a:p>
          </p:txBody>
        </p:sp>
      </p:grpSp>
      <p:grpSp>
        <p:nvGrpSpPr>
          <p:cNvPr id="1093647" name="Group 15"/>
          <p:cNvGrpSpPr>
            <a:grpSpLocks/>
          </p:cNvGrpSpPr>
          <p:nvPr/>
        </p:nvGrpSpPr>
        <p:grpSpPr bwMode="auto">
          <a:xfrm>
            <a:off x="6335713" y="2135188"/>
            <a:ext cx="2473325" cy="2779712"/>
            <a:chOff x="3991" y="1286"/>
            <a:chExt cx="1558" cy="1751"/>
          </a:xfrm>
        </p:grpSpPr>
        <p:sp>
          <p:nvSpPr>
            <p:cNvPr id="462939" name="Text Box 16"/>
            <p:cNvSpPr txBox="1">
              <a:spLocks noChangeArrowheads="1"/>
            </p:cNvSpPr>
            <p:nvPr/>
          </p:nvSpPr>
          <p:spPr bwMode="auto">
            <a:xfrm>
              <a:off x="3991" y="2806"/>
              <a:ext cx="123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動作点</a:t>
              </a: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 </a:t>
              </a:r>
              <a:r>
                <a:rPr kumimoji="1" lang="ja-JP" altLang="en-US"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駆動電圧</a:t>
              </a:r>
            </a:p>
          </p:txBody>
        </p:sp>
        <p:sp>
          <p:nvSpPr>
            <p:cNvPr id="462940" name="Line 17"/>
            <p:cNvSpPr>
              <a:spLocks noChangeShapeType="1"/>
            </p:cNvSpPr>
            <p:nvPr/>
          </p:nvSpPr>
          <p:spPr bwMode="auto">
            <a:xfrm>
              <a:off x="4002" y="1396"/>
              <a:ext cx="0" cy="1440"/>
            </a:xfrm>
            <a:prstGeom prst="line">
              <a:avLst/>
            </a:prstGeom>
            <a:noFill/>
            <a:ln w="9525">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41" name="Line 18"/>
            <p:cNvSpPr>
              <a:spLocks noChangeShapeType="1"/>
            </p:cNvSpPr>
            <p:nvPr/>
          </p:nvSpPr>
          <p:spPr bwMode="auto">
            <a:xfrm>
              <a:off x="4210" y="1388"/>
              <a:ext cx="0" cy="1440"/>
            </a:xfrm>
            <a:prstGeom prst="line">
              <a:avLst/>
            </a:prstGeom>
            <a:noFill/>
            <a:ln w="9525">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nvGrpSpPr>
            <p:cNvPr id="462942" name="Group 19"/>
            <p:cNvGrpSpPr>
              <a:grpSpLocks/>
            </p:cNvGrpSpPr>
            <p:nvPr/>
          </p:nvGrpSpPr>
          <p:grpSpPr bwMode="auto">
            <a:xfrm>
              <a:off x="4282" y="1286"/>
              <a:ext cx="1267" cy="805"/>
              <a:chOff x="4264" y="1178"/>
              <a:chExt cx="1267" cy="805"/>
            </a:xfrm>
          </p:grpSpPr>
          <p:sp>
            <p:nvSpPr>
              <p:cNvPr id="462943" name="Oval 20"/>
              <p:cNvSpPr>
                <a:spLocks noChangeArrowheads="1"/>
              </p:cNvSpPr>
              <p:nvPr/>
            </p:nvSpPr>
            <p:spPr bwMode="auto">
              <a:xfrm>
                <a:off x="4360" y="1432"/>
                <a:ext cx="784" cy="248"/>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44" name="Text Box 21"/>
              <p:cNvSpPr txBox="1">
                <a:spLocks noChangeArrowheads="1"/>
              </p:cNvSpPr>
              <p:nvPr/>
            </p:nvSpPr>
            <p:spPr bwMode="auto">
              <a:xfrm>
                <a:off x="4301" y="1178"/>
                <a:ext cx="123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ja-JP"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On</a:t>
                </a:r>
                <a:r>
                  <a:rPr kumimoji="1" lang="ja-JP" altLang="en-US"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電流</a:t>
                </a:r>
                <a:r>
                  <a:rPr kumimoji="1" lang="en-US" altLang="ja-JP"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 </a:t>
                </a:r>
                <a:r>
                  <a:rPr kumimoji="1" lang="ja-JP" altLang="en-US"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動作速度</a:t>
                </a:r>
              </a:p>
            </p:txBody>
          </p:sp>
          <p:sp>
            <p:nvSpPr>
              <p:cNvPr id="462945" name="Rectangle 22"/>
              <p:cNvSpPr>
                <a:spLocks noChangeArrowheads="1"/>
              </p:cNvSpPr>
              <p:nvPr/>
            </p:nvSpPr>
            <p:spPr bwMode="auto">
              <a:xfrm>
                <a:off x="4264" y="1752"/>
                <a:ext cx="57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On</a:t>
                </a: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状態</a:t>
                </a:r>
              </a:p>
            </p:txBody>
          </p:sp>
        </p:grpSp>
      </p:grpSp>
      <p:sp>
        <p:nvSpPr>
          <p:cNvPr id="462861" name="Rectangle 23"/>
          <p:cNvSpPr>
            <a:spLocks noChangeArrowheads="1"/>
          </p:cNvSpPr>
          <p:nvPr/>
        </p:nvSpPr>
        <p:spPr bwMode="auto">
          <a:xfrm>
            <a:off x="3135313" y="3106738"/>
            <a:ext cx="725487"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62" name="Rectangle 24"/>
          <p:cNvSpPr>
            <a:spLocks noChangeArrowheads="1"/>
          </p:cNvSpPr>
          <p:nvPr/>
        </p:nvSpPr>
        <p:spPr bwMode="auto">
          <a:xfrm>
            <a:off x="3190875" y="2708275"/>
            <a:ext cx="614363"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63" name="Rectangle 25"/>
          <p:cNvSpPr>
            <a:spLocks noChangeAspect="1" noChangeArrowheads="1"/>
          </p:cNvSpPr>
          <p:nvPr/>
        </p:nvSpPr>
        <p:spPr bwMode="auto">
          <a:xfrm>
            <a:off x="2519363" y="3322638"/>
            <a:ext cx="2084387" cy="695325"/>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64" name="Oval 26"/>
          <p:cNvSpPr>
            <a:spLocks noChangeAspect="1" noChangeArrowheads="1"/>
          </p:cNvSpPr>
          <p:nvPr/>
        </p:nvSpPr>
        <p:spPr bwMode="auto">
          <a:xfrm>
            <a:off x="2962275" y="3449638"/>
            <a:ext cx="127000" cy="127000"/>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65" name="Oval 27"/>
          <p:cNvSpPr>
            <a:spLocks noChangeAspect="1" noChangeArrowheads="1"/>
          </p:cNvSpPr>
          <p:nvPr/>
        </p:nvSpPr>
        <p:spPr bwMode="auto">
          <a:xfrm>
            <a:off x="3530600" y="3449638"/>
            <a:ext cx="127000" cy="127000"/>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66" name="Oval 28"/>
          <p:cNvSpPr>
            <a:spLocks noChangeAspect="1" noChangeArrowheads="1"/>
          </p:cNvSpPr>
          <p:nvPr/>
        </p:nvSpPr>
        <p:spPr bwMode="auto">
          <a:xfrm>
            <a:off x="4351338" y="3449638"/>
            <a:ext cx="127000" cy="127000"/>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67" name="Rectangle 29"/>
          <p:cNvSpPr>
            <a:spLocks noChangeAspect="1" noChangeArrowheads="1"/>
          </p:cNvSpPr>
          <p:nvPr/>
        </p:nvSpPr>
        <p:spPr bwMode="auto">
          <a:xfrm>
            <a:off x="3140075" y="2944813"/>
            <a:ext cx="850900" cy="381000"/>
          </a:xfrm>
          <a:prstGeom prst="rect">
            <a:avLst/>
          </a:prstGeom>
          <a:gradFill rotWithShape="1">
            <a:gsLst>
              <a:gs pos="0">
                <a:srgbClr val="FFFFFF"/>
              </a:gs>
              <a:gs pos="100000">
                <a:srgbClr val="CDFFF3"/>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68" name="Rectangle 30"/>
          <p:cNvSpPr>
            <a:spLocks noChangeAspect="1" noChangeArrowheads="1"/>
          </p:cNvSpPr>
          <p:nvPr/>
        </p:nvSpPr>
        <p:spPr bwMode="auto">
          <a:xfrm>
            <a:off x="3138488" y="2824163"/>
            <a:ext cx="849312" cy="120650"/>
          </a:xfrm>
          <a:prstGeom prst="rect">
            <a:avLst/>
          </a:prstGeom>
          <a:solidFill>
            <a:srgbClr val="808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69" name="Rectangle 31"/>
          <p:cNvSpPr>
            <a:spLocks noChangeAspect="1" noChangeArrowheads="1"/>
          </p:cNvSpPr>
          <p:nvPr/>
        </p:nvSpPr>
        <p:spPr bwMode="auto">
          <a:xfrm>
            <a:off x="3986213" y="3198813"/>
            <a:ext cx="615950" cy="123825"/>
          </a:xfrm>
          <a:prstGeom prst="rect">
            <a:avLst/>
          </a:prstGeom>
          <a:solidFill>
            <a:srgbClr val="808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70" name="Rectangle 32"/>
          <p:cNvSpPr>
            <a:spLocks noChangeAspect="1" noChangeArrowheads="1"/>
          </p:cNvSpPr>
          <p:nvPr/>
        </p:nvSpPr>
        <p:spPr bwMode="auto">
          <a:xfrm>
            <a:off x="2522538" y="3209925"/>
            <a:ext cx="614362" cy="123825"/>
          </a:xfrm>
          <a:prstGeom prst="rect">
            <a:avLst/>
          </a:prstGeom>
          <a:solidFill>
            <a:srgbClr val="808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71" name="Line 33"/>
          <p:cNvSpPr>
            <a:spLocks noChangeAspect="1" noChangeShapeType="1"/>
          </p:cNvSpPr>
          <p:nvPr/>
        </p:nvSpPr>
        <p:spPr bwMode="auto">
          <a:xfrm flipV="1">
            <a:off x="3530600" y="2673350"/>
            <a:ext cx="6350" cy="1460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72" name="Oval 34"/>
          <p:cNvSpPr>
            <a:spLocks noChangeAspect="1" noChangeArrowheads="1"/>
          </p:cNvSpPr>
          <p:nvPr/>
        </p:nvSpPr>
        <p:spPr bwMode="auto">
          <a:xfrm>
            <a:off x="3468688" y="2646363"/>
            <a:ext cx="128587" cy="128587"/>
          </a:xfrm>
          <a:prstGeom prst="ellipse">
            <a:avLst/>
          </a:prstGeom>
          <a:solidFill>
            <a:srgbClr val="96969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73" name="Line 35"/>
          <p:cNvSpPr>
            <a:spLocks noChangeAspect="1" noChangeShapeType="1"/>
          </p:cNvSpPr>
          <p:nvPr/>
        </p:nvSpPr>
        <p:spPr bwMode="auto">
          <a:xfrm flipH="1" flipV="1">
            <a:off x="2827338" y="2398713"/>
            <a:ext cx="7937" cy="8001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74" name="Oval 36"/>
          <p:cNvSpPr>
            <a:spLocks noChangeAspect="1" noChangeArrowheads="1"/>
          </p:cNvSpPr>
          <p:nvPr/>
        </p:nvSpPr>
        <p:spPr bwMode="auto">
          <a:xfrm>
            <a:off x="2771775" y="2646363"/>
            <a:ext cx="127000" cy="128587"/>
          </a:xfrm>
          <a:prstGeom prst="ellipse">
            <a:avLst/>
          </a:prstGeom>
          <a:solidFill>
            <a:srgbClr val="96969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75" name="Line 37"/>
          <p:cNvSpPr>
            <a:spLocks noChangeAspect="1" noChangeShapeType="1"/>
          </p:cNvSpPr>
          <p:nvPr/>
        </p:nvSpPr>
        <p:spPr bwMode="auto">
          <a:xfrm flipV="1">
            <a:off x="4291013" y="2398713"/>
            <a:ext cx="1587" cy="8001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76" name="Oval 38"/>
          <p:cNvSpPr>
            <a:spLocks noChangeAspect="1" noChangeArrowheads="1"/>
          </p:cNvSpPr>
          <p:nvPr/>
        </p:nvSpPr>
        <p:spPr bwMode="auto">
          <a:xfrm>
            <a:off x="4225925" y="2646363"/>
            <a:ext cx="128588" cy="128587"/>
          </a:xfrm>
          <a:prstGeom prst="ellipse">
            <a:avLst/>
          </a:prstGeom>
          <a:solidFill>
            <a:srgbClr val="96969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nvGrpSpPr>
          <p:cNvPr id="462877" name="Group 39"/>
          <p:cNvGrpSpPr>
            <a:grpSpLocks noChangeAspect="1"/>
          </p:cNvGrpSpPr>
          <p:nvPr/>
        </p:nvGrpSpPr>
        <p:grpSpPr bwMode="auto">
          <a:xfrm flipH="1">
            <a:off x="3536950" y="2243138"/>
            <a:ext cx="74613" cy="288925"/>
            <a:chOff x="3787" y="1243"/>
            <a:chExt cx="54" cy="208"/>
          </a:xfrm>
        </p:grpSpPr>
        <p:sp>
          <p:nvSpPr>
            <p:cNvPr id="462937" name="Line 40"/>
            <p:cNvSpPr>
              <a:spLocks noChangeAspect="1" noChangeShapeType="1"/>
            </p:cNvSpPr>
            <p:nvPr/>
          </p:nvSpPr>
          <p:spPr bwMode="auto">
            <a:xfrm>
              <a:off x="3787" y="1298"/>
              <a:ext cx="0" cy="91"/>
            </a:xfrm>
            <a:prstGeom prst="line">
              <a:avLst/>
            </a:prstGeom>
            <a:noFill/>
            <a:ln w="508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38" name="Line 41"/>
            <p:cNvSpPr>
              <a:spLocks noChangeAspect="1" noChangeShapeType="1"/>
            </p:cNvSpPr>
            <p:nvPr/>
          </p:nvSpPr>
          <p:spPr bwMode="auto">
            <a:xfrm>
              <a:off x="3841" y="1243"/>
              <a:ext cx="0" cy="2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462878" name="Line 42"/>
          <p:cNvSpPr>
            <a:spLocks noChangeAspect="1" noChangeShapeType="1"/>
          </p:cNvSpPr>
          <p:nvPr/>
        </p:nvSpPr>
        <p:spPr bwMode="auto">
          <a:xfrm>
            <a:off x="2832100" y="2390775"/>
            <a:ext cx="6985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79" name="Line 43"/>
          <p:cNvSpPr>
            <a:spLocks noChangeAspect="1" noChangeShapeType="1"/>
          </p:cNvSpPr>
          <p:nvPr/>
        </p:nvSpPr>
        <p:spPr bwMode="auto">
          <a:xfrm>
            <a:off x="3592513" y="2390775"/>
            <a:ext cx="6969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80" name="Text Box 44"/>
          <p:cNvSpPr txBox="1">
            <a:spLocks noChangeAspect="1" noChangeArrowheads="1"/>
          </p:cNvSpPr>
          <p:nvPr/>
        </p:nvSpPr>
        <p:spPr bwMode="auto">
          <a:xfrm>
            <a:off x="3124200" y="2913063"/>
            <a:ext cx="869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絶縁層</a:t>
            </a:r>
          </a:p>
        </p:txBody>
      </p:sp>
      <p:sp>
        <p:nvSpPr>
          <p:cNvPr id="462881" name="Text Box 45"/>
          <p:cNvSpPr txBox="1">
            <a:spLocks noChangeAspect="1" noChangeArrowheads="1"/>
          </p:cNvSpPr>
          <p:nvPr/>
        </p:nvSpPr>
        <p:spPr bwMode="auto">
          <a:xfrm>
            <a:off x="1524000" y="2798763"/>
            <a:ext cx="1398588" cy="36671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ドレイン</a:t>
            </a: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V</a:t>
            </a:r>
            <a:r>
              <a:rPr kumimoji="1" lang="en-US" altLang="ja-JP" sz="1800" b="0" i="0" u="none" strike="noStrike" kern="1200" cap="none" spc="0" normalizeH="0" baseline="-25000" noProof="0">
                <a:ln>
                  <a:noFill/>
                </a:ln>
                <a:solidFill>
                  <a:srgbClr val="000000"/>
                </a:solidFill>
                <a:effectLst/>
                <a:uLnTx/>
                <a:uFillTx/>
                <a:latin typeface="Times New Roman" panose="02020603050405020304" pitchFamily="18" charset="0"/>
                <a:ea typeface="ＭＳ 明朝" panose="02020609040205080304" pitchFamily="17" charset="-128"/>
                <a:cs typeface="+mn-cs"/>
              </a:rPr>
              <a:t>ds</a:t>
            </a:r>
          </a:p>
        </p:txBody>
      </p:sp>
      <p:sp>
        <p:nvSpPr>
          <p:cNvPr id="462882" name="Text Box 46"/>
          <p:cNvSpPr txBox="1">
            <a:spLocks noChangeAspect="1" noChangeArrowheads="1"/>
          </p:cNvSpPr>
          <p:nvPr/>
        </p:nvSpPr>
        <p:spPr bwMode="auto">
          <a:xfrm>
            <a:off x="2889250" y="2478088"/>
            <a:ext cx="122713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ｹﾞｰﾄ     </a:t>
            </a: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V</a:t>
            </a:r>
            <a:r>
              <a:rPr kumimoji="1" lang="en-US" altLang="ja-JP" sz="1800" b="0" i="0" u="none" strike="noStrike" kern="1200" cap="none" spc="0" normalizeH="0" baseline="-25000" noProof="0">
                <a:ln>
                  <a:noFill/>
                </a:ln>
                <a:solidFill>
                  <a:srgbClr val="000000"/>
                </a:solidFill>
                <a:effectLst/>
                <a:uLnTx/>
                <a:uFillTx/>
                <a:latin typeface="Times New Roman" panose="02020603050405020304" pitchFamily="18" charset="0"/>
                <a:ea typeface="ＭＳ 明朝" panose="02020609040205080304" pitchFamily="17" charset="-128"/>
                <a:cs typeface="+mn-cs"/>
              </a:rPr>
              <a:t>gs</a:t>
            </a:r>
          </a:p>
        </p:txBody>
      </p:sp>
      <p:sp>
        <p:nvSpPr>
          <p:cNvPr id="462883" name="Text Box 47"/>
          <p:cNvSpPr txBox="1">
            <a:spLocks noChangeAspect="1" noChangeArrowheads="1"/>
          </p:cNvSpPr>
          <p:nvPr/>
        </p:nvSpPr>
        <p:spPr bwMode="auto">
          <a:xfrm>
            <a:off x="4243388" y="2806700"/>
            <a:ext cx="86995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ソース</a:t>
            </a:r>
          </a:p>
        </p:txBody>
      </p:sp>
      <p:sp>
        <p:nvSpPr>
          <p:cNvPr id="462884" name="Text Box 48"/>
          <p:cNvSpPr txBox="1">
            <a:spLocks noChangeAspect="1" noChangeArrowheads="1"/>
          </p:cNvSpPr>
          <p:nvPr/>
        </p:nvSpPr>
        <p:spPr bwMode="auto">
          <a:xfrm>
            <a:off x="1047750" y="2751138"/>
            <a:ext cx="458788"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キャリア</a:t>
            </a:r>
          </a:p>
        </p:txBody>
      </p:sp>
      <p:sp>
        <p:nvSpPr>
          <p:cNvPr id="462885" name="Rectangle 49"/>
          <p:cNvSpPr>
            <a:spLocks noChangeArrowheads="1"/>
          </p:cNvSpPr>
          <p:nvPr/>
        </p:nvSpPr>
        <p:spPr bwMode="auto">
          <a:xfrm>
            <a:off x="3795713" y="2025650"/>
            <a:ext cx="3921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I</a:t>
            </a:r>
            <a:r>
              <a:rPr kumimoji="1" lang="en-US" altLang="ja-JP" sz="1800" b="0" i="0" u="none" strike="noStrike" kern="1200" cap="none" spc="0" normalizeH="0" baseline="-25000" noProof="0">
                <a:ln>
                  <a:noFill/>
                </a:ln>
                <a:solidFill>
                  <a:srgbClr val="000000"/>
                </a:solidFill>
                <a:effectLst/>
                <a:uLnTx/>
                <a:uFillTx/>
                <a:latin typeface="Times New Roman" panose="02020603050405020304" pitchFamily="18" charset="0"/>
                <a:ea typeface="ＭＳ 明朝" panose="02020609040205080304" pitchFamily="17" charset="-128"/>
                <a:cs typeface="+mn-cs"/>
              </a:rPr>
              <a:t>ds</a:t>
            </a:r>
          </a:p>
        </p:txBody>
      </p:sp>
      <p:sp>
        <p:nvSpPr>
          <p:cNvPr id="462886" name="Line 50"/>
          <p:cNvSpPr>
            <a:spLocks noChangeShapeType="1"/>
          </p:cNvSpPr>
          <p:nvPr/>
        </p:nvSpPr>
        <p:spPr bwMode="auto">
          <a:xfrm>
            <a:off x="4143375" y="2332038"/>
            <a:ext cx="228600" cy="0"/>
          </a:xfrm>
          <a:prstGeom prst="line">
            <a:avLst/>
          </a:prstGeom>
          <a:noFill/>
          <a:ln w="952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87" name="Oval 51"/>
          <p:cNvSpPr>
            <a:spLocks noChangeAspect="1" noChangeArrowheads="1"/>
          </p:cNvSpPr>
          <p:nvPr/>
        </p:nvSpPr>
        <p:spPr bwMode="auto">
          <a:xfrm>
            <a:off x="3278188" y="3765550"/>
            <a:ext cx="127000" cy="127000"/>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88" name="Oval 52"/>
          <p:cNvSpPr>
            <a:spLocks noChangeAspect="1" noChangeArrowheads="1"/>
          </p:cNvSpPr>
          <p:nvPr/>
        </p:nvSpPr>
        <p:spPr bwMode="auto">
          <a:xfrm>
            <a:off x="3719513" y="3765550"/>
            <a:ext cx="127000" cy="127000"/>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89" name="Oval 53"/>
          <p:cNvSpPr>
            <a:spLocks noChangeAspect="1" noChangeArrowheads="1"/>
          </p:cNvSpPr>
          <p:nvPr/>
        </p:nvSpPr>
        <p:spPr bwMode="auto">
          <a:xfrm>
            <a:off x="4162425" y="3829050"/>
            <a:ext cx="127000" cy="127000"/>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90" name="Oval 54"/>
          <p:cNvSpPr>
            <a:spLocks noChangeAspect="1" noChangeArrowheads="1"/>
          </p:cNvSpPr>
          <p:nvPr/>
        </p:nvSpPr>
        <p:spPr bwMode="auto">
          <a:xfrm>
            <a:off x="2646363" y="3829050"/>
            <a:ext cx="127000" cy="127000"/>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nvGrpSpPr>
          <p:cNvPr id="1093687" name="Group 55"/>
          <p:cNvGrpSpPr>
            <a:grpSpLocks/>
          </p:cNvGrpSpPr>
          <p:nvPr/>
        </p:nvGrpSpPr>
        <p:grpSpPr bwMode="auto">
          <a:xfrm>
            <a:off x="2528888" y="3248025"/>
            <a:ext cx="2074862" cy="769938"/>
            <a:chOff x="3652" y="2342"/>
            <a:chExt cx="1497" cy="543"/>
          </a:xfrm>
        </p:grpSpPr>
        <p:sp>
          <p:nvSpPr>
            <p:cNvPr id="462920" name="Rectangle 56"/>
            <p:cNvSpPr>
              <a:spLocks noChangeArrowheads="1"/>
            </p:cNvSpPr>
            <p:nvPr/>
          </p:nvSpPr>
          <p:spPr bwMode="auto">
            <a:xfrm>
              <a:off x="3652" y="2386"/>
              <a:ext cx="1497" cy="499"/>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21" name="Oval 57"/>
            <p:cNvSpPr>
              <a:spLocks noChangeArrowheads="1"/>
            </p:cNvSpPr>
            <p:nvPr/>
          </p:nvSpPr>
          <p:spPr bwMode="auto">
            <a:xfrm>
              <a:off x="4423" y="2477"/>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22" name="Oval 58"/>
            <p:cNvSpPr>
              <a:spLocks noChangeArrowheads="1"/>
            </p:cNvSpPr>
            <p:nvPr/>
          </p:nvSpPr>
          <p:spPr bwMode="auto">
            <a:xfrm>
              <a:off x="4332" y="2477"/>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23" name="Oval 59"/>
            <p:cNvSpPr>
              <a:spLocks noChangeArrowheads="1"/>
            </p:cNvSpPr>
            <p:nvPr/>
          </p:nvSpPr>
          <p:spPr bwMode="auto">
            <a:xfrm>
              <a:off x="4096" y="2386"/>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24" name="Oval 60"/>
            <p:cNvSpPr>
              <a:spLocks noChangeArrowheads="1"/>
            </p:cNvSpPr>
            <p:nvPr/>
          </p:nvSpPr>
          <p:spPr bwMode="auto">
            <a:xfrm>
              <a:off x="4242" y="2477"/>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25" name="Oval 61"/>
            <p:cNvSpPr>
              <a:spLocks noChangeArrowheads="1"/>
            </p:cNvSpPr>
            <p:nvPr/>
          </p:nvSpPr>
          <p:spPr bwMode="auto">
            <a:xfrm>
              <a:off x="4151" y="2477"/>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26" name="Oval 62"/>
            <p:cNvSpPr>
              <a:spLocks noChangeArrowheads="1"/>
            </p:cNvSpPr>
            <p:nvPr/>
          </p:nvSpPr>
          <p:spPr bwMode="auto">
            <a:xfrm>
              <a:off x="4015" y="2386"/>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27" name="Oval 63"/>
            <p:cNvSpPr>
              <a:spLocks noChangeArrowheads="1"/>
            </p:cNvSpPr>
            <p:nvPr/>
          </p:nvSpPr>
          <p:spPr bwMode="auto">
            <a:xfrm>
              <a:off x="4186" y="2385"/>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28" name="Oval 64"/>
            <p:cNvSpPr>
              <a:spLocks noChangeArrowheads="1"/>
            </p:cNvSpPr>
            <p:nvPr/>
          </p:nvSpPr>
          <p:spPr bwMode="auto">
            <a:xfrm>
              <a:off x="4650" y="2386"/>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29" name="Oval 65"/>
            <p:cNvSpPr>
              <a:spLocks noChangeArrowheads="1"/>
            </p:cNvSpPr>
            <p:nvPr/>
          </p:nvSpPr>
          <p:spPr bwMode="auto">
            <a:xfrm>
              <a:off x="4287" y="2385"/>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30" name="Oval 66"/>
            <p:cNvSpPr>
              <a:spLocks noChangeArrowheads="1"/>
            </p:cNvSpPr>
            <p:nvPr/>
          </p:nvSpPr>
          <p:spPr bwMode="auto">
            <a:xfrm>
              <a:off x="4559" y="2386"/>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31" name="Oval 67"/>
            <p:cNvSpPr>
              <a:spLocks noChangeArrowheads="1"/>
            </p:cNvSpPr>
            <p:nvPr/>
          </p:nvSpPr>
          <p:spPr bwMode="auto">
            <a:xfrm>
              <a:off x="4378" y="2386"/>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32" name="Oval 68"/>
            <p:cNvSpPr>
              <a:spLocks noChangeArrowheads="1"/>
            </p:cNvSpPr>
            <p:nvPr/>
          </p:nvSpPr>
          <p:spPr bwMode="auto">
            <a:xfrm>
              <a:off x="4469" y="2386"/>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33" name="Oval 69"/>
            <p:cNvSpPr>
              <a:spLocks noChangeArrowheads="1"/>
            </p:cNvSpPr>
            <p:nvPr/>
          </p:nvSpPr>
          <p:spPr bwMode="auto">
            <a:xfrm>
              <a:off x="3924" y="2387"/>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34" name="Oval 70"/>
            <p:cNvSpPr>
              <a:spLocks noChangeArrowheads="1"/>
            </p:cNvSpPr>
            <p:nvPr/>
          </p:nvSpPr>
          <p:spPr bwMode="auto">
            <a:xfrm>
              <a:off x="4514" y="2477"/>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35" name="Oval 71"/>
            <p:cNvSpPr>
              <a:spLocks noChangeArrowheads="1"/>
            </p:cNvSpPr>
            <p:nvPr/>
          </p:nvSpPr>
          <p:spPr bwMode="auto">
            <a:xfrm>
              <a:off x="4740" y="2387"/>
              <a:ext cx="91" cy="91"/>
            </a:xfrm>
            <a:prstGeom prst="ellipse">
              <a:avLst/>
            </a:prstGeom>
            <a:solidFill>
              <a:srgbClr val="000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36" name="Freeform 72"/>
            <p:cNvSpPr>
              <a:spLocks/>
            </p:cNvSpPr>
            <p:nvPr/>
          </p:nvSpPr>
          <p:spPr bwMode="auto">
            <a:xfrm>
              <a:off x="3969" y="2342"/>
              <a:ext cx="953" cy="90"/>
            </a:xfrm>
            <a:custGeom>
              <a:avLst/>
              <a:gdLst>
                <a:gd name="T0" fmla="*/ 0 w 953"/>
                <a:gd name="T1" fmla="*/ 45 h 90"/>
                <a:gd name="T2" fmla="*/ 136 w 953"/>
                <a:gd name="T3" fmla="*/ 90 h 90"/>
                <a:gd name="T4" fmla="*/ 726 w 953"/>
                <a:gd name="T5" fmla="*/ 90 h 90"/>
                <a:gd name="T6" fmla="*/ 953 w 953"/>
                <a:gd name="T7" fmla="*/ 0 h 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3" h="90">
                  <a:moveTo>
                    <a:pt x="0" y="45"/>
                  </a:moveTo>
                  <a:lnTo>
                    <a:pt x="136" y="90"/>
                  </a:lnTo>
                  <a:lnTo>
                    <a:pt x="726" y="90"/>
                  </a:lnTo>
                  <a:lnTo>
                    <a:pt x="953" y="0"/>
                  </a:lnTo>
                </a:path>
              </a:pathLst>
            </a:custGeom>
            <a:noFill/>
            <a:ln w="76200">
              <a:solidFill>
                <a:srgbClr val="FF0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462892" name="Line 73"/>
          <p:cNvSpPr>
            <a:spLocks noChangeShapeType="1"/>
          </p:cNvSpPr>
          <p:nvPr/>
        </p:nvSpPr>
        <p:spPr bwMode="auto">
          <a:xfrm>
            <a:off x="1381125" y="3227388"/>
            <a:ext cx="1468438" cy="1682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nvGrpSpPr>
          <p:cNvPr id="1093706" name="Group 74"/>
          <p:cNvGrpSpPr>
            <a:grpSpLocks/>
          </p:cNvGrpSpPr>
          <p:nvPr/>
        </p:nvGrpSpPr>
        <p:grpSpPr bwMode="auto">
          <a:xfrm>
            <a:off x="193675" y="3827463"/>
            <a:ext cx="4175125" cy="2633662"/>
            <a:chOff x="122" y="2352"/>
            <a:chExt cx="2630" cy="1659"/>
          </a:xfrm>
        </p:grpSpPr>
        <p:sp>
          <p:nvSpPr>
            <p:cNvPr id="462895" name="Line 75"/>
            <p:cNvSpPr>
              <a:spLocks noChangeShapeType="1"/>
            </p:cNvSpPr>
            <p:nvPr/>
          </p:nvSpPr>
          <p:spPr bwMode="auto">
            <a:xfrm flipV="1">
              <a:off x="335" y="2941"/>
              <a:ext cx="127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96" name="Text Box 76"/>
            <p:cNvSpPr txBox="1">
              <a:spLocks noChangeArrowheads="1"/>
            </p:cNvSpPr>
            <p:nvPr/>
          </p:nvSpPr>
          <p:spPr bwMode="auto">
            <a:xfrm>
              <a:off x="122" y="2491"/>
              <a:ext cx="1397" cy="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buFontTx/>
                <a:buNone/>
              </a:pPr>
              <a:r>
                <a:rPr lang="en-US" altLang="ja-JP" sz="2400" b="1" dirty="0">
                  <a:solidFill>
                    <a:srgbClr val="0000FF"/>
                  </a:solidFill>
                  <a:latin typeface="+mn-lt"/>
                  <a:ea typeface="+mn-ea"/>
                </a:rPr>
                <a:t>DRAM</a:t>
              </a:r>
              <a:r>
                <a:rPr lang="ja-JP" altLang="en-US" sz="2400" b="1" dirty="0">
                  <a:solidFill>
                    <a:srgbClr val="0000FF"/>
                  </a:solidFill>
                  <a:latin typeface="+mn-lt"/>
                  <a:ea typeface="+mn-ea"/>
                </a:rPr>
                <a:t>の構造</a:t>
              </a:r>
              <a:endParaRPr lang="en-US" altLang="ja-JP" sz="2400" b="1" dirty="0">
                <a:solidFill>
                  <a:srgbClr val="0000FF"/>
                </a:solidFill>
                <a:latin typeface="+mn-lt"/>
                <a:ea typeface="+mn-ea"/>
              </a:endParaRPr>
            </a:p>
          </p:txBody>
        </p:sp>
        <p:sp>
          <p:nvSpPr>
            <p:cNvPr id="462897" name="Line 77"/>
            <p:cNvSpPr>
              <a:spLocks noChangeShapeType="1"/>
            </p:cNvSpPr>
            <p:nvPr/>
          </p:nvSpPr>
          <p:spPr bwMode="auto">
            <a:xfrm flipV="1">
              <a:off x="1269" y="2954"/>
              <a:ext cx="0" cy="1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98" name="Line 78"/>
            <p:cNvSpPr>
              <a:spLocks noChangeShapeType="1"/>
            </p:cNvSpPr>
            <p:nvPr/>
          </p:nvSpPr>
          <p:spPr bwMode="auto">
            <a:xfrm flipV="1">
              <a:off x="1160" y="3119"/>
              <a:ext cx="21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899" name="Line 79"/>
            <p:cNvSpPr>
              <a:spLocks noChangeShapeType="1"/>
            </p:cNvSpPr>
            <p:nvPr/>
          </p:nvSpPr>
          <p:spPr bwMode="auto">
            <a:xfrm flipV="1">
              <a:off x="1030" y="3180"/>
              <a:ext cx="47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0" name="Line 80"/>
            <p:cNvSpPr>
              <a:spLocks noChangeShapeType="1"/>
            </p:cNvSpPr>
            <p:nvPr/>
          </p:nvSpPr>
          <p:spPr bwMode="auto">
            <a:xfrm flipV="1">
              <a:off x="539" y="3268"/>
              <a:ext cx="260" cy="2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1" name="Line 81"/>
            <p:cNvSpPr>
              <a:spLocks noChangeShapeType="1"/>
            </p:cNvSpPr>
            <p:nvPr/>
          </p:nvSpPr>
          <p:spPr bwMode="auto">
            <a:xfrm flipH="1">
              <a:off x="1139" y="3183"/>
              <a:ext cx="3" cy="18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2" name="Line 82"/>
            <p:cNvSpPr>
              <a:spLocks noChangeShapeType="1"/>
            </p:cNvSpPr>
            <p:nvPr/>
          </p:nvSpPr>
          <p:spPr bwMode="auto">
            <a:xfrm flipV="1">
              <a:off x="696" y="3363"/>
              <a:ext cx="44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3" name="Line 83"/>
            <p:cNvSpPr>
              <a:spLocks noChangeShapeType="1"/>
            </p:cNvSpPr>
            <p:nvPr/>
          </p:nvSpPr>
          <p:spPr bwMode="auto">
            <a:xfrm>
              <a:off x="1389" y="3180"/>
              <a:ext cx="0" cy="17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4" name="Line 84"/>
            <p:cNvSpPr>
              <a:spLocks noChangeShapeType="1"/>
            </p:cNvSpPr>
            <p:nvPr/>
          </p:nvSpPr>
          <p:spPr bwMode="auto">
            <a:xfrm flipV="1">
              <a:off x="1386" y="3354"/>
              <a:ext cx="16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5" name="Line 85"/>
            <p:cNvSpPr>
              <a:spLocks noChangeShapeType="1"/>
            </p:cNvSpPr>
            <p:nvPr/>
          </p:nvSpPr>
          <p:spPr bwMode="auto">
            <a:xfrm>
              <a:off x="1552" y="3349"/>
              <a:ext cx="1" cy="2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6" name="Line 86"/>
            <p:cNvSpPr>
              <a:spLocks noChangeShapeType="1"/>
            </p:cNvSpPr>
            <p:nvPr/>
          </p:nvSpPr>
          <p:spPr bwMode="auto">
            <a:xfrm>
              <a:off x="1451" y="3867"/>
              <a:ext cx="203"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7" name="Line 87"/>
            <p:cNvSpPr>
              <a:spLocks noChangeShapeType="1"/>
            </p:cNvSpPr>
            <p:nvPr/>
          </p:nvSpPr>
          <p:spPr bwMode="auto">
            <a:xfrm flipV="1">
              <a:off x="1487" y="3892"/>
              <a:ext cx="131" cy="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8" name="Line 88"/>
            <p:cNvSpPr>
              <a:spLocks noChangeShapeType="1"/>
            </p:cNvSpPr>
            <p:nvPr/>
          </p:nvSpPr>
          <p:spPr bwMode="auto">
            <a:xfrm flipV="1">
              <a:off x="1511" y="3916"/>
              <a:ext cx="83" cy="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09" name="Line 89"/>
            <p:cNvSpPr>
              <a:spLocks noChangeShapeType="1"/>
            </p:cNvSpPr>
            <p:nvPr/>
          </p:nvSpPr>
          <p:spPr bwMode="auto">
            <a:xfrm>
              <a:off x="1484" y="3588"/>
              <a:ext cx="137"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10" name="Line 90"/>
            <p:cNvSpPr>
              <a:spLocks noChangeShapeType="1"/>
            </p:cNvSpPr>
            <p:nvPr/>
          </p:nvSpPr>
          <p:spPr bwMode="auto">
            <a:xfrm>
              <a:off x="1484" y="3633"/>
              <a:ext cx="137"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11" name="Line 91"/>
            <p:cNvSpPr>
              <a:spLocks noChangeShapeType="1"/>
            </p:cNvSpPr>
            <p:nvPr/>
          </p:nvSpPr>
          <p:spPr bwMode="auto">
            <a:xfrm>
              <a:off x="1550" y="3634"/>
              <a:ext cx="4" cy="23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12" name="Oval 92"/>
            <p:cNvSpPr>
              <a:spLocks noChangeArrowheads="1"/>
            </p:cNvSpPr>
            <p:nvPr/>
          </p:nvSpPr>
          <p:spPr bwMode="auto">
            <a:xfrm>
              <a:off x="1241" y="2911"/>
              <a:ext cx="56" cy="56"/>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13" name="Oval 93"/>
            <p:cNvSpPr>
              <a:spLocks noChangeArrowheads="1"/>
            </p:cNvSpPr>
            <p:nvPr/>
          </p:nvSpPr>
          <p:spPr bwMode="auto">
            <a:xfrm>
              <a:off x="678" y="3331"/>
              <a:ext cx="56" cy="56"/>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14" name="Text Box 94"/>
            <p:cNvSpPr txBox="1">
              <a:spLocks noChangeArrowheads="1"/>
            </p:cNvSpPr>
            <p:nvPr/>
          </p:nvSpPr>
          <p:spPr bwMode="auto">
            <a:xfrm>
              <a:off x="130" y="2758"/>
              <a:ext cx="104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ワード線</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書込</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p>
          </p:txBody>
        </p:sp>
        <p:sp>
          <p:nvSpPr>
            <p:cNvPr id="462915" name="Text Box 95"/>
            <p:cNvSpPr txBox="1">
              <a:spLocks noChangeArrowheads="1"/>
            </p:cNvSpPr>
            <p:nvPr/>
          </p:nvSpPr>
          <p:spPr bwMode="auto">
            <a:xfrm>
              <a:off x="189" y="3491"/>
              <a:ext cx="1238" cy="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データ</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ビット</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線</a:t>
              </a:r>
              <a:b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b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書込</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b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b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 </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破壊読出し</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p>
          </p:txBody>
        </p:sp>
        <p:sp>
          <p:nvSpPr>
            <p:cNvPr id="462916" name="Text Box 96"/>
            <p:cNvSpPr txBox="1">
              <a:spLocks noChangeArrowheads="1"/>
            </p:cNvSpPr>
            <p:nvPr/>
          </p:nvSpPr>
          <p:spPr bwMode="auto">
            <a:xfrm>
              <a:off x="1634" y="3494"/>
              <a:ext cx="1118"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C</a:t>
              </a:r>
              <a:b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b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メモリーノード</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p>
          </p:txBody>
        </p:sp>
        <p:sp>
          <p:nvSpPr>
            <p:cNvPr id="462917" name="Text Box 97"/>
            <p:cNvSpPr txBox="1">
              <a:spLocks noChangeArrowheads="1"/>
            </p:cNvSpPr>
            <p:nvPr/>
          </p:nvSpPr>
          <p:spPr bwMode="auto">
            <a:xfrm>
              <a:off x="1546" y="2966"/>
              <a:ext cx="982"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ja-JP"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t>    Tr</a:t>
              </a:r>
              <a:br>
                <a:rPr kumimoji="1" lang="en-US" altLang="ja-JP" sz="1800" b="0" i="0" u="none" strike="noStrike" kern="1200" cap="none" spc="0" normalizeH="0" baseline="0" noProof="0">
                  <a:ln>
                    <a:noFill/>
                  </a:ln>
                  <a:solidFill>
                    <a:srgbClr val="FF0000"/>
                  </a:solidFill>
                  <a:effectLst/>
                  <a:uLnTx/>
                  <a:uFillTx/>
                  <a:latin typeface="Times New Roman" panose="02020603050405020304" pitchFamily="18" charset="0"/>
                  <a:ea typeface="ＭＳ 明朝" panose="02020609040205080304" pitchFamily="17" charset="-128"/>
                  <a:cs typeface="+mn-cs"/>
                </a:rPr>
              </a:b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スイッチング</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t>
              </a:r>
            </a:p>
          </p:txBody>
        </p:sp>
        <p:sp>
          <p:nvSpPr>
            <p:cNvPr id="462918" name="Oval 98"/>
            <p:cNvSpPr>
              <a:spLocks noChangeArrowheads="1"/>
            </p:cNvSpPr>
            <p:nvPr/>
          </p:nvSpPr>
          <p:spPr bwMode="auto">
            <a:xfrm>
              <a:off x="853" y="2988"/>
              <a:ext cx="800" cy="248"/>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62919" name="Line 99"/>
            <p:cNvSpPr>
              <a:spLocks noChangeShapeType="1"/>
            </p:cNvSpPr>
            <p:nvPr/>
          </p:nvSpPr>
          <p:spPr bwMode="auto">
            <a:xfrm flipV="1">
              <a:off x="1586" y="2352"/>
              <a:ext cx="474" cy="700"/>
            </a:xfrm>
            <a:prstGeom prst="line">
              <a:avLst/>
            </a:prstGeom>
            <a:noFill/>
            <a:ln w="9525">
              <a:solidFill>
                <a:srgbClr val="FF00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462894" name="Text Box 100"/>
          <p:cNvSpPr txBox="1">
            <a:spLocks noChangeAspect="1" noChangeArrowheads="1"/>
          </p:cNvSpPr>
          <p:nvPr/>
        </p:nvSpPr>
        <p:spPr bwMode="auto">
          <a:xfrm>
            <a:off x="3619500" y="3560763"/>
            <a:ext cx="869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半導体</a:t>
            </a:r>
          </a:p>
        </p:txBody>
      </p:sp>
    </p:spTree>
    <p:extLst>
      <p:ext uri="{BB962C8B-B14F-4D97-AF65-F5344CB8AC3E}">
        <p14:creationId xmlns:p14="http://schemas.microsoft.com/office/powerpoint/2010/main" val="310566061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093643"/>
                                        </p:tgtEl>
                                        <p:attrNameLst>
                                          <p:attrName>style.visibility</p:attrName>
                                        </p:attrNameLst>
                                      </p:cBhvr>
                                      <p:to>
                                        <p:strVal val="visible"/>
                                      </p:to>
                                    </p:set>
                                    <p:animEffect transition="in" filter="blinds(horizontal)">
                                      <p:cBhvr>
                                        <p:cTn id="7" dur="500"/>
                                        <p:tgtEl>
                                          <p:spTgt spid="109364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093687"/>
                                        </p:tgtEl>
                                        <p:attrNameLst>
                                          <p:attrName>style.visibility</p:attrName>
                                        </p:attrNameLst>
                                      </p:cBhvr>
                                      <p:to>
                                        <p:strVal val="visible"/>
                                      </p:to>
                                    </p:set>
                                    <p:animEffect transition="in" filter="blinds(horizontal)">
                                      <p:cBhvr>
                                        <p:cTn id="12" dur="500"/>
                                        <p:tgtEl>
                                          <p:spTgt spid="109368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093647"/>
                                        </p:tgtEl>
                                        <p:attrNameLst>
                                          <p:attrName>style.visibility</p:attrName>
                                        </p:attrNameLst>
                                      </p:cBhvr>
                                      <p:to>
                                        <p:strVal val="visible"/>
                                      </p:to>
                                    </p:set>
                                    <p:animEffect transition="in" filter="blinds(horizontal)">
                                      <p:cBhvr>
                                        <p:cTn id="17" dur="500"/>
                                        <p:tgtEl>
                                          <p:spTgt spid="109364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nodeType="clickEffect">
                                  <p:stCondLst>
                                    <p:cond delay="0"/>
                                  </p:stCondLst>
                                  <p:childTnLst>
                                    <p:set>
                                      <p:cBhvr>
                                        <p:cTn id="21" dur="1" fill="hold">
                                          <p:stCondLst>
                                            <p:cond delay="0"/>
                                          </p:stCondLst>
                                        </p:cTn>
                                        <p:tgtEl>
                                          <p:spTgt spid="1093706"/>
                                        </p:tgtEl>
                                        <p:attrNameLst>
                                          <p:attrName>style.visibility</p:attrName>
                                        </p:attrNameLst>
                                      </p:cBhvr>
                                      <p:to>
                                        <p:strVal val="visible"/>
                                      </p:to>
                                    </p:set>
                                    <p:anim calcmode="lin" valueType="num">
                                      <p:cBhvr additive="base">
                                        <p:cTn id="22" dur="500" fill="hold"/>
                                        <p:tgtEl>
                                          <p:spTgt spid="1093706"/>
                                        </p:tgtEl>
                                        <p:attrNameLst>
                                          <p:attrName>ppt_x</p:attrName>
                                        </p:attrNameLst>
                                      </p:cBhvr>
                                      <p:tavLst>
                                        <p:tav tm="0">
                                          <p:val>
                                            <p:strVal val="#ppt_x"/>
                                          </p:val>
                                        </p:tav>
                                        <p:tav tm="100000">
                                          <p:val>
                                            <p:strVal val="#ppt_x"/>
                                          </p:val>
                                        </p:tav>
                                      </p:tavLst>
                                    </p:anim>
                                    <p:anim calcmode="lin" valueType="num">
                                      <p:cBhvr additive="base">
                                        <p:cTn id="23" dur="500" fill="hold"/>
                                        <p:tgtEl>
                                          <p:spTgt spid="10937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内容</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 「アモルファス酸化物半導体 </a:t>
            </a:r>
            <a:r>
              <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eaLnBrk="1" fontAlgn="auto" hangingPunct="1">
              <a:lnSpc>
                <a:spcPct val="120000"/>
              </a:lnSpc>
              <a:spcBef>
                <a:spcPts val="0"/>
              </a:spcBef>
              <a:spcAft>
                <a:spcPts val="0"/>
              </a:spcAf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欲しい材料の物性から構造を設計する</a:t>
            </a: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1784916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p:cNvSpPr>
            <a:spLocks noGrp="1" noChangeArrowheads="1"/>
          </p:cNvSpPr>
          <p:nvPr>
            <p:ph type="title"/>
          </p:nvPr>
        </p:nvSpPr>
        <p:spPr>
          <a:xfrm>
            <a:off x="0" y="0"/>
            <a:ext cx="9144000" cy="667136"/>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eaLnBrk="1" hangingPunct="1"/>
            <a:r>
              <a:rPr lang="ja-JP" altLang="en-US" sz="3600" b="1" dirty="0">
                <a:solidFill>
                  <a:srgbClr val="0000FF"/>
                </a:solidFill>
              </a:rPr>
              <a:t>熱で発光する物体のスペクトル</a:t>
            </a:r>
            <a:endParaRPr lang="en-US" altLang="ja-JP" sz="2800" b="1" dirty="0">
              <a:solidFill>
                <a:srgbClr val="0000FF"/>
              </a:solidFill>
            </a:endParaRPr>
          </a:p>
        </p:txBody>
      </p:sp>
      <mc:AlternateContent xmlns:mc="http://schemas.openxmlformats.org/markup-compatibility/2006" xmlns:a14="http://schemas.microsoft.com/office/drawing/2010/main">
        <mc:Choice Requires="a14">
          <p:sp>
            <p:nvSpPr>
              <p:cNvPr id="2" name="正方形/長方形 1"/>
              <p:cNvSpPr/>
              <p:nvPr/>
            </p:nvSpPr>
            <p:spPr>
              <a:xfrm>
                <a:off x="144115" y="1099265"/>
                <a:ext cx="8855769" cy="2620013"/>
              </a:xfrm>
              <a:prstGeom prst="rect">
                <a:avLst/>
              </a:prstGeom>
            </p:spPr>
            <p:txBody>
              <a:bodyPr wrap="square">
                <a:spAutoFit/>
              </a:bodyPr>
              <a:lstStyle/>
              <a:p>
                <a:pPr lvl="0" defTabSz="457200" eaLnBrk="1" fontAlgn="auto" hangingPunct="1">
                  <a:spcBef>
                    <a:spcPts val="0"/>
                  </a:spcBef>
                  <a:spcAft>
                    <a:spcPts val="0"/>
                  </a:spcAft>
                  <a:defRPr/>
                </a:pPr>
                <a:r>
                  <a:rPr kumimoji="0" lang="ja-JP" altLang="en-US" sz="3600" b="1" dirty="0">
                    <a:solidFill>
                      <a:schemeClr val="tx1"/>
                    </a:solidFill>
                    <a:latin typeface="Times New Roman"/>
                    <a:ea typeface="ＭＳ Ｐゴシック"/>
                  </a:rPr>
                  <a:t>波長</a:t>
                </a:r>
                <a14:m>
                  <m:oMath xmlns:m="http://schemas.openxmlformats.org/officeDocument/2006/math">
                    <m:r>
                      <a:rPr kumimoji="0" lang="ja-JP" altLang="en-US" sz="3600" b="0" i="1" u="none" strike="noStrike" kern="1200" cap="none" spc="0" normalizeH="0" baseline="0" noProof="0" smtClean="0">
                        <a:ln>
                          <a:noFill/>
                        </a:ln>
                        <a:solidFill>
                          <a:schemeClr val="tx1"/>
                        </a:solidFill>
                        <a:effectLst/>
                        <a:uLnTx/>
                        <a:uFillTx/>
                        <a:latin typeface="Cambria Math" panose="02040503050406030204" pitchFamily="18" charset="0"/>
                      </a:rPr>
                      <m:t>𝜆</m:t>
                    </m:r>
                    <m:r>
                      <a:rPr kumimoji="0" lang="ja-JP" altLang="en-US" sz="3600" i="1">
                        <a:solidFill>
                          <a:schemeClr val="tx1"/>
                        </a:solidFill>
                        <a:latin typeface="Cambria Math" panose="02040503050406030204" pitchFamily="18" charset="0"/>
                      </a:rPr>
                      <m:t> </m:t>
                    </m:r>
                  </m:oMath>
                </a14:m>
                <a:r>
                  <a:rPr kumimoji="0" lang="ja-JP" altLang="en-US" sz="3600" b="1" dirty="0">
                    <a:solidFill>
                      <a:schemeClr val="tx1"/>
                    </a:solidFill>
                    <a:latin typeface="Times New Roman"/>
                    <a:ea typeface="ＭＳ Ｐゴシック"/>
                  </a:rPr>
                  <a:t>を持つ光がもつエネルギーの割合</a:t>
                </a:r>
                <a:endParaRPr kumimoji="0" lang="en-US" altLang="ja-JP" sz="3600" b="1" dirty="0">
                  <a:solidFill>
                    <a:schemeClr val="tx1"/>
                  </a:solidFill>
                  <a:latin typeface="Times New Roman"/>
                  <a:ea typeface="ＭＳ Ｐゴシック"/>
                </a:endParaRPr>
              </a:p>
              <a:p>
                <a:pPr lvl="0" defTabSz="457200" eaLnBrk="1" fontAlgn="auto" hangingPunct="1">
                  <a:spcBef>
                    <a:spcPts val="0"/>
                  </a:spcBef>
                  <a:spcAft>
                    <a:spcPts val="0"/>
                  </a:spcAft>
                  <a:defRPr/>
                </a:pPr>
                <a:r>
                  <a:rPr kumimoji="0" lang="ja-JP" altLang="en-US" sz="3600" b="0" i="0" u="none" strike="noStrike" kern="1200" cap="none" spc="0" normalizeH="0" baseline="0" noProof="0" dirty="0">
                    <a:ln>
                      <a:noFill/>
                    </a:ln>
                    <a:solidFill>
                      <a:schemeClr val="tx1"/>
                    </a:solidFill>
                    <a:effectLst/>
                    <a:uLnTx/>
                    <a:uFillTx/>
                    <a:latin typeface="Times New Roman"/>
                    <a:ea typeface="ＭＳ Ｐゴシック"/>
                    <a:cs typeface="+mn-cs"/>
                  </a:rPr>
                  <a:t>　</a:t>
                </a:r>
                <a14:m>
                  <m:oMath xmlns:m="http://schemas.openxmlformats.org/officeDocument/2006/math">
                    <m:d>
                      <m:dPr>
                        <m:begChr m:val="⟨"/>
                        <m:endChr m:val="⟩"/>
                        <m:ctrlPr>
                          <a:rPr kumimoji="0" lang="en-US" altLang="ja-JP" sz="3600" b="0" i="1" u="none" strike="noStrike" kern="1200" cap="none" spc="0" normalizeH="0" baseline="0" noProof="0" smtClean="0">
                            <a:ln>
                              <a:noFill/>
                            </a:ln>
                            <a:solidFill>
                              <a:schemeClr val="tx1"/>
                            </a:solidFill>
                            <a:effectLst/>
                            <a:uLnTx/>
                            <a:uFillTx/>
                            <a:latin typeface="Cambria Math" panose="02040503050406030204" pitchFamily="18" charset="0"/>
                            <a:cs typeface="+mn-cs"/>
                          </a:rPr>
                        </m:ctrlPr>
                      </m:dPr>
                      <m:e>
                        <m:sSub>
                          <m:sSubPr>
                            <m:ctrlPr>
                              <a:rPr kumimoji="0" lang="en-US" altLang="ja-JP" sz="3600" b="0" i="1" u="none" strike="noStrike" kern="1200" cap="none" spc="0" normalizeH="0" baseline="0" noProof="0" smtClean="0">
                                <a:ln>
                                  <a:noFill/>
                                </a:ln>
                                <a:solidFill>
                                  <a:schemeClr val="tx1"/>
                                </a:solidFill>
                                <a:effectLst/>
                                <a:uLnTx/>
                                <a:uFillTx/>
                                <a:latin typeface="Cambria Math" panose="02040503050406030204" pitchFamily="18" charset="0"/>
                                <a:cs typeface="+mn-cs"/>
                              </a:rPr>
                            </m:ctrlPr>
                          </m:sSubPr>
                          <m:e>
                            <m:r>
                              <a:rPr kumimoji="0" lang="en-US" altLang="ja-JP" sz="3600" b="0" i="1" u="none" strike="noStrike" kern="1200" cap="none" spc="0" normalizeH="0" baseline="0" noProof="0" smtClean="0">
                                <a:ln>
                                  <a:noFill/>
                                </a:ln>
                                <a:solidFill>
                                  <a:schemeClr val="tx1"/>
                                </a:solidFill>
                                <a:effectLst/>
                                <a:uLnTx/>
                                <a:uFillTx/>
                                <a:latin typeface="Cambria Math" panose="02040503050406030204" pitchFamily="18" charset="0"/>
                                <a:cs typeface="+mn-cs"/>
                              </a:rPr>
                              <m:t>𝐸</m:t>
                            </m:r>
                          </m:e>
                          <m:sub>
                            <m:r>
                              <a:rPr kumimoji="0" lang="ja-JP" altLang="en-US" sz="3600" b="0" i="1" u="none" strike="noStrike" kern="1200" cap="none" spc="0" normalizeH="0" baseline="0" noProof="0" smtClean="0">
                                <a:ln>
                                  <a:noFill/>
                                </a:ln>
                                <a:solidFill>
                                  <a:schemeClr val="tx1"/>
                                </a:solidFill>
                                <a:effectLst/>
                                <a:uLnTx/>
                                <a:uFillTx/>
                                <a:latin typeface="Cambria Math" panose="02040503050406030204" pitchFamily="18" charset="0"/>
                              </a:rPr>
                              <m:t>𝜆</m:t>
                            </m:r>
                          </m:sub>
                        </m:sSub>
                      </m:e>
                    </m:d>
                    <m:r>
                      <a:rPr kumimoji="0" lang="en-US" altLang="ja-JP" sz="3600" b="0" i="1" u="none" strike="noStrike" kern="1200" cap="none" spc="0" normalizeH="0" baseline="0" noProof="0">
                        <a:ln>
                          <a:noFill/>
                        </a:ln>
                        <a:solidFill>
                          <a:schemeClr val="tx1"/>
                        </a:solidFill>
                        <a:effectLst/>
                        <a:uLnTx/>
                        <a:uFillTx/>
                        <a:latin typeface="Cambria Math" panose="02040503050406030204" pitchFamily="18" charset="0"/>
                        <a:cs typeface="+mn-cs"/>
                      </a:rPr>
                      <m:t>=</m:t>
                    </m:r>
                    <m:f>
                      <m:fPr>
                        <m:ctrlPr>
                          <a:rPr kumimoji="0" lang="en-US" altLang="ja-JP" sz="3600" i="1">
                            <a:solidFill>
                              <a:srgbClr val="000000"/>
                            </a:solidFill>
                            <a:latin typeface="Cambria Math" panose="02040503050406030204" pitchFamily="18" charset="0"/>
                            <a:ea typeface="Cambria Math" panose="02040503050406030204" pitchFamily="18" charset="0"/>
                          </a:rPr>
                        </m:ctrlPr>
                      </m:fPr>
                      <m:num>
                        <m:r>
                          <a:rPr kumimoji="0" lang="en-US" altLang="ja-JP" sz="3600" i="1">
                            <a:solidFill>
                              <a:srgbClr val="000000"/>
                            </a:solidFill>
                            <a:latin typeface="Cambria Math" panose="02040503050406030204" pitchFamily="18" charset="0"/>
                            <a:ea typeface="Cambria Math" panose="02040503050406030204" pitchFamily="18" charset="0"/>
                          </a:rPr>
                          <m:t>8</m:t>
                        </m:r>
                        <m:r>
                          <a:rPr kumimoji="0" lang="ja-JP" altLang="en-US" sz="3600" i="1">
                            <a:solidFill>
                              <a:srgbClr val="000000"/>
                            </a:solidFill>
                            <a:latin typeface="Cambria Math" panose="02040503050406030204" pitchFamily="18" charset="0"/>
                            <a:ea typeface="Cambria Math" panose="02040503050406030204" pitchFamily="18" charset="0"/>
                          </a:rPr>
                          <m:t>𝜋</m:t>
                        </m:r>
                      </m:num>
                      <m:den>
                        <m:sSup>
                          <m:sSupPr>
                            <m:ctrlPr>
                              <a:rPr kumimoji="0" lang="en-US" altLang="ja-JP" sz="3600" i="1">
                                <a:solidFill>
                                  <a:srgbClr val="000000"/>
                                </a:solidFill>
                                <a:latin typeface="Cambria Math" panose="02040503050406030204" pitchFamily="18" charset="0"/>
                                <a:ea typeface="Cambria Math" panose="02040503050406030204" pitchFamily="18" charset="0"/>
                              </a:rPr>
                            </m:ctrlPr>
                          </m:sSupPr>
                          <m:e>
                            <m:r>
                              <a:rPr kumimoji="0" lang="ja-JP" altLang="en-US" sz="3600" i="1">
                                <a:solidFill>
                                  <a:srgbClr val="000000"/>
                                </a:solidFill>
                                <a:latin typeface="Cambria Math" panose="02040503050406030204" pitchFamily="18" charset="0"/>
                                <a:ea typeface="Cambria Math" panose="02040503050406030204" pitchFamily="18" charset="0"/>
                              </a:rPr>
                              <m:t>𝜆</m:t>
                            </m:r>
                          </m:e>
                          <m:sup>
                            <m:r>
                              <a:rPr kumimoji="0" lang="en-US" altLang="ja-JP" sz="3600" i="1">
                                <a:solidFill>
                                  <a:srgbClr val="000000"/>
                                </a:solidFill>
                                <a:latin typeface="Cambria Math" panose="02040503050406030204" pitchFamily="18" charset="0"/>
                                <a:ea typeface="Cambria Math" panose="02040503050406030204" pitchFamily="18" charset="0"/>
                              </a:rPr>
                              <m:t>5</m:t>
                            </m:r>
                          </m:sup>
                        </m:sSup>
                      </m:den>
                    </m:f>
                    <m:f>
                      <m:fPr>
                        <m:ctrlPr>
                          <a:rPr kumimoji="0" lang="el-GR" altLang="ja-JP" sz="3600" i="1">
                            <a:solidFill>
                              <a:srgbClr val="000000"/>
                            </a:solidFill>
                            <a:latin typeface="Cambria Math" panose="02040503050406030204" pitchFamily="18" charset="0"/>
                            <a:ea typeface="Cambria Math" panose="02040503050406030204" pitchFamily="18" charset="0"/>
                          </a:rPr>
                        </m:ctrlPr>
                      </m:fPr>
                      <m:num>
                        <m:r>
                          <a:rPr kumimoji="0" lang="en-US" altLang="ja-JP" sz="3600" i="1">
                            <a:solidFill>
                              <a:srgbClr val="000000"/>
                            </a:solidFill>
                            <a:latin typeface="Cambria Math" panose="02040503050406030204" pitchFamily="18" charset="0"/>
                            <a:ea typeface="Cambria Math" panose="02040503050406030204" pitchFamily="18" charset="0"/>
                          </a:rPr>
                          <m:t>h𝑐</m:t>
                        </m:r>
                      </m:num>
                      <m:den>
                        <m:r>
                          <m:rPr>
                            <m:sty m:val="p"/>
                          </m:rPr>
                          <a:rPr kumimoji="0" lang="en-US" altLang="ja-JP" sz="3600">
                            <a:solidFill>
                              <a:srgbClr val="000000"/>
                            </a:solidFill>
                            <a:latin typeface="Cambria Math" panose="02040503050406030204" pitchFamily="18" charset="0"/>
                            <a:ea typeface="Cambria Math" panose="02040503050406030204" pitchFamily="18" charset="0"/>
                          </a:rPr>
                          <m:t>exp</m:t>
                        </m:r>
                        <m:d>
                          <m:dPr>
                            <m:ctrlPr>
                              <a:rPr kumimoji="0" lang="en-US" altLang="ja-JP" sz="3600" i="1">
                                <a:solidFill>
                                  <a:srgbClr val="000000"/>
                                </a:solidFill>
                                <a:latin typeface="Cambria Math" panose="02040503050406030204" pitchFamily="18" charset="0"/>
                                <a:ea typeface="Cambria Math" panose="02040503050406030204" pitchFamily="18" charset="0"/>
                              </a:rPr>
                            </m:ctrlPr>
                          </m:dPr>
                          <m:e>
                            <m:r>
                              <a:rPr kumimoji="0" lang="ja-JP" altLang="en-US" sz="3600" i="1">
                                <a:solidFill>
                                  <a:srgbClr val="000000"/>
                                </a:solidFill>
                                <a:latin typeface="Cambria Math" panose="02040503050406030204" pitchFamily="18" charset="0"/>
                                <a:ea typeface="Cambria Math" panose="02040503050406030204" pitchFamily="18" charset="0"/>
                              </a:rPr>
                              <m:t>𝛽</m:t>
                            </m:r>
                            <m:r>
                              <a:rPr kumimoji="0" lang="en-US" altLang="ja-JP" sz="3600" i="1">
                                <a:solidFill>
                                  <a:srgbClr val="000000"/>
                                </a:solidFill>
                                <a:latin typeface="Cambria Math" panose="02040503050406030204" pitchFamily="18" charset="0"/>
                                <a:ea typeface="Cambria Math" panose="02040503050406030204" pitchFamily="18" charset="0"/>
                              </a:rPr>
                              <m:t>h𝑐</m:t>
                            </m:r>
                            <m:r>
                              <a:rPr kumimoji="0" lang="en-US" altLang="ja-JP" sz="3600" i="1">
                                <a:solidFill>
                                  <a:srgbClr val="000000"/>
                                </a:solidFill>
                                <a:latin typeface="Cambria Math" panose="02040503050406030204" pitchFamily="18" charset="0"/>
                                <a:ea typeface="Cambria Math" panose="02040503050406030204" pitchFamily="18" charset="0"/>
                              </a:rPr>
                              <m:t>/</m:t>
                            </m:r>
                            <m:r>
                              <a:rPr kumimoji="0" lang="ja-JP" altLang="en-US" sz="3600" i="1">
                                <a:solidFill>
                                  <a:srgbClr val="000000"/>
                                </a:solidFill>
                                <a:latin typeface="Cambria Math" panose="02040503050406030204" pitchFamily="18" charset="0"/>
                                <a:ea typeface="Cambria Math" panose="02040503050406030204" pitchFamily="18" charset="0"/>
                              </a:rPr>
                              <m:t>𝜆</m:t>
                            </m:r>
                          </m:e>
                        </m:d>
                        <m:r>
                          <a:rPr kumimoji="0" lang="en-US" altLang="ja-JP" sz="3600" i="1">
                            <a:solidFill>
                              <a:srgbClr val="000000"/>
                            </a:solidFill>
                            <a:latin typeface="Cambria Math" panose="02040503050406030204" pitchFamily="18" charset="0"/>
                            <a:ea typeface="Cambria Math" panose="02040503050406030204" pitchFamily="18" charset="0"/>
                          </a:rPr>
                          <m:t>−1</m:t>
                        </m:r>
                      </m:den>
                    </m:f>
                  </m:oMath>
                </a14:m>
                <a:r>
                  <a:rPr kumimoji="0" lang="en-US" altLang="ja-JP" sz="3600" b="0" i="0" u="none" strike="noStrike" kern="1200" cap="none" spc="0" normalizeH="0" baseline="0" noProof="0" dirty="0">
                    <a:ln>
                      <a:noFill/>
                    </a:ln>
                    <a:solidFill>
                      <a:schemeClr val="tx1"/>
                    </a:solidFill>
                    <a:effectLst/>
                    <a:uLnTx/>
                    <a:uFillTx/>
                    <a:latin typeface="Times New Roman"/>
                    <a:ea typeface="ＭＳ Ｐゴシック"/>
                    <a:cs typeface="+mn-cs"/>
                  </a:rPr>
                  <a:t>	</a:t>
                </a:r>
                <a:endParaRPr kumimoji="0" lang="en-US" altLang="ja-JP" sz="3600" b="1" i="0" u="none" strike="noStrike" kern="1200" cap="none" spc="0" normalizeH="0" baseline="0" noProof="0" dirty="0">
                  <a:ln>
                    <a:noFill/>
                  </a:ln>
                  <a:solidFill>
                    <a:schemeClr val="tx1"/>
                  </a:solidFill>
                  <a:effectLst/>
                  <a:uLnTx/>
                  <a:uFillTx/>
                  <a:latin typeface="Times New Roman"/>
                  <a:ea typeface="ＭＳ Ｐゴシック"/>
                  <a:cs typeface="+mn-cs"/>
                </a:endParaRPr>
              </a:p>
              <a:p>
                <a:pPr defTabSz="457200" eaLnBrk="1" fontAlgn="auto" hangingPunct="1">
                  <a:spcBef>
                    <a:spcPts val="0"/>
                  </a:spcBef>
                  <a:spcAft>
                    <a:spcPts val="0"/>
                  </a:spcAft>
                  <a:defRPr/>
                </a:pPr>
                <a:r>
                  <a:rPr kumimoji="0" lang="en-US" altLang="ja-JP" sz="3600" b="1" dirty="0">
                    <a:solidFill>
                      <a:schemeClr val="tx1"/>
                    </a:solidFill>
                    <a:latin typeface="Times New Roman"/>
                    <a:ea typeface="ＭＳ Ｐゴシック"/>
                  </a:rPr>
                  <a:t>									</a:t>
                </a:r>
                <a:r>
                  <a:rPr kumimoji="0" lang="en-US" altLang="ja-JP" sz="2800" dirty="0">
                    <a:solidFill>
                      <a:schemeClr val="tx1"/>
                    </a:solidFill>
                    <a:latin typeface="Times New Roman"/>
                    <a:ea typeface="ＭＳ Ｐゴシック"/>
                  </a:rPr>
                  <a:t>Planck</a:t>
                </a:r>
                <a:r>
                  <a:rPr kumimoji="0" lang="ja-JP" altLang="en-US" sz="2800" dirty="0">
                    <a:solidFill>
                      <a:schemeClr val="tx1"/>
                    </a:solidFill>
                    <a:latin typeface="Times New Roman"/>
                    <a:ea typeface="ＭＳ Ｐゴシック"/>
                  </a:rPr>
                  <a:t>の法則</a:t>
                </a:r>
                <a:endParaRPr kumimoji="0" lang="en-US" altLang="ja-JP" sz="2800" dirty="0">
                  <a:solidFill>
                    <a:schemeClr val="tx1"/>
                  </a:solidFill>
                  <a:latin typeface="Times New Roman"/>
                  <a:ea typeface="ＭＳ Ｐゴシック"/>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3600" b="0" i="0" u="none" strike="noStrike" kern="1200" cap="none" spc="0" normalizeH="0" baseline="0" noProof="0" dirty="0">
                  <a:ln>
                    <a:noFill/>
                  </a:ln>
                  <a:solidFill>
                    <a:schemeClr val="tx1"/>
                  </a:solidFill>
                  <a:effectLst/>
                  <a:uLnTx/>
                  <a:uFillTx/>
                  <a:latin typeface="Times New Roman"/>
                  <a:ea typeface="ＭＳ Ｐゴシック"/>
                  <a:cs typeface="+mn-cs"/>
                </a:endParaRPr>
              </a:p>
            </p:txBody>
          </p:sp>
        </mc:Choice>
        <mc:Fallback xmlns="">
          <p:sp>
            <p:nvSpPr>
              <p:cNvPr id="2" name="正方形/長方形 1"/>
              <p:cNvSpPr>
                <a:spLocks noRot="1" noChangeAspect="1" noMove="1" noResize="1" noEditPoints="1" noAdjustHandles="1" noChangeArrowheads="1" noChangeShapeType="1" noTextEdit="1"/>
              </p:cNvSpPr>
              <p:nvPr/>
            </p:nvSpPr>
            <p:spPr>
              <a:xfrm>
                <a:off x="144115" y="1099265"/>
                <a:ext cx="8855769" cy="2620013"/>
              </a:xfrm>
              <a:prstGeom prst="rect">
                <a:avLst/>
              </a:prstGeom>
              <a:blipFill>
                <a:blip r:embed="rId3"/>
                <a:stretch>
                  <a:fillRect l="-2135" t="-4419"/>
                </a:stretch>
              </a:blipFill>
            </p:spPr>
            <p:txBody>
              <a:bodyPr/>
              <a:lstStyle/>
              <a:p>
                <a:r>
                  <a:rPr lang="ja-JP" altLang="en-US">
                    <a:noFill/>
                  </a:rPr>
                  <a:t> </a:t>
                </a:r>
              </a:p>
            </p:txBody>
          </p:sp>
        </mc:Fallback>
      </mc:AlternateContent>
      <p:sp>
        <p:nvSpPr>
          <p:cNvPr id="7" name="テキスト ボックス 6">
            <a:extLst>
              <a:ext uri="{FF2B5EF4-FFF2-40B4-BE49-F238E27FC236}">
                <a16:creationId xmlns:a16="http://schemas.microsoft.com/office/drawing/2014/main" id="{86CA9D50-5902-4EBD-B794-B2669E9580D9}"/>
              </a:ext>
            </a:extLst>
          </p:cNvPr>
          <p:cNvSpPr txBox="1"/>
          <p:nvPr/>
        </p:nvSpPr>
        <p:spPr>
          <a:xfrm>
            <a:off x="539552" y="5758735"/>
            <a:ext cx="8291239" cy="830997"/>
          </a:xfrm>
          <a:prstGeom prst="rect">
            <a:avLst/>
          </a:prstGeom>
          <a:noFill/>
        </p:spPr>
        <p:txBody>
          <a:bodyPr wrap="square">
            <a:spAutoFit/>
          </a:bodyPr>
          <a:lstStyle/>
          <a:p>
            <a:r>
              <a:rPr lang="ja-JP" altLang="en-US" sz="2400" b="1" dirty="0">
                <a:solidFill>
                  <a:srgbClr val="0000FF"/>
                </a:solidFill>
              </a:rPr>
              <a:t>例外： 発光ダイオード </a:t>
            </a:r>
            <a:r>
              <a:rPr lang="en-US" altLang="ja-JP" sz="2400" b="1" dirty="0">
                <a:solidFill>
                  <a:srgbClr val="0000FF"/>
                </a:solidFill>
              </a:rPr>
              <a:t>(LED)</a:t>
            </a:r>
            <a:r>
              <a:rPr lang="ja-JP" altLang="en-US" sz="2400" b="1" dirty="0">
                <a:solidFill>
                  <a:srgbClr val="0000FF"/>
                </a:solidFill>
              </a:rPr>
              <a:t> などは</a:t>
            </a:r>
            <a:endParaRPr lang="en-US" altLang="ja-JP" sz="2400" b="1" dirty="0">
              <a:solidFill>
                <a:srgbClr val="0000FF"/>
              </a:solidFill>
            </a:endParaRPr>
          </a:p>
          <a:p>
            <a:r>
              <a:rPr lang="ja-JP" altLang="en-US" b="1" dirty="0">
                <a:solidFill>
                  <a:srgbClr val="0000FF"/>
                </a:solidFill>
              </a:rPr>
              <a:t>　　　　発光原理が異なるので、プランクの法則に従わない</a:t>
            </a:r>
            <a:endParaRPr lang="ja-JP" altLang="en-US" dirty="0"/>
          </a:p>
        </p:txBody>
      </p:sp>
    </p:spTree>
    <p:extLst>
      <p:ext uri="{BB962C8B-B14F-4D97-AF65-F5344CB8AC3E}">
        <p14:creationId xmlns:p14="http://schemas.microsoft.com/office/powerpoint/2010/main" val="388379569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Grp="1" noChangeArrowheads="1"/>
          </p:cNvSpPr>
          <p:nvPr>
            <p:ph type="title"/>
          </p:nvPr>
        </p:nvSpPr>
        <p:spPr>
          <a:xfrm>
            <a:off x="0" y="0"/>
            <a:ext cx="9144000" cy="906352"/>
          </a:xfrm>
          <a:noFill/>
        </p:spPr>
        <p:txBody>
          <a:bodyPr/>
          <a:lstStyle/>
          <a:p>
            <a:pPr eaLnBrk="1" hangingPunct="1"/>
            <a:r>
              <a:rPr lang="ja-JP" altLang="en-US" sz="3200" b="1" dirty="0">
                <a:solidFill>
                  <a:srgbClr val="0000FF"/>
                </a:solidFill>
              </a:rPr>
              <a:t>太陽光スペクトル</a:t>
            </a:r>
            <a:r>
              <a:rPr lang="en-US" altLang="ja-JP" sz="3200" b="1" dirty="0">
                <a:solidFill>
                  <a:srgbClr val="0000FF"/>
                </a:solidFill>
              </a:rPr>
              <a:t>:</a:t>
            </a:r>
            <a:r>
              <a:rPr lang="ja-JP" altLang="en-US" sz="3200" b="1" dirty="0">
                <a:solidFill>
                  <a:srgbClr val="0000FF"/>
                </a:solidFill>
              </a:rPr>
              <a:t> プランクの法則でよく説明できる</a:t>
            </a:r>
          </a:p>
        </p:txBody>
      </p:sp>
      <p:sp>
        <p:nvSpPr>
          <p:cNvPr id="293891" name="Rectangle 3"/>
          <p:cNvSpPr>
            <a:spLocks noChangeArrowheads="1"/>
          </p:cNvSpPr>
          <p:nvPr/>
        </p:nvSpPr>
        <p:spPr bwMode="auto">
          <a:xfrm>
            <a:off x="2973388" y="1327150"/>
            <a:ext cx="800100" cy="3683000"/>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892" name="Text Box 4"/>
          <p:cNvSpPr txBox="1">
            <a:spLocks noChangeArrowheads="1"/>
          </p:cNvSpPr>
          <p:nvPr/>
        </p:nvSpPr>
        <p:spPr bwMode="auto">
          <a:xfrm>
            <a:off x="5627688" y="4476750"/>
            <a:ext cx="546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p>
        </p:txBody>
      </p:sp>
      <p:sp>
        <p:nvSpPr>
          <p:cNvPr id="293893" name="Text Box 5"/>
          <p:cNvSpPr txBox="1">
            <a:spLocks noChangeArrowheads="1"/>
          </p:cNvSpPr>
          <p:nvPr/>
        </p:nvSpPr>
        <p:spPr bwMode="auto">
          <a:xfrm>
            <a:off x="6630988" y="4552950"/>
            <a:ext cx="546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p>
        </p:txBody>
      </p:sp>
      <p:sp>
        <p:nvSpPr>
          <p:cNvPr id="293894" name="Text Box 6"/>
          <p:cNvSpPr txBox="1">
            <a:spLocks noChangeArrowheads="1"/>
          </p:cNvSpPr>
          <p:nvPr/>
        </p:nvSpPr>
        <p:spPr bwMode="auto">
          <a:xfrm>
            <a:off x="6910388" y="4673600"/>
            <a:ext cx="5349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CO</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endPar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895" name="Text Box 7"/>
          <p:cNvSpPr txBox="1">
            <a:spLocks noChangeArrowheads="1"/>
          </p:cNvSpPr>
          <p:nvPr/>
        </p:nvSpPr>
        <p:spPr bwMode="auto">
          <a:xfrm>
            <a:off x="2351088" y="4445000"/>
            <a:ext cx="546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p>
        </p:txBody>
      </p:sp>
      <p:sp>
        <p:nvSpPr>
          <p:cNvPr id="293896" name="Text Box 8"/>
          <p:cNvSpPr txBox="1">
            <a:spLocks noChangeArrowheads="1"/>
          </p:cNvSpPr>
          <p:nvPr/>
        </p:nvSpPr>
        <p:spPr bwMode="auto">
          <a:xfrm>
            <a:off x="2268538" y="4673600"/>
            <a:ext cx="400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p>
        </p:txBody>
      </p:sp>
      <p:graphicFrame>
        <p:nvGraphicFramePr>
          <p:cNvPr id="293897" name="Object 9"/>
          <p:cNvGraphicFramePr>
            <a:graphicFrameLocks noChangeAspect="1"/>
          </p:cNvGraphicFramePr>
          <p:nvPr/>
        </p:nvGraphicFramePr>
        <p:xfrm>
          <a:off x="1295400" y="1098550"/>
          <a:ext cx="6818313" cy="4692650"/>
        </p:xfrm>
        <a:graphic>
          <a:graphicData uri="http://schemas.openxmlformats.org/presentationml/2006/ole">
            <mc:AlternateContent xmlns:mc="http://schemas.openxmlformats.org/markup-compatibility/2006">
              <mc:Choice xmlns:v="urn:schemas-microsoft-com:vml" Requires="v">
                <p:oleObj spid="_x0000_s583739" name="Stanford Graphics ｽﾗｲﾄﾞ" r:id="rId3" imgW="6817360" imgH="4692015" progId="StanfordGraphics">
                  <p:embed/>
                </p:oleObj>
              </mc:Choice>
              <mc:Fallback>
                <p:oleObj name="Stanford Graphics ｽﾗｲﾄﾞ" r:id="rId3" imgW="6817360" imgH="4692015" progId="StanfordGraphics">
                  <p:embed/>
                  <p:pic>
                    <p:nvPicPr>
                      <p:cNvPr id="293897" name="Object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1098550"/>
                        <a:ext cx="6818313" cy="4692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93898" name="Text Box 10"/>
          <p:cNvSpPr txBox="1">
            <a:spLocks noChangeArrowheads="1"/>
          </p:cNvSpPr>
          <p:nvPr/>
        </p:nvSpPr>
        <p:spPr bwMode="auto">
          <a:xfrm>
            <a:off x="3214688" y="2127250"/>
            <a:ext cx="400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3</a:t>
            </a:r>
          </a:p>
        </p:txBody>
      </p:sp>
      <p:sp>
        <p:nvSpPr>
          <p:cNvPr id="293899" name="Text Box 11"/>
          <p:cNvSpPr txBox="1">
            <a:spLocks noChangeArrowheads="1"/>
          </p:cNvSpPr>
          <p:nvPr/>
        </p:nvSpPr>
        <p:spPr bwMode="auto">
          <a:xfrm>
            <a:off x="3500438" y="2540000"/>
            <a:ext cx="400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p>
        </p:txBody>
      </p:sp>
      <p:sp>
        <p:nvSpPr>
          <p:cNvPr id="293900" name="Text Box 12"/>
          <p:cNvSpPr txBox="1">
            <a:spLocks noChangeArrowheads="1"/>
          </p:cNvSpPr>
          <p:nvPr/>
        </p:nvSpPr>
        <p:spPr bwMode="auto">
          <a:xfrm>
            <a:off x="3684588" y="2997200"/>
            <a:ext cx="546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p>
        </p:txBody>
      </p:sp>
      <p:sp>
        <p:nvSpPr>
          <p:cNvPr id="293901" name="Text Box 13"/>
          <p:cNvSpPr txBox="1">
            <a:spLocks noChangeArrowheads="1"/>
          </p:cNvSpPr>
          <p:nvPr/>
        </p:nvSpPr>
        <p:spPr bwMode="auto">
          <a:xfrm>
            <a:off x="3887788" y="3302000"/>
            <a:ext cx="546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p>
        </p:txBody>
      </p:sp>
      <p:sp>
        <p:nvSpPr>
          <p:cNvPr id="293902" name="Text Box 14"/>
          <p:cNvSpPr txBox="1">
            <a:spLocks noChangeArrowheads="1"/>
          </p:cNvSpPr>
          <p:nvPr/>
        </p:nvSpPr>
        <p:spPr bwMode="auto">
          <a:xfrm>
            <a:off x="4256088" y="3835400"/>
            <a:ext cx="546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p>
        </p:txBody>
      </p:sp>
      <p:sp>
        <p:nvSpPr>
          <p:cNvPr id="293903" name="Text Box 15"/>
          <p:cNvSpPr txBox="1">
            <a:spLocks noChangeArrowheads="1"/>
          </p:cNvSpPr>
          <p:nvPr/>
        </p:nvSpPr>
        <p:spPr bwMode="auto">
          <a:xfrm>
            <a:off x="4637088" y="4292600"/>
            <a:ext cx="546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H</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p>
        </p:txBody>
      </p:sp>
      <p:sp>
        <p:nvSpPr>
          <p:cNvPr id="293904" name="Text Box 16"/>
          <p:cNvSpPr txBox="1">
            <a:spLocks noChangeArrowheads="1"/>
          </p:cNvSpPr>
          <p:nvPr/>
        </p:nvSpPr>
        <p:spPr bwMode="auto">
          <a:xfrm>
            <a:off x="2573338" y="4216400"/>
            <a:ext cx="400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a:t>
            </a:r>
            <a:r>
              <a:rPr kumimoji="1" lang="en-US" altLang="ja-JP" sz="1600" b="0"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3</a:t>
            </a:r>
          </a:p>
        </p:txBody>
      </p:sp>
      <p:sp>
        <p:nvSpPr>
          <p:cNvPr id="293905" name="Text Box 17"/>
          <p:cNvSpPr txBox="1">
            <a:spLocks noChangeArrowheads="1"/>
          </p:cNvSpPr>
          <p:nvPr/>
        </p:nvSpPr>
        <p:spPr bwMode="auto">
          <a:xfrm>
            <a:off x="3321578" y="1380595"/>
            <a:ext cx="227658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6000K</a:t>
            </a:r>
            <a:r>
              <a:rPr kumimoji="1" lang="ja-JP" altLang="en-US"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の</a:t>
            </a:r>
            <a:r>
              <a:rPr lang="ja-JP" altLang="en-US" sz="1600" b="1" dirty="0">
                <a:solidFill>
                  <a:srgbClr val="FF0000"/>
                </a:solidFill>
              </a:rPr>
              <a:t>プランクの法則</a:t>
            </a:r>
            <a:endParaRPr kumimoji="1" lang="ja-JP" altLang="en-US"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06" name="Line 18"/>
          <p:cNvSpPr>
            <a:spLocks noChangeShapeType="1"/>
          </p:cNvSpPr>
          <p:nvPr/>
        </p:nvSpPr>
        <p:spPr bwMode="auto">
          <a:xfrm flipH="1">
            <a:off x="3219977" y="1916002"/>
            <a:ext cx="787398" cy="12282"/>
          </a:xfrm>
          <a:prstGeom prst="line">
            <a:avLst/>
          </a:prstGeom>
          <a:noFill/>
          <a:ln w="952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07" name="Text Box 19"/>
          <p:cNvSpPr txBox="1">
            <a:spLocks noChangeArrowheads="1"/>
          </p:cNvSpPr>
          <p:nvPr/>
        </p:nvSpPr>
        <p:spPr bwMode="auto">
          <a:xfrm>
            <a:off x="3956573" y="1742017"/>
            <a:ext cx="37417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mn-cs"/>
              </a:rPr>
              <a:t>全天</a:t>
            </a:r>
            <a:r>
              <a:rPr kumimoji="1" lang="en-US" altLang="ja-JP" sz="1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mn-cs"/>
              </a:rPr>
              <a:t>大気圏外</a:t>
            </a:r>
            <a:r>
              <a:rPr kumimoji="1" lang="en-US" altLang="ja-JP" sz="1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mn-cs"/>
              </a:rPr>
              <a:t>太陽光スペクトル</a:t>
            </a:r>
            <a:r>
              <a:rPr kumimoji="1" lang="en-US" altLang="ja-JP" sz="1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mn-cs"/>
              </a:rPr>
              <a:t>(AM1.5)</a:t>
            </a:r>
          </a:p>
        </p:txBody>
      </p:sp>
      <p:sp>
        <p:nvSpPr>
          <p:cNvPr id="293908" name="Text Box 20"/>
          <p:cNvSpPr txBox="1">
            <a:spLocks noChangeArrowheads="1"/>
          </p:cNvSpPr>
          <p:nvPr/>
        </p:nvSpPr>
        <p:spPr bwMode="auto">
          <a:xfrm>
            <a:off x="4354513" y="2222499"/>
            <a:ext cx="33353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直達</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地表</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太陽光スペクトル</a:t>
            </a: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(AM1.5)</a:t>
            </a:r>
          </a:p>
        </p:txBody>
      </p:sp>
      <p:sp>
        <p:nvSpPr>
          <p:cNvPr id="293909" name="Line 21"/>
          <p:cNvSpPr>
            <a:spLocks noChangeShapeType="1"/>
          </p:cNvSpPr>
          <p:nvPr/>
        </p:nvSpPr>
        <p:spPr bwMode="auto">
          <a:xfrm flipH="1">
            <a:off x="3393992" y="2495549"/>
            <a:ext cx="1121387" cy="58843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10" name="Text Box 22"/>
          <p:cNvSpPr txBox="1">
            <a:spLocks noChangeArrowheads="1"/>
          </p:cNvSpPr>
          <p:nvPr/>
        </p:nvSpPr>
        <p:spPr bwMode="auto">
          <a:xfrm>
            <a:off x="3243263" y="5835651"/>
            <a:ext cx="584036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直達日射： 太陽から地表に直接入射する成分</a:t>
            </a:r>
            <a:b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散乱日射： 散乱されて地表に入射する成分</a:t>
            </a:r>
            <a:b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全天日射： 地表が受ける全ての日射</a:t>
            </a:r>
          </a:p>
        </p:txBody>
      </p:sp>
      <p:grpSp>
        <p:nvGrpSpPr>
          <p:cNvPr id="293911" name="Group 23"/>
          <p:cNvGrpSpPr>
            <a:grpSpLocks/>
          </p:cNvGrpSpPr>
          <p:nvPr/>
        </p:nvGrpSpPr>
        <p:grpSpPr bwMode="auto">
          <a:xfrm>
            <a:off x="2419350" y="804863"/>
            <a:ext cx="2006600" cy="514350"/>
            <a:chOff x="1348" y="970"/>
            <a:chExt cx="1264" cy="324"/>
          </a:xfrm>
        </p:grpSpPr>
        <p:grpSp>
          <p:nvGrpSpPr>
            <p:cNvPr id="293912" name="Group 24"/>
            <p:cNvGrpSpPr>
              <a:grpSpLocks/>
            </p:cNvGrpSpPr>
            <p:nvPr/>
          </p:nvGrpSpPr>
          <p:grpSpPr bwMode="auto">
            <a:xfrm>
              <a:off x="1429" y="1169"/>
              <a:ext cx="1175" cy="125"/>
              <a:chOff x="1429" y="1075"/>
              <a:chExt cx="1175" cy="219"/>
            </a:xfrm>
          </p:grpSpPr>
          <p:sp>
            <p:nvSpPr>
              <p:cNvPr id="293929" name="Rectangle 25"/>
              <p:cNvSpPr>
                <a:spLocks noChangeArrowheads="1"/>
              </p:cNvSpPr>
              <p:nvPr/>
            </p:nvSpPr>
            <p:spPr bwMode="auto">
              <a:xfrm>
                <a:off x="1844" y="1075"/>
                <a:ext cx="14" cy="219"/>
              </a:xfrm>
              <a:prstGeom prst="rect">
                <a:avLst/>
              </a:prstGeom>
              <a:gradFill rotWithShape="0">
                <a:gsLst>
                  <a:gs pos="0">
                    <a:srgbClr val="00FFFF"/>
                  </a:gs>
                  <a:gs pos="100000">
                    <a:srgbClr val="00FF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30" name="Rectangle 26"/>
              <p:cNvSpPr>
                <a:spLocks noChangeArrowheads="1"/>
              </p:cNvSpPr>
              <p:nvPr/>
            </p:nvSpPr>
            <p:spPr bwMode="auto">
              <a:xfrm>
                <a:off x="1711" y="1075"/>
                <a:ext cx="42" cy="219"/>
              </a:xfrm>
              <a:prstGeom prst="rect">
                <a:avLst/>
              </a:prstGeom>
              <a:gradFill rotWithShape="0">
                <a:gsLst>
                  <a:gs pos="0">
                    <a:schemeClr val="tx1"/>
                  </a:gs>
                  <a:gs pos="100000">
                    <a:srgbClr val="6600CC"/>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31" name="Rectangle 27"/>
              <p:cNvSpPr>
                <a:spLocks noChangeArrowheads="1"/>
              </p:cNvSpPr>
              <p:nvPr/>
            </p:nvSpPr>
            <p:spPr bwMode="auto">
              <a:xfrm>
                <a:off x="1830" y="1075"/>
                <a:ext cx="14" cy="219"/>
              </a:xfrm>
              <a:prstGeom prst="rect">
                <a:avLst/>
              </a:prstGeom>
              <a:gradFill rotWithShape="0">
                <a:gsLst>
                  <a:gs pos="0">
                    <a:srgbClr val="0000FF"/>
                  </a:gs>
                  <a:gs pos="100000">
                    <a:srgbClr val="00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32" name="Rectangle 28"/>
              <p:cNvSpPr>
                <a:spLocks noChangeArrowheads="1"/>
              </p:cNvSpPr>
              <p:nvPr/>
            </p:nvSpPr>
            <p:spPr bwMode="auto">
              <a:xfrm>
                <a:off x="1751" y="1075"/>
                <a:ext cx="43" cy="219"/>
              </a:xfrm>
              <a:prstGeom prst="rect">
                <a:avLst/>
              </a:prstGeom>
              <a:gradFill rotWithShape="0">
                <a:gsLst>
                  <a:gs pos="0">
                    <a:srgbClr val="6600CC"/>
                  </a:gs>
                  <a:gs pos="100000">
                    <a:srgbClr val="0000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33" name="Rectangle 29"/>
              <p:cNvSpPr>
                <a:spLocks noChangeArrowheads="1"/>
              </p:cNvSpPr>
              <p:nvPr/>
            </p:nvSpPr>
            <p:spPr bwMode="auto">
              <a:xfrm>
                <a:off x="2008" y="1075"/>
                <a:ext cx="178" cy="219"/>
              </a:xfrm>
              <a:prstGeom prst="rect">
                <a:avLst/>
              </a:prstGeom>
              <a:gradFill rotWithShape="0">
                <a:gsLst>
                  <a:gs pos="0">
                    <a:srgbClr val="FF0000"/>
                  </a:gs>
                  <a:gs pos="100000">
                    <a:schemeClr val="tx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34" name="Rectangle 30"/>
              <p:cNvSpPr>
                <a:spLocks noChangeArrowheads="1"/>
              </p:cNvSpPr>
              <p:nvPr/>
            </p:nvSpPr>
            <p:spPr bwMode="auto">
              <a:xfrm>
                <a:off x="2186" y="1075"/>
                <a:ext cx="418" cy="21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35" name="Rectangle 31"/>
              <p:cNvSpPr>
                <a:spLocks noChangeArrowheads="1"/>
              </p:cNvSpPr>
              <p:nvPr/>
            </p:nvSpPr>
            <p:spPr bwMode="auto">
              <a:xfrm>
                <a:off x="1429" y="1075"/>
                <a:ext cx="282" cy="21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36" name="Rectangle 32"/>
              <p:cNvSpPr>
                <a:spLocks noChangeArrowheads="1"/>
              </p:cNvSpPr>
              <p:nvPr/>
            </p:nvSpPr>
            <p:spPr bwMode="auto">
              <a:xfrm>
                <a:off x="1794" y="1075"/>
                <a:ext cx="36" cy="219"/>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37" name="Rectangle 33"/>
              <p:cNvSpPr>
                <a:spLocks noChangeArrowheads="1"/>
              </p:cNvSpPr>
              <p:nvPr/>
            </p:nvSpPr>
            <p:spPr bwMode="auto">
              <a:xfrm>
                <a:off x="1858" y="1075"/>
                <a:ext cx="57" cy="219"/>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93938" name="Rectangle 34"/>
              <p:cNvSpPr>
                <a:spLocks noChangeArrowheads="1"/>
              </p:cNvSpPr>
              <p:nvPr/>
            </p:nvSpPr>
            <p:spPr bwMode="auto">
              <a:xfrm>
                <a:off x="1887" y="1075"/>
                <a:ext cx="121" cy="219"/>
              </a:xfrm>
              <a:prstGeom prst="rect">
                <a:avLst/>
              </a:prstGeom>
              <a:gradFill rotWithShape="0">
                <a:gsLst>
                  <a:gs pos="0">
                    <a:srgbClr val="00FF00"/>
                  </a:gs>
                  <a:gs pos="100000">
                    <a:srgbClr val="FF00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293913" name="Group 35"/>
            <p:cNvGrpSpPr>
              <a:grpSpLocks/>
            </p:cNvGrpSpPr>
            <p:nvPr/>
          </p:nvGrpSpPr>
          <p:grpSpPr bwMode="auto">
            <a:xfrm>
              <a:off x="1480" y="1122"/>
              <a:ext cx="977" cy="47"/>
              <a:chOff x="-2352" y="-1056"/>
              <a:chExt cx="6576" cy="192"/>
            </a:xfrm>
          </p:grpSpPr>
          <p:sp>
            <p:nvSpPr>
              <p:cNvPr id="293919" name="Line 36"/>
              <p:cNvSpPr>
                <a:spLocks noChangeShapeType="1"/>
              </p:cNvSpPr>
              <p:nvPr/>
            </p:nvSpPr>
            <p:spPr bwMode="auto">
              <a:xfrm>
                <a:off x="-2352" y="-864"/>
                <a:ext cx="657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20" name="Line 37"/>
              <p:cNvSpPr>
                <a:spLocks noChangeShapeType="1"/>
              </p:cNvSpPr>
              <p:nvPr/>
            </p:nvSpPr>
            <p:spPr bwMode="auto">
              <a:xfrm flipV="1">
                <a:off x="-2256" y="-1056"/>
                <a:ext cx="0"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21" name="Line 38"/>
              <p:cNvSpPr>
                <a:spLocks noChangeShapeType="1"/>
              </p:cNvSpPr>
              <p:nvPr/>
            </p:nvSpPr>
            <p:spPr bwMode="auto">
              <a:xfrm flipV="1">
                <a:off x="-1478" y="-1056"/>
                <a:ext cx="0"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22" name="Line 39"/>
              <p:cNvSpPr>
                <a:spLocks noChangeShapeType="1"/>
              </p:cNvSpPr>
              <p:nvPr/>
            </p:nvSpPr>
            <p:spPr bwMode="auto">
              <a:xfrm flipV="1">
                <a:off x="-700" y="-1056"/>
                <a:ext cx="0"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23" name="Line 40"/>
              <p:cNvSpPr>
                <a:spLocks noChangeShapeType="1"/>
              </p:cNvSpPr>
              <p:nvPr/>
            </p:nvSpPr>
            <p:spPr bwMode="auto">
              <a:xfrm flipV="1">
                <a:off x="78" y="-1056"/>
                <a:ext cx="0"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24" name="Line 41"/>
              <p:cNvSpPr>
                <a:spLocks noChangeShapeType="1"/>
              </p:cNvSpPr>
              <p:nvPr/>
            </p:nvSpPr>
            <p:spPr bwMode="auto">
              <a:xfrm flipV="1">
                <a:off x="856" y="-1056"/>
                <a:ext cx="0"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25" name="Line 42"/>
              <p:cNvSpPr>
                <a:spLocks noChangeShapeType="1"/>
              </p:cNvSpPr>
              <p:nvPr/>
            </p:nvSpPr>
            <p:spPr bwMode="auto">
              <a:xfrm flipV="1">
                <a:off x="1634" y="-1056"/>
                <a:ext cx="0"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26" name="Line 43"/>
              <p:cNvSpPr>
                <a:spLocks noChangeShapeType="1"/>
              </p:cNvSpPr>
              <p:nvPr/>
            </p:nvSpPr>
            <p:spPr bwMode="auto">
              <a:xfrm flipV="1">
                <a:off x="2412" y="-1056"/>
                <a:ext cx="0"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27" name="Line 44"/>
              <p:cNvSpPr>
                <a:spLocks noChangeShapeType="1"/>
              </p:cNvSpPr>
              <p:nvPr/>
            </p:nvSpPr>
            <p:spPr bwMode="auto">
              <a:xfrm flipV="1">
                <a:off x="3190" y="-1056"/>
                <a:ext cx="0"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93928" name="Line 45"/>
              <p:cNvSpPr>
                <a:spLocks noChangeShapeType="1"/>
              </p:cNvSpPr>
              <p:nvPr/>
            </p:nvSpPr>
            <p:spPr bwMode="auto">
              <a:xfrm flipV="1">
                <a:off x="3968" y="-1056"/>
                <a:ext cx="0"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grpSp>
        <p:sp>
          <p:nvSpPr>
            <p:cNvPr id="293914" name="Text Box 46"/>
            <p:cNvSpPr txBox="1">
              <a:spLocks noChangeArrowheads="1"/>
            </p:cNvSpPr>
            <p:nvPr/>
          </p:nvSpPr>
          <p:spPr bwMode="auto">
            <a:xfrm>
              <a:off x="1348" y="970"/>
              <a:ext cx="28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200</a:t>
              </a:r>
            </a:p>
          </p:txBody>
        </p:sp>
        <p:sp>
          <p:nvSpPr>
            <p:cNvPr id="293915" name="Text Box 47"/>
            <p:cNvSpPr txBox="1">
              <a:spLocks noChangeArrowheads="1"/>
            </p:cNvSpPr>
            <p:nvPr/>
          </p:nvSpPr>
          <p:spPr bwMode="auto">
            <a:xfrm>
              <a:off x="1583" y="970"/>
              <a:ext cx="28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400</a:t>
              </a:r>
            </a:p>
          </p:txBody>
        </p:sp>
        <p:sp>
          <p:nvSpPr>
            <p:cNvPr id="293916" name="Text Box 48"/>
            <p:cNvSpPr txBox="1">
              <a:spLocks noChangeArrowheads="1"/>
            </p:cNvSpPr>
            <p:nvPr/>
          </p:nvSpPr>
          <p:spPr bwMode="auto">
            <a:xfrm>
              <a:off x="1811" y="970"/>
              <a:ext cx="28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600</a:t>
              </a:r>
            </a:p>
          </p:txBody>
        </p:sp>
        <p:sp>
          <p:nvSpPr>
            <p:cNvPr id="293917" name="Text Box 49"/>
            <p:cNvSpPr txBox="1">
              <a:spLocks noChangeArrowheads="1"/>
            </p:cNvSpPr>
            <p:nvPr/>
          </p:nvSpPr>
          <p:spPr bwMode="auto">
            <a:xfrm>
              <a:off x="2042" y="970"/>
              <a:ext cx="28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800</a:t>
              </a:r>
            </a:p>
          </p:txBody>
        </p:sp>
        <p:sp>
          <p:nvSpPr>
            <p:cNvPr id="293918" name="Text Box 50"/>
            <p:cNvSpPr txBox="1">
              <a:spLocks noChangeArrowheads="1"/>
            </p:cNvSpPr>
            <p:nvPr/>
          </p:nvSpPr>
          <p:spPr bwMode="auto">
            <a:xfrm>
              <a:off x="2272" y="970"/>
              <a:ext cx="3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1000</a:t>
              </a:r>
            </a:p>
          </p:txBody>
        </p:sp>
      </p:grpSp>
    </p:spTree>
    <p:extLst>
      <p:ext uri="{BB962C8B-B14F-4D97-AF65-F5344CB8AC3E}">
        <p14:creationId xmlns:p14="http://schemas.microsoft.com/office/powerpoint/2010/main" val="20217645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5" name="Rectangle 3"/>
          <p:cNvSpPr>
            <a:spLocks noGrp="1" noChangeArrowheads="1"/>
          </p:cNvSpPr>
          <p:nvPr>
            <p:ph type="title"/>
          </p:nvPr>
        </p:nvSpPr>
        <p:spPr>
          <a:xfrm>
            <a:off x="0" y="0"/>
            <a:ext cx="9144000" cy="73332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eaLnBrk="1" hangingPunct="1"/>
            <a:r>
              <a:rPr lang="ja-JP" altLang="en-US" sz="3600" b="1" dirty="0">
                <a:solidFill>
                  <a:srgbClr val="0000FF"/>
                </a:solidFill>
              </a:rPr>
              <a:t>プランクの法則と放射温度計</a:t>
            </a:r>
          </a:p>
        </p:txBody>
      </p:sp>
      <p:grpSp>
        <p:nvGrpSpPr>
          <p:cNvPr id="2" name="グループ化 1"/>
          <p:cNvGrpSpPr/>
          <p:nvPr/>
        </p:nvGrpSpPr>
        <p:grpSpPr>
          <a:xfrm>
            <a:off x="229894" y="1871427"/>
            <a:ext cx="4704904" cy="3501789"/>
            <a:chOff x="1103313" y="1726686"/>
            <a:chExt cx="6735762" cy="5013325"/>
          </a:xfrm>
        </p:grpSpPr>
        <p:sp>
          <p:nvSpPr>
            <p:cNvPr id="289794" name="Rectangle 2"/>
            <p:cNvSpPr>
              <a:spLocks noChangeArrowheads="1"/>
            </p:cNvSpPr>
            <p:nvPr/>
          </p:nvSpPr>
          <p:spPr bwMode="auto">
            <a:xfrm>
              <a:off x="2705100" y="2269611"/>
              <a:ext cx="800100" cy="36830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aphicFrame>
          <p:nvGraphicFramePr>
            <p:cNvPr id="289796" name="Object 4"/>
            <p:cNvGraphicFramePr>
              <a:graphicFrameLocks noChangeAspect="1"/>
            </p:cNvGraphicFramePr>
            <p:nvPr/>
          </p:nvGraphicFramePr>
          <p:xfrm>
            <a:off x="1103313" y="2047361"/>
            <a:ext cx="6735762" cy="4692650"/>
          </p:xfrm>
          <a:graphic>
            <a:graphicData uri="http://schemas.openxmlformats.org/presentationml/2006/ole">
              <mc:AlternateContent xmlns:mc="http://schemas.openxmlformats.org/markup-compatibility/2006">
                <mc:Choice xmlns:v="urn:schemas-microsoft-com:vml" Requires="v">
                  <p:oleObj spid="_x0000_s592947" name="Stanford Graphics ｽﾗｲﾄﾞ" r:id="rId4" imgW="6736080" imgH="4692015" progId="StanfordGraphics">
                    <p:embed/>
                  </p:oleObj>
                </mc:Choice>
                <mc:Fallback>
                  <p:oleObj name="Stanford Graphics ｽﾗｲﾄﾞ" r:id="rId4" imgW="6736080" imgH="4692015" progId="StanfordGraphics">
                    <p:embed/>
                    <p:pic>
                      <p:nvPicPr>
                        <p:cNvPr id="289796"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03313" y="2047361"/>
                          <a:ext cx="6735762" cy="4692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89797" name="Group 5"/>
            <p:cNvGrpSpPr>
              <a:grpSpLocks/>
            </p:cNvGrpSpPr>
            <p:nvPr/>
          </p:nvGrpSpPr>
          <p:grpSpPr bwMode="auto">
            <a:xfrm>
              <a:off x="2139951" y="1726686"/>
              <a:ext cx="2062163" cy="514350"/>
              <a:chOff x="1348" y="970"/>
              <a:chExt cx="1299" cy="324"/>
            </a:xfrm>
          </p:grpSpPr>
          <p:grpSp>
            <p:nvGrpSpPr>
              <p:cNvPr id="289798" name="Group 6"/>
              <p:cNvGrpSpPr>
                <a:grpSpLocks/>
              </p:cNvGrpSpPr>
              <p:nvPr/>
            </p:nvGrpSpPr>
            <p:grpSpPr bwMode="auto">
              <a:xfrm>
                <a:off x="1429" y="1169"/>
                <a:ext cx="1175" cy="125"/>
                <a:chOff x="1429" y="1075"/>
                <a:chExt cx="1175" cy="219"/>
              </a:xfrm>
            </p:grpSpPr>
            <p:sp>
              <p:nvSpPr>
                <p:cNvPr id="289815" name="Rectangle 7"/>
                <p:cNvSpPr>
                  <a:spLocks noChangeArrowheads="1"/>
                </p:cNvSpPr>
                <p:nvPr/>
              </p:nvSpPr>
              <p:spPr bwMode="auto">
                <a:xfrm>
                  <a:off x="1844" y="1075"/>
                  <a:ext cx="14" cy="219"/>
                </a:xfrm>
                <a:prstGeom prst="rect">
                  <a:avLst/>
                </a:prstGeom>
                <a:gradFill rotWithShape="0">
                  <a:gsLst>
                    <a:gs pos="0">
                      <a:srgbClr val="00FFFF"/>
                    </a:gs>
                    <a:gs pos="100000">
                      <a:srgbClr val="00FF0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89816" name="Rectangle 8"/>
                <p:cNvSpPr>
                  <a:spLocks noChangeArrowheads="1"/>
                </p:cNvSpPr>
                <p:nvPr/>
              </p:nvSpPr>
              <p:spPr bwMode="auto">
                <a:xfrm>
                  <a:off x="1711" y="1075"/>
                  <a:ext cx="42" cy="219"/>
                </a:xfrm>
                <a:prstGeom prst="rect">
                  <a:avLst/>
                </a:prstGeom>
                <a:gradFill rotWithShape="0">
                  <a:gsLst>
                    <a:gs pos="0">
                      <a:schemeClr val="tx1"/>
                    </a:gs>
                    <a:gs pos="100000">
                      <a:srgbClr val="6600CC"/>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89817" name="Rectangle 9"/>
                <p:cNvSpPr>
                  <a:spLocks noChangeArrowheads="1"/>
                </p:cNvSpPr>
                <p:nvPr/>
              </p:nvSpPr>
              <p:spPr bwMode="auto">
                <a:xfrm>
                  <a:off x="1830" y="1075"/>
                  <a:ext cx="14" cy="219"/>
                </a:xfrm>
                <a:prstGeom prst="rect">
                  <a:avLst/>
                </a:prstGeom>
                <a:gradFill rotWithShape="0">
                  <a:gsLst>
                    <a:gs pos="0">
                      <a:srgbClr val="0000FF"/>
                    </a:gs>
                    <a:gs pos="100000">
                      <a:srgbClr val="00FF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89818" name="Rectangle 10"/>
                <p:cNvSpPr>
                  <a:spLocks noChangeArrowheads="1"/>
                </p:cNvSpPr>
                <p:nvPr/>
              </p:nvSpPr>
              <p:spPr bwMode="auto">
                <a:xfrm>
                  <a:off x="1751" y="1075"/>
                  <a:ext cx="43" cy="219"/>
                </a:xfrm>
                <a:prstGeom prst="rect">
                  <a:avLst/>
                </a:prstGeom>
                <a:gradFill rotWithShape="0">
                  <a:gsLst>
                    <a:gs pos="0">
                      <a:srgbClr val="6600CC"/>
                    </a:gs>
                    <a:gs pos="100000">
                      <a:srgbClr val="0000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89819" name="Rectangle 11"/>
                <p:cNvSpPr>
                  <a:spLocks noChangeArrowheads="1"/>
                </p:cNvSpPr>
                <p:nvPr/>
              </p:nvSpPr>
              <p:spPr bwMode="auto">
                <a:xfrm>
                  <a:off x="2008" y="1075"/>
                  <a:ext cx="178" cy="219"/>
                </a:xfrm>
                <a:prstGeom prst="rect">
                  <a:avLst/>
                </a:prstGeom>
                <a:gradFill rotWithShape="0">
                  <a:gsLst>
                    <a:gs pos="0">
                      <a:srgbClr val="FF0000"/>
                    </a:gs>
                    <a:gs pos="100000">
                      <a:schemeClr val="tx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89820" name="Rectangle 12"/>
                <p:cNvSpPr>
                  <a:spLocks noChangeArrowheads="1"/>
                </p:cNvSpPr>
                <p:nvPr/>
              </p:nvSpPr>
              <p:spPr bwMode="auto">
                <a:xfrm>
                  <a:off x="2186" y="1075"/>
                  <a:ext cx="418" cy="219"/>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89821" name="Rectangle 13"/>
                <p:cNvSpPr>
                  <a:spLocks noChangeArrowheads="1"/>
                </p:cNvSpPr>
                <p:nvPr/>
              </p:nvSpPr>
              <p:spPr bwMode="auto">
                <a:xfrm>
                  <a:off x="1429" y="1075"/>
                  <a:ext cx="282" cy="219"/>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89822" name="Rectangle 14"/>
                <p:cNvSpPr>
                  <a:spLocks noChangeArrowheads="1"/>
                </p:cNvSpPr>
                <p:nvPr/>
              </p:nvSpPr>
              <p:spPr bwMode="auto">
                <a:xfrm>
                  <a:off x="1794" y="1075"/>
                  <a:ext cx="36" cy="219"/>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89823" name="Rectangle 15"/>
                <p:cNvSpPr>
                  <a:spLocks noChangeArrowheads="1"/>
                </p:cNvSpPr>
                <p:nvPr/>
              </p:nvSpPr>
              <p:spPr bwMode="auto">
                <a:xfrm>
                  <a:off x="1858" y="1075"/>
                  <a:ext cx="57" cy="219"/>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89824" name="Rectangle 16"/>
                <p:cNvSpPr>
                  <a:spLocks noChangeArrowheads="1"/>
                </p:cNvSpPr>
                <p:nvPr/>
              </p:nvSpPr>
              <p:spPr bwMode="auto">
                <a:xfrm>
                  <a:off x="1887" y="1075"/>
                  <a:ext cx="121" cy="219"/>
                </a:xfrm>
                <a:prstGeom prst="rect">
                  <a:avLst/>
                </a:prstGeom>
                <a:gradFill rotWithShape="0">
                  <a:gsLst>
                    <a:gs pos="0">
                      <a:srgbClr val="00FF00"/>
                    </a:gs>
                    <a:gs pos="100000">
                      <a:srgbClr val="FF000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1" lang="ja-JP" altLang="en-US" sz="105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289799" name="Group 17"/>
              <p:cNvGrpSpPr>
                <a:grpSpLocks/>
              </p:cNvGrpSpPr>
              <p:nvPr/>
            </p:nvGrpSpPr>
            <p:grpSpPr bwMode="auto">
              <a:xfrm>
                <a:off x="1480" y="1122"/>
                <a:ext cx="977" cy="47"/>
                <a:chOff x="-2352" y="-1056"/>
                <a:chExt cx="6576" cy="192"/>
              </a:xfrm>
            </p:grpSpPr>
            <p:sp>
              <p:nvSpPr>
                <p:cNvPr id="289805" name="Line 18"/>
                <p:cNvSpPr>
                  <a:spLocks noChangeShapeType="1"/>
                </p:cNvSpPr>
                <p:nvPr/>
              </p:nvSpPr>
              <p:spPr bwMode="auto">
                <a:xfrm>
                  <a:off x="-2352" y="-864"/>
                  <a:ext cx="657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89806" name="Line 19"/>
                <p:cNvSpPr>
                  <a:spLocks noChangeShapeType="1"/>
                </p:cNvSpPr>
                <p:nvPr/>
              </p:nvSpPr>
              <p:spPr bwMode="auto">
                <a:xfrm flipV="1">
                  <a:off x="-2256" y="-1056"/>
                  <a:ext cx="0" cy="19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89807" name="Line 20"/>
                <p:cNvSpPr>
                  <a:spLocks noChangeShapeType="1"/>
                </p:cNvSpPr>
                <p:nvPr/>
              </p:nvSpPr>
              <p:spPr bwMode="auto">
                <a:xfrm flipV="1">
                  <a:off x="-1478" y="-1056"/>
                  <a:ext cx="0" cy="19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89808" name="Line 21"/>
                <p:cNvSpPr>
                  <a:spLocks noChangeShapeType="1"/>
                </p:cNvSpPr>
                <p:nvPr/>
              </p:nvSpPr>
              <p:spPr bwMode="auto">
                <a:xfrm flipV="1">
                  <a:off x="-700" y="-1056"/>
                  <a:ext cx="0" cy="19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89809" name="Line 22"/>
                <p:cNvSpPr>
                  <a:spLocks noChangeShapeType="1"/>
                </p:cNvSpPr>
                <p:nvPr/>
              </p:nvSpPr>
              <p:spPr bwMode="auto">
                <a:xfrm flipV="1">
                  <a:off x="78" y="-1056"/>
                  <a:ext cx="0" cy="19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89810" name="Line 23"/>
                <p:cNvSpPr>
                  <a:spLocks noChangeShapeType="1"/>
                </p:cNvSpPr>
                <p:nvPr/>
              </p:nvSpPr>
              <p:spPr bwMode="auto">
                <a:xfrm flipV="1">
                  <a:off x="856" y="-1056"/>
                  <a:ext cx="0" cy="19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89811" name="Line 24"/>
                <p:cNvSpPr>
                  <a:spLocks noChangeShapeType="1"/>
                </p:cNvSpPr>
                <p:nvPr/>
              </p:nvSpPr>
              <p:spPr bwMode="auto">
                <a:xfrm flipV="1">
                  <a:off x="1634" y="-1056"/>
                  <a:ext cx="0" cy="19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89812" name="Line 25"/>
                <p:cNvSpPr>
                  <a:spLocks noChangeShapeType="1"/>
                </p:cNvSpPr>
                <p:nvPr/>
              </p:nvSpPr>
              <p:spPr bwMode="auto">
                <a:xfrm flipV="1">
                  <a:off x="2412" y="-1056"/>
                  <a:ext cx="0" cy="19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89813" name="Line 26"/>
                <p:cNvSpPr>
                  <a:spLocks noChangeShapeType="1"/>
                </p:cNvSpPr>
                <p:nvPr/>
              </p:nvSpPr>
              <p:spPr bwMode="auto">
                <a:xfrm flipV="1">
                  <a:off x="3190" y="-1056"/>
                  <a:ext cx="0" cy="19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89814" name="Line 27"/>
                <p:cNvSpPr>
                  <a:spLocks noChangeShapeType="1"/>
                </p:cNvSpPr>
                <p:nvPr/>
              </p:nvSpPr>
              <p:spPr bwMode="auto">
                <a:xfrm flipV="1">
                  <a:off x="3968" y="-1056"/>
                  <a:ext cx="0" cy="19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1200" cap="none" spc="0" normalizeH="0" baseline="0" noProof="0">
                    <a:ln>
                      <a:noFill/>
                    </a:ln>
                    <a:solidFill>
                      <a:srgbClr val="000000"/>
                    </a:solidFill>
                    <a:effectLst/>
                    <a:uLnTx/>
                    <a:uFillTx/>
                    <a:latin typeface="Times New Roman"/>
                    <a:ea typeface="ＭＳ Ｐゴシック"/>
                    <a:cs typeface="+mn-cs"/>
                  </a:endParaRPr>
                </a:p>
              </p:txBody>
            </p:sp>
          </p:grpSp>
          <p:sp>
            <p:nvSpPr>
              <p:cNvPr id="289800" name="Text Box 28"/>
              <p:cNvSpPr txBox="1">
                <a:spLocks noChangeArrowheads="1"/>
              </p:cNvSpPr>
              <p:nvPr/>
            </p:nvSpPr>
            <p:spPr bwMode="auto">
              <a:xfrm>
                <a:off x="1348" y="970"/>
                <a:ext cx="323" cy="2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9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200</a:t>
                </a:r>
              </a:p>
            </p:txBody>
          </p:sp>
          <p:sp>
            <p:nvSpPr>
              <p:cNvPr id="289801" name="Text Box 29"/>
              <p:cNvSpPr txBox="1">
                <a:spLocks noChangeArrowheads="1"/>
              </p:cNvSpPr>
              <p:nvPr/>
            </p:nvSpPr>
            <p:spPr bwMode="auto">
              <a:xfrm>
                <a:off x="1583" y="970"/>
                <a:ext cx="323" cy="2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9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400</a:t>
                </a:r>
              </a:p>
            </p:txBody>
          </p:sp>
          <p:sp>
            <p:nvSpPr>
              <p:cNvPr id="289802" name="Text Box 30"/>
              <p:cNvSpPr txBox="1">
                <a:spLocks noChangeArrowheads="1"/>
              </p:cNvSpPr>
              <p:nvPr/>
            </p:nvSpPr>
            <p:spPr bwMode="auto">
              <a:xfrm>
                <a:off x="1811" y="970"/>
                <a:ext cx="323" cy="2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9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600</a:t>
                </a:r>
              </a:p>
            </p:txBody>
          </p:sp>
          <p:sp>
            <p:nvSpPr>
              <p:cNvPr id="289803" name="Text Box 31"/>
              <p:cNvSpPr txBox="1">
                <a:spLocks noChangeArrowheads="1"/>
              </p:cNvSpPr>
              <p:nvPr/>
            </p:nvSpPr>
            <p:spPr bwMode="auto">
              <a:xfrm>
                <a:off x="2042" y="970"/>
                <a:ext cx="323" cy="2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9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800</a:t>
                </a:r>
              </a:p>
            </p:txBody>
          </p:sp>
          <p:sp>
            <p:nvSpPr>
              <p:cNvPr id="289804" name="Text Box 32"/>
              <p:cNvSpPr txBox="1">
                <a:spLocks noChangeArrowheads="1"/>
              </p:cNvSpPr>
              <p:nvPr/>
            </p:nvSpPr>
            <p:spPr bwMode="auto">
              <a:xfrm>
                <a:off x="2272" y="970"/>
                <a:ext cx="375" cy="2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en-US" altLang="ja-JP" sz="9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1000</a:t>
                </a:r>
              </a:p>
            </p:txBody>
          </p:sp>
        </p:grpSp>
      </p:grpSp>
      <mc:AlternateContent xmlns:mc="http://schemas.openxmlformats.org/markup-compatibility/2006" xmlns:a14="http://schemas.microsoft.com/office/drawing/2010/main">
        <mc:Choice Requires="a14">
          <p:sp>
            <p:nvSpPr>
              <p:cNvPr id="6" name="正方形/長方形 5"/>
              <p:cNvSpPr/>
              <p:nvPr/>
            </p:nvSpPr>
            <p:spPr>
              <a:xfrm>
                <a:off x="136353" y="761894"/>
                <a:ext cx="9170587" cy="100354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800" b="1" i="0" u="none" strike="noStrike" kern="1200" cap="none" spc="0" normalizeH="0" baseline="0" noProof="0" dirty="0">
                    <a:ln>
                      <a:noFill/>
                    </a:ln>
                    <a:solidFill>
                      <a:srgbClr val="000000"/>
                    </a:solidFill>
                    <a:effectLst/>
                    <a:uLnTx/>
                    <a:uFillTx/>
                    <a:latin typeface="Times New Roman"/>
                    <a:ea typeface="ＭＳ Ｐゴシック"/>
                    <a:cs typeface="+mn-cs"/>
                  </a:rPr>
                  <a:t>Planck</a:t>
                </a:r>
                <a:r>
                  <a:rPr kumimoji="0" lang="ja-JP" altLang="en-US" sz="1800" b="1" i="0" u="none" strike="noStrike" kern="1200" cap="none" spc="0" normalizeH="0" baseline="0" noProof="0" dirty="0">
                    <a:ln>
                      <a:noFill/>
                    </a:ln>
                    <a:solidFill>
                      <a:srgbClr val="000000"/>
                    </a:solidFill>
                    <a:effectLst/>
                    <a:uLnTx/>
                    <a:uFillTx/>
                    <a:latin typeface="Times New Roman"/>
                    <a:ea typeface="ＭＳ Ｐゴシック"/>
                    <a:cs typeface="+mn-cs"/>
                  </a:rPr>
                  <a:t>の法則　</a:t>
                </a:r>
                <a14:m>
                  <m:oMath xmlns:m="http://schemas.openxmlformats.org/officeDocument/2006/math">
                    <m:d>
                      <m:dPr>
                        <m:begChr m:val="⟨"/>
                        <m:endChr m:val="⟩"/>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sSub>
                          <m:sSubPr>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𝐸</m:t>
                            </m:r>
                          </m:e>
                          <m:sub>
                            <m:r>
                              <m:rPr>
                                <m:sty m:val="p"/>
                              </m:rPr>
                              <a:rPr kumimoji="0" lang="el-GR"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ν</m:t>
                            </m:r>
                          </m:sub>
                        </m:sSub>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m:t>
                        </m:r>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𝑉</m:t>
                        </m:r>
                      </m:e>
                    </m:d>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𝑑</m:t>
                    </m:r>
                    <m:r>
                      <m:rPr>
                        <m:sty m:val="p"/>
                      </m:rPr>
                      <a:rPr kumimoji="0" lang="el-GR"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ν</m:t>
                    </m:r>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f>
                      <m:fPr>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ctrlPr>
                      </m:fPr>
                      <m:num>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8</m:t>
                        </m:r>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𝜋</m:t>
                        </m:r>
                      </m:num>
                      <m:den>
                        <m:sSup>
                          <m:sSupPr>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ctrlPr>
                          </m:sSupPr>
                          <m:e>
                            <m:r>
                              <a:rPr kumimoji="0" lang="ja-JP" altLang="en-US"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𝜆</m:t>
                            </m:r>
                          </m:e>
                          <m:sup>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5</m:t>
                            </m:r>
                          </m:sup>
                        </m:sSup>
                      </m:den>
                    </m:f>
                    <m:f>
                      <m:fPr>
                        <m:ctrlPr>
                          <a:rPr kumimoji="0" lang="el-GR"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ctrlPr>
                      </m:fPr>
                      <m:num>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h𝑐</m:t>
                        </m:r>
                      </m:num>
                      <m:den>
                        <m:r>
                          <m:rPr>
                            <m:sty m:val="p"/>
                          </m:rPr>
                          <a:rPr kumimoji="0" lang="en-US" altLang="ja-JP" sz="1800" b="0" i="0"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exp</m:t>
                        </m:r>
                        <m:d>
                          <m:dPr>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ctrlPr>
                          </m:dPr>
                          <m:e>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𝛽</m:t>
                            </m:r>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h𝑐</m:t>
                            </m:r>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m:t>
                            </m:r>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𝜆</m:t>
                            </m:r>
                          </m:e>
                        </m:d>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−1</m:t>
                        </m:r>
                      </m:den>
                    </m:f>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𝑑</m:t>
                    </m:r>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𝜆</m:t>
                    </m:r>
                  </m:oMath>
                </a14:m>
                <a:r>
                  <a:rPr kumimoji="0"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Times New Roman"/>
                    <a:ea typeface="ＭＳ Ｐゴシック"/>
                    <a:cs typeface="+mn-cs"/>
                  </a:rPr>
                  <a:t>　</a:t>
                </a:r>
                <a14:m>
                  <m:oMath xmlns:m="http://schemas.openxmlformats.org/officeDocument/2006/math">
                    <m:f>
                      <m:fPr>
                        <m:ctrlP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fPr>
                      <m:num>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𝑑</m:t>
                        </m:r>
                        <m:d>
                          <m:dPr>
                            <m:begChr m:val="⟨"/>
                            <m:endChr m:val="⟩"/>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sSub>
                              <m:sSubPr>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𝐸</m:t>
                                </m:r>
                              </m:e>
                              <m:sub>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𝜆</m:t>
                                </m:r>
                              </m:sub>
                            </m:sSub>
                          </m:e>
                        </m:d>
                      </m:num>
                      <m:den>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𝑑</m:t>
                        </m:r>
                        <m:r>
                          <a:rPr kumimoji="0" lang="ja-JP" altLang="en-US"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𝜆</m:t>
                        </m:r>
                      </m:den>
                    </m:f>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f>
                      <m:fPr>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ctrlPr>
                      </m:fPr>
                      <m:num>
                        <m:d>
                          <m:dPr>
                            <m:begChr m:val="⟨"/>
                            <m:endChr m:val="⟩"/>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sSub>
                              <m:sSubPr>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sSubPr>
                              <m:e>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𝐸</m:t>
                                </m:r>
                              </m:e>
                              <m:sub>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𝜆</m:t>
                                </m:r>
                              </m:sub>
                            </m:sSub>
                          </m:e>
                        </m:d>
                      </m:num>
                      <m:den>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𝜆</m:t>
                        </m:r>
                      </m:den>
                    </m:f>
                    <m:d>
                      <m:dPr>
                        <m:ctrlP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ctrlPr>
                      </m:dPr>
                      <m:e>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−5+</m:t>
                        </m:r>
                        <m:f>
                          <m:fPr>
                            <m:ctrlPr>
                              <a:rPr kumimoji="0" lang="el-GR"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ctrlPr>
                          </m:fPr>
                          <m:num>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𝛽</m:t>
                            </m:r>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h𝑐</m:t>
                            </m:r>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m:t>
                            </m:r>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𝜆</m:t>
                            </m:r>
                          </m:num>
                          <m:den>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1−</m:t>
                            </m:r>
                            <m:r>
                              <m:rPr>
                                <m:sty m:val="p"/>
                              </m:rPr>
                              <a:rPr kumimoji="0" lang="en-US" altLang="ja-JP" sz="1800" b="0" i="0"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exp</m:t>
                            </m:r>
                            <m:d>
                              <m:dPr>
                                <m:ctrlP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ctrlPr>
                              </m:dPr>
                              <m:e>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m:t>
                                </m:r>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𝛽</m:t>
                                </m:r>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h𝑐</m:t>
                                </m:r>
                                <m:r>
                                  <a:rPr kumimoji="0" lang="en-US" altLang="ja-JP" sz="18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m:t>
                                </m:r>
                                <m:r>
                                  <a:rPr kumimoji="0"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𝜆</m:t>
                                </m:r>
                              </m:e>
                            </m:d>
                          </m:den>
                        </m:f>
                      </m:e>
                    </m:d>
                    <m:r>
                      <a:rPr kumimoji="0"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=0</m:t>
                    </m:r>
                  </m:oMath>
                </a14:m>
                <a:r>
                  <a:rPr kumimoji="0"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ja-JP"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en-US" altLang="ja-JP" sz="1800" b="0" i="1" u="none" strike="noStrike" kern="1200" cap="none" spc="0" normalizeH="0" baseline="0" noProof="0" dirty="0">
                    <a:ln>
                      <a:noFill/>
                    </a:ln>
                    <a:solidFill>
                      <a:srgbClr val="000000"/>
                    </a:solidFill>
                    <a:effectLst/>
                    <a:uLnTx/>
                    <a:uFillTx/>
                    <a:latin typeface="Times New Roman"/>
                    <a:ea typeface="ＭＳ Ｐゴシック"/>
                    <a:cs typeface="+mn-cs"/>
                  </a:rPr>
                  <a:t>=&gt;</a:t>
                </a:r>
                <a:r>
                  <a:rPr kumimoji="0" lang="ja-JP" altLang="en-US" sz="1800" b="0" i="1" u="none" strike="noStrike" kern="1200" cap="none" spc="0" normalizeH="0" baseline="0" noProof="0" dirty="0">
                    <a:ln>
                      <a:noFill/>
                    </a:ln>
                    <a:solidFill>
                      <a:srgbClr val="000000"/>
                    </a:solidFill>
                    <a:effectLst/>
                    <a:uLnTx/>
                    <a:uFillTx/>
                    <a:latin typeface="Times New Roman"/>
                    <a:ea typeface="ＭＳ Ｐゴシック"/>
                    <a:cs typeface="+mn-cs"/>
                  </a:rPr>
                  <a:t> </a:t>
                </a:r>
                <a:r>
                  <a:rPr kumimoji="0" lang="ja-JP"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λ</a:t>
                </a:r>
                <a:r>
                  <a:rPr kumimoji="0" lang="en-US" altLang="ja-JP" sz="1800" b="1" i="0" u="none" strike="noStrike" kern="1200" cap="none" spc="0" normalizeH="0" baseline="-25000" noProof="0" dirty="0">
                    <a:ln>
                      <a:noFill/>
                    </a:ln>
                    <a:solidFill>
                      <a:srgbClr val="FF0000"/>
                    </a:solidFill>
                    <a:effectLst/>
                    <a:uLnTx/>
                    <a:uFillTx/>
                    <a:latin typeface="Times New Roman"/>
                    <a:ea typeface="ＭＳ Ｐゴシック"/>
                    <a:cs typeface="+mn-cs"/>
                  </a:rPr>
                  <a:t>m</a:t>
                </a:r>
                <a:r>
                  <a:rPr kumimoji="0" lang="ja-JP" altLang="ja-JP" sz="1800" b="1" i="1" u="none" strike="noStrike" kern="1200" cap="none" spc="0" normalizeH="0" baseline="0" noProof="0" dirty="0">
                    <a:ln>
                      <a:noFill/>
                    </a:ln>
                    <a:solidFill>
                      <a:srgbClr val="FF0000"/>
                    </a:solidFill>
                    <a:effectLst/>
                    <a:uLnTx/>
                    <a:uFillTx/>
                    <a:latin typeface="Times New Roman"/>
                    <a:ea typeface="ＭＳ Ｐゴシック"/>
                    <a:cs typeface="+mn-cs"/>
                  </a:rPr>
                  <a:t>T </a:t>
                </a:r>
                <a:r>
                  <a:rPr kumimoji="0" lang="en-US" altLang="ja-JP" sz="1800" b="1" i="1" u="none" strike="noStrike" kern="1200" cap="none" spc="0" normalizeH="0" baseline="0" noProof="0" dirty="0">
                    <a:ln>
                      <a:noFill/>
                    </a:ln>
                    <a:solidFill>
                      <a:srgbClr val="FF0000"/>
                    </a:solidFill>
                    <a:effectLst/>
                    <a:uLnTx/>
                    <a:uFillTx/>
                    <a:latin typeface="Times New Roman"/>
                    <a:ea typeface="ＭＳ Ｐゴシック"/>
                    <a:cs typeface="+mn-cs"/>
                  </a:rPr>
                  <a:t>=</a:t>
                </a:r>
                <a:r>
                  <a:rPr kumimoji="0" lang="ja-JP"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0" lang="ja-JP" altLang="ja-JP" sz="1800" b="1" i="1" u="none" strike="noStrike" kern="1200" cap="none" spc="0" normalizeH="0" baseline="0" noProof="0" dirty="0">
                    <a:ln>
                      <a:noFill/>
                    </a:ln>
                    <a:solidFill>
                      <a:srgbClr val="FF0000"/>
                    </a:solidFill>
                    <a:effectLst/>
                    <a:uLnTx/>
                    <a:uFillTx/>
                    <a:latin typeface="Times New Roman"/>
                    <a:ea typeface="ＭＳ Ｐゴシック"/>
                    <a:cs typeface="+mn-cs"/>
                  </a:rPr>
                  <a:t>hc</a:t>
                </a:r>
                <a:r>
                  <a:rPr kumimoji="0" lang="ja-JP"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0" lang="en-US"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0" lang="ja-JP"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4.97</a:t>
                </a:r>
                <a:r>
                  <a:rPr kumimoji="0" lang="ja-JP" altLang="en-US" sz="1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0" lang="ja-JP" altLang="ja-JP" sz="1800" b="1" i="1" u="none" strike="noStrike" kern="1200" cap="none" spc="0" normalizeH="0" baseline="0" noProof="0" dirty="0" err="1">
                    <a:ln>
                      <a:noFill/>
                    </a:ln>
                    <a:solidFill>
                      <a:srgbClr val="FF0000"/>
                    </a:solidFill>
                    <a:effectLst/>
                    <a:uLnTx/>
                    <a:uFillTx/>
                    <a:latin typeface="Times New Roman"/>
                    <a:ea typeface="ＭＳ Ｐゴシック"/>
                    <a:cs typeface="+mn-cs"/>
                  </a:rPr>
                  <a:t>k</a:t>
                </a:r>
                <a:r>
                  <a:rPr kumimoji="0" lang="en-US" altLang="ja-JP" sz="1800" b="1" i="1" u="none" strike="noStrike" kern="1200" cap="none" spc="0" normalizeH="0" baseline="-25000" noProof="0" dirty="0">
                    <a:ln>
                      <a:noFill/>
                    </a:ln>
                    <a:solidFill>
                      <a:srgbClr val="FF0000"/>
                    </a:solidFill>
                    <a:effectLst/>
                    <a:uLnTx/>
                    <a:uFillTx/>
                    <a:latin typeface="Times New Roman"/>
                    <a:ea typeface="ＭＳ Ｐゴシック"/>
                    <a:cs typeface="+mn-cs"/>
                  </a:rPr>
                  <a:t>B</a:t>
                </a:r>
                <a:r>
                  <a:rPr kumimoji="0" lang="en-US" altLang="ja-JP" sz="1800" b="1" i="0" u="none" strike="noStrike" kern="1200" cap="none" spc="0" normalizeH="0" baseline="0" noProof="0" dirty="0">
                    <a:ln>
                      <a:noFill/>
                    </a:ln>
                    <a:solidFill>
                      <a:srgbClr val="FF0000"/>
                    </a:solidFill>
                    <a:effectLst/>
                    <a:uLnTx/>
                    <a:uFillTx/>
                    <a:latin typeface="Times New Roman"/>
                    <a:ea typeface="ＭＳ Ｐゴシック"/>
                    <a:cs typeface="+mn-cs"/>
                  </a:rPr>
                  <a:t>):</a:t>
                </a:r>
                <a:r>
                  <a:rPr kumimoji="0" lang="ja-JP" altLang="en-US" sz="1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0" lang="ja-JP" altLang="ja-JP" sz="1800" b="1" i="0" u="none" strike="noStrike" kern="1200" cap="none" spc="0" normalizeH="0" baseline="0" noProof="0" dirty="0">
                    <a:ln>
                      <a:noFill/>
                    </a:ln>
                    <a:solidFill>
                      <a:srgbClr val="0000FF"/>
                    </a:solidFill>
                    <a:effectLst/>
                    <a:uLnTx/>
                    <a:uFillTx/>
                    <a:latin typeface="Times New Roman"/>
                    <a:ea typeface="ＭＳ Ｐゴシック"/>
                    <a:cs typeface="+mn-cs"/>
                  </a:rPr>
                  <a:t>ピーク</a:t>
                </a:r>
                <a:r>
                  <a:rPr kumimoji="0" lang="ja-JP" altLang="en-US" sz="1800" b="1" i="0" u="none" strike="noStrike" kern="1200" cap="none" spc="0" normalizeH="0" baseline="0" noProof="0" dirty="0">
                    <a:ln>
                      <a:noFill/>
                    </a:ln>
                    <a:solidFill>
                      <a:srgbClr val="0000FF"/>
                    </a:solidFill>
                    <a:effectLst/>
                    <a:uLnTx/>
                    <a:uFillTx/>
                    <a:latin typeface="Times New Roman"/>
                    <a:ea typeface="ＭＳ Ｐゴシック"/>
                    <a:cs typeface="+mn-cs"/>
                  </a:rPr>
                  <a:t>波長から </a:t>
                </a:r>
                <a:r>
                  <a:rPr kumimoji="0" lang="en-US" altLang="ja-JP" sz="1800" b="1" i="1" u="none" strike="noStrike" kern="1200" cap="none" spc="0" normalizeH="0" baseline="0" noProof="0" dirty="0">
                    <a:ln>
                      <a:noFill/>
                    </a:ln>
                    <a:solidFill>
                      <a:srgbClr val="0000FF"/>
                    </a:solidFill>
                    <a:effectLst/>
                    <a:uLnTx/>
                    <a:uFillTx/>
                    <a:latin typeface="Times New Roman"/>
                    <a:ea typeface="ＭＳ Ｐゴシック"/>
                    <a:cs typeface="+mn-cs"/>
                  </a:rPr>
                  <a:t>T</a:t>
                </a:r>
                <a:r>
                  <a:rPr kumimoji="0" lang="ja-JP" altLang="en-US" sz="1800" b="1" i="0" u="none" strike="noStrike" kern="1200" cap="none" spc="0" normalizeH="0" baseline="0" noProof="0" dirty="0">
                    <a:ln>
                      <a:noFill/>
                    </a:ln>
                    <a:solidFill>
                      <a:srgbClr val="0000FF"/>
                    </a:solidFill>
                    <a:effectLst/>
                    <a:uLnTx/>
                    <a:uFillTx/>
                    <a:latin typeface="Times New Roman"/>
                    <a:ea typeface="ＭＳ Ｐゴシック"/>
                    <a:cs typeface="+mn-cs"/>
                  </a:rPr>
                  <a:t> がわかる</a:t>
                </a:r>
                <a:endParaRPr kumimoji="0" lang="en-US" altLang="ja-JP" sz="1800" b="1" i="0" u="none" strike="noStrike" kern="1200" cap="none" spc="0" normalizeH="0" baseline="0" noProof="0" dirty="0">
                  <a:ln>
                    <a:noFill/>
                  </a:ln>
                  <a:solidFill>
                    <a:srgbClr val="0000FF"/>
                  </a:solidFill>
                  <a:effectLst/>
                  <a:uLnTx/>
                  <a:uFillTx/>
                  <a:latin typeface="Times New Roman"/>
                  <a:ea typeface="ＭＳ Ｐゴシック"/>
                  <a:cs typeface="+mn-cs"/>
                </a:endParaRPr>
              </a:p>
            </p:txBody>
          </p:sp>
        </mc:Choice>
        <mc:Fallback xmlns="">
          <p:sp>
            <p:nvSpPr>
              <p:cNvPr id="6" name="正方形/長方形 5"/>
              <p:cNvSpPr>
                <a:spLocks noRot="1" noChangeAspect="1" noMove="1" noResize="1" noEditPoints="1" noAdjustHandles="1" noChangeArrowheads="1" noChangeShapeType="1" noTextEdit="1"/>
              </p:cNvSpPr>
              <p:nvPr/>
            </p:nvSpPr>
            <p:spPr>
              <a:xfrm>
                <a:off x="136353" y="761894"/>
                <a:ext cx="9170587" cy="1003544"/>
              </a:xfrm>
              <a:prstGeom prst="rect">
                <a:avLst/>
              </a:prstGeom>
              <a:blipFill>
                <a:blip r:embed="rId6"/>
                <a:stretch>
                  <a:fillRect l="-532"/>
                </a:stretch>
              </a:blipFill>
            </p:spPr>
            <p:txBody>
              <a:bodyPr/>
              <a:lstStyle/>
              <a:p>
                <a:r>
                  <a:rPr lang="ja-JP" altLang="en-US">
                    <a:noFill/>
                  </a:rPr>
                  <a:t> </a:t>
                </a:r>
              </a:p>
            </p:txBody>
          </p:sp>
        </mc:Fallback>
      </mc:AlternateContent>
      <p:sp>
        <p:nvSpPr>
          <p:cNvPr id="4" name="正方形/長方形 3"/>
          <p:cNvSpPr/>
          <p:nvPr/>
        </p:nvSpPr>
        <p:spPr>
          <a:xfrm>
            <a:off x="5657566" y="1628800"/>
            <a:ext cx="2939907" cy="646331"/>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800" b="1" i="0" u="none" strike="noStrike" kern="1200" cap="none" spc="0" normalizeH="0" baseline="0" noProof="0" dirty="0" err="1">
                <a:ln>
                  <a:noFill/>
                </a:ln>
                <a:solidFill>
                  <a:srgbClr val="0000FF"/>
                </a:solidFill>
                <a:effectLst/>
                <a:uLnTx/>
                <a:uFillTx/>
                <a:latin typeface="Times New Roman"/>
                <a:ea typeface="ＭＳ Ｐゴシック"/>
                <a:cs typeface="+mn-cs"/>
              </a:rPr>
              <a:t>λ</a:t>
            </a:r>
            <a:r>
              <a:rPr kumimoji="0" lang="en-US" altLang="ja-JP" sz="1800" b="1" i="0" u="none" strike="noStrike" kern="1200" cap="none" spc="0" normalizeH="0" baseline="-25000" noProof="0" dirty="0" err="1">
                <a:ln>
                  <a:noFill/>
                </a:ln>
                <a:solidFill>
                  <a:srgbClr val="0000FF"/>
                </a:solidFill>
                <a:effectLst/>
                <a:uLnTx/>
                <a:uFillTx/>
                <a:latin typeface="Times New Roman"/>
                <a:ea typeface="ＭＳ Ｐゴシック"/>
                <a:cs typeface="+mn-cs"/>
              </a:rPr>
              <a:t>m</a:t>
            </a:r>
            <a:r>
              <a:rPr kumimoji="0" lang="ja-JP" altLang="en-US" sz="1800" b="1" i="0" u="none" strike="noStrike" kern="1200" cap="none" spc="0" normalizeH="0" baseline="0" noProof="0" dirty="0">
                <a:ln>
                  <a:noFill/>
                </a:ln>
                <a:solidFill>
                  <a:srgbClr val="0000FF"/>
                </a:solidFill>
                <a:effectLst/>
                <a:uLnTx/>
                <a:uFillTx/>
                <a:latin typeface="Times New Roman"/>
                <a:ea typeface="ＭＳ Ｐゴシック"/>
                <a:cs typeface="+mn-cs"/>
              </a:rPr>
              <a:t>と温度</a:t>
            </a:r>
            <a:r>
              <a:rPr kumimoji="0" lang="en-US" altLang="ja-JP" sz="1800" b="1" i="1" u="none" strike="noStrike" kern="1200" cap="none" spc="0" normalizeH="0" baseline="0" noProof="0" dirty="0">
                <a:ln>
                  <a:noFill/>
                </a:ln>
                <a:solidFill>
                  <a:srgbClr val="0000FF"/>
                </a:solidFill>
                <a:effectLst/>
                <a:uLnTx/>
                <a:uFillTx/>
                <a:latin typeface="Times New Roman"/>
                <a:ea typeface="ＭＳ Ｐゴシック"/>
                <a:cs typeface="+mn-cs"/>
              </a:rPr>
              <a:t>T</a:t>
            </a:r>
            <a:r>
              <a:rPr kumimoji="0" lang="en-US" altLang="ja-JP" sz="1800" b="1" i="0" u="none" strike="noStrike" kern="1200" cap="none" spc="0" normalizeH="0" baseline="0" noProof="0" dirty="0">
                <a:ln>
                  <a:noFill/>
                </a:ln>
                <a:solidFill>
                  <a:srgbClr val="0000FF"/>
                </a:solidFill>
                <a:effectLst/>
                <a:uLnTx/>
                <a:uFillTx/>
                <a:latin typeface="Times New Roman"/>
                <a:ea typeface="ＭＳ Ｐゴシック"/>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8000"/>
                </a:solidFill>
                <a:effectLst/>
                <a:uLnTx/>
                <a:uFillTx/>
                <a:latin typeface="Times New Roman"/>
                <a:ea typeface="ＭＳ Ｐゴシック"/>
                <a:cs typeface="+mn-cs"/>
              </a:rPr>
              <a:t>　</a:t>
            </a:r>
            <a:r>
              <a:rPr kumimoji="0" lang="en-US" altLang="ja-JP" sz="1800" b="1" i="0" u="none" strike="noStrike" kern="1200" cap="none" spc="0" normalizeH="0" baseline="0" noProof="0" dirty="0">
                <a:ln>
                  <a:noFill/>
                </a:ln>
                <a:solidFill>
                  <a:srgbClr val="008000"/>
                </a:solidFill>
                <a:effectLst/>
                <a:uLnTx/>
                <a:uFillTx/>
                <a:latin typeface="Times New Roman"/>
                <a:ea typeface="ＭＳ Ｐゴシック"/>
                <a:cs typeface="+mn-cs"/>
              </a:rPr>
              <a:t>radiation_thermometer.py</a:t>
            </a:r>
            <a:endParaRPr kumimoji="0" lang="ja-JP" altLang="en-US" sz="1800" b="0" i="0" u="none" strike="noStrike" kern="1200" cap="none" spc="0" normalizeH="0" baseline="0" noProof="0" dirty="0">
              <a:ln>
                <a:noFill/>
              </a:ln>
              <a:solidFill>
                <a:srgbClr val="008000"/>
              </a:solidFill>
              <a:effectLst/>
              <a:uLnTx/>
              <a:uFillTx/>
              <a:latin typeface="Times New Roman"/>
              <a:ea typeface="ＭＳ Ｐゴシック"/>
              <a:cs typeface="+mn-cs"/>
            </a:endParaRPr>
          </a:p>
        </p:txBody>
      </p:sp>
      <p:pic>
        <p:nvPicPr>
          <p:cNvPr id="7" name="図 6">
            <a:extLst>
              <a:ext uri="{FF2B5EF4-FFF2-40B4-BE49-F238E27FC236}">
                <a16:creationId xmlns:a16="http://schemas.microsoft.com/office/drawing/2014/main" id="{CA91571D-ED60-4AA1-A13B-EBBB2DE8ED8C}"/>
              </a:ext>
            </a:extLst>
          </p:cNvPr>
          <p:cNvPicPr>
            <a:picLocks noChangeAspect="1"/>
          </p:cNvPicPr>
          <p:nvPr/>
        </p:nvPicPr>
        <p:blipFill rotWithShape="1">
          <a:blip r:embed="rId7"/>
          <a:srcRect l="5173" t="15918" r="7807" b="48551"/>
          <a:stretch/>
        </p:blipFill>
        <p:spPr>
          <a:xfrm>
            <a:off x="5284748" y="4440266"/>
            <a:ext cx="3482152" cy="2301102"/>
          </a:xfrm>
          <a:prstGeom prst="rect">
            <a:avLst/>
          </a:prstGeom>
        </p:spPr>
      </p:pic>
      <p:pic>
        <p:nvPicPr>
          <p:cNvPr id="9" name="図 8">
            <a:extLst>
              <a:ext uri="{FF2B5EF4-FFF2-40B4-BE49-F238E27FC236}">
                <a16:creationId xmlns:a16="http://schemas.microsoft.com/office/drawing/2014/main" id="{3096ADB0-04AD-4ECD-98AA-ED774AFC879D}"/>
              </a:ext>
            </a:extLst>
          </p:cNvPr>
          <p:cNvPicPr>
            <a:picLocks noChangeAspect="1"/>
          </p:cNvPicPr>
          <p:nvPr/>
        </p:nvPicPr>
        <p:blipFill rotWithShape="1">
          <a:blip r:embed="rId8"/>
          <a:srcRect l="2015" t="15904" r="6379" b="48950"/>
          <a:stretch/>
        </p:blipFill>
        <p:spPr>
          <a:xfrm>
            <a:off x="5154796" y="2172124"/>
            <a:ext cx="3665676" cy="2276124"/>
          </a:xfrm>
          <a:prstGeom prst="rect">
            <a:avLst/>
          </a:prstGeom>
        </p:spPr>
      </p:pic>
      <p:cxnSp>
        <p:nvCxnSpPr>
          <p:cNvPr id="11" name="直線コネクタ 10">
            <a:extLst>
              <a:ext uri="{FF2B5EF4-FFF2-40B4-BE49-F238E27FC236}">
                <a16:creationId xmlns:a16="http://schemas.microsoft.com/office/drawing/2014/main" id="{1F43F3B7-2F78-42E2-93D9-ADBA7A38EF32}"/>
              </a:ext>
            </a:extLst>
          </p:cNvPr>
          <p:cNvCxnSpPr/>
          <p:nvPr/>
        </p:nvCxnSpPr>
        <p:spPr bwMode="auto">
          <a:xfrm>
            <a:off x="5581366" y="5236820"/>
            <a:ext cx="273085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 name="テキスト ボックス 11">
            <a:extLst>
              <a:ext uri="{FF2B5EF4-FFF2-40B4-BE49-F238E27FC236}">
                <a16:creationId xmlns:a16="http://schemas.microsoft.com/office/drawing/2014/main" id="{772845E3-25D0-4D13-A6F1-40A4AA5097B3}"/>
              </a:ext>
            </a:extLst>
          </p:cNvPr>
          <p:cNvSpPr txBox="1"/>
          <p:nvPr/>
        </p:nvSpPr>
        <p:spPr>
          <a:xfrm>
            <a:off x="7266776" y="4839543"/>
            <a:ext cx="825867" cy="461665"/>
          </a:xfrm>
          <a:prstGeom prst="rect">
            <a:avLst/>
          </a:prstGeom>
          <a:noFill/>
        </p:spPr>
        <p:txBody>
          <a:bodyPr wrap="none" rtlCol="0">
            <a:spAutoFit/>
          </a:bodyPr>
          <a:lstStyle/>
          <a:p>
            <a:r>
              <a:rPr kumimoji="1" lang="en-US" altLang="ja-JP" dirty="0"/>
              <a:t>37.0</a:t>
            </a:r>
            <a:r>
              <a:rPr kumimoji="1" lang="en-US" altLang="ja-JP" baseline="30000" dirty="0"/>
              <a:t>o</a:t>
            </a:r>
            <a:endParaRPr kumimoji="1" lang="ja-JP" altLang="en-US" baseline="30000" dirty="0"/>
          </a:p>
        </p:txBody>
      </p:sp>
    </p:spTree>
    <p:extLst>
      <p:ext uri="{BB962C8B-B14F-4D97-AF65-F5344CB8AC3E}">
        <p14:creationId xmlns:p14="http://schemas.microsoft.com/office/powerpoint/2010/main" val="30744073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内容</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 「アモルファス酸化物半導体 </a:t>
            </a:r>
            <a:r>
              <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eaLnBrk="1" fontAlgn="auto" hangingPunct="1">
              <a:lnSpc>
                <a:spcPct val="120000"/>
              </a:lnSpc>
              <a:spcBef>
                <a:spcPts val="0"/>
              </a:spcBef>
              <a:spcAft>
                <a:spcPts val="0"/>
              </a:spcAf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欲しい材料の物性から構造を設計する</a:t>
            </a: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14306454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p:cNvSpPr>
            <a:spLocks noGrp="1" noChangeArrowheads="1"/>
          </p:cNvSpPr>
          <p:nvPr>
            <p:ph type="title"/>
          </p:nvPr>
        </p:nvSpPr>
        <p:spPr>
          <a:xfrm>
            <a:off x="0" y="0"/>
            <a:ext cx="9144000" cy="667136"/>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eaLnBrk="1" hangingPunct="1"/>
            <a:r>
              <a:rPr lang="ja-JP" altLang="en-US" sz="3600" b="1" dirty="0">
                <a:solidFill>
                  <a:srgbClr val="0000FF"/>
                </a:solidFill>
              </a:rPr>
              <a:t>発光しない物質の色は何で決まっているか？</a:t>
            </a:r>
            <a:endParaRPr lang="en-US" altLang="ja-JP" sz="2800" b="1" dirty="0">
              <a:solidFill>
                <a:srgbClr val="0000FF"/>
              </a:solidFill>
            </a:endParaRPr>
          </a:p>
        </p:txBody>
      </p:sp>
      <p:sp>
        <p:nvSpPr>
          <p:cNvPr id="2" name="正方形/長方形 1"/>
          <p:cNvSpPr/>
          <p:nvPr/>
        </p:nvSpPr>
        <p:spPr>
          <a:xfrm>
            <a:off x="144115" y="1099265"/>
            <a:ext cx="8855769" cy="646331"/>
          </a:xfrm>
          <a:prstGeom prst="rect">
            <a:avLst/>
          </a:prstGeom>
        </p:spPr>
        <p:txBody>
          <a:bodyPr wrap="square">
            <a:spAutoFit/>
          </a:bodyPr>
          <a:lstStyle/>
          <a:p>
            <a:pPr lvl="0" defTabSz="457200" eaLnBrk="1" fontAlgn="auto" hangingPunct="1">
              <a:spcBef>
                <a:spcPts val="0"/>
              </a:spcBef>
              <a:spcAft>
                <a:spcPts val="0"/>
              </a:spcAft>
              <a:defRPr/>
            </a:pPr>
            <a:r>
              <a:rPr lang="ja-JP" altLang="en-US" sz="3600" dirty="0"/>
              <a:t>透過と反射色</a:t>
            </a:r>
            <a:endParaRPr kumimoji="0" lang="en-US" altLang="ja-JP" sz="3600" b="0" i="0" u="none" strike="noStrike" kern="1200" cap="none" spc="0" normalizeH="0" baseline="0" noProof="0" dirty="0">
              <a:ln>
                <a:noFill/>
              </a:ln>
              <a:solidFill>
                <a:schemeClr val="tx1"/>
              </a:solidFill>
              <a:effectLst/>
              <a:uLnTx/>
              <a:uFillTx/>
              <a:latin typeface="Times New Roman"/>
              <a:ea typeface="ＭＳ Ｐゴシック"/>
              <a:cs typeface="+mn-cs"/>
            </a:endParaRPr>
          </a:p>
        </p:txBody>
      </p:sp>
      <p:sp>
        <p:nvSpPr>
          <p:cNvPr id="3" name="AutoShape 1026">
            <a:extLst>
              <a:ext uri="{FF2B5EF4-FFF2-40B4-BE49-F238E27FC236}">
                <a16:creationId xmlns:a16="http://schemas.microsoft.com/office/drawing/2014/main" id="{F8734C7D-F52A-4FD1-AF8A-1D8635E0771B}"/>
              </a:ext>
            </a:extLst>
          </p:cNvPr>
          <p:cNvSpPr>
            <a:spLocks noChangeArrowheads="1"/>
          </p:cNvSpPr>
          <p:nvPr/>
        </p:nvSpPr>
        <p:spPr bwMode="auto">
          <a:xfrm rot="3151474">
            <a:off x="3733800" y="4343400"/>
            <a:ext cx="1371600" cy="304800"/>
          </a:xfrm>
          <a:prstGeom prst="rightArrow">
            <a:avLst>
              <a:gd name="adj1" fmla="val 50000"/>
              <a:gd name="adj2" fmla="val 112500"/>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en-US" sz="1800" b="0">
              <a:solidFill>
                <a:srgbClr val="000000"/>
              </a:solidFill>
            </a:endParaRPr>
          </a:p>
        </p:txBody>
      </p:sp>
      <p:sp>
        <p:nvSpPr>
          <p:cNvPr id="5" name="AutoShape 1027">
            <a:extLst>
              <a:ext uri="{FF2B5EF4-FFF2-40B4-BE49-F238E27FC236}">
                <a16:creationId xmlns:a16="http://schemas.microsoft.com/office/drawing/2014/main" id="{4D8EFD48-216B-4C93-A708-61B5EFFF2312}"/>
              </a:ext>
            </a:extLst>
          </p:cNvPr>
          <p:cNvSpPr>
            <a:spLocks noChangeArrowheads="1"/>
          </p:cNvSpPr>
          <p:nvPr/>
        </p:nvSpPr>
        <p:spPr bwMode="auto">
          <a:xfrm rot="3151474">
            <a:off x="3962400" y="4343400"/>
            <a:ext cx="1371600" cy="304800"/>
          </a:xfrm>
          <a:prstGeom prst="rightArrow">
            <a:avLst>
              <a:gd name="adj1" fmla="val 50000"/>
              <a:gd name="adj2" fmla="val 112500"/>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en-US" sz="1800" b="0">
              <a:solidFill>
                <a:srgbClr val="000000"/>
              </a:solidFill>
            </a:endParaRPr>
          </a:p>
        </p:txBody>
      </p:sp>
      <p:sp>
        <p:nvSpPr>
          <p:cNvPr id="7" name="Freeform 1028">
            <a:extLst>
              <a:ext uri="{FF2B5EF4-FFF2-40B4-BE49-F238E27FC236}">
                <a16:creationId xmlns:a16="http://schemas.microsoft.com/office/drawing/2014/main" id="{ECAFC7B6-03CA-44A4-A0DF-AEC740C2E02A}"/>
              </a:ext>
            </a:extLst>
          </p:cNvPr>
          <p:cNvSpPr>
            <a:spLocks/>
          </p:cNvSpPr>
          <p:nvPr/>
        </p:nvSpPr>
        <p:spPr bwMode="auto">
          <a:xfrm>
            <a:off x="2819400" y="3276600"/>
            <a:ext cx="771525" cy="1000125"/>
          </a:xfrm>
          <a:custGeom>
            <a:avLst/>
            <a:gdLst>
              <a:gd name="T0" fmla="*/ 2147483646 w 486"/>
              <a:gd name="T1" fmla="*/ 2147483646 h 630"/>
              <a:gd name="T2" fmla="*/ 0 w 486"/>
              <a:gd name="T3" fmla="*/ 2147483646 h 630"/>
              <a:gd name="T4" fmla="*/ 0 w 486"/>
              <a:gd name="T5" fmla="*/ 2147483646 h 630"/>
              <a:gd name="T6" fmla="*/ 2147483646 w 486"/>
              <a:gd name="T7" fmla="*/ 0 h 630"/>
              <a:gd name="T8" fmla="*/ 2147483646 w 486"/>
              <a:gd name="T9" fmla="*/ 2147483646 h 6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630">
                <a:moveTo>
                  <a:pt x="480" y="150"/>
                </a:moveTo>
                <a:lnTo>
                  <a:pt x="0" y="630"/>
                </a:lnTo>
                <a:lnTo>
                  <a:pt x="0" y="486"/>
                </a:lnTo>
                <a:lnTo>
                  <a:pt x="486" y="0"/>
                </a:lnTo>
                <a:lnTo>
                  <a:pt x="480" y="150"/>
                </a:lnTo>
                <a:close/>
              </a:path>
            </a:pathLst>
          </a:custGeom>
          <a:solidFill>
            <a:srgbClr val="0000FF">
              <a:alpha val="50195"/>
            </a:srgb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 name="Rectangle 1029">
            <a:extLst>
              <a:ext uri="{FF2B5EF4-FFF2-40B4-BE49-F238E27FC236}">
                <a16:creationId xmlns:a16="http://schemas.microsoft.com/office/drawing/2014/main" id="{FE571ED3-E1BD-4D95-99C4-E8165E155E93}"/>
              </a:ext>
            </a:extLst>
          </p:cNvPr>
          <p:cNvSpPr>
            <a:spLocks noChangeArrowheads="1"/>
          </p:cNvSpPr>
          <p:nvPr/>
        </p:nvSpPr>
        <p:spPr bwMode="auto">
          <a:xfrm>
            <a:off x="3581400" y="3286125"/>
            <a:ext cx="1905000" cy="228600"/>
          </a:xfrm>
          <a:prstGeom prst="rect">
            <a:avLst/>
          </a:prstGeom>
          <a:solidFill>
            <a:srgbClr val="0000FF">
              <a:alpha val="50195"/>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en-US" sz="1800" b="0">
              <a:solidFill>
                <a:srgbClr val="000000"/>
              </a:solidFill>
            </a:endParaRPr>
          </a:p>
        </p:txBody>
      </p:sp>
      <p:sp>
        <p:nvSpPr>
          <p:cNvPr id="11" name="Freeform 1031">
            <a:extLst>
              <a:ext uri="{FF2B5EF4-FFF2-40B4-BE49-F238E27FC236}">
                <a16:creationId xmlns:a16="http://schemas.microsoft.com/office/drawing/2014/main" id="{5E5A3EFA-CAC7-4FBF-B4BD-C2CC4F67E5F3}"/>
              </a:ext>
            </a:extLst>
          </p:cNvPr>
          <p:cNvSpPr>
            <a:spLocks/>
          </p:cNvSpPr>
          <p:nvPr/>
        </p:nvSpPr>
        <p:spPr bwMode="auto">
          <a:xfrm>
            <a:off x="4724400" y="3276600"/>
            <a:ext cx="771525" cy="1000125"/>
          </a:xfrm>
          <a:custGeom>
            <a:avLst/>
            <a:gdLst>
              <a:gd name="T0" fmla="*/ 2147483646 w 486"/>
              <a:gd name="T1" fmla="*/ 2147483646 h 630"/>
              <a:gd name="T2" fmla="*/ 0 w 486"/>
              <a:gd name="T3" fmla="*/ 2147483646 h 630"/>
              <a:gd name="T4" fmla="*/ 0 w 486"/>
              <a:gd name="T5" fmla="*/ 2147483646 h 630"/>
              <a:gd name="T6" fmla="*/ 2147483646 w 486"/>
              <a:gd name="T7" fmla="*/ 0 h 630"/>
              <a:gd name="T8" fmla="*/ 2147483646 w 486"/>
              <a:gd name="T9" fmla="*/ 2147483646 h 6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630">
                <a:moveTo>
                  <a:pt x="480" y="150"/>
                </a:moveTo>
                <a:lnTo>
                  <a:pt x="0" y="630"/>
                </a:lnTo>
                <a:lnTo>
                  <a:pt x="0" y="486"/>
                </a:lnTo>
                <a:lnTo>
                  <a:pt x="486" y="0"/>
                </a:lnTo>
                <a:lnTo>
                  <a:pt x="480" y="150"/>
                </a:lnTo>
                <a:close/>
              </a:path>
            </a:pathLst>
          </a:custGeom>
          <a:solidFill>
            <a:srgbClr val="0000FF">
              <a:alpha val="50195"/>
            </a:srgb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3" name="Rectangle 1032">
            <a:extLst>
              <a:ext uri="{FF2B5EF4-FFF2-40B4-BE49-F238E27FC236}">
                <a16:creationId xmlns:a16="http://schemas.microsoft.com/office/drawing/2014/main" id="{CD4C8582-7097-403E-A31F-B51F75EF774A}"/>
              </a:ext>
            </a:extLst>
          </p:cNvPr>
          <p:cNvSpPr>
            <a:spLocks noChangeArrowheads="1"/>
          </p:cNvSpPr>
          <p:nvPr/>
        </p:nvSpPr>
        <p:spPr bwMode="auto">
          <a:xfrm>
            <a:off x="2819400" y="4048125"/>
            <a:ext cx="1905000" cy="228600"/>
          </a:xfrm>
          <a:prstGeom prst="rect">
            <a:avLst/>
          </a:prstGeom>
          <a:solidFill>
            <a:srgbClr val="0000FF">
              <a:alpha val="50195"/>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en-US" sz="1800" b="0">
              <a:solidFill>
                <a:srgbClr val="000000"/>
              </a:solidFill>
            </a:endParaRPr>
          </a:p>
        </p:txBody>
      </p:sp>
      <p:sp>
        <p:nvSpPr>
          <p:cNvPr id="15" name="Freeform 1033">
            <a:extLst>
              <a:ext uri="{FF2B5EF4-FFF2-40B4-BE49-F238E27FC236}">
                <a16:creationId xmlns:a16="http://schemas.microsoft.com/office/drawing/2014/main" id="{C8B10920-4527-456F-B7E1-671166A4DC09}"/>
              </a:ext>
            </a:extLst>
          </p:cNvPr>
          <p:cNvSpPr>
            <a:spLocks/>
          </p:cNvSpPr>
          <p:nvPr/>
        </p:nvSpPr>
        <p:spPr bwMode="auto">
          <a:xfrm>
            <a:off x="2819400" y="3276600"/>
            <a:ext cx="2667000" cy="771525"/>
          </a:xfrm>
          <a:custGeom>
            <a:avLst/>
            <a:gdLst>
              <a:gd name="T0" fmla="*/ 0 w 1680"/>
              <a:gd name="T1" fmla="*/ 2147483646 h 486"/>
              <a:gd name="T2" fmla="*/ 2147483646 w 1680"/>
              <a:gd name="T3" fmla="*/ 2147483646 h 486"/>
              <a:gd name="T4" fmla="*/ 2147483646 w 1680"/>
              <a:gd name="T5" fmla="*/ 2147483646 h 486"/>
              <a:gd name="T6" fmla="*/ 2147483646 w 1680"/>
              <a:gd name="T7" fmla="*/ 0 h 486"/>
              <a:gd name="T8" fmla="*/ 0 w 1680"/>
              <a:gd name="T9" fmla="*/ 2147483646 h 4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0" h="486">
                <a:moveTo>
                  <a:pt x="0" y="486"/>
                </a:moveTo>
                <a:lnTo>
                  <a:pt x="1200" y="486"/>
                </a:lnTo>
                <a:lnTo>
                  <a:pt x="1680" y="6"/>
                </a:lnTo>
                <a:lnTo>
                  <a:pt x="486" y="0"/>
                </a:lnTo>
                <a:lnTo>
                  <a:pt x="0" y="486"/>
                </a:lnTo>
                <a:close/>
              </a:path>
            </a:pathLst>
          </a:custGeom>
          <a:solidFill>
            <a:srgbClr val="0000FF">
              <a:alpha val="50195"/>
            </a:srgb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 name="AutoShape 1034">
            <a:extLst>
              <a:ext uri="{FF2B5EF4-FFF2-40B4-BE49-F238E27FC236}">
                <a16:creationId xmlns:a16="http://schemas.microsoft.com/office/drawing/2014/main" id="{8038084E-F563-44D0-96F5-C0A37A7D5E6F}"/>
              </a:ext>
            </a:extLst>
          </p:cNvPr>
          <p:cNvSpPr>
            <a:spLocks noChangeArrowheads="1"/>
          </p:cNvSpPr>
          <p:nvPr/>
        </p:nvSpPr>
        <p:spPr bwMode="auto">
          <a:xfrm rot="3151474">
            <a:off x="2438400" y="3009900"/>
            <a:ext cx="1371600" cy="304800"/>
          </a:xfrm>
          <a:prstGeom prst="rightArrow">
            <a:avLst>
              <a:gd name="adj1" fmla="val 50000"/>
              <a:gd name="adj2" fmla="val 112500"/>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en-US" sz="1800" b="0">
              <a:solidFill>
                <a:srgbClr val="000000"/>
              </a:solidFill>
            </a:endParaRPr>
          </a:p>
        </p:txBody>
      </p:sp>
      <p:sp>
        <p:nvSpPr>
          <p:cNvPr id="19" name="AutoShape 1035">
            <a:extLst>
              <a:ext uri="{FF2B5EF4-FFF2-40B4-BE49-F238E27FC236}">
                <a16:creationId xmlns:a16="http://schemas.microsoft.com/office/drawing/2014/main" id="{33BAE3CF-9313-4686-B8B4-9F4DB72F8AA3}"/>
              </a:ext>
            </a:extLst>
          </p:cNvPr>
          <p:cNvSpPr>
            <a:spLocks noChangeArrowheads="1"/>
          </p:cNvSpPr>
          <p:nvPr/>
        </p:nvSpPr>
        <p:spPr bwMode="auto">
          <a:xfrm rot="3151474">
            <a:off x="2667000" y="3009900"/>
            <a:ext cx="1371600" cy="304800"/>
          </a:xfrm>
          <a:prstGeom prst="rightArrow">
            <a:avLst>
              <a:gd name="adj1" fmla="val 50000"/>
              <a:gd name="adj2" fmla="val 112500"/>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en-US" sz="1800" b="0">
              <a:solidFill>
                <a:srgbClr val="000000"/>
              </a:solidFill>
            </a:endParaRPr>
          </a:p>
        </p:txBody>
      </p:sp>
      <p:sp>
        <p:nvSpPr>
          <p:cNvPr id="21" name="AutoShape 1036">
            <a:extLst>
              <a:ext uri="{FF2B5EF4-FFF2-40B4-BE49-F238E27FC236}">
                <a16:creationId xmlns:a16="http://schemas.microsoft.com/office/drawing/2014/main" id="{20C388B8-B34C-4C41-8E51-20DE09B2EBDF}"/>
              </a:ext>
            </a:extLst>
          </p:cNvPr>
          <p:cNvSpPr>
            <a:spLocks noChangeArrowheads="1"/>
          </p:cNvSpPr>
          <p:nvPr/>
        </p:nvSpPr>
        <p:spPr bwMode="auto">
          <a:xfrm rot="3151474">
            <a:off x="2895600" y="3009900"/>
            <a:ext cx="1371600" cy="304800"/>
          </a:xfrm>
          <a:prstGeom prst="rightArrow">
            <a:avLst>
              <a:gd name="adj1" fmla="val 50000"/>
              <a:gd name="adj2" fmla="val 112500"/>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en-US" sz="1800" b="0">
              <a:solidFill>
                <a:srgbClr val="000000"/>
              </a:solidFill>
            </a:endParaRPr>
          </a:p>
        </p:txBody>
      </p:sp>
      <p:sp>
        <p:nvSpPr>
          <p:cNvPr id="23" name="AutoShape 1037">
            <a:extLst>
              <a:ext uri="{FF2B5EF4-FFF2-40B4-BE49-F238E27FC236}">
                <a16:creationId xmlns:a16="http://schemas.microsoft.com/office/drawing/2014/main" id="{2336FDAB-FD3A-4BA2-9C5D-D5CD5849285A}"/>
              </a:ext>
            </a:extLst>
          </p:cNvPr>
          <p:cNvSpPr>
            <a:spLocks noChangeArrowheads="1"/>
          </p:cNvSpPr>
          <p:nvPr/>
        </p:nvSpPr>
        <p:spPr bwMode="auto">
          <a:xfrm rot="18448526" flipV="1">
            <a:off x="3814763" y="2982912"/>
            <a:ext cx="1371600" cy="288925"/>
          </a:xfrm>
          <a:prstGeom prst="rightArrow">
            <a:avLst>
              <a:gd name="adj1" fmla="val 29583"/>
              <a:gd name="adj2" fmla="val 48549"/>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en-US" sz="1800" b="0">
              <a:solidFill>
                <a:srgbClr val="000000"/>
              </a:solidFill>
            </a:endParaRPr>
          </a:p>
        </p:txBody>
      </p:sp>
      <p:sp>
        <p:nvSpPr>
          <p:cNvPr id="25" name="Text Box 1038">
            <a:extLst>
              <a:ext uri="{FF2B5EF4-FFF2-40B4-BE49-F238E27FC236}">
                <a16:creationId xmlns:a16="http://schemas.microsoft.com/office/drawing/2014/main" id="{2FBF4E22-ECA2-4CA2-AC73-397EE6411F04}"/>
              </a:ext>
            </a:extLst>
          </p:cNvPr>
          <p:cNvSpPr txBox="1">
            <a:spLocks noChangeArrowheads="1"/>
          </p:cNvSpPr>
          <p:nvPr/>
        </p:nvSpPr>
        <p:spPr bwMode="auto">
          <a:xfrm>
            <a:off x="2051050" y="2209800"/>
            <a:ext cx="1606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ja-JP" altLang="en-US" sz="1600" b="0">
                <a:solidFill>
                  <a:srgbClr val="000000"/>
                </a:solidFill>
              </a:rPr>
              <a:t>太陽光（白色光）</a:t>
            </a:r>
          </a:p>
        </p:txBody>
      </p:sp>
      <p:sp>
        <p:nvSpPr>
          <p:cNvPr id="27" name="Text Box 1039">
            <a:extLst>
              <a:ext uri="{FF2B5EF4-FFF2-40B4-BE49-F238E27FC236}">
                <a16:creationId xmlns:a16="http://schemas.microsoft.com/office/drawing/2014/main" id="{39A3251A-05CA-47A8-AD26-49736DBE1189}"/>
              </a:ext>
            </a:extLst>
          </p:cNvPr>
          <p:cNvSpPr txBox="1">
            <a:spLocks noChangeArrowheads="1"/>
          </p:cNvSpPr>
          <p:nvPr/>
        </p:nvSpPr>
        <p:spPr bwMode="auto">
          <a:xfrm>
            <a:off x="4343400" y="2209800"/>
            <a:ext cx="1403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ja-JP" altLang="en-US" sz="1600" b="0">
                <a:solidFill>
                  <a:srgbClr val="000000"/>
                </a:solidFill>
              </a:rPr>
              <a:t>反射光（青色）</a:t>
            </a:r>
          </a:p>
        </p:txBody>
      </p:sp>
      <p:sp>
        <p:nvSpPr>
          <p:cNvPr id="29" name="Text Box 1040">
            <a:extLst>
              <a:ext uri="{FF2B5EF4-FFF2-40B4-BE49-F238E27FC236}">
                <a16:creationId xmlns:a16="http://schemas.microsoft.com/office/drawing/2014/main" id="{905BE153-197E-4607-AFFF-BF15E4B6BBE7}"/>
              </a:ext>
            </a:extLst>
          </p:cNvPr>
          <p:cNvSpPr txBox="1">
            <a:spLocks noChangeArrowheads="1"/>
          </p:cNvSpPr>
          <p:nvPr/>
        </p:nvSpPr>
        <p:spPr bwMode="auto">
          <a:xfrm>
            <a:off x="4114800" y="5073650"/>
            <a:ext cx="22161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ja-JP" altLang="en-US" sz="1600" b="0">
                <a:solidFill>
                  <a:srgbClr val="000000"/>
                </a:solidFill>
              </a:rPr>
              <a:t>透過光（赤＋緑＝黄色）</a:t>
            </a:r>
          </a:p>
        </p:txBody>
      </p:sp>
    </p:spTree>
    <p:extLst>
      <p:ext uri="{BB962C8B-B14F-4D97-AF65-F5344CB8AC3E}">
        <p14:creationId xmlns:p14="http://schemas.microsoft.com/office/powerpoint/2010/main" val="23116505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1026"/>
          <p:cNvSpPr>
            <a:spLocks noGrp="1" noChangeArrowheads="1"/>
          </p:cNvSpPr>
          <p:nvPr>
            <p:ph type="title"/>
          </p:nvPr>
        </p:nvSpPr>
        <p:spPr>
          <a:xfrm>
            <a:off x="0" y="0"/>
            <a:ext cx="9144000" cy="762000"/>
          </a:xfrm>
        </p:spPr>
        <p:txBody>
          <a:bodyPr/>
          <a:lstStyle/>
          <a:p>
            <a:pPr eaLnBrk="1" hangingPunct="1"/>
            <a:r>
              <a:rPr lang="ja-JP" altLang="en-US" sz="3600" b="1" dirty="0">
                <a:solidFill>
                  <a:srgbClr val="0000FF"/>
                </a:solidFill>
                <a:cs typeface="Times New Roman" pitchFamily="18" charset="0"/>
              </a:rPr>
              <a:t>金属、半導体、絶縁体・・・</a:t>
            </a:r>
            <a:endParaRPr lang="en-US" altLang="ja-JP" sz="3600" b="1" dirty="0">
              <a:solidFill>
                <a:srgbClr val="0000FF"/>
              </a:solidFill>
              <a:cs typeface="Times New Roman" pitchFamily="18" charset="0"/>
            </a:endParaRPr>
          </a:p>
        </p:txBody>
      </p:sp>
      <p:sp>
        <p:nvSpPr>
          <p:cNvPr id="25" name="テキスト ボックス 24"/>
          <p:cNvSpPr txBox="1"/>
          <p:nvPr/>
        </p:nvSpPr>
        <p:spPr>
          <a:xfrm>
            <a:off x="43854" y="716760"/>
            <a:ext cx="7632218" cy="492443"/>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金属： 光沢がある、電気がよく流れる、たたくと延びる</a:t>
            </a:r>
            <a:endParaRPr kumimoji="1" lang="en-US" altLang="ja-JP"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pic>
        <p:nvPicPr>
          <p:cNvPr id="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2713" y="2471199"/>
            <a:ext cx="964609" cy="10727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2812" y="2477328"/>
            <a:ext cx="1174197" cy="996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Text Box 10"/>
          <p:cNvSpPr txBox="1">
            <a:spLocks noChangeArrowheads="1"/>
          </p:cNvSpPr>
          <p:nvPr/>
        </p:nvSpPr>
        <p:spPr bwMode="auto">
          <a:xfrm>
            <a:off x="5893645" y="2126060"/>
            <a:ext cx="4411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銅</a:t>
            </a:r>
          </a:p>
        </p:txBody>
      </p:sp>
      <p:pic>
        <p:nvPicPr>
          <p:cNvPr id="30" name="Picture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09440" y="2474990"/>
            <a:ext cx="1136845" cy="998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 name="Text Box 12"/>
          <p:cNvSpPr txBox="1">
            <a:spLocks noChangeArrowheads="1"/>
          </p:cNvSpPr>
          <p:nvPr/>
        </p:nvSpPr>
        <p:spPr bwMode="auto">
          <a:xfrm>
            <a:off x="4614369" y="2144763"/>
            <a:ext cx="4411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金</a:t>
            </a:r>
          </a:p>
        </p:txBody>
      </p:sp>
      <p:sp>
        <p:nvSpPr>
          <p:cNvPr id="32" name="Text Box 4"/>
          <p:cNvSpPr txBox="1">
            <a:spLocks noChangeArrowheads="1"/>
          </p:cNvSpPr>
          <p:nvPr/>
        </p:nvSpPr>
        <p:spPr bwMode="auto">
          <a:xfrm>
            <a:off x="1461568" y="2133495"/>
            <a:ext cx="157447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アルミニウム</a:t>
            </a:r>
          </a:p>
        </p:txBody>
      </p:sp>
      <p:grpSp>
        <p:nvGrpSpPr>
          <p:cNvPr id="33" name="Group 1029"/>
          <p:cNvGrpSpPr>
            <a:grpSpLocks/>
          </p:cNvGrpSpPr>
          <p:nvPr/>
        </p:nvGrpSpPr>
        <p:grpSpPr bwMode="auto">
          <a:xfrm>
            <a:off x="325931" y="1446851"/>
            <a:ext cx="7933502" cy="704234"/>
            <a:chOff x="848" y="1014"/>
            <a:chExt cx="3650" cy="324"/>
          </a:xfrm>
        </p:grpSpPr>
        <p:sp>
          <p:nvSpPr>
            <p:cNvPr id="34" name="Rectangle 1030"/>
            <p:cNvSpPr>
              <a:spLocks noChangeArrowheads="1"/>
            </p:cNvSpPr>
            <p:nvPr/>
          </p:nvSpPr>
          <p:spPr bwMode="auto">
            <a:xfrm>
              <a:off x="2681" y="1213"/>
              <a:ext cx="66" cy="125"/>
            </a:xfrm>
            <a:prstGeom prst="rect">
              <a:avLst/>
            </a:prstGeom>
            <a:gradFill rotWithShape="0">
              <a:gsLst>
                <a:gs pos="0">
                  <a:srgbClr val="00FFFF"/>
                </a:gs>
                <a:gs pos="100000">
                  <a:srgbClr val="00FF0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35" name="Rectangle 1031"/>
            <p:cNvSpPr>
              <a:spLocks noChangeArrowheads="1"/>
            </p:cNvSpPr>
            <p:nvPr/>
          </p:nvSpPr>
          <p:spPr bwMode="auto">
            <a:xfrm>
              <a:off x="2038" y="1213"/>
              <a:ext cx="202" cy="125"/>
            </a:xfrm>
            <a:prstGeom prst="rect">
              <a:avLst/>
            </a:prstGeom>
            <a:gradFill rotWithShape="0">
              <a:gsLst>
                <a:gs pos="0">
                  <a:schemeClr val="tx1"/>
                </a:gs>
                <a:gs pos="100000">
                  <a:srgbClr val="6600CC"/>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36" name="Rectangle 1032"/>
            <p:cNvSpPr>
              <a:spLocks noChangeArrowheads="1"/>
            </p:cNvSpPr>
            <p:nvPr/>
          </p:nvSpPr>
          <p:spPr bwMode="auto">
            <a:xfrm>
              <a:off x="2612" y="1213"/>
              <a:ext cx="69" cy="125"/>
            </a:xfrm>
            <a:prstGeom prst="rect">
              <a:avLst/>
            </a:prstGeom>
            <a:gradFill rotWithShape="0">
              <a:gsLst>
                <a:gs pos="0">
                  <a:srgbClr val="0000FF"/>
                </a:gs>
                <a:gs pos="100000">
                  <a:srgbClr val="00FF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37" name="Rectangle 1033"/>
            <p:cNvSpPr>
              <a:spLocks noChangeArrowheads="1"/>
            </p:cNvSpPr>
            <p:nvPr/>
          </p:nvSpPr>
          <p:spPr bwMode="auto">
            <a:xfrm>
              <a:off x="2231" y="1213"/>
              <a:ext cx="207" cy="125"/>
            </a:xfrm>
            <a:prstGeom prst="rect">
              <a:avLst/>
            </a:prstGeom>
            <a:gradFill rotWithShape="0">
              <a:gsLst>
                <a:gs pos="0">
                  <a:srgbClr val="6600CC"/>
                </a:gs>
                <a:gs pos="100000">
                  <a:srgbClr val="0000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38" name="Rectangle 1034"/>
            <p:cNvSpPr>
              <a:spLocks noChangeArrowheads="1"/>
            </p:cNvSpPr>
            <p:nvPr/>
          </p:nvSpPr>
          <p:spPr bwMode="auto">
            <a:xfrm>
              <a:off x="3472" y="1213"/>
              <a:ext cx="860" cy="125"/>
            </a:xfrm>
            <a:prstGeom prst="rect">
              <a:avLst/>
            </a:prstGeom>
            <a:gradFill rotWithShape="0">
              <a:gsLst>
                <a:gs pos="0">
                  <a:srgbClr val="FF0000"/>
                </a:gs>
                <a:gs pos="100000">
                  <a:schemeClr val="tx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39" name="Rectangle 1035"/>
            <p:cNvSpPr>
              <a:spLocks noChangeArrowheads="1"/>
            </p:cNvSpPr>
            <p:nvPr/>
          </p:nvSpPr>
          <p:spPr bwMode="auto">
            <a:xfrm>
              <a:off x="969" y="1212"/>
              <a:ext cx="1069" cy="126"/>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0" name="Rectangle 1036"/>
            <p:cNvSpPr>
              <a:spLocks noChangeArrowheads="1"/>
            </p:cNvSpPr>
            <p:nvPr/>
          </p:nvSpPr>
          <p:spPr bwMode="auto">
            <a:xfrm>
              <a:off x="2438" y="1213"/>
              <a:ext cx="174" cy="125"/>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1" name="Rectangle 1037"/>
            <p:cNvSpPr>
              <a:spLocks noChangeArrowheads="1"/>
            </p:cNvSpPr>
            <p:nvPr/>
          </p:nvSpPr>
          <p:spPr bwMode="auto">
            <a:xfrm>
              <a:off x="2747" y="1213"/>
              <a:ext cx="276" cy="125"/>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2" name="Rectangle 1038"/>
            <p:cNvSpPr>
              <a:spLocks noChangeArrowheads="1"/>
            </p:cNvSpPr>
            <p:nvPr/>
          </p:nvSpPr>
          <p:spPr bwMode="auto">
            <a:xfrm>
              <a:off x="2887" y="1213"/>
              <a:ext cx="585" cy="125"/>
            </a:xfrm>
            <a:prstGeom prst="rect">
              <a:avLst/>
            </a:prstGeom>
            <a:gradFill rotWithShape="0">
              <a:gsLst>
                <a:gs pos="0">
                  <a:srgbClr val="00FF00"/>
                </a:gs>
                <a:gs pos="100000">
                  <a:srgbClr val="FF000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3" name="Line 1039"/>
            <p:cNvSpPr>
              <a:spLocks noChangeShapeType="1"/>
            </p:cNvSpPr>
            <p:nvPr/>
          </p:nvSpPr>
          <p:spPr bwMode="auto">
            <a:xfrm>
              <a:off x="969" y="1213"/>
              <a:ext cx="339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4" name="Line 1040"/>
            <p:cNvSpPr>
              <a:spLocks noChangeShapeType="1"/>
            </p:cNvSpPr>
            <p:nvPr/>
          </p:nvSpPr>
          <p:spPr bwMode="auto">
            <a:xfrm flipV="1">
              <a:off x="989" y="1166"/>
              <a:ext cx="0" cy="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5" name="Line 1041"/>
            <p:cNvSpPr>
              <a:spLocks noChangeShapeType="1"/>
            </p:cNvSpPr>
            <p:nvPr/>
          </p:nvSpPr>
          <p:spPr bwMode="auto">
            <a:xfrm flipV="1">
              <a:off x="1548" y="1166"/>
              <a:ext cx="0" cy="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6" name="Line 1042"/>
            <p:cNvSpPr>
              <a:spLocks noChangeShapeType="1"/>
            </p:cNvSpPr>
            <p:nvPr/>
          </p:nvSpPr>
          <p:spPr bwMode="auto">
            <a:xfrm flipV="1">
              <a:off x="2107" y="1166"/>
              <a:ext cx="0" cy="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7" name="Line 1043"/>
            <p:cNvSpPr>
              <a:spLocks noChangeShapeType="1"/>
            </p:cNvSpPr>
            <p:nvPr/>
          </p:nvSpPr>
          <p:spPr bwMode="auto">
            <a:xfrm flipV="1">
              <a:off x="2665" y="1166"/>
              <a:ext cx="0" cy="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8" name="Line 1044"/>
            <p:cNvSpPr>
              <a:spLocks noChangeShapeType="1"/>
            </p:cNvSpPr>
            <p:nvPr/>
          </p:nvSpPr>
          <p:spPr bwMode="auto">
            <a:xfrm flipV="1">
              <a:off x="3224" y="1166"/>
              <a:ext cx="0" cy="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49" name="Line 1045"/>
            <p:cNvSpPr>
              <a:spLocks noChangeShapeType="1"/>
            </p:cNvSpPr>
            <p:nvPr/>
          </p:nvSpPr>
          <p:spPr bwMode="auto">
            <a:xfrm flipV="1">
              <a:off x="3782" y="1166"/>
              <a:ext cx="0" cy="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50" name="Line 1046"/>
            <p:cNvSpPr>
              <a:spLocks noChangeShapeType="1"/>
            </p:cNvSpPr>
            <p:nvPr/>
          </p:nvSpPr>
          <p:spPr bwMode="auto">
            <a:xfrm flipV="1">
              <a:off x="4341" y="1166"/>
              <a:ext cx="0" cy="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51" name="Text Box 1047"/>
            <p:cNvSpPr txBox="1">
              <a:spLocks noChangeArrowheads="1"/>
            </p:cNvSpPr>
            <p:nvPr/>
          </p:nvSpPr>
          <p:spPr bwMode="auto">
            <a:xfrm>
              <a:off x="848" y="1014"/>
              <a:ext cx="29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200</a:t>
              </a:r>
            </a:p>
          </p:txBody>
        </p:sp>
        <p:sp>
          <p:nvSpPr>
            <p:cNvPr id="52" name="Text Box 1048"/>
            <p:cNvSpPr txBox="1">
              <a:spLocks noChangeArrowheads="1"/>
            </p:cNvSpPr>
            <p:nvPr/>
          </p:nvSpPr>
          <p:spPr bwMode="auto">
            <a:xfrm>
              <a:off x="1966" y="1014"/>
              <a:ext cx="29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400</a:t>
              </a:r>
            </a:p>
          </p:txBody>
        </p:sp>
        <p:sp>
          <p:nvSpPr>
            <p:cNvPr id="53" name="Text Box 1049"/>
            <p:cNvSpPr txBox="1">
              <a:spLocks noChangeArrowheads="1"/>
            </p:cNvSpPr>
            <p:nvPr/>
          </p:nvSpPr>
          <p:spPr bwMode="auto">
            <a:xfrm>
              <a:off x="3079" y="1014"/>
              <a:ext cx="29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600</a:t>
              </a:r>
            </a:p>
          </p:txBody>
        </p:sp>
        <p:sp>
          <p:nvSpPr>
            <p:cNvPr id="54" name="Text Box 1050"/>
            <p:cNvSpPr txBox="1">
              <a:spLocks noChangeArrowheads="1"/>
            </p:cNvSpPr>
            <p:nvPr/>
          </p:nvSpPr>
          <p:spPr bwMode="auto">
            <a:xfrm>
              <a:off x="4201" y="1014"/>
              <a:ext cx="29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800</a:t>
              </a:r>
            </a:p>
          </p:txBody>
        </p:sp>
        <p:sp>
          <p:nvSpPr>
            <p:cNvPr id="55" name="Rectangle 1051"/>
            <p:cNvSpPr>
              <a:spLocks noChangeArrowheads="1"/>
            </p:cNvSpPr>
            <p:nvPr/>
          </p:nvSpPr>
          <p:spPr bwMode="auto">
            <a:xfrm>
              <a:off x="4315" y="1212"/>
              <a:ext cx="124" cy="126"/>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56" name="Text Box 1052"/>
            <p:cNvSpPr txBox="1">
              <a:spLocks noChangeArrowheads="1"/>
            </p:cNvSpPr>
            <p:nvPr/>
          </p:nvSpPr>
          <p:spPr bwMode="auto">
            <a:xfrm>
              <a:off x="1410" y="1020"/>
              <a:ext cx="29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300</a:t>
              </a:r>
            </a:p>
          </p:txBody>
        </p:sp>
        <p:sp>
          <p:nvSpPr>
            <p:cNvPr id="57" name="Text Box 1053"/>
            <p:cNvSpPr txBox="1">
              <a:spLocks noChangeArrowheads="1"/>
            </p:cNvSpPr>
            <p:nvPr/>
          </p:nvSpPr>
          <p:spPr bwMode="auto">
            <a:xfrm>
              <a:off x="2525" y="1020"/>
              <a:ext cx="29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500</a:t>
              </a:r>
            </a:p>
          </p:txBody>
        </p:sp>
        <p:sp>
          <p:nvSpPr>
            <p:cNvPr id="58" name="Text Box 1054"/>
            <p:cNvSpPr txBox="1">
              <a:spLocks noChangeArrowheads="1"/>
            </p:cNvSpPr>
            <p:nvPr/>
          </p:nvSpPr>
          <p:spPr bwMode="auto">
            <a:xfrm>
              <a:off x="3642" y="1020"/>
              <a:ext cx="29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700</a:t>
              </a:r>
            </a:p>
          </p:txBody>
        </p:sp>
      </p:grpSp>
      <p:sp>
        <p:nvSpPr>
          <p:cNvPr id="2" name="正方形/長方形 1"/>
          <p:cNvSpPr/>
          <p:nvPr/>
        </p:nvSpPr>
        <p:spPr>
          <a:xfrm>
            <a:off x="3472683" y="1167135"/>
            <a:ext cx="2132315"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光の波長 </a:t>
            </a:r>
            <a:r>
              <a:rPr kumimoji="1" lang="en-US" altLang="ja-JP"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(nm)</a:t>
            </a:r>
          </a:p>
        </p:txBody>
      </p:sp>
      <p:sp>
        <p:nvSpPr>
          <p:cNvPr id="61" name="テキスト ボックス 60"/>
          <p:cNvSpPr txBox="1"/>
          <p:nvPr/>
        </p:nvSpPr>
        <p:spPr>
          <a:xfrm>
            <a:off x="70501" y="3510274"/>
            <a:ext cx="3735318" cy="492443"/>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絶縁体： 電気が流れない</a:t>
            </a:r>
            <a:endParaRPr kumimoji="1" lang="en-US" altLang="ja-JP" sz="2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7" name="Text Box 14"/>
          <p:cNvSpPr txBox="1">
            <a:spLocks noChangeArrowheads="1"/>
          </p:cNvSpPr>
          <p:nvPr/>
        </p:nvSpPr>
        <p:spPr bwMode="auto">
          <a:xfrm>
            <a:off x="4984851" y="3766912"/>
            <a:ext cx="70083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ja-JP"/>
            </a:defPPr>
            <a:lvl1pPr eaLnBrk="1" hangingPunct="1">
              <a:defRPr sz="2000" b="1">
                <a:solidFill>
                  <a:srgbClr val="FF0000"/>
                </a:solidFill>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硫黄</a:t>
            </a:r>
          </a:p>
        </p:txBody>
      </p:sp>
      <p:sp>
        <p:nvSpPr>
          <p:cNvPr id="72" name="Text Box 8"/>
          <p:cNvSpPr txBox="1">
            <a:spLocks noChangeArrowheads="1"/>
          </p:cNvSpPr>
          <p:nvPr/>
        </p:nvSpPr>
        <p:spPr bwMode="auto">
          <a:xfrm>
            <a:off x="2963029" y="6234778"/>
            <a:ext cx="127973" cy="170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000000"/>
              </a:solidFill>
              <a:effectLst/>
              <a:uLnTx/>
              <a:uFillTx/>
              <a:latin typeface="Times New Roman" panose="02020603050405020304" pitchFamily="18" charset="0"/>
              <a:ea typeface="ＭＳ 明朝" panose="02020609040205080304" pitchFamily="17" charset="-128"/>
              <a:cs typeface="Times New Roman" panose="02020603050405020304" pitchFamily="18" charset="0"/>
            </a:endParaRPr>
          </a:p>
        </p:txBody>
      </p:sp>
      <p:sp>
        <p:nvSpPr>
          <p:cNvPr id="77" name="Text Box 14"/>
          <p:cNvSpPr txBox="1">
            <a:spLocks noChangeArrowheads="1"/>
          </p:cNvSpPr>
          <p:nvPr/>
        </p:nvSpPr>
        <p:spPr bwMode="auto">
          <a:xfrm>
            <a:off x="179512" y="3884266"/>
            <a:ext cx="16369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ja-JP"/>
            </a:defPPr>
            <a:lvl1pPr eaLnBrk="1" hangingPunct="1">
              <a:defRPr sz="2000" b="1">
                <a:solidFill>
                  <a:srgbClr val="FF0000"/>
                </a:solidFill>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ガラス </a:t>
            </a: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(SiO</a:t>
            </a:r>
            <a:r>
              <a:rPr kumimoji="1" lang="en-US" altLang="ja-JP" sz="2000" b="1" i="0" u="none" strike="noStrike" kern="1200" cap="none" spc="0" normalizeH="0" baseline="-2500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a:t>
            </a:r>
            <a:endPar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pic>
        <p:nvPicPr>
          <p:cNvPr id="79" name="Picture 7" descr="石英ガラス・硬質ガラス"/>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81128" y="3981516"/>
            <a:ext cx="1575531" cy="11988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図 4"/>
          <p:cNvPicPr>
            <a:picLocks noChangeAspect="1"/>
          </p:cNvPicPr>
          <p:nvPr/>
        </p:nvPicPr>
        <p:blipFill>
          <a:blip r:embed="rId7"/>
          <a:stretch>
            <a:fillRect/>
          </a:stretch>
        </p:blipFill>
        <p:spPr>
          <a:xfrm>
            <a:off x="5020379" y="4136886"/>
            <a:ext cx="1600633" cy="1180859"/>
          </a:xfrm>
          <a:prstGeom prst="rect">
            <a:avLst/>
          </a:prstGeom>
        </p:spPr>
      </p:pic>
      <p:pic>
        <p:nvPicPr>
          <p:cNvPr id="80" name="Picture 1051" descr="SAPPHAL 高純度アルミナセラミックス"/>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82008" y="5227291"/>
            <a:ext cx="1519859" cy="108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Text Box 14"/>
          <p:cNvSpPr txBox="1">
            <a:spLocks noChangeArrowheads="1"/>
          </p:cNvSpPr>
          <p:nvPr/>
        </p:nvSpPr>
        <p:spPr bwMode="auto">
          <a:xfrm>
            <a:off x="455356" y="5081107"/>
            <a:ext cx="1289135"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ja-JP"/>
            </a:defPPr>
            <a:lvl1pPr eaLnBrk="1" hangingPunct="1">
              <a:defRPr sz="2000" b="1">
                <a:solidFill>
                  <a:srgbClr val="FF0000"/>
                </a:solidFill>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アルミナ</a:t>
            </a:r>
            <a:endPar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サファイア</a:t>
            </a:r>
            <a:endPar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ルビー </a:t>
            </a:r>
            <a:b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b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(Al</a:t>
            </a:r>
            <a:r>
              <a:rPr kumimoji="1" lang="en-US" altLang="ja-JP" sz="2000" b="1" i="0" u="none" strike="noStrike" kern="1200" cap="none" spc="0" normalizeH="0" baseline="-2500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O</a:t>
            </a:r>
            <a:r>
              <a:rPr kumimoji="1" lang="en-US" altLang="ja-JP" sz="2000" b="1" i="0" u="none" strike="noStrike" kern="1200" cap="none" spc="0" normalizeH="0" baseline="-2500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3</a:t>
            </a: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a:t>
            </a:r>
            <a:endPar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88" name="テキスト ボックス 13"/>
          <p:cNvSpPr txBox="1">
            <a:spLocks noChangeArrowheads="1"/>
          </p:cNvSpPr>
          <p:nvPr/>
        </p:nvSpPr>
        <p:spPr bwMode="auto">
          <a:xfrm>
            <a:off x="6621012" y="3429000"/>
            <a:ext cx="12282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ja-JP"/>
            </a:defPPr>
            <a:lvl1pPr eaLnBrk="1" hangingPunct="1">
              <a:defRPr sz="2000" b="1">
                <a:solidFill>
                  <a:srgbClr val="FF0000"/>
                </a:solidFill>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酸化銅</a:t>
            </a: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(I)</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Cu</a:t>
            </a:r>
            <a:r>
              <a:rPr kumimoji="1" lang="en-US" altLang="ja-JP" sz="2000" b="1" i="0" u="none" strike="noStrike" kern="1200" cap="none" spc="0" normalizeH="0" baseline="-2500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O</a:t>
            </a:r>
            <a:endPar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pic>
        <p:nvPicPr>
          <p:cNvPr id="8" name="図 7"/>
          <p:cNvPicPr>
            <a:picLocks noChangeAspect="1"/>
          </p:cNvPicPr>
          <p:nvPr/>
        </p:nvPicPr>
        <p:blipFill>
          <a:blip r:embed="rId9"/>
          <a:stretch>
            <a:fillRect/>
          </a:stretch>
        </p:blipFill>
        <p:spPr>
          <a:xfrm>
            <a:off x="6736201" y="4116564"/>
            <a:ext cx="1364566" cy="1224141"/>
          </a:xfrm>
          <a:prstGeom prst="rect">
            <a:avLst/>
          </a:prstGeom>
        </p:spPr>
      </p:pic>
      <p:pic>
        <p:nvPicPr>
          <p:cNvPr id="9" name="図 8"/>
          <p:cNvPicPr>
            <a:picLocks noChangeAspect="1"/>
          </p:cNvPicPr>
          <p:nvPr/>
        </p:nvPicPr>
        <p:blipFill>
          <a:blip r:embed="rId10"/>
          <a:stretch>
            <a:fillRect/>
          </a:stretch>
        </p:blipFill>
        <p:spPr>
          <a:xfrm>
            <a:off x="7774435" y="5087353"/>
            <a:ext cx="1262061" cy="1052415"/>
          </a:xfrm>
          <a:prstGeom prst="rect">
            <a:avLst/>
          </a:prstGeom>
        </p:spPr>
      </p:pic>
      <p:sp>
        <p:nvSpPr>
          <p:cNvPr id="91" name="テキスト ボックス 13"/>
          <p:cNvSpPr txBox="1">
            <a:spLocks noChangeArrowheads="1"/>
          </p:cNvSpPr>
          <p:nvPr/>
        </p:nvSpPr>
        <p:spPr bwMode="auto">
          <a:xfrm>
            <a:off x="7884368" y="4544532"/>
            <a:ext cx="132760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ja-JP"/>
            </a:defPPr>
            <a:lvl1pPr eaLnBrk="1" hangingPunct="1">
              <a:defRPr sz="2000" b="1">
                <a:solidFill>
                  <a:srgbClr val="FF0000"/>
                </a:solidFill>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酸化銅</a:t>
            </a: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(II)</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dirty="0" err="1">
                <a:ln>
                  <a:noFill/>
                </a:ln>
                <a:solidFill>
                  <a:srgbClr val="FF0000"/>
                </a:solidFill>
                <a:effectLst/>
                <a:uLnTx/>
                <a:uFillTx/>
                <a:latin typeface="Times New Roman" panose="02020603050405020304" pitchFamily="18" charset="0"/>
                <a:ea typeface="ＭＳ Ｐゴシック" panose="020B0600070205080204" pitchFamily="50" charset="-128"/>
                <a:cs typeface="+mn-cs"/>
              </a:rPr>
              <a:t>CuO</a:t>
            </a:r>
            <a:endPar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84" name="テキスト ボックス 83"/>
          <p:cNvSpPr txBox="1"/>
          <p:nvPr/>
        </p:nvSpPr>
        <p:spPr>
          <a:xfrm>
            <a:off x="83410" y="6410356"/>
            <a:ext cx="2529860" cy="492443"/>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600" b="1" i="0" u="none" strike="noStrike" kern="1200" cap="none" spc="0" normalizeH="0" baseline="0" noProof="0">
                <a:ln>
                  <a:noFill/>
                </a:ln>
                <a:solidFill>
                  <a:srgbClr val="3333FF"/>
                </a:solidFill>
                <a:effectLst/>
                <a:uLnTx/>
                <a:uFillTx/>
                <a:latin typeface="Times New Roman" panose="02020603050405020304" pitchFamily="18" charset="0"/>
                <a:ea typeface="ＭＳ Ｐゴシック" panose="020B0600070205080204" pitchFamily="50" charset="-128"/>
                <a:cs typeface="+mn-cs"/>
              </a:rPr>
              <a:t>半導体は？？？</a:t>
            </a:r>
            <a:endParaRPr kumimoji="1" lang="en-US" altLang="ja-JP" sz="2600" b="1" i="0" u="none" strike="noStrike" kern="1200" cap="none" spc="0" normalizeH="0" baseline="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endParaRPr>
          </a:p>
        </p:txBody>
      </p:sp>
      <p:sp>
        <p:nvSpPr>
          <p:cNvPr id="3" name="テキスト ボックス 2"/>
          <p:cNvSpPr txBox="1"/>
          <p:nvPr/>
        </p:nvSpPr>
        <p:spPr>
          <a:xfrm>
            <a:off x="1272235" y="1818536"/>
            <a:ext cx="881973"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panose="020B0600070205080204" pitchFamily="50" charset="-128"/>
                <a:cs typeface="+mn-cs"/>
              </a:rPr>
              <a:t>紫外光</a:t>
            </a:r>
          </a:p>
        </p:txBody>
      </p:sp>
      <p:sp>
        <p:nvSpPr>
          <p:cNvPr id="59" name="テキスト ボックス 58"/>
          <p:cNvSpPr txBox="1"/>
          <p:nvPr/>
        </p:nvSpPr>
        <p:spPr>
          <a:xfrm>
            <a:off x="4626131" y="1844824"/>
            <a:ext cx="881973"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可視光</a:t>
            </a:r>
          </a:p>
        </p:txBody>
      </p:sp>
      <p:sp>
        <p:nvSpPr>
          <p:cNvPr id="60" name="テキスト ボックス 59"/>
          <p:cNvSpPr txBox="1"/>
          <p:nvPr/>
        </p:nvSpPr>
        <p:spPr>
          <a:xfrm>
            <a:off x="8025747" y="1829584"/>
            <a:ext cx="881973"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赤外光</a:t>
            </a:r>
          </a:p>
        </p:txBody>
      </p:sp>
    </p:spTree>
    <p:extLst>
      <p:ext uri="{BB962C8B-B14F-4D97-AF65-F5344CB8AC3E}">
        <p14:creationId xmlns:p14="http://schemas.microsoft.com/office/powerpoint/2010/main" val="33151250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Freeform 2"/>
          <p:cNvSpPr>
            <a:spLocks/>
          </p:cNvSpPr>
          <p:nvPr/>
        </p:nvSpPr>
        <p:spPr bwMode="auto">
          <a:xfrm>
            <a:off x="990600" y="2286000"/>
            <a:ext cx="8686800" cy="7010400"/>
          </a:xfrm>
          <a:custGeom>
            <a:avLst/>
            <a:gdLst>
              <a:gd name="T0" fmla="*/ 76200 w 5472"/>
              <a:gd name="T1" fmla="*/ 6248400 h 4416"/>
              <a:gd name="T2" fmla="*/ 2133600 w 5472"/>
              <a:gd name="T3" fmla="*/ 6248400 h 4416"/>
              <a:gd name="T4" fmla="*/ 2266950 w 5472"/>
              <a:gd name="T5" fmla="*/ 3600450 h 4416"/>
              <a:gd name="T6" fmla="*/ 4419600 w 5472"/>
              <a:gd name="T7" fmla="*/ 3600450 h 4416"/>
              <a:gd name="T8" fmla="*/ 4572000 w 5472"/>
              <a:gd name="T9" fmla="*/ 1619250 h 4416"/>
              <a:gd name="T10" fmla="*/ 6248400 w 5472"/>
              <a:gd name="T11" fmla="*/ 1657350 h 4416"/>
              <a:gd name="T12" fmla="*/ 6400800 w 5472"/>
              <a:gd name="T13" fmla="*/ 0 h 4416"/>
              <a:gd name="T14" fmla="*/ 8686800 w 5472"/>
              <a:gd name="T15" fmla="*/ 0 h 4416"/>
              <a:gd name="T16" fmla="*/ 8686800 w 5472"/>
              <a:gd name="T17" fmla="*/ 7010400 h 4416"/>
              <a:gd name="T18" fmla="*/ 0 w 5472"/>
              <a:gd name="T19" fmla="*/ 7010400 h 4416"/>
              <a:gd name="T20" fmla="*/ 76200 w 5472"/>
              <a:gd name="T21" fmla="*/ 6248400 h 44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2" h="4416">
                <a:moveTo>
                  <a:pt x="48" y="3936"/>
                </a:moveTo>
                <a:lnTo>
                  <a:pt x="1344" y="3936"/>
                </a:lnTo>
                <a:lnTo>
                  <a:pt x="1428" y="2268"/>
                </a:lnTo>
                <a:lnTo>
                  <a:pt x="2784" y="2268"/>
                </a:lnTo>
                <a:lnTo>
                  <a:pt x="2880" y="1020"/>
                </a:lnTo>
                <a:lnTo>
                  <a:pt x="3936" y="1044"/>
                </a:lnTo>
                <a:lnTo>
                  <a:pt x="4032" y="0"/>
                </a:lnTo>
                <a:lnTo>
                  <a:pt x="5472" y="0"/>
                </a:lnTo>
                <a:lnTo>
                  <a:pt x="5472" y="4416"/>
                </a:lnTo>
                <a:lnTo>
                  <a:pt x="0" y="4416"/>
                </a:lnTo>
                <a:lnTo>
                  <a:pt x="48" y="3936"/>
                </a:lnTo>
                <a:close/>
              </a:path>
            </a:pathLst>
          </a:custGeom>
          <a:solidFill>
            <a:srgbClr val="CC66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947" name="Rectangle 3"/>
          <p:cNvSpPr>
            <a:spLocks noGrp="1" noChangeArrowheads="1"/>
          </p:cNvSpPr>
          <p:nvPr>
            <p:ph type="title"/>
          </p:nvPr>
        </p:nvSpPr>
        <p:spPr>
          <a:xfrm>
            <a:off x="0" y="0"/>
            <a:ext cx="9144000" cy="990600"/>
          </a:xfrm>
        </p:spPr>
        <p:txBody>
          <a:bodyPr/>
          <a:lstStyle/>
          <a:p>
            <a:pPr eaLnBrk="1" hangingPunct="1"/>
            <a:r>
              <a:rPr lang="ja-JP" altLang="en-US" sz="3600" b="1" dirty="0">
                <a:solidFill>
                  <a:srgbClr val="0000FF"/>
                </a:solidFill>
              </a:rPr>
              <a:t>半導体の色はバンドギャップの大きさで決まる</a:t>
            </a:r>
            <a:endParaRPr lang="en-US" altLang="ja-JP" sz="3600" b="1" dirty="0">
              <a:solidFill>
                <a:srgbClr val="0000FF"/>
              </a:solidFill>
            </a:endParaRPr>
          </a:p>
        </p:txBody>
      </p:sp>
      <p:sp>
        <p:nvSpPr>
          <p:cNvPr id="83012" name="Rectangle 68"/>
          <p:cNvSpPr>
            <a:spLocks noChangeArrowheads="1"/>
          </p:cNvSpPr>
          <p:nvPr/>
        </p:nvSpPr>
        <p:spPr bwMode="auto">
          <a:xfrm>
            <a:off x="1457325" y="5451475"/>
            <a:ext cx="3267075" cy="8636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3" name="Rectangle 69"/>
          <p:cNvSpPr>
            <a:spLocks noChangeArrowheads="1"/>
          </p:cNvSpPr>
          <p:nvPr/>
        </p:nvSpPr>
        <p:spPr bwMode="auto">
          <a:xfrm>
            <a:off x="1524000" y="5524500"/>
            <a:ext cx="3143250" cy="7239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4" name="Oval 70"/>
          <p:cNvSpPr>
            <a:spLocks noChangeArrowheads="1"/>
          </p:cNvSpPr>
          <p:nvPr/>
        </p:nvSpPr>
        <p:spPr bwMode="auto">
          <a:xfrm>
            <a:off x="15335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5" name="Oval 71"/>
          <p:cNvSpPr>
            <a:spLocks noChangeArrowheads="1"/>
          </p:cNvSpPr>
          <p:nvPr/>
        </p:nvSpPr>
        <p:spPr bwMode="auto">
          <a:xfrm>
            <a:off x="18573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6" name="Oval 72"/>
          <p:cNvSpPr>
            <a:spLocks noChangeArrowheads="1"/>
          </p:cNvSpPr>
          <p:nvPr/>
        </p:nvSpPr>
        <p:spPr bwMode="auto">
          <a:xfrm>
            <a:off x="16954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7" name="Oval 73"/>
          <p:cNvSpPr>
            <a:spLocks noChangeArrowheads="1"/>
          </p:cNvSpPr>
          <p:nvPr/>
        </p:nvSpPr>
        <p:spPr bwMode="auto">
          <a:xfrm>
            <a:off x="20193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8" name="Oval 74"/>
          <p:cNvSpPr>
            <a:spLocks noChangeArrowheads="1"/>
          </p:cNvSpPr>
          <p:nvPr/>
        </p:nvSpPr>
        <p:spPr bwMode="auto">
          <a:xfrm>
            <a:off x="21812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19" name="Oval 75"/>
          <p:cNvSpPr>
            <a:spLocks noChangeArrowheads="1"/>
          </p:cNvSpPr>
          <p:nvPr/>
        </p:nvSpPr>
        <p:spPr bwMode="auto">
          <a:xfrm>
            <a:off x="25050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0" name="Oval 76"/>
          <p:cNvSpPr>
            <a:spLocks noChangeArrowheads="1"/>
          </p:cNvSpPr>
          <p:nvPr/>
        </p:nvSpPr>
        <p:spPr bwMode="auto">
          <a:xfrm>
            <a:off x="23431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1" name="Oval 77"/>
          <p:cNvSpPr>
            <a:spLocks noChangeArrowheads="1"/>
          </p:cNvSpPr>
          <p:nvPr/>
        </p:nvSpPr>
        <p:spPr bwMode="auto">
          <a:xfrm>
            <a:off x="26574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2" name="Oval 78"/>
          <p:cNvSpPr>
            <a:spLocks noChangeArrowheads="1"/>
          </p:cNvSpPr>
          <p:nvPr/>
        </p:nvSpPr>
        <p:spPr bwMode="auto">
          <a:xfrm>
            <a:off x="29813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3" name="Oval 79"/>
          <p:cNvSpPr>
            <a:spLocks noChangeArrowheads="1"/>
          </p:cNvSpPr>
          <p:nvPr/>
        </p:nvSpPr>
        <p:spPr bwMode="auto">
          <a:xfrm>
            <a:off x="28194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4" name="Oval 80"/>
          <p:cNvSpPr>
            <a:spLocks noChangeArrowheads="1"/>
          </p:cNvSpPr>
          <p:nvPr/>
        </p:nvSpPr>
        <p:spPr bwMode="auto">
          <a:xfrm>
            <a:off x="31432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5" name="Oval 81"/>
          <p:cNvSpPr>
            <a:spLocks noChangeArrowheads="1"/>
          </p:cNvSpPr>
          <p:nvPr/>
        </p:nvSpPr>
        <p:spPr bwMode="auto">
          <a:xfrm>
            <a:off x="33051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6" name="Oval 82"/>
          <p:cNvSpPr>
            <a:spLocks noChangeArrowheads="1"/>
          </p:cNvSpPr>
          <p:nvPr/>
        </p:nvSpPr>
        <p:spPr bwMode="auto">
          <a:xfrm>
            <a:off x="36290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7" name="Oval 83"/>
          <p:cNvSpPr>
            <a:spLocks noChangeArrowheads="1"/>
          </p:cNvSpPr>
          <p:nvPr/>
        </p:nvSpPr>
        <p:spPr bwMode="auto">
          <a:xfrm>
            <a:off x="34671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8" name="Oval 84"/>
          <p:cNvSpPr>
            <a:spLocks noChangeArrowheads="1"/>
          </p:cNvSpPr>
          <p:nvPr/>
        </p:nvSpPr>
        <p:spPr bwMode="auto">
          <a:xfrm>
            <a:off x="37909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29" name="Oval 85"/>
          <p:cNvSpPr>
            <a:spLocks noChangeArrowheads="1"/>
          </p:cNvSpPr>
          <p:nvPr/>
        </p:nvSpPr>
        <p:spPr bwMode="auto">
          <a:xfrm>
            <a:off x="395287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0" name="Oval 86"/>
          <p:cNvSpPr>
            <a:spLocks noChangeArrowheads="1"/>
          </p:cNvSpPr>
          <p:nvPr/>
        </p:nvSpPr>
        <p:spPr bwMode="auto">
          <a:xfrm>
            <a:off x="4276725"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1" name="Oval 87"/>
          <p:cNvSpPr>
            <a:spLocks noChangeArrowheads="1"/>
          </p:cNvSpPr>
          <p:nvPr/>
        </p:nvSpPr>
        <p:spPr bwMode="auto">
          <a:xfrm>
            <a:off x="411480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2" name="Oval 88"/>
          <p:cNvSpPr>
            <a:spLocks noChangeArrowheads="1"/>
          </p:cNvSpPr>
          <p:nvPr/>
        </p:nvSpPr>
        <p:spPr bwMode="auto">
          <a:xfrm>
            <a:off x="4438650" y="55245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3" name="Oval 89"/>
          <p:cNvSpPr>
            <a:spLocks noChangeArrowheads="1"/>
          </p:cNvSpPr>
          <p:nvPr/>
        </p:nvSpPr>
        <p:spPr bwMode="auto">
          <a:xfrm>
            <a:off x="16097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4" name="Oval 90"/>
          <p:cNvSpPr>
            <a:spLocks noChangeArrowheads="1"/>
          </p:cNvSpPr>
          <p:nvPr/>
        </p:nvSpPr>
        <p:spPr bwMode="auto">
          <a:xfrm>
            <a:off x="19335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5" name="Oval 91"/>
          <p:cNvSpPr>
            <a:spLocks noChangeArrowheads="1"/>
          </p:cNvSpPr>
          <p:nvPr/>
        </p:nvSpPr>
        <p:spPr bwMode="auto">
          <a:xfrm>
            <a:off x="17716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6" name="Oval 92"/>
          <p:cNvSpPr>
            <a:spLocks noChangeArrowheads="1"/>
          </p:cNvSpPr>
          <p:nvPr/>
        </p:nvSpPr>
        <p:spPr bwMode="auto">
          <a:xfrm>
            <a:off x="20955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7" name="Oval 93"/>
          <p:cNvSpPr>
            <a:spLocks noChangeArrowheads="1"/>
          </p:cNvSpPr>
          <p:nvPr/>
        </p:nvSpPr>
        <p:spPr bwMode="auto">
          <a:xfrm>
            <a:off x="15335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8" name="Oval 94"/>
          <p:cNvSpPr>
            <a:spLocks noChangeArrowheads="1"/>
          </p:cNvSpPr>
          <p:nvPr/>
        </p:nvSpPr>
        <p:spPr bwMode="auto">
          <a:xfrm>
            <a:off x="18573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39" name="Oval 95"/>
          <p:cNvSpPr>
            <a:spLocks noChangeArrowheads="1"/>
          </p:cNvSpPr>
          <p:nvPr/>
        </p:nvSpPr>
        <p:spPr bwMode="auto">
          <a:xfrm>
            <a:off x="16954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0" name="Oval 96"/>
          <p:cNvSpPr>
            <a:spLocks noChangeArrowheads="1"/>
          </p:cNvSpPr>
          <p:nvPr/>
        </p:nvSpPr>
        <p:spPr bwMode="auto">
          <a:xfrm>
            <a:off x="20193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1" name="Oval 97"/>
          <p:cNvSpPr>
            <a:spLocks noChangeArrowheads="1"/>
          </p:cNvSpPr>
          <p:nvPr/>
        </p:nvSpPr>
        <p:spPr bwMode="auto">
          <a:xfrm>
            <a:off x="22574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2" name="Oval 98"/>
          <p:cNvSpPr>
            <a:spLocks noChangeArrowheads="1"/>
          </p:cNvSpPr>
          <p:nvPr/>
        </p:nvSpPr>
        <p:spPr bwMode="auto">
          <a:xfrm>
            <a:off x="25812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3" name="Oval 99"/>
          <p:cNvSpPr>
            <a:spLocks noChangeArrowheads="1"/>
          </p:cNvSpPr>
          <p:nvPr/>
        </p:nvSpPr>
        <p:spPr bwMode="auto">
          <a:xfrm>
            <a:off x="24193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4" name="Oval 100"/>
          <p:cNvSpPr>
            <a:spLocks noChangeArrowheads="1"/>
          </p:cNvSpPr>
          <p:nvPr/>
        </p:nvSpPr>
        <p:spPr bwMode="auto">
          <a:xfrm>
            <a:off x="21812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5" name="Oval 101"/>
          <p:cNvSpPr>
            <a:spLocks noChangeArrowheads="1"/>
          </p:cNvSpPr>
          <p:nvPr/>
        </p:nvSpPr>
        <p:spPr bwMode="auto">
          <a:xfrm>
            <a:off x="25050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6" name="Oval 102"/>
          <p:cNvSpPr>
            <a:spLocks noChangeArrowheads="1"/>
          </p:cNvSpPr>
          <p:nvPr/>
        </p:nvSpPr>
        <p:spPr bwMode="auto">
          <a:xfrm>
            <a:off x="23431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7" name="Oval 103"/>
          <p:cNvSpPr>
            <a:spLocks noChangeArrowheads="1"/>
          </p:cNvSpPr>
          <p:nvPr/>
        </p:nvSpPr>
        <p:spPr bwMode="auto">
          <a:xfrm>
            <a:off x="27336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8" name="Oval 104"/>
          <p:cNvSpPr>
            <a:spLocks noChangeArrowheads="1"/>
          </p:cNvSpPr>
          <p:nvPr/>
        </p:nvSpPr>
        <p:spPr bwMode="auto">
          <a:xfrm>
            <a:off x="30575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49" name="Oval 105"/>
          <p:cNvSpPr>
            <a:spLocks noChangeArrowheads="1"/>
          </p:cNvSpPr>
          <p:nvPr/>
        </p:nvSpPr>
        <p:spPr bwMode="auto">
          <a:xfrm>
            <a:off x="28956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0" name="Oval 106"/>
          <p:cNvSpPr>
            <a:spLocks noChangeArrowheads="1"/>
          </p:cNvSpPr>
          <p:nvPr/>
        </p:nvSpPr>
        <p:spPr bwMode="auto">
          <a:xfrm>
            <a:off x="32194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1" name="Oval 107"/>
          <p:cNvSpPr>
            <a:spLocks noChangeArrowheads="1"/>
          </p:cNvSpPr>
          <p:nvPr/>
        </p:nvSpPr>
        <p:spPr bwMode="auto">
          <a:xfrm>
            <a:off x="26574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2" name="Oval 108"/>
          <p:cNvSpPr>
            <a:spLocks noChangeArrowheads="1"/>
          </p:cNvSpPr>
          <p:nvPr/>
        </p:nvSpPr>
        <p:spPr bwMode="auto">
          <a:xfrm>
            <a:off x="29813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3" name="Oval 109"/>
          <p:cNvSpPr>
            <a:spLocks noChangeArrowheads="1"/>
          </p:cNvSpPr>
          <p:nvPr/>
        </p:nvSpPr>
        <p:spPr bwMode="auto">
          <a:xfrm>
            <a:off x="28194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4" name="Oval 110"/>
          <p:cNvSpPr>
            <a:spLocks noChangeArrowheads="1"/>
          </p:cNvSpPr>
          <p:nvPr/>
        </p:nvSpPr>
        <p:spPr bwMode="auto">
          <a:xfrm>
            <a:off x="31432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5" name="Oval 111"/>
          <p:cNvSpPr>
            <a:spLocks noChangeArrowheads="1"/>
          </p:cNvSpPr>
          <p:nvPr/>
        </p:nvSpPr>
        <p:spPr bwMode="auto">
          <a:xfrm>
            <a:off x="33813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6" name="Oval 112"/>
          <p:cNvSpPr>
            <a:spLocks noChangeArrowheads="1"/>
          </p:cNvSpPr>
          <p:nvPr/>
        </p:nvSpPr>
        <p:spPr bwMode="auto">
          <a:xfrm>
            <a:off x="37052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7" name="Oval 113"/>
          <p:cNvSpPr>
            <a:spLocks noChangeArrowheads="1"/>
          </p:cNvSpPr>
          <p:nvPr/>
        </p:nvSpPr>
        <p:spPr bwMode="auto">
          <a:xfrm>
            <a:off x="35433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8" name="Oval 114"/>
          <p:cNvSpPr>
            <a:spLocks noChangeArrowheads="1"/>
          </p:cNvSpPr>
          <p:nvPr/>
        </p:nvSpPr>
        <p:spPr bwMode="auto">
          <a:xfrm>
            <a:off x="33051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59" name="Oval 115"/>
          <p:cNvSpPr>
            <a:spLocks noChangeArrowheads="1"/>
          </p:cNvSpPr>
          <p:nvPr/>
        </p:nvSpPr>
        <p:spPr bwMode="auto">
          <a:xfrm>
            <a:off x="36290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0" name="Oval 116"/>
          <p:cNvSpPr>
            <a:spLocks noChangeArrowheads="1"/>
          </p:cNvSpPr>
          <p:nvPr/>
        </p:nvSpPr>
        <p:spPr bwMode="auto">
          <a:xfrm>
            <a:off x="34671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1" name="Oval 117"/>
          <p:cNvSpPr>
            <a:spLocks noChangeArrowheads="1"/>
          </p:cNvSpPr>
          <p:nvPr/>
        </p:nvSpPr>
        <p:spPr bwMode="auto">
          <a:xfrm>
            <a:off x="38671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2" name="Oval 118"/>
          <p:cNvSpPr>
            <a:spLocks noChangeArrowheads="1"/>
          </p:cNvSpPr>
          <p:nvPr/>
        </p:nvSpPr>
        <p:spPr bwMode="auto">
          <a:xfrm>
            <a:off x="37909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3" name="Oval 119"/>
          <p:cNvSpPr>
            <a:spLocks noChangeArrowheads="1"/>
          </p:cNvSpPr>
          <p:nvPr/>
        </p:nvSpPr>
        <p:spPr bwMode="auto">
          <a:xfrm>
            <a:off x="402907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4" name="Oval 120"/>
          <p:cNvSpPr>
            <a:spLocks noChangeArrowheads="1"/>
          </p:cNvSpPr>
          <p:nvPr/>
        </p:nvSpPr>
        <p:spPr bwMode="auto">
          <a:xfrm>
            <a:off x="4352925"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5" name="Oval 121"/>
          <p:cNvSpPr>
            <a:spLocks noChangeArrowheads="1"/>
          </p:cNvSpPr>
          <p:nvPr/>
        </p:nvSpPr>
        <p:spPr bwMode="auto">
          <a:xfrm>
            <a:off x="419100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6" name="Oval 122"/>
          <p:cNvSpPr>
            <a:spLocks noChangeArrowheads="1"/>
          </p:cNvSpPr>
          <p:nvPr/>
        </p:nvSpPr>
        <p:spPr bwMode="auto">
          <a:xfrm>
            <a:off x="395287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7" name="Oval 123"/>
          <p:cNvSpPr>
            <a:spLocks noChangeArrowheads="1"/>
          </p:cNvSpPr>
          <p:nvPr/>
        </p:nvSpPr>
        <p:spPr bwMode="auto">
          <a:xfrm>
            <a:off x="4276725"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8" name="Oval 124"/>
          <p:cNvSpPr>
            <a:spLocks noChangeArrowheads="1"/>
          </p:cNvSpPr>
          <p:nvPr/>
        </p:nvSpPr>
        <p:spPr bwMode="auto">
          <a:xfrm>
            <a:off x="411480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69" name="Oval 125"/>
          <p:cNvSpPr>
            <a:spLocks noChangeArrowheads="1"/>
          </p:cNvSpPr>
          <p:nvPr/>
        </p:nvSpPr>
        <p:spPr bwMode="auto">
          <a:xfrm>
            <a:off x="4514850" y="566737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0" name="Oval 126"/>
          <p:cNvSpPr>
            <a:spLocks noChangeArrowheads="1"/>
          </p:cNvSpPr>
          <p:nvPr/>
        </p:nvSpPr>
        <p:spPr bwMode="auto">
          <a:xfrm>
            <a:off x="4438650" y="581025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1" name="Oval 127"/>
          <p:cNvSpPr>
            <a:spLocks noChangeArrowheads="1"/>
          </p:cNvSpPr>
          <p:nvPr/>
        </p:nvSpPr>
        <p:spPr bwMode="auto">
          <a:xfrm>
            <a:off x="16097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2" name="Oval 128"/>
          <p:cNvSpPr>
            <a:spLocks noChangeArrowheads="1"/>
          </p:cNvSpPr>
          <p:nvPr/>
        </p:nvSpPr>
        <p:spPr bwMode="auto">
          <a:xfrm>
            <a:off x="19335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3" name="Oval 129"/>
          <p:cNvSpPr>
            <a:spLocks noChangeArrowheads="1"/>
          </p:cNvSpPr>
          <p:nvPr/>
        </p:nvSpPr>
        <p:spPr bwMode="auto">
          <a:xfrm>
            <a:off x="17716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4" name="Oval 130"/>
          <p:cNvSpPr>
            <a:spLocks noChangeArrowheads="1"/>
          </p:cNvSpPr>
          <p:nvPr/>
        </p:nvSpPr>
        <p:spPr bwMode="auto">
          <a:xfrm>
            <a:off x="20955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5" name="Oval 131"/>
          <p:cNvSpPr>
            <a:spLocks noChangeArrowheads="1"/>
          </p:cNvSpPr>
          <p:nvPr/>
        </p:nvSpPr>
        <p:spPr bwMode="auto">
          <a:xfrm>
            <a:off x="15335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6" name="Oval 132"/>
          <p:cNvSpPr>
            <a:spLocks noChangeArrowheads="1"/>
          </p:cNvSpPr>
          <p:nvPr/>
        </p:nvSpPr>
        <p:spPr bwMode="auto">
          <a:xfrm>
            <a:off x="18573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7" name="Oval 133"/>
          <p:cNvSpPr>
            <a:spLocks noChangeArrowheads="1"/>
          </p:cNvSpPr>
          <p:nvPr/>
        </p:nvSpPr>
        <p:spPr bwMode="auto">
          <a:xfrm>
            <a:off x="16954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8" name="Oval 134"/>
          <p:cNvSpPr>
            <a:spLocks noChangeArrowheads="1"/>
          </p:cNvSpPr>
          <p:nvPr/>
        </p:nvSpPr>
        <p:spPr bwMode="auto">
          <a:xfrm>
            <a:off x="20193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79" name="Oval 135"/>
          <p:cNvSpPr>
            <a:spLocks noChangeArrowheads="1"/>
          </p:cNvSpPr>
          <p:nvPr/>
        </p:nvSpPr>
        <p:spPr bwMode="auto">
          <a:xfrm>
            <a:off x="22574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0" name="Oval 136"/>
          <p:cNvSpPr>
            <a:spLocks noChangeArrowheads="1"/>
          </p:cNvSpPr>
          <p:nvPr/>
        </p:nvSpPr>
        <p:spPr bwMode="auto">
          <a:xfrm>
            <a:off x="25812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1" name="Oval 137"/>
          <p:cNvSpPr>
            <a:spLocks noChangeArrowheads="1"/>
          </p:cNvSpPr>
          <p:nvPr/>
        </p:nvSpPr>
        <p:spPr bwMode="auto">
          <a:xfrm>
            <a:off x="24193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2" name="Oval 138"/>
          <p:cNvSpPr>
            <a:spLocks noChangeArrowheads="1"/>
          </p:cNvSpPr>
          <p:nvPr/>
        </p:nvSpPr>
        <p:spPr bwMode="auto">
          <a:xfrm>
            <a:off x="21812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3" name="Oval 139"/>
          <p:cNvSpPr>
            <a:spLocks noChangeArrowheads="1"/>
          </p:cNvSpPr>
          <p:nvPr/>
        </p:nvSpPr>
        <p:spPr bwMode="auto">
          <a:xfrm>
            <a:off x="25050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4" name="Oval 140"/>
          <p:cNvSpPr>
            <a:spLocks noChangeArrowheads="1"/>
          </p:cNvSpPr>
          <p:nvPr/>
        </p:nvSpPr>
        <p:spPr bwMode="auto">
          <a:xfrm>
            <a:off x="23431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5" name="Oval 141"/>
          <p:cNvSpPr>
            <a:spLocks noChangeArrowheads="1"/>
          </p:cNvSpPr>
          <p:nvPr/>
        </p:nvSpPr>
        <p:spPr bwMode="auto">
          <a:xfrm>
            <a:off x="27336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6" name="Oval 142"/>
          <p:cNvSpPr>
            <a:spLocks noChangeArrowheads="1"/>
          </p:cNvSpPr>
          <p:nvPr/>
        </p:nvSpPr>
        <p:spPr bwMode="auto">
          <a:xfrm>
            <a:off x="30575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7" name="Oval 143"/>
          <p:cNvSpPr>
            <a:spLocks noChangeArrowheads="1"/>
          </p:cNvSpPr>
          <p:nvPr/>
        </p:nvSpPr>
        <p:spPr bwMode="auto">
          <a:xfrm>
            <a:off x="28956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8" name="Oval 144"/>
          <p:cNvSpPr>
            <a:spLocks noChangeArrowheads="1"/>
          </p:cNvSpPr>
          <p:nvPr/>
        </p:nvSpPr>
        <p:spPr bwMode="auto">
          <a:xfrm>
            <a:off x="32194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89" name="Oval 145"/>
          <p:cNvSpPr>
            <a:spLocks noChangeArrowheads="1"/>
          </p:cNvSpPr>
          <p:nvPr/>
        </p:nvSpPr>
        <p:spPr bwMode="auto">
          <a:xfrm>
            <a:off x="26574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0" name="Oval 146"/>
          <p:cNvSpPr>
            <a:spLocks noChangeArrowheads="1"/>
          </p:cNvSpPr>
          <p:nvPr/>
        </p:nvSpPr>
        <p:spPr bwMode="auto">
          <a:xfrm>
            <a:off x="29813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1" name="Oval 147"/>
          <p:cNvSpPr>
            <a:spLocks noChangeArrowheads="1"/>
          </p:cNvSpPr>
          <p:nvPr/>
        </p:nvSpPr>
        <p:spPr bwMode="auto">
          <a:xfrm>
            <a:off x="28194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2" name="Oval 148"/>
          <p:cNvSpPr>
            <a:spLocks noChangeArrowheads="1"/>
          </p:cNvSpPr>
          <p:nvPr/>
        </p:nvSpPr>
        <p:spPr bwMode="auto">
          <a:xfrm>
            <a:off x="31432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3" name="Oval 149"/>
          <p:cNvSpPr>
            <a:spLocks noChangeArrowheads="1"/>
          </p:cNvSpPr>
          <p:nvPr/>
        </p:nvSpPr>
        <p:spPr bwMode="auto">
          <a:xfrm>
            <a:off x="33813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4" name="Oval 150"/>
          <p:cNvSpPr>
            <a:spLocks noChangeArrowheads="1"/>
          </p:cNvSpPr>
          <p:nvPr/>
        </p:nvSpPr>
        <p:spPr bwMode="auto">
          <a:xfrm>
            <a:off x="37052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5" name="Oval 151"/>
          <p:cNvSpPr>
            <a:spLocks noChangeArrowheads="1"/>
          </p:cNvSpPr>
          <p:nvPr/>
        </p:nvSpPr>
        <p:spPr bwMode="auto">
          <a:xfrm>
            <a:off x="35433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6" name="Oval 152"/>
          <p:cNvSpPr>
            <a:spLocks noChangeArrowheads="1"/>
          </p:cNvSpPr>
          <p:nvPr/>
        </p:nvSpPr>
        <p:spPr bwMode="auto">
          <a:xfrm>
            <a:off x="33051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7" name="Oval 153"/>
          <p:cNvSpPr>
            <a:spLocks noChangeArrowheads="1"/>
          </p:cNvSpPr>
          <p:nvPr/>
        </p:nvSpPr>
        <p:spPr bwMode="auto">
          <a:xfrm>
            <a:off x="36290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8" name="Oval 154"/>
          <p:cNvSpPr>
            <a:spLocks noChangeArrowheads="1"/>
          </p:cNvSpPr>
          <p:nvPr/>
        </p:nvSpPr>
        <p:spPr bwMode="auto">
          <a:xfrm>
            <a:off x="34671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099" name="Oval 155"/>
          <p:cNvSpPr>
            <a:spLocks noChangeArrowheads="1"/>
          </p:cNvSpPr>
          <p:nvPr/>
        </p:nvSpPr>
        <p:spPr bwMode="auto">
          <a:xfrm>
            <a:off x="38671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0" name="Oval 156"/>
          <p:cNvSpPr>
            <a:spLocks noChangeArrowheads="1"/>
          </p:cNvSpPr>
          <p:nvPr/>
        </p:nvSpPr>
        <p:spPr bwMode="auto">
          <a:xfrm>
            <a:off x="37909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1" name="Oval 157"/>
          <p:cNvSpPr>
            <a:spLocks noChangeArrowheads="1"/>
          </p:cNvSpPr>
          <p:nvPr/>
        </p:nvSpPr>
        <p:spPr bwMode="auto">
          <a:xfrm>
            <a:off x="402907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2" name="Oval 158"/>
          <p:cNvSpPr>
            <a:spLocks noChangeArrowheads="1"/>
          </p:cNvSpPr>
          <p:nvPr/>
        </p:nvSpPr>
        <p:spPr bwMode="auto">
          <a:xfrm>
            <a:off x="4352925"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3" name="Oval 159"/>
          <p:cNvSpPr>
            <a:spLocks noChangeArrowheads="1"/>
          </p:cNvSpPr>
          <p:nvPr/>
        </p:nvSpPr>
        <p:spPr bwMode="auto">
          <a:xfrm>
            <a:off x="419100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4" name="Oval 160"/>
          <p:cNvSpPr>
            <a:spLocks noChangeArrowheads="1"/>
          </p:cNvSpPr>
          <p:nvPr/>
        </p:nvSpPr>
        <p:spPr bwMode="auto">
          <a:xfrm>
            <a:off x="395287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5" name="Oval 161"/>
          <p:cNvSpPr>
            <a:spLocks noChangeArrowheads="1"/>
          </p:cNvSpPr>
          <p:nvPr/>
        </p:nvSpPr>
        <p:spPr bwMode="auto">
          <a:xfrm>
            <a:off x="4276725"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6" name="Oval 162"/>
          <p:cNvSpPr>
            <a:spLocks noChangeArrowheads="1"/>
          </p:cNvSpPr>
          <p:nvPr/>
        </p:nvSpPr>
        <p:spPr bwMode="auto">
          <a:xfrm>
            <a:off x="411480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7" name="Oval 163"/>
          <p:cNvSpPr>
            <a:spLocks noChangeArrowheads="1"/>
          </p:cNvSpPr>
          <p:nvPr/>
        </p:nvSpPr>
        <p:spPr bwMode="auto">
          <a:xfrm>
            <a:off x="4514850" y="5953125"/>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8" name="Oval 164"/>
          <p:cNvSpPr>
            <a:spLocks noChangeArrowheads="1"/>
          </p:cNvSpPr>
          <p:nvPr/>
        </p:nvSpPr>
        <p:spPr bwMode="auto">
          <a:xfrm>
            <a:off x="4438650" y="6096000"/>
            <a:ext cx="152400"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09" name="Freeform 165"/>
          <p:cNvSpPr>
            <a:spLocks/>
          </p:cNvSpPr>
          <p:nvPr/>
        </p:nvSpPr>
        <p:spPr bwMode="auto">
          <a:xfrm>
            <a:off x="1447800" y="5006975"/>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0" name="Freeform 166"/>
          <p:cNvSpPr>
            <a:spLocks/>
          </p:cNvSpPr>
          <p:nvPr/>
        </p:nvSpPr>
        <p:spPr bwMode="auto">
          <a:xfrm>
            <a:off x="4724400" y="5010150"/>
            <a:ext cx="609600" cy="1304925"/>
          </a:xfrm>
          <a:custGeom>
            <a:avLst/>
            <a:gdLst>
              <a:gd name="T0" fmla="*/ 0 w 384"/>
              <a:gd name="T1" fmla="*/ 444500 h 822"/>
              <a:gd name="T2" fmla="*/ 609600 w 384"/>
              <a:gd name="T3" fmla="*/ 0 h 822"/>
              <a:gd name="T4" fmla="*/ 609600 w 384"/>
              <a:gd name="T5" fmla="*/ 857250 h 822"/>
              <a:gd name="T6" fmla="*/ 0 w 384"/>
              <a:gd name="T7" fmla="*/ 1304925 h 822"/>
              <a:gd name="T8" fmla="*/ 0 w 384"/>
              <a:gd name="T9" fmla="*/ 444500 h 8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822">
                <a:moveTo>
                  <a:pt x="0" y="280"/>
                </a:moveTo>
                <a:lnTo>
                  <a:pt x="384" y="0"/>
                </a:lnTo>
                <a:lnTo>
                  <a:pt x="384" y="540"/>
                </a:lnTo>
                <a:lnTo>
                  <a:pt x="0" y="822"/>
                </a:lnTo>
                <a:lnTo>
                  <a:pt x="0" y="280"/>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1" name="Rectangle 167"/>
          <p:cNvSpPr>
            <a:spLocks noChangeArrowheads="1"/>
          </p:cNvSpPr>
          <p:nvPr/>
        </p:nvSpPr>
        <p:spPr bwMode="auto">
          <a:xfrm>
            <a:off x="3286125" y="32670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12" name="Rectangle 168"/>
          <p:cNvSpPr>
            <a:spLocks noChangeArrowheads="1"/>
          </p:cNvSpPr>
          <p:nvPr/>
        </p:nvSpPr>
        <p:spPr bwMode="auto">
          <a:xfrm>
            <a:off x="3352800" y="33337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13" name="Freeform 245"/>
          <p:cNvSpPr>
            <a:spLocks/>
          </p:cNvSpPr>
          <p:nvPr/>
        </p:nvSpPr>
        <p:spPr bwMode="auto">
          <a:xfrm>
            <a:off x="3276600" y="28194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4" name="Freeform 246"/>
          <p:cNvSpPr>
            <a:spLocks/>
          </p:cNvSpPr>
          <p:nvPr/>
        </p:nvSpPr>
        <p:spPr bwMode="auto">
          <a:xfrm>
            <a:off x="6553200" y="28194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5" name="Rectangle 247"/>
          <p:cNvSpPr>
            <a:spLocks noChangeArrowheads="1"/>
          </p:cNvSpPr>
          <p:nvPr/>
        </p:nvSpPr>
        <p:spPr bwMode="auto">
          <a:xfrm>
            <a:off x="5114925" y="1590675"/>
            <a:ext cx="3267075" cy="1143000"/>
          </a:xfrm>
          <a:prstGeom prst="rect">
            <a:avLst/>
          </a:prstGeom>
          <a:solidFill>
            <a:srgbClr val="80808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16" name="Rectangle 248"/>
          <p:cNvSpPr>
            <a:spLocks noChangeArrowheads="1"/>
          </p:cNvSpPr>
          <p:nvPr/>
        </p:nvSpPr>
        <p:spPr bwMode="auto">
          <a:xfrm>
            <a:off x="5181600" y="1657350"/>
            <a:ext cx="3143250" cy="10096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83117" name="Freeform 249"/>
          <p:cNvSpPr>
            <a:spLocks/>
          </p:cNvSpPr>
          <p:nvPr/>
        </p:nvSpPr>
        <p:spPr bwMode="auto">
          <a:xfrm>
            <a:off x="5105400" y="1143000"/>
            <a:ext cx="3886200" cy="447675"/>
          </a:xfrm>
          <a:custGeom>
            <a:avLst/>
            <a:gdLst>
              <a:gd name="T0" fmla="*/ 0 w 2448"/>
              <a:gd name="T1" fmla="*/ 447675 h 282"/>
              <a:gd name="T2" fmla="*/ 628650 w 2448"/>
              <a:gd name="T3" fmla="*/ 0 h 282"/>
              <a:gd name="T4" fmla="*/ 3886200 w 2448"/>
              <a:gd name="T5" fmla="*/ 0 h 282"/>
              <a:gd name="T6" fmla="*/ 3429000 w 2448"/>
              <a:gd name="T7" fmla="*/ 447675 h 282"/>
              <a:gd name="T8" fmla="*/ 0 w 2448"/>
              <a:gd name="T9" fmla="*/ 447675 h 2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8" h="282">
                <a:moveTo>
                  <a:pt x="0" y="282"/>
                </a:moveTo>
                <a:lnTo>
                  <a:pt x="396" y="0"/>
                </a:lnTo>
                <a:lnTo>
                  <a:pt x="2448" y="0"/>
                </a:lnTo>
                <a:lnTo>
                  <a:pt x="2160" y="282"/>
                </a:lnTo>
                <a:lnTo>
                  <a:pt x="0" y="282"/>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18" name="Freeform 250"/>
          <p:cNvSpPr>
            <a:spLocks/>
          </p:cNvSpPr>
          <p:nvPr/>
        </p:nvSpPr>
        <p:spPr bwMode="auto">
          <a:xfrm>
            <a:off x="8382000" y="1143000"/>
            <a:ext cx="609600" cy="1590675"/>
          </a:xfrm>
          <a:custGeom>
            <a:avLst/>
            <a:gdLst>
              <a:gd name="T0" fmla="*/ 0 w 384"/>
              <a:gd name="T1" fmla="*/ 457200 h 1002"/>
              <a:gd name="T2" fmla="*/ 609600 w 384"/>
              <a:gd name="T3" fmla="*/ 0 h 1002"/>
              <a:gd name="T4" fmla="*/ 609600 w 384"/>
              <a:gd name="T5" fmla="*/ 1143000 h 1002"/>
              <a:gd name="T6" fmla="*/ 0 w 384"/>
              <a:gd name="T7" fmla="*/ 1590675 h 1002"/>
              <a:gd name="T8" fmla="*/ 0 w 384"/>
              <a:gd name="T9" fmla="*/ 457200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4" h="1002">
                <a:moveTo>
                  <a:pt x="0" y="288"/>
                </a:moveTo>
                <a:lnTo>
                  <a:pt x="384" y="0"/>
                </a:lnTo>
                <a:lnTo>
                  <a:pt x="384" y="720"/>
                </a:lnTo>
                <a:lnTo>
                  <a:pt x="0" y="1002"/>
                </a:lnTo>
                <a:lnTo>
                  <a:pt x="0" y="288"/>
                </a:lnTo>
                <a:close/>
              </a:path>
            </a:pathLst>
          </a:custGeom>
          <a:solidFill>
            <a:srgbClr val="8080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3126" name="Text Box 258"/>
          <p:cNvSpPr txBox="1">
            <a:spLocks noChangeArrowheads="1"/>
          </p:cNvSpPr>
          <p:nvPr/>
        </p:nvSpPr>
        <p:spPr bwMode="auto">
          <a:xfrm>
            <a:off x="-36512" y="5160094"/>
            <a:ext cx="156004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effectLst/>
                <a:uLnTx/>
                <a:uFillTx/>
                <a:latin typeface="Arial" panose="020B0604020202020204" pitchFamily="34" charset="0"/>
                <a:ea typeface="ＭＳ Ｐゴシック" panose="020B0600070205080204" pitchFamily="50" charset="-128"/>
                <a:cs typeface="+mn-cs"/>
              </a:rPr>
              <a:t>隙間がない</a:t>
            </a:r>
            <a:endParaRPr kumimoji="1" lang="en-US" altLang="ja-JP" sz="2000" b="1" i="0" u="none" strike="noStrike" kern="1200" cap="none" spc="0" normalizeH="0" baseline="0" noProof="0" dirty="0">
              <a:ln>
                <a:noFill/>
              </a:ln>
              <a:effectLst/>
              <a:uLnTx/>
              <a:uFillTx/>
              <a:latin typeface="Arial" panose="020B0604020202020204" pitchFamily="34"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2000" b="1" dirty="0">
                <a:latin typeface="Arial" panose="020B0604020202020204" pitchFamily="34" charset="0"/>
              </a:rPr>
              <a:t>　　価電子帯</a:t>
            </a:r>
            <a:endParaRPr kumimoji="1" lang="ja-JP" altLang="en-US" sz="2000" b="1" i="0" u="none" strike="noStrike" kern="1200" cap="none" spc="0" normalizeH="0" baseline="0" noProof="0" dirty="0">
              <a:ln>
                <a:noFill/>
              </a:ln>
              <a:effectLst/>
              <a:uLnTx/>
              <a:uFillTx/>
              <a:latin typeface="Arial" panose="020B0604020202020204" pitchFamily="34" charset="0"/>
              <a:ea typeface="ＭＳ Ｐゴシック" panose="020B0600070205080204" pitchFamily="50" charset="-128"/>
              <a:cs typeface="+mn-cs"/>
            </a:endParaRPr>
          </a:p>
        </p:txBody>
      </p:sp>
      <p:sp>
        <p:nvSpPr>
          <p:cNvPr id="83127" name="Text Box 258"/>
          <p:cNvSpPr txBox="1">
            <a:spLocks noChangeArrowheads="1"/>
          </p:cNvSpPr>
          <p:nvPr/>
        </p:nvSpPr>
        <p:spPr bwMode="auto">
          <a:xfrm>
            <a:off x="1840848" y="3546475"/>
            <a:ext cx="143500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effectLst/>
                <a:uLnTx/>
                <a:uFillTx/>
                <a:latin typeface="Arial" panose="020B0604020202020204" pitchFamily="34" charset="0"/>
                <a:ea typeface="ＭＳ Ｐゴシック" panose="020B0600070205080204" pitchFamily="50" charset="-128"/>
                <a:cs typeface="+mn-cs"/>
              </a:rPr>
              <a:t>電子がない</a:t>
            </a:r>
            <a:endParaRPr kumimoji="1" lang="en-US" altLang="ja-JP" sz="2000" b="1" i="0" u="none" strike="noStrike" kern="1200" cap="none" spc="0" normalizeH="0" baseline="0" noProof="0" dirty="0">
              <a:ln>
                <a:noFill/>
              </a:ln>
              <a:effectLst/>
              <a:uLnTx/>
              <a:uFillTx/>
              <a:latin typeface="Arial" panose="020B0604020202020204" pitchFamily="34"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2000" b="1" dirty="0">
                <a:latin typeface="Arial" panose="020B0604020202020204" pitchFamily="34" charset="0"/>
              </a:rPr>
              <a:t>　　伝導帯</a:t>
            </a:r>
            <a:endParaRPr kumimoji="1" lang="ja-JP" altLang="en-US" sz="2000" b="1" i="0" u="none" strike="noStrike" kern="1200" cap="none" spc="0" normalizeH="0" baseline="0" noProof="0" dirty="0">
              <a:ln>
                <a:noFill/>
              </a:ln>
              <a:effectLst/>
              <a:uLnTx/>
              <a:uFillTx/>
              <a:latin typeface="Arial" panose="020B0604020202020204" pitchFamily="34" charset="0"/>
              <a:ea typeface="ＭＳ Ｐゴシック" panose="020B0600070205080204" pitchFamily="50" charset="-128"/>
              <a:cs typeface="+mn-cs"/>
            </a:endParaRPr>
          </a:p>
        </p:txBody>
      </p:sp>
      <p:cxnSp>
        <p:nvCxnSpPr>
          <p:cNvPr id="3" name="直線矢印コネクタ 2">
            <a:extLst>
              <a:ext uri="{FF2B5EF4-FFF2-40B4-BE49-F238E27FC236}">
                <a16:creationId xmlns:a16="http://schemas.microsoft.com/office/drawing/2014/main" id="{272BF3C8-6736-40FE-B9BB-D7561171CE1C}"/>
              </a:ext>
            </a:extLst>
          </p:cNvPr>
          <p:cNvCxnSpPr/>
          <p:nvPr/>
        </p:nvCxnSpPr>
        <p:spPr bwMode="auto">
          <a:xfrm>
            <a:off x="4019550" y="4343400"/>
            <a:ext cx="0" cy="1181100"/>
          </a:xfrm>
          <a:prstGeom prst="straightConnector1">
            <a:avLst/>
          </a:prstGeom>
          <a:solidFill>
            <a:schemeClr val="accent1"/>
          </a:solidFill>
          <a:ln w="47625" cap="flat" cmpd="sng" algn="ctr">
            <a:solidFill>
              <a:srgbClr val="FF0000"/>
            </a:solidFill>
            <a:prstDash val="solid"/>
            <a:round/>
            <a:headEnd type="triangle" w="lg" len="lg"/>
            <a:tailEnd type="triangle" w="lg" len="lg"/>
          </a:ln>
          <a:effectLst/>
        </p:spPr>
      </p:cxnSp>
      <p:sp>
        <p:nvSpPr>
          <p:cNvPr id="187" name="テキスト ボックス 186">
            <a:extLst>
              <a:ext uri="{FF2B5EF4-FFF2-40B4-BE49-F238E27FC236}">
                <a16:creationId xmlns:a16="http://schemas.microsoft.com/office/drawing/2014/main" id="{452DC28C-BFFF-4DE3-86B8-01851D1C8F39}"/>
              </a:ext>
            </a:extLst>
          </p:cNvPr>
          <p:cNvSpPr txBox="1"/>
          <p:nvPr/>
        </p:nvSpPr>
        <p:spPr>
          <a:xfrm>
            <a:off x="2033364" y="4538811"/>
            <a:ext cx="4914900"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バンドギャップ</a:t>
            </a:r>
          </a:p>
        </p:txBody>
      </p:sp>
    </p:spTree>
    <p:extLst>
      <p:ext uri="{BB962C8B-B14F-4D97-AF65-F5344CB8AC3E}">
        <p14:creationId xmlns:p14="http://schemas.microsoft.com/office/powerpoint/2010/main" val="2569747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026"/>
          <p:cNvSpPr txBox="1">
            <a:spLocks noChangeArrowheads="1"/>
          </p:cNvSpPr>
          <p:nvPr/>
        </p:nvSpPr>
        <p:spPr bwMode="auto">
          <a:xfrm>
            <a:off x="6648450" y="304800"/>
            <a:ext cx="24955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itchFamily="18" charset="0"/>
                <a:ea typeface="ＭＳ Ｐゴシック" pitchFamily="50" charset="-128"/>
              </a:defRPr>
            </a:lvl1pPr>
            <a:lvl2pPr marL="742950" indent="-285750" eaLnBrk="0" hangingPunct="0">
              <a:defRPr kumimoji="1">
                <a:solidFill>
                  <a:schemeClr val="tx1"/>
                </a:solidFill>
                <a:latin typeface="Times New Roman" pitchFamily="18" charset="0"/>
                <a:ea typeface="ＭＳ Ｐゴシック" pitchFamily="50" charset="-128"/>
              </a:defRPr>
            </a:lvl2pPr>
            <a:lvl3pPr marL="1143000" indent="-228600" eaLnBrk="0" hangingPunct="0">
              <a:defRPr kumimoji="1">
                <a:solidFill>
                  <a:schemeClr val="tx1"/>
                </a:solidFill>
                <a:latin typeface="Times New Roman" pitchFamily="18" charset="0"/>
                <a:ea typeface="ＭＳ Ｐゴシック" pitchFamily="50" charset="-128"/>
              </a:defRPr>
            </a:lvl3pPr>
            <a:lvl4pPr marL="1600200" indent="-228600" eaLnBrk="0" hangingPunct="0">
              <a:defRPr kumimoji="1">
                <a:solidFill>
                  <a:schemeClr val="tx1"/>
                </a:solidFill>
                <a:latin typeface="Times New Roman" pitchFamily="18" charset="0"/>
                <a:ea typeface="ＭＳ Ｐゴシック" pitchFamily="50" charset="-128"/>
              </a:defRPr>
            </a:lvl4pPr>
            <a:lvl5pPr marL="2057400" indent="-228600" eaLnBrk="0" hangingPunct="0">
              <a:defRPr kumimoji="1">
                <a:solidFill>
                  <a:schemeClr val="tx1"/>
                </a:solidFill>
                <a:latin typeface="Times New Roman" pitchFamily="18"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化学</a:t>
            </a:r>
            <a:r>
              <a:rPr kumimoji="1" lang="en-US" altLang="ja-JP"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I</a:t>
            </a:r>
            <a:r>
              <a:rPr kumimoji="1" lang="ja-JP" altLang="en-US"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、数件出版、平成</a:t>
            </a:r>
            <a:r>
              <a:rPr kumimoji="1" lang="en-US" altLang="ja-JP"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14</a:t>
            </a:r>
            <a:r>
              <a:rPr kumimoji="1" lang="ja-JP" altLang="en-US"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年</a:t>
            </a:r>
            <a:r>
              <a:rPr kumimoji="1" lang="en-US" altLang="ja-JP"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3</a:t>
            </a:r>
            <a:r>
              <a:rPr kumimoji="1" lang="ja-JP" altLang="en-US"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月検定</a:t>
            </a:r>
          </a:p>
        </p:txBody>
      </p:sp>
      <p:sp>
        <p:nvSpPr>
          <p:cNvPr id="31747" name="Rectangle 1027"/>
          <p:cNvSpPr>
            <a:spLocks noGrp="1" noChangeArrowheads="1"/>
          </p:cNvSpPr>
          <p:nvPr>
            <p:ph type="title"/>
          </p:nvPr>
        </p:nvSpPr>
        <p:spPr>
          <a:xfrm>
            <a:off x="0" y="0"/>
            <a:ext cx="9220200" cy="762000"/>
          </a:xfrm>
        </p:spPr>
        <p:txBody>
          <a:bodyPr/>
          <a:lstStyle/>
          <a:p>
            <a:pPr eaLnBrk="1" hangingPunct="1"/>
            <a:r>
              <a:rPr lang="ja-JP" altLang="en-US" sz="3600" b="1" dirty="0">
                <a:solidFill>
                  <a:srgbClr val="0000FF"/>
                </a:solidFill>
                <a:ea typeface="ＨＧ丸ゴシックB" charset="-128"/>
              </a:rPr>
              <a:t>酸化物はどこに？</a:t>
            </a:r>
          </a:p>
        </p:txBody>
      </p:sp>
      <p:pic>
        <p:nvPicPr>
          <p:cNvPr id="31748" name="Picture 102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617538"/>
            <a:ext cx="8839200" cy="624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749" name="Rectangle 1029"/>
          <p:cNvSpPr>
            <a:spLocks noChangeArrowheads="1"/>
          </p:cNvSpPr>
          <p:nvPr/>
        </p:nvSpPr>
        <p:spPr bwMode="auto">
          <a:xfrm>
            <a:off x="2438400" y="1143000"/>
            <a:ext cx="1066800" cy="1295400"/>
          </a:xfrm>
          <a:prstGeom prst="rect">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31750" name="Rectangle 1030"/>
          <p:cNvSpPr>
            <a:spLocks noChangeArrowheads="1"/>
          </p:cNvSpPr>
          <p:nvPr/>
        </p:nvSpPr>
        <p:spPr bwMode="auto">
          <a:xfrm>
            <a:off x="3505200" y="1143000"/>
            <a:ext cx="1143000" cy="1600200"/>
          </a:xfrm>
          <a:prstGeom prst="rect">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31751" name="Rectangle 1031"/>
          <p:cNvSpPr>
            <a:spLocks noChangeArrowheads="1"/>
          </p:cNvSpPr>
          <p:nvPr/>
        </p:nvSpPr>
        <p:spPr bwMode="auto">
          <a:xfrm>
            <a:off x="4800600" y="4800600"/>
            <a:ext cx="1295400" cy="762000"/>
          </a:xfrm>
          <a:prstGeom prst="rect">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31752" name="Rectangle 1032"/>
          <p:cNvSpPr>
            <a:spLocks noChangeArrowheads="1"/>
          </p:cNvSpPr>
          <p:nvPr/>
        </p:nvSpPr>
        <p:spPr bwMode="auto">
          <a:xfrm>
            <a:off x="7620000" y="1143000"/>
            <a:ext cx="1219200" cy="2362200"/>
          </a:xfrm>
          <a:prstGeom prst="rect">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31753" name="Rectangle 1033"/>
          <p:cNvSpPr>
            <a:spLocks noChangeArrowheads="1"/>
          </p:cNvSpPr>
          <p:nvPr/>
        </p:nvSpPr>
        <p:spPr bwMode="auto">
          <a:xfrm>
            <a:off x="7391400" y="3657600"/>
            <a:ext cx="1447800" cy="1666875"/>
          </a:xfrm>
          <a:prstGeom prst="rect">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31754" name="Rectangle 1034"/>
          <p:cNvSpPr>
            <a:spLocks noChangeArrowheads="1"/>
          </p:cNvSpPr>
          <p:nvPr/>
        </p:nvSpPr>
        <p:spPr bwMode="auto">
          <a:xfrm>
            <a:off x="7467600" y="5410200"/>
            <a:ext cx="1447800" cy="1371600"/>
          </a:xfrm>
          <a:prstGeom prst="rect">
            <a:avLst/>
          </a:prstGeom>
          <a:noFill/>
          <a:ln w="38100">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31755" name="Rectangle 1035"/>
          <p:cNvSpPr>
            <a:spLocks noChangeArrowheads="1"/>
          </p:cNvSpPr>
          <p:nvPr/>
        </p:nvSpPr>
        <p:spPr bwMode="auto">
          <a:xfrm>
            <a:off x="4800600" y="5638800"/>
            <a:ext cx="1323975" cy="1143000"/>
          </a:xfrm>
          <a:prstGeom prst="rect">
            <a:avLst/>
          </a:prstGeom>
          <a:noFill/>
          <a:ln w="38100">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Tree>
    <p:extLst>
      <p:ext uri="{BB962C8B-B14F-4D97-AF65-F5344CB8AC3E}">
        <p14:creationId xmlns:p14="http://schemas.microsoft.com/office/powerpoint/2010/main" val="36616890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0" y="0"/>
            <a:ext cx="9144000" cy="990600"/>
          </a:xfrm>
        </p:spPr>
        <p:txBody>
          <a:bodyPr/>
          <a:lstStyle/>
          <a:p>
            <a:pPr eaLnBrk="1" hangingPunct="1"/>
            <a:r>
              <a:rPr lang="ja-JP" altLang="en-US" sz="3600" b="1" dirty="0">
                <a:solidFill>
                  <a:srgbClr val="0000FF"/>
                </a:solidFill>
                <a:ea typeface="ＨＧ丸ゴシックB" pitchFamily="49" charset="-128"/>
              </a:rPr>
              <a:t>透明とはどういうことか？</a:t>
            </a:r>
            <a:endParaRPr lang="ja-JP" altLang="en-US" sz="3600" b="1" dirty="0">
              <a:solidFill>
                <a:srgbClr val="0000FF"/>
              </a:solidFill>
              <a:ea typeface="ＨＧ丸ゴシックB" charset="-128"/>
            </a:endParaRPr>
          </a:p>
        </p:txBody>
      </p:sp>
      <p:sp>
        <p:nvSpPr>
          <p:cNvPr id="1231875" name="Rectangle 3"/>
          <p:cNvSpPr>
            <a:spLocks noChangeArrowheads="1"/>
          </p:cNvSpPr>
          <p:nvPr/>
        </p:nvSpPr>
        <p:spPr bwMode="auto">
          <a:xfrm>
            <a:off x="838200" y="2971800"/>
            <a:ext cx="7315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2800" b="0" i="0" u="none" strike="noStrike" kern="1200" cap="none" spc="0" normalizeH="0" baseline="0" noProof="0" dirty="0">
                <a:ln>
                  <a:noFill/>
                </a:ln>
                <a:solidFill>
                  <a:srgbClr val="FF0000"/>
                </a:solidFill>
                <a:effectLst/>
                <a:uLnTx/>
                <a:uFillTx/>
                <a:ea typeface="+mn-ea"/>
                <a:cs typeface="Times New Roman" panose="02020603050405020304" pitchFamily="18" charset="0"/>
              </a:rPr>
              <a:t>透明</a:t>
            </a:r>
            <a:r>
              <a:rPr kumimoji="1" lang="en-US" altLang="ja-JP" sz="2800" b="0" i="0" u="none" strike="noStrike" kern="1200" cap="none" spc="0" normalizeH="0" baseline="0" noProof="0" dirty="0">
                <a:ln>
                  <a:noFill/>
                </a:ln>
                <a:solidFill>
                  <a:srgbClr val="FF0000"/>
                </a:solidFill>
                <a:effectLst/>
                <a:uLnTx/>
                <a:uFillTx/>
                <a:ea typeface="+mn-ea"/>
                <a:cs typeface="Times New Roman" panose="02020603050405020304" pitchFamily="18" charset="0"/>
              </a:rPr>
              <a:t>: </a:t>
            </a:r>
            <a:r>
              <a:rPr kumimoji="1" lang="ja-JP" altLang="en-US" sz="2800" b="1" i="0" u="none" strike="noStrike" kern="1200" cap="none" spc="0" normalizeH="0" baseline="0" noProof="0" dirty="0">
                <a:ln>
                  <a:noFill/>
                </a:ln>
                <a:solidFill>
                  <a:srgbClr val="0000FF"/>
                </a:solidFill>
                <a:effectLst/>
                <a:uLnTx/>
                <a:uFillTx/>
                <a:ea typeface="+mn-ea"/>
                <a:cs typeface="Times New Roman" panose="02020603050405020304" pitchFamily="18" charset="0"/>
              </a:rPr>
              <a:t>バンドギャップ</a:t>
            </a:r>
            <a:r>
              <a:rPr kumimoji="1" lang="ja-JP" altLang="en-US" sz="2800" b="0" i="0" u="none" strike="noStrike" kern="1200" cap="none" spc="0" normalizeH="0" baseline="0" noProof="0" dirty="0">
                <a:ln>
                  <a:noFill/>
                </a:ln>
                <a:solidFill>
                  <a:srgbClr val="FF0000"/>
                </a:solidFill>
                <a:effectLst/>
                <a:uLnTx/>
                <a:uFillTx/>
                <a:ea typeface="+mn-ea"/>
                <a:cs typeface="Times New Roman" panose="02020603050405020304" pitchFamily="18" charset="0"/>
              </a:rPr>
              <a:t>が </a:t>
            </a:r>
            <a:r>
              <a:rPr kumimoji="1" lang="en-US" altLang="ja-JP" sz="2800" b="0" i="0" u="none" strike="noStrike" kern="1200" cap="none" spc="0" normalizeH="0" baseline="0" noProof="0" dirty="0">
                <a:ln>
                  <a:noFill/>
                </a:ln>
                <a:solidFill>
                  <a:srgbClr val="FF0000"/>
                </a:solidFill>
                <a:effectLst/>
                <a:uLnTx/>
                <a:uFillTx/>
                <a:ea typeface="+mn-ea"/>
                <a:cs typeface="Times New Roman" panose="02020603050405020304" pitchFamily="18" charset="0"/>
              </a:rPr>
              <a:t> 3</a:t>
            </a:r>
            <a:r>
              <a:rPr kumimoji="1" lang="ja-JP" altLang="en-US" sz="2800" b="0" i="0" u="none" strike="noStrike" kern="1200" cap="none" spc="0" normalizeH="0" baseline="0" noProof="0" dirty="0">
                <a:ln>
                  <a:noFill/>
                </a:ln>
                <a:solidFill>
                  <a:srgbClr val="FF0000"/>
                </a:solidFill>
                <a:effectLst/>
                <a:uLnTx/>
                <a:uFillTx/>
                <a:ea typeface="+mn-ea"/>
                <a:cs typeface="Times New Roman" panose="02020603050405020304" pitchFamily="18" charset="0"/>
              </a:rPr>
              <a:t>電子ボルト以上</a:t>
            </a:r>
            <a:endParaRPr kumimoji="1" lang="en-US" altLang="ja-JP" sz="2000" b="0" i="0" u="none" strike="noStrike" kern="1200" cap="none" spc="0" normalizeH="0" baseline="0" noProof="0" dirty="0">
              <a:ln>
                <a:noFill/>
              </a:ln>
              <a:solidFill>
                <a:srgbClr val="000000"/>
              </a:solidFill>
              <a:effectLst/>
              <a:uLnTx/>
              <a:uFillTx/>
              <a:ea typeface="+mn-ea"/>
              <a:cs typeface="Times New Roman" panose="02020603050405020304" pitchFamily="18" charset="0"/>
            </a:endParaRPr>
          </a:p>
        </p:txBody>
      </p:sp>
      <p:grpSp>
        <p:nvGrpSpPr>
          <p:cNvPr id="2" name="Group 7"/>
          <p:cNvGrpSpPr>
            <a:grpSpLocks/>
          </p:cNvGrpSpPr>
          <p:nvPr/>
        </p:nvGrpSpPr>
        <p:grpSpPr bwMode="auto">
          <a:xfrm>
            <a:off x="801688" y="1171575"/>
            <a:ext cx="6513512" cy="1052513"/>
            <a:chOff x="505" y="738"/>
            <a:chExt cx="4103" cy="663"/>
          </a:xfrm>
        </p:grpSpPr>
        <p:pic>
          <p:nvPicPr>
            <p:cNvPr id="12301" name="Picture 8" descr="波長－色"/>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05" y="768"/>
              <a:ext cx="2903" cy="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02" name="Text Box 9"/>
            <p:cNvSpPr txBox="1">
              <a:spLocks noChangeArrowheads="1"/>
            </p:cNvSpPr>
            <p:nvPr/>
          </p:nvSpPr>
          <p:spPr bwMode="auto">
            <a:xfrm>
              <a:off x="985" y="738"/>
              <a:ext cx="77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波長 </a:t>
              </a:r>
              <a:r>
                <a:rPr kumimoji="1" lang="en-US" altLang="ja-JP" sz="18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(nm)</a:t>
              </a:r>
            </a:p>
          </p:txBody>
        </p:sp>
        <p:sp>
          <p:nvSpPr>
            <p:cNvPr id="12303" name="Text Box 10"/>
            <p:cNvSpPr txBox="1">
              <a:spLocks noChangeArrowheads="1"/>
            </p:cNvSpPr>
            <p:nvPr/>
          </p:nvSpPr>
          <p:spPr bwMode="auto">
            <a:xfrm>
              <a:off x="505" y="1170"/>
              <a:ext cx="166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ゴシック" panose="020B0609070205080204" pitchFamily="49" charset="-128"/>
                  <a:cs typeface="+mn-cs"/>
                </a:rPr>
                <a:t>エネルギー</a:t>
              </a: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ゴシック" panose="020B0609070205080204" pitchFamily="49" charset="-128"/>
                  <a:cs typeface="+mn-cs"/>
                </a:rPr>
                <a:t>(</a:t>
              </a:r>
              <a:r>
                <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ゴシック" panose="020B0609070205080204" pitchFamily="49" charset="-128"/>
                  <a:cs typeface="+mn-cs"/>
                </a:rPr>
                <a:t>電子ボルト</a:t>
              </a:r>
              <a:r>
                <a:rPr kumimoji="1" lang="en-US" altLang="ja-JP" sz="1800" b="0" i="0" u="none" strike="noStrike" kern="1200" cap="none" spc="0" normalizeH="0" baseline="0" noProof="0">
                  <a:ln>
                    <a:noFill/>
                  </a:ln>
                  <a:solidFill>
                    <a:srgbClr val="000000"/>
                  </a:solidFill>
                  <a:effectLst/>
                  <a:uLnTx/>
                  <a:uFillTx/>
                  <a:latin typeface="Times New Roman" panose="02020603050405020304" pitchFamily="18" charset="0"/>
                  <a:ea typeface="ＭＳ ゴシック" panose="020B0609070205080204" pitchFamily="49" charset="-128"/>
                  <a:cs typeface="+mn-cs"/>
                </a:rPr>
                <a:t>)</a:t>
              </a:r>
            </a:p>
          </p:txBody>
        </p:sp>
      </p:grpSp>
      <p:sp>
        <p:nvSpPr>
          <p:cNvPr id="1231883" name="Rectangle 11"/>
          <p:cNvSpPr>
            <a:spLocks noChangeArrowheads="1"/>
          </p:cNvSpPr>
          <p:nvPr/>
        </p:nvSpPr>
        <p:spPr bwMode="auto">
          <a:xfrm>
            <a:off x="4078288" y="914400"/>
            <a:ext cx="2133600" cy="304800"/>
          </a:xfrm>
          <a:prstGeom prst="rect">
            <a:avLst/>
          </a:prstGeom>
          <a:gradFill rotWithShape="0">
            <a:gsLst>
              <a:gs pos="0">
                <a:srgbClr val="0000FF"/>
              </a:gs>
              <a:gs pos="100000">
                <a:srgbClr val="FF0000"/>
              </a:gs>
            </a:gsLst>
            <a:lin ang="0" scaled="1"/>
          </a:gra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FFFFFF"/>
                </a:solidFill>
                <a:effectLst/>
                <a:uLnTx/>
                <a:uFillTx/>
                <a:latin typeface="ＭＳ ゴシック" panose="020B0609070205080204" pitchFamily="49" charset="-128"/>
                <a:ea typeface="ＭＳ ゴシック" panose="020B0609070205080204" pitchFamily="49" charset="-128"/>
                <a:cs typeface="+mn-cs"/>
              </a:rPr>
              <a:t>可視光</a:t>
            </a:r>
            <a:r>
              <a:rPr kumimoji="1" lang="en-US" altLang="ja-JP" sz="1800" b="0" i="0" u="none" strike="noStrike" kern="1200" cap="none" spc="0" normalizeH="0" baseline="0" noProof="0">
                <a:ln>
                  <a:noFill/>
                </a:ln>
                <a:solidFill>
                  <a:srgbClr val="FFFFFF"/>
                </a:solidFill>
                <a:effectLst/>
                <a:uLnTx/>
                <a:uFillTx/>
                <a:latin typeface="Times New Roman" panose="02020603050405020304" pitchFamily="18" charset="0"/>
                <a:ea typeface="ＭＳ ゴシック" panose="020B0609070205080204" pitchFamily="49" charset="-128"/>
                <a:cs typeface="+mn-cs"/>
              </a:rPr>
              <a:t>(380~820nm)</a:t>
            </a:r>
          </a:p>
        </p:txBody>
      </p:sp>
      <p:sp>
        <p:nvSpPr>
          <p:cNvPr id="1231884" name="Rectangle 12"/>
          <p:cNvSpPr>
            <a:spLocks noChangeArrowheads="1"/>
          </p:cNvSpPr>
          <p:nvPr/>
        </p:nvSpPr>
        <p:spPr bwMode="auto">
          <a:xfrm>
            <a:off x="4078288" y="2209800"/>
            <a:ext cx="2133600" cy="304800"/>
          </a:xfrm>
          <a:prstGeom prst="rect">
            <a:avLst/>
          </a:prstGeom>
          <a:gradFill rotWithShape="0">
            <a:gsLst>
              <a:gs pos="0">
                <a:srgbClr val="0000FF"/>
              </a:gs>
              <a:gs pos="100000">
                <a:srgbClr val="FF0000"/>
              </a:gs>
            </a:gsLst>
            <a:lin ang="0" scaled="1"/>
          </a:gra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FFFFFF"/>
                </a:solidFill>
                <a:effectLst/>
                <a:uLnTx/>
                <a:uFillTx/>
                <a:latin typeface="ＭＳ ゴシック" panose="020B0609070205080204" pitchFamily="49" charset="-128"/>
                <a:ea typeface="ＭＳ ゴシック" panose="020B0609070205080204" pitchFamily="49" charset="-128"/>
                <a:cs typeface="+mn-cs"/>
              </a:rPr>
              <a:t>可視光</a:t>
            </a:r>
            <a:r>
              <a:rPr kumimoji="1" lang="en-US" altLang="ja-JP" sz="1800" b="0" i="0" u="none" strike="noStrike" kern="1200" cap="none" spc="0" normalizeH="0" baseline="0" noProof="0">
                <a:ln>
                  <a:noFill/>
                </a:ln>
                <a:solidFill>
                  <a:srgbClr val="FFFFFF"/>
                </a:solidFill>
                <a:effectLst/>
                <a:uLnTx/>
                <a:uFillTx/>
                <a:latin typeface="Times New Roman" panose="02020603050405020304" pitchFamily="18" charset="0"/>
                <a:ea typeface="ＭＳ ゴシック" panose="020B0609070205080204" pitchFamily="49" charset="-128"/>
                <a:cs typeface="+mn-cs"/>
              </a:rPr>
              <a:t>(1.5~3.4eV)</a:t>
            </a:r>
          </a:p>
        </p:txBody>
      </p:sp>
      <p:sp>
        <p:nvSpPr>
          <p:cNvPr id="1231885" name="Rectangle 13"/>
          <p:cNvSpPr>
            <a:spLocks noChangeArrowheads="1"/>
          </p:cNvSpPr>
          <p:nvPr/>
        </p:nvSpPr>
        <p:spPr bwMode="auto">
          <a:xfrm>
            <a:off x="2706688" y="2209800"/>
            <a:ext cx="1371600" cy="304800"/>
          </a:xfrm>
          <a:prstGeom prst="rect">
            <a:avLst/>
          </a:prstGeom>
          <a:solidFill>
            <a:srgbClr val="CCFFCC">
              <a:alpha val="50195"/>
            </a:srgbClr>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透明</a:t>
            </a:r>
            <a:r>
              <a:rPr kumimoji="1" lang="en-US" altLang="ja-JP" sz="18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8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紫外</a:t>
            </a:r>
            <a:r>
              <a:rPr kumimoji="1" lang="en-US" altLang="ja-JP" sz="18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ゴシック" panose="020B0609070205080204" pitchFamily="49" charset="-128"/>
              <a:cs typeface="+mn-cs"/>
            </a:endParaRPr>
          </a:p>
        </p:txBody>
      </p:sp>
      <p:sp>
        <p:nvSpPr>
          <p:cNvPr id="1231886" name="Rectangle 14"/>
          <p:cNvSpPr>
            <a:spLocks noChangeArrowheads="1"/>
          </p:cNvSpPr>
          <p:nvPr/>
        </p:nvSpPr>
        <p:spPr bwMode="auto">
          <a:xfrm>
            <a:off x="6211888" y="2209800"/>
            <a:ext cx="990600" cy="304800"/>
          </a:xfrm>
          <a:prstGeom prst="rect">
            <a:avLst/>
          </a:prstGeom>
          <a:solidFill>
            <a:srgbClr val="FFCCFF">
              <a:alpha val="50195"/>
            </a:srgbClr>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赤外</a:t>
            </a: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ゴシック" panose="020B0609070205080204" pitchFamily="49" charset="-128"/>
              <a:cs typeface="+mn-cs"/>
            </a:endParaRPr>
          </a:p>
        </p:txBody>
      </p:sp>
      <p:sp>
        <p:nvSpPr>
          <p:cNvPr id="1231887" name="AutoShape 15"/>
          <p:cNvSpPr>
            <a:spLocks noChangeArrowheads="1"/>
          </p:cNvSpPr>
          <p:nvPr/>
        </p:nvSpPr>
        <p:spPr bwMode="auto">
          <a:xfrm>
            <a:off x="2819400" y="2590800"/>
            <a:ext cx="1219200" cy="381000"/>
          </a:xfrm>
          <a:prstGeom prst="downArrow">
            <a:avLst>
              <a:gd name="adj1" fmla="val 50000"/>
              <a:gd name="adj2" fmla="val 25000"/>
            </a:avLst>
          </a:prstGeom>
          <a:solidFill>
            <a:srgbClr val="FFCC00">
              <a:alpha val="70195"/>
            </a:srgbClr>
          </a:solidFill>
          <a:ln>
            <a:noFill/>
          </a:ln>
          <a:extLst>
            <a:ext uri="{91240B29-F687-4F45-9708-019B960494DF}">
              <a14:hiddenLine xmlns:a14="http://schemas.microsoft.com/office/drawing/2010/main" w="19050">
                <a:solidFill>
                  <a:srgbClr val="000000"/>
                </a:solidFill>
                <a:miter lim="800000"/>
                <a:headEnd/>
                <a:tailEnd/>
              </a14:hiddenLine>
            </a:ext>
          </a:extLst>
        </p:spPr>
        <p:txBody>
          <a:bodyPr vert="eaVert"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14" name="正方形/長方形 13"/>
          <p:cNvSpPr/>
          <p:nvPr/>
        </p:nvSpPr>
        <p:spPr>
          <a:xfrm>
            <a:off x="395536" y="3645024"/>
            <a:ext cx="7577715" cy="3046988"/>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バンドギャップ　　電子の数</a:t>
            </a:r>
            <a:endPar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シリコン：　　　１．１　　　　　　　</a:t>
            </a:r>
            <a:r>
              <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32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endPar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3200" b="1" i="0" u="none" strike="noStrike" kern="1200" cap="none" spc="0" normalizeH="0" baseline="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rPr>
              <a:t>不透明だから半導体になる</a:t>
            </a:r>
            <a:endParaRPr kumimoji="1" lang="en-US" altLang="ja-JP" sz="3200" b="1" i="0" u="none" strike="noStrike" kern="1200" cap="none" spc="0" normalizeH="0" baseline="0" noProof="0" dirty="0">
              <a:ln>
                <a:noFill/>
              </a:ln>
              <a:solidFill>
                <a:srgbClr val="3333FF"/>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3200" b="1" i="0" u="none" strike="noStrike" kern="1200" cap="none" spc="0" normalizeH="0" baseline="0" noProof="0" dirty="0" err="1">
                <a:ln>
                  <a:noFill/>
                </a:ln>
                <a:solidFill>
                  <a:srgbClr val="000000"/>
                </a:solidFill>
                <a:effectLst/>
                <a:uLnTx/>
                <a:uFillTx/>
                <a:latin typeface="Times New Roman" panose="02020603050405020304" pitchFamily="18" charset="0"/>
                <a:ea typeface="ＭＳ Ｐゴシック" panose="020B0600070205080204" pitchFamily="50" charset="-128"/>
                <a:cs typeface="+mn-cs"/>
              </a:rPr>
              <a:t>ZnO</a:t>
            </a: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３．４　　　　　　　</a:t>
            </a:r>
            <a:r>
              <a:rPr kumimoji="1" lang="en-US" altLang="ja-JP"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3200" b="1" i="0" u="none" strike="noStrike" kern="1200" cap="none" spc="0" normalizeH="0" baseline="3000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酸化物なんて</a:t>
            </a:r>
            <a:endPar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　　　　半導体になるはずがない！！</a:t>
            </a:r>
          </a:p>
        </p:txBody>
      </p:sp>
    </p:spTree>
    <p:extLst>
      <p:ext uri="{BB962C8B-B14F-4D97-AF65-F5344CB8AC3E}">
        <p14:creationId xmlns:p14="http://schemas.microsoft.com/office/powerpoint/2010/main" val="19211585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2"/>
          <p:cNvSpPr>
            <a:spLocks noChangeArrowheads="1"/>
          </p:cNvSpPr>
          <p:nvPr/>
        </p:nvSpPr>
        <p:spPr bwMode="auto">
          <a:xfrm>
            <a:off x="1752600" y="228600"/>
            <a:ext cx="6705600" cy="5334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340995" name="Rectangle 3"/>
          <p:cNvSpPr>
            <a:spLocks noGrp="1" noChangeArrowheads="1"/>
          </p:cNvSpPr>
          <p:nvPr>
            <p:ph type="title"/>
          </p:nvPr>
        </p:nvSpPr>
        <p:spPr>
          <a:xfrm>
            <a:off x="0" y="0"/>
            <a:ext cx="9144000" cy="762000"/>
          </a:xfrm>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pPr eaLnBrk="1" hangingPunct="1"/>
            <a:r>
              <a:rPr lang="ja-JP" altLang="en-US" sz="3200" b="1" dirty="0">
                <a:solidFill>
                  <a:srgbClr val="0000FF"/>
                </a:solidFill>
                <a:latin typeface="Times New Roman" panose="02020603050405020304" pitchFamily="18" charset="0"/>
                <a:cs typeface="Times New Roman" panose="02020603050405020304" pitchFamily="18" charset="0"/>
              </a:rPr>
              <a:t>透明導電性酸化物 </a:t>
            </a:r>
            <a:r>
              <a:rPr lang="en-US" altLang="ja-JP" sz="3200" b="1" dirty="0">
                <a:solidFill>
                  <a:srgbClr val="0000FF"/>
                </a:solidFill>
                <a:latin typeface="Times New Roman" panose="02020603050405020304" pitchFamily="18" charset="0"/>
                <a:cs typeface="Times New Roman" panose="02020603050405020304" pitchFamily="18" charset="0"/>
              </a:rPr>
              <a:t>(TCO)</a:t>
            </a:r>
            <a:r>
              <a:rPr lang="ja-JP" altLang="en-US" sz="3200" b="1" dirty="0">
                <a:solidFill>
                  <a:srgbClr val="0000FF"/>
                </a:solidFill>
                <a:latin typeface="Times New Roman" panose="02020603050405020304" pitchFamily="18" charset="0"/>
                <a:cs typeface="Times New Roman" panose="02020603050405020304" pitchFamily="18" charset="0"/>
              </a:rPr>
              <a:t> が使われている機器</a:t>
            </a:r>
          </a:p>
        </p:txBody>
      </p:sp>
      <p:sp>
        <p:nvSpPr>
          <p:cNvPr id="340996" name="Rectangle 4"/>
          <p:cNvSpPr>
            <a:spLocks noChangeArrowheads="1"/>
          </p:cNvSpPr>
          <p:nvPr/>
        </p:nvSpPr>
        <p:spPr bwMode="auto">
          <a:xfrm>
            <a:off x="914400" y="762000"/>
            <a:ext cx="5410200" cy="3657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pic>
        <p:nvPicPr>
          <p:cNvPr id="340997" name="Picture 5" descr="長く使うから、美しさにこだわりたい。">
            <a:hlinkClick r:id="rId3" tooltip="アクオス製品情報はこちら"/>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219200"/>
            <a:ext cx="8915400" cy="25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998" name="Picture 6" descr="040415-14565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3733800"/>
            <a:ext cx="4267200" cy="289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999"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4000" y="1219200"/>
            <a:ext cx="365760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41000" name="Text Box 8"/>
          <p:cNvSpPr txBox="1">
            <a:spLocks noChangeArrowheads="1"/>
          </p:cNvSpPr>
          <p:nvPr/>
        </p:nvSpPr>
        <p:spPr bwMode="auto">
          <a:xfrm>
            <a:off x="914400" y="4205288"/>
            <a:ext cx="27543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産総研</a:t>
            </a:r>
            <a:r>
              <a:rPr kumimoji="1" lang="en-US" altLang="ja-JP"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メガソーラータウン</a:t>
            </a:r>
          </a:p>
        </p:txBody>
      </p:sp>
      <p:sp>
        <p:nvSpPr>
          <p:cNvPr id="341001" name="Text Box 9"/>
          <p:cNvSpPr txBox="1">
            <a:spLocks noChangeArrowheads="1"/>
          </p:cNvSpPr>
          <p:nvPr/>
        </p:nvSpPr>
        <p:spPr bwMode="auto">
          <a:xfrm>
            <a:off x="1219200" y="5851525"/>
            <a:ext cx="10985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1" u="none" strike="noStrike" kern="1200" cap="none" spc="0" normalizeH="0" baseline="0" noProof="0">
                <a:ln>
                  <a:noFill/>
                </a:ln>
                <a:solidFill>
                  <a:srgbClr val="FFFF00"/>
                </a:solidFill>
                <a:effectLst/>
                <a:uLnTx/>
                <a:uFillTx/>
                <a:latin typeface="Times New Roman" panose="02020603050405020304" pitchFamily="18" charset="0"/>
                <a:ea typeface="ＭＳ Ｐゴシック" panose="020B0600070205080204" pitchFamily="50" charset="-128"/>
                <a:cs typeface="+mn-cs"/>
              </a:rPr>
              <a:t>三菱重工</a:t>
            </a:r>
            <a:br>
              <a:rPr kumimoji="1" lang="ja-JP" altLang="en-US" sz="1800" b="0" i="1" u="none" strike="noStrike" kern="1200" cap="none" spc="0" normalizeH="0" baseline="0" noProof="0">
                <a:ln>
                  <a:noFill/>
                </a:ln>
                <a:solidFill>
                  <a:srgbClr val="FFFF00"/>
                </a:solidFill>
                <a:effectLst/>
                <a:uLnTx/>
                <a:uFillTx/>
                <a:latin typeface="Times New Roman" panose="02020603050405020304" pitchFamily="18" charset="0"/>
                <a:ea typeface="ＭＳ Ｐゴシック" panose="020B0600070205080204" pitchFamily="50" charset="-128"/>
                <a:cs typeface="+mn-cs"/>
              </a:rPr>
            </a:br>
            <a:r>
              <a:rPr kumimoji="1" lang="en-US" altLang="ja-JP" sz="1800" b="0" i="1" u="none" strike="noStrike" kern="1200" cap="none" spc="0" normalizeH="0" baseline="0" noProof="0">
                <a:ln>
                  <a:noFill/>
                </a:ln>
                <a:solidFill>
                  <a:srgbClr val="FFFF00"/>
                </a:solidFill>
                <a:effectLst/>
                <a:uLnTx/>
                <a:uFillTx/>
                <a:latin typeface="Times New Roman" panose="02020603050405020304" pitchFamily="18" charset="0"/>
                <a:ea typeface="ＭＳ Ｐゴシック" panose="020B0600070205080204" pitchFamily="50" charset="-128"/>
                <a:cs typeface="+mn-cs"/>
              </a:rPr>
              <a:t>a-Si:H</a:t>
            </a:r>
          </a:p>
        </p:txBody>
      </p:sp>
      <p:sp>
        <p:nvSpPr>
          <p:cNvPr id="341002" name="Text Box 10"/>
          <p:cNvSpPr txBox="1">
            <a:spLocks noChangeArrowheads="1"/>
          </p:cNvSpPr>
          <p:nvPr/>
        </p:nvSpPr>
        <p:spPr bwMode="auto">
          <a:xfrm>
            <a:off x="0" y="1233488"/>
            <a:ext cx="730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Sharp</a:t>
            </a:r>
          </a:p>
        </p:txBody>
      </p:sp>
      <p:sp>
        <p:nvSpPr>
          <p:cNvPr id="341003" name="Text Box 11"/>
          <p:cNvSpPr txBox="1">
            <a:spLocks noChangeArrowheads="1"/>
          </p:cNvSpPr>
          <p:nvPr/>
        </p:nvSpPr>
        <p:spPr bwMode="auto">
          <a:xfrm>
            <a:off x="609600" y="765175"/>
            <a:ext cx="364715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平面テレビ</a:t>
            </a:r>
            <a:r>
              <a:rPr kumimoji="1" lang="en-US" altLang="ja-JP"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(LCD,</a:t>
            </a: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 有機</a:t>
            </a:r>
            <a:r>
              <a:rPr kumimoji="1" lang="en-US" altLang="ja-JP"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EL)</a:t>
            </a:r>
          </a:p>
        </p:txBody>
      </p:sp>
      <p:sp>
        <p:nvSpPr>
          <p:cNvPr id="341004" name="Text Box 12"/>
          <p:cNvSpPr txBox="1">
            <a:spLocks noChangeArrowheads="1"/>
          </p:cNvSpPr>
          <p:nvPr/>
        </p:nvSpPr>
        <p:spPr bwMode="auto">
          <a:xfrm>
            <a:off x="6256338" y="741363"/>
            <a:ext cx="18208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タッチパネル</a:t>
            </a:r>
          </a:p>
        </p:txBody>
      </p:sp>
      <p:sp>
        <p:nvSpPr>
          <p:cNvPr id="341005" name="Rectangle 13"/>
          <p:cNvSpPr>
            <a:spLocks noChangeArrowheads="1"/>
          </p:cNvSpPr>
          <p:nvPr/>
        </p:nvSpPr>
        <p:spPr bwMode="auto">
          <a:xfrm>
            <a:off x="0" y="3581400"/>
            <a:ext cx="5334000" cy="609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341006" name="Text Box 14"/>
          <p:cNvSpPr txBox="1">
            <a:spLocks noChangeArrowheads="1"/>
          </p:cNvSpPr>
          <p:nvPr/>
        </p:nvSpPr>
        <p:spPr bwMode="auto">
          <a:xfrm>
            <a:off x="1470025" y="3789363"/>
            <a:ext cx="202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薄膜太陽電池</a:t>
            </a:r>
          </a:p>
        </p:txBody>
      </p:sp>
      <p:sp>
        <p:nvSpPr>
          <p:cNvPr id="341007" name="Text Box 15"/>
          <p:cNvSpPr txBox="1">
            <a:spLocks noChangeArrowheads="1"/>
          </p:cNvSpPr>
          <p:nvPr/>
        </p:nvSpPr>
        <p:spPr bwMode="auto">
          <a:xfrm>
            <a:off x="6567488" y="5729288"/>
            <a:ext cx="250031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1"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東急電鉄 すずかけ台駅</a:t>
            </a:r>
          </a:p>
        </p:txBody>
      </p:sp>
    </p:spTree>
    <p:extLst>
      <p:ext uri="{BB962C8B-B14F-4D97-AF65-F5344CB8AC3E}">
        <p14:creationId xmlns:p14="http://schemas.microsoft.com/office/powerpoint/2010/main" val="5402417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内容</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 「アモルファス酸化物半導体 </a:t>
            </a:r>
            <a:r>
              <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eaLnBrk="1" fontAlgn="auto" hangingPunct="1">
              <a:lnSpc>
                <a:spcPct val="120000"/>
              </a:lnSpc>
              <a:spcBef>
                <a:spcPts val="0"/>
              </a:spcBef>
              <a:spcAft>
                <a:spcPts val="0"/>
              </a:spcAft>
              <a:defRPr/>
            </a:pPr>
            <a:r>
              <a:rPr kumimoji="1" lang="ja-JP" altLang="en-US" sz="1800" b="0"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solidFill>
                  <a:srgbClr val="FF0000"/>
                </a:solidFill>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solidFill>
                  <a:srgbClr val="FF0000"/>
                </a:solidFill>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solidFill>
                  <a:srgbClr val="FF0000"/>
                </a:solidFill>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solidFill>
                  <a:srgbClr val="FF0000"/>
                </a:solidFill>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solidFill>
                  <a:srgbClr val="FF0000"/>
                </a:solidFill>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欲しい材料の物性から構造を設計する</a:t>
            </a: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2157563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タイトル 1"/>
          <p:cNvSpPr>
            <a:spLocks noGrp="1"/>
          </p:cNvSpPr>
          <p:nvPr>
            <p:ph type="title" idx="4294967295"/>
          </p:nvPr>
        </p:nvSpPr>
        <p:spPr>
          <a:xfrm>
            <a:off x="0" y="0"/>
            <a:ext cx="9144000" cy="764704"/>
          </a:xfrm>
        </p:spPr>
        <p:txBody>
          <a:bodyPr/>
          <a:lstStyle/>
          <a:p>
            <a:pPr eaLnBrk="1" hangingPunct="1"/>
            <a:r>
              <a:rPr lang="ja-JP" altLang="en-US" sz="3600" b="1" dirty="0">
                <a:solidFill>
                  <a:srgbClr val="0000FF"/>
                </a:solidFill>
                <a:latin typeface="Times New Roman" panose="02020603050405020304" pitchFamily="18" charset="0"/>
                <a:cs typeface="Times New Roman" panose="02020603050405020304" pitchFamily="18" charset="0"/>
              </a:rPr>
              <a:t>グランド・ジャット島の日曜日の午後</a:t>
            </a:r>
          </a:p>
        </p:txBody>
      </p:sp>
      <p:pic>
        <p:nvPicPr>
          <p:cNvPr id="176131" name="Picture 2" descr="http://upload.wikimedia.org/wikipedia/commons/2/20/Georges_Seurat_-_Un_dimanche_apr%C3%A8s-midi_%C3%A0_l%27%C3%8Ele_de_la_Grande_Jatte_v2.jpe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31963"/>
            <a:ext cx="7518400" cy="5126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32" name="Picture 4" descr="http://upload.wikimedia.org/wikipedia/commons/5/5d/Seurat-La_Parade_detail.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91350" y="1552575"/>
            <a:ext cx="2152650" cy="349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正方形/長方形 6"/>
          <p:cNvSpPr/>
          <p:nvPr/>
        </p:nvSpPr>
        <p:spPr>
          <a:xfrm>
            <a:off x="7428109" y="764704"/>
            <a:ext cx="1521570" cy="369332"/>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a:cs typeface="+mn-cs"/>
              </a:rPr>
              <a:t>1884~1886</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a:cs typeface="+mn-cs"/>
              </a:rPr>
              <a:t>年 </a:t>
            </a:r>
          </a:p>
        </p:txBody>
      </p:sp>
      <p:sp>
        <p:nvSpPr>
          <p:cNvPr id="8" name="正方形/長方形 1"/>
          <p:cNvSpPr>
            <a:spLocks noChangeArrowheads="1"/>
          </p:cNvSpPr>
          <p:nvPr/>
        </p:nvSpPr>
        <p:spPr bwMode="auto">
          <a:xfrm>
            <a:off x="83120" y="1023119"/>
            <a:ext cx="9169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スーラ </a:t>
            </a:r>
            <a:r>
              <a:rPr kumimoji="1" lang="en-US" altLang="ja-JP"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(1859~1891)</a:t>
            </a: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 　点描法</a:t>
            </a:r>
            <a:endParaRPr kumimoji="1" lang="en-US" altLang="ja-JP"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4059510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a:extLst>
              <a:ext uri="{FF2B5EF4-FFF2-40B4-BE49-F238E27FC236}">
                <a16:creationId xmlns:a16="http://schemas.microsoft.com/office/drawing/2014/main" id="{ED2C87DB-0430-4E9C-A010-E937858B6E97}"/>
              </a:ext>
            </a:extLst>
          </p:cNvPr>
          <p:cNvSpPr txBox="1"/>
          <p:nvPr/>
        </p:nvSpPr>
        <p:spPr>
          <a:xfrm>
            <a:off x="25876" y="476672"/>
            <a:ext cx="9118124" cy="4524315"/>
          </a:xfrm>
          <a:prstGeom prst="rect">
            <a:avLst/>
          </a:prstGeom>
          <a:noFill/>
        </p:spPr>
        <p:txBody>
          <a:bodyPr wrap="square">
            <a:spAutoFit/>
          </a:bodyPr>
          <a:lstStyle/>
          <a:p>
            <a:r>
              <a:rPr lang="ja-JP" altLang="en-US" sz="2400" b="1" dirty="0">
                <a:solidFill>
                  <a:srgbClr val="0000FF"/>
                </a:solidFill>
                <a:latin typeface="Times New Roman" panose="02020603050405020304" pitchFamily="18" charset="0"/>
                <a:cs typeface="Times New Roman" panose="02020603050405020304" pitchFamily="18" charset="0"/>
              </a:rPr>
              <a:t>光の科学の始祖： </a:t>
            </a:r>
            <a:br>
              <a:rPr lang="en-US" altLang="ja-JP" sz="2400" b="1" dirty="0">
                <a:solidFill>
                  <a:srgbClr val="0000FF"/>
                </a:solidFill>
                <a:latin typeface="Times New Roman" panose="02020603050405020304" pitchFamily="18" charset="0"/>
                <a:cs typeface="Times New Roman" panose="02020603050405020304" pitchFamily="18" charset="0"/>
              </a:rPr>
            </a:br>
            <a:r>
              <a:rPr lang="ja-JP" altLang="en-US" sz="2400" dirty="0">
                <a:latin typeface="Times New Roman" panose="02020603050405020304" pitchFamily="18" charset="0"/>
                <a:cs typeface="Times New Roman" panose="02020603050405020304" pitchFamily="18" charset="0"/>
              </a:rPr>
              <a:t>アイザック・ニュートン 「光学」　</a:t>
            </a:r>
            <a:r>
              <a:rPr lang="en-US" altLang="ja-JP" sz="2400" dirty="0">
                <a:latin typeface="Times New Roman" panose="02020603050405020304" pitchFamily="18" charset="0"/>
                <a:cs typeface="Times New Roman" panose="02020603050405020304" pitchFamily="18" charset="0"/>
              </a:rPr>
              <a:t>	</a:t>
            </a:r>
            <a:r>
              <a:rPr kumimoji="1" lang="en-US" altLang="ja-JP" sz="2400" i="0" u="none" strike="noStrike" kern="1200" cap="none" spc="0" normalizeH="0" baseline="0" noProof="0" dirty="0">
                <a:ln>
                  <a:noFill/>
                </a:ln>
                <a:effectLst/>
                <a:uLnTx/>
                <a:uFillTx/>
                <a:latin typeface="Times New Roman" panose="02020603050405020304" pitchFamily="18" charset="0"/>
                <a:ea typeface="ＭＳ Ｐゴシック"/>
                <a:cs typeface="+mn-cs"/>
              </a:rPr>
              <a:t>1704</a:t>
            </a:r>
            <a:r>
              <a:rPr kumimoji="1" lang="ja-JP" altLang="en-US" sz="2400" i="0" u="none" strike="noStrike" kern="1200" cap="none" spc="0" normalizeH="0" baseline="0" noProof="0" dirty="0">
                <a:ln>
                  <a:noFill/>
                </a:ln>
                <a:effectLst/>
                <a:uLnTx/>
                <a:uFillTx/>
                <a:latin typeface="Times New Roman" panose="02020603050405020304" pitchFamily="18" charset="0"/>
                <a:ea typeface="ＭＳ Ｐゴシック"/>
                <a:cs typeface="+mn-cs"/>
              </a:rPr>
              <a:t>年刊 </a:t>
            </a:r>
            <a:br>
              <a:rPr lang="en-US" altLang="ja-JP" sz="2400" dirty="0">
                <a:latin typeface="Times New Roman" panose="02020603050405020304" pitchFamily="18" charset="0"/>
                <a:cs typeface="Times New Roman" panose="02020603050405020304" pitchFamily="18" charset="0"/>
              </a:rPr>
            </a:br>
            <a:br>
              <a:rPr lang="en-US" altLang="ja-JP" sz="2400" b="1" dirty="0">
                <a:solidFill>
                  <a:srgbClr val="0000FF"/>
                </a:solidFill>
                <a:latin typeface="Times New Roman" panose="02020603050405020304" pitchFamily="18" charset="0"/>
                <a:cs typeface="Times New Roman" panose="02020603050405020304" pitchFamily="18" charset="0"/>
              </a:rPr>
            </a:br>
            <a:r>
              <a:rPr lang="ja-JP" altLang="en-US" sz="2400" b="1" dirty="0">
                <a:solidFill>
                  <a:srgbClr val="0000FF"/>
                </a:solidFill>
                <a:latin typeface="Times New Roman" panose="02020603050405020304" pitchFamily="18" charset="0"/>
                <a:cs typeface="Times New Roman" panose="02020603050405020304" pitchFamily="18" charset="0"/>
              </a:rPr>
              <a:t>ニュートン力学</a:t>
            </a:r>
            <a:br>
              <a:rPr lang="en-US" altLang="ja-JP" sz="2400" b="1" dirty="0">
                <a:solidFill>
                  <a:srgbClr val="0000FF"/>
                </a:solidFill>
                <a:latin typeface="Times New Roman" panose="02020603050405020304" pitchFamily="18" charset="0"/>
                <a:cs typeface="Times New Roman" panose="02020603050405020304" pitchFamily="18" charset="0"/>
              </a:rPr>
            </a:br>
            <a:r>
              <a:rPr lang="ja-JP" altLang="en-US" sz="2400" dirty="0">
                <a:latin typeface="Times New Roman" panose="02020603050405020304" pitchFamily="18" charset="0"/>
                <a:cs typeface="Times New Roman" panose="02020603050405020304" pitchFamily="18" charset="0"/>
              </a:rPr>
              <a:t>アイザック・ニュートン 「自然哲学の数学的諸原理（プリンキピア）」</a:t>
            </a:r>
            <a:br>
              <a:rPr lang="en-US" altLang="ja-JP" sz="2400" dirty="0">
                <a:latin typeface="Times New Roman" panose="02020603050405020304" pitchFamily="18" charset="0"/>
                <a:cs typeface="Times New Roman" panose="02020603050405020304" pitchFamily="18" charset="0"/>
              </a:rPr>
            </a:br>
            <a:r>
              <a:rPr lang="en-US" altLang="ja-JP" sz="2400" dirty="0">
                <a:latin typeface="Times New Roman" panose="02020603050405020304" pitchFamily="18" charset="0"/>
                <a:cs typeface="Times New Roman" panose="02020603050405020304" pitchFamily="18" charset="0"/>
              </a:rPr>
              <a:t>					</a:t>
            </a:r>
            <a:r>
              <a:rPr kumimoji="1" lang="en-US" altLang="ja-JP" sz="2400" i="0" u="none" strike="noStrike" kern="1200" cap="none" spc="0" normalizeH="0" baseline="0" noProof="0" dirty="0">
                <a:ln>
                  <a:noFill/>
                </a:ln>
                <a:effectLst/>
                <a:uLnTx/>
                <a:uFillTx/>
                <a:latin typeface="Times New Roman" panose="02020603050405020304" pitchFamily="18" charset="0"/>
                <a:ea typeface="ＭＳ Ｐゴシック"/>
                <a:cs typeface="+mn-cs"/>
              </a:rPr>
              <a:t>1687</a:t>
            </a:r>
            <a:r>
              <a:rPr kumimoji="1" lang="ja-JP" altLang="en-US" sz="2400" i="0" u="none" strike="noStrike" kern="1200" cap="none" spc="0" normalizeH="0" baseline="0" noProof="0" dirty="0">
                <a:ln>
                  <a:noFill/>
                </a:ln>
                <a:effectLst/>
                <a:uLnTx/>
                <a:uFillTx/>
                <a:latin typeface="Times New Roman" panose="02020603050405020304" pitchFamily="18" charset="0"/>
                <a:ea typeface="ＭＳ Ｐゴシック"/>
                <a:cs typeface="+mn-cs"/>
              </a:rPr>
              <a:t>年刊</a:t>
            </a:r>
            <a:br>
              <a:rPr lang="en-US" altLang="ja-JP" sz="2400" dirty="0">
                <a:latin typeface="Times New Roman" panose="02020603050405020304" pitchFamily="18" charset="0"/>
                <a:cs typeface="Times New Roman" panose="02020603050405020304" pitchFamily="18" charset="0"/>
              </a:rPr>
            </a:br>
            <a:br>
              <a:rPr lang="en-US" altLang="ja-JP" sz="2400" b="1" dirty="0">
                <a:solidFill>
                  <a:srgbClr val="0000FF"/>
                </a:solidFill>
                <a:latin typeface="Times New Roman" panose="02020603050405020304" pitchFamily="18" charset="0"/>
                <a:cs typeface="Times New Roman" panose="02020603050405020304" pitchFamily="18" charset="0"/>
              </a:rPr>
            </a:br>
            <a:r>
              <a:rPr lang="ja-JP" altLang="en-US" sz="2400" b="1" dirty="0">
                <a:solidFill>
                  <a:srgbClr val="0000FF"/>
                </a:solidFill>
                <a:latin typeface="Times New Roman" panose="02020603050405020304" pitchFamily="18" charset="0"/>
                <a:cs typeface="Times New Roman" panose="02020603050405020304" pitchFamily="18" charset="0"/>
              </a:rPr>
              <a:t>微積分</a:t>
            </a:r>
            <a:br>
              <a:rPr lang="en-US" altLang="ja-JP" sz="2400" b="1" dirty="0">
                <a:solidFill>
                  <a:srgbClr val="0000FF"/>
                </a:solidFill>
                <a:latin typeface="Times New Roman" panose="02020603050405020304" pitchFamily="18" charset="0"/>
                <a:cs typeface="Times New Roman" panose="02020603050405020304" pitchFamily="18" charset="0"/>
              </a:rPr>
            </a:br>
            <a:r>
              <a:rPr lang="ja-JP" altLang="en-US" sz="2400" dirty="0">
                <a:latin typeface="Times New Roman" panose="02020603050405020304" pitchFamily="18" charset="0"/>
                <a:cs typeface="Times New Roman" panose="02020603050405020304" pitchFamily="18" charset="0"/>
              </a:rPr>
              <a:t>アイザック・ニュートン 　「流率および無限級数の方法」</a:t>
            </a:r>
            <a:r>
              <a:rPr lang="en-US" altLang="ja-JP" sz="2400" dirty="0">
                <a:latin typeface="Times New Roman" panose="02020603050405020304" pitchFamily="18" charset="0"/>
                <a:cs typeface="Times New Roman" panose="02020603050405020304" pitchFamily="18" charset="0"/>
              </a:rPr>
              <a:t>	</a:t>
            </a:r>
            <a:r>
              <a:rPr kumimoji="1" lang="en-US" altLang="ja-JP" sz="2400" i="0" u="none" strike="noStrike" kern="1200" cap="none" spc="0" normalizeH="0" baseline="0" noProof="0" dirty="0">
                <a:ln>
                  <a:noFill/>
                </a:ln>
                <a:effectLst/>
                <a:uLnTx/>
                <a:uFillTx/>
                <a:latin typeface="Times New Roman" panose="02020603050405020304" pitchFamily="18" charset="0"/>
                <a:ea typeface="ＭＳ Ｐゴシック"/>
                <a:cs typeface="+mn-cs"/>
              </a:rPr>
              <a:t>1666</a:t>
            </a:r>
            <a:r>
              <a:rPr kumimoji="1" lang="ja-JP" altLang="en-US" sz="2400" i="0" u="none" strike="noStrike" kern="1200" cap="none" spc="0" normalizeH="0" baseline="0" noProof="0" dirty="0">
                <a:ln>
                  <a:noFill/>
                </a:ln>
                <a:effectLst/>
                <a:uLnTx/>
                <a:uFillTx/>
                <a:latin typeface="Times New Roman" panose="02020603050405020304" pitchFamily="18" charset="0"/>
                <a:ea typeface="ＭＳ Ｐゴシック"/>
                <a:cs typeface="+mn-cs"/>
              </a:rPr>
              <a:t>年 </a:t>
            </a:r>
          </a:p>
          <a:p>
            <a:r>
              <a:rPr lang="ja-JP" altLang="en-US" dirty="0"/>
              <a:t>ゴッドフリート・ライプニッツ</a:t>
            </a:r>
            <a:endParaRPr lang="en-US" altLang="ja-JP" dirty="0"/>
          </a:p>
          <a:p>
            <a:r>
              <a:rPr lang="ja-JP" altLang="en-US" dirty="0"/>
              <a:t>　　微分法　「極大と極小に関する新しい方法」 </a:t>
            </a:r>
            <a:r>
              <a:rPr lang="en-US" altLang="ja-JP" dirty="0"/>
              <a:t>	1684</a:t>
            </a:r>
            <a:r>
              <a:rPr lang="ja-JP" altLang="en-US" dirty="0"/>
              <a:t>年</a:t>
            </a:r>
            <a:endParaRPr lang="en-US" altLang="ja-JP" dirty="0"/>
          </a:p>
          <a:p>
            <a:r>
              <a:rPr lang="ja-JP" altLang="en-US" dirty="0"/>
              <a:t>　　積分法　「深遠な幾何学」　</a:t>
            </a:r>
            <a:r>
              <a:rPr lang="en-US" altLang="ja-JP" dirty="0"/>
              <a:t>			1686</a:t>
            </a:r>
            <a:r>
              <a:rPr lang="ja-JP" altLang="en-US" dirty="0"/>
              <a:t>年</a:t>
            </a:r>
          </a:p>
        </p:txBody>
      </p:sp>
    </p:spTree>
    <p:extLst>
      <p:ext uri="{BB962C8B-B14F-4D97-AF65-F5344CB8AC3E}">
        <p14:creationId xmlns:p14="http://schemas.microsoft.com/office/powerpoint/2010/main" val="181773462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9778"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546100"/>
            <a:ext cx="8629650" cy="8431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9779" name="Text Box 5"/>
          <p:cNvSpPr txBox="1">
            <a:spLocks noChangeArrowheads="1"/>
          </p:cNvSpPr>
          <p:nvPr/>
        </p:nvSpPr>
        <p:spPr bwMode="auto">
          <a:xfrm>
            <a:off x="6707188" y="5510213"/>
            <a:ext cx="1946275" cy="523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トランジスタ</a:t>
            </a:r>
          </a:p>
        </p:txBody>
      </p:sp>
      <p:pic>
        <p:nvPicPr>
          <p:cNvPr id="459780" name="Picture 12" descr="http://www.sharp.co.jp/products/lcd/tech/image/p40.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3088" y="3255963"/>
            <a:ext cx="1882775" cy="196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59781" name="グループ化 1"/>
          <p:cNvGrpSpPr>
            <a:grpSpLocks/>
          </p:cNvGrpSpPr>
          <p:nvPr/>
        </p:nvGrpSpPr>
        <p:grpSpPr bwMode="auto">
          <a:xfrm>
            <a:off x="190500" y="736600"/>
            <a:ext cx="2057400" cy="2057400"/>
            <a:chOff x="1676400" y="4648200"/>
            <a:chExt cx="2057400" cy="2057400"/>
          </a:xfrm>
        </p:grpSpPr>
        <p:grpSp>
          <p:nvGrpSpPr>
            <p:cNvPr id="459795" name="Group 22"/>
            <p:cNvGrpSpPr>
              <a:grpSpLocks/>
            </p:cNvGrpSpPr>
            <p:nvPr/>
          </p:nvGrpSpPr>
          <p:grpSpPr bwMode="auto">
            <a:xfrm>
              <a:off x="1676400" y="4648200"/>
              <a:ext cx="685800" cy="685800"/>
              <a:chOff x="816" y="672"/>
              <a:chExt cx="432" cy="432"/>
            </a:xfrm>
          </p:grpSpPr>
          <p:sp>
            <p:nvSpPr>
              <p:cNvPr id="459868" name="Rectangle 23"/>
              <p:cNvSpPr>
                <a:spLocks noChangeArrowheads="1"/>
              </p:cNvSpPr>
              <p:nvPr/>
            </p:nvSpPr>
            <p:spPr bwMode="auto">
              <a:xfrm>
                <a:off x="816" y="672"/>
                <a:ext cx="144" cy="144"/>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69" name="Rectangle 24"/>
              <p:cNvSpPr>
                <a:spLocks noChangeArrowheads="1"/>
              </p:cNvSpPr>
              <p:nvPr/>
            </p:nvSpPr>
            <p:spPr bwMode="auto">
              <a:xfrm>
                <a:off x="1104" y="672"/>
                <a:ext cx="144" cy="144"/>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70" name="Rectangle 25"/>
              <p:cNvSpPr>
                <a:spLocks noChangeArrowheads="1"/>
              </p:cNvSpPr>
              <p:nvPr/>
            </p:nvSpPr>
            <p:spPr bwMode="auto">
              <a:xfrm>
                <a:off x="960" y="672"/>
                <a:ext cx="144" cy="144"/>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71" name="Rectangle 26"/>
              <p:cNvSpPr>
                <a:spLocks noChangeArrowheads="1"/>
              </p:cNvSpPr>
              <p:nvPr/>
            </p:nvSpPr>
            <p:spPr bwMode="auto">
              <a:xfrm>
                <a:off x="1104" y="816"/>
                <a:ext cx="144" cy="144"/>
              </a:xfrm>
              <a:prstGeom prst="rect">
                <a:avLst/>
              </a:prstGeom>
              <a:solidFill>
                <a:srgbClr val="F6FF3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72" name="Rectangle 27"/>
              <p:cNvSpPr>
                <a:spLocks noChangeArrowheads="1"/>
              </p:cNvSpPr>
              <p:nvPr/>
            </p:nvSpPr>
            <p:spPr bwMode="auto">
              <a:xfrm>
                <a:off x="1104" y="960"/>
                <a:ext cx="144" cy="144"/>
              </a:xfrm>
              <a:prstGeom prst="rect">
                <a:avLst/>
              </a:prstGeom>
              <a:solidFill>
                <a:srgbClr val="BA4B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73" name="Rectangle 28"/>
              <p:cNvSpPr>
                <a:spLocks noChangeArrowheads="1"/>
              </p:cNvSpPr>
              <p:nvPr/>
            </p:nvSpPr>
            <p:spPr bwMode="auto">
              <a:xfrm>
                <a:off x="816" y="960"/>
                <a:ext cx="144" cy="144"/>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74" name="Rectangle 29"/>
              <p:cNvSpPr>
                <a:spLocks noChangeArrowheads="1"/>
              </p:cNvSpPr>
              <p:nvPr/>
            </p:nvSpPr>
            <p:spPr bwMode="auto">
              <a:xfrm>
                <a:off x="960" y="960"/>
                <a:ext cx="144" cy="144"/>
              </a:xfrm>
              <a:prstGeom prst="rect">
                <a:avLst/>
              </a:prstGeom>
              <a:solidFill>
                <a:srgbClr val="99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75" name="Rectangle 30"/>
              <p:cNvSpPr>
                <a:spLocks noChangeArrowheads="1"/>
              </p:cNvSpPr>
              <p:nvPr/>
            </p:nvSpPr>
            <p:spPr bwMode="auto">
              <a:xfrm>
                <a:off x="816" y="816"/>
                <a:ext cx="144" cy="144"/>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459796" name="Group 49"/>
            <p:cNvGrpSpPr>
              <a:grpSpLocks/>
            </p:cNvGrpSpPr>
            <p:nvPr/>
          </p:nvGrpSpPr>
          <p:grpSpPr bwMode="auto">
            <a:xfrm>
              <a:off x="1676400" y="5334000"/>
              <a:ext cx="685800" cy="685800"/>
              <a:chOff x="816" y="672"/>
              <a:chExt cx="432" cy="432"/>
            </a:xfrm>
          </p:grpSpPr>
          <p:sp>
            <p:nvSpPr>
              <p:cNvPr id="459860" name="Rectangle 50"/>
              <p:cNvSpPr>
                <a:spLocks noChangeArrowheads="1"/>
              </p:cNvSpPr>
              <p:nvPr/>
            </p:nvSpPr>
            <p:spPr bwMode="auto">
              <a:xfrm>
                <a:off x="816" y="672"/>
                <a:ext cx="144" cy="144"/>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61" name="Rectangle 51"/>
              <p:cNvSpPr>
                <a:spLocks noChangeArrowheads="1"/>
              </p:cNvSpPr>
              <p:nvPr/>
            </p:nvSpPr>
            <p:spPr bwMode="auto">
              <a:xfrm>
                <a:off x="1104" y="672"/>
                <a:ext cx="144" cy="144"/>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62" name="Rectangle 52"/>
              <p:cNvSpPr>
                <a:spLocks noChangeArrowheads="1"/>
              </p:cNvSpPr>
              <p:nvPr/>
            </p:nvSpPr>
            <p:spPr bwMode="auto">
              <a:xfrm>
                <a:off x="960" y="672"/>
                <a:ext cx="144" cy="144"/>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63" name="Rectangle 53"/>
              <p:cNvSpPr>
                <a:spLocks noChangeArrowheads="1"/>
              </p:cNvSpPr>
              <p:nvPr/>
            </p:nvSpPr>
            <p:spPr bwMode="auto">
              <a:xfrm>
                <a:off x="1104" y="816"/>
                <a:ext cx="144" cy="144"/>
              </a:xfrm>
              <a:prstGeom prst="rect">
                <a:avLst/>
              </a:prstGeom>
              <a:solidFill>
                <a:srgbClr val="F6FF3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64" name="Rectangle 54"/>
              <p:cNvSpPr>
                <a:spLocks noChangeArrowheads="1"/>
              </p:cNvSpPr>
              <p:nvPr/>
            </p:nvSpPr>
            <p:spPr bwMode="auto">
              <a:xfrm>
                <a:off x="1104" y="960"/>
                <a:ext cx="144" cy="144"/>
              </a:xfrm>
              <a:prstGeom prst="rect">
                <a:avLst/>
              </a:prstGeom>
              <a:solidFill>
                <a:srgbClr val="BA4B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65" name="Rectangle 55"/>
              <p:cNvSpPr>
                <a:spLocks noChangeArrowheads="1"/>
              </p:cNvSpPr>
              <p:nvPr/>
            </p:nvSpPr>
            <p:spPr bwMode="auto">
              <a:xfrm>
                <a:off x="816" y="960"/>
                <a:ext cx="144" cy="144"/>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66" name="Rectangle 56"/>
              <p:cNvSpPr>
                <a:spLocks noChangeArrowheads="1"/>
              </p:cNvSpPr>
              <p:nvPr/>
            </p:nvSpPr>
            <p:spPr bwMode="auto">
              <a:xfrm>
                <a:off x="960" y="960"/>
                <a:ext cx="144" cy="144"/>
              </a:xfrm>
              <a:prstGeom prst="rect">
                <a:avLst/>
              </a:prstGeom>
              <a:solidFill>
                <a:srgbClr val="99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67" name="Rectangle 57"/>
              <p:cNvSpPr>
                <a:spLocks noChangeArrowheads="1"/>
              </p:cNvSpPr>
              <p:nvPr/>
            </p:nvSpPr>
            <p:spPr bwMode="auto">
              <a:xfrm>
                <a:off x="816" y="816"/>
                <a:ext cx="144" cy="144"/>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459797" name="Group 76"/>
            <p:cNvGrpSpPr>
              <a:grpSpLocks/>
            </p:cNvGrpSpPr>
            <p:nvPr/>
          </p:nvGrpSpPr>
          <p:grpSpPr bwMode="auto">
            <a:xfrm>
              <a:off x="1676400" y="6019800"/>
              <a:ext cx="685800" cy="685800"/>
              <a:chOff x="816" y="672"/>
              <a:chExt cx="432" cy="432"/>
            </a:xfrm>
          </p:grpSpPr>
          <p:sp>
            <p:nvSpPr>
              <p:cNvPr id="459852" name="Rectangle 77"/>
              <p:cNvSpPr>
                <a:spLocks noChangeArrowheads="1"/>
              </p:cNvSpPr>
              <p:nvPr/>
            </p:nvSpPr>
            <p:spPr bwMode="auto">
              <a:xfrm>
                <a:off x="816" y="672"/>
                <a:ext cx="144" cy="144"/>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53" name="Rectangle 78"/>
              <p:cNvSpPr>
                <a:spLocks noChangeArrowheads="1"/>
              </p:cNvSpPr>
              <p:nvPr/>
            </p:nvSpPr>
            <p:spPr bwMode="auto">
              <a:xfrm>
                <a:off x="1104" y="672"/>
                <a:ext cx="144" cy="144"/>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54" name="Rectangle 79"/>
              <p:cNvSpPr>
                <a:spLocks noChangeArrowheads="1"/>
              </p:cNvSpPr>
              <p:nvPr/>
            </p:nvSpPr>
            <p:spPr bwMode="auto">
              <a:xfrm>
                <a:off x="960" y="672"/>
                <a:ext cx="144" cy="144"/>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55" name="Rectangle 80"/>
              <p:cNvSpPr>
                <a:spLocks noChangeArrowheads="1"/>
              </p:cNvSpPr>
              <p:nvPr/>
            </p:nvSpPr>
            <p:spPr bwMode="auto">
              <a:xfrm>
                <a:off x="1104" y="816"/>
                <a:ext cx="144" cy="144"/>
              </a:xfrm>
              <a:prstGeom prst="rect">
                <a:avLst/>
              </a:prstGeom>
              <a:solidFill>
                <a:srgbClr val="F6FF3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56" name="Rectangle 81"/>
              <p:cNvSpPr>
                <a:spLocks noChangeArrowheads="1"/>
              </p:cNvSpPr>
              <p:nvPr/>
            </p:nvSpPr>
            <p:spPr bwMode="auto">
              <a:xfrm>
                <a:off x="1104" y="960"/>
                <a:ext cx="144" cy="144"/>
              </a:xfrm>
              <a:prstGeom prst="rect">
                <a:avLst/>
              </a:prstGeom>
              <a:solidFill>
                <a:srgbClr val="BA4B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57" name="Rectangle 82"/>
              <p:cNvSpPr>
                <a:spLocks noChangeArrowheads="1"/>
              </p:cNvSpPr>
              <p:nvPr/>
            </p:nvSpPr>
            <p:spPr bwMode="auto">
              <a:xfrm>
                <a:off x="816" y="960"/>
                <a:ext cx="144" cy="144"/>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58" name="Rectangle 83"/>
              <p:cNvSpPr>
                <a:spLocks noChangeArrowheads="1"/>
              </p:cNvSpPr>
              <p:nvPr/>
            </p:nvSpPr>
            <p:spPr bwMode="auto">
              <a:xfrm>
                <a:off x="960" y="960"/>
                <a:ext cx="144" cy="144"/>
              </a:xfrm>
              <a:prstGeom prst="rect">
                <a:avLst/>
              </a:prstGeom>
              <a:solidFill>
                <a:srgbClr val="99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59" name="Rectangle 84"/>
              <p:cNvSpPr>
                <a:spLocks noChangeArrowheads="1"/>
              </p:cNvSpPr>
              <p:nvPr/>
            </p:nvSpPr>
            <p:spPr bwMode="auto">
              <a:xfrm>
                <a:off x="816" y="816"/>
                <a:ext cx="144" cy="144"/>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459798" name="Group 85"/>
            <p:cNvGrpSpPr>
              <a:grpSpLocks/>
            </p:cNvGrpSpPr>
            <p:nvPr/>
          </p:nvGrpSpPr>
          <p:grpSpPr bwMode="auto">
            <a:xfrm>
              <a:off x="2362200" y="4648200"/>
              <a:ext cx="685800" cy="685800"/>
              <a:chOff x="816" y="672"/>
              <a:chExt cx="432" cy="432"/>
            </a:xfrm>
          </p:grpSpPr>
          <p:sp>
            <p:nvSpPr>
              <p:cNvPr id="459844" name="Rectangle 86"/>
              <p:cNvSpPr>
                <a:spLocks noChangeArrowheads="1"/>
              </p:cNvSpPr>
              <p:nvPr/>
            </p:nvSpPr>
            <p:spPr bwMode="auto">
              <a:xfrm>
                <a:off x="816" y="672"/>
                <a:ext cx="144" cy="144"/>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45" name="Rectangle 87"/>
              <p:cNvSpPr>
                <a:spLocks noChangeArrowheads="1"/>
              </p:cNvSpPr>
              <p:nvPr/>
            </p:nvSpPr>
            <p:spPr bwMode="auto">
              <a:xfrm>
                <a:off x="1104" y="672"/>
                <a:ext cx="144" cy="144"/>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46" name="Rectangle 88"/>
              <p:cNvSpPr>
                <a:spLocks noChangeArrowheads="1"/>
              </p:cNvSpPr>
              <p:nvPr/>
            </p:nvSpPr>
            <p:spPr bwMode="auto">
              <a:xfrm>
                <a:off x="960" y="672"/>
                <a:ext cx="144" cy="144"/>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47" name="Rectangle 89"/>
              <p:cNvSpPr>
                <a:spLocks noChangeArrowheads="1"/>
              </p:cNvSpPr>
              <p:nvPr/>
            </p:nvSpPr>
            <p:spPr bwMode="auto">
              <a:xfrm>
                <a:off x="1104" y="816"/>
                <a:ext cx="144" cy="144"/>
              </a:xfrm>
              <a:prstGeom prst="rect">
                <a:avLst/>
              </a:prstGeom>
              <a:solidFill>
                <a:srgbClr val="F6FF3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48" name="Rectangle 90"/>
              <p:cNvSpPr>
                <a:spLocks noChangeArrowheads="1"/>
              </p:cNvSpPr>
              <p:nvPr/>
            </p:nvSpPr>
            <p:spPr bwMode="auto">
              <a:xfrm>
                <a:off x="1104" y="960"/>
                <a:ext cx="144" cy="144"/>
              </a:xfrm>
              <a:prstGeom prst="rect">
                <a:avLst/>
              </a:prstGeom>
              <a:solidFill>
                <a:srgbClr val="BA4B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49" name="Rectangle 91"/>
              <p:cNvSpPr>
                <a:spLocks noChangeArrowheads="1"/>
              </p:cNvSpPr>
              <p:nvPr/>
            </p:nvSpPr>
            <p:spPr bwMode="auto">
              <a:xfrm>
                <a:off x="816" y="960"/>
                <a:ext cx="144" cy="144"/>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50" name="Rectangle 92"/>
              <p:cNvSpPr>
                <a:spLocks noChangeArrowheads="1"/>
              </p:cNvSpPr>
              <p:nvPr/>
            </p:nvSpPr>
            <p:spPr bwMode="auto">
              <a:xfrm>
                <a:off x="960" y="960"/>
                <a:ext cx="144" cy="144"/>
              </a:xfrm>
              <a:prstGeom prst="rect">
                <a:avLst/>
              </a:prstGeom>
              <a:solidFill>
                <a:srgbClr val="99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51" name="Rectangle 93"/>
              <p:cNvSpPr>
                <a:spLocks noChangeArrowheads="1"/>
              </p:cNvSpPr>
              <p:nvPr/>
            </p:nvSpPr>
            <p:spPr bwMode="auto">
              <a:xfrm>
                <a:off x="816" y="816"/>
                <a:ext cx="144" cy="144"/>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459799" name="Group 94"/>
            <p:cNvGrpSpPr>
              <a:grpSpLocks/>
            </p:cNvGrpSpPr>
            <p:nvPr/>
          </p:nvGrpSpPr>
          <p:grpSpPr bwMode="auto">
            <a:xfrm>
              <a:off x="3048000" y="4648200"/>
              <a:ext cx="685800" cy="685800"/>
              <a:chOff x="816" y="672"/>
              <a:chExt cx="432" cy="432"/>
            </a:xfrm>
          </p:grpSpPr>
          <p:sp>
            <p:nvSpPr>
              <p:cNvPr id="459836" name="Rectangle 95"/>
              <p:cNvSpPr>
                <a:spLocks noChangeArrowheads="1"/>
              </p:cNvSpPr>
              <p:nvPr/>
            </p:nvSpPr>
            <p:spPr bwMode="auto">
              <a:xfrm>
                <a:off x="816" y="672"/>
                <a:ext cx="144" cy="144"/>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37" name="Rectangle 96"/>
              <p:cNvSpPr>
                <a:spLocks noChangeArrowheads="1"/>
              </p:cNvSpPr>
              <p:nvPr/>
            </p:nvSpPr>
            <p:spPr bwMode="auto">
              <a:xfrm>
                <a:off x="1104" y="672"/>
                <a:ext cx="144" cy="144"/>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38" name="Rectangle 97"/>
              <p:cNvSpPr>
                <a:spLocks noChangeArrowheads="1"/>
              </p:cNvSpPr>
              <p:nvPr/>
            </p:nvSpPr>
            <p:spPr bwMode="auto">
              <a:xfrm>
                <a:off x="960" y="672"/>
                <a:ext cx="144" cy="144"/>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39" name="Rectangle 98"/>
              <p:cNvSpPr>
                <a:spLocks noChangeArrowheads="1"/>
              </p:cNvSpPr>
              <p:nvPr/>
            </p:nvSpPr>
            <p:spPr bwMode="auto">
              <a:xfrm>
                <a:off x="1104" y="816"/>
                <a:ext cx="144" cy="144"/>
              </a:xfrm>
              <a:prstGeom prst="rect">
                <a:avLst/>
              </a:prstGeom>
              <a:solidFill>
                <a:srgbClr val="F6FF3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40" name="Rectangle 99"/>
              <p:cNvSpPr>
                <a:spLocks noChangeArrowheads="1"/>
              </p:cNvSpPr>
              <p:nvPr/>
            </p:nvSpPr>
            <p:spPr bwMode="auto">
              <a:xfrm>
                <a:off x="1104" y="960"/>
                <a:ext cx="144" cy="144"/>
              </a:xfrm>
              <a:prstGeom prst="rect">
                <a:avLst/>
              </a:prstGeom>
              <a:solidFill>
                <a:srgbClr val="BA4B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41" name="Rectangle 100"/>
              <p:cNvSpPr>
                <a:spLocks noChangeArrowheads="1"/>
              </p:cNvSpPr>
              <p:nvPr/>
            </p:nvSpPr>
            <p:spPr bwMode="auto">
              <a:xfrm>
                <a:off x="816" y="960"/>
                <a:ext cx="144" cy="144"/>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42" name="Rectangle 101"/>
              <p:cNvSpPr>
                <a:spLocks noChangeArrowheads="1"/>
              </p:cNvSpPr>
              <p:nvPr/>
            </p:nvSpPr>
            <p:spPr bwMode="auto">
              <a:xfrm>
                <a:off x="960" y="960"/>
                <a:ext cx="144" cy="144"/>
              </a:xfrm>
              <a:prstGeom prst="rect">
                <a:avLst/>
              </a:prstGeom>
              <a:solidFill>
                <a:srgbClr val="99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43" name="Rectangle 102"/>
              <p:cNvSpPr>
                <a:spLocks noChangeArrowheads="1"/>
              </p:cNvSpPr>
              <p:nvPr/>
            </p:nvSpPr>
            <p:spPr bwMode="auto">
              <a:xfrm>
                <a:off x="816" y="816"/>
                <a:ext cx="144" cy="144"/>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459800" name="Group 103"/>
            <p:cNvGrpSpPr>
              <a:grpSpLocks/>
            </p:cNvGrpSpPr>
            <p:nvPr/>
          </p:nvGrpSpPr>
          <p:grpSpPr bwMode="auto">
            <a:xfrm>
              <a:off x="2362200" y="5334000"/>
              <a:ext cx="685800" cy="685800"/>
              <a:chOff x="816" y="672"/>
              <a:chExt cx="432" cy="432"/>
            </a:xfrm>
          </p:grpSpPr>
          <p:sp>
            <p:nvSpPr>
              <p:cNvPr id="459828" name="Rectangle 104"/>
              <p:cNvSpPr>
                <a:spLocks noChangeArrowheads="1"/>
              </p:cNvSpPr>
              <p:nvPr/>
            </p:nvSpPr>
            <p:spPr bwMode="auto">
              <a:xfrm>
                <a:off x="816" y="672"/>
                <a:ext cx="144" cy="144"/>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29" name="Rectangle 105"/>
              <p:cNvSpPr>
                <a:spLocks noChangeArrowheads="1"/>
              </p:cNvSpPr>
              <p:nvPr/>
            </p:nvSpPr>
            <p:spPr bwMode="auto">
              <a:xfrm>
                <a:off x="1104" y="672"/>
                <a:ext cx="144" cy="144"/>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30" name="Rectangle 106"/>
              <p:cNvSpPr>
                <a:spLocks noChangeArrowheads="1"/>
              </p:cNvSpPr>
              <p:nvPr/>
            </p:nvSpPr>
            <p:spPr bwMode="auto">
              <a:xfrm>
                <a:off x="960" y="672"/>
                <a:ext cx="144" cy="144"/>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31" name="Rectangle 107"/>
              <p:cNvSpPr>
                <a:spLocks noChangeArrowheads="1"/>
              </p:cNvSpPr>
              <p:nvPr/>
            </p:nvSpPr>
            <p:spPr bwMode="auto">
              <a:xfrm>
                <a:off x="1104" y="816"/>
                <a:ext cx="144" cy="144"/>
              </a:xfrm>
              <a:prstGeom prst="rect">
                <a:avLst/>
              </a:prstGeom>
              <a:solidFill>
                <a:srgbClr val="F6FF3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32" name="Rectangle 108"/>
              <p:cNvSpPr>
                <a:spLocks noChangeArrowheads="1"/>
              </p:cNvSpPr>
              <p:nvPr/>
            </p:nvSpPr>
            <p:spPr bwMode="auto">
              <a:xfrm>
                <a:off x="1104" y="960"/>
                <a:ext cx="144" cy="144"/>
              </a:xfrm>
              <a:prstGeom prst="rect">
                <a:avLst/>
              </a:prstGeom>
              <a:solidFill>
                <a:srgbClr val="BA4B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33" name="Rectangle 109"/>
              <p:cNvSpPr>
                <a:spLocks noChangeArrowheads="1"/>
              </p:cNvSpPr>
              <p:nvPr/>
            </p:nvSpPr>
            <p:spPr bwMode="auto">
              <a:xfrm>
                <a:off x="816" y="960"/>
                <a:ext cx="144" cy="144"/>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34" name="Rectangle 110"/>
              <p:cNvSpPr>
                <a:spLocks noChangeArrowheads="1"/>
              </p:cNvSpPr>
              <p:nvPr/>
            </p:nvSpPr>
            <p:spPr bwMode="auto">
              <a:xfrm>
                <a:off x="960" y="960"/>
                <a:ext cx="144" cy="144"/>
              </a:xfrm>
              <a:prstGeom prst="rect">
                <a:avLst/>
              </a:prstGeom>
              <a:solidFill>
                <a:srgbClr val="99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35" name="Rectangle 111"/>
              <p:cNvSpPr>
                <a:spLocks noChangeArrowheads="1"/>
              </p:cNvSpPr>
              <p:nvPr/>
            </p:nvSpPr>
            <p:spPr bwMode="auto">
              <a:xfrm>
                <a:off x="816" y="816"/>
                <a:ext cx="144" cy="144"/>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459801" name="Group 112"/>
            <p:cNvGrpSpPr>
              <a:grpSpLocks/>
            </p:cNvGrpSpPr>
            <p:nvPr/>
          </p:nvGrpSpPr>
          <p:grpSpPr bwMode="auto">
            <a:xfrm>
              <a:off x="3048000" y="5334000"/>
              <a:ext cx="685800" cy="685800"/>
              <a:chOff x="816" y="672"/>
              <a:chExt cx="432" cy="432"/>
            </a:xfrm>
          </p:grpSpPr>
          <p:sp>
            <p:nvSpPr>
              <p:cNvPr id="459820" name="Rectangle 113"/>
              <p:cNvSpPr>
                <a:spLocks noChangeArrowheads="1"/>
              </p:cNvSpPr>
              <p:nvPr/>
            </p:nvSpPr>
            <p:spPr bwMode="auto">
              <a:xfrm>
                <a:off x="816" y="672"/>
                <a:ext cx="144" cy="144"/>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21" name="Rectangle 114"/>
              <p:cNvSpPr>
                <a:spLocks noChangeArrowheads="1"/>
              </p:cNvSpPr>
              <p:nvPr/>
            </p:nvSpPr>
            <p:spPr bwMode="auto">
              <a:xfrm>
                <a:off x="1104" y="672"/>
                <a:ext cx="144" cy="144"/>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22" name="Rectangle 115"/>
              <p:cNvSpPr>
                <a:spLocks noChangeArrowheads="1"/>
              </p:cNvSpPr>
              <p:nvPr/>
            </p:nvSpPr>
            <p:spPr bwMode="auto">
              <a:xfrm>
                <a:off x="960" y="672"/>
                <a:ext cx="144" cy="144"/>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23" name="Rectangle 116"/>
              <p:cNvSpPr>
                <a:spLocks noChangeArrowheads="1"/>
              </p:cNvSpPr>
              <p:nvPr/>
            </p:nvSpPr>
            <p:spPr bwMode="auto">
              <a:xfrm>
                <a:off x="1104" y="816"/>
                <a:ext cx="144" cy="144"/>
              </a:xfrm>
              <a:prstGeom prst="rect">
                <a:avLst/>
              </a:prstGeom>
              <a:solidFill>
                <a:srgbClr val="F6FF3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24" name="Rectangle 117"/>
              <p:cNvSpPr>
                <a:spLocks noChangeArrowheads="1"/>
              </p:cNvSpPr>
              <p:nvPr/>
            </p:nvSpPr>
            <p:spPr bwMode="auto">
              <a:xfrm>
                <a:off x="1104" y="960"/>
                <a:ext cx="144" cy="144"/>
              </a:xfrm>
              <a:prstGeom prst="rect">
                <a:avLst/>
              </a:prstGeom>
              <a:solidFill>
                <a:srgbClr val="BA4B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25" name="Rectangle 118"/>
              <p:cNvSpPr>
                <a:spLocks noChangeArrowheads="1"/>
              </p:cNvSpPr>
              <p:nvPr/>
            </p:nvSpPr>
            <p:spPr bwMode="auto">
              <a:xfrm>
                <a:off x="816" y="960"/>
                <a:ext cx="144" cy="144"/>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26" name="Rectangle 119"/>
              <p:cNvSpPr>
                <a:spLocks noChangeArrowheads="1"/>
              </p:cNvSpPr>
              <p:nvPr/>
            </p:nvSpPr>
            <p:spPr bwMode="auto">
              <a:xfrm>
                <a:off x="960" y="960"/>
                <a:ext cx="144" cy="144"/>
              </a:xfrm>
              <a:prstGeom prst="rect">
                <a:avLst/>
              </a:prstGeom>
              <a:solidFill>
                <a:srgbClr val="99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27" name="Rectangle 120"/>
              <p:cNvSpPr>
                <a:spLocks noChangeArrowheads="1"/>
              </p:cNvSpPr>
              <p:nvPr/>
            </p:nvSpPr>
            <p:spPr bwMode="auto">
              <a:xfrm>
                <a:off x="816" y="816"/>
                <a:ext cx="144" cy="144"/>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459802" name="Group 121"/>
            <p:cNvGrpSpPr>
              <a:grpSpLocks/>
            </p:cNvGrpSpPr>
            <p:nvPr/>
          </p:nvGrpSpPr>
          <p:grpSpPr bwMode="auto">
            <a:xfrm>
              <a:off x="2362200" y="6019800"/>
              <a:ext cx="685800" cy="685800"/>
              <a:chOff x="816" y="672"/>
              <a:chExt cx="432" cy="432"/>
            </a:xfrm>
          </p:grpSpPr>
          <p:sp>
            <p:nvSpPr>
              <p:cNvPr id="459812" name="Rectangle 122"/>
              <p:cNvSpPr>
                <a:spLocks noChangeArrowheads="1"/>
              </p:cNvSpPr>
              <p:nvPr/>
            </p:nvSpPr>
            <p:spPr bwMode="auto">
              <a:xfrm>
                <a:off x="816" y="672"/>
                <a:ext cx="144" cy="144"/>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13" name="Rectangle 123"/>
              <p:cNvSpPr>
                <a:spLocks noChangeArrowheads="1"/>
              </p:cNvSpPr>
              <p:nvPr/>
            </p:nvSpPr>
            <p:spPr bwMode="auto">
              <a:xfrm>
                <a:off x="1104" y="672"/>
                <a:ext cx="144" cy="144"/>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14" name="Rectangle 124"/>
              <p:cNvSpPr>
                <a:spLocks noChangeArrowheads="1"/>
              </p:cNvSpPr>
              <p:nvPr/>
            </p:nvSpPr>
            <p:spPr bwMode="auto">
              <a:xfrm>
                <a:off x="960" y="672"/>
                <a:ext cx="144" cy="144"/>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15" name="Rectangle 125"/>
              <p:cNvSpPr>
                <a:spLocks noChangeArrowheads="1"/>
              </p:cNvSpPr>
              <p:nvPr/>
            </p:nvSpPr>
            <p:spPr bwMode="auto">
              <a:xfrm>
                <a:off x="1104" y="816"/>
                <a:ext cx="144" cy="144"/>
              </a:xfrm>
              <a:prstGeom prst="rect">
                <a:avLst/>
              </a:prstGeom>
              <a:solidFill>
                <a:srgbClr val="F6FF3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16" name="Rectangle 126"/>
              <p:cNvSpPr>
                <a:spLocks noChangeArrowheads="1"/>
              </p:cNvSpPr>
              <p:nvPr/>
            </p:nvSpPr>
            <p:spPr bwMode="auto">
              <a:xfrm>
                <a:off x="1104" y="960"/>
                <a:ext cx="144" cy="144"/>
              </a:xfrm>
              <a:prstGeom prst="rect">
                <a:avLst/>
              </a:prstGeom>
              <a:solidFill>
                <a:srgbClr val="BA4B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17" name="Rectangle 127"/>
              <p:cNvSpPr>
                <a:spLocks noChangeArrowheads="1"/>
              </p:cNvSpPr>
              <p:nvPr/>
            </p:nvSpPr>
            <p:spPr bwMode="auto">
              <a:xfrm>
                <a:off x="816" y="960"/>
                <a:ext cx="144" cy="144"/>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18" name="Rectangle 128"/>
              <p:cNvSpPr>
                <a:spLocks noChangeArrowheads="1"/>
              </p:cNvSpPr>
              <p:nvPr/>
            </p:nvSpPr>
            <p:spPr bwMode="auto">
              <a:xfrm>
                <a:off x="960" y="960"/>
                <a:ext cx="144" cy="144"/>
              </a:xfrm>
              <a:prstGeom prst="rect">
                <a:avLst/>
              </a:prstGeom>
              <a:solidFill>
                <a:srgbClr val="99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19" name="Rectangle 129"/>
              <p:cNvSpPr>
                <a:spLocks noChangeArrowheads="1"/>
              </p:cNvSpPr>
              <p:nvPr/>
            </p:nvSpPr>
            <p:spPr bwMode="auto">
              <a:xfrm>
                <a:off x="816" y="816"/>
                <a:ext cx="144" cy="144"/>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459803" name="Group 130"/>
            <p:cNvGrpSpPr>
              <a:grpSpLocks/>
            </p:cNvGrpSpPr>
            <p:nvPr/>
          </p:nvGrpSpPr>
          <p:grpSpPr bwMode="auto">
            <a:xfrm>
              <a:off x="3048000" y="6019800"/>
              <a:ext cx="685800" cy="685800"/>
              <a:chOff x="816" y="672"/>
              <a:chExt cx="432" cy="432"/>
            </a:xfrm>
          </p:grpSpPr>
          <p:sp>
            <p:nvSpPr>
              <p:cNvPr id="459804" name="Rectangle 131"/>
              <p:cNvSpPr>
                <a:spLocks noChangeArrowheads="1"/>
              </p:cNvSpPr>
              <p:nvPr/>
            </p:nvSpPr>
            <p:spPr bwMode="auto">
              <a:xfrm>
                <a:off x="816" y="672"/>
                <a:ext cx="144" cy="144"/>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05" name="Rectangle 132"/>
              <p:cNvSpPr>
                <a:spLocks noChangeArrowheads="1"/>
              </p:cNvSpPr>
              <p:nvPr/>
            </p:nvSpPr>
            <p:spPr bwMode="auto">
              <a:xfrm>
                <a:off x="1104" y="672"/>
                <a:ext cx="144" cy="144"/>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06" name="Rectangle 133"/>
              <p:cNvSpPr>
                <a:spLocks noChangeArrowheads="1"/>
              </p:cNvSpPr>
              <p:nvPr/>
            </p:nvSpPr>
            <p:spPr bwMode="auto">
              <a:xfrm>
                <a:off x="960" y="672"/>
                <a:ext cx="144" cy="144"/>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07" name="Rectangle 134"/>
              <p:cNvSpPr>
                <a:spLocks noChangeArrowheads="1"/>
              </p:cNvSpPr>
              <p:nvPr/>
            </p:nvSpPr>
            <p:spPr bwMode="auto">
              <a:xfrm>
                <a:off x="1104" y="816"/>
                <a:ext cx="144" cy="144"/>
              </a:xfrm>
              <a:prstGeom prst="rect">
                <a:avLst/>
              </a:prstGeom>
              <a:solidFill>
                <a:srgbClr val="F6FF3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08" name="Rectangle 135"/>
              <p:cNvSpPr>
                <a:spLocks noChangeArrowheads="1"/>
              </p:cNvSpPr>
              <p:nvPr/>
            </p:nvSpPr>
            <p:spPr bwMode="auto">
              <a:xfrm>
                <a:off x="1104" y="960"/>
                <a:ext cx="144" cy="144"/>
              </a:xfrm>
              <a:prstGeom prst="rect">
                <a:avLst/>
              </a:prstGeom>
              <a:solidFill>
                <a:srgbClr val="BA4B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09" name="Rectangle 136"/>
              <p:cNvSpPr>
                <a:spLocks noChangeArrowheads="1"/>
              </p:cNvSpPr>
              <p:nvPr/>
            </p:nvSpPr>
            <p:spPr bwMode="auto">
              <a:xfrm>
                <a:off x="816" y="960"/>
                <a:ext cx="144" cy="144"/>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10" name="Rectangle 137"/>
              <p:cNvSpPr>
                <a:spLocks noChangeArrowheads="1"/>
              </p:cNvSpPr>
              <p:nvPr/>
            </p:nvSpPr>
            <p:spPr bwMode="auto">
              <a:xfrm>
                <a:off x="960" y="960"/>
                <a:ext cx="144" cy="144"/>
              </a:xfrm>
              <a:prstGeom prst="rect">
                <a:avLst/>
              </a:prstGeom>
              <a:solidFill>
                <a:srgbClr val="99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459811" name="Rectangle 138"/>
              <p:cNvSpPr>
                <a:spLocks noChangeArrowheads="1"/>
              </p:cNvSpPr>
              <p:nvPr/>
            </p:nvSpPr>
            <p:spPr bwMode="auto">
              <a:xfrm>
                <a:off x="816" y="816"/>
                <a:ext cx="144" cy="144"/>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pic>
        <p:nvPicPr>
          <p:cNvPr id="459782" name="Picture 13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4263" y="920750"/>
            <a:ext cx="2344737" cy="175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9783" name="Picture 1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9500" y="7086600"/>
            <a:ext cx="2057400" cy="154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9784" name="Picture 14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49500" y="5262563"/>
            <a:ext cx="2057400" cy="154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9785" name="Picture 14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00300" y="3505200"/>
            <a:ext cx="2057400" cy="154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9786" name="Rectangle 146"/>
          <p:cNvSpPr>
            <a:spLocks noGrp="1" noChangeArrowheads="1"/>
          </p:cNvSpPr>
          <p:nvPr>
            <p:ph type="title"/>
          </p:nvPr>
        </p:nvSpPr>
        <p:spPr>
          <a:xfrm>
            <a:off x="0" y="0"/>
            <a:ext cx="9144000" cy="800100"/>
          </a:xfrm>
        </p:spPr>
        <p:txBody>
          <a:bodyPr/>
          <a:lstStyle/>
          <a:p>
            <a:r>
              <a:rPr lang="ja-JP" altLang="en-US" sz="3600" b="1">
                <a:solidFill>
                  <a:srgbClr val="0000FF"/>
                </a:solidFill>
                <a:cs typeface="Times New Roman" panose="02020603050405020304" pitchFamily="18" charset="0"/>
              </a:rPr>
              <a:t>液晶</a:t>
            </a:r>
            <a:r>
              <a:rPr lang="en-US" altLang="ja-JP" sz="3600" b="1">
                <a:solidFill>
                  <a:srgbClr val="0000FF"/>
                </a:solidFill>
                <a:cs typeface="Times New Roman" panose="02020603050405020304" pitchFamily="18" charset="0"/>
              </a:rPr>
              <a:t>TV</a:t>
            </a:r>
            <a:r>
              <a:rPr lang="ja-JP" altLang="en-US" sz="3600" b="1">
                <a:solidFill>
                  <a:srgbClr val="0000FF"/>
                </a:solidFill>
                <a:cs typeface="Times New Roman" panose="02020603050405020304" pitchFamily="18" charset="0"/>
              </a:rPr>
              <a:t>を拡大すると・・・</a:t>
            </a:r>
            <a:endParaRPr lang="en-US" altLang="ja-JP" sz="3600" b="1">
              <a:solidFill>
                <a:srgbClr val="0000FF"/>
              </a:solidFill>
              <a:cs typeface="Times New Roman" panose="02020603050405020304" pitchFamily="18" charset="0"/>
            </a:endParaRPr>
          </a:p>
        </p:txBody>
      </p:sp>
      <p:sp>
        <p:nvSpPr>
          <p:cNvPr id="459787" name="Text Box 5"/>
          <p:cNvSpPr txBox="1">
            <a:spLocks noChangeArrowheads="1"/>
          </p:cNvSpPr>
          <p:nvPr/>
        </p:nvSpPr>
        <p:spPr bwMode="auto">
          <a:xfrm>
            <a:off x="7515225" y="2449513"/>
            <a:ext cx="1697038"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トランジスタ</a:t>
            </a:r>
          </a:p>
        </p:txBody>
      </p:sp>
      <p:sp>
        <p:nvSpPr>
          <p:cNvPr id="459788" name="正方形/長方形 2"/>
          <p:cNvSpPr>
            <a:spLocks noChangeArrowheads="1"/>
          </p:cNvSpPr>
          <p:nvPr/>
        </p:nvSpPr>
        <p:spPr bwMode="auto">
          <a:xfrm>
            <a:off x="1905000" y="6286500"/>
            <a:ext cx="8394700" cy="660400"/>
          </a:xfrm>
          <a:prstGeom prst="rect">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pic>
        <p:nvPicPr>
          <p:cNvPr id="459789" name="Picture 14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9100" y="2908300"/>
            <a:ext cx="2057400" cy="154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9790" name="Picture 14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9100" y="4041775"/>
            <a:ext cx="2057400" cy="154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9791" name="Text Box 5"/>
          <p:cNvSpPr txBox="1">
            <a:spLocks noChangeArrowheads="1"/>
          </p:cNvSpPr>
          <p:nvPr/>
        </p:nvSpPr>
        <p:spPr bwMode="auto">
          <a:xfrm>
            <a:off x="479425" y="2954338"/>
            <a:ext cx="803275"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白色</a:t>
            </a:r>
          </a:p>
        </p:txBody>
      </p:sp>
      <p:sp>
        <p:nvSpPr>
          <p:cNvPr id="459792" name="Text Box 5"/>
          <p:cNvSpPr txBox="1">
            <a:spLocks noChangeArrowheads="1"/>
          </p:cNvSpPr>
          <p:nvPr/>
        </p:nvSpPr>
        <p:spPr bwMode="auto">
          <a:xfrm>
            <a:off x="474663" y="4062413"/>
            <a:ext cx="80327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青色</a:t>
            </a:r>
          </a:p>
        </p:txBody>
      </p:sp>
      <p:pic>
        <p:nvPicPr>
          <p:cNvPr id="459793" name="Picture 14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9100" y="5207000"/>
            <a:ext cx="2057400" cy="154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9794" name="Text Box 5"/>
          <p:cNvSpPr txBox="1">
            <a:spLocks noChangeArrowheads="1"/>
          </p:cNvSpPr>
          <p:nvPr/>
        </p:nvSpPr>
        <p:spPr bwMode="auto">
          <a:xfrm>
            <a:off x="441325" y="5240338"/>
            <a:ext cx="803275"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緑色</a:t>
            </a:r>
          </a:p>
        </p:txBody>
      </p:sp>
    </p:spTree>
    <p:extLst>
      <p:ext uri="{BB962C8B-B14F-4D97-AF65-F5344CB8AC3E}">
        <p14:creationId xmlns:p14="http://schemas.microsoft.com/office/powerpoint/2010/main" val="21985549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Line 2"/>
          <p:cNvSpPr>
            <a:spLocks noChangeShapeType="1"/>
          </p:cNvSpPr>
          <p:nvPr/>
        </p:nvSpPr>
        <p:spPr bwMode="auto">
          <a:xfrm flipH="1">
            <a:off x="3825875" y="7247960"/>
            <a:ext cx="228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nvGrpSpPr>
          <p:cNvPr id="221187" name="Group 3"/>
          <p:cNvGrpSpPr>
            <a:grpSpLocks/>
          </p:cNvGrpSpPr>
          <p:nvPr/>
        </p:nvGrpSpPr>
        <p:grpSpPr bwMode="auto">
          <a:xfrm>
            <a:off x="396875" y="3333185"/>
            <a:ext cx="4657725" cy="619125"/>
            <a:chOff x="1488" y="1056"/>
            <a:chExt cx="2934" cy="390"/>
          </a:xfrm>
        </p:grpSpPr>
        <p:grpSp>
          <p:nvGrpSpPr>
            <p:cNvPr id="221631" name="Group 4"/>
            <p:cNvGrpSpPr>
              <a:grpSpLocks/>
            </p:cNvGrpSpPr>
            <p:nvPr/>
          </p:nvGrpSpPr>
          <p:grpSpPr bwMode="auto">
            <a:xfrm>
              <a:off x="2070" y="1056"/>
              <a:ext cx="2352" cy="384"/>
              <a:chOff x="-768" y="672"/>
              <a:chExt cx="2352" cy="384"/>
            </a:xfrm>
          </p:grpSpPr>
          <p:sp>
            <p:nvSpPr>
              <p:cNvPr id="221634" name="Freeform 5"/>
              <p:cNvSpPr>
                <a:spLocks/>
              </p:cNvSpPr>
              <p:nvPr/>
            </p:nvSpPr>
            <p:spPr bwMode="auto">
              <a:xfrm rot="-5374692">
                <a:off x="312" y="-264"/>
                <a:ext cx="288" cy="2256"/>
              </a:xfrm>
              <a:custGeom>
                <a:avLst/>
                <a:gdLst>
                  <a:gd name="T0" fmla="*/ 0 w 144"/>
                  <a:gd name="T1" fmla="*/ 0 h 1344"/>
                  <a:gd name="T2" fmla="*/ 9216 w 144"/>
                  <a:gd name="T3" fmla="*/ 2142 h 1344"/>
                  <a:gd name="T4" fmla="*/ 0 w 144"/>
                  <a:gd name="T5" fmla="*/ 4294 h 1344"/>
                  <a:gd name="T6" fmla="*/ 9216 w 144"/>
                  <a:gd name="T7" fmla="*/ 6439 h 1344"/>
                  <a:gd name="T8" fmla="*/ 0 w 144"/>
                  <a:gd name="T9" fmla="*/ 8599 h 1344"/>
                  <a:gd name="T10" fmla="*/ 9216 w 144"/>
                  <a:gd name="T11" fmla="*/ 10741 h 1344"/>
                  <a:gd name="T12" fmla="*/ 0 w 144"/>
                  <a:gd name="T13" fmla="*/ 12881 h 1344"/>
                  <a:gd name="T14" fmla="*/ 9216 w 144"/>
                  <a:gd name="T15" fmla="*/ 15032 h 1344"/>
                  <a:gd name="T16" fmla="*/ 0 w 144"/>
                  <a:gd name="T17" fmla="*/ 17179 h 1344"/>
                  <a:gd name="T18" fmla="*/ 9216 w 144"/>
                  <a:gd name="T19" fmla="*/ 19325 h 1344"/>
                  <a:gd name="T20" fmla="*/ 0 w 144"/>
                  <a:gd name="T21" fmla="*/ 21467 h 1344"/>
                  <a:gd name="T22" fmla="*/ 9216 w 144"/>
                  <a:gd name="T23" fmla="*/ 23623 h 1344"/>
                  <a:gd name="T24" fmla="*/ 0 w 144"/>
                  <a:gd name="T25" fmla="*/ 25773 h 1344"/>
                  <a:gd name="T26" fmla="*/ 9216 w 144"/>
                  <a:gd name="T27" fmla="*/ 27923 h 1344"/>
                  <a:gd name="T28" fmla="*/ 0 w 144"/>
                  <a:gd name="T29" fmla="*/ 30067 h 13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1344"/>
                  <a:gd name="T47" fmla="*/ 144 w 144"/>
                  <a:gd name="T48" fmla="*/ 1344 h 13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1344">
                    <a:moveTo>
                      <a:pt x="0" y="0"/>
                    </a:moveTo>
                    <a:cubicBezTo>
                      <a:pt x="72" y="32"/>
                      <a:pt x="144" y="64"/>
                      <a:pt x="144" y="96"/>
                    </a:cubicBezTo>
                    <a:cubicBezTo>
                      <a:pt x="144" y="128"/>
                      <a:pt x="0" y="160"/>
                      <a:pt x="0" y="192"/>
                    </a:cubicBezTo>
                    <a:cubicBezTo>
                      <a:pt x="0" y="224"/>
                      <a:pt x="144" y="256"/>
                      <a:pt x="144" y="288"/>
                    </a:cubicBezTo>
                    <a:cubicBezTo>
                      <a:pt x="144" y="320"/>
                      <a:pt x="0" y="352"/>
                      <a:pt x="0" y="384"/>
                    </a:cubicBezTo>
                    <a:cubicBezTo>
                      <a:pt x="0" y="416"/>
                      <a:pt x="144" y="448"/>
                      <a:pt x="144" y="480"/>
                    </a:cubicBezTo>
                    <a:cubicBezTo>
                      <a:pt x="144" y="512"/>
                      <a:pt x="0" y="544"/>
                      <a:pt x="0" y="576"/>
                    </a:cubicBezTo>
                    <a:cubicBezTo>
                      <a:pt x="0" y="608"/>
                      <a:pt x="144" y="640"/>
                      <a:pt x="144" y="672"/>
                    </a:cubicBezTo>
                    <a:cubicBezTo>
                      <a:pt x="144" y="704"/>
                      <a:pt x="0" y="736"/>
                      <a:pt x="0" y="768"/>
                    </a:cubicBezTo>
                    <a:cubicBezTo>
                      <a:pt x="0" y="800"/>
                      <a:pt x="144" y="832"/>
                      <a:pt x="144" y="864"/>
                    </a:cubicBezTo>
                    <a:cubicBezTo>
                      <a:pt x="144" y="896"/>
                      <a:pt x="0" y="928"/>
                      <a:pt x="0" y="960"/>
                    </a:cubicBezTo>
                    <a:cubicBezTo>
                      <a:pt x="0" y="992"/>
                      <a:pt x="144" y="1024"/>
                      <a:pt x="144" y="1056"/>
                    </a:cubicBezTo>
                    <a:cubicBezTo>
                      <a:pt x="144" y="1088"/>
                      <a:pt x="0" y="1120"/>
                      <a:pt x="0" y="1152"/>
                    </a:cubicBezTo>
                    <a:cubicBezTo>
                      <a:pt x="0" y="1184"/>
                      <a:pt x="144" y="1216"/>
                      <a:pt x="144" y="1248"/>
                    </a:cubicBezTo>
                    <a:cubicBezTo>
                      <a:pt x="144" y="1280"/>
                      <a:pt x="24" y="1328"/>
                      <a:pt x="0" y="1344"/>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35" name="Rectangle 6"/>
              <p:cNvSpPr>
                <a:spLocks noChangeArrowheads="1"/>
              </p:cNvSpPr>
              <p:nvPr/>
            </p:nvSpPr>
            <p:spPr bwMode="auto">
              <a:xfrm>
                <a:off x="-768" y="672"/>
                <a:ext cx="1632" cy="3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sp>
          <p:nvSpPr>
            <p:cNvPr id="221632" name="Freeform 7"/>
            <p:cNvSpPr>
              <a:spLocks/>
            </p:cNvSpPr>
            <p:nvPr/>
          </p:nvSpPr>
          <p:spPr bwMode="auto">
            <a:xfrm>
              <a:off x="1512" y="1188"/>
              <a:ext cx="2208" cy="122"/>
            </a:xfrm>
            <a:custGeom>
              <a:avLst/>
              <a:gdLst>
                <a:gd name="T0" fmla="*/ 0 w 2208"/>
                <a:gd name="T1" fmla="*/ 4 h 230"/>
                <a:gd name="T2" fmla="*/ 174 w 2208"/>
                <a:gd name="T3" fmla="*/ 0 h 230"/>
                <a:gd name="T4" fmla="*/ 300 w 2208"/>
                <a:gd name="T5" fmla="*/ 4 h 230"/>
                <a:gd name="T6" fmla="*/ 534 w 2208"/>
                <a:gd name="T7" fmla="*/ 1 h 230"/>
                <a:gd name="T8" fmla="*/ 636 w 2208"/>
                <a:gd name="T9" fmla="*/ 5 h 230"/>
                <a:gd name="T10" fmla="*/ 816 w 2208"/>
                <a:gd name="T11" fmla="*/ 1 h 230"/>
                <a:gd name="T12" fmla="*/ 918 w 2208"/>
                <a:gd name="T13" fmla="*/ 5 h 230"/>
                <a:gd name="T14" fmla="*/ 1128 w 2208"/>
                <a:gd name="T15" fmla="*/ 1 h 230"/>
                <a:gd name="T16" fmla="*/ 1260 w 2208"/>
                <a:gd name="T17" fmla="*/ 5 h 230"/>
                <a:gd name="T18" fmla="*/ 1452 w 2208"/>
                <a:gd name="T19" fmla="*/ 1 h 230"/>
                <a:gd name="T20" fmla="*/ 1608 w 2208"/>
                <a:gd name="T21" fmla="*/ 5 h 230"/>
                <a:gd name="T22" fmla="*/ 1788 w 2208"/>
                <a:gd name="T23" fmla="*/ 1 h 230"/>
                <a:gd name="T24" fmla="*/ 1926 w 2208"/>
                <a:gd name="T25" fmla="*/ 5 h 230"/>
                <a:gd name="T26" fmla="*/ 2124 w 2208"/>
                <a:gd name="T27" fmla="*/ 1 h 230"/>
                <a:gd name="T28" fmla="*/ 2208 w 2208"/>
                <a:gd name="T29" fmla="*/ 5 h 2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08"/>
                <a:gd name="T46" fmla="*/ 0 h 230"/>
                <a:gd name="T47" fmla="*/ 2208 w 2208"/>
                <a:gd name="T48" fmla="*/ 230 h 2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08" h="230">
                  <a:moveTo>
                    <a:pt x="0" y="204"/>
                  </a:moveTo>
                  <a:cubicBezTo>
                    <a:pt x="27" y="170"/>
                    <a:pt x="124" y="0"/>
                    <a:pt x="174" y="0"/>
                  </a:cubicBezTo>
                  <a:cubicBezTo>
                    <a:pt x="224" y="0"/>
                    <a:pt x="240" y="202"/>
                    <a:pt x="300" y="204"/>
                  </a:cubicBezTo>
                  <a:cubicBezTo>
                    <a:pt x="360" y="206"/>
                    <a:pt x="478" y="9"/>
                    <a:pt x="534" y="12"/>
                  </a:cubicBezTo>
                  <a:cubicBezTo>
                    <a:pt x="590" y="15"/>
                    <a:pt x="589" y="221"/>
                    <a:pt x="636" y="222"/>
                  </a:cubicBezTo>
                  <a:cubicBezTo>
                    <a:pt x="683" y="223"/>
                    <a:pt x="769" y="19"/>
                    <a:pt x="816" y="18"/>
                  </a:cubicBezTo>
                  <a:cubicBezTo>
                    <a:pt x="863" y="17"/>
                    <a:pt x="866" y="217"/>
                    <a:pt x="918" y="216"/>
                  </a:cubicBezTo>
                  <a:cubicBezTo>
                    <a:pt x="970" y="215"/>
                    <a:pt x="1071" y="10"/>
                    <a:pt x="1128" y="12"/>
                  </a:cubicBezTo>
                  <a:cubicBezTo>
                    <a:pt x="1185" y="14"/>
                    <a:pt x="1206" y="228"/>
                    <a:pt x="1260" y="228"/>
                  </a:cubicBezTo>
                  <a:cubicBezTo>
                    <a:pt x="1314" y="228"/>
                    <a:pt x="1394" y="14"/>
                    <a:pt x="1452" y="12"/>
                  </a:cubicBezTo>
                  <a:cubicBezTo>
                    <a:pt x="1510" y="10"/>
                    <a:pt x="1552" y="217"/>
                    <a:pt x="1608" y="216"/>
                  </a:cubicBezTo>
                  <a:cubicBezTo>
                    <a:pt x="1664" y="215"/>
                    <a:pt x="1735" y="4"/>
                    <a:pt x="1788" y="6"/>
                  </a:cubicBezTo>
                  <a:cubicBezTo>
                    <a:pt x="1841" y="8"/>
                    <a:pt x="1870" y="226"/>
                    <a:pt x="1926" y="228"/>
                  </a:cubicBezTo>
                  <a:cubicBezTo>
                    <a:pt x="1982" y="230"/>
                    <a:pt x="2077" y="19"/>
                    <a:pt x="2124" y="18"/>
                  </a:cubicBezTo>
                  <a:cubicBezTo>
                    <a:pt x="2171" y="17"/>
                    <a:pt x="2191" y="180"/>
                    <a:pt x="2208" y="222"/>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33" name="Rectangle 8"/>
            <p:cNvSpPr>
              <a:spLocks noChangeArrowheads="1"/>
            </p:cNvSpPr>
            <p:nvPr/>
          </p:nvSpPr>
          <p:spPr bwMode="auto">
            <a:xfrm>
              <a:off x="1488" y="1062"/>
              <a:ext cx="1488" cy="3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sp>
        <p:nvSpPr>
          <p:cNvPr id="221188" name="Freeform 9"/>
          <p:cNvSpPr>
            <a:spLocks/>
          </p:cNvSpPr>
          <p:nvPr/>
        </p:nvSpPr>
        <p:spPr bwMode="auto">
          <a:xfrm>
            <a:off x="1158875" y="5390585"/>
            <a:ext cx="3505200" cy="193675"/>
          </a:xfrm>
          <a:custGeom>
            <a:avLst/>
            <a:gdLst>
              <a:gd name="T0" fmla="*/ 0 w 2208"/>
              <a:gd name="T1" fmla="*/ 2147483646 h 230"/>
              <a:gd name="T2" fmla="*/ 2147483646 w 2208"/>
              <a:gd name="T3" fmla="*/ 0 h 230"/>
              <a:gd name="T4" fmla="*/ 2147483646 w 2208"/>
              <a:gd name="T5" fmla="*/ 2147483646 h 230"/>
              <a:gd name="T6" fmla="*/ 2147483646 w 2208"/>
              <a:gd name="T7" fmla="*/ 2147483646 h 230"/>
              <a:gd name="T8" fmla="*/ 2147483646 w 2208"/>
              <a:gd name="T9" fmla="*/ 2147483646 h 230"/>
              <a:gd name="T10" fmla="*/ 2147483646 w 2208"/>
              <a:gd name="T11" fmla="*/ 2147483646 h 230"/>
              <a:gd name="T12" fmla="*/ 2147483646 w 2208"/>
              <a:gd name="T13" fmla="*/ 2147483646 h 230"/>
              <a:gd name="T14" fmla="*/ 2147483646 w 2208"/>
              <a:gd name="T15" fmla="*/ 2147483646 h 230"/>
              <a:gd name="T16" fmla="*/ 2147483646 w 2208"/>
              <a:gd name="T17" fmla="*/ 2147483646 h 230"/>
              <a:gd name="T18" fmla="*/ 2147483646 w 2208"/>
              <a:gd name="T19" fmla="*/ 2147483646 h 230"/>
              <a:gd name="T20" fmla="*/ 2147483646 w 2208"/>
              <a:gd name="T21" fmla="*/ 2147483646 h 230"/>
              <a:gd name="T22" fmla="*/ 2147483646 w 2208"/>
              <a:gd name="T23" fmla="*/ 2147483646 h 230"/>
              <a:gd name="T24" fmla="*/ 2147483646 w 2208"/>
              <a:gd name="T25" fmla="*/ 2147483646 h 230"/>
              <a:gd name="T26" fmla="*/ 2147483646 w 2208"/>
              <a:gd name="T27" fmla="*/ 2147483646 h 230"/>
              <a:gd name="T28" fmla="*/ 2147483646 w 2208"/>
              <a:gd name="T29" fmla="*/ 2147483646 h 2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08"/>
              <a:gd name="T46" fmla="*/ 0 h 230"/>
              <a:gd name="T47" fmla="*/ 2208 w 2208"/>
              <a:gd name="T48" fmla="*/ 230 h 2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08" h="230">
                <a:moveTo>
                  <a:pt x="0" y="204"/>
                </a:moveTo>
                <a:cubicBezTo>
                  <a:pt x="27" y="170"/>
                  <a:pt x="124" y="0"/>
                  <a:pt x="174" y="0"/>
                </a:cubicBezTo>
                <a:cubicBezTo>
                  <a:pt x="224" y="0"/>
                  <a:pt x="240" y="202"/>
                  <a:pt x="300" y="204"/>
                </a:cubicBezTo>
                <a:cubicBezTo>
                  <a:pt x="360" y="206"/>
                  <a:pt x="478" y="9"/>
                  <a:pt x="534" y="12"/>
                </a:cubicBezTo>
                <a:cubicBezTo>
                  <a:pt x="590" y="15"/>
                  <a:pt x="589" y="221"/>
                  <a:pt x="636" y="222"/>
                </a:cubicBezTo>
                <a:cubicBezTo>
                  <a:pt x="683" y="223"/>
                  <a:pt x="769" y="19"/>
                  <a:pt x="816" y="18"/>
                </a:cubicBezTo>
                <a:cubicBezTo>
                  <a:pt x="863" y="17"/>
                  <a:pt x="866" y="217"/>
                  <a:pt x="918" y="216"/>
                </a:cubicBezTo>
                <a:cubicBezTo>
                  <a:pt x="970" y="215"/>
                  <a:pt x="1071" y="10"/>
                  <a:pt x="1128" y="12"/>
                </a:cubicBezTo>
                <a:cubicBezTo>
                  <a:pt x="1185" y="14"/>
                  <a:pt x="1206" y="228"/>
                  <a:pt x="1260" y="228"/>
                </a:cubicBezTo>
                <a:cubicBezTo>
                  <a:pt x="1314" y="228"/>
                  <a:pt x="1394" y="14"/>
                  <a:pt x="1452" y="12"/>
                </a:cubicBezTo>
                <a:cubicBezTo>
                  <a:pt x="1510" y="10"/>
                  <a:pt x="1552" y="217"/>
                  <a:pt x="1608" y="216"/>
                </a:cubicBezTo>
                <a:cubicBezTo>
                  <a:pt x="1664" y="215"/>
                  <a:pt x="1735" y="4"/>
                  <a:pt x="1788" y="6"/>
                </a:cubicBezTo>
                <a:cubicBezTo>
                  <a:pt x="1841" y="8"/>
                  <a:pt x="1870" y="226"/>
                  <a:pt x="1926" y="228"/>
                </a:cubicBezTo>
                <a:cubicBezTo>
                  <a:pt x="1982" y="230"/>
                  <a:pt x="2077" y="19"/>
                  <a:pt x="2124" y="18"/>
                </a:cubicBezTo>
                <a:cubicBezTo>
                  <a:pt x="2171" y="17"/>
                  <a:pt x="2191" y="180"/>
                  <a:pt x="2208" y="222"/>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189" name="Rectangle 10"/>
          <p:cNvSpPr>
            <a:spLocks noChangeArrowheads="1"/>
          </p:cNvSpPr>
          <p:nvPr/>
        </p:nvSpPr>
        <p:spPr bwMode="auto">
          <a:xfrm>
            <a:off x="777875" y="5190560"/>
            <a:ext cx="2209800" cy="609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nvGrpSpPr>
          <p:cNvPr id="221190" name="Group 11"/>
          <p:cNvGrpSpPr>
            <a:grpSpLocks/>
          </p:cNvGrpSpPr>
          <p:nvPr/>
        </p:nvGrpSpPr>
        <p:grpSpPr bwMode="auto">
          <a:xfrm>
            <a:off x="-974725" y="5190560"/>
            <a:ext cx="3962400" cy="609600"/>
            <a:chOff x="0" y="48"/>
            <a:chExt cx="2496" cy="384"/>
          </a:xfrm>
        </p:grpSpPr>
        <p:sp>
          <p:nvSpPr>
            <p:cNvPr id="221627" name="Freeform 12"/>
            <p:cNvSpPr>
              <a:spLocks/>
            </p:cNvSpPr>
            <p:nvPr/>
          </p:nvSpPr>
          <p:spPr bwMode="auto">
            <a:xfrm rot="-5374692">
              <a:off x="1080" y="-888"/>
              <a:ext cx="288" cy="2256"/>
            </a:xfrm>
            <a:custGeom>
              <a:avLst/>
              <a:gdLst>
                <a:gd name="T0" fmla="*/ 0 w 144"/>
                <a:gd name="T1" fmla="*/ 0 h 1344"/>
                <a:gd name="T2" fmla="*/ 9216 w 144"/>
                <a:gd name="T3" fmla="*/ 2142 h 1344"/>
                <a:gd name="T4" fmla="*/ 0 w 144"/>
                <a:gd name="T5" fmla="*/ 4294 h 1344"/>
                <a:gd name="T6" fmla="*/ 9216 w 144"/>
                <a:gd name="T7" fmla="*/ 6439 h 1344"/>
                <a:gd name="T8" fmla="*/ 0 w 144"/>
                <a:gd name="T9" fmla="*/ 8599 h 1344"/>
                <a:gd name="T10" fmla="*/ 9216 w 144"/>
                <a:gd name="T11" fmla="*/ 10741 h 1344"/>
                <a:gd name="T12" fmla="*/ 0 w 144"/>
                <a:gd name="T13" fmla="*/ 12881 h 1344"/>
                <a:gd name="T14" fmla="*/ 9216 w 144"/>
                <a:gd name="T15" fmla="*/ 15032 h 1344"/>
                <a:gd name="T16" fmla="*/ 0 w 144"/>
                <a:gd name="T17" fmla="*/ 17179 h 1344"/>
                <a:gd name="T18" fmla="*/ 9216 w 144"/>
                <a:gd name="T19" fmla="*/ 19325 h 1344"/>
                <a:gd name="T20" fmla="*/ 0 w 144"/>
                <a:gd name="T21" fmla="*/ 21467 h 1344"/>
                <a:gd name="T22" fmla="*/ 9216 w 144"/>
                <a:gd name="T23" fmla="*/ 23623 h 1344"/>
                <a:gd name="T24" fmla="*/ 0 w 144"/>
                <a:gd name="T25" fmla="*/ 25773 h 1344"/>
                <a:gd name="T26" fmla="*/ 9216 w 144"/>
                <a:gd name="T27" fmla="*/ 27923 h 1344"/>
                <a:gd name="T28" fmla="*/ 0 w 144"/>
                <a:gd name="T29" fmla="*/ 30067 h 13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1344"/>
                <a:gd name="T47" fmla="*/ 144 w 144"/>
                <a:gd name="T48" fmla="*/ 1344 h 13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1344">
                  <a:moveTo>
                    <a:pt x="0" y="0"/>
                  </a:moveTo>
                  <a:cubicBezTo>
                    <a:pt x="72" y="32"/>
                    <a:pt x="144" y="64"/>
                    <a:pt x="144" y="96"/>
                  </a:cubicBezTo>
                  <a:cubicBezTo>
                    <a:pt x="144" y="128"/>
                    <a:pt x="0" y="160"/>
                    <a:pt x="0" y="192"/>
                  </a:cubicBezTo>
                  <a:cubicBezTo>
                    <a:pt x="0" y="224"/>
                    <a:pt x="144" y="256"/>
                    <a:pt x="144" y="288"/>
                  </a:cubicBezTo>
                  <a:cubicBezTo>
                    <a:pt x="144" y="320"/>
                    <a:pt x="0" y="352"/>
                    <a:pt x="0" y="384"/>
                  </a:cubicBezTo>
                  <a:cubicBezTo>
                    <a:pt x="0" y="416"/>
                    <a:pt x="144" y="448"/>
                    <a:pt x="144" y="480"/>
                  </a:cubicBezTo>
                  <a:cubicBezTo>
                    <a:pt x="144" y="512"/>
                    <a:pt x="0" y="544"/>
                    <a:pt x="0" y="576"/>
                  </a:cubicBezTo>
                  <a:cubicBezTo>
                    <a:pt x="0" y="608"/>
                    <a:pt x="144" y="640"/>
                    <a:pt x="144" y="672"/>
                  </a:cubicBezTo>
                  <a:cubicBezTo>
                    <a:pt x="144" y="704"/>
                    <a:pt x="0" y="736"/>
                    <a:pt x="0" y="768"/>
                  </a:cubicBezTo>
                  <a:cubicBezTo>
                    <a:pt x="0" y="800"/>
                    <a:pt x="144" y="832"/>
                    <a:pt x="144" y="864"/>
                  </a:cubicBezTo>
                  <a:cubicBezTo>
                    <a:pt x="144" y="896"/>
                    <a:pt x="0" y="928"/>
                    <a:pt x="0" y="960"/>
                  </a:cubicBezTo>
                  <a:cubicBezTo>
                    <a:pt x="0" y="992"/>
                    <a:pt x="144" y="1024"/>
                    <a:pt x="144" y="1056"/>
                  </a:cubicBezTo>
                  <a:cubicBezTo>
                    <a:pt x="144" y="1088"/>
                    <a:pt x="0" y="1120"/>
                    <a:pt x="0" y="1152"/>
                  </a:cubicBezTo>
                  <a:cubicBezTo>
                    <a:pt x="0" y="1184"/>
                    <a:pt x="144" y="1216"/>
                    <a:pt x="144" y="1248"/>
                  </a:cubicBezTo>
                  <a:cubicBezTo>
                    <a:pt x="144" y="1280"/>
                    <a:pt x="24" y="1328"/>
                    <a:pt x="0" y="1344"/>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28" name="Line 13"/>
            <p:cNvSpPr>
              <a:spLocks noChangeShapeType="1"/>
            </p:cNvSpPr>
            <p:nvPr/>
          </p:nvSpPr>
          <p:spPr bwMode="auto">
            <a:xfrm>
              <a:off x="96" y="240"/>
              <a:ext cx="2400" cy="0"/>
            </a:xfrm>
            <a:prstGeom prst="line">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29" name="Freeform 14"/>
            <p:cNvSpPr>
              <a:spLocks/>
            </p:cNvSpPr>
            <p:nvPr/>
          </p:nvSpPr>
          <p:spPr bwMode="auto">
            <a:xfrm>
              <a:off x="192" y="174"/>
              <a:ext cx="2208" cy="122"/>
            </a:xfrm>
            <a:custGeom>
              <a:avLst/>
              <a:gdLst>
                <a:gd name="T0" fmla="*/ 0 w 2208"/>
                <a:gd name="T1" fmla="*/ 4 h 230"/>
                <a:gd name="T2" fmla="*/ 174 w 2208"/>
                <a:gd name="T3" fmla="*/ 0 h 230"/>
                <a:gd name="T4" fmla="*/ 300 w 2208"/>
                <a:gd name="T5" fmla="*/ 4 h 230"/>
                <a:gd name="T6" fmla="*/ 534 w 2208"/>
                <a:gd name="T7" fmla="*/ 1 h 230"/>
                <a:gd name="T8" fmla="*/ 636 w 2208"/>
                <a:gd name="T9" fmla="*/ 5 h 230"/>
                <a:gd name="T10" fmla="*/ 816 w 2208"/>
                <a:gd name="T11" fmla="*/ 1 h 230"/>
                <a:gd name="T12" fmla="*/ 918 w 2208"/>
                <a:gd name="T13" fmla="*/ 5 h 230"/>
                <a:gd name="T14" fmla="*/ 1128 w 2208"/>
                <a:gd name="T15" fmla="*/ 1 h 230"/>
                <a:gd name="T16" fmla="*/ 1260 w 2208"/>
                <a:gd name="T17" fmla="*/ 5 h 230"/>
                <a:gd name="T18" fmla="*/ 1452 w 2208"/>
                <a:gd name="T19" fmla="*/ 1 h 230"/>
                <a:gd name="T20" fmla="*/ 1608 w 2208"/>
                <a:gd name="T21" fmla="*/ 5 h 230"/>
                <a:gd name="T22" fmla="*/ 1788 w 2208"/>
                <a:gd name="T23" fmla="*/ 1 h 230"/>
                <a:gd name="T24" fmla="*/ 1926 w 2208"/>
                <a:gd name="T25" fmla="*/ 5 h 230"/>
                <a:gd name="T26" fmla="*/ 2124 w 2208"/>
                <a:gd name="T27" fmla="*/ 1 h 230"/>
                <a:gd name="T28" fmla="*/ 2208 w 2208"/>
                <a:gd name="T29" fmla="*/ 5 h 2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08"/>
                <a:gd name="T46" fmla="*/ 0 h 230"/>
                <a:gd name="T47" fmla="*/ 2208 w 2208"/>
                <a:gd name="T48" fmla="*/ 230 h 2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08" h="230">
                  <a:moveTo>
                    <a:pt x="0" y="204"/>
                  </a:moveTo>
                  <a:cubicBezTo>
                    <a:pt x="27" y="170"/>
                    <a:pt x="124" y="0"/>
                    <a:pt x="174" y="0"/>
                  </a:cubicBezTo>
                  <a:cubicBezTo>
                    <a:pt x="224" y="0"/>
                    <a:pt x="240" y="202"/>
                    <a:pt x="300" y="204"/>
                  </a:cubicBezTo>
                  <a:cubicBezTo>
                    <a:pt x="360" y="206"/>
                    <a:pt x="478" y="9"/>
                    <a:pt x="534" y="12"/>
                  </a:cubicBezTo>
                  <a:cubicBezTo>
                    <a:pt x="590" y="15"/>
                    <a:pt x="589" y="221"/>
                    <a:pt x="636" y="222"/>
                  </a:cubicBezTo>
                  <a:cubicBezTo>
                    <a:pt x="683" y="223"/>
                    <a:pt x="769" y="19"/>
                    <a:pt x="816" y="18"/>
                  </a:cubicBezTo>
                  <a:cubicBezTo>
                    <a:pt x="863" y="17"/>
                    <a:pt x="866" y="217"/>
                    <a:pt x="918" y="216"/>
                  </a:cubicBezTo>
                  <a:cubicBezTo>
                    <a:pt x="970" y="215"/>
                    <a:pt x="1071" y="10"/>
                    <a:pt x="1128" y="12"/>
                  </a:cubicBezTo>
                  <a:cubicBezTo>
                    <a:pt x="1185" y="14"/>
                    <a:pt x="1206" y="228"/>
                    <a:pt x="1260" y="228"/>
                  </a:cubicBezTo>
                  <a:cubicBezTo>
                    <a:pt x="1314" y="228"/>
                    <a:pt x="1394" y="14"/>
                    <a:pt x="1452" y="12"/>
                  </a:cubicBezTo>
                  <a:cubicBezTo>
                    <a:pt x="1510" y="10"/>
                    <a:pt x="1552" y="217"/>
                    <a:pt x="1608" y="216"/>
                  </a:cubicBezTo>
                  <a:cubicBezTo>
                    <a:pt x="1664" y="215"/>
                    <a:pt x="1735" y="4"/>
                    <a:pt x="1788" y="6"/>
                  </a:cubicBezTo>
                  <a:cubicBezTo>
                    <a:pt x="1841" y="8"/>
                    <a:pt x="1870" y="226"/>
                    <a:pt x="1926" y="228"/>
                  </a:cubicBezTo>
                  <a:cubicBezTo>
                    <a:pt x="1982" y="230"/>
                    <a:pt x="2077" y="19"/>
                    <a:pt x="2124" y="18"/>
                  </a:cubicBezTo>
                  <a:cubicBezTo>
                    <a:pt x="2171" y="17"/>
                    <a:pt x="2191" y="180"/>
                    <a:pt x="2208" y="222"/>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30" name="Rectangle 15"/>
            <p:cNvSpPr>
              <a:spLocks noChangeArrowheads="1"/>
            </p:cNvSpPr>
            <p:nvPr/>
          </p:nvSpPr>
          <p:spPr bwMode="auto">
            <a:xfrm>
              <a:off x="0" y="48"/>
              <a:ext cx="1392" cy="3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sp>
        <p:nvSpPr>
          <p:cNvPr id="221191" name="Line 16"/>
          <p:cNvSpPr>
            <a:spLocks noChangeShapeType="1"/>
          </p:cNvSpPr>
          <p:nvPr/>
        </p:nvSpPr>
        <p:spPr bwMode="auto">
          <a:xfrm>
            <a:off x="2911475" y="5495360"/>
            <a:ext cx="1828800" cy="0"/>
          </a:xfrm>
          <a:prstGeom prst="line">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nvGrpSpPr>
          <p:cNvPr id="221192" name="Group 17"/>
          <p:cNvGrpSpPr>
            <a:grpSpLocks/>
          </p:cNvGrpSpPr>
          <p:nvPr/>
        </p:nvGrpSpPr>
        <p:grpSpPr bwMode="auto">
          <a:xfrm>
            <a:off x="-974725" y="3361760"/>
            <a:ext cx="3962400" cy="609600"/>
            <a:chOff x="0" y="48"/>
            <a:chExt cx="2496" cy="384"/>
          </a:xfrm>
        </p:grpSpPr>
        <p:sp>
          <p:nvSpPr>
            <p:cNvPr id="221623" name="Freeform 18"/>
            <p:cNvSpPr>
              <a:spLocks/>
            </p:cNvSpPr>
            <p:nvPr/>
          </p:nvSpPr>
          <p:spPr bwMode="auto">
            <a:xfrm rot="-5374692">
              <a:off x="1080" y="-888"/>
              <a:ext cx="288" cy="2256"/>
            </a:xfrm>
            <a:custGeom>
              <a:avLst/>
              <a:gdLst>
                <a:gd name="T0" fmla="*/ 0 w 144"/>
                <a:gd name="T1" fmla="*/ 0 h 1344"/>
                <a:gd name="T2" fmla="*/ 9216 w 144"/>
                <a:gd name="T3" fmla="*/ 2142 h 1344"/>
                <a:gd name="T4" fmla="*/ 0 w 144"/>
                <a:gd name="T5" fmla="*/ 4294 h 1344"/>
                <a:gd name="T6" fmla="*/ 9216 w 144"/>
                <a:gd name="T7" fmla="*/ 6439 h 1344"/>
                <a:gd name="T8" fmla="*/ 0 w 144"/>
                <a:gd name="T9" fmla="*/ 8599 h 1344"/>
                <a:gd name="T10" fmla="*/ 9216 w 144"/>
                <a:gd name="T11" fmla="*/ 10741 h 1344"/>
                <a:gd name="T12" fmla="*/ 0 w 144"/>
                <a:gd name="T13" fmla="*/ 12881 h 1344"/>
                <a:gd name="T14" fmla="*/ 9216 w 144"/>
                <a:gd name="T15" fmla="*/ 15032 h 1344"/>
                <a:gd name="T16" fmla="*/ 0 w 144"/>
                <a:gd name="T17" fmla="*/ 17179 h 1344"/>
                <a:gd name="T18" fmla="*/ 9216 w 144"/>
                <a:gd name="T19" fmla="*/ 19325 h 1344"/>
                <a:gd name="T20" fmla="*/ 0 w 144"/>
                <a:gd name="T21" fmla="*/ 21467 h 1344"/>
                <a:gd name="T22" fmla="*/ 9216 w 144"/>
                <a:gd name="T23" fmla="*/ 23623 h 1344"/>
                <a:gd name="T24" fmla="*/ 0 w 144"/>
                <a:gd name="T25" fmla="*/ 25773 h 1344"/>
                <a:gd name="T26" fmla="*/ 9216 w 144"/>
                <a:gd name="T27" fmla="*/ 27923 h 1344"/>
                <a:gd name="T28" fmla="*/ 0 w 144"/>
                <a:gd name="T29" fmla="*/ 30067 h 13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1344"/>
                <a:gd name="T47" fmla="*/ 144 w 144"/>
                <a:gd name="T48" fmla="*/ 1344 h 13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1344">
                  <a:moveTo>
                    <a:pt x="0" y="0"/>
                  </a:moveTo>
                  <a:cubicBezTo>
                    <a:pt x="72" y="32"/>
                    <a:pt x="144" y="64"/>
                    <a:pt x="144" y="96"/>
                  </a:cubicBezTo>
                  <a:cubicBezTo>
                    <a:pt x="144" y="128"/>
                    <a:pt x="0" y="160"/>
                    <a:pt x="0" y="192"/>
                  </a:cubicBezTo>
                  <a:cubicBezTo>
                    <a:pt x="0" y="224"/>
                    <a:pt x="144" y="256"/>
                    <a:pt x="144" y="288"/>
                  </a:cubicBezTo>
                  <a:cubicBezTo>
                    <a:pt x="144" y="320"/>
                    <a:pt x="0" y="352"/>
                    <a:pt x="0" y="384"/>
                  </a:cubicBezTo>
                  <a:cubicBezTo>
                    <a:pt x="0" y="416"/>
                    <a:pt x="144" y="448"/>
                    <a:pt x="144" y="480"/>
                  </a:cubicBezTo>
                  <a:cubicBezTo>
                    <a:pt x="144" y="512"/>
                    <a:pt x="0" y="544"/>
                    <a:pt x="0" y="576"/>
                  </a:cubicBezTo>
                  <a:cubicBezTo>
                    <a:pt x="0" y="608"/>
                    <a:pt x="144" y="640"/>
                    <a:pt x="144" y="672"/>
                  </a:cubicBezTo>
                  <a:cubicBezTo>
                    <a:pt x="144" y="704"/>
                    <a:pt x="0" y="736"/>
                    <a:pt x="0" y="768"/>
                  </a:cubicBezTo>
                  <a:cubicBezTo>
                    <a:pt x="0" y="800"/>
                    <a:pt x="144" y="832"/>
                    <a:pt x="144" y="864"/>
                  </a:cubicBezTo>
                  <a:cubicBezTo>
                    <a:pt x="144" y="896"/>
                    <a:pt x="0" y="928"/>
                    <a:pt x="0" y="960"/>
                  </a:cubicBezTo>
                  <a:cubicBezTo>
                    <a:pt x="0" y="992"/>
                    <a:pt x="144" y="1024"/>
                    <a:pt x="144" y="1056"/>
                  </a:cubicBezTo>
                  <a:cubicBezTo>
                    <a:pt x="144" y="1088"/>
                    <a:pt x="0" y="1120"/>
                    <a:pt x="0" y="1152"/>
                  </a:cubicBezTo>
                  <a:cubicBezTo>
                    <a:pt x="0" y="1184"/>
                    <a:pt x="144" y="1216"/>
                    <a:pt x="144" y="1248"/>
                  </a:cubicBezTo>
                  <a:cubicBezTo>
                    <a:pt x="144" y="1280"/>
                    <a:pt x="24" y="1328"/>
                    <a:pt x="0" y="1344"/>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24" name="Line 19"/>
            <p:cNvSpPr>
              <a:spLocks noChangeShapeType="1"/>
            </p:cNvSpPr>
            <p:nvPr/>
          </p:nvSpPr>
          <p:spPr bwMode="auto">
            <a:xfrm>
              <a:off x="96" y="240"/>
              <a:ext cx="2400" cy="0"/>
            </a:xfrm>
            <a:prstGeom prst="line">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25" name="Freeform 20"/>
            <p:cNvSpPr>
              <a:spLocks/>
            </p:cNvSpPr>
            <p:nvPr/>
          </p:nvSpPr>
          <p:spPr bwMode="auto">
            <a:xfrm>
              <a:off x="192" y="174"/>
              <a:ext cx="2208" cy="122"/>
            </a:xfrm>
            <a:custGeom>
              <a:avLst/>
              <a:gdLst>
                <a:gd name="T0" fmla="*/ 0 w 2208"/>
                <a:gd name="T1" fmla="*/ 4 h 230"/>
                <a:gd name="T2" fmla="*/ 174 w 2208"/>
                <a:gd name="T3" fmla="*/ 0 h 230"/>
                <a:gd name="T4" fmla="*/ 300 w 2208"/>
                <a:gd name="T5" fmla="*/ 4 h 230"/>
                <a:gd name="T6" fmla="*/ 534 w 2208"/>
                <a:gd name="T7" fmla="*/ 1 h 230"/>
                <a:gd name="T8" fmla="*/ 636 w 2208"/>
                <a:gd name="T9" fmla="*/ 5 h 230"/>
                <a:gd name="T10" fmla="*/ 816 w 2208"/>
                <a:gd name="T11" fmla="*/ 1 h 230"/>
                <a:gd name="T12" fmla="*/ 918 w 2208"/>
                <a:gd name="T13" fmla="*/ 5 h 230"/>
                <a:gd name="T14" fmla="*/ 1128 w 2208"/>
                <a:gd name="T15" fmla="*/ 1 h 230"/>
                <a:gd name="T16" fmla="*/ 1260 w 2208"/>
                <a:gd name="T17" fmla="*/ 5 h 230"/>
                <a:gd name="T18" fmla="*/ 1452 w 2208"/>
                <a:gd name="T19" fmla="*/ 1 h 230"/>
                <a:gd name="T20" fmla="*/ 1608 w 2208"/>
                <a:gd name="T21" fmla="*/ 5 h 230"/>
                <a:gd name="T22" fmla="*/ 1788 w 2208"/>
                <a:gd name="T23" fmla="*/ 1 h 230"/>
                <a:gd name="T24" fmla="*/ 1926 w 2208"/>
                <a:gd name="T25" fmla="*/ 5 h 230"/>
                <a:gd name="T26" fmla="*/ 2124 w 2208"/>
                <a:gd name="T27" fmla="*/ 1 h 230"/>
                <a:gd name="T28" fmla="*/ 2208 w 2208"/>
                <a:gd name="T29" fmla="*/ 5 h 2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08"/>
                <a:gd name="T46" fmla="*/ 0 h 230"/>
                <a:gd name="T47" fmla="*/ 2208 w 2208"/>
                <a:gd name="T48" fmla="*/ 230 h 2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08" h="230">
                  <a:moveTo>
                    <a:pt x="0" y="204"/>
                  </a:moveTo>
                  <a:cubicBezTo>
                    <a:pt x="27" y="170"/>
                    <a:pt x="124" y="0"/>
                    <a:pt x="174" y="0"/>
                  </a:cubicBezTo>
                  <a:cubicBezTo>
                    <a:pt x="224" y="0"/>
                    <a:pt x="240" y="202"/>
                    <a:pt x="300" y="204"/>
                  </a:cubicBezTo>
                  <a:cubicBezTo>
                    <a:pt x="360" y="206"/>
                    <a:pt x="478" y="9"/>
                    <a:pt x="534" y="12"/>
                  </a:cubicBezTo>
                  <a:cubicBezTo>
                    <a:pt x="590" y="15"/>
                    <a:pt x="589" y="221"/>
                    <a:pt x="636" y="222"/>
                  </a:cubicBezTo>
                  <a:cubicBezTo>
                    <a:pt x="683" y="223"/>
                    <a:pt x="769" y="19"/>
                    <a:pt x="816" y="18"/>
                  </a:cubicBezTo>
                  <a:cubicBezTo>
                    <a:pt x="863" y="17"/>
                    <a:pt x="866" y="217"/>
                    <a:pt x="918" y="216"/>
                  </a:cubicBezTo>
                  <a:cubicBezTo>
                    <a:pt x="970" y="215"/>
                    <a:pt x="1071" y="10"/>
                    <a:pt x="1128" y="12"/>
                  </a:cubicBezTo>
                  <a:cubicBezTo>
                    <a:pt x="1185" y="14"/>
                    <a:pt x="1206" y="228"/>
                    <a:pt x="1260" y="228"/>
                  </a:cubicBezTo>
                  <a:cubicBezTo>
                    <a:pt x="1314" y="228"/>
                    <a:pt x="1394" y="14"/>
                    <a:pt x="1452" y="12"/>
                  </a:cubicBezTo>
                  <a:cubicBezTo>
                    <a:pt x="1510" y="10"/>
                    <a:pt x="1552" y="217"/>
                    <a:pt x="1608" y="216"/>
                  </a:cubicBezTo>
                  <a:cubicBezTo>
                    <a:pt x="1664" y="215"/>
                    <a:pt x="1735" y="4"/>
                    <a:pt x="1788" y="6"/>
                  </a:cubicBezTo>
                  <a:cubicBezTo>
                    <a:pt x="1841" y="8"/>
                    <a:pt x="1870" y="226"/>
                    <a:pt x="1926" y="228"/>
                  </a:cubicBezTo>
                  <a:cubicBezTo>
                    <a:pt x="1982" y="230"/>
                    <a:pt x="2077" y="19"/>
                    <a:pt x="2124" y="18"/>
                  </a:cubicBezTo>
                  <a:cubicBezTo>
                    <a:pt x="2171" y="17"/>
                    <a:pt x="2191" y="180"/>
                    <a:pt x="2208" y="222"/>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26" name="Rectangle 21"/>
            <p:cNvSpPr>
              <a:spLocks noChangeArrowheads="1"/>
            </p:cNvSpPr>
            <p:nvPr/>
          </p:nvSpPr>
          <p:spPr bwMode="auto">
            <a:xfrm>
              <a:off x="0" y="48"/>
              <a:ext cx="1392" cy="3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grpSp>
        <p:nvGrpSpPr>
          <p:cNvPr id="221193" name="Group 22"/>
          <p:cNvGrpSpPr>
            <a:grpSpLocks/>
          </p:cNvGrpSpPr>
          <p:nvPr/>
        </p:nvGrpSpPr>
        <p:grpSpPr bwMode="auto">
          <a:xfrm>
            <a:off x="619125" y="3506223"/>
            <a:ext cx="615950" cy="838200"/>
            <a:chOff x="450" y="1392"/>
            <a:chExt cx="388" cy="528"/>
          </a:xfrm>
        </p:grpSpPr>
        <p:sp>
          <p:nvSpPr>
            <p:cNvPr id="221619" name="Oval 23"/>
            <p:cNvSpPr>
              <a:spLocks noChangeArrowheads="1"/>
            </p:cNvSpPr>
            <p:nvPr/>
          </p:nvSpPr>
          <p:spPr bwMode="auto">
            <a:xfrm>
              <a:off x="694" y="1392"/>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20" name="Oval 24"/>
            <p:cNvSpPr>
              <a:spLocks noChangeArrowheads="1"/>
            </p:cNvSpPr>
            <p:nvPr/>
          </p:nvSpPr>
          <p:spPr bwMode="auto">
            <a:xfrm>
              <a:off x="450" y="1776"/>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21" name="Line 25"/>
            <p:cNvSpPr>
              <a:spLocks noChangeShapeType="1"/>
            </p:cNvSpPr>
            <p:nvPr/>
          </p:nvSpPr>
          <p:spPr bwMode="auto">
            <a:xfrm flipH="1">
              <a:off x="456" y="1426"/>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22" name="Line 26"/>
            <p:cNvSpPr>
              <a:spLocks noChangeShapeType="1"/>
            </p:cNvSpPr>
            <p:nvPr/>
          </p:nvSpPr>
          <p:spPr bwMode="auto">
            <a:xfrm flipH="1">
              <a:off x="582" y="1494"/>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grpSp>
        <p:nvGrpSpPr>
          <p:cNvPr id="221194" name="Group 27"/>
          <p:cNvGrpSpPr>
            <a:grpSpLocks/>
          </p:cNvGrpSpPr>
          <p:nvPr/>
        </p:nvGrpSpPr>
        <p:grpSpPr bwMode="auto">
          <a:xfrm>
            <a:off x="609600" y="4184085"/>
            <a:ext cx="615950" cy="838200"/>
            <a:chOff x="450" y="1392"/>
            <a:chExt cx="388" cy="528"/>
          </a:xfrm>
        </p:grpSpPr>
        <p:sp>
          <p:nvSpPr>
            <p:cNvPr id="221615" name="Oval 28"/>
            <p:cNvSpPr>
              <a:spLocks noChangeArrowheads="1"/>
            </p:cNvSpPr>
            <p:nvPr/>
          </p:nvSpPr>
          <p:spPr bwMode="auto">
            <a:xfrm>
              <a:off x="694" y="1392"/>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16" name="Oval 29"/>
            <p:cNvSpPr>
              <a:spLocks noChangeArrowheads="1"/>
            </p:cNvSpPr>
            <p:nvPr/>
          </p:nvSpPr>
          <p:spPr bwMode="auto">
            <a:xfrm>
              <a:off x="450" y="1776"/>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17" name="Line 30"/>
            <p:cNvSpPr>
              <a:spLocks noChangeShapeType="1"/>
            </p:cNvSpPr>
            <p:nvPr/>
          </p:nvSpPr>
          <p:spPr bwMode="auto">
            <a:xfrm flipH="1">
              <a:off x="456" y="1426"/>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18" name="Line 31"/>
            <p:cNvSpPr>
              <a:spLocks noChangeShapeType="1"/>
            </p:cNvSpPr>
            <p:nvPr/>
          </p:nvSpPr>
          <p:spPr bwMode="auto">
            <a:xfrm flipH="1">
              <a:off x="582" y="1494"/>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grpSp>
        <p:nvGrpSpPr>
          <p:cNvPr id="221195" name="Group 32"/>
          <p:cNvGrpSpPr>
            <a:grpSpLocks/>
          </p:cNvGrpSpPr>
          <p:nvPr/>
        </p:nvGrpSpPr>
        <p:grpSpPr bwMode="auto">
          <a:xfrm>
            <a:off x="609600" y="4860360"/>
            <a:ext cx="615950" cy="838200"/>
            <a:chOff x="450" y="1392"/>
            <a:chExt cx="388" cy="528"/>
          </a:xfrm>
        </p:grpSpPr>
        <p:sp>
          <p:nvSpPr>
            <p:cNvPr id="221611" name="Oval 33"/>
            <p:cNvSpPr>
              <a:spLocks noChangeArrowheads="1"/>
            </p:cNvSpPr>
            <p:nvPr/>
          </p:nvSpPr>
          <p:spPr bwMode="auto">
            <a:xfrm>
              <a:off x="694" y="1392"/>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12" name="Oval 34"/>
            <p:cNvSpPr>
              <a:spLocks noChangeArrowheads="1"/>
            </p:cNvSpPr>
            <p:nvPr/>
          </p:nvSpPr>
          <p:spPr bwMode="auto">
            <a:xfrm>
              <a:off x="450" y="1776"/>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13" name="Line 35"/>
            <p:cNvSpPr>
              <a:spLocks noChangeShapeType="1"/>
            </p:cNvSpPr>
            <p:nvPr/>
          </p:nvSpPr>
          <p:spPr bwMode="auto">
            <a:xfrm flipH="1">
              <a:off x="456" y="1426"/>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14" name="Line 36"/>
            <p:cNvSpPr>
              <a:spLocks noChangeShapeType="1"/>
            </p:cNvSpPr>
            <p:nvPr/>
          </p:nvSpPr>
          <p:spPr bwMode="auto">
            <a:xfrm flipH="1">
              <a:off x="582" y="1494"/>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grpSp>
        <p:nvGrpSpPr>
          <p:cNvPr id="221196" name="Group 37"/>
          <p:cNvGrpSpPr>
            <a:grpSpLocks/>
          </p:cNvGrpSpPr>
          <p:nvPr/>
        </p:nvGrpSpPr>
        <p:grpSpPr bwMode="auto">
          <a:xfrm>
            <a:off x="609600" y="5538223"/>
            <a:ext cx="615950" cy="838200"/>
            <a:chOff x="450" y="1392"/>
            <a:chExt cx="388" cy="528"/>
          </a:xfrm>
        </p:grpSpPr>
        <p:sp>
          <p:nvSpPr>
            <p:cNvPr id="221607" name="Oval 38"/>
            <p:cNvSpPr>
              <a:spLocks noChangeArrowheads="1"/>
            </p:cNvSpPr>
            <p:nvPr/>
          </p:nvSpPr>
          <p:spPr bwMode="auto">
            <a:xfrm>
              <a:off x="694" y="1392"/>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08" name="Oval 39"/>
            <p:cNvSpPr>
              <a:spLocks noChangeArrowheads="1"/>
            </p:cNvSpPr>
            <p:nvPr/>
          </p:nvSpPr>
          <p:spPr bwMode="auto">
            <a:xfrm>
              <a:off x="450" y="1776"/>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09" name="Line 40"/>
            <p:cNvSpPr>
              <a:spLocks noChangeShapeType="1"/>
            </p:cNvSpPr>
            <p:nvPr/>
          </p:nvSpPr>
          <p:spPr bwMode="auto">
            <a:xfrm flipH="1">
              <a:off x="456" y="1426"/>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10" name="Line 41"/>
            <p:cNvSpPr>
              <a:spLocks noChangeShapeType="1"/>
            </p:cNvSpPr>
            <p:nvPr/>
          </p:nvSpPr>
          <p:spPr bwMode="auto">
            <a:xfrm flipH="1">
              <a:off x="582" y="1494"/>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grpSp>
        <p:nvGrpSpPr>
          <p:cNvPr id="221197" name="Group 42"/>
          <p:cNvGrpSpPr>
            <a:grpSpLocks/>
          </p:cNvGrpSpPr>
          <p:nvPr/>
        </p:nvGrpSpPr>
        <p:grpSpPr bwMode="auto">
          <a:xfrm>
            <a:off x="609600" y="2828360"/>
            <a:ext cx="615950" cy="838200"/>
            <a:chOff x="450" y="1392"/>
            <a:chExt cx="388" cy="528"/>
          </a:xfrm>
        </p:grpSpPr>
        <p:sp>
          <p:nvSpPr>
            <p:cNvPr id="221603" name="Oval 43"/>
            <p:cNvSpPr>
              <a:spLocks noChangeArrowheads="1"/>
            </p:cNvSpPr>
            <p:nvPr/>
          </p:nvSpPr>
          <p:spPr bwMode="auto">
            <a:xfrm>
              <a:off x="694" y="1392"/>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04" name="Oval 44"/>
            <p:cNvSpPr>
              <a:spLocks noChangeArrowheads="1"/>
            </p:cNvSpPr>
            <p:nvPr/>
          </p:nvSpPr>
          <p:spPr bwMode="auto">
            <a:xfrm>
              <a:off x="450" y="1776"/>
              <a:ext cx="144" cy="144"/>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05" name="Line 45"/>
            <p:cNvSpPr>
              <a:spLocks noChangeShapeType="1"/>
            </p:cNvSpPr>
            <p:nvPr/>
          </p:nvSpPr>
          <p:spPr bwMode="auto">
            <a:xfrm flipH="1">
              <a:off x="456" y="1426"/>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06" name="Line 46"/>
            <p:cNvSpPr>
              <a:spLocks noChangeShapeType="1"/>
            </p:cNvSpPr>
            <p:nvPr/>
          </p:nvSpPr>
          <p:spPr bwMode="auto">
            <a:xfrm flipH="1">
              <a:off x="582" y="1494"/>
              <a:ext cx="250" cy="3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sp>
        <p:nvSpPr>
          <p:cNvPr id="221198" name="Rectangle 47"/>
          <p:cNvSpPr>
            <a:spLocks noChangeArrowheads="1"/>
          </p:cNvSpPr>
          <p:nvPr/>
        </p:nvSpPr>
        <p:spPr bwMode="auto">
          <a:xfrm>
            <a:off x="962025" y="2675960"/>
            <a:ext cx="304800" cy="3276600"/>
          </a:xfrm>
          <a:prstGeom prst="rect">
            <a:avLst/>
          </a:prstGeom>
          <a:solidFill>
            <a:srgbClr val="33CCCC">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199" name="Freeform 48"/>
          <p:cNvSpPr>
            <a:spLocks/>
          </p:cNvSpPr>
          <p:nvPr/>
        </p:nvSpPr>
        <p:spPr bwMode="auto">
          <a:xfrm>
            <a:off x="581025" y="2675960"/>
            <a:ext cx="685800" cy="609600"/>
          </a:xfrm>
          <a:custGeom>
            <a:avLst/>
            <a:gdLst>
              <a:gd name="T0" fmla="*/ 0 w 432"/>
              <a:gd name="T1" fmla="*/ 2147483646 h 384"/>
              <a:gd name="T2" fmla="*/ 2147483646 w 432"/>
              <a:gd name="T3" fmla="*/ 2147483646 h 384"/>
              <a:gd name="T4" fmla="*/ 2147483646 w 432"/>
              <a:gd name="T5" fmla="*/ 0 h 384"/>
              <a:gd name="T6" fmla="*/ 2147483646 w 432"/>
              <a:gd name="T7" fmla="*/ 0 h 384"/>
              <a:gd name="T8" fmla="*/ 0 w 432"/>
              <a:gd name="T9" fmla="*/ 2147483646 h 384"/>
              <a:gd name="T10" fmla="*/ 0 60000 65536"/>
              <a:gd name="T11" fmla="*/ 0 60000 65536"/>
              <a:gd name="T12" fmla="*/ 0 60000 65536"/>
              <a:gd name="T13" fmla="*/ 0 60000 65536"/>
              <a:gd name="T14" fmla="*/ 0 60000 65536"/>
              <a:gd name="T15" fmla="*/ 0 w 432"/>
              <a:gd name="T16" fmla="*/ 0 h 384"/>
              <a:gd name="T17" fmla="*/ 432 w 432"/>
              <a:gd name="T18" fmla="*/ 384 h 384"/>
            </a:gdLst>
            <a:ahLst/>
            <a:cxnLst>
              <a:cxn ang="T10">
                <a:pos x="T0" y="T1"/>
              </a:cxn>
              <a:cxn ang="T11">
                <a:pos x="T2" y="T3"/>
              </a:cxn>
              <a:cxn ang="T12">
                <a:pos x="T4" y="T5"/>
              </a:cxn>
              <a:cxn ang="T13">
                <a:pos x="T6" y="T7"/>
              </a:cxn>
              <a:cxn ang="T14">
                <a:pos x="T8" y="T9"/>
              </a:cxn>
            </a:cxnLst>
            <a:rect l="T15" t="T16" r="T17" b="T18"/>
            <a:pathLst>
              <a:path w="432" h="384">
                <a:moveTo>
                  <a:pt x="0" y="384"/>
                </a:moveTo>
                <a:lnTo>
                  <a:pt x="192" y="384"/>
                </a:lnTo>
                <a:lnTo>
                  <a:pt x="432" y="0"/>
                </a:lnTo>
                <a:lnTo>
                  <a:pt x="240" y="0"/>
                </a:lnTo>
                <a:lnTo>
                  <a:pt x="0" y="384"/>
                </a:lnTo>
                <a:close/>
              </a:path>
            </a:pathLst>
          </a:custGeom>
          <a:solidFill>
            <a:srgbClr val="33CCCC">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200" name="Freeform 49"/>
          <p:cNvSpPr>
            <a:spLocks/>
          </p:cNvSpPr>
          <p:nvPr/>
        </p:nvSpPr>
        <p:spPr bwMode="auto">
          <a:xfrm>
            <a:off x="581025" y="5952560"/>
            <a:ext cx="685800" cy="609600"/>
          </a:xfrm>
          <a:custGeom>
            <a:avLst/>
            <a:gdLst>
              <a:gd name="T0" fmla="*/ 0 w 432"/>
              <a:gd name="T1" fmla="*/ 2147483646 h 384"/>
              <a:gd name="T2" fmla="*/ 2147483646 w 432"/>
              <a:gd name="T3" fmla="*/ 2147483646 h 384"/>
              <a:gd name="T4" fmla="*/ 2147483646 w 432"/>
              <a:gd name="T5" fmla="*/ 0 h 384"/>
              <a:gd name="T6" fmla="*/ 2147483646 w 432"/>
              <a:gd name="T7" fmla="*/ 0 h 384"/>
              <a:gd name="T8" fmla="*/ 0 w 432"/>
              <a:gd name="T9" fmla="*/ 2147483646 h 384"/>
              <a:gd name="T10" fmla="*/ 0 60000 65536"/>
              <a:gd name="T11" fmla="*/ 0 60000 65536"/>
              <a:gd name="T12" fmla="*/ 0 60000 65536"/>
              <a:gd name="T13" fmla="*/ 0 60000 65536"/>
              <a:gd name="T14" fmla="*/ 0 60000 65536"/>
              <a:gd name="T15" fmla="*/ 0 w 432"/>
              <a:gd name="T16" fmla="*/ 0 h 384"/>
              <a:gd name="T17" fmla="*/ 432 w 432"/>
              <a:gd name="T18" fmla="*/ 384 h 384"/>
            </a:gdLst>
            <a:ahLst/>
            <a:cxnLst>
              <a:cxn ang="T10">
                <a:pos x="T0" y="T1"/>
              </a:cxn>
              <a:cxn ang="T11">
                <a:pos x="T2" y="T3"/>
              </a:cxn>
              <a:cxn ang="T12">
                <a:pos x="T4" y="T5"/>
              </a:cxn>
              <a:cxn ang="T13">
                <a:pos x="T6" y="T7"/>
              </a:cxn>
              <a:cxn ang="T14">
                <a:pos x="T8" y="T9"/>
              </a:cxn>
            </a:cxnLst>
            <a:rect l="T15" t="T16" r="T17" b="T18"/>
            <a:pathLst>
              <a:path w="432" h="384">
                <a:moveTo>
                  <a:pt x="0" y="384"/>
                </a:moveTo>
                <a:lnTo>
                  <a:pt x="192" y="384"/>
                </a:lnTo>
                <a:lnTo>
                  <a:pt x="432" y="0"/>
                </a:lnTo>
                <a:lnTo>
                  <a:pt x="240" y="0"/>
                </a:lnTo>
                <a:lnTo>
                  <a:pt x="0" y="384"/>
                </a:lnTo>
                <a:close/>
              </a:path>
            </a:pathLst>
          </a:custGeom>
          <a:solidFill>
            <a:srgbClr val="33CCCC">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201" name="Rectangle 50"/>
          <p:cNvSpPr>
            <a:spLocks noChangeArrowheads="1"/>
          </p:cNvSpPr>
          <p:nvPr/>
        </p:nvSpPr>
        <p:spPr bwMode="auto">
          <a:xfrm>
            <a:off x="581025" y="3285560"/>
            <a:ext cx="304800" cy="3276600"/>
          </a:xfrm>
          <a:prstGeom prst="rect">
            <a:avLst/>
          </a:prstGeom>
          <a:solidFill>
            <a:srgbClr val="33CCCC">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02" name="Freeform 51"/>
          <p:cNvSpPr>
            <a:spLocks/>
          </p:cNvSpPr>
          <p:nvPr/>
        </p:nvSpPr>
        <p:spPr bwMode="auto">
          <a:xfrm>
            <a:off x="885825" y="2675960"/>
            <a:ext cx="381000" cy="3886200"/>
          </a:xfrm>
          <a:custGeom>
            <a:avLst/>
            <a:gdLst>
              <a:gd name="T0" fmla="*/ 0 w 240"/>
              <a:gd name="T1" fmla="*/ 2147483646 h 2448"/>
              <a:gd name="T2" fmla="*/ 2147483646 w 240"/>
              <a:gd name="T3" fmla="*/ 0 h 2448"/>
              <a:gd name="T4" fmla="*/ 2147483646 w 240"/>
              <a:gd name="T5" fmla="*/ 2147483646 h 2448"/>
              <a:gd name="T6" fmla="*/ 0 w 240"/>
              <a:gd name="T7" fmla="*/ 2147483646 h 2448"/>
              <a:gd name="T8" fmla="*/ 0 w 240"/>
              <a:gd name="T9" fmla="*/ 2147483646 h 2448"/>
              <a:gd name="T10" fmla="*/ 0 60000 65536"/>
              <a:gd name="T11" fmla="*/ 0 60000 65536"/>
              <a:gd name="T12" fmla="*/ 0 60000 65536"/>
              <a:gd name="T13" fmla="*/ 0 60000 65536"/>
              <a:gd name="T14" fmla="*/ 0 60000 65536"/>
              <a:gd name="T15" fmla="*/ 0 w 240"/>
              <a:gd name="T16" fmla="*/ 0 h 2448"/>
              <a:gd name="T17" fmla="*/ 240 w 240"/>
              <a:gd name="T18" fmla="*/ 2448 h 2448"/>
            </a:gdLst>
            <a:ahLst/>
            <a:cxnLst>
              <a:cxn ang="T10">
                <a:pos x="T0" y="T1"/>
              </a:cxn>
              <a:cxn ang="T11">
                <a:pos x="T2" y="T3"/>
              </a:cxn>
              <a:cxn ang="T12">
                <a:pos x="T4" y="T5"/>
              </a:cxn>
              <a:cxn ang="T13">
                <a:pos x="T6" y="T7"/>
              </a:cxn>
              <a:cxn ang="T14">
                <a:pos x="T8" y="T9"/>
              </a:cxn>
            </a:cxnLst>
            <a:rect l="T15" t="T16" r="T17" b="T18"/>
            <a:pathLst>
              <a:path w="240" h="2448">
                <a:moveTo>
                  <a:pt x="0" y="384"/>
                </a:moveTo>
                <a:lnTo>
                  <a:pt x="240" y="0"/>
                </a:lnTo>
                <a:lnTo>
                  <a:pt x="240" y="2064"/>
                </a:lnTo>
                <a:lnTo>
                  <a:pt x="0" y="2448"/>
                </a:lnTo>
                <a:lnTo>
                  <a:pt x="0" y="384"/>
                </a:lnTo>
                <a:close/>
              </a:path>
            </a:pathLst>
          </a:custGeom>
          <a:solidFill>
            <a:srgbClr val="33CCCC">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203" name="Oval 52"/>
          <p:cNvSpPr>
            <a:spLocks noChangeArrowheads="1"/>
          </p:cNvSpPr>
          <p:nvPr/>
        </p:nvSpPr>
        <p:spPr bwMode="auto">
          <a:xfrm>
            <a:off x="609600" y="3439548"/>
            <a:ext cx="228600" cy="2286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04" name="Oval 53"/>
          <p:cNvSpPr>
            <a:spLocks noChangeArrowheads="1"/>
          </p:cNvSpPr>
          <p:nvPr/>
        </p:nvSpPr>
        <p:spPr bwMode="auto">
          <a:xfrm>
            <a:off x="619125" y="4115823"/>
            <a:ext cx="228600" cy="2286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05" name="Oval 54"/>
          <p:cNvSpPr>
            <a:spLocks noChangeArrowheads="1"/>
          </p:cNvSpPr>
          <p:nvPr/>
        </p:nvSpPr>
        <p:spPr bwMode="auto">
          <a:xfrm>
            <a:off x="609600" y="4793685"/>
            <a:ext cx="228600" cy="2286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06" name="Oval 55"/>
          <p:cNvSpPr>
            <a:spLocks noChangeArrowheads="1"/>
          </p:cNvSpPr>
          <p:nvPr/>
        </p:nvSpPr>
        <p:spPr bwMode="auto">
          <a:xfrm>
            <a:off x="609600" y="5471548"/>
            <a:ext cx="228600" cy="2286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07" name="Oval 56"/>
          <p:cNvSpPr>
            <a:spLocks noChangeArrowheads="1"/>
          </p:cNvSpPr>
          <p:nvPr/>
        </p:nvSpPr>
        <p:spPr bwMode="auto">
          <a:xfrm>
            <a:off x="609600" y="6147823"/>
            <a:ext cx="228600" cy="2286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08" name="Text Box 57"/>
          <p:cNvSpPr txBox="1">
            <a:spLocks noChangeArrowheads="1"/>
          </p:cNvSpPr>
          <p:nvPr/>
        </p:nvSpPr>
        <p:spPr bwMode="auto">
          <a:xfrm>
            <a:off x="450850" y="2225110"/>
            <a:ext cx="11715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バックライト</a:t>
            </a:r>
          </a:p>
        </p:txBody>
      </p:sp>
      <p:sp>
        <p:nvSpPr>
          <p:cNvPr id="221209" name="AutoShape 58"/>
          <p:cNvSpPr>
            <a:spLocks noChangeArrowheads="1"/>
          </p:cNvSpPr>
          <p:nvPr/>
        </p:nvSpPr>
        <p:spPr bwMode="auto">
          <a:xfrm rot="13614">
            <a:off x="1266825" y="4580960"/>
            <a:ext cx="609600" cy="304800"/>
          </a:xfrm>
          <a:prstGeom prst="rightArrow">
            <a:avLst>
              <a:gd name="adj1" fmla="val 50000"/>
              <a:gd name="adj2" fmla="val 50000"/>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10" name="AutoShape 59"/>
          <p:cNvSpPr>
            <a:spLocks noChangeArrowheads="1"/>
          </p:cNvSpPr>
          <p:nvPr/>
        </p:nvSpPr>
        <p:spPr bwMode="auto">
          <a:xfrm rot="13614">
            <a:off x="1190625" y="4771460"/>
            <a:ext cx="609600" cy="304800"/>
          </a:xfrm>
          <a:prstGeom prst="rightArrow">
            <a:avLst>
              <a:gd name="adj1" fmla="val 50000"/>
              <a:gd name="adj2" fmla="val 50000"/>
            </a:avLst>
          </a:prstGeom>
          <a:solidFill>
            <a:srgbClr val="00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11" name="AutoShape 60"/>
          <p:cNvSpPr>
            <a:spLocks noChangeArrowheads="1"/>
          </p:cNvSpPr>
          <p:nvPr/>
        </p:nvSpPr>
        <p:spPr bwMode="auto">
          <a:xfrm rot="13614">
            <a:off x="1114425" y="4961960"/>
            <a:ext cx="609600" cy="304800"/>
          </a:xfrm>
          <a:prstGeom prst="rightArrow">
            <a:avLst>
              <a:gd name="adj1" fmla="val 50000"/>
              <a:gd name="adj2" fmla="val 50000"/>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nvGrpSpPr>
          <p:cNvPr id="221212" name="Group 61"/>
          <p:cNvGrpSpPr>
            <a:grpSpLocks/>
          </p:cNvGrpSpPr>
          <p:nvPr/>
        </p:nvGrpSpPr>
        <p:grpSpPr bwMode="auto">
          <a:xfrm>
            <a:off x="2606675" y="2675960"/>
            <a:ext cx="457200" cy="3886200"/>
            <a:chOff x="2736" y="1200"/>
            <a:chExt cx="288" cy="2448"/>
          </a:xfrm>
        </p:grpSpPr>
        <p:grpSp>
          <p:nvGrpSpPr>
            <p:cNvPr id="221576" name="Group 62"/>
            <p:cNvGrpSpPr>
              <a:grpSpLocks/>
            </p:cNvGrpSpPr>
            <p:nvPr/>
          </p:nvGrpSpPr>
          <p:grpSpPr bwMode="auto">
            <a:xfrm>
              <a:off x="2736" y="1200"/>
              <a:ext cx="288" cy="2448"/>
              <a:chOff x="1296" y="1296"/>
              <a:chExt cx="288" cy="2448"/>
            </a:xfrm>
          </p:grpSpPr>
          <p:sp>
            <p:nvSpPr>
              <p:cNvPr id="221598" name="Freeform 63"/>
              <p:cNvSpPr>
                <a:spLocks/>
              </p:cNvSpPr>
              <p:nvPr/>
            </p:nvSpPr>
            <p:spPr bwMode="auto">
              <a:xfrm>
                <a:off x="1296" y="3360"/>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C0C0C0">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99" name="Rectangle 64"/>
              <p:cNvSpPr>
                <a:spLocks noChangeArrowheads="1"/>
              </p:cNvSpPr>
              <p:nvPr/>
            </p:nvSpPr>
            <p:spPr bwMode="auto">
              <a:xfrm>
                <a:off x="1296" y="1680"/>
                <a:ext cx="48" cy="2064"/>
              </a:xfrm>
              <a:prstGeom prst="rect">
                <a:avLst/>
              </a:prstGeom>
              <a:solidFill>
                <a:srgbClr val="C0C0C0">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00" name="Rectangle 65"/>
              <p:cNvSpPr>
                <a:spLocks noChangeArrowheads="1"/>
              </p:cNvSpPr>
              <p:nvPr/>
            </p:nvSpPr>
            <p:spPr bwMode="auto">
              <a:xfrm>
                <a:off x="1536" y="1296"/>
                <a:ext cx="48" cy="2064"/>
              </a:xfrm>
              <a:prstGeom prst="rect">
                <a:avLst/>
              </a:prstGeom>
              <a:solidFill>
                <a:srgbClr val="C0C0C0">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601" name="Freeform 66"/>
              <p:cNvSpPr>
                <a:spLocks/>
              </p:cNvSpPr>
              <p:nvPr/>
            </p:nvSpPr>
            <p:spPr bwMode="auto">
              <a:xfrm>
                <a:off x="1296" y="1296"/>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C0C0C0">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602" name="Freeform 67"/>
              <p:cNvSpPr>
                <a:spLocks/>
              </p:cNvSpPr>
              <p:nvPr/>
            </p:nvSpPr>
            <p:spPr bwMode="auto">
              <a:xfrm>
                <a:off x="1344" y="1296"/>
                <a:ext cx="240" cy="2448"/>
              </a:xfrm>
              <a:custGeom>
                <a:avLst/>
                <a:gdLst>
                  <a:gd name="T0" fmla="*/ 0 w 240"/>
                  <a:gd name="T1" fmla="*/ 384 h 2448"/>
                  <a:gd name="T2" fmla="*/ 240 w 240"/>
                  <a:gd name="T3" fmla="*/ 0 h 2448"/>
                  <a:gd name="T4" fmla="*/ 240 w 240"/>
                  <a:gd name="T5" fmla="*/ 2064 h 2448"/>
                  <a:gd name="T6" fmla="*/ 0 w 240"/>
                  <a:gd name="T7" fmla="*/ 2448 h 2448"/>
                  <a:gd name="T8" fmla="*/ 0 w 240"/>
                  <a:gd name="T9" fmla="*/ 384 h 2448"/>
                  <a:gd name="T10" fmla="*/ 0 60000 65536"/>
                  <a:gd name="T11" fmla="*/ 0 60000 65536"/>
                  <a:gd name="T12" fmla="*/ 0 60000 65536"/>
                  <a:gd name="T13" fmla="*/ 0 60000 65536"/>
                  <a:gd name="T14" fmla="*/ 0 60000 65536"/>
                  <a:gd name="T15" fmla="*/ 0 w 240"/>
                  <a:gd name="T16" fmla="*/ 0 h 2448"/>
                  <a:gd name="T17" fmla="*/ 240 w 240"/>
                  <a:gd name="T18" fmla="*/ 2448 h 2448"/>
                </a:gdLst>
                <a:ahLst/>
                <a:cxnLst>
                  <a:cxn ang="T10">
                    <a:pos x="T0" y="T1"/>
                  </a:cxn>
                  <a:cxn ang="T11">
                    <a:pos x="T2" y="T3"/>
                  </a:cxn>
                  <a:cxn ang="T12">
                    <a:pos x="T4" y="T5"/>
                  </a:cxn>
                  <a:cxn ang="T13">
                    <a:pos x="T6" y="T7"/>
                  </a:cxn>
                  <a:cxn ang="T14">
                    <a:pos x="T8" y="T9"/>
                  </a:cxn>
                </a:cxnLst>
                <a:rect l="T15" t="T16" r="T17" b="T18"/>
                <a:pathLst>
                  <a:path w="240" h="2448">
                    <a:moveTo>
                      <a:pt x="0" y="384"/>
                    </a:moveTo>
                    <a:lnTo>
                      <a:pt x="240" y="0"/>
                    </a:lnTo>
                    <a:lnTo>
                      <a:pt x="240" y="2064"/>
                    </a:lnTo>
                    <a:lnTo>
                      <a:pt x="0" y="2448"/>
                    </a:lnTo>
                    <a:lnTo>
                      <a:pt x="0" y="384"/>
                    </a:lnTo>
                    <a:close/>
                  </a:path>
                </a:pathLst>
              </a:custGeom>
              <a:solidFill>
                <a:srgbClr val="C0C0C0">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sp>
          <p:nvSpPr>
            <p:cNvPr id="221577" name="Line 68"/>
            <p:cNvSpPr>
              <a:spLocks noChangeShapeType="1"/>
            </p:cNvSpPr>
            <p:nvPr/>
          </p:nvSpPr>
          <p:spPr bwMode="auto">
            <a:xfrm flipV="1">
              <a:off x="2784" y="1296"/>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78" name="Line 69"/>
            <p:cNvSpPr>
              <a:spLocks noChangeShapeType="1"/>
            </p:cNvSpPr>
            <p:nvPr/>
          </p:nvSpPr>
          <p:spPr bwMode="auto">
            <a:xfrm flipV="1">
              <a:off x="2784" y="1392"/>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79" name="Line 70"/>
            <p:cNvSpPr>
              <a:spLocks noChangeShapeType="1"/>
            </p:cNvSpPr>
            <p:nvPr/>
          </p:nvSpPr>
          <p:spPr bwMode="auto">
            <a:xfrm flipV="1">
              <a:off x="2784" y="1488"/>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0" name="Line 71"/>
            <p:cNvSpPr>
              <a:spLocks noChangeShapeType="1"/>
            </p:cNvSpPr>
            <p:nvPr/>
          </p:nvSpPr>
          <p:spPr bwMode="auto">
            <a:xfrm flipV="1">
              <a:off x="2784" y="1584"/>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1" name="Line 72"/>
            <p:cNvSpPr>
              <a:spLocks noChangeShapeType="1"/>
            </p:cNvSpPr>
            <p:nvPr/>
          </p:nvSpPr>
          <p:spPr bwMode="auto">
            <a:xfrm flipV="1">
              <a:off x="2784" y="1680"/>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2" name="Line 73"/>
            <p:cNvSpPr>
              <a:spLocks noChangeShapeType="1"/>
            </p:cNvSpPr>
            <p:nvPr/>
          </p:nvSpPr>
          <p:spPr bwMode="auto">
            <a:xfrm flipV="1">
              <a:off x="2784" y="1776"/>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3" name="Line 74"/>
            <p:cNvSpPr>
              <a:spLocks noChangeShapeType="1"/>
            </p:cNvSpPr>
            <p:nvPr/>
          </p:nvSpPr>
          <p:spPr bwMode="auto">
            <a:xfrm flipV="1">
              <a:off x="2784" y="1872"/>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4" name="Line 75"/>
            <p:cNvSpPr>
              <a:spLocks noChangeShapeType="1"/>
            </p:cNvSpPr>
            <p:nvPr/>
          </p:nvSpPr>
          <p:spPr bwMode="auto">
            <a:xfrm flipV="1">
              <a:off x="2784" y="1968"/>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5" name="Line 76"/>
            <p:cNvSpPr>
              <a:spLocks noChangeShapeType="1"/>
            </p:cNvSpPr>
            <p:nvPr/>
          </p:nvSpPr>
          <p:spPr bwMode="auto">
            <a:xfrm flipV="1">
              <a:off x="2784" y="2064"/>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6" name="Line 77"/>
            <p:cNvSpPr>
              <a:spLocks noChangeShapeType="1"/>
            </p:cNvSpPr>
            <p:nvPr/>
          </p:nvSpPr>
          <p:spPr bwMode="auto">
            <a:xfrm flipV="1">
              <a:off x="2784" y="2160"/>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7" name="Line 78"/>
            <p:cNvSpPr>
              <a:spLocks noChangeShapeType="1"/>
            </p:cNvSpPr>
            <p:nvPr/>
          </p:nvSpPr>
          <p:spPr bwMode="auto">
            <a:xfrm flipV="1">
              <a:off x="2784" y="2256"/>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8" name="Line 79"/>
            <p:cNvSpPr>
              <a:spLocks noChangeShapeType="1"/>
            </p:cNvSpPr>
            <p:nvPr/>
          </p:nvSpPr>
          <p:spPr bwMode="auto">
            <a:xfrm flipV="1">
              <a:off x="2784" y="2352"/>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89" name="Line 80"/>
            <p:cNvSpPr>
              <a:spLocks noChangeShapeType="1"/>
            </p:cNvSpPr>
            <p:nvPr/>
          </p:nvSpPr>
          <p:spPr bwMode="auto">
            <a:xfrm flipV="1">
              <a:off x="2784" y="2448"/>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90" name="Line 81"/>
            <p:cNvSpPr>
              <a:spLocks noChangeShapeType="1"/>
            </p:cNvSpPr>
            <p:nvPr/>
          </p:nvSpPr>
          <p:spPr bwMode="auto">
            <a:xfrm flipV="1">
              <a:off x="2784" y="2544"/>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91" name="Line 82"/>
            <p:cNvSpPr>
              <a:spLocks noChangeShapeType="1"/>
            </p:cNvSpPr>
            <p:nvPr/>
          </p:nvSpPr>
          <p:spPr bwMode="auto">
            <a:xfrm flipV="1">
              <a:off x="2784" y="2640"/>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92" name="Line 83"/>
            <p:cNvSpPr>
              <a:spLocks noChangeShapeType="1"/>
            </p:cNvSpPr>
            <p:nvPr/>
          </p:nvSpPr>
          <p:spPr bwMode="auto">
            <a:xfrm flipV="1">
              <a:off x="2784" y="2736"/>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93" name="Line 84"/>
            <p:cNvSpPr>
              <a:spLocks noChangeShapeType="1"/>
            </p:cNvSpPr>
            <p:nvPr/>
          </p:nvSpPr>
          <p:spPr bwMode="auto">
            <a:xfrm flipV="1">
              <a:off x="2784" y="2832"/>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94" name="Line 85"/>
            <p:cNvSpPr>
              <a:spLocks noChangeShapeType="1"/>
            </p:cNvSpPr>
            <p:nvPr/>
          </p:nvSpPr>
          <p:spPr bwMode="auto">
            <a:xfrm flipV="1">
              <a:off x="2784" y="2928"/>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95" name="Line 86"/>
            <p:cNvSpPr>
              <a:spLocks noChangeShapeType="1"/>
            </p:cNvSpPr>
            <p:nvPr/>
          </p:nvSpPr>
          <p:spPr bwMode="auto">
            <a:xfrm flipV="1">
              <a:off x="2784" y="3024"/>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96" name="Line 87"/>
            <p:cNvSpPr>
              <a:spLocks noChangeShapeType="1"/>
            </p:cNvSpPr>
            <p:nvPr/>
          </p:nvSpPr>
          <p:spPr bwMode="auto">
            <a:xfrm flipV="1">
              <a:off x="2784" y="3120"/>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97" name="Line 88"/>
            <p:cNvSpPr>
              <a:spLocks noChangeShapeType="1"/>
            </p:cNvSpPr>
            <p:nvPr/>
          </p:nvSpPr>
          <p:spPr bwMode="auto">
            <a:xfrm flipV="1">
              <a:off x="2784" y="3216"/>
              <a:ext cx="240" cy="384"/>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grpSp>
        <p:nvGrpSpPr>
          <p:cNvPr id="221213" name="Group 89"/>
          <p:cNvGrpSpPr>
            <a:grpSpLocks/>
          </p:cNvGrpSpPr>
          <p:nvPr/>
        </p:nvGrpSpPr>
        <p:grpSpPr bwMode="auto">
          <a:xfrm>
            <a:off x="3292475" y="4580960"/>
            <a:ext cx="457200" cy="1981200"/>
            <a:chOff x="1872" y="2448"/>
            <a:chExt cx="288" cy="1248"/>
          </a:xfrm>
        </p:grpSpPr>
        <p:sp>
          <p:nvSpPr>
            <p:cNvPr id="221571" name="Rectangle 90"/>
            <p:cNvSpPr>
              <a:spLocks noChangeArrowheads="1"/>
            </p:cNvSpPr>
            <p:nvPr/>
          </p:nvSpPr>
          <p:spPr bwMode="auto">
            <a:xfrm>
              <a:off x="2112" y="2448"/>
              <a:ext cx="48" cy="864"/>
            </a:xfrm>
            <a:prstGeom prst="rect">
              <a:avLst/>
            </a:prstGeom>
            <a:solidFill>
              <a:srgbClr val="FFFF99">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72" name="Freeform 91"/>
            <p:cNvSpPr>
              <a:spLocks/>
            </p:cNvSpPr>
            <p:nvPr/>
          </p:nvSpPr>
          <p:spPr bwMode="auto">
            <a:xfrm>
              <a:off x="1872" y="3312"/>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FF99">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73" name="Freeform 92"/>
            <p:cNvSpPr>
              <a:spLocks/>
            </p:cNvSpPr>
            <p:nvPr/>
          </p:nvSpPr>
          <p:spPr bwMode="auto">
            <a:xfrm>
              <a:off x="1920" y="2448"/>
              <a:ext cx="240" cy="1248"/>
            </a:xfrm>
            <a:custGeom>
              <a:avLst/>
              <a:gdLst>
                <a:gd name="T0" fmla="*/ 0 w 240"/>
                <a:gd name="T1" fmla="*/ 1248 h 1248"/>
                <a:gd name="T2" fmla="*/ 240 w 240"/>
                <a:gd name="T3" fmla="*/ 864 h 1248"/>
                <a:gd name="T4" fmla="*/ 240 w 240"/>
                <a:gd name="T5" fmla="*/ 0 h 1248"/>
                <a:gd name="T6" fmla="*/ 0 w 240"/>
                <a:gd name="T7" fmla="*/ 384 h 1248"/>
                <a:gd name="T8" fmla="*/ 0 w 240"/>
                <a:gd name="T9" fmla="*/ 1248 h 1248"/>
                <a:gd name="T10" fmla="*/ 0 60000 65536"/>
                <a:gd name="T11" fmla="*/ 0 60000 65536"/>
                <a:gd name="T12" fmla="*/ 0 60000 65536"/>
                <a:gd name="T13" fmla="*/ 0 60000 65536"/>
                <a:gd name="T14" fmla="*/ 0 60000 65536"/>
                <a:gd name="T15" fmla="*/ 0 w 240"/>
                <a:gd name="T16" fmla="*/ 0 h 1248"/>
                <a:gd name="T17" fmla="*/ 240 w 240"/>
                <a:gd name="T18" fmla="*/ 1248 h 1248"/>
              </a:gdLst>
              <a:ahLst/>
              <a:cxnLst>
                <a:cxn ang="T10">
                  <a:pos x="T0" y="T1"/>
                </a:cxn>
                <a:cxn ang="T11">
                  <a:pos x="T2" y="T3"/>
                </a:cxn>
                <a:cxn ang="T12">
                  <a:pos x="T4" y="T5"/>
                </a:cxn>
                <a:cxn ang="T13">
                  <a:pos x="T6" y="T7"/>
                </a:cxn>
                <a:cxn ang="T14">
                  <a:pos x="T8" y="T9"/>
                </a:cxn>
              </a:cxnLst>
              <a:rect l="T15" t="T16" r="T17" b="T18"/>
              <a:pathLst>
                <a:path w="240" h="1248">
                  <a:moveTo>
                    <a:pt x="0" y="1248"/>
                  </a:moveTo>
                  <a:lnTo>
                    <a:pt x="240" y="864"/>
                  </a:lnTo>
                  <a:lnTo>
                    <a:pt x="240" y="0"/>
                  </a:lnTo>
                  <a:lnTo>
                    <a:pt x="0" y="384"/>
                  </a:lnTo>
                  <a:lnTo>
                    <a:pt x="0" y="1248"/>
                  </a:lnTo>
                  <a:close/>
                </a:path>
              </a:pathLst>
            </a:custGeom>
            <a:solidFill>
              <a:srgbClr val="FFFF99">
                <a:alpha val="50195"/>
              </a:srgbClr>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74" name="Rectangle 93"/>
            <p:cNvSpPr>
              <a:spLocks noChangeArrowheads="1"/>
            </p:cNvSpPr>
            <p:nvPr/>
          </p:nvSpPr>
          <p:spPr bwMode="auto">
            <a:xfrm>
              <a:off x="1872" y="2832"/>
              <a:ext cx="48" cy="864"/>
            </a:xfrm>
            <a:prstGeom prst="rect">
              <a:avLst/>
            </a:prstGeom>
            <a:solidFill>
              <a:srgbClr val="FFFF99">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75" name="Freeform 94"/>
            <p:cNvSpPr>
              <a:spLocks/>
            </p:cNvSpPr>
            <p:nvPr/>
          </p:nvSpPr>
          <p:spPr bwMode="auto">
            <a:xfrm>
              <a:off x="1872" y="2448"/>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FF99">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sp>
        <p:nvSpPr>
          <p:cNvPr id="221214" name="Oval 95"/>
          <p:cNvSpPr>
            <a:spLocks noChangeArrowheads="1"/>
          </p:cNvSpPr>
          <p:nvPr/>
        </p:nvSpPr>
        <p:spPr bwMode="auto">
          <a:xfrm>
            <a:off x="3749675" y="46571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15" name="Oval 96"/>
          <p:cNvSpPr>
            <a:spLocks noChangeArrowheads="1"/>
          </p:cNvSpPr>
          <p:nvPr/>
        </p:nvSpPr>
        <p:spPr bwMode="auto">
          <a:xfrm>
            <a:off x="3763963" y="4876235"/>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16" name="Oval 97"/>
          <p:cNvSpPr>
            <a:spLocks noChangeArrowheads="1"/>
          </p:cNvSpPr>
          <p:nvPr/>
        </p:nvSpPr>
        <p:spPr bwMode="auto">
          <a:xfrm>
            <a:off x="3749675" y="49619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17" name="Oval 98"/>
          <p:cNvSpPr>
            <a:spLocks noChangeArrowheads="1"/>
          </p:cNvSpPr>
          <p:nvPr/>
        </p:nvSpPr>
        <p:spPr bwMode="auto">
          <a:xfrm>
            <a:off x="3678238" y="5161985"/>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18" name="Oval 99"/>
          <p:cNvSpPr>
            <a:spLocks noChangeArrowheads="1"/>
          </p:cNvSpPr>
          <p:nvPr/>
        </p:nvSpPr>
        <p:spPr bwMode="auto">
          <a:xfrm>
            <a:off x="3597275" y="51143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19" name="Oval 100"/>
          <p:cNvSpPr>
            <a:spLocks noChangeArrowheads="1"/>
          </p:cNvSpPr>
          <p:nvPr/>
        </p:nvSpPr>
        <p:spPr bwMode="auto">
          <a:xfrm>
            <a:off x="3749675" y="52667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0" name="Oval 101"/>
          <p:cNvSpPr>
            <a:spLocks noChangeArrowheads="1"/>
          </p:cNvSpPr>
          <p:nvPr/>
        </p:nvSpPr>
        <p:spPr bwMode="auto">
          <a:xfrm>
            <a:off x="3521075" y="574301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1" name="Oval 102"/>
          <p:cNvSpPr>
            <a:spLocks noChangeArrowheads="1"/>
          </p:cNvSpPr>
          <p:nvPr/>
        </p:nvSpPr>
        <p:spPr bwMode="auto">
          <a:xfrm>
            <a:off x="3521075" y="56477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2" name="Oval 103"/>
          <p:cNvSpPr>
            <a:spLocks noChangeArrowheads="1"/>
          </p:cNvSpPr>
          <p:nvPr/>
        </p:nvSpPr>
        <p:spPr bwMode="auto">
          <a:xfrm>
            <a:off x="3678238" y="486194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3" name="Oval 104"/>
          <p:cNvSpPr>
            <a:spLocks noChangeArrowheads="1"/>
          </p:cNvSpPr>
          <p:nvPr/>
        </p:nvSpPr>
        <p:spPr bwMode="auto">
          <a:xfrm>
            <a:off x="3706813" y="505721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4" name="Oval 105"/>
          <p:cNvSpPr>
            <a:spLocks noChangeArrowheads="1"/>
          </p:cNvSpPr>
          <p:nvPr/>
        </p:nvSpPr>
        <p:spPr bwMode="auto">
          <a:xfrm>
            <a:off x="3506788" y="550012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5" name="Oval 106"/>
          <p:cNvSpPr>
            <a:spLocks noChangeArrowheads="1"/>
          </p:cNvSpPr>
          <p:nvPr/>
        </p:nvSpPr>
        <p:spPr bwMode="auto">
          <a:xfrm>
            <a:off x="3635375" y="553822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6" name="Oval 107"/>
          <p:cNvSpPr>
            <a:spLocks noChangeArrowheads="1"/>
          </p:cNvSpPr>
          <p:nvPr/>
        </p:nvSpPr>
        <p:spPr bwMode="auto">
          <a:xfrm>
            <a:off x="3749675" y="53429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7" name="Oval 108"/>
          <p:cNvSpPr>
            <a:spLocks noChangeArrowheads="1"/>
          </p:cNvSpPr>
          <p:nvPr/>
        </p:nvSpPr>
        <p:spPr bwMode="auto">
          <a:xfrm>
            <a:off x="3673475" y="51143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8" name="Oval 109"/>
          <p:cNvSpPr>
            <a:spLocks noChangeArrowheads="1"/>
          </p:cNvSpPr>
          <p:nvPr/>
        </p:nvSpPr>
        <p:spPr bwMode="auto">
          <a:xfrm>
            <a:off x="3597275" y="51905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29" name="Oval 110"/>
          <p:cNvSpPr>
            <a:spLocks noChangeArrowheads="1"/>
          </p:cNvSpPr>
          <p:nvPr/>
        </p:nvSpPr>
        <p:spPr bwMode="auto">
          <a:xfrm>
            <a:off x="3368675" y="55715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0" name="Oval 111"/>
          <p:cNvSpPr>
            <a:spLocks noChangeArrowheads="1"/>
          </p:cNvSpPr>
          <p:nvPr/>
        </p:nvSpPr>
        <p:spPr bwMode="auto">
          <a:xfrm>
            <a:off x="3444875" y="58763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1" name="Oval 112"/>
          <p:cNvSpPr>
            <a:spLocks noChangeArrowheads="1"/>
          </p:cNvSpPr>
          <p:nvPr/>
        </p:nvSpPr>
        <p:spPr bwMode="auto">
          <a:xfrm>
            <a:off x="3368675" y="59525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2" name="Oval 113"/>
          <p:cNvSpPr>
            <a:spLocks noChangeArrowheads="1"/>
          </p:cNvSpPr>
          <p:nvPr/>
        </p:nvSpPr>
        <p:spPr bwMode="auto">
          <a:xfrm>
            <a:off x="3521075" y="620021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3" name="Oval 114"/>
          <p:cNvSpPr>
            <a:spLocks noChangeArrowheads="1"/>
          </p:cNvSpPr>
          <p:nvPr/>
        </p:nvSpPr>
        <p:spPr bwMode="auto">
          <a:xfrm>
            <a:off x="3521075" y="61049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4" name="Oval 115"/>
          <p:cNvSpPr>
            <a:spLocks noChangeArrowheads="1"/>
          </p:cNvSpPr>
          <p:nvPr/>
        </p:nvSpPr>
        <p:spPr bwMode="auto">
          <a:xfrm>
            <a:off x="3506788" y="595732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5" name="Oval 116"/>
          <p:cNvSpPr>
            <a:spLocks noChangeArrowheads="1"/>
          </p:cNvSpPr>
          <p:nvPr/>
        </p:nvSpPr>
        <p:spPr bwMode="auto">
          <a:xfrm>
            <a:off x="3635375" y="599542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6" name="Oval 117"/>
          <p:cNvSpPr>
            <a:spLocks noChangeArrowheads="1"/>
          </p:cNvSpPr>
          <p:nvPr/>
        </p:nvSpPr>
        <p:spPr bwMode="auto">
          <a:xfrm>
            <a:off x="3368675" y="60287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7" name="Oval 118"/>
          <p:cNvSpPr>
            <a:spLocks noChangeArrowheads="1"/>
          </p:cNvSpPr>
          <p:nvPr/>
        </p:nvSpPr>
        <p:spPr bwMode="auto">
          <a:xfrm>
            <a:off x="3444875" y="63335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8" name="Oval 119"/>
          <p:cNvSpPr>
            <a:spLocks noChangeArrowheads="1"/>
          </p:cNvSpPr>
          <p:nvPr/>
        </p:nvSpPr>
        <p:spPr bwMode="auto">
          <a:xfrm>
            <a:off x="3368675" y="64097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39" name="Oval 120"/>
          <p:cNvSpPr>
            <a:spLocks noChangeArrowheads="1"/>
          </p:cNvSpPr>
          <p:nvPr/>
        </p:nvSpPr>
        <p:spPr bwMode="auto">
          <a:xfrm>
            <a:off x="3387725" y="576682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0" name="Oval 121"/>
          <p:cNvSpPr>
            <a:spLocks noChangeArrowheads="1"/>
          </p:cNvSpPr>
          <p:nvPr/>
        </p:nvSpPr>
        <p:spPr bwMode="auto">
          <a:xfrm>
            <a:off x="3592513" y="593351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1" name="Oval 122"/>
          <p:cNvSpPr>
            <a:spLocks noChangeArrowheads="1"/>
          </p:cNvSpPr>
          <p:nvPr/>
        </p:nvSpPr>
        <p:spPr bwMode="auto">
          <a:xfrm>
            <a:off x="3402013" y="62573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2" name="Oval 123"/>
          <p:cNvSpPr>
            <a:spLocks noChangeArrowheads="1"/>
          </p:cNvSpPr>
          <p:nvPr/>
        </p:nvSpPr>
        <p:spPr bwMode="auto">
          <a:xfrm>
            <a:off x="3406775" y="617639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3" name="Oval 124"/>
          <p:cNvSpPr>
            <a:spLocks noChangeArrowheads="1"/>
          </p:cNvSpPr>
          <p:nvPr/>
        </p:nvSpPr>
        <p:spPr bwMode="auto">
          <a:xfrm>
            <a:off x="3582988" y="4895285"/>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4" name="Oval 125"/>
          <p:cNvSpPr>
            <a:spLocks noChangeArrowheads="1"/>
          </p:cNvSpPr>
          <p:nvPr/>
        </p:nvSpPr>
        <p:spPr bwMode="auto">
          <a:xfrm>
            <a:off x="3516313" y="616211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5" name="Oval 126"/>
          <p:cNvSpPr>
            <a:spLocks noChangeArrowheads="1"/>
          </p:cNvSpPr>
          <p:nvPr/>
        </p:nvSpPr>
        <p:spPr bwMode="auto">
          <a:xfrm>
            <a:off x="3440113" y="623831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6" name="Oval 127"/>
          <p:cNvSpPr>
            <a:spLocks noChangeArrowheads="1"/>
          </p:cNvSpPr>
          <p:nvPr/>
        </p:nvSpPr>
        <p:spPr bwMode="auto">
          <a:xfrm>
            <a:off x="3478213" y="502387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7" name="Oval 128"/>
          <p:cNvSpPr>
            <a:spLocks noChangeArrowheads="1"/>
          </p:cNvSpPr>
          <p:nvPr/>
        </p:nvSpPr>
        <p:spPr bwMode="auto">
          <a:xfrm>
            <a:off x="3663950" y="4780985"/>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8" name="Oval 129"/>
          <p:cNvSpPr>
            <a:spLocks noChangeArrowheads="1"/>
          </p:cNvSpPr>
          <p:nvPr/>
        </p:nvSpPr>
        <p:spPr bwMode="auto">
          <a:xfrm>
            <a:off x="3578225" y="5657285"/>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49" name="Oval 130"/>
          <p:cNvSpPr>
            <a:spLocks noChangeArrowheads="1"/>
          </p:cNvSpPr>
          <p:nvPr/>
        </p:nvSpPr>
        <p:spPr bwMode="auto">
          <a:xfrm>
            <a:off x="3630613" y="580492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0" name="Oval 131"/>
          <p:cNvSpPr>
            <a:spLocks noChangeArrowheads="1"/>
          </p:cNvSpPr>
          <p:nvPr/>
        </p:nvSpPr>
        <p:spPr bwMode="auto">
          <a:xfrm>
            <a:off x="3440113" y="572872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1" name="Oval 132"/>
          <p:cNvSpPr>
            <a:spLocks noChangeArrowheads="1"/>
          </p:cNvSpPr>
          <p:nvPr/>
        </p:nvSpPr>
        <p:spPr bwMode="auto">
          <a:xfrm>
            <a:off x="3411538" y="581921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2" name="Oval 133"/>
          <p:cNvSpPr>
            <a:spLocks noChangeArrowheads="1"/>
          </p:cNvSpPr>
          <p:nvPr/>
        </p:nvSpPr>
        <p:spPr bwMode="auto">
          <a:xfrm>
            <a:off x="3440113" y="610972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3" name="Oval 134"/>
          <p:cNvSpPr>
            <a:spLocks noChangeArrowheads="1"/>
          </p:cNvSpPr>
          <p:nvPr/>
        </p:nvSpPr>
        <p:spPr bwMode="auto">
          <a:xfrm>
            <a:off x="3587750" y="558584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4" name="Oval 135"/>
          <p:cNvSpPr>
            <a:spLocks noChangeArrowheads="1"/>
          </p:cNvSpPr>
          <p:nvPr/>
        </p:nvSpPr>
        <p:spPr bwMode="auto">
          <a:xfrm>
            <a:off x="3587750" y="549059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5" name="Oval 136"/>
          <p:cNvSpPr>
            <a:spLocks noChangeArrowheads="1"/>
          </p:cNvSpPr>
          <p:nvPr/>
        </p:nvSpPr>
        <p:spPr bwMode="auto">
          <a:xfrm>
            <a:off x="3573463" y="53429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6" name="Oval 137"/>
          <p:cNvSpPr>
            <a:spLocks noChangeArrowheads="1"/>
          </p:cNvSpPr>
          <p:nvPr/>
        </p:nvSpPr>
        <p:spPr bwMode="auto">
          <a:xfrm>
            <a:off x="3630613" y="5428685"/>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7" name="Oval 138"/>
          <p:cNvSpPr>
            <a:spLocks noChangeArrowheads="1"/>
          </p:cNvSpPr>
          <p:nvPr/>
        </p:nvSpPr>
        <p:spPr bwMode="auto">
          <a:xfrm>
            <a:off x="3435350" y="541439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8" name="Oval 139"/>
          <p:cNvSpPr>
            <a:spLocks noChangeArrowheads="1"/>
          </p:cNvSpPr>
          <p:nvPr/>
        </p:nvSpPr>
        <p:spPr bwMode="auto">
          <a:xfrm>
            <a:off x="3683000" y="470954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59" name="Oval 140"/>
          <p:cNvSpPr>
            <a:spLocks noChangeArrowheads="1"/>
          </p:cNvSpPr>
          <p:nvPr/>
        </p:nvSpPr>
        <p:spPr bwMode="auto">
          <a:xfrm>
            <a:off x="3382963" y="5690623"/>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0" name="Oval 141"/>
          <p:cNvSpPr>
            <a:spLocks noChangeArrowheads="1"/>
          </p:cNvSpPr>
          <p:nvPr/>
        </p:nvSpPr>
        <p:spPr bwMode="auto">
          <a:xfrm>
            <a:off x="3597275" y="543344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1" name="Oval 142"/>
          <p:cNvSpPr>
            <a:spLocks noChangeArrowheads="1"/>
          </p:cNvSpPr>
          <p:nvPr/>
        </p:nvSpPr>
        <p:spPr bwMode="auto">
          <a:xfrm>
            <a:off x="3597275" y="533819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2" name="Oval 143"/>
          <p:cNvSpPr>
            <a:spLocks noChangeArrowheads="1"/>
          </p:cNvSpPr>
          <p:nvPr/>
        </p:nvSpPr>
        <p:spPr bwMode="auto">
          <a:xfrm>
            <a:off x="3582988" y="51905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3" name="Oval 144"/>
          <p:cNvSpPr>
            <a:spLocks noChangeArrowheads="1"/>
          </p:cNvSpPr>
          <p:nvPr/>
        </p:nvSpPr>
        <p:spPr bwMode="auto">
          <a:xfrm>
            <a:off x="3711575" y="52286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4" name="Oval 145"/>
          <p:cNvSpPr>
            <a:spLocks noChangeArrowheads="1"/>
          </p:cNvSpPr>
          <p:nvPr/>
        </p:nvSpPr>
        <p:spPr bwMode="auto">
          <a:xfrm>
            <a:off x="3444875" y="526199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5" name="Oval 146"/>
          <p:cNvSpPr>
            <a:spLocks noChangeArrowheads="1"/>
          </p:cNvSpPr>
          <p:nvPr/>
        </p:nvSpPr>
        <p:spPr bwMode="auto">
          <a:xfrm>
            <a:off x="3521075" y="556679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6" name="Oval 147"/>
          <p:cNvSpPr>
            <a:spLocks noChangeArrowheads="1"/>
          </p:cNvSpPr>
          <p:nvPr/>
        </p:nvSpPr>
        <p:spPr bwMode="auto">
          <a:xfrm>
            <a:off x="3444875" y="564299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7" name="Oval 148"/>
          <p:cNvSpPr>
            <a:spLocks noChangeArrowheads="1"/>
          </p:cNvSpPr>
          <p:nvPr/>
        </p:nvSpPr>
        <p:spPr bwMode="auto">
          <a:xfrm>
            <a:off x="3559175" y="520484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8" name="Oval 149"/>
          <p:cNvSpPr>
            <a:spLocks noChangeArrowheads="1"/>
          </p:cNvSpPr>
          <p:nvPr/>
        </p:nvSpPr>
        <p:spPr bwMode="auto">
          <a:xfrm>
            <a:off x="3559175" y="510959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69" name="Oval 150"/>
          <p:cNvSpPr>
            <a:spLocks noChangeArrowheads="1"/>
          </p:cNvSpPr>
          <p:nvPr/>
        </p:nvSpPr>
        <p:spPr bwMode="auto">
          <a:xfrm>
            <a:off x="3544888" y="49619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70" name="Oval 151"/>
          <p:cNvSpPr>
            <a:spLocks noChangeArrowheads="1"/>
          </p:cNvSpPr>
          <p:nvPr/>
        </p:nvSpPr>
        <p:spPr bwMode="auto">
          <a:xfrm>
            <a:off x="3673475" y="500006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71" name="Oval 152"/>
          <p:cNvSpPr>
            <a:spLocks noChangeArrowheads="1"/>
          </p:cNvSpPr>
          <p:nvPr/>
        </p:nvSpPr>
        <p:spPr bwMode="auto">
          <a:xfrm>
            <a:off x="3392488" y="5171510"/>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72" name="Oval 153"/>
          <p:cNvSpPr>
            <a:spLocks noChangeArrowheads="1"/>
          </p:cNvSpPr>
          <p:nvPr/>
        </p:nvSpPr>
        <p:spPr bwMode="auto">
          <a:xfrm>
            <a:off x="3411538" y="531914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73" name="Oval 154"/>
          <p:cNvSpPr>
            <a:spLocks noChangeArrowheads="1"/>
          </p:cNvSpPr>
          <p:nvPr/>
        </p:nvSpPr>
        <p:spPr bwMode="auto">
          <a:xfrm>
            <a:off x="3406775" y="5414398"/>
            <a:ext cx="381000" cy="762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nvGrpSpPr>
          <p:cNvPr id="221274" name="Group 155"/>
          <p:cNvGrpSpPr>
            <a:grpSpLocks/>
          </p:cNvGrpSpPr>
          <p:nvPr/>
        </p:nvGrpSpPr>
        <p:grpSpPr bwMode="auto">
          <a:xfrm>
            <a:off x="3749675" y="4580960"/>
            <a:ext cx="457200" cy="1981200"/>
            <a:chOff x="1872" y="2448"/>
            <a:chExt cx="288" cy="1248"/>
          </a:xfrm>
        </p:grpSpPr>
        <p:sp>
          <p:nvSpPr>
            <p:cNvPr id="221566" name="Rectangle 156"/>
            <p:cNvSpPr>
              <a:spLocks noChangeArrowheads="1"/>
            </p:cNvSpPr>
            <p:nvPr/>
          </p:nvSpPr>
          <p:spPr bwMode="auto">
            <a:xfrm>
              <a:off x="2112" y="2448"/>
              <a:ext cx="48" cy="864"/>
            </a:xfrm>
            <a:prstGeom prst="rect">
              <a:avLst/>
            </a:prstGeom>
            <a:solidFill>
              <a:srgbClr val="FFFF99">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67" name="Freeform 157"/>
            <p:cNvSpPr>
              <a:spLocks/>
            </p:cNvSpPr>
            <p:nvPr/>
          </p:nvSpPr>
          <p:spPr bwMode="auto">
            <a:xfrm>
              <a:off x="1872" y="3312"/>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FF99">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68" name="Freeform 158"/>
            <p:cNvSpPr>
              <a:spLocks/>
            </p:cNvSpPr>
            <p:nvPr/>
          </p:nvSpPr>
          <p:spPr bwMode="auto">
            <a:xfrm>
              <a:off x="1920" y="2448"/>
              <a:ext cx="240" cy="1248"/>
            </a:xfrm>
            <a:custGeom>
              <a:avLst/>
              <a:gdLst>
                <a:gd name="T0" fmla="*/ 0 w 240"/>
                <a:gd name="T1" fmla="*/ 1248 h 1248"/>
                <a:gd name="T2" fmla="*/ 240 w 240"/>
                <a:gd name="T3" fmla="*/ 864 h 1248"/>
                <a:gd name="T4" fmla="*/ 240 w 240"/>
                <a:gd name="T5" fmla="*/ 0 h 1248"/>
                <a:gd name="T6" fmla="*/ 0 w 240"/>
                <a:gd name="T7" fmla="*/ 384 h 1248"/>
                <a:gd name="T8" fmla="*/ 0 w 240"/>
                <a:gd name="T9" fmla="*/ 1248 h 1248"/>
                <a:gd name="T10" fmla="*/ 0 60000 65536"/>
                <a:gd name="T11" fmla="*/ 0 60000 65536"/>
                <a:gd name="T12" fmla="*/ 0 60000 65536"/>
                <a:gd name="T13" fmla="*/ 0 60000 65536"/>
                <a:gd name="T14" fmla="*/ 0 60000 65536"/>
                <a:gd name="T15" fmla="*/ 0 w 240"/>
                <a:gd name="T16" fmla="*/ 0 h 1248"/>
                <a:gd name="T17" fmla="*/ 240 w 240"/>
                <a:gd name="T18" fmla="*/ 1248 h 1248"/>
              </a:gdLst>
              <a:ahLst/>
              <a:cxnLst>
                <a:cxn ang="T10">
                  <a:pos x="T0" y="T1"/>
                </a:cxn>
                <a:cxn ang="T11">
                  <a:pos x="T2" y="T3"/>
                </a:cxn>
                <a:cxn ang="T12">
                  <a:pos x="T4" y="T5"/>
                </a:cxn>
                <a:cxn ang="T13">
                  <a:pos x="T6" y="T7"/>
                </a:cxn>
                <a:cxn ang="T14">
                  <a:pos x="T8" y="T9"/>
                </a:cxn>
              </a:cxnLst>
              <a:rect l="T15" t="T16" r="T17" b="T18"/>
              <a:pathLst>
                <a:path w="240" h="1248">
                  <a:moveTo>
                    <a:pt x="0" y="1248"/>
                  </a:moveTo>
                  <a:lnTo>
                    <a:pt x="240" y="864"/>
                  </a:lnTo>
                  <a:lnTo>
                    <a:pt x="240" y="0"/>
                  </a:lnTo>
                  <a:lnTo>
                    <a:pt x="0" y="384"/>
                  </a:lnTo>
                  <a:lnTo>
                    <a:pt x="0" y="1248"/>
                  </a:lnTo>
                  <a:close/>
                </a:path>
              </a:pathLst>
            </a:custGeom>
            <a:solidFill>
              <a:srgbClr val="FFFF99">
                <a:alpha val="50195"/>
              </a:srgbClr>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69" name="Rectangle 159"/>
            <p:cNvSpPr>
              <a:spLocks noChangeArrowheads="1"/>
            </p:cNvSpPr>
            <p:nvPr/>
          </p:nvSpPr>
          <p:spPr bwMode="auto">
            <a:xfrm>
              <a:off x="1872" y="2832"/>
              <a:ext cx="48" cy="864"/>
            </a:xfrm>
            <a:prstGeom prst="rect">
              <a:avLst/>
            </a:prstGeom>
            <a:solidFill>
              <a:srgbClr val="FFFF99">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70" name="Freeform 160"/>
            <p:cNvSpPr>
              <a:spLocks/>
            </p:cNvSpPr>
            <p:nvPr/>
          </p:nvSpPr>
          <p:spPr bwMode="auto">
            <a:xfrm>
              <a:off x="1872" y="2448"/>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FF99">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sp>
        <p:nvSpPr>
          <p:cNvPr id="221275" name="Rectangle 161"/>
          <p:cNvSpPr>
            <a:spLocks noGrp="1" noChangeArrowheads="1"/>
          </p:cNvSpPr>
          <p:nvPr>
            <p:ph type="title" idx="4294967295"/>
          </p:nvPr>
        </p:nvSpPr>
        <p:spPr>
          <a:xfrm>
            <a:off x="0" y="0"/>
            <a:ext cx="9144000" cy="7620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1" hangingPunct="1"/>
            <a:r>
              <a:rPr lang="ja-JP" altLang="en-US" sz="3600" b="1">
                <a:solidFill>
                  <a:srgbClr val="0000FF"/>
                </a:solidFill>
                <a:latin typeface="Times New Roman" panose="02020603050405020304" pitchFamily="18" charset="0"/>
                <a:cs typeface="Times New Roman" panose="02020603050405020304" pitchFamily="18" charset="0"/>
              </a:rPr>
              <a:t>液晶</a:t>
            </a:r>
            <a:r>
              <a:rPr lang="en-US" altLang="ja-JP" sz="3600" b="1">
                <a:solidFill>
                  <a:srgbClr val="0000FF"/>
                </a:solidFill>
                <a:latin typeface="Times New Roman" panose="02020603050405020304" pitchFamily="18" charset="0"/>
                <a:cs typeface="Times New Roman" panose="02020603050405020304" pitchFamily="18" charset="0"/>
              </a:rPr>
              <a:t>TV</a:t>
            </a:r>
            <a:r>
              <a:rPr lang="ja-JP" altLang="en-US" sz="3600" b="1">
                <a:solidFill>
                  <a:srgbClr val="0000FF"/>
                </a:solidFill>
                <a:latin typeface="Times New Roman" panose="02020603050405020304" pitchFamily="18" charset="0"/>
                <a:cs typeface="Times New Roman" panose="02020603050405020304" pitchFamily="18" charset="0"/>
              </a:rPr>
              <a:t>の構造</a:t>
            </a:r>
          </a:p>
        </p:txBody>
      </p:sp>
      <p:sp>
        <p:nvSpPr>
          <p:cNvPr id="221276" name="Line 162"/>
          <p:cNvSpPr>
            <a:spLocks noChangeShapeType="1"/>
          </p:cNvSpPr>
          <p:nvPr/>
        </p:nvSpPr>
        <p:spPr bwMode="auto">
          <a:xfrm>
            <a:off x="2911475" y="3666560"/>
            <a:ext cx="1828800" cy="0"/>
          </a:xfrm>
          <a:prstGeom prst="line">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277" name="AutoShape 163"/>
          <p:cNvSpPr>
            <a:spLocks noChangeArrowheads="1"/>
          </p:cNvSpPr>
          <p:nvPr/>
        </p:nvSpPr>
        <p:spPr bwMode="auto">
          <a:xfrm rot="13614">
            <a:off x="4054475" y="4733360"/>
            <a:ext cx="609600" cy="304800"/>
          </a:xfrm>
          <a:prstGeom prst="rightArrow">
            <a:avLst>
              <a:gd name="adj1" fmla="val 50000"/>
              <a:gd name="adj2" fmla="val 50000"/>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78" name="AutoShape 164"/>
          <p:cNvSpPr>
            <a:spLocks noChangeArrowheads="1"/>
          </p:cNvSpPr>
          <p:nvPr/>
        </p:nvSpPr>
        <p:spPr bwMode="auto">
          <a:xfrm rot="13614">
            <a:off x="3978275" y="4923860"/>
            <a:ext cx="609600" cy="304800"/>
          </a:xfrm>
          <a:prstGeom prst="rightArrow">
            <a:avLst>
              <a:gd name="adj1" fmla="val 50000"/>
              <a:gd name="adj2" fmla="val 50000"/>
            </a:avLst>
          </a:prstGeom>
          <a:solidFill>
            <a:srgbClr val="00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79" name="AutoShape 165"/>
          <p:cNvSpPr>
            <a:spLocks noChangeArrowheads="1"/>
          </p:cNvSpPr>
          <p:nvPr/>
        </p:nvSpPr>
        <p:spPr bwMode="auto">
          <a:xfrm rot="13614">
            <a:off x="3902075" y="5114360"/>
            <a:ext cx="609600" cy="304800"/>
          </a:xfrm>
          <a:prstGeom prst="rightArrow">
            <a:avLst>
              <a:gd name="adj1" fmla="val 50000"/>
              <a:gd name="adj2" fmla="val 50000"/>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80" name="AutoShape 166"/>
          <p:cNvSpPr>
            <a:spLocks noChangeArrowheads="1"/>
          </p:cNvSpPr>
          <p:nvPr/>
        </p:nvSpPr>
        <p:spPr bwMode="auto">
          <a:xfrm rot="13614">
            <a:off x="4054475" y="2771210"/>
            <a:ext cx="609600" cy="304800"/>
          </a:xfrm>
          <a:prstGeom prst="rightArrow">
            <a:avLst>
              <a:gd name="adj1" fmla="val 50000"/>
              <a:gd name="adj2" fmla="val 50000"/>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81" name="AutoShape 167"/>
          <p:cNvSpPr>
            <a:spLocks noChangeArrowheads="1"/>
          </p:cNvSpPr>
          <p:nvPr/>
        </p:nvSpPr>
        <p:spPr bwMode="auto">
          <a:xfrm rot="13614">
            <a:off x="3978275" y="2961710"/>
            <a:ext cx="609600" cy="304800"/>
          </a:xfrm>
          <a:prstGeom prst="rightArrow">
            <a:avLst>
              <a:gd name="adj1" fmla="val 50000"/>
              <a:gd name="adj2" fmla="val 50000"/>
            </a:avLst>
          </a:prstGeom>
          <a:solidFill>
            <a:srgbClr val="00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82" name="AutoShape 168"/>
          <p:cNvSpPr>
            <a:spLocks noChangeArrowheads="1"/>
          </p:cNvSpPr>
          <p:nvPr/>
        </p:nvSpPr>
        <p:spPr bwMode="auto">
          <a:xfrm rot="13614">
            <a:off x="3902075" y="3152210"/>
            <a:ext cx="609600" cy="304800"/>
          </a:xfrm>
          <a:prstGeom prst="rightArrow">
            <a:avLst>
              <a:gd name="adj1" fmla="val 50000"/>
              <a:gd name="adj2" fmla="val 50000"/>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83" name="AutoShape 169"/>
          <p:cNvSpPr>
            <a:spLocks noChangeArrowheads="1"/>
          </p:cNvSpPr>
          <p:nvPr/>
        </p:nvSpPr>
        <p:spPr bwMode="auto">
          <a:xfrm rot="13614">
            <a:off x="4816475" y="2771210"/>
            <a:ext cx="609600" cy="304800"/>
          </a:xfrm>
          <a:prstGeom prst="rightArrow">
            <a:avLst>
              <a:gd name="adj1" fmla="val 50000"/>
              <a:gd name="adj2" fmla="val 50000"/>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84" name="AutoShape 170"/>
          <p:cNvSpPr>
            <a:spLocks noChangeArrowheads="1"/>
          </p:cNvSpPr>
          <p:nvPr/>
        </p:nvSpPr>
        <p:spPr bwMode="auto">
          <a:xfrm rot="13614">
            <a:off x="4740275" y="2961710"/>
            <a:ext cx="609600" cy="304800"/>
          </a:xfrm>
          <a:prstGeom prst="rightArrow">
            <a:avLst>
              <a:gd name="adj1" fmla="val 50000"/>
              <a:gd name="adj2" fmla="val 50000"/>
            </a:avLst>
          </a:prstGeom>
          <a:solidFill>
            <a:srgbClr val="00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85" name="AutoShape 171"/>
          <p:cNvSpPr>
            <a:spLocks noChangeArrowheads="1"/>
          </p:cNvSpPr>
          <p:nvPr/>
        </p:nvSpPr>
        <p:spPr bwMode="auto">
          <a:xfrm rot="13614">
            <a:off x="4664075" y="3152210"/>
            <a:ext cx="609600" cy="304800"/>
          </a:xfrm>
          <a:prstGeom prst="rightArrow">
            <a:avLst>
              <a:gd name="adj1" fmla="val 50000"/>
              <a:gd name="adj2" fmla="val 50000"/>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nvGrpSpPr>
          <p:cNvPr id="221286" name="Group 172"/>
          <p:cNvGrpSpPr>
            <a:grpSpLocks/>
          </p:cNvGrpSpPr>
          <p:nvPr/>
        </p:nvGrpSpPr>
        <p:grpSpPr bwMode="auto">
          <a:xfrm>
            <a:off x="4359275" y="2675960"/>
            <a:ext cx="457200" cy="3886200"/>
            <a:chOff x="2592" y="1392"/>
            <a:chExt cx="288" cy="2448"/>
          </a:xfrm>
        </p:grpSpPr>
        <p:grpSp>
          <p:nvGrpSpPr>
            <p:cNvPr id="221556" name="Group 173"/>
            <p:cNvGrpSpPr>
              <a:grpSpLocks/>
            </p:cNvGrpSpPr>
            <p:nvPr/>
          </p:nvGrpSpPr>
          <p:grpSpPr bwMode="auto">
            <a:xfrm>
              <a:off x="2592" y="1392"/>
              <a:ext cx="288" cy="2448"/>
              <a:chOff x="2496" y="1296"/>
              <a:chExt cx="288" cy="2448"/>
            </a:xfrm>
          </p:grpSpPr>
          <p:sp>
            <p:nvSpPr>
              <p:cNvPr id="221561" name="Freeform 174"/>
              <p:cNvSpPr>
                <a:spLocks/>
              </p:cNvSpPr>
              <p:nvPr/>
            </p:nvSpPr>
            <p:spPr bwMode="auto">
              <a:xfrm>
                <a:off x="2496" y="3360"/>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C0C0C0">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62" name="Rectangle 175"/>
              <p:cNvSpPr>
                <a:spLocks noChangeArrowheads="1"/>
              </p:cNvSpPr>
              <p:nvPr/>
            </p:nvSpPr>
            <p:spPr bwMode="auto">
              <a:xfrm>
                <a:off x="2496" y="1680"/>
                <a:ext cx="48" cy="2064"/>
              </a:xfrm>
              <a:prstGeom prst="rect">
                <a:avLst/>
              </a:prstGeom>
              <a:solidFill>
                <a:srgbClr val="C0C0C0">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63" name="Rectangle 176"/>
              <p:cNvSpPr>
                <a:spLocks noChangeArrowheads="1"/>
              </p:cNvSpPr>
              <p:nvPr/>
            </p:nvSpPr>
            <p:spPr bwMode="auto">
              <a:xfrm>
                <a:off x="2736" y="1296"/>
                <a:ext cx="48" cy="2064"/>
              </a:xfrm>
              <a:prstGeom prst="rect">
                <a:avLst/>
              </a:prstGeom>
              <a:solidFill>
                <a:srgbClr val="C0C0C0">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64" name="Freeform 177"/>
              <p:cNvSpPr>
                <a:spLocks/>
              </p:cNvSpPr>
              <p:nvPr/>
            </p:nvSpPr>
            <p:spPr bwMode="auto">
              <a:xfrm>
                <a:off x="2496" y="1296"/>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C0C0C0">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65" name="Freeform 178"/>
              <p:cNvSpPr>
                <a:spLocks/>
              </p:cNvSpPr>
              <p:nvPr/>
            </p:nvSpPr>
            <p:spPr bwMode="auto">
              <a:xfrm>
                <a:off x="2544" y="1296"/>
                <a:ext cx="240" cy="2448"/>
              </a:xfrm>
              <a:custGeom>
                <a:avLst/>
                <a:gdLst>
                  <a:gd name="T0" fmla="*/ 0 w 240"/>
                  <a:gd name="T1" fmla="*/ 384 h 2448"/>
                  <a:gd name="T2" fmla="*/ 240 w 240"/>
                  <a:gd name="T3" fmla="*/ 0 h 2448"/>
                  <a:gd name="T4" fmla="*/ 240 w 240"/>
                  <a:gd name="T5" fmla="*/ 2064 h 2448"/>
                  <a:gd name="T6" fmla="*/ 0 w 240"/>
                  <a:gd name="T7" fmla="*/ 2448 h 2448"/>
                  <a:gd name="T8" fmla="*/ 0 w 240"/>
                  <a:gd name="T9" fmla="*/ 384 h 2448"/>
                  <a:gd name="T10" fmla="*/ 0 60000 65536"/>
                  <a:gd name="T11" fmla="*/ 0 60000 65536"/>
                  <a:gd name="T12" fmla="*/ 0 60000 65536"/>
                  <a:gd name="T13" fmla="*/ 0 60000 65536"/>
                  <a:gd name="T14" fmla="*/ 0 60000 65536"/>
                  <a:gd name="T15" fmla="*/ 0 w 240"/>
                  <a:gd name="T16" fmla="*/ 0 h 2448"/>
                  <a:gd name="T17" fmla="*/ 240 w 240"/>
                  <a:gd name="T18" fmla="*/ 2448 h 2448"/>
                </a:gdLst>
                <a:ahLst/>
                <a:cxnLst>
                  <a:cxn ang="T10">
                    <a:pos x="T0" y="T1"/>
                  </a:cxn>
                  <a:cxn ang="T11">
                    <a:pos x="T2" y="T3"/>
                  </a:cxn>
                  <a:cxn ang="T12">
                    <a:pos x="T4" y="T5"/>
                  </a:cxn>
                  <a:cxn ang="T13">
                    <a:pos x="T6" y="T7"/>
                  </a:cxn>
                  <a:cxn ang="T14">
                    <a:pos x="T8" y="T9"/>
                  </a:cxn>
                </a:cxnLst>
                <a:rect l="T15" t="T16" r="T17" b="T18"/>
                <a:pathLst>
                  <a:path w="240" h="2448">
                    <a:moveTo>
                      <a:pt x="0" y="384"/>
                    </a:moveTo>
                    <a:lnTo>
                      <a:pt x="240" y="0"/>
                    </a:lnTo>
                    <a:lnTo>
                      <a:pt x="240" y="2064"/>
                    </a:lnTo>
                    <a:lnTo>
                      <a:pt x="0" y="2448"/>
                    </a:lnTo>
                    <a:lnTo>
                      <a:pt x="0" y="384"/>
                    </a:lnTo>
                    <a:close/>
                  </a:path>
                </a:pathLst>
              </a:custGeom>
              <a:solidFill>
                <a:srgbClr val="C0C0C0">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sp>
          <p:nvSpPr>
            <p:cNvPr id="221557" name="Line 179"/>
            <p:cNvSpPr>
              <a:spLocks noChangeShapeType="1"/>
            </p:cNvSpPr>
            <p:nvPr/>
          </p:nvSpPr>
          <p:spPr bwMode="auto">
            <a:xfrm>
              <a:off x="2682" y="1713"/>
              <a:ext cx="0" cy="206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58" name="Line 180"/>
            <p:cNvSpPr>
              <a:spLocks noChangeShapeType="1"/>
            </p:cNvSpPr>
            <p:nvPr/>
          </p:nvSpPr>
          <p:spPr bwMode="auto">
            <a:xfrm>
              <a:off x="2730" y="1629"/>
              <a:ext cx="0" cy="206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59" name="Line 181"/>
            <p:cNvSpPr>
              <a:spLocks noChangeShapeType="1"/>
            </p:cNvSpPr>
            <p:nvPr/>
          </p:nvSpPr>
          <p:spPr bwMode="auto">
            <a:xfrm>
              <a:off x="2778" y="1560"/>
              <a:ext cx="0" cy="206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60" name="Line 182"/>
            <p:cNvSpPr>
              <a:spLocks noChangeShapeType="1"/>
            </p:cNvSpPr>
            <p:nvPr/>
          </p:nvSpPr>
          <p:spPr bwMode="auto">
            <a:xfrm>
              <a:off x="2826" y="1485"/>
              <a:ext cx="0" cy="2064"/>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grpSp>
        <p:nvGrpSpPr>
          <p:cNvPr id="221287" name="Group 183"/>
          <p:cNvGrpSpPr>
            <a:grpSpLocks/>
          </p:cNvGrpSpPr>
          <p:nvPr/>
        </p:nvGrpSpPr>
        <p:grpSpPr bwMode="auto">
          <a:xfrm>
            <a:off x="5045075" y="2675960"/>
            <a:ext cx="457200" cy="1981200"/>
            <a:chOff x="1872" y="1296"/>
            <a:chExt cx="288" cy="1248"/>
          </a:xfrm>
        </p:grpSpPr>
        <p:sp>
          <p:nvSpPr>
            <p:cNvPr id="221551" name="Freeform 184"/>
            <p:cNvSpPr>
              <a:spLocks/>
            </p:cNvSpPr>
            <p:nvPr/>
          </p:nvSpPr>
          <p:spPr bwMode="auto">
            <a:xfrm>
              <a:off x="1872" y="2160"/>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chemeClr val="accent2">
                <a:alpha val="50195"/>
              </a:scheme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52" name="Rectangle 185"/>
            <p:cNvSpPr>
              <a:spLocks noChangeArrowheads="1"/>
            </p:cNvSpPr>
            <p:nvPr/>
          </p:nvSpPr>
          <p:spPr bwMode="auto">
            <a:xfrm>
              <a:off x="2112" y="1296"/>
              <a:ext cx="48" cy="864"/>
            </a:xfrm>
            <a:prstGeom prst="rect">
              <a:avLst/>
            </a:prstGeom>
            <a:solidFill>
              <a:schemeClr val="accent2">
                <a:alpha val="50195"/>
              </a:scheme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53" name="Freeform 186"/>
            <p:cNvSpPr>
              <a:spLocks/>
            </p:cNvSpPr>
            <p:nvPr/>
          </p:nvSpPr>
          <p:spPr bwMode="auto">
            <a:xfrm>
              <a:off x="1872" y="1296"/>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chemeClr val="accent2">
                <a:alpha val="50195"/>
              </a:scheme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54" name="Freeform 187"/>
            <p:cNvSpPr>
              <a:spLocks/>
            </p:cNvSpPr>
            <p:nvPr/>
          </p:nvSpPr>
          <p:spPr bwMode="auto">
            <a:xfrm>
              <a:off x="1920" y="1296"/>
              <a:ext cx="240" cy="1248"/>
            </a:xfrm>
            <a:custGeom>
              <a:avLst/>
              <a:gdLst>
                <a:gd name="T0" fmla="*/ 0 w 240"/>
                <a:gd name="T1" fmla="*/ 1248 h 1248"/>
                <a:gd name="T2" fmla="*/ 240 w 240"/>
                <a:gd name="T3" fmla="*/ 864 h 1248"/>
                <a:gd name="T4" fmla="*/ 240 w 240"/>
                <a:gd name="T5" fmla="*/ 0 h 1248"/>
                <a:gd name="T6" fmla="*/ 0 w 240"/>
                <a:gd name="T7" fmla="*/ 384 h 1248"/>
                <a:gd name="T8" fmla="*/ 0 w 240"/>
                <a:gd name="T9" fmla="*/ 1248 h 1248"/>
                <a:gd name="T10" fmla="*/ 0 60000 65536"/>
                <a:gd name="T11" fmla="*/ 0 60000 65536"/>
                <a:gd name="T12" fmla="*/ 0 60000 65536"/>
                <a:gd name="T13" fmla="*/ 0 60000 65536"/>
                <a:gd name="T14" fmla="*/ 0 60000 65536"/>
                <a:gd name="T15" fmla="*/ 0 w 240"/>
                <a:gd name="T16" fmla="*/ 0 h 1248"/>
                <a:gd name="T17" fmla="*/ 240 w 240"/>
                <a:gd name="T18" fmla="*/ 1248 h 1248"/>
              </a:gdLst>
              <a:ahLst/>
              <a:cxnLst>
                <a:cxn ang="T10">
                  <a:pos x="T0" y="T1"/>
                </a:cxn>
                <a:cxn ang="T11">
                  <a:pos x="T2" y="T3"/>
                </a:cxn>
                <a:cxn ang="T12">
                  <a:pos x="T4" y="T5"/>
                </a:cxn>
                <a:cxn ang="T13">
                  <a:pos x="T6" y="T7"/>
                </a:cxn>
                <a:cxn ang="T14">
                  <a:pos x="T8" y="T9"/>
                </a:cxn>
              </a:cxnLst>
              <a:rect l="T15" t="T16" r="T17" b="T18"/>
              <a:pathLst>
                <a:path w="240" h="1248">
                  <a:moveTo>
                    <a:pt x="0" y="1248"/>
                  </a:moveTo>
                  <a:lnTo>
                    <a:pt x="240" y="864"/>
                  </a:lnTo>
                  <a:lnTo>
                    <a:pt x="240" y="0"/>
                  </a:lnTo>
                  <a:lnTo>
                    <a:pt x="0" y="384"/>
                  </a:lnTo>
                  <a:lnTo>
                    <a:pt x="0" y="1248"/>
                  </a:lnTo>
                  <a:close/>
                </a:path>
              </a:pathLst>
            </a:custGeom>
            <a:solidFill>
              <a:schemeClr val="accent2">
                <a:alpha val="50195"/>
              </a:schemeClr>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55" name="Rectangle 188"/>
            <p:cNvSpPr>
              <a:spLocks noChangeArrowheads="1"/>
            </p:cNvSpPr>
            <p:nvPr/>
          </p:nvSpPr>
          <p:spPr bwMode="auto">
            <a:xfrm>
              <a:off x="1872" y="1680"/>
              <a:ext cx="48" cy="864"/>
            </a:xfrm>
            <a:prstGeom prst="rect">
              <a:avLst/>
            </a:prstGeom>
            <a:solidFill>
              <a:schemeClr val="accent2">
                <a:alpha val="50195"/>
              </a:scheme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grpSp>
        <p:nvGrpSpPr>
          <p:cNvPr id="221288" name="Group 189"/>
          <p:cNvGrpSpPr>
            <a:grpSpLocks/>
          </p:cNvGrpSpPr>
          <p:nvPr/>
        </p:nvGrpSpPr>
        <p:grpSpPr bwMode="auto">
          <a:xfrm>
            <a:off x="5045075" y="4580960"/>
            <a:ext cx="457200" cy="1981200"/>
            <a:chOff x="1872" y="2448"/>
            <a:chExt cx="288" cy="1248"/>
          </a:xfrm>
        </p:grpSpPr>
        <p:sp>
          <p:nvSpPr>
            <p:cNvPr id="221546" name="Rectangle 190"/>
            <p:cNvSpPr>
              <a:spLocks noChangeArrowheads="1"/>
            </p:cNvSpPr>
            <p:nvPr/>
          </p:nvSpPr>
          <p:spPr bwMode="auto">
            <a:xfrm>
              <a:off x="2112" y="2448"/>
              <a:ext cx="48" cy="864"/>
            </a:xfrm>
            <a:prstGeom prst="rect">
              <a:avLst/>
            </a:prstGeom>
            <a:solidFill>
              <a:srgbClr val="FF0000">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47" name="Freeform 191"/>
            <p:cNvSpPr>
              <a:spLocks/>
            </p:cNvSpPr>
            <p:nvPr/>
          </p:nvSpPr>
          <p:spPr bwMode="auto">
            <a:xfrm>
              <a:off x="1872" y="3312"/>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0000">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48" name="Freeform 192"/>
            <p:cNvSpPr>
              <a:spLocks/>
            </p:cNvSpPr>
            <p:nvPr/>
          </p:nvSpPr>
          <p:spPr bwMode="auto">
            <a:xfrm>
              <a:off x="1920" y="2448"/>
              <a:ext cx="240" cy="1248"/>
            </a:xfrm>
            <a:custGeom>
              <a:avLst/>
              <a:gdLst>
                <a:gd name="T0" fmla="*/ 0 w 240"/>
                <a:gd name="T1" fmla="*/ 1248 h 1248"/>
                <a:gd name="T2" fmla="*/ 240 w 240"/>
                <a:gd name="T3" fmla="*/ 864 h 1248"/>
                <a:gd name="T4" fmla="*/ 240 w 240"/>
                <a:gd name="T5" fmla="*/ 0 h 1248"/>
                <a:gd name="T6" fmla="*/ 0 w 240"/>
                <a:gd name="T7" fmla="*/ 384 h 1248"/>
                <a:gd name="T8" fmla="*/ 0 w 240"/>
                <a:gd name="T9" fmla="*/ 1248 h 1248"/>
                <a:gd name="T10" fmla="*/ 0 60000 65536"/>
                <a:gd name="T11" fmla="*/ 0 60000 65536"/>
                <a:gd name="T12" fmla="*/ 0 60000 65536"/>
                <a:gd name="T13" fmla="*/ 0 60000 65536"/>
                <a:gd name="T14" fmla="*/ 0 60000 65536"/>
                <a:gd name="T15" fmla="*/ 0 w 240"/>
                <a:gd name="T16" fmla="*/ 0 h 1248"/>
                <a:gd name="T17" fmla="*/ 240 w 240"/>
                <a:gd name="T18" fmla="*/ 1248 h 1248"/>
              </a:gdLst>
              <a:ahLst/>
              <a:cxnLst>
                <a:cxn ang="T10">
                  <a:pos x="T0" y="T1"/>
                </a:cxn>
                <a:cxn ang="T11">
                  <a:pos x="T2" y="T3"/>
                </a:cxn>
                <a:cxn ang="T12">
                  <a:pos x="T4" y="T5"/>
                </a:cxn>
                <a:cxn ang="T13">
                  <a:pos x="T6" y="T7"/>
                </a:cxn>
                <a:cxn ang="T14">
                  <a:pos x="T8" y="T9"/>
                </a:cxn>
              </a:cxnLst>
              <a:rect l="T15" t="T16" r="T17" b="T18"/>
              <a:pathLst>
                <a:path w="240" h="1248">
                  <a:moveTo>
                    <a:pt x="0" y="1248"/>
                  </a:moveTo>
                  <a:lnTo>
                    <a:pt x="240" y="864"/>
                  </a:lnTo>
                  <a:lnTo>
                    <a:pt x="240" y="0"/>
                  </a:lnTo>
                  <a:lnTo>
                    <a:pt x="0" y="384"/>
                  </a:lnTo>
                  <a:lnTo>
                    <a:pt x="0" y="1248"/>
                  </a:lnTo>
                  <a:close/>
                </a:path>
              </a:pathLst>
            </a:custGeom>
            <a:solidFill>
              <a:srgbClr val="FF0000">
                <a:alpha val="50195"/>
              </a:srgbClr>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49" name="Rectangle 193"/>
            <p:cNvSpPr>
              <a:spLocks noChangeArrowheads="1"/>
            </p:cNvSpPr>
            <p:nvPr/>
          </p:nvSpPr>
          <p:spPr bwMode="auto">
            <a:xfrm>
              <a:off x="1872" y="2832"/>
              <a:ext cx="48" cy="864"/>
            </a:xfrm>
            <a:prstGeom prst="rect">
              <a:avLst/>
            </a:prstGeom>
            <a:solidFill>
              <a:srgbClr val="FF0000">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50" name="Freeform 194"/>
            <p:cNvSpPr>
              <a:spLocks/>
            </p:cNvSpPr>
            <p:nvPr/>
          </p:nvSpPr>
          <p:spPr bwMode="auto">
            <a:xfrm>
              <a:off x="1872" y="2448"/>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0000">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grpSp>
      <p:sp>
        <p:nvSpPr>
          <p:cNvPr id="221289" name="AutoShape 195"/>
          <p:cNvSpPr>
            <a:spLocks noChangeArrowheads="1"/>
          </p:cNvSpPr>
          <p:nvPr/>
        </p:nvSpPr>
        <p:spPr bwMode="auto">
          <a:xfrm rot="13614">
            <a:off x="5578475" y="3437960"/>
            <a:ext cx="609600" cy="304800"/>
          </a:xfrm>
          <a:prstGeom prst="rightArrow">
            <a:avLst>
              <a:gd name="adj1" fmla="val 50000"/>
              <a:gd name="adj2" fmla="val 50000"/>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90" name="AutoShape 196"/>
          <p:cNvSpPr>
            <a:spLocks noChangeArrowheads="1"/>
          </p:cNvSpPr>
          <p:nvPr/>
        </p:nvSpPr>
        <p:spPr bwMode="auto">
          <a:xfrm rot="13614">
            <a:off x="1266825" y="3895160"/>
            <a:ext cx="609600" cy="304800"/>
          </a:xfrm>
          <a:prstGeom prst="rightArrow">
            <a:avLst>
              <a:gd name="adj1" fmla="val 50000"/>
              <a:gd name="adj2" fmla="val 50000"/>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91" name="AutoShape 197"/>
          <p:cNvSpPr>
            <a:spLocks noChangeArrowheads="1"/>
          </p:cNvSpPr>
          <p:nvPr/>
        </p:nvSpPr>
        <p:spPr bwMode="auto">
          <a:xfrm rot="13614">
            <a:off x="1190625" y="4085660"/>
            <a:ext cx="609600" cy="304800"/>
          </a:xfrm>
          <a:prstGeom prst="rightArrow">
            <a:avLst>
              <a:gd name="adj1" fmla="val 50000"/>
              <a:gd name="adj2" fmla="val 50000"/>
            </a:avLst>
          </a:prstGeom>
          <a:solidFill>
            <a:srgbClr val="00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292" name="AutoShape 198"/>
          <p:cNvSpPr>
            <a:spLocks noChangeArrowheads="1"/>
          </p:cNvSpPr>
          <p:nvPr/>
        </p:nvSpPr>
        <p:spPr bwMode="auto">
          <a:xfrm rot="13614">
            <a:off x="1114425" y="4276160"/>
            <a:ext cx="609600" cy="304800"/>
          </a:xfrm>
          <a:prstGeom prst="rightArrow">
            <a:avLst>
              <a:gd name="adj1" fmla="val 50000"/>
              <a:gd name="adj2" fmla="val 50000"/>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nvGrpSpPr>
          <p:cNvPr id="221293" name="Group 199"/>
          <p:cNvGrpSpPr>
            <a:grpSpLocks/>
          </p:cNvGrpSpPr>
          <p:nvPr/>
        </p:nvGrpSpPr>
        <p:grpSpPr bwMode="auto">
          <a:xfrm>
            <a:off x="3162300" y="7057460"/>
            <a:ext cx="746125" cy="381000"/>
            <a:chOff x="172" y="3744"/>
            <a:chExt cx="470" cy="240"/>
          </a:xfrm>
        </p:grpSpPr>
        <p:grpSp>
          <p:nvGrpSpPr>
            <p:cNvPr id="221535" name="Group 200"/>
            <p:cNvGrpSpPr>
              <a:grpSpLocks/>
            </p:cNvGrpSpPr>
            <p:nvPr/>
          </p:nvGrpSpPr>
          <p:grpSpPr bwMode="auto">
            <a:xfrm>
              <a:off x="172" y="3744"/>
              <a:ext cx="470" cy="240"/>
              <a:chOff x="172" y="3744"/>
              <a:chExt cx="470" cy="240"/>
            </a:xfrm>
          </p:grpSpPr>
          <p:grpSp>
            <p:nvGrpSpPr>
              <p:cNvPr id="221541" name="Group 201"/>
              <p:cNvGrpSpPr>
                <a:grpSpLocks/>
              </p:cNvGrpSpPr>
              <p:nvPr/>
            </p:nvGrpSpPr>
            <p:grpSpPr bwMode="auto">
              <a:xfrm>
                <a:off x="172" y="3744"/>
                <a:ext cx="470" cy="240"/>
                <a:chOff x="172" y="3744"/>
                <a:chExt cx="470" cy="240"/>
              </a:xfrm>
            </p:grpSpPr>
            <p:sp>
              <p:nvSpPr>
                <p:cNvPr id="221543" name="Oval 202"/>
                <p:cNvSpPr>
                  <a:spLocks noChangeArrowheads="1"/>
                </p:cNvSpPr>
                <p:nvPr/>
              </p:nvSpPr>
              <p:spPr bwMode="auto">
                <a:xfrm>
                  <a:off x="498" y="3744"/>
                  <a:ext cx="144" cy="240"/>
                </a:xfrm>
                <a:prstGeom prst="ellipse">
                  <a:avLst/>
                </a:prstGeom>
                <a:solidFill>
                  <a:srgbClr val="FF6600"/>
                </a:solidFill>
                <a:ln w="317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44" name="Rectangle 203"/>
                <p:cNvSpPr>
                  <a:spLocks noChangeArrowheads="1"/>
                </p:cNvSpPr>
                <p:nvPr/>
              </p:nvSpPr>
              <p:spPr bwMode="auto">
                <a:xfrm>
                  <a:off x="240" y="3744"/>
                  <a:ext cx="336" cy="240"/>
                </a:xfrm>
                <a:prstGeom prst="rect">
                  <a:avLst/>
                </a:prstGeom>
                <a:solidFill>
                  <a:srgbClr val="FF6600"/>
                </a:solidFill>
                <a:ln w="317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45" name="Oval 204"/>
                <p:cNvSpPr>
                  <a:spLocks noChangeArrowheads="1"/>
                </p:cNvSpPr>
                <p:nvPr/>
              </p:nvSpPr>
              <p:spPr bwMode="auto">
                <a:xfrm>
                  <a:off x="172" y="3744"/>
                  <a:ext cx="144" cy="240"/>
                </a:xfrm>
                <a:prstGeom prst="ellipse">
                  <a:avLst/>
                </a:prstGeom>
                <a:solidFill>
                  <a:srgbClr val="FF6600"/>
                </a:solidFill>
                <a:ln w="317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sp>
            <p:nvSpPr>
              <p:cNvPr id="221542" name="Rectangle 205"/>
              <p:cNvSpPr>
                <a:spLocks noChangeArrowheads="1"/>
              </p:cNvSpPr>
              <p:nvPr/>
            </p:nvSpPr>
            <p:spPr bwMode="auto">
              <a:xfrm>
                <a:off x="528" y="3748"/>
                <a:ext cx="47" cy="231"/>
              </a:xfrm>
              <a:prstGeom prst="rect">
                <a:avLst/>
              </a:prstGeom>
              <a:solidFill>
                <a:srgbClr val="FF6600"/>
              </a:solidFill>
              <a:ln w="9525">
                <a:solidFill>
                  <a:srgbClr val="FF66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grpSp>
          <p:nvGrpSpPr>
            <p:cNvPr id="221536" name="Group 206"/>
            <p:cNvGrpSpPr>
              <a:grpSpLocks/>
            </p:cNvGrpSpPr>
            <p:nvPr/>
          </p:nvGrpSpPr>
          <p:grpSpPr bwMode="auto">
            <a:xfrm>
              <a:off x="194" y="3840"/>
              <a:ext cx="53" cy="48"/>
              <a:chOff x="115" y="3648"/>
              <a:chExt cx="53" cy="48"/>
            </a:xfrm>
          </p:grpSpPr>
          <p:sp>
            <p:nvSpPr>
              <p:cNvPr id="221537" name="Oval 207"/>
              <p:cNvSpPr>
                <a:spLocks noChangeAspect="1" noChangeArrowheads="1"/>
              </p:cNvSpPr>
              <p:nvPr/>
            </p:nvSpPr>
            <p:spPr bwMode="auto">
              <a:xfrm>
                <a:off x="139" y="3648"/>
                <a:ext cx="29" cy="48"/>
              </a:xfrm>
              <a:prstGeom prst="ellipse">
                <a:avLst/>
              </a:prstGeom>
              <a:solidFill>
                <a:srgbClr val="FF6600"/>
              </a:solidFill>
              <a:ln w="317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38" name="Rectangle 208"/>
              <p:cNvSpPr>
                <a:spLocks noChangeArrowheads="1"/>
              </p:cNvSpPr>
              <p:nvPr/>
            </p:nvSpPr>
            <p:spPr bwMode="auto">
              <a:xfrm>
                <a:off x="130" y="3648"/>
                <a:ext cx="23" cy="48"/>
              </a:xfrm>
              <a:prstGeom prst="rect">
                <a:avLst/>
              </a:prstGeom>
              <a:solidFill>
                <a:srgbClr val="FF6600"/>
              </a:solidFill>
              <a:ln w="317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39" name="Oval 209"/>
              <p:cNvSpPr>
                <a:spLocks noChangeAspect="1" noChangeArrowheads="1"/>
              </p:cNvSpPr>
              <p:nvPr/>
            </p:nvSpPr>
            <p:spPr bwMode="auto">
              <a:xfrm>
                <a:off x="115" y="3648"/>
                <a:ext cx="29" cy="48"/>
              </a:xfrm>
              <a:prstGeom prst="ellipse">
                <a:avLst/>
              </a:prstGeom>
              <a:solidFill>
                <a:srgbClr val="FF6600"/>
              </a:solidFill>
              <a:ln w="317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40" name="Rectangle 210"/>
              <p:cNvSpPr>
                <a:spLocks noChangeArrowheads="1"/>
              </p:cNvSpPr>
              <p:nvPr/>
            </p:nvSpPr>
            <p:spPr bwMode="auto">
              <a:xfrm>
                <a:off x="148" y="3653"/>
                <a:ext cx="5" cy="41"/>
              </a:xfrm>
              <a:prstGeom prst="rect">
                <a:avLst/>
              </a:prstGeom>
              <a:solidFill>
                <a:srgbClr val="FF6600"/>
              </a:solidFill>
              <a:ln w="9525">
                <a:solidFill>
                  <a:srgbClr val="FF66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grpSp>
      <p:sp>
        <p:nvSpPr>
          <p:cNvPr id="221294" name="Line 211"/>
          <p:cNvSpPr>
            <a:spLocks noChangeShapeType="1"/>
          </p:cNvSpPr>
          <p:nvPr/>
        </p:nvSpPr>
        <p:spPr bwMode="auto">
          <a:xfrm flipH="1">
            <a:off x="2971800" y="7247960"/>
            <a:ext cx="2444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295" name="Line 212"/>
          <p:cNvSpPr>
            <a:spLocks noChangeShapeType="1"/>
          </p:cNvSpPr>
          <p:nvPr/>
        </p:nvSpPr>
        <p:spPr bwMode="auto">
          <a:xfrm>
            <a:off x="3292475" y="6562160"/>
            <a:ext cx="0" cy="228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296" name="Line 213"/>
          <p:cNvSpPr>
            <a:spLocks noChangeShapeType="1"/>
          </p:cNvSpPr>
          <p:nvPr/>
        </p:nvSpPr>
        <p:spPr bwMode="auto">
          <a:xfrm flipH="1">
            <a:off x="2530475" y="6790760"/>
            <a:ext cx="762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297" name="Line 214"/>
          <p:cNvSpPr>
            <a:spLocks noChangeShapeType="1"/>
          </p:cNvSpPr>
          <p:nvPr/>
        </p:nvSpPr>
        <p:spPr bwMode="auto">
          <a:xfrm>
            <a:off x="2530475" y="6790760"/>
            <a:ext cx="0" cy="457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298" name="Line 215"/>
          <p:cNvSpPr>
            <a:spLocks noChangeShapeType="1"/>
          </p:cNvSpPr>
          <p:nvPr/>
        </p:nvSpPr>
        <p:spPr bwMode="auto">
          <a:xfrm flipH="1">
            <a:off x="2530475" y="7247960"/>
            <a:ext cx="152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299" name="Oval 216"/>
          <p:cNvSpPr>
            <a:spLocks noChangeArrowheads="1"/>
          </p:cNvSpPr>
          <p:nvPr/>
        </p:nvSpPr>
        <p:spPr bwMode="auto">
          <a:xfrm>
            <a:off x="2667000" y="7213035"/>
            <a:ext cx="76200" cy="76200"/>
          </a:xfrm>
          <a:prstGeom prst="ellipse">
            <a:avLst/>
          </a:prstGeom>
          <a:solidFill>
            <a:schemeClr val="accent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00" name="Oval 217"/>
          <p:cNvSpPr>
            <a:spLocks noChangeArrowheads="1"/>
          </p:cNvSpPr>
          <p:nvPr/>
        </p:nvSpPr>
        <p:spPr bwMode="auto">
          <a:xfrm>
            <a:off x="2914650" y="7213035"/>
            <a:ext cx="76200" cy="76200"/>
          </a:xfrm>
          <a:prstGeom prst="ellipse">
            <a:avLst/>
          </a:prstGeom>
          <a:solidFill>
            <a:schemeClr val="accent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01" name="Line 218"/>
          <p:cNvSpPr>
            <a:spLocks noChangeShapeType="1"/>
          </p:cNvSpPr>
          <p:nvPr/>
        </p:nvSpPr>
        <p:spPr bwMode="auto">
          <a:xfrm flipH="1">
            <a:off x="2698750" y="7209860"/>
            <a:ext cx="36512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02" name="Line 219"/>
          <p:cNvSpPr>
            <a:spLocks noChangeShapeType="1"/>
          </p:cNvSpPr>
          <p:nvPr/>
        </p:nvSpPr>
        <p:spPr bwMode="auto">
          <a:xfrm>
            <a:off x="4054475" y="6790760"/>
            <a:ext cx="0" cy="457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03" name="Line 220"/>
          <p:cNvSpPr>
            <a:spLocks noChangeShapeType="1"/>
          </p:cNvSpPr>
          <p:nvPr/>
        </p:nvSpPr>
        <p:spPr bwMode="auto">
          <a:xfrm flipH="1">
            <a:off x="3825875" y="6790760"/>
            <a:ext cx="228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04" name="Line 221"/>
          <p:cNvSpPr>
            <a:spLocks noChangeShapeType="1"/>
          </p:cNvSpPr>
          <p:nvPr/>
        </p:nvSpPr>
        <p:spPr bwMode="auto">
          <a:xfrm>
            <a:off x="3825875" y="6562160"/>
            <a:ext cx="0" cy="228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05" name="Line 222"/>
          <p:cNvSpPr>
            <a:spLocks noChangeShapeType="1"/>
          </p:cNvSpPr>
          <p:nvPr/>
        </p:nvSpPr>
        <p:spPr bwMode="auto">
          <a:xfrm flipH="1">
            <a:off x="5029200" y="1380560"/>
            <a:ext cx="2444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06" name="Line 223"/>
          <p:cNvSpPr>
            <a:spLocks noChangeShapeType="1"/>
          </p:cNvSpPr>
          <p:nvPr/>
        </p:nvSpPr>
        <p:spPr bwMode="auto">
          <a:xfrm flipH="1">
            <a:off x="4206875" y="1799660"/>
            <a:ext cx="1066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07" name="Line 224"/>
          <p:cNvSpPr>
            <a:spLocks noChangeShapeType="1"/>
          </p:cNvSpPr>
          <p:nvPr/>
        </p:nvSpPr>
        <p:spPr bwMode="auto">
          <a:xfrm>
            <a:off x="3673475" y="1380560"/>
            <a:ext cx="0" cy="419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08" name="Line 225"/>
          <p:cNvSpPr>
            <a:spLocks noChangeShapeType="1"/>
          </p:cNvSpPr>
          <p:nvPr/>
        </p:nvSpPr>
        <p:spPr bwMode="auto">
          <a:xfrm flipH="1">
            <a:off x="4511675" y="1380560"/>
            <a:ext cx="228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09" name="Oval 226"/>
          <p:cNvSpPr>
            <a:spLocks noChangeArrowheads="1"/>
          </p:cNvSpPr>
          <p:nvPr/>
        </p:nvSpPr>
        <p:spPr bwMode="auto">
          <a:xfrm>
            <a:off x="4724400" y="1345635"/>
            <a:ext cx="76200" cy="76200"/>
          </a:xfrm>
          <a:prstGeom prst="ellipse">
            <a:avLst/>
          </a:prstGeom>
          <a:solidFill>
            <a:schemeClr val="accent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10" name="Oval 227"/>
          <p:cNvSpPr>
            <a:spLocks noChangeArrowheads="1"/>
          </p:cNvSpPr>
          <p:nvPr/>
        </p:nvSpPr>
        <p:spPr bwMode="auto">
          <a:xfrm>
            <a:off x="4972050" y="1345635"/>
            <a:ext cx="76200" cy="76200"/>
          </a:xfrm>
          <a:prstGeom prst="ellipse">
            <a:avLst/>
          </a:prstGeom>
          <a:solidFill>
            <a:schemeClr val="accent1"/>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11" name="Line 228"/>
          <p:cNvSpPr>
            <a:spLocks noChangeShapeType="1"/>
          </p:cNvSpPr>
          <p:nvPr/>
        </p:nvSpPr>
        <p:spPr bwMode="auto">
          <a:xfrm flipH="1">
            <a:off x="4756150" y="1266260"/>
            <a:ext cx="365125" cy="793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12" name="Line 229"/>
          <p:cNvSpPr>
            <a:spLocks noChangeShapeType="1"/>
          </p:cNvSpPr>
          <p:nvPr/>
        </p:nvSpPr>
        <p:spPr bwMode="auto">
          <a:xfrm>
            <a:off x="5273675" y="1380560"/>
            <a:ext cx="0" cy="419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13" name="Line 230"/>
          <p:cNvSpPr>
            <a:spLocks noChangeShapeType="1"/>
          </p:cNvSpPr>
          <p:nvPr/>
        </p:nvSpPr>
        <p:spPr bwMode="auto">
          <a:xfrm>
            <a:off x="3673475" y="1799660"/>
            <a:ext cx="0" cy="876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14" name="Line 231"/>
          <p:cNvSpPr>
            <a:spLocks noChangeShapeType="1"/>
          </p:cNvSpPr>
          <p:nvPr/>
        </p:nvSpPr>
        <p:spPr bwMode="auto">
          <a:xfrm>
            <a:off x="4206875" y="1799660"/>
            <a:ext cx="0" cy="876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15" name="Text Box 232"/>
          <p:cNvSpPr txBox="1">
            <a:spLocks noChangeArrowheads="1"/>
          </p:cNvSpPr>
          <p:nvPr/>
        </p:nvSpPr>
        <p:spPr bwMode="auto">
          <a:xfrm>
            <a:off x="3194050" y="832873"/>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電源</a:t>
            </a:r>
          </a:p>
        </p:txBody>
      </p:sp>
      <p:sp>
        <p:nvSpPr>
          <p:cNvPr id="221316" name="Text Box 233"/>
          <p:cNvSpPr txBox="1">
            <a:spLocks noChangeArrowheads="1"/>
          </p:cNvSpPr>
          <p:nvPr/>
        </p:nvSpPr>
        <p:spPr bwMode="auto">
          <a:xfrm>
            <a:off x="2301875" y="2364810"/>
            <a:ext cx="7985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偏光板</a:t>
            </a:r>
          </a:p>
        </p:txBody>
      </p:sp>
      <p:sp>
        <p:nvSpPr>
          <p:cNvPr id="221317" name="Text Box 234"/>
          <p:cNvSpPr txBox="1">
            <a:spLocks noChangeArrowheads="1"/>
          </p:cNvSpPr>
          <p:nvPr/>
        </p:nvSpPr>
        <p:spPr bwMode="auto">
          <a:xfrm>
            <a:off x="5035550" y="2147323"/>
            <a:ext cx="1041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カラー</a:t>
            </a:r>
            <a:br>
              <a:rPr kumimoji="1" lang="ja-JP" altLang="en-US" sz="1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フィルター</a:t>
            </a:r>
          </a:p>
        </p:txBody>
      </p:sp>
      <p:sp>
        <p:nvSpPr>
          <p:cNvPr id="221318" name="Line 235"/>
          <p:cNvSpPr>
            <a:spLocks noChangeShapeType="1"/>
          </p:cNvSpPr>
          <p:nvPr/>
        </p:nvSpPr>
        <p:spPr bwMode="auto">
          <a:xfrm>
            <a:off x="2743200" y="1732985"/>
            <a:ext cx="854075" cy="10572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19" name="Line 236"/>
          <p:cNvSpPr>
            <a:spLocks noChangeShapeType="1"/>
          </p:cNvSpPr>
          <p:nvPr/>
        </p:nvSpPr>
        <p:spPr bwMode="auto">
          <a:xfrm>
            <a:off x="2819400" y="1809185"/>
            <a:ext cx="1235075" cy="981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320" name="Rectangle 237"/>
          <p:cNvSpPr>
            <a:spLocks noChangeArrowheads="1"/>
          </p:cNvSpPr>
          <p:nvPr/>
        </p:nvSpPr>
        <p:spPr bwMode="auto">
          <a:xfrm>
            <a:off x="2378075" y="7295585"/>
            <a:ext cx="1060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スイッチ</a:t>
            </a:r>
            <a:r>
              <a:rPr kumimoji="1" lang="en-US" altLang="ja-JP" sz="1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R</a:t>
            </a:r>
            <a:br>
              <a:rPr kumimoji="1" lang="en-US" altLang="ja-JP" sz="1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（トランジスタ</a:t>
            </a:r>
            <a:r>
              <a:rPr kumimoji="1" lang="en-US" altLang="ja-JP" sz="1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p>
        </p:txBody>
      </p:sp>
      <p:sp>
        <p:nvSpPr>
          <p:cNvPr id="221321" name="Rectangle 238"/>
          <p:cNvSpPr>
            <a:spLocks noChangeArrowheads="1"/>
          </p:cNvSpPr>
          <p:nvPr/>
        </p:nvSpPr>
        <p:spPr bwMode="auto">
          <a:xfrm>
            <a:off x="6264275" y="3476060"/>
            <a:ext cx="30480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22" name="Rectangle 239"/>
          <p:cNvSpPr>
            <a:spLocks noChangeArrowheads="1"/>
          </p:cNvSpPr>
          <p:nvPr/>
        </p:nvSpPr>
        <p:spPr bwMode="auto">
          <a:xfrm>
            <a:off x="2225675" y="2113985"/>
            <a:ext cx="3505200" cy="4562475"/>
          </a:xfrm>
          <a:prstGeom prst="rect">
            <a:avLst/>
          </a:prstGeom>
          <a:noFill/>
          <a:ln w="38100" cmpd="dbl">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23" name="Rectangle 241"/>
          <p:cNvSpPr>
            <a:spLocks noChangeArrowheads="1"/>
          </p:cNvSpPr>
          <p:nvPr/>
        </p:nvSpPr>
        <p:spPr bwMode="auto">
          <a:xfrm>
            <a:off x="2092325" y="728606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⑦</a:t>
            </a:r>
          </a:p>
        </p:txBody>
      </p:sp>
      <p:grpSp>
        <p:nvGrpSpPr>
          <p:cNvPr id="221324" name="Group 242"/>
          <p:cNvGrpSpPr>
            <a:grpSpLocks/>
          </p:cNvGrpSpPr>
          <p:nvPr/>
        </p:nvGrpSpPr>
        <p:grpSpPr bwMode="auto">
          <a:xfrm>
            <a:off x="3292475" y="2637860"/>
            <a:ext cx="457200" cy="1981200"/>
            <a:chOff x="1872" y="1296"/>
            <a:chExt cx="288" cy="1248"/>
          </a:xfrm>
        </p:grpSpPr>
        <p:sp>
          <p:nvSpPr>
            <p:cNvPr id="221530" name="Freeform 243"/>
            <p:cNvSpPr>
              <a:spLocks/>
            </p:cNvSpPr>
            <p:nvPr/>
          </p:nvSpPr>
          <p:spPr bwMode="auto">
            <a:xfrm>
              <a:off x="1872" y="2160"/>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FF99">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31" name="Rectangle 244"/>
            <p:cNvSpPr>
              <a:spLocks noChangeArrowheads="1"/>
            </p:cNvSpPr>
            <p:nvPr/>
          </p:nvSpPr>
          <p:spPr bwMode="auto">
            <a:xfrm>
              <a:off x="2112" y="1296"/>
              <a:ext cx="48" cy="864"/>
            </a:xfrm>
            <a:prstGeom prst="rect">
              <a:avLst/>
            </a:prstGeom>
            <a:solidFill>
              <a:srgbClr val="FFFF99">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32" name="Freeform 245"/>
            <p:cNvSpPr>
              <a:spLocks/>
            </p:cNvSpPr>
            <p:nvPr/>
          </p:nvSpPr>
          <p:spPr bwMode="auto">
            <a:xfrm>
              <a:off x="1872" y="1296"/>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FF99">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33" name="Freeform 246"/>
            <p:cNvSpPr>
              <a:spLocks/>
            </p:cNvSpPr>
            <p:nvPr/>
          </p:nvSpPr>
          <p:spPr bwMode="auto">
            <a:xfrm>
              <a:off x="1920" y="1296"/>
              <a:ext cx="240" cy="1248"/>
            </a:xfrm>
            <a:custGeom>
              <a:avLst/>
              <a:gdLst>
                <a:gd name="T0" fmla="*/ 0 w 240"/>
                <a:gd name="T1" fmla="*/ 1248 h 1248"/>
                <a:gd name="T2" fmla="*/ 240 w 240"/>
                <a:gd name="T3" fmla="*/ 864 h 1248"/>
                <a:gd name="T4" fmla="*/ 240 w 240"/>
                <a:gd name="T5" fmla="*/ 0 h 1248"/>
                <a:gd name="T6" fmla="*/ 0 w 240"/>
                <a:gd name="T7" fmla="*/ 384 h 1248"/>
                <a:gd name="T8" fmla="*/ 0 w 240"/>
                <a:gd name="T9" fmla="*/ 1248 h 1248"/>
                <a:gd name="T10" fmla="*/ 0 60000 65536"/>
                <a:gd name="T11" fmla="*/ 0 60000 65536"/>
                <a:gd name="T12" fmla="*/ 0 60000 65536"/>
                <a:gd name="T13" fmla="*/ 0 60000 65536"/>
                <a:gd name="T14" fmla="*/ 0 60000 65536"/>
                <a:gd name="T15" fmla="*/ 0 w 240"/>
                <a:gd name="T16" fmla="*/ 0 h 1248"/>
                <a:gd name="T17" fmla="*/ 240 w 240"/>
                <a:gd name="T18" fmla="*/ 1248 h 1248"/>
              </a:gdLst>
              <a:ahLst/>
              <a:cxnLst>
                <a:cxn ang="T10">
                  <a:pos x="T0" y="T1"/>
                </a:cxn>
                <a:cxn ang="T11">
                  <a:pos x="T2" y="T3"/>
                </a:cxn>
                <a:cxn ang="T12">
                  <a:pos x="T4" y="T5"/>
                </a:cxn>
                <a:cxn ang="T13">
                  <a:pos x="T6" y="T7"/>
                </a:cxn>
                <a:cxn ang="T14">
                  <a:pos x="T8" y="T9"/>
                </a:cxn>
              </a:cxnLst>
              <a:rect l="T15" t="T16" r="T17" b="T18"/>
              <a:pathLst>
                <a:path w="240" h="1248">
                  <a:moveTo>
                    <a:pt x="0" y="1248"/>
                  </a:moveTo>
                  <a:lnTo>
                    <a:pt x="240" y="864"/>
                  </a:lnTo>
                  <a:lnTo>
                    <a:pt x="240" y="0"/>
                  </a:lnTo>
                  <a:lnTo>
                    <a:pt x="0" y="384"/>
                  </a:lnTo>
                  <a:lnTo>
                    <a:pt x="0" y="1248"/>
                  </a:lnTo>
                  <a:close/>
                </a:path>
              </a:pathLst>
            </a:custGeom>
            <a:solidFill>
              <a:srgbClr val="FFFF99">
                <a:alpha val="50195"/>
              </a:srgbClr>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534" name="Rectangle 247"/>
            <p:cNvSpPr>
              <a:spLocks noChangeArrowheads="1"/>
            </p:cNvSpPr>
            <p:nvPr/>
          </p:nvSpPr>
          <p:spPr bwMode="auto">
            <a:xfrm>
              <a:off x="1872" y="1680"/>
              <a:ext cx="48" cy="864"/>
            </a:xfrm>
            <a:prstGeom prst="rect">
              <a:avLst/>
            </a:prstGeom>
            <a:solidFill>
              <a:srgbClr val="FFFF99">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sp>
        <p:nvSpPr>
          <p:cNvPr id="221325" name="Oval 248"/>
          <p:cNvSpPr>
            <a:spLocks noChangeArrowheads="1"/>
          </p:cNvSpPr>
          <p:nvPr/>
        </p:nvSpPr>
        <p:spPr bwMode="auto">
          <a:xfrm>
            <a:off x="3597275" y="338081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26" name="Oval 249"/>
          <p:cNvSpPr>
            <a:spLocks noChangeArrowheads="1"/>
          </p:cNvSpPr>
          <p:nvPr/>
        </p:nvSpPr>
        <p:spPr bwMode="auto">
          <a:xfrm>
            <a:off x="3606800" y="3933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27" name="Oval 250"/>
          <p:cNvSpPr>
            <a:spLocks noChangeArrowheads="1"/>
          </p:cNvSpPr>
          <p:nvPr/>
        </p:nvSpPr>
        <p:spPr bwMode="auto">
          <a:xfrm>
            <a:off x="3554413" y="35903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28" name="Oval 251"/>
          <p:cNvSpPr>
            <a:spLocks noChangeArrowheads="1"/>
          </p:cNvSpPr>
          <p:nvPr/>
        </p:nvSpPr>
        <p:spPr bwMode="auto">
          <a:xfrm>
            <a:off x="3597275" y="3933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29" name="Oval 252"/>
          <p:cNvSpPr>
            <a:spLocks noChangeArrowheads="1"/>
          </p:cNvSpPr>
          <p:nvPr/>
        </p:nvSpPr>
        <p:spPr bwMode="auto">
          <a:xfrm>
            <a:off x="3487738" y="4085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0" name="Oval 253"/>
          <p:cNvSpPr>
            <a:spLocks noChangeArrowheads="1"/>
          </p:cNvSpPr>
          <p:nvPr/>
        </p:nvSpPr>
        <p:spPr bwMode="auto">
          <a:xfrm>
            <a:off x="3640138" y="37808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1" name="Oval 254"/>
          <p:cNvSpPr>
            <a:spLocks noChangeArrowheads="1"/>
          </p:cNvSpPr>
          <p:nvPr/>
        </p:nvSpPr>
        <p:spPr bwMode="auto">
          <a:xfrm>
            <a:off x="3554413" y="32855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2" name="Oval 255"/>
          <p:cNvSpPr>
            <a:spLocks noChangeArrowheads="1"/>
          </p:cNvSpPr>
          <p:nvPr/>
        </p:nvSpPr>
        <p:spPr bwMode="auto">
          <a:xfrm>
            <a:off x="3640138" y="32474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3" name="Oval 256"/>
          <p:cNvSpPr>
            <a:spLocks noChangeArrowheads="1"/>
          </p:cNvSpPr>
          <p:nvPr/>
        </p:nvSpPr>
        <p:spPr bwMode="auto">
          <a:xfrm>
            <a:off x="3487738" y="32474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4" name="Oval 257"/>
          <p:cNvSpPr>
            <a:spLocks noChangeArrowheads="1"/>
          </p:cNvSpPr>
          <p:nvPr/>
        </p:nvSpPr>
        <p:spPr bwMode="auto">
          <a:xfrm>
            <a:off x="3540125" y="37903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5" name="Oval 258"/>
          <p:cNvSpPr>
            <a:spLocks noChangeArrowheads="1"/>
          </p:cNvSpPr>
          <p:nvPr/>
        </p:nvSpPr>
        <p:spPr bwMode="auto">
          <a:xfrm>
            <a:off x="3478213" y="36665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6" name="Oval 259"/>
          <p:cNvSpPr>
            <a:spLocks noChangeArrowheads="1"/>
          </p:cNvSpPr>
          <p:nvPr/>
        </p:nvSpPr>
        <p:spPr bwMode="auto">
          <a:xfrm>
            <a:off x="3421063" y="384753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7" name="Oval 260"/>
          <p:cNvSpPr>
            <a:spLocks noChangeArrowheads="1"/>
          </p:cNvSpPr>
          <p:nvPr/>
        </p:nvSpPr>
        <p:spPr bwMode="auto">
          <a:xfrm>
            <a:off x="3416300" y="332842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8" name="Oval 261"/>
          <p:cNvSpPr>
            <a:spLocks noChangeArrowheads="1"/>
          </p:cNvSpPr>
          <p:nvPr/>
        </p:nvSpPr>
        <p:spPr bwMode="auto">
          <a:xfrm>
            <a:off x="3397250" y="30140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39" name="Oval 262"/>
          <p:cNvSpPr>
            <a:spLocks noChangeArrowheads="1"/>
          </p:cNvSpPr>
          <p:nvPr/>
        </p:nvSpPr>
        <p:spPr bwMode="auto">
          <a:xfrm>
            <a:off x="3554413" y="327603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0" name="Oval 263"/>
          <p:cNvSpPr>
            <a:spLocks noChangeArrowheads="1"/>
          </p:cNvSpPr>
          <p:nvPr/>
        </p:nvSpPr>
        <p:spPr bwMode="auto">
          <a:xfrm>
            <a:off x="3516313" y="31569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1" name="Oval 264"/>
          <p:cNvSpPr>
            <a:spLocks noChangeArrowheads="1"/>
          </p:cNvSpPr>
          <p:nvPr/>
        </p:nvSpPr>
        <p:spPr bwMode="auto">
          <a:xfrm>
            <a:off x="3463925" y="30664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2" name="Oval 265"/>
          <p:cNvSpPr>
            <a:spLocks noChangeArrowheads="1"/>
          </p:cNvSpPr>
          <p:nvPr/>
        </p:nvSpPr>
        <p:spPr bwMode="auto">
          <a:xfrm>
            <a:off x="3673475" y="265214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3" name="Oval 266"/>
          <p:cNvSpPr>
            <a:spLocks noChangeArrowheads="1"/>
          </p:cNvSpPr>
          <p:nvPr/>
        </p:nvSpPr>
        <p:spPr bwMode="auto">
          <a:xfrm>
            <a:off x="3659188" y="33331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4" name="Oval 267"/>
          <p:cNvSpPr>
            <a:spLocks noChangeArrowheads="1"/>
          </p:cNvSpPr>
          <p:nvPr/>
        </p:nvSpPr>
        <p:spPr bwMode="auto">
          <a:xfrm>
            <a:off x="3630613" y="303791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5" name="Oval 268"/>
          <p:cNvSpPr>
            <a:spLocks noChangeArrowheads="1"/>
          </p:cNvSpPr>
          <p:nvPr/>
        </p:nvSpPr>
        <p:spPr bwMode="auto">
          <a:xfrm>
            <a:off x="3630613" y="280931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6" name="Oval 269"/>
          <p:cNvSpPr>
            <a:spLocks noChangeArrowheads="1"/>
          </p:cNvSpPr>
          <p:nvPr/>
        </p:nvSpPr>
        <p:spPr bwMode="auto">
          <a:xfrm>
            <a:off x="3554413" y="28759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7" name="Oval 270"/>
          <p:cNvSpPr>
            <a:spLocks noChangeArrowheads="1"/>
          </p:cNvSpPr>
          <p:nvPr/>
        </p:nvSpPr>
        <p:spPr bwMode="auto">
          <a:xfrm>
            <a:off x="3568700" y="296171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8" name="Oval 271"/>
          <p:cNvSpPr>
            <a:spLocks noChangeArrowheads="1"/>
          </p:cNvSpPr>
          <p:nvPr/>
        </p:nvSpPr>
        <p:spPr bwMode="auto">
          <a:xfrm>
            <a:off x="3487738" y="4085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49" name="Oval 272"/>
          <p:cNvSpPr>
            <a:spLocks noChangeArrowheads="1"/>
          </p:cNvSpPr>
          <p:nvPr/>
        </p:nvSpPr>
        <p:spPr bwMode="auto">
          <a:xfrm>
            <a:off x="3530600" y="384753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0" name="Oval 273"/>
          <p:cNvSpPr>
            <a:spLocks noChangeArrowheads="1"/>
          </p:cNvSpPr>
          <p:nvPr/>
        </p:nvSpPr>
        <p:spPr bwMode="auto">
          <a:xfrm>
            <a:off x="3521075" y="40951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1" name="Oval 274"/>
          <p:cNvSpPr>
            <a:spLocks noChangeArrowheads="1"/>
          </p:cNvSpPr>
          <p:nvPr/>
        </p:nvSpPr>
        <p:spPr bwMode="auto">
          <a:xfrm>
            <a:off x="3368675" y="39427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2" name="Oval 275"/>
          <p:cNvSpPr>
            <a:spLocks noChangeArrowheads="1"/>
          </p:cNvSpPr>
          <p:nvPr/>
        </p:nvSpPr>
        <p:spPr bwMode="auto">
          <a:xfrm>
            <a:off x="3444875" y="39427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3" name="Oval 276"/>
          <p:cNvSpPr>
            <a:spLocks noChangeArrowheads="1"/>
          </p:cNvSpPr>
          <p:nvPr/>
        </p:nvSpPr>
        <p:spPr bwMode="auto">
          <a:xfrm>
            <a:off x="3521075" y="40189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4" name="Oval 277"/>
          <p:cNvSpPr>
            <a:spLocks noChangeArrowheads="1"/>
          </p:cNvSpPr>
          <p:nvPr/>
        </p:nvSpPr>
        <p:spPr bwMode="auto">
          <a:xfrm>
            <a:off x="3444875" y="40951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5" name="Oval 278"/>
          <p:cNvSpPr>
            <a:spLocks noChangeArrowheads="1"/>
          </p:cNvSpPr>
          <p:nvPr/>
        </p:nvSpPr>
        <p:spPr bwMode="auto">
          <a:xfrm>
            <a:off x="3392488" y="411423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6" name="Oval 279"/>
          <p:cNvSpPr>
            <a:spLocks noChangeArrowheads="1"/>
          </p:cNvSpPr>
          <p:nvPr/>
        </p:nvSpPr>
        <p:spPr bwMode="auto">
          <a:xfrm>
            <a:off x="3378200" y="3476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7" name="Oval 280"/>
          <p:cNvSpPr>
            <a:spLocks noChangeArrowheads="1"/>
          </p:cNvSpPr>
          <p:nvPr/>
        </p:nvSpPr>
        <p:spPr bwMode="auto">
          <a:xfrm>
            <a:off x="3559175" y="39427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8" name="Oval 281"/>
          <p:cNvSpPr>
            <a:spLocks noChangeArrowheads="1"/>
          </p:cNvSpPr>
          <p:nvPr/>
        </p:nvSpPr>
        <p:spPr bwMode="auto">
          <a:xfrm>
            <a:off x="3630613" y="30664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59" name="Oval 282"/>
          <p:cNvSpPr>
            <a:spLocks noChangeArrowheads="1"/>
          </p:cNvSpPr>
          <p:nvPr/>
        </p:nvSpPr>
        <p:spPr bwMode="auto">
          <a:xfrm>
            <a:off x="3597275" y="335223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0" name="Oval 283"/>
          <p:cNvSpPr>
            <a:spLocks noChangeArrowheads="1"/>
          </p:cNvSpPr>
          <p:nvPr/>
        </p:nvSpPr>
        <p:spPr bwMode="auto">
          <a:xfrm>
            <a:off x="3511550" y="32188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1" name="Oval 284"/>
          <p:cNvSpPr>
            <a:spLocks noChangeArrowheads="1"/>
          </p:cNvSpPr>
          <p:nvPr/>
        </p:nvSpPr>
        <p:spPr bwMode="auto">
          <a:xfrm>
            <a:off x="3587750" y="35998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2" name="Oval 285"/>
          <p:cNvSpPr>
            <a:spLocks noChangeArrowheads="1"/>
          </p:cNvSpPr>
          <p:nvPr/>
        </p:nvSpPr>
        <p:spPr bwMode="auto">
          <a:xfrm>
            <a:off x="3587750" y="35236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3" name="Oval 286"/>
          <p:cNvSpPr>
            <a:spLocks noChangeArrowheads="1"/>
          </p:cNvSpPr>
          <p:nvPr/>
        </p:nvSpPr>
        <p:spPr bwMode="auto">
          <a:xfrm>
            <a:off x="3625850" y="34474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4" name="Oval 287"/>
          <p:cNvSpPr>
            <a:spLocks noChangeArrowheads="1"/>
          </p:cNvSpPr>
          <p:nvPr/>
        </p:nvSpPr>
        <p:spPr bwMode="auto">
          <a:xfrm>
            <a:off x="3354388" y="32426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5" name="Oval 288"/>
          <p:cNvSpPr>
            <a:spLocks noChangeArrowheads="1"/>
          </p:cNvSpPr>
          <p:nvPr/>
        </p:nvSpPr>
        <p:spPr bwMode="auto">
          <a:xfrm>
            <a:off x="3368675" y="3933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6" name="Oval 289"/>
          <p:cNvSpPr>
            <a:spLocks noChangeArrowheads="1"/>
          </p:cNvSpPr>
          <p:nvPr/>
        </p:nvSpPr>
        <p:spPr bwMode="auto">
          <a:xfrm>
            <a:off x="3402013" y="37808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7" name="Oval 290"/>
          <p:cNvSpPr>
            <a:spLocks noChangeArrowheads="1"/>
          </p:cNvSpPr>
          <p:nvPr/>
        </p:nvSpPr>
        <p:spPr bwMode="auto">
          <a:xfrm>
            <a:off x="3444875" y="33998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8" name="Oval 291"/>
          <p:cNvSpPr>
            <a:spLocks noChangeArrowheads="1"/>
          </p:cNvSpPr>
          <p:nvPr/>
        </p:nvSpPr>
        <p:spPr bwMode="auto">
          <a:xfrm>
            <a:off x="3587750" y="34998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69" name="Oval 292"/>
          <p:cNvSpPr>
            <a:spLocks noChangeArrowheads="1"/>
          </p:cNvSpPr>
          <p:nvPr/>
        </p:nvSpPr>
        <p:spPr bwMode="auto">
          <a:xfrm>
            <a:off x="3611563" y="32188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0" name="Oval 293"/>
          <p:cNvSpPr>
            <a:spLocks noChangeArrowheads="1"/>
          </p:cNvSpPr>
          <p:nvPr/>
        </p:nvSpPr>
        <p:spPr bwMode="auto">
          <a:xfrm>
            <a:off x="3640138" y="3704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1" name="Oval 294"/>
          <p:cNvSpPr>
            <a:spLocks noChangeArrowheads="1"/>
          </p:cNvSpPr>
          <p:nvPr/>
        </p:nvSpPr>
        <p:spPr bwMode="auto">
          <a:xfrm>
            <a:off x="3597275" y="3171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2" name="Oval 295"/>
          <p:cNvSpPr>
            <a:spLocks noChangeArrowheads="1"/>
          </p:cNvSpPr>
          <p:nvPr/>
        </p:nvSpPr>
        <p:spPr bwMode="auto">
          <a:xfrm>
            <a:off x="3640138" y="281883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3" name="Oval 296"/>
          <p:cNvSpPr>
            <a:spLocks noChangeArrowheads="1"/>
          </p:cNvSpPr>
          <p:nvPr/>
        </p:nvSpPr>
        <p:spPr bwMode="auto">
          <a:xfrm>
            <a:off x="3597275" y="3704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4" name="Oval 297"/>
          <p:cNvSpPr>
            <a:spLocks noChangeArrowheads="1"/>
          </p:cNvSpPr>
          <p:nvPr/>
        </p:nvSpPr>
        <p:spPr bwMode="auto">
          <a:xfrm>
            <a:off x="3630613" y="338081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5" name="Oval 298"/>
          <p:cNvSpPr>
            <a:spLocks noChangeArrowheads="1"/>
          </p:cNvSpPr>
          <p:nvPr/>
        </p:nvSpPr>
        <p:spPr bwMode="auto">
          <a:xfrm>
            <a:off x="3630613" y="338081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6" name="Oval 299"/>
          <p:cNvSpPr>
            <a:spLocks noChangeArrowheads="1"/>
          </p:cNvSpPr>
          <p:nvPr/>
        </p:nvSpPr>
        <p:spPr bwMode="auto">
          <a:xfrm>
            <a:off x="3597275" y="32569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7" name="Oval 300"/>
          <p:cNvSpPr>
            <a:spLocks noChangeArrowheads="1"/>
          </p:cNvSpPr>
          <p:nvPr/>
        </p:nvSpPr>
        <p:spPr bwMode="auto">
          <a:xfrm>
            <a:off x="3673475" y="37522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8" name="Oval 301"/>
          <p:cNvSpPr>
            <a:spLocks noChangeArrowheads="1"/>
          </p:cNvSpPr>
          <p:nvPr/>
        </p:nvSpPr>
        <p:spPr bwMode="auto">
          <a:xfrm>
            <a:off x="3597275" y="35617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79" name="Oval 302"/>
          <p:cNvSpPr>
            <a:spLocks noChangeArrowheads="1"/>
          </p:cNvSpPr>
          <p:nvPr/>
        </p:nvSpPr>
        <p:spPr bwMode="auto">
          <a:xfrm>
            <a:off x="3673475" y="37141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0" name="Oval 303"/>
          <p:cNvSpPr>
            <a:spLocks noChangeArrowheads="1"/>
          </p:cNvSpPr>
          <p:nvPr/>
        </p:nvSpPr>
        <p:spPr bwMode="auto">
          <a:xfrm>
            <a:off x="3606800" y="3476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1" name="Oval 304"/>
          <p:cNvSpPr>
            <a:spLocks noChangeArrowheads="1"/>
          </p:cNvSpPr>
          <p:nvPr/>
        </p:nvSpPr>
        <p:spPr bwMode="auto">
          <a:xfrm>
            <a:off x="3597275" y="32855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2" name="Oval 305"/>
          <p:cNvSpPr>
            <a:spLocks noChangeArrowheads="1"/>
          </p:cNvSpPr>
          <p:nvPr/>
        </p:nvSpPr>
        <p:spPr bwMode="auto">
          <a:xfrm rot="1140820">
            <a:off x="3894138" y="26378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3" name="Oval 306"/>
          <p:cNvSpPr>
            <a:spLocks noChangeArrowheads="1"/>
          </p:cNvSpPr>
          <p:nvPr/>
        </p:nvSpPr>
        <p:spPr bwMode="auto">
          <a:xfrm rot="1140820">
            <a:off x="3889375" y="2790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4" name="Oval 307"/>
          <p:cNvSpPr>
            <a:spLocks noChangeArrowheads="1"/>
          </p:cNvSpPr>
          <p:nvPr/>
        </p:nvSpPr>
        <p:spPr bwMode="auto">
          <a:xfrm rot="1140820">
            <a:off x="3875088" y="29013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5" name="Oval 308"/>
          <p:cNvSpPr>
            <a:spLocks noChangeArrowheads="1"/>
          </p:cNvSpPr>
          <p:nvPr/>
        </p:nvSpPr>
        <p:spPr bwMode="auto">
          <a:xfrm rot="1140820">
            <a:off x="3889375" y="30188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6" name="Oval 309"/>
          <p:cNvSpPr>
            <a:spLocks noChangeArrowheads="1"/>
          </p:cNvSpPr>
          <p:nvPr/>
        </p:nvSpPr>
        <p:spPr bwMode="auto">
          <a:xfrm rot="1140820">
            <a:off x="3875088" y="30648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7" name="Oval 310"/>
          <p:cNvSpPr>
            <a:spLocks noChangeArrowheads="1"/>
          </p:cNvSpPr>
          <p:nvPr/>
        </p:nvSpPr>
        <p:spPr bwMode="auto">
          <a:xfrm rot="1140820">
            <a:off x="3902075" y="31950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8" name="Oval 311"/>
          <p:cNvSpPr>
            <a:spLocks noChangeArrowheads="1"/>
          </p:cNvSpPr>
          <p:nvPr/>
        </p:nvSpPr>
        <p:spPr bwMode="auto">
          <a:xfrm rot="1140820">
            <a:off x="3889375" y="3323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89" name="Oval 312"/>
          <p:cNvSpPr>
            <a:spLocks noChangeArrowheads="1"/>
          </p:cNvSpPr>
          <p:nvPr/>
        </p:nvSpPr>
        <p:spPr bwMode="auto">
          <a:xfrm rot="1140820">
            <a:off x="3832225" y="33998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0" name="Oval 313"/>
          <p:cNvSpPr>
            <a:spLocks noChangeArrowheads="1"/>
          </p:cNvSpPr>
          <p:nvPr/>
        </p:nvSpPr>
        <p:spPr bwMode="auto">
          <a:xfrm rot="1140820">
            <a:off x="3827463" y="3552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1" name="Oval 314"/>
          <p:cNvSpPr>
            <a:spLocks noChangeArrowheads="1"/>
          </p:cNvSpPr>
          <p:nvPr/>
        </p:nvSpPr>
        <p:spPr bwMode="auto">
          <a:xfrm rot="1140820">
            <a:off x="3813175" y="36633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2" name="Oval 315"/>
          <p:cNvSpPr>
            <a:spLocks noChangeArrowheads="1"/>
          </p:cNvSpPr>
          <p:nvPr/>
        </p:nvSpPr>
        <p:spPr bwMode="auto">
          <a:xfrm rot="1140820">
            <a:off x="3827463" y="37808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3" name="Oval 316"/>
          <p:cNvSpPr>
            <a:spLocks noChangeArrowheads="1"/>
          </p:cNvSpPr>
          <p:nvPr/>
        </p:nvSpPr>
        <p:spPr bwMode="auto">
          <a:xfrm rot="1140820">
            <a:off x="3813175" y="38268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4" name="Oval 317"/>
          <p:cNvSpPr>
            <a:spLocks noChangeArrowheads="1"/>
          </p:cNvSpPr>
          <p:nvPr/>
        </p:nvSpPr>
        <p:spPr bwMode="auto">
          <a:xfrm rot="1140820">
            <a:off x="3840163" y="39570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5" name="Oval 318"/>
          <p:cNvSpPr>
            <a:spLocks noChangeArrowheads="1"/>
          </p:cNvSpPr>
          <p:nvPr/>
        </p:nvSpPr>
        <p:spPr bwMode="auto">
          <a:xfrm rot="1140820">
            <a:off x="3827463" y="4085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6" name="Oval 319"/>
          <p:cNvSpPr>
            <a:spLocks noChangeArrowheads="1"/>
          </p:cNvSpPr>
          <p:nvPr/>
        </p:nvSpPr>
        <p:spPr bwMode="auto">
          <a:xfrm rot="1140820">
            <a:off x="3827463" y="2714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7" name="Oval 320"/>
          <p:cNvSpPr>
            <a:spLocks noChangeArrowheads="1"/>
          </p:cNvSpPr>
          <p:nvPr/>
        </p:nvSpPr>
        <p:spPr bwMode="auto">
          <a:xfrm rot="1140820">
            <a:off x="3822700" y="28664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8" name="Oval 321"/>
          <p:cNvSpPr>
            <a:spLocks noChangeArrowheads="1"/>
          </p:cNvSpPr>
          <p:nvPr/>
        </p:nvSpPr>
        <p:spPr bwMode="auto">
          <a:xfrm rot="1140820">
            <a:off x="3808413" y="29775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399" name="Oval 322"/>
          <p:cNvSpPr>
            <a:spLocks noChangeArrowheads="1"/>
          </p:cNvSpPr>
          <p:nvPr/>
        </p:nvSpPr>
        <p:spPr bwMode="auto">
          <a:xfrm rot="1140820">
            <a:off x="3822700" y="3095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0" name="Oval 323"/>
          <p:cNvSpPr>
            <a:spLocks noChangeArrowheads="1"/>
          </p:cNvSpPr>
          <p:nvPr/>
        </p:nvSpPr>
        <p:spPr bwMode="auto">
          <a:xfrm rot="1140820">
            <a:off x="3808413" y="31410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1" name="Oval 324"/>
          <p:cNvSpPr>
            <a:spLocks noChangeArrowheads="1"/>
          </p:cNvSpPr>
          <p:nvPr/>
        </p:nvSpPr>
        <p:spPr bwMode="auto">
          <a:xfrm rot="1140820">
            <a:off x="3835400" y="32712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2" name="Oval 325"/>
          <p:cNvSpPr>
            <a:spLocks noChangeArrowheads="1"/>
          </p:cNvSpPr>
          <p:nvPr/>
        </p:nvSpPr>
        <p:spPr bwMode="auto">
          <a:xfrm rot="1140820">
            <a:off x="3822700" y="33998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3" name="Oval 326"/>
          <p:cNvSpPr>
            <a:spLocks noChangeArrowheads="1"/>
          </p:cNvSpPr>
          <p:nvPr/>
        </p:nvSpPr>
        <p:spPr bwMode="auto">
          <a:xfrm rot="1140820">
            <a:off x="3765550" y="3476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4" name="Oval 327"/>
          <p:cNvSpPr>
            <a:spLocks noChangeArrowheads="1"/>
          </p:cNvSpPr>
          <p:nvPr/>
        </p:nvSpPr>
        <p:spPr bwMode="auto">
          <a:xfrm rot="1140820">
            <a:off x="3760788" y="36284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5" name="Oval 328"/>
          <p:cNvSpPr>
            <a:spLocks noChangeArrowheads="1"/>
          </p:cNvSpPr>
          <p:nvPr/>
        </p:nvSpPr>
        <p:spPr bwMode="auto">
          <a:xfrm rot="1140820">
            <a:off x="3746500" y="37395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6" name="Oval 329"/>
          <p:cNvSpPr>
            <a:spLocks noChangeArrowheads="1"/>
          </p:cNvSpPr>
          <p:nvPr/>
        </p:nvSpPr>
        <p:spPr bwMode="auto">
          <a:xfrm rot="1140820">
            <a:off x="3760788" y="3857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7" name="Oval 330"/>
          <p:cNvSpPr>
            <a:spLocks noChangeArrowheads="1"/>
          </p:cNvSpPr>
          <p:nvPr/>
        </p:nvSpPr>
        <p:spPr bwMode="auto">
          <a:xfrm rot="1140820">
            <a:off x="3746500" y="39030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8" name="Oval 331"/>
          <p:cNvSpPr>
            <a:spLocks noChangeArrowheads="1"/>
          </p:cNvSpPr>
          <p:nvPr/>
        </p:nvSpPr>
        <p:spPr bwMode="auto">
          <a:xfrm rot="1140820">
            <a:off x="3773488" y="40332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09" name="Oval 332"/>
          <p:cNvSpPr>
            <a:spLocks noChangeArrowheads="1"/>
          </p:cNvSpPr>
          <p:nvPr/>
        </p:nvSpPr>
        <p:spPr bwMode="auto">
          <a:xfrm rot="1140820">
            <a:off x="3760788" y="41618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0" name="Oval 333"/>
          <p:cNvSpPr>
            <a:spLocks noChangeArrowheads="1"/>
          </p:cNvSpPr>
          <p:nvPr/>
        </p:nvSpPr>
        <p:spPr bwMode="auto">
          <a:xfrm rot="1140820">
            <a:off x="3754438" y="2790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1" name="Oval 334"/>
          <p:cNvSpPr>
            <a:spLocks noChangeArrowheads="1"/>
          </p:cNvSpPr>
          <p:nvPr/>
        </p:nvSpPr>
        <p:spPr bwMode="auto">
          <a:xfrm rot="1140820">
            <a:off x="3749675" y="2942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2" name="Oval 335"/>
          <p:cNvSpPr>
            <a:spLocks noChangeArrowheads="1"/>
          </p:cNvSpPr>
          <p:nvPr/>
        </p:nvSpPr>
        <p:spPr bwMode="auto">
          <a:xfrm rot="1140820">
            <a:off x="3735388" y="30537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3" name="Oval 336"/>
          <p:cNvSpPr>
            <a:spLocks noChangeArrowheads="1"/>
          </p:cNvSpPr>
          <p:nvPr/>
        </p:nvSpPr>
        <p:spPr bwMode="auto">
          <a:xfrm rot="1140820">
            <a:off x="3749675" y="3171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4" name="Oval 337"/>
          <p:cNvSpPr>
            <a:spLocks noChangeArrowheads="1"/>
          </p:cNvSpPr>
          <p:nvPr/>
        </p:nvSpPr>
        <p:spPr bwMode="auto">
          <a:xfrm rot="1140820">
            <a:off x="3735388" y="32172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5" name="Oval 338"/>
          <p:cNvSpPr>
            <a:spLocks noChangeArrowheads="1"/>
          </p:cNvSpPr>
          <p:nvPr/>
        </p:nvSpPr>
        <p:spPr bwMode="auto">
          <a:xfrm rot="1140820">
            <a:off x="3762375" y="33474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6" name="Oval 339"/>
          <p:cNvSpPr>
            <a:spLocks noChangeArrowheads="1"/>
          </p:cNvSpPr>
          <p:nvPr/>
        </p:nvSpPr>
        <p:spPr bwMode="auto">
          <a:xfrm rot="1140820">
            <a:off x="3749675" y="3476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7" name="Oval 340"/>
          <p:cNvSpPr>
            <a:spLocks noChangeArrowheads="1"/>
          </p:cNvSpPr>
          <p:nvPr/>
        </p:nvSpPr>
        <p:spPr bwMode="auto">
          <a:xfrm rot="1140820">
            <a:off x="3692525" y="3552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8" name="Oval 341"/>
          <p:cNvSpPr>
            <a:spLocks noChangeArrowheads="1"/>
          </p:cNvSpPr>
          <p:nvPr/>
        </p:nvSpPr>
        <p:spPr bwMode="auto">
          <a:xfrm rot="1140820">
            <a:off x="3687763" y="3704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19" name="Oval 342"/>
          <p:cNvSpPr>
            <a:spLocks noChangeArrowheads="1"/>
          </p:cNvSpPr>
          <p:nvPr/>
        </p:nvSpPr>
        <p:spPr bwMode="auto">
          <a:xfrm rot="1140820">
            <a:off x="3673475" y="38157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0" name="Oval 343"/>
          <p:cNvSpPr>
            <a:spLocks noChangeArrowheads="1"/>
          </p:cNvSpPr>
          <p:nvPr/>
        </p:nvSpPr>
        <p:spPr bwMode="auto">
          <a:xfrm rot="1140820">
            <a:off x="3687763" y="39332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1" name="Oval 344"/>
          <p:cNvSpPr>
            <a:spLocks noChangeArrowheads="1"/>
          </p:cNvSpPr>
          <p:nvPr/>
        </p:nvSpPr>
        <p:spPr bwMode="auto">
          <a:xfrm rot="1140820">
            <a:off x="3673475" y="39792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2" name="Oval 345"/>
          <p:cNvSpPr>
            <a:spLocks noChangeArrowheads="1"/>
          </p:cNvSpPr>
          <p:nvPr/>
        </p:nvSpPr>
        <p:spPr bwMode="auto">
          <a:xfrm rot="1140820">
            <a:off x="3700463" y="41094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3" name="Oval 346"/>
          <p:cNvSpPr>
            <a:spLocks noChangeArrowheads="1"/>
          </p:cNvSpPr>
          <p:nvPr/>
        </p:nvSpPr>
        <p:spPr bwMode="auto">
          <a:xfrm rot="1140820">
            <a:off x="3687763" y="4238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4" name="Oval 347"/>
          <p:cNvSpPr>
            <a:spLocks noChangeArrowheads="1"/>
          </p:cNvSpPr>
          <p:nvPr/>
        </p:nvSpPr>
        <p:spPr bwMode="auto">
          <a:xfrm rot="1140820">
            <a:off x="3665538" y="2942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5" name="Oval 348"/>
          <p:cNvSpPr>
            <a:spLocks noChangeArrowheads="1"/>
          </p:cNvSpPr>
          <p:nvPr/>
        </p:nvSpPr>
        <p:spPr bwMode="auto">
          <a:xfrm rot="1140820">
            <a:off x="3660775" y="3095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6" name="Oval 349"/>
          <p:cNvSpPr>
            <a:spLocks noChangeArrowheads="1"/>
          </p:cNvSpPr>
          <p:nvPr/>
        </p:nvSpPr>
        <p:spPr bwMode="auto">
          <a:xfrm rot="1140820">
            <a:off x="3646488" y="32061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7" name="Oval 350"/>
          <p:cNvSpPr>
            <a:spLocks noChangeArrowheads="1"/>
          </p:cNvSpPr>
          <p:nvPr/>
        </p:nvSpPr>
        <p:spPr bwMode="auto">
          <a:xfrm rot="1140820">
            <a:off x="3660775" y="3323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8" name="Oval 351"/>
          <p:cNvSpPr>
            <a:spLocks noChangeArrowheads="1"/>
          </p:cNvSpPr>
          <p:nvPr/>
        </p:nvSpPr>
        <p:spPr bwMode="auto">
          <a:xfrm rot="1140820">
            <a:off x="3646488" y="33696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29" name="Oval 352"/>
          <p:cNvSpPr>
            <a:spLocks noChangeArrowheads="1"/>
          </p:cNvSpPr>
          <p:nvPr/>
        </p:nvSpPr>
        <p:spPr bwMode="auto">
          <a:xfrm rot="1140820">
            <a:off x="3673475" y="34998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0" name="Oval 353"/>
          <p:cNvSpPr>
            <a:spLocks noChangeArrowheads="1"/>
          </p:cNvSpPr>
          <p:nvPr/>
        </p:nvSpPr>
        <p:spPr bwMode="auto">
          <a:xfrm rot="1140820">
            <a:off x="3660775" y="36284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1" name="Oval 354"/>
          <p:cNvSpPr>
            <a:spLocks noChangeArrowheads="1"/>
          </p:cNvSpPr>
          <p:nvPr/>
        </p:nvSpPr>
        <p:spPr bwMode="auto">
          <a:xfrm rot="1140820">
            <a:off x="3603625" y="3704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2" name="Oval 355"/>
          <p:cNvSpPr>
            <a:spLocks noChangeArrowheads="1"/>
          </p:cNvSpPr>
          <p:nvPr/>
        </p:nvSpPr>
        <p:spPr bwMode="auto">
          <a:xfrm rot="1140820">
            <a:off x="3598863" y="3857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3" name="Oval 356"/>
          <p:cNvSpPr>
            <a:spLocks noChangeArrowheads="1"/>
          </p:cNvSpPr>
          <p:nvPr/>
        </p:nvSpPr>
        <p:spPr bwMode="auto">
          <a:xfrm rot="1140820">
            <a:off x="3584575" y="39681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4" name="Oval 357"/>
          <p:cNvSpPr>
            <a:spLocks noChangeArrowheads="1"/>
          </p:cNvSpPr>
          <p:nvPr/>
        </p:nvSpPr>
        <p:spPr bwMode="auto">
          <a:xfrm rot="1140820">
            <a:off x="3598863" y="4085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5" name="Oval 358"/>
          <p:cNvSpPr>
            <a:spLocks noChangeArrowheads="1"/>
          </p:cNvSpPr>
          <p:nvPr/>
        </p:nvSpPr>
        <p:spPr bwMode="auto">
          <a:xfrm rot="1140820">
            <a:off x="3584575" y="41316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6" name="Oval 359"/>
          <p:cNvSpPr>
            <a:spLocks noChangeArrowheads="1"/>
          </p:cNvSpPr>
          <p:nvPr/>
        </p:nvSpPr>
        <p:spPr bwMode="auto">
          <a:xfrm rot="1140820">
            <a:off x="3602038" y="2942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7" name="Oval 360"/>
          <p:cNvSpPr>
            <a:spLocks noChangeArrowheads="1"/>
          </p:cNvSpPr>
          <p:nvPr/>
        </p:nvSpPr>
        <p:spPr bwMode="auto">
          <a:xfrm rot="1140820">
            <a:off x="3597275" y="3095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8" name="Oval 361"/>
          <p:cNvSpPr>
            <a:spLocks noChangeArrowheads="1"/>
          </p:cNvSpPr>
          <p:nvPr/>
        </p:nvSpPr>
        <p:spPr bwMode="auto">
          <a:xfrm rot="1140820">
            <a:off x="3582988" y="32061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39" name="Oval 362"/>
          <p:cNvSpPr>
            <a:spLocks noChangeArrowheads="1"/>
          </p:cNvSpPr>
          <p:nvPr/>
        </p:nvSpPr>
        <p:spPr bwMode="auto">
          <a:xfrm rot="1140820">
            <a:off x="3597275" y="3323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40" name="Oval 363"/>
          <p:cNvSpPr>
            <a:spLocks noChangeArrowheads="1"/>
          </p:cNvSpPr>
          <p:nvPr/>
        </p:nvSpPr>
        <p:spPr bwMode="auto">
          <a:xfrm rot="1140820">
            <a:off x="3582988" y="33696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41" name="Oval 364"/>
          <p:cNvSpPr>
            <a:spLocks noChangeArrowheads="1"/>
          </p:cNvSpPr>
          <p:nvPr/>
        </p:nvSpPr>
        <p:spPr bwMode="auto">
          <a:xfrm rot="1140820">
            <a:off x="3609975" y="34998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42" name="Oval 365"/>
          <p:cNvSpPr>
            <a:spLocks noChangeArrowheads="1"/>
          </p:cNvSpPr>
          <p:nvPr/>
        </p:nvSpPr>
        <p:spPr bwMode="auto">
          <a:xfrm rot="1140820">
            <a:off x="3597275" y="36284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43" name="Oval 366"/>
          <p:cNvSpPr>
            <a:spLocks noChangeArrowheads="1"/>
          </p:cNvSpPr>
          <p:nvPr/>
        </p:nvSpPr>
        <p:spPr bwMode="auto">
          <a:xfrm rot="1140820">
            <a:off x="3540125" y="3704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44" name="Oval 367"/>
          <p:cNvSpPr>
            <a:spLocks noChangeArrowheads="1"/>
          </p:cNvSpPr>
          <p:nvPr/>
        </p:nvSpPr>
        <p:spPr bwMode="auto">
          <a:xfrm rot="1140820">
            <a:off x="3535363" y="38570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45" name="Oval 368"/>
          <p:cNvSpPr>
            <a:spLocks noChangeArrowheads="1"/>
          </p:cNvSpPr>
          <p:nvPr/>
        </p:nvSpPr>
        <p:spPr bwMode="auto">
          <a:xfrm rot="1140820">
            <a:off x="3521075" y="3968185"/>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46" name="Oval 369"/>
          <p:cNvSpPr>
            <a:spLocks noChangeArrowheads="1"/>
          </p:cNvSpPr>
          <p:nvPr/>
        </p:nvSpPr>
        <p:spPr bwMode="auto">
          <a:xfrm rot="1140820">
            <a:off x="3535363" y="4085660"/>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47" name="Oval 370"/>
          <p:cNvSpPr>
            <a:spLocks noChangeArrowheads="1"/>
          </p:cNvSpPr>
          <p:nvPr/>
        </p:nvSpPr>
        <p:spPr bwMode="auto">
          <a:xfrm rot="1140820">
            <a:off x="3521075" y="4131698"/>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48" name="Oval 371"/>
          <p:cNvSpPr>
            <a:spLocks noChangeArrowheads="1"/>
          </p:cNvSpPr>
          <p:nvPr/>
        </p:nvSpPr>
        <p:spPr bwMode="auto">
          <a:xfrm rot="1140820">
            <a:off x="3548063" y="4261873"/>
            <a:ext cx="76200" cy="38100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nvGrpSpPr>
          <p:cNvPr id="221449" name="Group 372"/>
          <p:cNvGrpSpPr>
            <a:grpSpLocks/>
          </p:cNvGrpSpPr>
          <p:nvPr/>
        </p:nvGrpSpPr>
        <p:grpSpPr bwMode="auto">
          <a:xfrm>
            <a:off x="3821113" y="2637860"/>
            <a:ext cx="309562" cy="1524000"/>
            <a:chOff x="5181" y="3408"/>
            <a:chExt cx="195" cy="960"/>
          </a:xfrm>
        </p:grpSpPr>
        <p:sp>
          <p:nvSpPr>
            <p:cNvPr id="221511" name="Oval 373"/>
            <p:cNvSpPr>
              <a:spLocks noChangeArrowheads="1"/>
            </p:cNvSpPr>
            <p:nvPr/>
          </p:nvSpPr>
          <p:spPr bwMode="auto">
            <a:xfrm rot="1623453">
              <a:off x="5184" y="4128"/>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nvGrpSpPr>
            <p:cNvPr id="221512" name="Group 374"/>
            <p:cNvGrpSpPr>
              <a:grpSpLocks/>
            </p:cNvGrpSpPr>
            <p:nvPr/>
          </p:nvGrpSpPr>
          <p:grpSpPr bwMode="auto">
            <a:xfrm>
              <a:off x="5181" y="3408"/>
              <a:ext cx="195" cy="915"/>
              <a:chOff x="5136" y="3408"/>
              <a:chExt cx="195" cy="915"/>
            </a:xfrm>
          </p:grpSpPr>
          <p:sp>
            <p:nvSpPr>
              <p:cNvPr id="221513" name="Oval 375"/>
              <p:cNvSpPr>
                <a:spLocks noChangeArrowheads="1"/>
              </p:cNvSpPr>
              <p:nvPr/>
            </p:nvSpPr>
            <p:spPr bwMode="auto">
              <a:xfrm rot="1623453">
                <a:off x="5280" y="3504"/>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14" name="Oval 376"/>
              <p:cNvSpPr>
                <a:spLocks noChangeArrowheads="1"/>
              </p:cNvSpPr>
              <p:nvPr/>
            </p:nvSpPr>
            <p:spPr bwMode="auto">
              <a:xfrm rot="1623453">
                <a:off x="5265" y="3723"/>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15" name="Oval 377"/>
              <p:cNvSpPr>
                <a:spLocks noChangeArrowheads="1"/>
              </p:cNvSpPr>
              <p:nvPr/>
            </p:nvSpPr>
            <p:spPr bwMode="auto">
              <a:xfrm rot="1623453">
                <a:off x="5283" y="3589"/>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16" name="Oval 378"/>
              <p:cNvSpPr>
                <a:spLocks noChangeArrowheads="1"/>
              </p:cNvSpPr>
              <p:nvPr/>
            </p:nvSpPr>
            <p:spPr bwMode="auto">
              <a:xfrm rot="1623453">
                <a:off x="5259" y="3843"/>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17" name="Oval 379"/>
              <p:cNvSpPr>
                <a:spLocks noChangeArrowheads="1"/>
              </p:cNvSpPr>
              <p:nvPr/>
            </p:nvSpPr>
            <p:spPr bwMode="auto">
              <a:xfrm rot="1623453">
                <a:off x="5280" y="3936"/>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18" name="Oval 380"/>
              <p:cNvSpPr>
                <a:spLocks noChangeArrowheads="1"/>
              </p:cNvSpPr>
              <p:nvPr/>
            </p:nvSpPr>
            <p:spPr bwMode="auto">
              <a:xfrm rot="1623453">
                <a:off x="5280" y="3408"/>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19" name="Oval 381"/>
              <p:cNvSpPr>
                <a:spLocks noChangeArrowheads="1"/>
              </p:cNvSpPr>
              <p:nvPr/>
            </p:nvSpPr>
            <p:spPr bwMode="auto">
              <a:xfrm rot="1623453">
                <a:off x="5229" y="3606"/>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0" name="Oval 382"/>
              <p:cNvSpPr>
                <a:spLocks noChangeArrowheads="1"/>
              </p:cNvSpPr>
              <p:nvPr/>
            </p:nvSpPr>
            <p:spPr bwMode="auto">
              <a:xfrm rot="1623453">
                <a:off x="5214" y="3825"/>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1" name="Oval 383"/>
              <p:cNvSpPr>
                <a:spLocks noChangeArrowheads="1"/>
              </p:cNvSpPr>
              <p:nvPr/>
            </p:nvSpPr>
            <p:spPr bwMode="auto">
              <a:xfrm rot="1623453">
                <a:off x="5232" y="3691"/>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2" name="Oval 384"/>
              <p:cNvSpPr>
                <a:spLocks noChangeArrowheads="1"/>
              </p:cNvSpPr>
              <p:nvPr/>
            </p:nvSpPr>
            <p:spPr bwMode="auto">
              <a:xfrm rot="1623453">
                <a:off x="5208" y="3945"/>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3" name="Oval 385"/>
              <p:cNvSpPr>
                <a:spLocks noChangeArrowheads="1"/>
              </p:cNvSpPr>
              <p:nvPr/>
            </p:nvSpPr>
            <p:spPr bwMode="auto">
              <a:xfrm rot="1623453">
                <a:off x="5229" y="4038"/>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4" name="Oval 386"/>
              <p:cNvSpPr>
                <a:spLocks noChangeArrowheads="1"/>
              </p:cNvSpPr>
              <p:nvPr/>
            </p:nvSpPr>
            <p:spPr bwMode="auto">
              <a:xfrm rot="1623453">
                <a:off x="5229" y="3510"/>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5" name="Oval 387"/>
              <p:cNvSpPr>
                <a:spLocks noChangeArrowheads="1"/>
              </p:cNvSpPr>
              <p:nvPr/>
            </p:nvSpPr>
            <p:spPr bwMode="auto">
              <a:xfrm rot="1623453">
                <a:off x="5157" y="3744"/>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6" name="Oval 388"/>
              <p:cNvSpPr>
                <a:spLocks noChangeArrowheads="1"/>
              </p:cNvSpPr>
              <p:nvPr/>
            </p:nvSpPr>
            <p:spPr bwMode="auto">
              <a:xfrm rot="1623453">
                <a:off x="5142" y="3963"/>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7" name="Oval 389"/>
              <p:cNvSpPr>
                <a:spLocks noChangeArrowheads="1"/>
              </p:cNvSpPr>
              <p:nvPr/>
            </p:nvSpPr>
            <p:spPr bwMode="auto">
              <a:xfrm rot="1623453">
                <a:off x="5160" y="3829"/>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8" name="Oval 390"/>
              <p:cNvSpPr>
                <a:spLocks noChangeArrowheads="1"/>
              </p:cNvSpPr>
              <p:nvPr/>
            </p:nvSpPr>
            <p:spPr bwMode="auto">
              <a:xfrm rot="1623453">
                <a:off x="5136" y="4083"/>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29" name="Oval 391"/>
              <p:cNvSpPr>
                <a:spLocks noChangeArrowheads="1"/>
              </p:cNvSpPr>
              <p:nvPr/>
            </p:nvSpPr>
            <p:spPr bwMode="auto">
              <a:xfrm rot="1623453">
                <a:off x="5157" y="3648"/>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grpSp>
      <p:grpSp>
        <p:nvGrpSpPr>
          <p:cNvPr id="221450" name="Group 392"/>
          <p:cNvGrpSpPr>
            <a:grpSpLocks/>
          </p:cNvGrpSpPr>
          <p:nvPr/>
        </p:nvGrpSpPr>
        <p:grpSpPr bwMode="auto">
          <a:xfrm>
            <a:off x="3825875" y="3095060"/>
            <a:ext cx="309563" cy="1524000"/>
            <a:chOff x="5181" y="3408"/>
            <a:chExt cx="195" cy="960"/>
          </a:xfrm>
        </p:grpSpPr>
        <p:sp>
          <p:nvSpPr>
            <p:cNvPr id="221492" name="Oval 393"/>
            <p:cNvSpPr>
              <a:spLocks noChangeArrowheads="1"/>
            </p:cNvSpPr>
            <p:nvPr/>
          </p:nvSpPr>
          <p:spPr bwMode="auto">
            <a:xfrm rot="1623453">
              <a:off x="5184" y="4128"/>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nvGrpSpPr>
            <p:cNvPr id="221493" name="Group 394"/>
            <p:cNvGrpSpPr>
              <a:grpSpLocks/>
            </p:cNvGrpSpPr>
            <p:nvPr/>
          </p:nvGrpSpPr>
          <p:grpSpPr bwMode="auto">
            <a:xfrm>
              <a:off x="5181" y="3408"/>
              <a:ext cx="195" cy="915"/>
              <a:chOff x="5136" y="3408"/>
              <a:chExt cx="195" cy="915"/>
            </a:xfrm>
          </p:grpSpPr>
          <p:sp>
            <p:nvSpPr>
              <p:cNvPr id="221494" name="Oval 395"/>
              <p:cNvSpPr>
                <a:spLocks noChangeArrowheads="1"/>
              </p:cNvSpPr>
              <p:nvPr/>
            </p:nvSpPr>
            <p:spPr bwMode="auto">
              <a:xfrm rot="1623453">
                <a:off x="5280" y="3504"/>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95" name="Oval 396"/>
              <p:cNvSpPr>
                <a:spLocks noChangeArrowheads="1"/>
              </p:cNvSpPr>
              <p:nvPr/>
            </p:nvSpPr>
            <p:spPr bwMode="auto">
              <a:xfrm rot="1623453">
                <a:off x="5265" y="3723"/>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96" name="Oval 397"/>
              <p:cNvSpPr>
                <a:spLocks noChangeArrowheads="1"/>
              </p:cNvSpPr>
              <p:nvPr/>
            </p:nvSpPr>
            <p:spPr bwMode="auto">
              <a:xfrm rot="1623453">
                <a:off x="5283" y="3589"/>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97" name="Oval 398"/>
              <p:cNvSpPr>
                <a:spLocks noChangeArrowheads="1"/>
              </p:cNvSpPr>
              <p:nvPr/>
            </p:nvSpPr>
            <p:spPr bwMode="auto">
              <a:xfrm rot="1623453">
                <a:off x="5259" y="3843"/>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98" name="Oval 399"/>
              <p:cNvSpPr>
                <a:spLocks noChangeArrowheads="1"/>
              </p:cNvSpPr>
              <p:nvPr/>
            </p:nvSpPr>
            <p:spPr bwMode="auto">
              <a:xfrm rot="1623453">
                <a:off x="5280" y="3936"/>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99" name="Oval 400"/>
              <p:cNvSpPr>
                <a:spLocks noChangeArrowheads="1"/>
              </p:cNvSpPr>
              <p:nvPr/>
            </p:nvSpPr>
            <p:spPr bwMode="auto">
              <a:xfrm rot="1623453">
                <a:off x="5280" y="3408"/>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0" name="Oval 401"/>
              <p:cNvSpPr>
                <a:spLocks noChangeArrowheads="1"/>
              </p:cNvSpPr>
              <p:nvPr/>
            </p:nvSpPr>
            <p:spPr bwMode="auto">
              <a:xfrm rot="1623453">
                <a:off x="5229" y="3606"/>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1" name="Oval 402"/>
              <p:cNvSpPr>
                <a:spLocks noChangeArrowheads="1"/>
              </p:cNvSpPr>
              <p:nvPr/>
            </p:nvSpPr>
            <p:spPr bwMode="auto">
              <a:xfrm rot="1623453">
                <a:off x="5214" y="3825"/>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2" name="Oval 403"/>
              <p:cNvSpPr>
                <a:spLocks noChangeArrowheads="1"/>
              </p:cNvSpPr>
              <p:nvPr/>
            </p:nvSpPr>
            <p:spPr bwMode="auto">
              <a:xfrm rot="1623453">
                <a:off x="5232" y="3691"/>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3" name="Oval 404"/>
              <p:cNvSpPr>
                <a:spLocks noChangeArrowheads="1"/>
              </p:cNvSpPr>
              <p:nvPr/>
            </p:nvSpPr>
            <p:spPr bwMode="auto">
              <a:xfrm rot="1623453">
                <a:off x="5208" y="3945"/>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4" name="Oval 405"/>
              <p:cNvSpPr>
                <a:spLocks noChangeArrowheads="1"/>
              </p:cNvSpPr>
              <p:nvPr/>
            </p:nvSpPr>
            <p:spPr bwMode="auto">
              <a:xfrm rot="1623453">
                <a:off x="5229" y="4038"/>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5" name="Oval 406"/>
              <p:cNvSpPr>
                <a:spLocks noChangeArrowheads="1"/>
              </p:cNvSpPr>
              <p:nvPr/>
            </p:nvSpPr>
            <p:spPr bwMode="auto">
              <a:xfrm rot="1623453">
                <a:off x="5229" y="3510"/>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6" name="Oval 407"/>
              <p:cNvSpPr>
                <a:spLocks noChangeArrowheads="1"/>
              </p:cNvSpPr>
              <p:nvPr/>
            </p:nvSpPr>
            <p:spPr bwMode="auto">
              <a:xfrm rot="1623453">
                <a:off x="5157" y="3744"/>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7" name="Oval 408"/>
              <p:cNvSpPr>
                <a:spLocks noChangeArrowheads="1"/>
              </p:cNvSpPr>
              <p:nvPr/>
            </p:nvSpPr>
            <p:spPr bwMode="auto">
              <a:xfrm rot="1623453">
                <a:off x="5142" y="3963"/>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8" name="Oval 409"/>
              <p:cNvSpPr>
                <a:spLocks noChangeArrowheads="1"/>
              </p:cNvSpPr>
              <p:nvPr/>
            </p:nvSpPr>
            <p:spPr bwMode="auto">
              <a:xfrm rot="1623453">
                <a:off x="5160" y="3829"/>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09" name="Oval 410"/>
              <p:cNvSpPr>
                <a:spLocks noChangeArrowheads="1"/>
              </p:cNvSpPr>
              <p:nvPr/>
            </p:nvSpPr>
            <p:spPr bwMode="auto">
              <a:xfrm rot="1623453">
                <a:off x="5136" y="4083"/>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510" name="Oval 411"/>
              <p:cNvSpPr>
                <a:spLocks noChangeArrowheads="1"/>
              </p:cNvSpPr>
              <p:nvPr/>
            </p:nvSpPr>
            <p:spPr bwMode="auto">
              <a:xfrm rot="1623453">
                <a:off x="5157" y="3648"/>
                <a:ext cx="48" cy="240"/>
              </a:xfrm>
              <a:prstGeom prst="ellipse">
                <a:avLst/>
              </a:prstGeom>
              <a:solidFill>
                <a:srgbClr val="FF9900"/>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grpSp>
      <p:grpSp>
        <p:nvGrpSpPr>
          <p:cNvPr id="221451" name="Group 412"/>
          <p:cNvGrpSpPr>
            <a:grpSpLocks/>
          </p:cNvGrpSpPr>
          <p:nvPr/>
        </p:nvGrpSpPr>
        <p:grpSpPr bwMode="auto">
          <a:xfrm>
            <a:off x="3825875" y="2637860"/>
            <a:ext cx="457200" cy="1981200"/>
            <a:chOff x="1872" y="1296"/>
            <a:chExt cx="288" cy="1248"/>
          </a:xfrm>
        </p:grpSpPr>
        <p:sp>
          <p:nvSpPr>
            <p:cNvPr id="221487" name="Freeform 413"/>
            <p:cNvSpPr>
              <a:spLocks/>
            </p:cNvSpPr>
            <p:nvPr/>
          </p:nvSpPr>
          <p:spPr bwMode="auto">
            <a:xfrm>
              <a:off x="1872" y="2160"/>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FF99">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488" name="Rectangle 414"/>
            <p:cNvSpPr>
              <a:spLocks noChangeArrowheads="1"/>
            </p:cNvSpPr>
            <p:nvPr/>
          </p:nvSpPr>
          <p:spPr bwMode="auto">
            <a:xfrm>
              <a:off x="2112" y="1296"/>
              <a:ext cx="48" cy="864"/>
            </a:xfrm>
            <a:prstGeom prst="rect">
              <a:avLst/>
            </a:prstGeom>
            <a:solidFill>
              <a:srgbClr val="FFFF99">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89" name="Freeform 415"/>
            <p:cNvSpPr>
              <a:spLocks/>
            </p:cNvSpPr>
            <p:nvPr/>
          </p:nvSpPr>
          <p:spPr bwMode="auto">
            <a:xfrm>
              <a:off x="1872" y="1296"/>
              <a:ext cx="288" cy="384"/>
            </a:xfrm>
            <a:custGeom>
              <a:avLst/>
              <a:gdLst>
                <a:gd name="T0" fmla="*/ 48 w 288"/>
                <a:gd name="T1" fmla="*/ 384 h 384"/>
                <a:gd name="T2" fmla="*/ 288 w 288"/>
                <a:gd name="T3" fmla="*/ 0 h 384"/>
                <a:gd name="T4" fmla="*/ 240 w 288"/>
                <a:gd name="T5" fmla="*/ 0 h 384"/>
                <a:gd name="T6" fmla="*/ 0 w 288"/>
                <a:gd name="T7" fmla="*/ 384 h 384"/>
                <a:gd name="T8" fmla="*/ 48 w 288"/>
                <a:gd name="T9" fmla="*/ 384 h 384"/>
                <a:gd name="T10" fmla="*/ 0 60000 65536"/>
                <a:gd name="T11" fmla="*/ 0 60000 65536"/>
                <a:gd name="T12" fmla="*/ 0 60000 65536"/>
                <a:gd name="T13" fmla="*/ 0 60000 65536"/>
                <a:gd name="T14" fmla="*/ 0 60000 65536"/>
                <a:gd name="T15" fmla="*/ 0 w 288"/>
                <a:gd name="T16" fmla="*/ 0 h 384"/>
                <a:gd name="T17" fmla="*/ 288 w 288"/>
                <a:gd name="T18" fmla="*/ 384 h 384"/>
              </a:gdLst>
              <a:ahLst/>
              <a:cxnLst>
                <a:cxn ang="T10">
                  <a:pos x="T0" y="T1"/>
                </a:cxn>
                <a:cxn ang="T11">
                  <a:pos x="T2" y="T3"/>
                </a:cxn>
                <a:cxn ang="T12">
                  <a:pos x="T4" y="T5"/>
                </a:cxn>
                <a:cxn ang="T13">
                  <a:pos x="T6" y="T7"/>
                </a:cxn>
                <a:cxn ang="T14">
                  <a:pos x="T8" y="T9"/>
                </a:cxn>
              </a:cxnLst>
              <a:rect l="T15" t="T16" r="T17" b="T18"/>
              <a:pathLst>
                <a:path w="288" h="384">
                  <a:moveTo>
                    <a:pt x="48" y="384"/>
                  </a:moveTo>
                  <a:lnTo>
                    <a:pt x="288" y="0"/>
                  </a:lnTo>
                  <a:lnTo>
                    <a:pt x="240" y="0"/>
                  </a:lnTo>
                  <a:lnTo>
                    <a:pt x="0" y="384"/>
                  </a:lnTo>
                  <a:lnTo>
                    <a:pt x="48" y="384"/>
                  </a:lnTo>
                  <a:close/>
                </a:path>
              </a:pathLst>
            </a:custGeom>
            <a:solidFill>
              <a:srgbClr val="FFFF99">
                <a:alpha val="50195"/>
              </a:srgbClr>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490" name="Freeform 416"/>
            <p:cNvSpPr>
              <a:spLocks/>
            </p:cNvSpPr>
            <p:nvPr/>
          </p:nvSpPr>
          <p:spPr bwMode="auto">
            <a:xfrm>
              <a:off x="1920" y="1296"/>
              <a:ext cx="240" cy="1248"/>
            </a:xfrm>
            <a:custGeom>
              <a:avLst/>
              <a:gdLst>
                <a:gd name="T0" fmla="*/ 0 w 240"/>
                <a:gd name="T1" fmla="*/ 1248 h 1248"/>
                <a:gd name="T2" fmla="*/ 240 w 240"/>
                <a:gd name="T3" fmla="*/ 864 h 1248"/>
                <a:gd name="T4" fmla="*/ 240 w 240"/>
                <a:gd name="T5" fmla="*/ 0 h 1248"/>
                <a:gd name="T6" fmla="*/ 0 w 240"/>
                <a:gd name="T7" fmla="*/ 384 h 1248"/>
                <a:gd name="T8" fmla="*/ 0 w 240"/>
                <a:gd name="T9" fmla="*/ 1248 h 1248"/>
                <a:gd name="T10" fmla="*/ 0 60000 65536"/>
                <a:gd name="T11" fmla="*/ 0 60000 65536"/>
                <a:gd name="T12" fmla="*/ 0 60000 65536"/>
                <a:gd name="T13" fmla="*/ 0 60000 65536"/>
                <a:gd name="T14" fmla="*/ 0 60000 65536"/>
                <a:gd name="T15" fmla="*/ 0 w 240"/>
                <a:gd name="T16" fmla="*/ 0 h 1248"/>
                <a:gd name="T17" fmla="*/ 240 w 240"/>
                <a:gd name="T18" fmla="*/ 1248 h 1248"/>
              </a:gdLst>
              <a:ahLst/>
              <a:cxnLst>
                <a:cxn ang="T10">
                  <a:pos x="T0" y="T1"/>
                </a:cxn>
                <a:cxn ang="T11">
                  <a:pos x="T2" y="T3"/>
                </a:cxn>
                <a:cxn ang="T12">
                  <a:pos x="T4" y="T5"/>
                </a:cxn>
                <a:cxn ang="T13">
                  <a:pos x="T6" y="T7"/>
                </a:cxn>
                <a:cxn ang="T14">
                  <a:pos x="T8" y="T9"/>
                </a:cxn>
              </a:cxnLst>
              <a:rect l="T15" t="T16" r="T17" b="T18"/>
              <a:pathLst>
                <a:path w="240" h="1248">
                  <a:moveTo>
                    <a:pt x="0" y="1248"/>
                  </a:moveTo>
                  <a:lnTo>
                    <a:pt x="240" y="864"/>
                  </a:lnTo>
                  <a:lnTo>
                    <a:pt x="240" y="0"/>
                  </a:lnTo>
                  <a:lnTo>
                    <a:pt x="0" y="384"/>
                  </a:lnTo>
                  <a:lnTo>
                    <a:pt x="0" y="1248"/>
                  </a:lnTo>
                  <a:close/>
                </a:path>
              </a:pathLst>
            </a:custGeom>
            <a:solidFill>
              <a:srgbClr val="FFFF99">
                <a:alpha val="50195"/>
              </a:srgbClr>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sp>
          <p:nvSpPr>
            <p:cNvPr id="221491" name="Rectangle 417"/>
            <p:cNvSpPr>
              <a:spLocks noChangeArrowheads="1"/>
            </p:cNvSpPr>
            <p:nvPr/>
          </p:nvSpPr>
          <p:spPr bwMode="auto">
            <a:xfrm>
              <a:off x="1872" y="1680"/>
              <a:ext cx="48" cy="864"/>
            </a:xfrm>
            <a:prstGeom prst="rect">
              <a:avLst/>
            </a:prstGeom>
            <a:solidFill>
              <a:srgbClr val="FFFF99">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sp>
        <p:nvSpPr>
          <p:cNvPr id="221452" name="Rectangle 418"/>
          <p:cNvSpPr>
            <a:spLocks noChangeArrowheads="1"/>
          </p:cNvSpPr>
          <p:nvPr/>
        </p:nvSpPr>
        <p:spPr bwMode="auto">
          <a:xfrm>
            <a:off x="1219200" y="1228160"/>
            <a:ext cx="15875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透明導電体</a:t>
            </a:r>
            <a:br>
              <a:rPr kumimoji="1" lang="ja-JP" altLang="en-US" sz="18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en-US" altLang="ja-JP" sz="18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In</a:t>
            </a:r>
            <a:r>
              <a:rPr kumimoji="1" lang="en-US" altLang="ja-JP" sz="1800" b="0" i="0" u="none" strike="noStrike" kern="1200" cap="none" spc="0" normalizeH="0" baseline="-2500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a:t>
            </a:r>
            <a:r>
              <a:rPr kumimoji="1" lang="en-US" altLang="ja-JP" sz="18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O</a:t>
            </a:r>
            <a:r>
              <a:rPr kumimoji="1" lang="en-US" altLang="ja-JP" sz="1800" b="0" i="0" u="none" strike="noStrike" kern="1200" cap="none" spc="0" normalizeH="0" baseline="-2500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3</a:t>
            </a:r>
            <a:r>
              <a:rPr kumimoji="1" lang="en-US" altLang="ja-JP" sz="18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:Sn (ITO)</a:t>
            </a:r>
          </a:p>
        </p:txBody>
      </p:sp>
      <p:sp>
        <p:nvSpPr>
          <p:cNvPr id="221453" name="Text Box 419"/>
          <p:cNvSpPr txBox="1">
            <a:spLocks noChangeArrowheads="1"/>
          </p:cNvSpPr>
          <p:nvPr/>
        </p:nvSpPr>
        <p:spPr bwMode="auto">
          <a:xfrm>
            <a:off x="4359275" y="2364810"/>
            <a:ext cx="7985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偏光板</a:t>
            </a:r>
          </a:p>
        </p:txBody>
      </p:sp>
      <p:sp>
        <p:nvSpPr>
          <p:cNvPr id="221454" name="Text Box 420"/>
          <p:cNvSpPr txBox="1">
            <a:spLocks noChangeArrowheads="1"/>
          </p:cNvSpPr>
          <p:nvPr/>
        </p:nvSpPr>
        <p:spPr bwMode="auto">
          <a:xfrm>
            <a:off x="3673475" y="2310835"/>
            <a:ext cx="593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液晶</a:t>
            </a:r>
          </a:p>
        </p:txBody>
      </p:sp>
      <p:grpSp>
        <p:nvGrpSpPr>
          <p:cNvPr id="221455" name="Group 421"/>
          <p:cNvGrpSpPr>
            <a:grpSpLocks/>
          </p:cNvGrpSpPr>
          <p:nvPr/>
        </p:nvGrpSpPr>
        <p:grpSpPr bwMode="auto">
          <a:xfrm>
            <a:off x="3825875" y="1190060"/>
            <a:ext cx="746125" cy="381000"/>
            <a:chOff x="172" y="3744"/>
            <a:chExt cx="470" cy="240"/>
          </a:xfrm>
        </p:grpSpPr>
        <p:grpSp>
          <p:nvGrpSpPr>
            <p:cNvPr id="221476" name="Group 422"/>
            <p:cNvGrpSpPr>
              <a:grpSpLocks/>
            </p:cNvGrpSpPr>
            <p:nvPr/>
          </p:nvGrpSpPr>
          <p:grpSpPr bwMode="auto">
            <a:xfrm>
              <a:off x="172" y="3744"/>
              <a:ext cx="470" cy="240"/>
              <a:chOff x="172" y="3744"/>
              <a:chExt cx="470" cy="240"/>
            </a:xfrm>
          </p:grpSpPr>
          <p:grpSp>
            <p:nvGrpSpPr>
              <p:cNvPr id="221482" name="Group 423"/>
              <p:cNvGrpSpPr>
                <a:grpSpLocks/>
              </p:cNvGrpSpPr>
              <p:nvPr/>
            </p:nvGrpSpPr>
            <p:grpSpPr bwMode="auto">
              <a:xfrm>
                <a:off x="172" y="3744"/>
                <a:ext cx="470" cy="240"/>
                <a:chOff x="172" y="3744"/>
                <a:chExt cx="470" cy="240"/>
              </a:xfrm>
            </p:grpSpPr>
            <p:sp>
              <p:nvSpPr>
                <p:cNvPr id="221484" name="Oval 424"/>
                <p:cNvSpPr>
                  <a:spLocks noChangeArrowheads="1"/>
                </p:cNvSpPr>
                <p:nvPr/>
              </p:nvSpPr>
              <p:spPr bwMode="auto">
                <a:xfrm>
                  <a:off x="498" y="3744"/>
                  <a:ext cx="144" cy="240"/>
                </a:xfrm>
                <a:prstGeom prst="ellipse">
                  <a:avLst/>
                </a:prstGeom>
                <a:solidFill>
                  <a:srgbClr val="FF6600"/>
                </a:solidFill>
                <a:ln w="317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85" name="Rectangle 425"/>
                <p:cNvSpPr>
                  <a:spLocks noChangeArrowheads="1"/>
                </p:cNvSpPr>
                <p:nvPr/>
              </p:nvSpPr>
              <p:spPr bwMode="auto">
                <a:xfrm>
                  <a:off x="240" y="3744"/>
                  <a:ext cx="336" cy="240"/>
                </a:xfrm>
                <a:prstGeom prst="rect">
                  <a:avLst/>
                </a:prstGeom>
                <a:solidFill>
                  <a:srgbClr val="FF6600"/>
                </a:solidFill>
                <a:ln w="317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86" name="Oval 426"/>
                <p:cNvSpPr>
                  <a:spLocks noChangeArrowheads="1"/>
                </p:cNvSpPr>
                <p:nvPr/>
              </p:nvSpPr>
              <p:spPr bwMode="auto">
                <a:xfrm>
                  <a:off x="172" y="3744"/>
                  <a:ext cx="144" cy="240"/>
                </a:xfrm>
                <a:prstGeom prst="ellipse">
                  <a:avLst/>
                </a:prstGeom>
                <a:solidFill>
                  <a:srgbClr val="FF6600"/>
                </a:solidFill>
                <a:ln w="317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sp>
            <p:nvSpPr>
              <p:cNvPr id="221483" name="Rectangle 427"/>
              <p:cNvSpPr>
                <a:spLocks noChangeArrowheads="1"/>
              </p:cNvSpPr>
              <p:nvPr/>
            </p:nvSpPr>
            <p:spPr bwMode="auto">
              <a:xfrm>
                <a:off x="528" y="3748"/>
                <a:ext cx="47" cy="231"/>
              </a:xfrm>
              <a:prstGeom prst="rect">
                <a:avLst/>
              </a:prstGeom>
              <a:solidFill>
                <a:srgbClr val="FF6600"/>
              </a:solidFill>
              <a:ln w="9525">
                <a:solidFill>
                  <a:srgbClr val="FF66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grpSp>
          <p:nvGrpSpPr>
            <p:cNvPr id="221477" name="Group 428"/>
            <p:cNvGrpSpPr>
              <a:grpSpLocks/>
            </p:cNvGrpSpPr>
            <p:nvPr/>
          </p:nvGrpSpPr>
          <p:grpSpPr bwMode="auto">
            <a:xfrm>
              <a:off x="194" y="3840"/>
              <a:ext cx="53" cy="48"/>
              <a:chOff x="115" y="3648"/>
              <a:chExt cx="53" cy="48"/>
            </a:xfrm>
          </p:grpSpPr>
          <p:sp>
            <p:nvSpPr>
              <p:cNvPr id="221478" name="Oval 429"/>
              <p:cNvSpPr>
                <a:spLocks noChangeAspect="1" noChangeArrowheads="1"/>
              </p:cNvSpPr>
              <p:nvPr/>
            </p:nvSpPr>
            <p:spPr bwMode="auto">
              <a:xfrm>
                <a:off x="139" y="3648"/>
                <a:ext cx="29" cy="48"/>
              </a:xfrm>
              <a:prstGeom prst="ellipse">
                <a:avLst/>
              </a:prstGeom>
              <a:solidFill>
                <a:srgbClr val="FF6600"/>
              </a:solidFill>
              <a:ln w="317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79" name="Rectangle 430"/>
              <p:cNvSpPr>
                <a:spLocks noChangeArrowheads="1"/>
              </p:cNvSpPr>
              <p:nvPr/>
            </p:nvSpPr>
            <p:spPr bwMode="auto">
              <a:xfrm>
                <a:off x="130" y="3648"/>
                <a:ext cx="23" cy="48"/>
              </a:xfrm>
              <a:prstGeom prst="rect">
                <a:avLst/>
              </a:prstGeom>
              <a:solidFill>
                <a:srgbClr val="FF6600"/>
              </a:solidFill>
              <a:ln w="317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80" name="Oval 431"/>
              <p:cNvSpPr>
                <a:spLocks noChangeAspect="1" noChangeArrowheads="1"/>
              </p:cNvSpPr>
              <p:nvPr/>
            </p:nvSpPr>
            <p:spPr bwMode="auto">
              <a:xfrm>
                <a:off x="115" y="3648"/>
                <a:ext cx="29" cy="48"/>
              </a:xfrm>
              <a:prstGeom prst="ellipse">
                <a:avLst/>
              </a:prstGeom>
              <a:solidFill>
                <a:srgbClr val="FF6600"/>
              </a:solidFill>
              <a:ln w="317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221481" name="Rectangle 432"/>
              <p:cNvSpPr>
                <a:spLocks noChangeArrowheads="1"/>
              </p:cNvSpPr>
              <p:nvPr/>
            </p:nvSpPr>
            <p:spPr bwMode="auto">
              <a:xfrm>
                <a:off x="148" y="3653"/>
                <a:ext cx="5" cy="41"/>
              </a:xfrm>
              <a:prstGeom prst="rect">
                <a:avLst/>
              </a:prstGeom>
              <a:solidFill>
                <a:srgbClr val="FF6600"/>
              </a:solidFill>
              <a:ln w="9525">
                <a:solidFill>
                  <a:srgbClr val="FF66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grpSp>
      </p:grpSp>
      <p:sp>
        <p:nvSpPr>
          <p:cNvPr id="221456" name="Line 433"/>
          <p:cNvSpPr>
            <a:spLocks noChangeShapeType="1"/>
          </p:cNvSpPr>
          <p:nvPr/>
        </p:nvSpPr>
        <p:spPr bwMode="auto">
          <a:xfrm flipH="1">
            <a:off x="3673475" y="1380560"/>
            <a:ext cx="228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mn-cs"/>
            </a:endParaRPr>
          </a:p>
        </p:txBody>
      </p:sp>
      <p:pic>
        <p:nvPicPr>
          <p:cNvPr id="221471" name="Picture 448" descr="http://www.sharp.co.jp/products/lcd/tech/image/p40.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2075" y="2625496"/>
            <a:ext cx="2209800" cy="230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472" name="Rectangle 449"/>
          <p:cNvSpPr>
            <a:spLocks noChangeArrowheads="1"/>
          </p:cNvSpPr>
          <p:nvPr/>
        </p:nvSpPr>
        <p:spPr bwMode="auto">
          <a:xfrm>
            <a:off x="6581725" y="1964760"/>
            <a:ext cx="2286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シャープ</a:t>
            </a:r>
            <a:br>
              <a:rPr kumimoji="1" lang="ja-JP" altLang="en-US" sz="12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en-US" altLang="ja-JP" sz="12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http://www.sharp.co.jp/corporate/rd/28/28-3-2a.html</a:t>
            </a:r>
          </a:p>
        </p:txBody>
      </p:sp>
      <p:sp>
        <p:nvSpPr>
          <p:cNvPr id="221473" name="正方形/長方形 1"/>
          <p:cNvSpPr>
            <a:spLocks noChangeArrowheads="1"/>
          </p:cNvSpPr>
          <p:nvPr/>
        </p:nvSpPr>
        <p:spPr bwMode="auto">
          <a:xfrm>
            <a:off x="5651500" y="6376423"/>
            <a:ext cx="168275" cy="3000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4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21474" name="Text Box 240"/>
          <p:cNvSpPr txBox="1">
            <a:spLocks noChangeArrowheads="1"/>
          </p:cNvSpPr>
          <p:nvPr/>
        </p:nvSpPr>
        <p:spPr bwMode="auto">
          <a:xfrm>
            <a:off x="5283200" y="6304985"/>
            <a:ext cx="3557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RGB</a:t>
            </a: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赤・緑・青</a:t>
            </a:r>
            <a:r>
              <a:rPr kumimoji="1" lang="en-US" altLang="ja-JP"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ピクセル</a:t>
            </a:r>
          </a:p>
        </p:txBody>
      </p:sp>
      <p:sp>
        <p:nvSpPr>
          <p:cNvPr id="2" name="正方形/長方形 1"/>
          <p:cNvSpPr/>
          <p:nvPr/>
        </p:nvSpPr>
        <p:spPr>
          <a:xfrm>
            <a:off x="5688632" y="692696"/>
            <a:ext cx="4572000" cy="1200329"/>
          </a:xfrm>
          <a:prstGeom prst="rect">
            <a:avLst/>
          </a:prstGeom>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ＨＧ丸ゴシックB" charset="-128"/>
                <a:cs typeface="+mn-cs"/>
              </a:rPr>
              <a:t>トランジスタ</a:t>
            </a:r>
            <a:br>
              <a:rPr kumimoji="1" lang="en-US" altLang="ja-JP"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br>
            <a:r>
              <a:rPr kumimoji="1" lang="ja-JP"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電気でオン・オフを</a:t>
            </a:r>
            <a:br>
              <a:rPr kumimoji="1" lang="en-US" altLang="ja-JP"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br>
            <a:r>
              <a:rPr kumimoji="1" lang="ja-JP"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切り替えるスイッチ</a:t>
            </a:r>
            <a:endParaRPr kumimoji="1" lang="ja-JP" alt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3" name="角丸四角形 2"/>
          <p:cNvSpPr/>
          <p:nvPr/>
        </p:nvSpPr>
        <p:spPr>
          <a:xfrm>
            <a:off x="4644008" y="1081778"/>
            <a:ext cx="979487" cy="59522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FFFFFF"/>
              </a:solidFill>
              <a:effectLst/>
              <a:uLnTx/>
              <a:uFillTx/>
              <a:latin typeface="Times New Roman"/>
              <a:ea typeface="ＭＳ Ｐゴシック"/>
              <a:cs typeface="+mn-cs"/>
            </a:endParaRPr>
          </a:p>
        </p:txBody>
      </p:sp>
      <p:sp>
        <p:nvSpPr>
          <p:cNvPr id="4" name="正方形/長方形 3"/>
          <p:cNvSpPr/>
          <p:nvPr/>
        </p:nvSpPr>
        <p:spPr>
          <a:xfrm>
            <a:off x="6372200" y="5125834"/>
            <a:ext cx="2664296" cy="1323439"/>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スマホ　　　： </a:t>
            </a:r>
            <a:r>
              <a:rPr kumimoji="1" lang="en-US" altLang="ja-JP"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0.05mm</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50</a:t>
            </a:r>
            <a:r>
              <a:rPr kumimoji="1" lang="ja-JP"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型</a:t>
            </a:r>
            <a:r>
              <a:rPr kumimoji="1" lang="en-US" altLang="ja-JP"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4K</a:t>
            </a:r>
            <a:r>
              <a:rPr kumimoji="1" lang="ja-JP"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 </a:t>
            </a:r>
            <a:r>
              <a:rPr kumimoji="1" lang="en-US" altLang="ja-JP"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TV:</a:t>
            </a:r>
            <a:r>
              <a:rPr kumimoji="1" lang="ja-JP"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 </a:t>
            </a:r>
            <a:r>
              <a:rPr kumimoji="1" lang="en-US" altLang="ja-JP" sz="2000" b="1" i="0" u="none" strike="noStrike" kern="1200" cap="none" spc="0" normalizeH="0" baseline="0" noProof="0" dirty="0">
                <a:ln>
                  <a:noFill/>
                </a:ln>
                <a:solidFill>
                  <a:srgbClr val="0000FF"/>
                </a:solidFill>
                <a:effectLst/>
                <a:uLnTx/>
                <a:uFillTx/>
                <a:latin typeface="Times New Roman" panose="02020603050405020304" pitchFamily="18" charset="0"/>
                <a:ea typeface="ＨＧ丸ゴシックB" charset="-128"/>
                <a:cs typeface="+mn-cs"/>
              </a:rPr>
              <a:t>0.25mm</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ＨＧ丸ゴシックB" charset="-128"/>
                <a:cs typeface="+mn-cs"/>
              </a:rPr>
              <a:t>２００～８００万個</a:t>
            </a:r>
            <a:endPar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cxnSp>
        <p:nvCxnSpPr>
          <p:cNvPr id="6" name="直線矢印コネクタ 5"/>
          <p:cNvCxnSpPr/>
          <p:nvPr/>
        </p:nvCxnSpPr>
        <p:spPr>
          <a:xfrm>
            <a:off x="6718300" y="5109598"/>
            <a:ext cx="1790700" cy="0"/>
          </a:xfrm>
          <a:prstGeom prst="straightConnector1">
            <a:avLst/>
          </a:prstGeom>
          <a:ln w="4445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42" name="角丸四角形 441"/>
          <p:cNvSpPr/>
          <p:nvPr/>
        </p:nvSpPr>
        <p:spPr>
          <a:xfrm>
            <a:off x="8109445" y="3837241"/>
            <a:ext cx="399555" cy="742513"/>
          </a:xfrm>
          <a:prstGeom prst="roundRect">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FFFFFF"/>
              </a:solidFill>
              <a:effectLst/>
              <a:uLnTx/>
              <a:uFillTx/>
              <a:latin typeface="Times New Roman"/>
              <a:ea typeface="ＭＳ Ｐゴシック"/>
              <a:cs typeface="+mn-cs"/>
            </a:endParaRPr>
          </a:p>
        </p:txBody>
      </p:sp>
    </p:spTree>
    <p:extLst>
      <p:ext uri="{BB962C8B-B14F-4D97-AF65-F5344CB8AC3E}">
        <p14:creationId xmlns:p14="http://schemas.microsoft.com/office/powerpoint/2010/main" val="174141372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1109244"/>
            <a:ext cx="9144000" cy="574875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 name="タイトル 1"/>
          <p:cNvSpPr>
            <a:spLocks noGrp="1"/>
          </p:cNvSpPr>
          <p:nvPr>
            <p:ph type="title"/>
          </p:nvPr>
        </p:nvSpPr>
        <p:spPr>
          <a:xfrm>
            <a:off x="0" y="-33756"/>
            <a:ext cx="9144000" cy="1143000"/>
          </a:xfr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ja-JP" altLang="en-US" sz="3600" b="1" dirty="0">
                <a:solidFill>
                  <a:srgbClr val="0000FF"/>
                </a:solidFill>
                <a:latin typeface="Times New Roman" pitchFamily="18" charset="0"/>
                <a:cs typeface="Times New Roman" pitchFamily="18" charset="0"/>
              </a:rPr>
              <a:t>コンピュータは単結晶シリコンで作る</a:t>
            </a:r>
          </a:p>
        </p:txBody>
      </p:sp>
      <p:pic>
        <p:nvPicPr>
          <p:cNvPr id="257028" name="Picture 4" descr="Sandy Bridge Whole Waf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7600" y="2622588"/>
            <a:ext cx="6096000" cy="4324351"/>
          </a:xfrm>
          <a:prstGeom prst="rect">
            <a:avLst/>
          </a:prstGeom>
          <a:noFill/>
          <a:extLst>
            <a:ext uri="{909E8E84-426E-40DD-AFC4-6F175D3DCCD1}">
              <a14:hiddenFill xmlns:a14="http://schemas.microsoft.com/office/drawing/2010/main">
                <a:solidFill>
                  <a:srgbClr val="FFFFFF"/>
                </a:solidFill>
              </a14:hiddenFill>
            </a:ext>
          </a:extLst>
        </p:spPr>
      </p:pic>
      <p:pic>
        <p:nvPicPr>
          <p:cNvPr id="257030" name="Picture 6" descr="Sandy Bridge Desktop Chip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259381"/>
            <a:ext cx="3886200" cy="2726413"/>
          </a:xfrm>
          <a:prstGeom prst="rect">
            <a:avLst/>
          </a:prstGeom>
          <a:noFill/>
          <a:extLst>
            <a:ext uri="{909E8E84-426E-40DD-AFC4-6F175D3DCCD1}">
              <a14:hiddenFill xmlns:a14="http://schemas.microsoft.com/office/drawing/2010/main">
                <a:solidFill>
                  <a:srgbClr val="FFFFFF"/>
                </a:solidFill>
              </a14:hiddenFill>
            </a:ext>
          </a:extLst>
        </p:spPr>
      </p:pic>
      <p:pic>
        <p:nvPicPr>
          <p:cNvPr id="257032" name="Picture 8" descr="Sandy Bridge Di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4350" y="4085152"/>
            <a:ext cx="4000500" cy="2662833"/>
          </a:xfrm>
          <a:prstGeom prst="rect">
            <a:avLst/>
          </a:prstGeom>
          <a:noFill/>
          <a:extLst>
            <a:ext uri="{909E8E84-426E-40DD-AFC4-6F175D3DCCD1}">
              <a14:hiddenFill xmlns:a14="http://schemas.microsoft.com/office/drawing/2010/main">
                <a:solidFill>
                  <a:srgbClr val="FFFFFF"/>
                </a:solidFill>
              </a14:hiddenFill>
            </a:ext>
          </a:extLst>
        </p:spPr>
      </p:pic>
      <p:sp>
        <p:nvSpPr>
          <p:cNvPr id="3" name="正方形/長方形 2"/>
          <p:cNvSpPr/>
          <p:nvPr/>
        </p:nvSpPr>
        <p:spPr>
          <a:xfrm>
            <a:off x="3771900" y="1109244"/>
            <a:ext cx="5372100" cy="206210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FFFF"/>
                </a:solidFill>
                <a:effectLst/>
                <a:uLnTx/>
                <a:uFillTx/>
                <a:latin typeface="Arial"/>
                <a:ea typeface="ＭＳ Ｐゴシック"/>
                <a:cs typeface="+mn-cs"/>
              </a:rPr>
              <a:t>インテル </a:t>
            </a:r>
            <a:r>
              <a:rPr kumimoji="1" lang="en-US" altLang="ja-JP" sz="2400" b="1" i="0" u="none" strike="noStrike" kern="1200" cap="none" spc="0" normalizeH="0" baseline="0" noProof="0" dirty="0">
                <a:ln>
                  <a:noFill/>
                </a:ln>
                <a:solidFill>
                  <a:srgbClr val="FFFFFF"/>
                </a:solidFill>
                <a:effectLst/>
                <a:uLnTx/>
                <a:uFillTx/>
                <a:latin typeface="Arial"/>
                <a:ea typeface="ＭＳ Ｐゴシック"/>
                <a:cs typeface="+mn-cs"/>
              </a:rPr>
              <a:t>Core</a:t>
            </a:r>
            <a:r>
              <a:rPr kumimoji="1" lang="ja-JP" altLang="en-US" sz="2400" b="1" i="0" u="none" strike="noStrike" kern="1200" cap="none" spc="0" normalizeH="0" baseline="0" noProof="0" dirty="0">
                <a:ln>
                  <a:noFill/>
                </a:ln>
                <a:solidFill>
                  <a:srgbClr val="FFFFFF"/>
                </a:solidFill>
                <a:effectLst/>
                <a:uLnTx/>
                <a:uFillTx/>
                <a:latin typeface="Arial"/>
                <a:ea typeface="ＭＳ Ｐゴシック"/>
                <a:cs typeface="+mn-cs"/>
              </a:rPr>
              <a:t> </a:t>
            </a:r>
            <a:r>
              <a:rPr kumimoji="1" lang="en-US" altLang="ja-JP" sz="2400" b="1" i="0" u="none" strike="noStrike" kern="1200" cap="none" spc="0" normalizeH="0" baseline="0" noProof="0" dirty="0">
                <a:ln>
                  <a:noFill/>
                </a:ln>
                <a:solidFill>
                  <a:srgbClr val="FFFFFF"/>
                </a:solidFill>
                <a:effectLst/>
                <a:uLnTx/>
                <a:uFillTx/>
                <a:latin typeface="Arial"/>
                <a:ea typeface="ＭＳ Ｐゴシック"/>
                <a:cs typeface="+mn-cs"/>
              </a:rPr>
              <a:t>i7</a:t>
            </a:r>
            <a:br>
              <a:rPr kumimoji="1" lang="en-US" altLang="ja-JP" sz="2400" b="1" i="0" u="none" strike="noStrike" kern="1200" cap="none" spc="0" normalizeH="0" baseline="0" noProof="0" dirty="0">
                <a:ln>
                  <a:noFill/>
                </a:ln>
                <a:solidFill>
                  <a:srgbClr val="FFFFFF"/>
                </a:solidFill>
                <a:effectLst/>
                <a:uLnTx/>
                <a:uFillTx/>
                <a:latin typeface="Arial"/>
                <a:ea typeface="ＭＳ Ｐゴシック"/>
                <a:cs typeface="+mn-cs"/>
              </a:rPr>
            </a:br>
            <a:r>
              <a:rPr kumimoji="1" lang="en-US" altLang="ja-JP" sz="1600" b="0" i="0" u="none" strike="noStrike" kern="1200" cap="none" spc="0" normalizeH="0" baseline="0" noProof="0" dirty="0">
                <a:ln>
                  <a:noFill/>
                </a:ln>
                <a:solidFill>
                  <a:srgbClr val="FFFFFF"/>
                </a:solidFill>
                <a:effectLst/>
                <a:uLnTx/>
                <a:uFillTx/>
                <a:latin typeface="Arial"/>
                <a:ea typeface="ＭＳ Ｐゴシック"/>
                <a:cs typeface="+mn-cs"/>
              </a:rPr>
              <a:t>http://www.pcgameshardware.de/aid,638219/Faszination-CPU-Wallpaper-Die-Shots-und-Wafer-von-Intel-CPUs-Update-Sandy-Bridge/Wallpaper/Download/</a:t>
            </a:r>
            <a:br>
              <a:rPr kumimoji="1" lang="en-US" altLang="ja-JP" sz="1600" b="0" i="0" u="none" strike="noStrike" kern="1200" cap="none" spc="0" normalizeH="0" baseline="0" noProof="0" dirty="0">
                <a:ln>
                  <a:noFill/>
                </a:ln>
                <a:solidFill>
                  <a:srgbClr val="FFFFFF"/>
                </a:solidFill>
                <a:effectLst/>
                <a:uLnTx/>
                <a:uFillTx/>
                <a:latin typeface="Arial"/>
                <a:ea typeface="ＭＳ Ｐゴシック"/>
                <a:cs typeface="+mn-cs"/>
              </a:rPr>
            </a:br>
            <a:r>
              <a:rPr kumimoji="1" lang="en-US" altLang="ja-JP" sz="1600" b="0" i="0" u="none" strike="noStrike" kern="1200" cap="none" spc="0" normalizeH="0" baseline="0" noProof="0" dirty="0" err="1">
                <a:ln>
                  <a:noFill/>
                </a:ln>
                <a:solidFill>
                  <a:srgbClr val="FFFFFF"/>
                </a:solidFill>
                <a:effectLst/>
                <a:uLnTx/>
                <a:uFillTx/>
                <a:latin typeface="Arial"/>
                <a:ea typeface="ＭＳ Ｐゴシック"/>
                <a:cs typeface="+mn-cs"/>
              </a:rPr>
              <a:t>bildergalerie</a:t>
            </a:r>
            <a:r>
              <a:rPr kumimoji="1" lang="en-US" altLang="ja-JP" sz="1600" b="0" i="0" u="none" strike="noStrike" kern="1200" cap="none" spc="0" normalizeH="0" baseline="0" noProof="0" dirty="0">
                <a:ln>
                  <a:noFill/>
                </a:ln>
                <a:solidFill>
                  <a:srgbClr val="FFFFFF"/>
                </a:solidFill>
                <a:effectLst/>
                <a:uLnTx/>
                <a:uFillTx/>
                <a:latin typeface="Arial"/>
                <a:ea typeface="ＭＳ Ｐゴシック"/>
                <a:cs typeface="+mn-cs"/>
              </a:rPr>
              <a:t>/?iid=1435859</a:t>
            </a:r>
          </a:p>
          <a:p>
            <a:pPr marL="0" marR="0" lvl="0" indent="0" algn="l" defTabSz="914400" rtl="0" eaLnBrk="1" fontAlgn="auto" latinLnBrk="0" hangingPunct="1">
              <a:lnSpc>
                <a:spcPct val="100000"/>
              </a:lnSpc>
              <a:spcBef>
                <a:spcPts val="0"/>
              </a:spcBef>
              <a:spcAft>
                <a:spcPts val="0"/>
              </a:spcAft>
              <a:buClrTx/>
              <a:buSzTx/>
              <a:buFontTx/>
              <a:buNone/>
              <a:tabLst/>
              <a:defRPr/>
            </a:pPr>
            <a:br>
              <a:rPr kumimoji="1" lang="en-US" altLang="ja-JP" sz="1600" b="0" i="0" u="none" strike="noStrike" kern="1200" cap="none" spc="0" normalizeH="0" baseline="0" noProof="0" dirty="0">
                <a:ln>
                  <a:noFill/>
                </a:ln>
                <a:solidFill>
                  <a:srgbClr val="FFFFFF"/>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srgbClr val="FFFFFF"/>
                </a:solidFill>
                <a:effectLst/>
                <a:uLnTx/>
                <a:uFillTx/>
                <a:latin typeface="Arial"/>
                <a:ea typeface="ＭＳ Ｐゴシック"/>
                <a:cs typeface="+mn-cs"/>
              </a:rPr>
              <a:t>　　</a:t>
            </a:r>
            <a:r>
              <a:rPr kumimoji="1" lang="ja-JP" altLang="en-US" sz="2400" b="1" i="0" u="none" strike="noStrike" kern="1200" cap="none" spc="0" normalizeH="0" baseline="0" noProof="0" dirty="0">
                <a:ln>
                  <a:noFill/>
                </a:ln>
                <a:solidFill>
                  <a:srgbClr val="FFFFFF"/>
                </a:solidFill>
                <a:effectLst/>
                <a:uLnTx/>
                <a:uFillTx/>
                <a:latin typeface="Arial"/>
                <a:ea typeface="ＭＳ Ｐゴシック"/>
                <a:cs typeface="+mn-cs"/>
              </a:rPr>
              <a:t>直径４５</a:t>
            </a:r>
            <a:r>
              <a:rPr kumimoji="1" lang="en-US" altLang="ja-JP" sz="2400" b="1" i="0" u="none" strike="noStrike" kern="1200" cap="none" spc="0" normalizeH="0" baseline="0" noProof="0" dirty="0">
                <a:ln>
                  <a:noFill/>
                </a:ln>
                <a:solidFill>
                  <a:srgbClr val="FFFFFF"/>
                </a:solidFill>
                <a:effectLst/>
                <a:uLnTx/>
                <a:uFillTx/>
                <a:latin typeface="Arial"/>
                <a:ea typeface="ＭＳ Ｐゴシック"/>
                <a:cs typeface="+mn-cs"/>
              </a:rPr>
              <a:t>cm</a:t>
            </a:r>
            <a:endParaRPr kumimoji="1" lang="ja-JP" altLang="en-US" sz="2400" b="1"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8" name="テキスト ボックス 7"/>
          <p:cNvSpPr txBox="1"/>
          <p:nvPr/>
        </p:nvSpPr>
        <p:spPr>
          <a:xfrm>
            <a:off x="8724900" y="6488668"/>
            <a:ext cx="415498" cy="369332"/>
          </a:xfrm>
          <a:prstGeom prst="rect">
            <a:avLst/>
          </a:prstGeom>
          <a:solidFill>
            <a:schemeClr val="accent2"/>
          </a:solidFill>
        </p:spPr>
        <p:txBody>
          <a:bodyPr wrap="none" rtlCol="0">
            <a:spAutoFit/>
          </a:bodyPr>
          <a:lstStyle>
            <a:defPPr>
              <a:defRPr lang="ja-JP"/>
            </a:defPPr>
            <a:lvl1pPr>
              <a:defRPr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rPr>
              <a:t>15</a:t>
            </a:r>
            <a:endParaRPr kumimoji="1" lang="ja-JP" altLang="en-US"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endParaRPr>
          </a:p>
        </p:txBody>
      </p:sp>
    </p:spTree>
    <p:extLst>
      <p:ext uri="{BB962C8B-B14F-4D97-AF65-F5344CB8AC3E}">
        <p14:creationId xmlns:p14="http://schemas.microsoft.com/office/powerpoint/2010/main" val="1954302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7189" name="Picture 5" descr="C:\Users\tkamiya\Desktop\20100225ULVAC-IGZOターゲット写真.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990600"/>
            <a:ext cx="3168650" cy="5638800"/>
          </a:xfrm>
          <a:prstGeom prst="rect">
            <a:avLst/>
          </a:prstGeom>
          <a:noFill/>
          <a:extLst>
            <a:ext uri="{909E8E84-426E-40DD-AFC4-6F175D3DCCD1}">
              <a14:hiddenFill xmlns:a14="http://schemas.microsoft.com/office/drawing/2010/main">
                <a:solidFill>
                  <a:srgbClr val="FFFFFF"/>
                </a:solidFill>
              </a14:hiddenFill>
            </a:ext>
          </a:extLst>
        </p:spPr>
      </p:pic>
      <p:sp>
        <p:nvSpPr>
          <p:cNvPr id="2397190" name="Rectangle 6"/>
          <p:cNvSpPr>
            <a:spLocks noGrp="1" noChangeArrowheads="1"/>
          </p:cNvSpPr>
          <p:nvPr>
            <p:ph type="title"/>
          </p:nvPr>
        </p:nvSpPr>
        <p:spPr>
          <a:xfrm>
            <a:off x="0" y="0"/>
            <a:ext cx="9144000" cy="990600"/>
          </a:xfrm>
          <a:noFill/>
          <a:ln/>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dirty="0">
                <a:solidFill>
                  <a:srgbClr val="0000FF"/>
                </a:solidFill>
                <a:latin typeface="Times New Roman" pitchFamily="18" charset="0"/>
              </a:rPr>
              <a:t>薄型</a:t>
            </a:r>
            <a:r>
              <a:rPr lang="en-US" altLang="ja-JP" sz="3600" b="1" dirty="0">
                <a:solidFill>
                  <a:srgbClr val="0000FF"/>
                </a:solidFill>
                <a:latin typeface="Times New Roman" pitchFamily="18" charset="0"/>
              </a:rPr>
              <a:t>TV</a:t>
            </a:r>
            <a:r>
              <a:rPr lang="ja-JP" altLang="en-US" sz="3600" b="1" dirty="0">
                <a:solidFill>
                  <a:srgbClr val="0000FF"/>
                </a:solidFill>
                <a:latin typeface="Times New Roman" pitchFamily="18" charset="0"/>
              </a:rPr>
              <a:t>は </a:t>
            </a:r>
            <a:r>
              <a:rPr lang="en-US" altLang="ja-JP" sz="3600" b="1" dirty="0">
                <a:solidFill>
                  <a:srgbClr val="0000FF"/>
                </a:solidFill>
                <a:latin typeface="Times New Roman" pitchFamily="18" charset="0"/>
              </a:rPr>
              <a:t>2</a:t>
            </a:r>
            <a:r>
              <a:rPr lang="ja-JP" altLang="en-US" sz="3600" b="1" dirty="0">
                <a:solidFill>
                  <a:srgbClr val="0000FF"/>
                </a:solidFill>
                <a:latin typeface="Times New Roman" pitchFamily="18" charset="0"/>
              </a:rPr>
              <a:t> </a:t>
            </a:r>
            <a:r>
              <a:rPr lang="en-US" altLang="ja-JP" sz="3600" b="1" dirty="0">
                <a:solidFill>
                  <a:srgbClr val="0000FF"/>
                </a:solidFill>
                <a:latin typeface="Times New Roman" pitchFamily="18" charset="0"/>
              </a:rPr>
              <a:t>m</a:t>
            </a:r>
            <a:r>
              <a:rPr lang="ja-JP" altLang="en-US" sz="3600" b="1" dirty="0">
                <a:solidFill>
                  <a:srgbClr val="0000FF"/>
                </a:solidFill>
                <a:latin typeface="Times New Roman" pitchFamily="18" charset="0"/>
              </a:rPr>
              <a:t> 以上のガラスに作る</a:t>
            </a:r>
            <a:endParaRPr lang="en-US" altLang="ja-JP" sz="3600" b="1" dirty="0">
              <a:solidFill>
                <a:srgbClr val="0000FF"/>
              </a:solidFill>
              <a:latin typeface="Times New Roman" pitchFamily="18" charset="0"/>
            </a:endParaRPr>
          </a:p>
        </p:txBody>
      </p:sp>
      <p:pic>
        <p:nvPicPr>
          <p:cNvPr id="2397194"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05200" y="1828800"/>
            <a:ext cx="5892800" cy="3929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97195" name="Rectangle 11"/>
          <p:cNvSpPr>
            <a:spLocks noChangeArrowheads="1"/>
          </p:cNvSpPr>
          <p:nvPr/>
        </p:nvSpPr>
        <p:spPr bwMode="auto">
          <a:xfrm>
            <a:off x="1536014" y="762000"/>
            <a:ext cx="2242923" cy="64633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1200" cap="none" spc="0" normalizeH="0" baseline="0" noProof="0" dirty="0">
                <a:ln>
                  <a:noFill/>
                </a:ln>
                <a:solidFill>
                  <a:srgbClr val="FF0000"/>
                </a:solidFill>
                <a:effectLst/>
                <a:uLnTx/>
                <a:uFillTx/>
                <a:latin typeface="Times New Roman" pitchFamily="18" charset="0"/>
                <a:ea typeface="ＭＳ Ｐゴシック"/>
                <a:cs typeface="+mn-cs"/>
              </a:rPr>
              <a:t>アルバック</a:t>
            </a:r>
          </a:p>
        </p:txBody>
      </p:sp>
      <p:sp>
        <p:nvSpPr>
          <p:cNvPr id="2397196" name="Rectangle 12"/>
          <p:cNvSpPr>
            <a:spLocks noChangeArrowheads="1"/>
          </p:cNvSpPr>
          <p:nvPr/>
        </p:nvSpPr>
        <p:spPr bwMode="auto">
          <a:xfrm>
            <a:off x="5569257" y="1187450"/>
            <a:ext cx="2037737" cy="64633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1200" cap="none" spc="0" normalizeH="0" baseline="0" noProof="0" dirty="0">
                <a:ln>
                  <a:noFill/>
                </a:ln>
                <a:solidFill>
                  <a:srgbClr val="FF0000"/>
                </a:solidFill>
                <a:effectLst/>
                <a:uLnTx/>
                <a:uFillTx/>
                <a:latin typeface="Times New Roman" pitchFamily="18" charset="0"/>
                <a:ea typeface="ＭＳ Ｐゴシック"/>
                <a:cs typeface="+mn-cs"/>
              </a:rPr>
              <a:t>日鉱金属</a:t>
            </a:r>
          </a:p>
        </p:txBody>
      </p:sp>
      <p:sp>
        <p:nvSpPr>
          <p:cNvPr id="7" name="Rectangle 6"/>
          <p:cNvSpPr txBox="1">
            <a:spLocks noChangeArrowheads="1"/>
          </p:cNvSpPr>
          <p:nvPr/>
        </p:nvSpPr>
        <p:spPr bwMode="auto">
          <a:xfrm>
            <a:off x="3473450" y="5892800"/>
            <a:ext cx="5492750" cy="99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3600" b="1" i="0" u="none" strike="noStrike" kern="1200" cap="none" spc="0" normalizeH="0" baseline="0" noProof="0" dirty="0">
                <a:ln>
                  <a:noFill/>
                </a:ln>
                <a:solidFill>
                  <a:srgbClr val="0000FF"/>
                </a:solidFill>
                <a:effectLst/>
                <a:uLnTx/>
                <a:uFillTx/>
                <a:latin typeface="Times New Roman" pitchFamily="18" charset="0"/>
                <a:ea typeface="ＭＳ Ｐゴシック"/>
                <a:cs typeface="+mj-cs"/>
              </a:rPr>
              <a:t>第</a:t>
            </a:r>
            <a:r>
              <a:rPr kumimoji="1" lang="en-US" altLang="ja-JP" sz="3600" b="1" i="0" u="none" strike="noStrike" kern="1200" cap="none" spc="0" normalizeH="0" baseline="0" noProof="0" dirty="0">
                <a:ln>
                  <a:noFill/>
                </a:ln>
                <a:solidFill>
                  <a:srgbClr val="0000FF"/>
                </a:solidFill>
                <a:effectLst/>
                <a:uLnTx/>
                <a:uFillTx/>
                <a:latin typeface="Times New Roman" pitchFamily="18" charset="0"/>
                <a:ea typeface="ＭＳ Ｐゴシック"/>
                <a:cs typeface="+mj-cs"/>
              </a:rPr>
              <a:t>8</a:t>
            </a:r>
            <a:r>
              <a:rPr kumimoji="1" lang="ja-JP" altLang="en-US" sz="3600" b="1" i="0" u="none" strike="noStrike" kern="1200" cap="none" spc="0" normalizeH="0" baseline="0" noProof="0" dirty="0">
                <a:ln>
                  <a:noFill/>
                </a:ln>
                <a:solidFill>
                  <a:srgbClr val="0000FF"/>
                </a:solidFill>
                <a:effectLst/>
                <a:uLnTx/>
                <a:uFillTx/>
                <a:latin typeface="Times New Roman" pitchFamily="18" charset="0"/>
                <a:ea typeface="ＭＳ Ｐゴシック"/>
                <a:cs typeface="+mj-cs"/>
              </a:rPr>
              <a:t>世代</a:t>
            </a:r>
            <a:r>
              <a:rPr kumimoji="1" lang="en-US" altLang="ja-JP" sz="3600" b="1" i="0" u="none" strike="noStrike" kern="1200" cap="none" spc="0" normalizeH="0" baseline="0" noProof="0" dirty="0">
                <a:ln>
                  <a:noFill/>
                </a:ln>
                <a:solidFill>
                  <a:srgbClr val="0000FF"/>
                </a:solidFill>
                <a:effectLst/>
                <a:uLnTx/>
                <a:uFillTx/>
                <a:latin typeface="Times New Roman" pitchFamily="18" charset="0"/>
                <a:ea typeface="ＭＳ Ｐゴシック"/>
                <a:cs typeface="+mj-cs"/>
              </a:rPr>
              <a:t> (2.1</a:t>
            </a:r>
            <a:r>
              <a:rPr kumimoji="1" lang="en-US" altLang="ja-JP" sz="36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sym typeface="Symbol"/>
              </a:rPr>
              <a:t></a:t>
            </a:r>
            <a:r>
              <a:rPr kumimoji="1" lang="en-US" altLang="ja-JP" sz="3600" b="1" i="0" u="none" strike="noStrike" kern="1200" cap="none" spc="0" normalizeH="0" baseline="0" noProof="0" dirty="0">
                <a:ln>
                  <a:noFill/>
                </a:ln>
                <a:solidFill>
                  <a:srgbClr val="0000FF"/>
                </a:solidFill>
                <a:effectLst/>
                <a:uLnTx/>
                <a:uFillTx/>
                <a:latin typeface="Times New Roman" pitchFamily="18" charset="0"/>
                <a:ea typeface="ＭＳ Ｐゴシック"/>
                <a:cs typeface="+mj-cs"/>
              </a:rPr>
              <a:t>2.40 m</a:t>
            </a:r>
            <a:r>
              <a:rPr kumimoji="1" lang="en-US" altLang="ja-JP" sz="3600" b="1" i="0" u="none" strike="noStrike" kern="1200" cap="none" spc="0" normalizeH="0" baseline="30000" noProof="0" dirty="0">
                <a:ln>
                  <a:noFill/>
                </a:ln>
                <a:solidFill>
                  <a:srgbClr val="0000FF"/>
                </a:solidFill>
                <a:effectLst/>
                <a:uLnTx/>
                <a:uFillTx/>
                <a:latin typeface="Times New Roman" pitchFamily="18" charset="0"/>
                <a:ea typeface="ＭＳ Ｐゴシック"/>
                <a:cs typeface="+mj-cs"/>
              </a:rPr>
              <a:t>2</a:t>
            </a:r>
            <a:r>
              <a:rPr kumimoji="1" lang="en-US" altLang="ja-JP" sz="3600" b="1" i="0" u="none" strike="noStrike" kern="1200" cap="none" spc="0" normalizeH="0" baseline="0" noProof="0" dirty="0">
                <a:ln>
                  <a:noFill/>
                </a:ln>
                <a:solidFill>
                  <a:srgbClr val="0000FF"/>
                </a:solidFill>
                <a:effectLst/>
                <a:uLnTx/>
                <a:uFillTx/>
                <a:latin typeface="Times New Roman" pitchFamily="18" charset="0"/>
                <a:ea typeface="ＭＳ Ｐゴシック"/>
                <a:cs typeface="+mj-cs"/>
              </a:rPr>
              <a:t>)</a:t>
            </a:r>
          </a:p>
        </p:txBody>
      </p:sp>
      <p:sp>
        <p:nvSpPr>
          <p:cNvPr id="8" name="テキスト ボックス 7"/>
          <p:cNvSpPr txBox="1"/>
          <p:nvPr/>
        </p:nvSpPr>
        <p:spPr>
          <a:xfrm>
            <a:off x="8724900" y="6488668"/>
            <a:ext cx="415498" cy="369332"/>
          </a:xfrm>
          <a:prstGeom prst="rect">
            <a:avLst/>
          </a:prstGeom>
          <a:solidFill>
            <a:schemeClr val="accent2"/>
          </a:solidFill>
        </p:spPr>
        <p:txBody>
          <a:bodyPr wrap="none" rtlCol="0">
            <a:spAutoFit/>
          </a:bodyPr>
          <a:lstStyle>
            <a:defPPr>
              <a:defRPr lang="ja-JP"/>
            </a:defPPr>
            <a:lvl1pPr>
              <a:defRPr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rPr>
              <a:t>24</a:t>
            </a:r>
            <a:endParaRPr kumimoji="1" lang="ja-JP" altLang="en-US"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endParaRPr>
          </a:p>
        </p:txBody>
      </p:sp>
    </p:spTree>
    <p:extLst>
      <p:ext uri="{BB962C8B-B14F-4D97-AF65-F5344CB8AC3E}">
        <p14:creationId xmlns:p14="http://schemas.microsoft.com/office/powerpoint/2010/main" val="14090337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130300" y="1143000"/>
            <a:ext cx="5973763" cy="5399088"/>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87" name="Rectangle 3"/>
          <p:cNvSpPr>
            <a:spLocks noChangeArrowheads="1"/>
          </p:cNvSpPr>
          <p:nvPr/>
        </p:nvSpPr>
        <p:spPr bwMode="auto">
          <a:xfrm>
            <a:off x="1130300" y="1360488"/>
            <a:ext cx="5632450" cy="51816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88" name="Rectangle 4"/>
          <p:cNvSpPr>
            <a:spLocks noChangeArrowheads="1"/>
          </p:cNvSpPr>
          <p:nvPr/>
        </p:nvSpPr>
        <p:spPr bwMode="auto">
          <a:xfrm>
            <a:off x="1130300" y="2582863"/>
            <a:ext cx="4498975" cy="3959225"/>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89" name="Rectangle 5"/>
          <p:cNvSpPr>
            <a:spLocks noChangeArrowheads="1"/>
          </p:cNvSpPr>
          <p:nvPr/>
        </p:nvSpPr>
        <p:spPr bwMode="auto">
          <a:xfrm>
            <a:off x="1130300" y="2655888"/>
            <a:ext cx="4425950" cy="38862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0" name="Rectangle 6"/>
          <p:cNvSpPr>
            <a:spLocks noChangeArrowheads="1"/>
          </p:cNvSpPr>
          <p:nvPr/>
        </p:nvSpPr>
        <p:spPr bwMode="auto">
          <a:xfrm>
            <a:off x="1130300" y="3033713"/>
            <a:ext cx="4048125" cy="3508375"/>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1" name="Rectangle 7"/>
          <p:cNvSpPr>
            <a:spLocks noChangeArrowheads="1"/>
          </p:cNvSpPr>
          <p:nvPr/>
        </p:nvSpPr>
        <p:spPr bwMode="auto">
          <a:xfrm>
            <a:off x="1130300" y="3176588"/>
            <a:ext cx="3959225" cy="33655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2" name="Rectangle 8"/>
          <p:cNvSpPr>
            <a:spLocks noChangeArrowheads="1"/>
          </p:cNvSpPr>
          <p:nvPr/>
        </p:nvSpPr>
        <p:spPr bwMode="auto">
          <a:xfrm>
            <a:off x="1130300" y="3843338"/>
            <a:ext cx="3328988" cy="269875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3" name="Rectangle 9"/>
          <p:cNvSpPr>
            <a:spLocks noChangeArrowheads="1"/>
          </p:cNvSpPr>
          <p:nvPr/>
        </p:nvSpPr>
        <p:spPr bwMode="auto">
          <a:xfrm>
            <a:off x="1130300" y="4562475"/>
            <a:ext cx="2339975" cy="1979613"/>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4" name="Rectangle 10"/>
          <p:cNvSpPr>
            <a:spLocks noChangeArrowheads="1"/>
          </p:cNvSpPr>
          <p:nvPr/>
        </p:nvSpPr>
        <p:spPr bwMode="auto">
          <a:xfrm>
            <a:off x="1130300" y="5229225"/>
            <a:ext cx="1655763" cy="1312863"/>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5" name="Rectangle 11"/>
          <p:cNvSpPr>
            <a:spLocks noChangeArrowheads="1"/>
          </p:cNvSpPr>
          <p:nvPr/>
        </p:nvSpPr>
        <p:spPr bwMode="auto">
          <a:xfrm>
            <a:off x="1130300" y="5318125"/>
            <a:ext cx="1582738" cy="1223963"/>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6" name="Rectangle 12"/>
          <p:cNvSpPr>
            <a:spLocks noChangeArrowheads="1"/>
          </p:cNvSpPr>
          <p:nvPr/>
        </p:nvSpPr>
        <p:spPr bwMode="auto">
          <a:xfrm>
            <a:off x="1130300" y="5553075"/>
            <a:ext cx="1169988" cy="989013"/>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7" name="Rectangle 13"/>
          <p:cNvSpPr>
            <a:spLocks noChangeArrowheads="1"/>
          </p:cNvSpPr>
          <p:nvPr/>
        </p:nvSpPr>
        <p:spPr bwMode="auto">
          <a:xfrm>
            <a:off x="1130300" y="5876925"/>
            <a:ext cx="846138" cy="665163"/>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8" name="Rectangle 14"/>
          <p:cNvSpPr>
            <a:spLocks noChangeArrowheads="1"/>
          </p:cNvSpPr>
          <p:nvPr/>
        </p:nvSpPr>
        <p:spPr bwMode="auto">
          <a:xfrm>
            <a:off x="1130300" y="6002338"/>
            <a:ext cx="719138" cy="53975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799" name="Text Box 15"/>
          <p:cNvSpPr txBox="1">
            <a:spLocks noChangeArrowheads="1"/>
          </p:cNvSpPr>
          <p:nvPr/>
        </p:nvSpPr>
        <p:spPr bwMode="auto">
          <a:xfrm>
            <a:off x="3590925" y="1295400"/>
            <a:ext cx="22637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G10    2.88</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3.13</a:t>
            </a:r>
          </a:p>
        </p:txBody>
      </p:sp>
      <p:sp>
        <p:nvSpPr>
          <p:cNvPr id="246800" name="Text Box 16"/>
          <p:cNvSpPr txBox="1">
            <a:spLocks noChangeArrowheads="1"/>
          </p:cNvSpPr>
          <p:nvPr/>
        </p:nvSpPr>
        <p:spPr bwMode="auto">
          <a:xfrm>
            <a:off x="1103313" y="2185988"/>
            <a:ext cx="2111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G8.5 2.20</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2.50</a:t>
            </a:r>
          </a:p>
        </p:txBody>
      </p:sp>
      <p:sp>
        <p:nvSpPr>
          <p:cNvPr id="246801" name="Text Box 17"/>
          <p:cNvSpPr txBox="1">
            <a:spLocks noChangeArrowheads="1"/>
          </p:cNvSpPr>
          <p:nvPr/>
        </p:nvSpPr>
        <p:spPr bwMode="auto">
          <a:xfrm>
            <a:off x="1103313" y="2565400"/>
            <a:ext cx="2111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G8    2.16</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2.46</a:t>
            </a:r>
          </a:p>
        </p:txBody>
      </p:sp>
      <p:sp>
        <p:nvSpPr>
          <p:cNvPr id="246802" name="Text Box 18"/>
          <p:cNvSpPr txBox="1">
            <a:spLocks noChangeArrowheads="1"/>
          </p:cNvSpPr>
          <p:nvPr/>
        </p:nvSpPr>
        <p:spPr bwMode="auto">
          <a:xfrm>
            <a:off x="1128713" y="3100388"/>
            <a:ext cx="19589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G7    1.87</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2.2</a:t>
            </a:r>
          </a:p>
        </p:txBody>
      </p:sp>
      <p:sp>
        <p:nvSpPr>
          <p:cNvPr id="246803" name="Text Box 19"/>
          <p:cNvSpPr txBox="1">
            <a:spLocks noChangeArrowheads="1"/>
          </p:cNvSpPr>
          <p:nvPr/>
        </p:nvSpPr>
        <p:spPr bwMode="auto">
          <a:xfrm>
            <a:off x="1103313" y="3746500"/>
            <a:ext cx="2111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G6    1.50</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1.85</a:t>
            </a:r>
          </a:p>
        </p:txBody>
      </p:sp>
      <p:sp>
        <p:nvSpPr>
          <p:cNvPr id="246804" name="Text Box 20"/>
          <p:cNvSpPr txBox="1">
            <a:spLocks noChangeArrowheads="1"/>
          </p:cNvSpPr>
          <p:nvPr/>
        </p:nvSpPr>
        <p:spPr bwMode="auto">
          <a:xfrm>
            <a:off x="1103313" y="4178300"/>
            <a:ext cx="2111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G5    1.10</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1.30</a:t>
            </a:r>
          </a:p>
        </p:txBody>
      </p:sp>
      <p:sp>
        <p:nvSpPr>
          <p:cNvPr id="246805" name="Text Box 21"/>
          <p:cNvSpPr txBox="1">
            <a:spLocks noChangeArrowheads="1"/>
          </p:cNvSpPr>
          <p:nvPr/>
        </p:nvSpPr>
        <p:spPr bwMode="auto">
          <a:xfrm>
            <a:off x="1103313" y="4865688"/>
            <a:ext cx="2111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G4    0.73</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0.92</a:t>
            </a:r>
          </a:p>
        </p:txBody>
      </p:sp>
      <p:sp>
        <p:nvSpPr>
          <p:cNvPr id="246806" name="Rectangle 23"/>
          <p:cNvSpPr>
            <a:spLocks noChangeArrowheads="1"/>
          </p:cNvSpPr>
          <p:nvPr/>
        </p:nvSpPr>
        <p:spPr bwMode="auto">
          <a:xfrm>
            <a:off x="1739900" y="6096000"/>
            <a:ext cx="1219200" cy="2286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807" name="Text Box 24"/>
          <p:cNvSpPr txBox="1">
            <a:spLocks noChangeArrowheads="1"/>
          </p:cNvSpPr>
          <p:nvPr/>
        </p:nvSpPr>
        <p:spPr bwMode="auto">
          <a:xfrm>
            <a:off x="1103313" y="5970588"/>
            <a:ext cx="18827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G1 0.30</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0.40</a:t>
            </a:r>
          </a:p>
        </p:txBody>
      </p:sp>
      <p:sp>
        <p:nvSpPr>
          <p:cNvPr id="246808" name="Rectangle 25"/>
          <p:cNvSpPr>
            <a:spLocks noChangeArrowheads="1"/>
          </p:cNvSpPr>
          <p:nvPr/>
        </p:nvSpPr>
        <p:spPr bwMode="auto">
          <a:xfrm>
            <a:off x="1206500" y="1066800"/>
            <a:ext cx="2514600" cy="1524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809" name="Text Box 26"/>
          <p:cNvSpPr txBox="1">
            <a:spLocks noChangeArrowheads="1"/>
          </p:cNvSpPr>
          <p:nvPr/>
        </p:nvSpPr>
        <p:spPr bwMode="auto">
          <a:xfrm>
            <a:off x="1143000" y="914400"/>
            <a:ext cx="26955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G11    3.00</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3.32 m</a:t>
            </a:r>
            <a:r>
              <a:rPr kumimoji="1" lang="en-US" altLang="ja-JP" sz="1800" b="1" i="0" u="none" strike="noStrike" kern="1200" cap="none" spc="0" normalizeH="0" baseline="3000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a:t>
            </a:r>
          </a:p>
        </p:txBody>
      </p:sp>
      <p:sp>
        <p:nvSpPr>
          <p:cNvPr id="246810" name="Rectangle 27"/>
          <p:cNvSpPr>
            <a:spLocks noChangeArrowheads="1"/>
          </p:cNvSpPr>
          <p:nvPr/>
        </p:nvSpPr>
        <p:spPr bwMode="auto">
          <a:xfrm>
            <a:off x="3263900" y="2971800"/>
            <a:ext cx="2057400" cy="1524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811" name="Text Box 28"/>
          <p:cNvSpPr txBox="1">
            <a:spLocks noChangeArrowheads="1"/>
          </p:cNvSpPr>
          <p:nvPr/>
        </p:nvSpPr>
        <p:spPr bwMode="auto">
          <a:xfrm>
            <a:off x="3209925" y="2743200"/>
            <a:ext cx="2111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G7.5 1.95</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2.25</a:t>
            </a:r>
          </a:p>
        </p:txBody>
      </p:sp>
      <p:sp>
        <p:nvSpPr>
          <p:cNvPr id="246812" name="Rectangle 29"/>
          <p:cNvSpPr>
            <a:spLocks noChangeArrowheads="1"/>
          </p:cNvSpPr>
          <p:nvPr/>
        </p:nvSpPr>
        <p:spPr bwMode="auto">
          <a:xfrm>
            <a:off x="3340100" y="5029200"/>
            <a:ext cx="1905000" cy="6096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813" name="Text Box 30"/>
          <p:cNvSpPr txBox="1">
            <a:spLocks noChangeArrowheads="1"/>
          </p:cNvSpPr>
          <p:nvPr/>
        </p:nvSpPr>
        <p:spPr bwMode="auto">
          <a:xfrm>
            <a:off x="3213100" y="4991100"/>
            <a:ext cx="2111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G3.5 0.68</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0.88</a:t>
            </a:r>
          </a:p>
        </p:txBody>
      </p:sp>
      <p:sp>
        <p:nvSpPr>
          <p:cNvPr id="246814" name="Text Box 31"/>
          <p:cNvSpPr txBox="1">
            <a:spLocks noChangeArrowheads="1"/>
          </p:cNvSpPr>
          <p:nvPr/>
        </p:nvSpPr>
        <p:spPr bwMode="auto">
          <a:xfrm>
            <a:off x="3213100" y="5257800"/>
            <a:ext cx="2111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G3    0.55</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0.65</a:t>
            </a:r>
          </a:p>
        </p:txBody>
      </p:sp>
      <p:sp>
        <p:nvSpPr>
          <p:cNvPr id="246815" name="Line 32"/>
          <p:cNvSpPr>
            <a:spLocks noChangeShapeType="1"/>
          </p:cNvSpPr>
          <p:nvPr/>
        </p:nvSpPr>
        <p:spPr bwMode="auto">
          <a:xfrm flipH="1">
            <a:off x="2692400" y="5257800"/>
            <a:ext cx="609600" cy="152400"/>
          </a:xfrm>
          <a:prstGeom prst="line">
            <a:avLst/>
          </a:prstGeom>
          <a:noFill/>
          <a:ln w="254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46816" name="Line 33"/>
          <p:cNvSpPr>
            <a:spLocks noChangeShapeType="1"/>
          </p:cNvSpPr>
          <p:nvPr/>
        </p:nvSpPr>
        <p:spPr bwMode="auto">
          <a:xfrm flipH="1">
            <a:off x="2324100" y="5486400"/>
            <a:ext cx="914400" cy="76200"/>
          </a:xfrm>
          <a:prstGeom prst="line">
            <a:avLst/>
          </a:prstGeom>
          <a:noFill/>
          <a:ln w="254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46817" name="Rectangle 34"/>
          <p:cNvSpPr>
            <a:spLocks noChangeArrowheads="1"/>
          </p:cNvSpPr>
          <p:nvPr/>
        </p:nvSpPr>
        <p:spPr bwMode="auto">
          <a:xfrm>
            <a:off x="2197100" y="5626100"/>
            <a:ext cx="914400" cy="2413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46818" name="Text Box 35"/>
          <p:cNvSpPr txBox="1">
            <a:spLocks noChangeArrowheads="1"/>
          </p:cNvSpPr>
          <p:nvPr/>
        </p:nvSpPr>
        <p:spPr bwMode="auto">
          <a:xfrm>
            <a:off x="1130300" y="5487988"/>
            <a:ext cx="18827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G2 0.37</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0.47</a:t>
            </a:r>
          </a:p>
        </p:txBody>
      </p:sp>
      <p:sp>
        <p:nvSpPr>
          <p:cNvPr id="246819" name="Rectangle 36"/>
          <p:cNvSpPr>
            <a:spLocks noGrp="1" noChangeArrowheads="1"/>
          </p:cNvSpPr>
          <p:nvPr>
            <p:ph type="title" idx="4294967295"/>
          </p:nvPr>
        </p:nvSpPr>
        <p:spPr>
          <a:xfrm>
            <a:off x="0" y="0"/>
            <a:ext cx="9144000" cy="6096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dirty="0">
                <a:solidFill>
                  <a:srgbClr val="0000FF"/>
                </a:solidFill>
                <a:latin typeface="Times New Roman" pitchFamily="18" charset="0"/>
              </a:rPr>
              <a:t>薄型</a:t>
            </a:r>
            <a:r>
              <a:rPr lang="en-US" altLang="ja-JP" sz="3600" b="1" dirty="0">
                <a:solidFill>
                  <a:srgbClr val="0000FF"/>
                </a:solidFill>
              </a:rPr>
              <a:t>TV</a:t>
            </a:r>
            <a:r>
              <a:rPr lang="ja-JP" altLang="en-US" sz="3600" b="1" dirty="0">
                <a:solidFill>
                  <a:srgbClr val="0000FF"/>
                </a:solidFill>
              </a:rPr>
              <a:t>用ガラスサイズはどんどん大きくなる</a:t>
            </a:r>
            <a:endParaRPr lang="en-US" altLang="ja-JP" sz="3600" b="1" dirty="0">
              <a:solidFill>
                <a:srgbClr val="0000FF"/>
              </a:solidFill>
            </a:endParaRPr>
          </a:p>
        </p:txBody>
      </p:sp>
      <p:pic>
        <p:nvPicPr>
          <p:cNvPr id="24682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 y="3557588"/>
            <a:ext cx="963613" cy="2986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6821" name="Picture 5" descr="C:\Users\tkamiya\Desktop\20100225ULVAC-IGZOターゲット写真.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56450" y="2565400"/>
            <a:ext cx="2241550" cy="398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434402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10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867150"/>
            <a:ext cx="2916238" cy="312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38915" name="Object 1027"/>
          <p:cNvGraphicFramePr>
            <a:graphicFrameLocks noChangeAspect="1"/>
          </p:cNvGraphicFramePr>
          <p:nvPr/>
        </p:nvGraphicFramePr>
        <p:xfrm>
          <a:off x="304800" y="1143000"/>
          <a:ext cx="2971800" cy="2627313"/>
        </p:xfrm>
        <a:graphic>
          <a:graphicData uri="http://schemas.openxmlformats.org/presentationml/2006/ole">
            <mc:AlternateContent xmlns:mc="http://schemas.openxmlformats.org/markup-compatibility/2006">
              <mc:Choice xmlns:v="urn:schemas-microsoft-com:vml" Requires="v">
                <p:oleObj spid="_x0000_s588902" name="Picture Publisher ｲﾒｰｼﾞ" r:id="rId4" imgW="2857500" imgH="2524125" progId="PictPub.Image.7">
                  <p:embed/>
                </p:oleObj>
              </mc:Choice>
              <mc:Fallback>
                <p:oleObj name="Picture Publisher ｲﾒｰｼﾞ" r:id="rId4" imgW="2857500" imgH="2524125" progId="PictPub.Image.7">
                  <p:embed/>
                  <p:pic>
                    <p:nvPicPr>
                      <p:cNvPr id="38915" name="Object 102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143000"/>
                        <a:ext cx="2971800" cy="2627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8916" name="Rectangle 1028"/>
          <p:cNvSpPr>
            <a:spLocks noGrp="1" noChangeArrowheads="1"/>
          </p:cNvSpPr>
          <p:nvPr>
            <p:ph type="title"/>
          </p:nvPr>
        </p:nvSpPr>
        <p:spPr>
          <a:xfrm>
            <a:off x="0" y="0"/>
            <a:ext cx="9220200" cy="762000"/>
          </a:xfrm>
        </p:spPr>
        <p:txBody>
          <a:bodyPr/>
          <a:lstStyle/>
          <a:p>
            <a:pPr eaLnBrk="1" hangingPunct="1"/>
            <a:r>
              <a:rPr lang="ja-JP" altLang="en-US" sz="3600" b="1" dirty="0">
                <a:solidFill>
                  <a:srgbClr val="0000FF"/>
                </a:solidFill>
                <a:ea typeface="ＨＧ丸ゴシックB" charset="-128"/>
              </a:rPr>
              <a:t>原料は同じ </a:t>
            </a:r>
            <a:r>
              <a:rPr lang="en-US" altLang="ja-JP" sz="3600" b="1" dirty="0">
                <a:solidFill>
                  <a:srgbClr val="0000FF"/>
                </a:solidFill>
                <a:ea typeface="ＨＧ丸ゴシックB" charset="-128"/>
              </a:rPr>
              <a:t>(</a:t>
            </a:r>
            <a:r>
              <a:rPr lang="ja-JP" altLang="en-US" sz="3600" b="1" dirty="0">
                <a:solidFill>
                  <a:srgbClr val="0000FF"/>
                </a:solidFill>
                <a:ea typeface="ＨＧ丸ゴシックB" charset="-128"/>
              </a:rPr>
              <a:t>アルミの例</a:t>
            </a:r>
            <a:r>
              <a:rPr lang="en-US" altLang="ja-JP" sz="3600" b="1" dirty="0">
                <a:solidFill>
                  <a:srgbClr val="0000FF"/>
                </a:solidFill>
                <a:ea typeface="ＨＧ丸ゴシックB" charset="-128"/>
              </a:rPr>
              <a:t>)</a:t>
            </a:r>
          </a:p>
        </p:txBody>
      </p:sp>
      <p:sp>
        <p:nvSpPr>
          <p:cNvPr id="38917" name="Text Box 1029"/>
          <p:cNvSpPr txBox="1">
            <a:spLocks noChangeArrowheads="1"/>
          </p:cNvSpPr>
          <p:nvPr/>
        </p:nvSpPr>
        <p:spPr bwMode="auto">
          <a:xfrm>
            <a:off x="2074863" y="800100"/>
            <a:ext cx="1277937" cy="3651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itchFamily="18" charset="0"/>
                <a:ea typeface="ＭＳ Ｐゴシック" pitchFamily="50" charset="-128"/>
              </a:defRPr>
            </a:lvl1pPr>
            <a:lvl2pPr marL="742950" indent="-285750" eaLnBrk="0" hangingPunct="0">
              <a:defRPr kumimoji="1">
                <a:solidFill>
                  <a:schemeClr val="tx1"/>
                </a:solidFill>
                <a:latin typeface="Times New Roman" pitchFamily="18" charset="0"/>
                <a:ea typeface="ＭＳ Ｐゴシック" pitchFamily="50" charset="-128"/>
              </a:defRPr>
            </a:lvl2pPr>
            <a:lvl3pPr marL="1143000" indent="-228600" eaLnBrk="0" hangingPunct="0">
              <a:defRPr kumimoji="1">
                <a:solidFill>
                  <a:schemeClr val="tx1"/>
                </a:solidFill>
                <a:latin typeface="Times New Roman" pitchFamily="18" charset="0"/>
                <a:ea typeface="ＭＳ Ｐゴシック" pitchFamily="50" charset="-128"/>
              </a:defRPr>
            </a:lvl3pPr>
            <a:lvl4pPr marL="1600200" indent="-228600" eaLnBrk="0" hangingPunct="0">
              <a:defRPr kumimoji="1">
                <a:solidFill>
                  <a:schemeClr val="tx1"/>
                </a:solidFill>
                <a:latin typeface="Times New Roman" pitchFamily="18" charset="0"/>
                <a:ea typeface="ＭＳ Ｐゴシック" pitchFamily="50" charset="-128"/>
              </a:defRPr>
            </a:lvl4pPr>
            <a:lvl5pPr marL="2057400" indent="-228600" eaLnBrk="0" hangingPunct="0">
              <a:defRPr kumimoji="1">
                <a:solidFill>
                  <a:schemeClr val="tx1"/>
                </a:solidFill>
                <a:latin typeface="Times New Roman" pitchFamily="18"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ニューセラミックス、</a:t>
            </a:r>
            <a:br>
              <a:rPr kumimoji="1" lang="ja-JP" altLang="en-US" sz="9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br>
            <a:r>
              <a:rPr kumimoji="1" lang="ja-JP" altLang="en-US" sz="9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坂野久夫著、パワー社</a:t>
            </a:r>
            <a:endParaRPr kumimoji="1" lang="ja-JP" altLang="en-US" sz="900" b="1" i="0" u="none" strike="noStrike" kern="1200" cap="none" spc="0" normalizeH="0" baseline="0" noProof="0">
              <a:ln>
                <a:noFill/>
              </a:ln>
              <a:solidFill>
                <a:srgbClr val="000000"/>
              </a:solidFill>
              <a:effectLst/>
              <a:uLnTx/>
              <a:uFillTx/>
              <a:latin typeface="Times New Roman" pitchFamily="18" charset="0"/>
              <a:ea typeface="ＭＳ 明朝" pitchFamily="17" charset="-128"/>
              <a:cs typeface="+mn-cs"/>
            </a:endParaRPr>
          </a:p>
        </p:txBody>
      </p:sp>
      <p:sp>
        <p:nvSpPr>
          <p:cNvPr id="38918" name="Text Box 1030"/>
          <p:cNvSpPr txBox="1">
            <a:spLocks noChangeArrowheads="1"/>
          </p:cNvSpPr>
          <p:nvPr/>
        </p:nvSpPr>
        <p:spPr bwMode="auto">
          <a:xfrm>
            <a:off x="457200" y="838200"/>
            <a:ext cx="1905000" cy="3365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a:solidFill>
                  <a:schemeClr val="tx1"/>
                </a:solidFill>
                <a:latin typeface="Times New Roman" pitchFamily="18" charset="0"/>
                <a:ea typeface="ＭＳ Ｐゴシック" pitchFamily="50" charset="-128"/>
              </a:defRPr>
            </a:lvl1pPr>
            <a:lvl2pPr marL="742950" indent="-285750" eaLnBrk="0" hangingPunct="0">
              <a:defRPr kumimoji="1">
                <a:solidFill>
                  <a:schemeClr val="tx1"/>
                </a:solidFill>
                <a:latin typeface="Times New Roman" pitchFamily="18" charset="0"/>
                <a:ea typeface="ＭＳ Ｐゴシック" pitchFamily="50" charset="-128"/>
              </a:defRPr>
            </a:lvl2pPr>
            <a:lvl3pPr marL="1143000" indent="-228600" eaLnBrk="0" hangingPunct="0">
              <a:defRPr kumimoji="1">
                <a:solidFill>
                  <a:schemeClr val="tx1"/>
                </a:solidFill>
                <a:latin typeface="Times New Roman" pitchFamily="18" charset="0"/>
                <a:ea typeface="ＭＳ Ｐゴシック" pitchFamily="50" charset="-128"/>
              </a:defRPr>
            </a:lvl3pPr>
            <a:lvl4pPr marL="1600200" indent="-228600" eaLnBrk="0" hangingPunct="0">
              <a:defRPr kumimoji="1">
                <a:solidFill>
                  <a:schemeClr val="tx1"/>
                </a:solidFill>
                <a:latin typeface="Times New Roman" pitchFamily="18" charset="0"/>
                <a:ea typeface="ＭＳ Ｐゴシック" pitchFamily="50" charset="-128"/>
              </a:defRPr>
            </a:lvl4pPr>
            <a:lvl5pPr marL="2057400" indent="-228600" eaLnBrk="0" hangingPunct="0">
              <a:defRPr kumimoji="1">
                <a:solidFill>
                  <a:schemeClr val="tx1"/>
                </a:solidFill>
                <a:latin typeface="Times New Roman" pitchFamily="18"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粉末</a:t>
            </a:r>
          </a:p>
        </p:txBody>
      </p:sp>
      <p:graphicFrame>
        <p:nvGraphicFramePr>
          <p:cNvPr id="38919" name="Object 1031"/>
          <p:cNvGraphicFramePr>
            <a:graphicFrameLocks noChangeAspect="1"/>
          </p:cNvGraphicFramePr>
          <p:nvPr/>
        </p:nvGraphicFramePr>
        <p:xfrm>
          <a:off x="3276600" y="3886200"/>
          <a:ext cx="2895600" cy="2185988"/>
        </p:xfrm>
        <a:graphic>
          <a:graphicData uri="http://schemas.openxmlformats.org/presentationml/2006/ole">
            <mc:AlternateContent xmlns:mc="http://schemas.openxmlformats.org/markup-compatibility/2006">
              <mc:Choice xmlns:v="urn:schemas-microsoft-com:vml" Requires="v">
                <p:oleObj spid="_x0000_s588903" name="Picture Publisher ｲﾒｰｼﾞ" r:id="rId6" imgW="6877050" imgH="5191125" progId="PictPub.Image.7">
                  <p:embed/>
                </p:oleObj>
              </mc:Choice>
              <mc:Fallback>
                <p:oleObj name="Picture Publisher ｲﾒｰｼﾞ" r:id="rId6" imgW="6877050" imgH="5191125" progId="PictPub.Image.7">
                  <p:embed/>
                  <p:pic>
                    <p:nvPicPr>
                      <p:cNvPr id="38919" name="Object 103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76600" y="3886200"/>
                        <a:ext cx="2895600" cy="218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8920" name="Text Box 1032"/>
          <p:cNvSpPr txBox="1">
            <a:spLocks noChangeArrowheads="1"/>
          </p:cNvSpPr>
          <p:nvPr/>
        </p:nvSpPr>
        <p:spPr bwMode="auto">
          <a:xfrm>
            <a:off x="3276600" y="3581400"/>
            <a:ext cx="2895600" cy="3365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a:solidFill>
                  <a:schemeClr val="tx1"/>
                </a:solidFill>
                <a:latin typeface="Times New Roman" pitchFamily="18" charset="0"/>
                <a:ea typeface="ＭＳ Ｐゴシック" pitchFamily="50" charset="-128"/>
              </a:defRPr>
            </a:lvl1pPr>
            <a:lvl2pPr marL="742950" indent="-285750" eaLnBrk="0" hangingPunct="0">
              <a:defRPr kumimoji="1">
                <a:solidFill>
                  <a:schemeClr val="tx1"/>
                </a:solidFill>
                <a:latin typeface="Times New Roman" pitchFamily="18" charset="0"/>
                <a:ea typeface="ＭＳ Ｐゴシック" pitchFamily="50" charset="-128"/>
              </a:defRPr>
            </a:lvl2pPr>
            <a:lvl3pPr marL="1143000" indent="-228600" eaLnBrk="0" hangingPunct="0">
              <a:defRPr kumimoji="1">
                <a:solidFill>
                  <a:schemeClr val="tx1"/>
                </a:solidFill>
                <a:latin typeface="Times New Roman" pitchFamily="18" charset="0"/>
                <a:ea typeface="ＭＳ Ｐゴシック" pitchFamily="50" charset="-128"/>
              </a:defRPr>
            </a:lvl3pPr>
            <a:lvl4pPr marL="1600200" indent="-228600" eaLnBrk="0" hangingPunct="0">
              <a:defRPr kumimoji="1">
                <a:solidFill>
                  <a:schemeClr val="tx1"/>
                </a:solidFill>
                <a:latin typeface="Times New Roman" pitchFamily="18" charset="0"/>
                <a:ea typeface="ＭＳ Ｐゴシック" pitchFamily="50" charset="-128"/>
              </a:defRPr>
            </a:lvl4pPr>
            <a:lvl5pPr marL="2057400" indent="-228600" eaLnBrk="0" hangingPunct="0">
              <a:defRPr kumimoji="1">
                <a:solidFill>
                  <a:schemeClr val="tx1"/>
                </a:solidFill>
                <a:latin typeface="Times New Roman" pitchFamily="18"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none" strike="noStrike" kern="1200" cap="none" spc="0" normalizeH="0" baseline="0" noProof="0">
                <a:ln>
                  <a:noFill/>
                </a:ln>
                <a:solidFill>
                  <a:srgbClr val="FF0000"/>
                </a:solidFill>
                <a:effectLst/>
                <a:uLnTx/>
                <a:uFillTx/>
                <a:latin typeface="Times New Roman" pitchFamily="18" charset="0"/>
                <a:ea typeface="ＭＳ 明朝" pitchFamily="17" charset="-128"/>
                <a:cs typeface="+mn-cs"/>
              </a:rPr>
              <a:t>単結晶酸化アルミニウム</a:t>
            </a:r>
          </a:p>
        </p:txBody>
      </p:sp>
      <p:pic>
        <p:nvPicPr>
          <p:cNvPr id="38921" name="Picture 103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248400" y="2514600"/>
            <a:ext cx="2824163" cy="3352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922" name="Rectangle 1034"/>
          <p:cNvSpPr>
            <a:spLocks noChangeArrowheads="1"/>
          </p:cNvSpPr>
          <p:nvPr/>
        </p:nvSpPr>
        <p:spPr bwMode="auto">
          <a:xfrm>
            <a:off x="6248400" y="5410200"/>
            <a:ext cx="3048000" cy="13144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mn-cs"/>
              </a:rPr>
              <a:t>人工宝石</a:t>
            </a:r>
            <a:br>
              <a:rPr kumimoji="1" lang="ja-JP" altLang="en-US" sz="1600"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mn-cs"/>
              </a:rPr>
            </a:br>
            <a:r>
              <a:rPr kumimoji="1" lang="ja-JP" altLang="en-US" sz="1600" b="1" i="0" u="none" strike="noStrike" kern="1200" cap="none" spc="0" normalizeH="0" baseline="0" noProof="0" dirty="0">
                <a:ln>
                  <a:noFill/>
                </a:ln>
                <a:solidFill>
                  <a:srgbClr val="FF0000"/>
                </a:solidFill>
                <a:effectLst/>
                <a:uLnTx/>
                <a:uFillTx/>
                <a:latin typeface="ＭＳ 明朝" pitchFamily="17" charset="-128"/>
                <a:ea typeface="ＭＳ 明朝" pitchFamily="17" charset="-128"/>
                <a:cs typeface="+mn-cs"/>
              </a:rPr>
              <a:t>　中央</a:t>
            </a:r>
            <a:r>
              <a:rPr kumimoji="1" lang="en-US" altLang="ja-JP" sz="1600" b="1" i="0" u="none" strike="noStrike" kern="1200" cap="none" spc="0" normalizeH="0" baseline="0" noProof="0" dirty="0">
                <a:ln>
                  <a:noFill/>
                </a:ln>
                <a:solidFill>
                  <a:srgbClr val="FF0000"/>
                </a:solidFill>
                <a:effectLst/>
                <a:uLnTx/>
                <a:uFillTx/>
                <a:latin typeface="ＭＳ 明朝" pitchFamily="17" charset="-128"/>
                <a:ea typeface="ＭＳ 明朝" pitchFamily="17" charset="-128"/>
                <a:cs typeface="+mn-cs"/>
              </a:rPr>
              <a:t>: </a:t>
            </a:r>
            <a:r>
              <a:rPr kumimoji="1" lang="ja-JP" altLang="en-US" sz="1600" b="1" i="0" u="none" strike="noStrike" kern="1200" cap="none" spc="0" normalizeH="0" baseline="0" noProof="0" dirty="0">
                <a:ln>
                  <a:noFill/>
                </a:ln>
                <a:solidFill>
                  <a:srgbClr val="FF0000"/>
                </a:solidFill>
                <a:effectLst/>
                <a:uLnTx/>
                <a:uFillTx/>
                <a:latin typeface="ＭＳ 明朝" pitchFamily="17" charset="-128"/>
                <a:ea typeface="ＭＳ 明朝" pitchFamily="17" charset="-128"/>
                <a:cs typeface="+mn-cs"/>
              </a:rPr>
              <a:t>ルビー</a:t>
            </a:r>
            <a:br>
              <a:rPr kumimoji="1" lang="ja-JP" altLang="en-US" sz="1600" b="1" i="0" u="none" strike="noStrike" kern="1200" cap="none" spc="0" normalizeH="0" baseline="0" noProof="0" dirty="0">
                <a:ln>
                  <a:noFill/>
                </a:ln>
                <a:solidFill>
                  <a:srgbClr val="FF0000"/>
                </a:solidFill>
                <a:effectLst/>
                <a:uLnTx/>
                <a:uFillTx/>
                <a:latin typeface="ＭＳ 明朝" pitchFamily="17" charset="-128"/>
                <a:ea typeface="ＭＳ 明朝" pitchFamily="17" charset="-128"/>
                <a:cs typeface="+mn-cs"/>
              </a:rPr>
            </a:br>
            <a:r>
              <a:rPr kumimoji="1" lang="ja-JP" altLang="en-US" sz="1600" b="1" i="0" u="none" strike="noStrike" kern="1200" cap="none" spc="0" normalizeH="0" baseline="0" noProof="0" dirty="0">
                <a:ln>
                  <a:noFill/>
                </a:ln>
                <a:solidFill>
                  <a:srgbClr val="FF0000"/>
                </a:solidFill>
                <a:effectLst/>
                <a:uLnTx/>
                <a:uFillTx/>
                <a:latin typeface="ＭＳ 明朝" pitchFamily="17" charset="-128"/>
                <a:ea typeface="ＭＳ 明朝" pitchFamily="17" charset="-128"/>
                <a:cs typeface="+mn-cs"/>
              </a:rPr>
              <a:t>　周囲：ルビー</a:t>
            </a:r>
            <a:r>
              <a:rPr kumimoji="1" lang="en-US" altLang="ja-JP" sz="1600" b="1" i="0" u="none" strike="noStrike" kern="1200" cap="none" spc="0" normalizeH="0" baseline="0" noProof="0" dirty="0">
                <a:ln>
                  <a:noFill/>
                </a:ln>
                <a:solidFill>
                  <a:srgbClr val="FF0000"/>
                </a:solidFill>
                <a:effectLst/>
                <a:uLnTx/>
                <a:uFillTx/>
                <a:latin typeface="ＭＳ 明朝" pitchFamily="17" charset="-128"/>
                <a:ea typeface="ＭＳ 明朝" pitchFamily="17" charset="-128"/>
                <a:cs typeface="+mn-cs"/>
              </a:rPr>
              <a:t>5</a:t>
            </a:r>
            <a:r>
              <a:rPr kumimoji="1" lang="ja-JP" altLang="en-US" sz="1600" b="1" i="0" u="none" strike="noStrike" kern="1200" cap="none" spc="0" normalizeH="0" baseline="0" noProof="0" dirty="0">
                <a:ln>
                  <a:noFill/>
                </a:ln>
                <a:solidFill>
                  <a:srgbClr val="FF0000"/>
                </a:solidFill>
                <a:effectLst/>
                <a:uLnTx/>
                <a:uFillTx/>
                <a:latin typeface="ＭＳ 明朝" pitchFamily="17" charset="-128"/>
                <a:ea typeface="ＭＳ 明朝" pitchFamily="17" charset="-128"/>
                <a:cs typeface="+mn-cs"/>
              </a:rPr>
              <a:t>個</a:t>
            </a:r>
            <a:br>
              <a:rPr kumimoji="1" lang="ja-JP" altLang="en-US" sz="1600" b="1" i="0" u="none" strike="noStrike" kern="1200" cap="none" spc="0" normalizeH="0" baseline="0" noProof="0" dirty="0">
                <a:ln>
                  <a:noFill/>
                </a:ln>
                <a:solidFill>
                  <a:srgbClr val="FF0000"/>
                </a:solidFill>
                <a:effectLst/>
                <a:uLnTx/>
                <a:uFillTx/>
                <a:latin typeface="ＭＳ 明朝" pitchFamily="17" charset="-128"/>
                <a:ea typeface="ＭＳ 明朝" pitchFamily="17" charset="-128"/>
                <a:cs typeface="+mn-cs"/>
              </a:rPr>
            </a:br>
            <a:r>
              <a:rPr kumimoji="1" lang="ja-JP" altLang="en-US" sz="1600"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mn-cs"/>
              </a:rPr>
              <a:t>　　　　エメラルド</a:t>
            </a:r>
            <a:r>
              <a:rPr kumimoji="1" lang="en-US" altLang="ja-JP" sz="1600"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mn-cs"/>
              </a:rPr>
              <a:t>2</a:t>
            </a:r>
            <a:r>
              <a:rPr kumimoji="1" lang="ja-JP" altLang="en-US" sz="1600"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mn-cs"/>
              </a:rPr>
              <a:t>個</a:t>
            </a:r>
            <a:br>
              <a:rPr kumimoji="1" lang="ja-JP" altLang="en-US" sz="1600"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mn-cs"/>
              </a:rPr>
            </a:br>
            <a:r>
              <a:rPr kumimoji="1" lang="ja-JP" altLang="en-US" sz="1600"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mn-cs"/>
              </a:rPr>
              <a:t>　　　　擬似ダイアモンド</a:t>
            </a:r>
            <a:r>
              <a:rPr kumimoji="1" lang="en-US" altLang="ja-JP" sz="1600"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mn-cs"/>
              </a:rPr>
              <a:t>3</a:t>
            </a:r>
            <a:r>
              <a:rPr kumimoji="1" lang="ja-JP" altLang="en-US" sz="1600"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mn-cs"/>
              </a:rPr>
              <a:t>個</a:t>
            </a:r>
          </a:p>
        </p:txBody>
      </p:sp>
      <p:sp>
        <p:nvSpPr>
          <p:cNvPr id="38924" name="Text Box 1036"/>
          <p:cNvSpPr txBox="1">
            <a:spLocks noChangeArrowheads="1"/>
          </p:cNvSpPr>
          <p:nvPr/>
        </p:nvSpPr>
        <p:spPr bwMode="auto">
          <a:xfrm>
            <a:off x="3810000" y="6019800"/>
            <a:ext cx="28876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a:solidFill>
                  <a:schemeClr val="tx1"/>
                </a:solidFill>
                <a:latin typeface="Times New Roman" pitchFamily="18" charset="0"/>
                <a:ea typeface="ＭＳ Ｐゴシック" pitchFamily="50" charset="-128"/>
              </a:defRPr>
            </a:lvl1pPr>
            <a:lvl2pPr marL="742950" indent="-285750" eaLnBrk="0" hangingPunct="0">
              <a:defRPr kumimoji="1">
                <a:solidFill>
                  <a:schemeClr val="tx1"/>
                </a:solidFill>
                <a:latin typeface="Times New Roman" pitchFamily="18" charset="0"/>
                <a:ea typeface="ＭＳ Ｐゴシック" pitchFamily="50" charset="-128"/>
              </a:defRPr>
            </a:lvl2pPr>
            <a:lvl3pPr marL="1143000" indent="-228600" eaLnBrk="0" hangingPunct="0">
              <a:defRPr kumimoji="1">
                <a:solidFill>
                  <a:schemeClr val="tx1"/>
                </a:solidFill>
                <a:latin typeface="Times New Roman" pitchFamily="18" charset="0"/>
                <a:ea typeface="ＭＳ Ｐゴシック" pitchFamily="50" charset="-128"/>
              </a:defRPr>
            </a:lvl3pPr>
            <a:lvl4pPr marL="1600200" indent="-228600" eaLnBrk="0" hangingPunct="0">
              <a:defRPr kumimoji="1">
                <a:solidFill>
                  <a:schemeClr val="tx1"/>
                </a:solidFill>
                <a:latin typeface="Times New Roman" pitchFamily="18" charset="0"/>
                <a:ea typeface="ＭＳ Ｐゴシック" pitchFamily="50" charset="-128"/>
              </a:defRPr>
            </a:lvl4pPr>
            <a:lvl5pPr marL="2057400" indent="-228600" eaLnBrk="0" hangingPunct="0">
              <a:defRPr kumimoji="1">
                <a:solidFill>
                  <a:schemeClr val="tx1"/>
                </a:solidFill>
                <a:latin typeface="Times New Roman" pitchFamily="18"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The Magic of Ceramics, D.W. Richerson, </a:t>
            </a:r>
            <a:br>
              <a:rPr kumimoji="1" lang="en-US" altLang="ja-JP"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br>
            <a:r>
              <a:rPr kumimoji="1" lang="en-US" altLang="ja-JP" sz="1200" b="0"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                          The Am. Ceram. Soc., 2000</a:t>
            </a:r>
          </a:p>
        </p:txBody>
      </p:sp>
      <p:pic>
        <p:nvPicPr>
          <p:cNvPr id="38925" name="Picture 1037" descr="SAPPHAL 高純度アルミナセラミックス"/>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52800" y="1447800"/>
            <a:ext cx="2743200" cy="195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26" name="Text Box 1038"/>
          <p:cNvSpPr txBox="1">
            <a:spLocks noChangeArrowheads="1"/>
          </p:cNvSpPr>
          <p:nvPr/>
        </p:nvSpPr>
        <p:spPr bwMode="auto">
          <a:xfrm>
            <a:off x="3429000" y="825500"/>
            <a:ext cx="5067300" cy="33855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kumimoji="1">
                <a:solidFill>
                  <a:schemeClr val="tx1"/>
                </a:solidFill>
                <a:latin typeface="Times New Roman" pitchFamily="18" charset="0"/>
                <a:ea typeface="ＭＳ Ｐゴシック" pitchFamily="50" charset="-128"/>
              </a:defRPr>
            </a:lvl1pPr>
            <a:lvl2pPr marL="742950" indent="-285750" eaLnBrk="0" hangingPunct="0">
              <a:defRPr kumimoji="1">
                <a:solidFill>
                  <a:schemeClr val="tx1"/>
                </a:solidFill>
                <a:latin typeface="Times New Roman" pitchFamily="18" charset="0"/>
                <a:ea typeface="ＭＳ Ｐゴシック" pitchFamily="50" charset="-128"/>
              </a:defRPr>
            </a:lvl2pPr>
            <a:lvl3pPr marL="1143000" indent="-228600" eaLnBrk="0" hangingPunct="0">
              <a:defRPr kumimoji="1">
                <a:solidFill>
                  <a:schemeClr val="tx1"/>
                </a:solidFill>
                <a:latin typeface="Times New Roman" pitchFamily="18" charset="0"/>
                <a:ea typeface="ＭＳ Ｐゴシック" pitchFamily="50" charset="-128"/>
              </a:defRPr>
            </a:lvl3pPr>
            <a:lvl4pPr marL="1600200" indent="-228600" eaLnBrk="0" hangingPunct="0">
              <a:defRPr kumimoji="1">
                <a:solidFill>
                  <a:schemeClr val="tx1"/>
                </a:solidFill>
                <a:latin typeface="Times New Roman" pitchFamily="18" charset="0"/>
                <a:ea typeface="ＭＳ Ｐゴシック" pitchFamily="50" charset="-128"/>
              </a:defRPr>
            </a:lvl4pPr>
            <a:lvl5pPr marL="2057400" indent="-228600" eaLnBrk="0" hangingPunct="0">
              <a:defRPr kumimoji="1">
                <a:solidFill>
                  <a:schemeClr val="tx1"/>
                </a:solidFill>
                <a:latin typeface="Times New Roman" pitchFamily="18"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ja-JP"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“SAPPAL”</a:t>
            </a:r>
            <a:r>
              <a:rPr kumimoji="1" lang="ja-JP" altLang="en-US"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透光性アルミナ </a:t>
            </a:r>
            <a:r>
              <a:rPr kumimoji="1" lang="en-US" altLang="ja-JP"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a:t>
            </a:r>
            <a:r>
              <a:rPr kumimoji="1" lang="ja-JP" altLang="en-US"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高圧ナトリウムランプ</a:t>
            </a:r>
            <a:r>
              <a:rPr kumimoji="1" lang="en-US" altLang="ja-JP"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a:t>
            </a:r>
            <a:endParaRPr kumimoji="1" lang="ja-JP" altLang="en-US" sz="1200" b="0"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endParaRPr>
          </a:p>
        </p:txBody>
      </p:sp>
      <p:sp>
        <p:nvSpPr>
          <p:cNvPr id="38927" name="Rectangle 1039"/>
          <p:cNvSpPr>
            <a:spLocks noChangeArrowheads="1"/>
          </p:cNvSpPr>
          <p:nvPr/>
        </p:nvSpPr>
        <p:spPr bwMode="auto">
          <a:xfrm>
            <a:off x="3962400" y="1066800"/>
            <a:ext cx="2838450"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Times New Roman"/>
                <a:ea typeface="ＭＳ 明朝" pitchFamily="17" charset="-128"/>
                <a:cs typeface="+mn-cs"/>
              </a:rPr>
              <a:t>東芝セラミックス</a:t>
            </a:r>
            <a:br>
              <a:rPr kumimoji="1" lang="ja-JP" altLang="en-US" sz="900" b="0" i="0" u="none" strike="noStrike" kern="1200" cap="none" spc="0" normalizeH="0" baseline="0" noProof="0" dirty="0">
                <a:ln>
                  <a:noFill/>
                </a:ln>
                <a:solidFill>
                  <a:srgbClr val="000000"/>
                </a:solidFill>
                <a:effectLst/>
                <a:uLnTx/>
                <a:uFillTx/>
                <a:latin typeface="Times New Roman"/>
                <a:ea typeface="ＭＳ 明朝" pitchFamily="17" charset="-128"/>
                <a:cs typeface="+mn-cs"/>
              </a:rPr>
            </a:br>
            <a:r>
              <a:rPr kumimoji="1" lang="en-US" altLang="ja-JP" sz="900" b="0" i="0" u="none" strike="noStrike" kern="1200" cap="none" spc="0" normalizeH="0" baseline="0" noProof="0" dirty="0">
                <a:ln>
                  <a:noFill/>
                </a:ln>
                <a:solidFill>
                  <a:srgbClr val="000000"/>
                </a:solidFill>
                <a:effectLst/>
                <a:uLnTx/>
                <a:uFillTx/>
                <a:latin typeface="Times New Roman"/>
                <a:ea typeface="ＭＳ 明朝" pitchFamily="17" charset="-128"/>
                <a:cs typeface="+mn-cs"/>
              </a:rPr>
              <a:t>http://www.tocera.co.jp/ja/products/semicon/sapphal.html</a:t>
            </a:r>
          </a:p>
        </p:txBody>
      </p:sp>
      <p:sp>
        <p:nvSpPr>
          <p:cNvPr id="38928" name="Rectangle 1040"/>
          <p:cNvSpPr>
            <a:spLocks noChangeArrowheads="1"/>
          </p:cNvSpPr>
          <p:nvPr/>
        </p:nvSpPr>
        <p:spPr bwMode="auto">
          <a:xfrm>
            <a:off x="1143000" y="3549937"/>
            <a:ext cx="1295400" cy="304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38923" name="Text Box 1035"/>
          <p:cNvSpPr txBox="1">
            <a:spLocks noChangeArrowheads="1"/>
          </p:cNvSpPr>
          <p:nvPr/>
        </p:nvSpPr>
        <p:spPr bwMode="auto">
          <a:xfrm>
            <a:off x="228600" y="3562350"/>
            <a:ext cx="2717800" cy="33855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kumimoji="1">
                <a:solidFill>
                  <a:schemeClr val="tx1"/>
                </a:solidFill>
                <a:latin typeface="Times New Roman" pitchFamily="18" charset="0"/>
                <a:ea typeface="ＭＳ Ｐゴシック" pitchFamily="50" charset="-128"/>
              </a:defRPr>
            </a:lvl1pPr>
            <a:lvl2pPr marL="742950" indent="-285750" eaLnBrk="0" hangingPunct="0">
              <a:defRPr kumimoji="1">
                <a:solidFill>
                  <a:schemeClr val="tx1"/>
                </a:solidFill>
                <a:latin typeface="Times New Roman" pitchFamily="18" charset="0"/>
                <a:ea typeface="ＭＳ Ｐゴシック" pitchFamily="50" charset="-128"/>
              </a:defRPr>
            </a:lvl2pPr>
            <a:lvl3pPr marL="1143000" indent="-228600" eaLnBrk="0" hangingPunct="0">
              <a:defRPr kumimoji="1">
                <a:solidFill>
                  <a:schemeClr val="tx1"/>
                </a:solidFill>
                <a:latin typeface="Times New Roman" pitchFamily="18" charset="0"/>
                <a:ea typeface="ＭＳ Ｐゴシック" pitchFamily="50" charset="-128"/>
              </a:defRPr>
            </a:lvl3pPr>
            <a:lvl4pPr marL="1600200" indent="-228600" eaLnBrk="0" hangingPunct="0">
              <a:defRPr kumimoji="1">
                <a:solidFill>
                  <a:schemeClr val="tx1"/>
                </a:solidFill>
                <a:latin typeface="Times New Roman" pitchFamily="18" charset="0"/>
                <a:ea typeface="ＭＳ Ｐゴシック" pitchFamily="50" charset="-128"/>
              </a:defRPr>
            </a:lvl4pPr>
            <a:lvl5pPr marL="2057400" indent="-228600" eaLnBrk="0" hangingPunct="0">
              <a:defRPr kumimoji="1">
                <a:solidFill>
                  <a:schemeClr val="tx1"/>
                </a:solidFill>
                <a:latin typeface="Times New Roman" pitchFamily="18"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焼結体 </a:t>
            </a:r>
            <a:r>
              <a:rPr kumimoji="1" lang="en-US" altLang="ja-JP"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a:t>
            </a:r>
            <a:r>
              <a:rPr kumimoji="1" lang="ja-JP" altLang="en-US"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細かい単結晶の塊</a:t>
            </a:r>
            <a:r>
              <a:rPr kumimoji="1" lang="en-US" altLang="ja-JP"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rPr>
              <a:t>)</a:t>
            </a:r>
            <a:endParaRPr kumimoji="1" lang="ja-JP" altLang="en-US" sz="1600" b="1" i="0" u="none" strike="noStrike" kern="1200" cap="none" spc="0" normalizeH="0" baseline="0" noProof="0" dirty="0">
              <a:ln>
                <a:noFill/>
              </a:ln>
              <a:solidFill>
                <a:srgbClr val="FF0000"/>
              </a:solidFill>
              <a:effectLst/>
              <a:uLnTx/>
              <a:uFillTx/>
              <a:latin typeface="Times New Roman" pitchFamily="18" charset="0"/>
              <a:ea typeface="ＭＳ 明朝" pitchFamily="17" charset="-128"/>
              <a:cs typeface="+mn-cs"/>
            </a:endParaRPr>
          </a:p>
        </p:txBody>
      </p:sp>
    </p:spTree>
    <p:extLst>
      <p:ext uri="{BB962C8B-B14F-4D97-AF65-F5344CB8AC3E}">
        <p14:creationId xmlns:p14="http://schemas.microsoft.com/office/powerpoint/2010/main" val="359956813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Rectangle 3"/>
          <p:cNvSpPr>
            <a:spLocks noChangeArrowheads="1"/>
          </p:cNvSpPr>
          <p:nvPr/>
        </p:nvSpPr>
        <p:spPr bwMode="auto">
          <a:xfrm>
            <a:off x="457200" y="1360488"/>
            <a:ext cx="5632450" cy="51816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102425" name="Rectangle 25"/>
          <p:cNvSpPr>
            <a:spLocks noChangeArrowheads="1"/>
          </p:cNvSpPr>
          <p:nvPr/>
        </p:nvSpPr>
        <p:spPr bwMode="auto">
          <a:xfrm>
            <a:off x="533400" y="1066800"/>
            <a:ext cx="2514600" cy="1524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102436" name="Rectangle 36"/>
          <p:cNvSpPr>
            <a:spLocks noGrp="1" noChangeArrowheads="1"/>
          </p:cNvSpPr>
          <p:nvPr>
            <p:ph type="title" idx="4294967295"/>
          </p:nvPr>
        </p:nvSpPr>
        <p:spPr>
          <a:xfrm>
            <a:off x="0" y="0"/>
            <a:ext cx="9144000" cy="609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dirty="0">
                <a:solidFill>
                  <a:srgbClr val="0000FF"/>
                </a:solidFill>
              </a:rPr>
              <a:t>なぜ大型ガラス基板を使う？</a:t>
            </a:r>
            <a:endParaRPr lang="en-US" altLang="ja-JP" sz="3600" b="1" dirty="0">
              <a:solidFill>
                <a:srgbClr val="0000FF"/>
              </a:solidFill>
            </a:endParaRPr>
          </a:p>
        </p:txBody>
      </p:sp>
      <p:sp>
        <p:nvSpPr>
          <p:cNvPr id="36" name="Text Box 26"/>
          <p:cNvSpPr txBox="1">
            <a:spLocks noChangeArrowheads="1"/>
          </p:cNvSpPr>
          <p:nvPr/>
        </p:nvSpPr>
        <p:spPr bwMode="auto">
          <a:xfrm>
            <a:off x="6184899" y="3014028"/>
            <a:ext cx="2569934"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第</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3</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世代</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550</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sym typeface="Symbol"/>
              </a:rPr>
              <a:t></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650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12.1</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型</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6</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面取り</a:t>
            </a:r>
            <a:endPar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第</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5</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世代</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1000</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sym typeface="Symbol"/>
              </a:rPr>
              <a:t> 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1200</a:t>
            </a:r>
            <a:b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b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40</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型</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2</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面取り</a:t>
            </a:r>
            <a:endPar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第</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6</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世代</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1500</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sym typeface="Symbol"/>
              </a:rPr>
              <a:t> 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1800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40</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型</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3</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面取り</a:t>
            </a:r>
            <a:endPar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　テレビに使用開始したころ</a:t>
            </a:r>
            <a:endPar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第</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7</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世代</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1870</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sym typeface="Symbol"/>
              </a:rPr>
              <a:t> 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2200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40</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型</a:t>
            </a:r>
            <a:r>
              <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rPr>
              <a:t>6</a:t>
            </a:r>
            <a:r>
              <a:rPr kumimoji="1" lang="ja-JP" altLang="en-US" sz="1600" b="1" i="0" u="none" strike="noStrike" kern="1200" cap="none" spc="0" normalizeH="0" baseline="0" noProof="0" dirty="0">
                <a:ln>
                  <a:noFill/>
                </a:ln>
                <a:solidFill>
                  <a:srgbClr val="000000"/>
                </a:solidFill>
                <a:effectLst/>
                <a:uLnTx/>
                <a:uFillTx/>
                <a:latin typeface="Times New Roman"/>
                <a:ea typeface="ＭＳ Ｐゴシック"/>
                <a:cs typeface="+mn-cs"/>
              </a:rPr>
              <a:t>面取り</a:t>
            </a:r>
            <a:endParaRPr kumimoji="1" lang="en-US" altLang="ja-JP" sz="1600" b="1"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cxnSp>
        <p:nvCxnSpPr>
          <p:cNvPr id="3" name="直線コネクタ 2"/>
          <p:cNvCxnSpPr/>
          <p:nvPr/>
        </p:nvCxnSpPr>
        <p:spPr>
          <a:xfrm flipV="1">
            <a:off x="3184525" y="1371600"/>
            <a:ext cx="0" cy="5157788"/>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flipH="1">
            <a:off x="457201" y="3014028"/>
            <a:ext cx="5632449"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直線コネクタ 42"/>
          <p:cNvCxnSpPr/>
          <p:nvPr/>
        </p:nvCxnSpPr>
        <p:spPr>
          <a:xfrm flipH="1">
            <a:off x="457200" y="4741228"/>
            <a:ext cx="5632449"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02415" name="Text Box 15"/>
          <p:cNvSpPr txBox="1">
            <a:spLocks noChangeArrowheads="1"/>
          </p:cNvSpPr>
          <p:nvPr/>
        </p:nvSpPr>
        <p:spPr bwMode="auto">
          <a:xfrm>
            <a:off x="300046" y="772180"/>
            <a:ext cx="606768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FF0000"/>
                </a:solidFill>
                <a:effectLst/>
                <a:uLnTx/>
                <a:uFillTx/>
                <a:latin typeface="Times New Roman"/>
                <a:ea typeface="ＭＳ Ｐゴシック"/>
                <a:cs typeface="+mn-cs"/>
              </a:rPr>
              <a:t>第</a:t>
            </a:r>
            <a:r>
              <a:rPr kumimoji="1" lang="en-US" altLang="ja-JP" sz="2800" b="1" i="0" u="none" strike="noStrike" kern="1200" cap="none" spc="0" normalizeH="0" baseline="0" noProof="0" dirty="0">
                <a:ln>
                  <a:noFill/>
                </a:ln>
                <a:solidFill>
                  <a:srgbClr val="FF0000"/>
                </a:solidFill>
                <a:effectLst/>
                <a:uLnTx/>
                <a:uFillTx/>
                <a:latin typeface="Times New Roman"/>
                <a:ea typeface="ＭＳ Ｐゴシック"/>
                <a:cs typeface="+mn-cs"/>
              </a:rPr>
              <a:t>10</a:t>
            </a:r>
            <a:r>
              <a:rPr kumimoji="1" lang="ja-JP" altLang="en-US" sz="2800" b="1" i="0" u="none" strike="noStrike" kern="1200" cap="none" spc="0" normalizeH="0" baseline="0" noProof="0" dirty="0">
                <a:ln>
                  <a:noFill/>
                </a:ln>
                <a:solidFill>
                  <a:srgbClr val="FF0000"/>
                </a:solidFill>
                <a:effectLst/>
                <a:uLnTx/>
                <a:uFillTx/>
                <a:latin typeface="Times New Roman"/>
                <a:ea typeface="ＭＳ Ｐゴシック"/>
                <a:cs typeface="+mn-cs"/>
              </a:rPr>
              <a:t>世代</a:t>
            </a:r>
            <a:r>
              <a:rPr kumimoji="1" lang="en-US" altLang="ja-JP" sz="2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1" lang="ja-JP" altLang="en-US" sz="2800" b="1" i="0" u="none" strike="noStrike" kern="1200" cap="none" spc="0" normalizeH="0" baseline="0" noProof="0" dirty="0">
                <a:ln>
                  <a:noFill/>
                </a:ln>
                <a:solidFill>
                  <a:srgbClr val="FF0000"/>
                </a:solidFill>
                <a:effectLst/>
                <a:uLnTx/>
                <a:uFillTx/>
                <a:latin typeface="Times New Roman"/>
                <a:ea typeface="ＭＳ Ｐゴシック"/>
                <a:cs typeface="+mn-cs"/>
              </a:rPr>
              <a:t>ガラス基板</a:t>
            </a:r>
            <a:r>
              <a:rPr kumimoji="1" lang="en-US" altLang="ja-JP" sz="2800" b="1" i="0" u="none" strike="noStrike" kern="1200" cap="none" spc="0" normalizeH="0" baseline="0" noProof="0" dirty="0">
                <a:ln>
                  <a:noFill/>
                </a:ln>
                <a:solidFill>
                  <a:srgbClr val="FF0000"/>
                </a:solidFill>
                <a:effectLst/>
                <a:uLnTx/>
                <a:uFillTx/>
                <a:latin typeface="Times New Roman"/>
                <a:ea typeface="ＭＳ Ｐゴシック"/>
                <a:cs typeface="+mn-cs"/>
              </a:rPr>
              <a:t>   2.88</a:t>
            </a:r>
            <a:r>
              <a:rPr kumimoji="1" lang="ja-JP" altLang="en-US" sz="2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1" lang="en-US" altLang="ja-JP" sz="2800" b="1" i="0" u="none" strike="noStrike" kern="1200" cap="none" spc="0" normalizeH="0" baseline="0" noProof="0" dirty="0">
                <a:ln>
                  <a:noFill/>
                </a:ln>
                <a:solidFill>
                  <a:srgbClr val="FF0000"/>
                </a:solidFill>
                <a:effectLst/>
                <a:uLnTx/>
                <a:uFillTx/>
                <a:latin typeface="Times New Roman"/>
                <a:ea typeface="ＭＳ Ｐゴシック"/>
                <a:cs typeface="+mn-cs"/>
              </a:rPr>
              <a:t>m</a:t>
            </a:r>
            <a:r>
              <a:rPr kumimoji="1" lang="ja-JP" altLang="en-US" sz="2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1" lang="en-US" altLang="ja-JP" sz="2800" b="1" i="0" u="none" strike="noStrike" kern="1200" cap="none" spc="0" normalizeH="0" baseline="0" noProof="0" dirty="0">
                <a:ln>
                  <a:noFill/>
                </a:ln>
                <a:solidFill>
                  <a:srgbClr val="FF0000"/>
                </a:solidFill>
                <a:effectLst/>
                <a:uLnTx/>
                <a:uFillTx/>
                <a:latin typeface="Times New Roman"/>
                <a:ea typeface="ＭＳ Ｐゴシック"/>
                <a:cs typeface="+mn-cs"/>
                <a:sym typeface="Symbol" pitchFamily="18" charset="2"/>
              </a:rPr>
              <a:t></a:t>
            </a:r>
            <a:r>
              <a:rPr kumimoji="1" lang="ja-JP" altLang="en-US" sz="2800" b="1" i="0" u="none" strike="noStrike" kern="1200" cap="none" spc="0" normalizeH="0" baseline="0" noProof="0" dirty="0">
                <a:ln>
                  <a:noFill/>
                </a:ln>
                <a:solidFill>
                  <a:srgbClr val="FF0000"/>
                </a:solidFill>
                <a:effectLst/>
                <a:uLnTx/>
                <a:uFillTx/>
                <a:latin typeface="Times New Roman"/>
                <a:ea typeface="ＭＳ Ｐゴシック"/>
                <a:cs typeface="+mn-cs"/>
                <a:sym typeface="Symbol" pitchFamily="18" charset="2"/>
              </a:rPr>
              <a:t> </a:t>
            </a:r>
            <a:r>
              <a:rPr kumimoji="1" lang="en-US" altLang="ja-JP" sz="2800" b="1" i="0" u="none" strike="noStrike" kern="1200" cap="none" spc="0" normalizeH="0" baseline="0" noProof="0" dirty="0">
                <a:ln>
                  <a:noFill/>
                </a:ln>
                <a:solidFill>
                  <a:srgbClr val="FF0000"/>
                </a:solidFill>
                <a:effectLst/>
                <a:uLnTx/>
                <a:uFillTx/>
                <a:latin typeface="Times New Roman"/>
                <a:ea typeface="ＭＳ Ｐゴシック"/>
                <a:cs typeface="+mn-cs"/>
              </a:rPr>
              <a:t>3.13</a:t>
            </a:r>
            <a:r>
              <a:rPr kumimoji="1" lang="ja-JP" altLang="en-US" sz="28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1" lang="en-US" altLang="ja-JP" sz="2800" b="1" i="0" u="none" strike="noStrike" kern="1200" cap="none" spc="0" normalizeH="0" baseline="0" noProof="0" dirty="0">
                <a:ln>
                  <a:noFill/>
                </a:ln>
                <a:solidFill>
                  <a:srgbClr val="FF0000"/>
                </a:solidFill>
                <a:effectLst/>
                <a:uLnTx/>
                <a:uFillTx/>
                <a:latin typeface="Times New Roman"/>
                <a:ea typeface="ＭＳ Ｐゴシック"/>
                <a:cs typeface="+mn-cs"/>
              </a:rPr>
              <a:t>m</a:t>
            </a:r>
          </a:p>
        </p:txBody>
      </p:sp>
      <p:sp>
        <p:nvSpPr>
          <p:cNvPr id="7" name="正方形/長方形 6"/>
          <p:cNvSpPr/>
          <p:nvPr/>
        </p:nvSpPr>
        <p:spPr>
          <a:xfrm>
            <a:off x="627144" y="1655465"/>
            <a:ext cx="2420856"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none" strike="noStrike" kern="1200" cap="none" spc="0" normalizeH="0" baseline="0" noProof="0" dirty="0">
                <a:ln>
                  <a:noFill/>
                </a:ln>
                <a:solidFill>
                  <a:srgbClr val="FF0000"/>
                </a:solidFill>
                <a:effectLst/>
                <a:uLnTx/>
                <a:uFillTx/>
                <a:latin typeface="Times New Roman"/>
                <a:ea typeface="ＭＳ Ｐゴシック"/>
                <a:cs typeface="+mn-cs"/>
              </a:rPr>
              <a:t>72</a:t>
            </a:r>
            <a:r>
              <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rPr>
              <a:t>型</a:t>
            </a:r>
            <a:endParaRPr kumimoji="1" lang="en-US" altLang="ja-JP" sz="2400" b="1" i="0" u="none" strike="noStrike" kern="1200" cap="none" spc="0" normalizeH="0" baseline="0" noProof="0" dirty="0">
              <a:ln>
                <a:noFill/>
              </a:ln>
              <a:solidFill>
                <a:srgbClr val="FF0000"/>
              </a:solidFill>
              <a:effectLst/>
              <a:uLnTx/>
              <a:uFillTx/>
              <a:latin typeface="Times New Roman"/>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1" lang="en-US" altLang="ja-JP" sz="2400" b="1" i="0" u="none" strike="noStrike" kern="1200" cap="none" spc="0" normalizeH="0" baseline="0" noProof="0" dirty="0">
                <a:ln>
                  <a:noFill/>
                </a:ln>
                <a:solidFill>
                  <a:srgbClr val="FF0000"/>
                </a:solidFill>
                <a:effectLst/>
                <a:uLnTx/>
                <a:uFillTx/>
                <a:latin typeface="Times New Roman"/>
                <a:ea typeface="ＭＳ Ｐゴシック"/>
                <a:cs typeface="+mn-cs"/>
              </a:rPr>
              <a:t>156</a:t>
            </a:r>
            <a:r>
              <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1" lang="en-US" altLang="ja-JP" sz="2400" b="1" i="0" u="none" strike="noStrike" kern="1200" cap="none" spc="0" normalizeH="0" baseline="0" noProof="0" dirty="0">
                <a:ln>
                  <a:noFill/>
                </a:ln>
                <a:solidFill>
                  <a:srgbClr val="FF0000"/>
                </a:solidFill>
                <a:effectLst/>
                <a:uLnTx/>
                <a:uFillTx/>
                <a:latin typeface="Times New Roman"/>
                <a:ea typeface="ＭＳ Ｐゴシック"/>
                <a:cs typeface="+mn-cs"/>
              </a:rPr>
              <a:t>cm</a:t>
            </a:r>
            <a:r>
              <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1" lang="en-US" altLang="ja-JP" sz="2400" b="1" i="0" u="none" strike="noStrike" kern="1200" cap="none" spc="0" normalizeH="0" baseline="0" noProof="0" dirty="0">
                <a:ln>
                  <a:noFill/>
                </a:ln>
                <a:solidFill>
                  <a:srgbClr val="FF0000"/>
                </a:solidFill>
                <a:effectLst/>
                <a:uLnTx/>
                <a:uFillTx/>
                <a:latin typeface="Times New Roman"/>
                <a:ea typeface="ＭＳ Ｐゴシック"/>
                <a:cs typeface="Times New Roman"/>
                <a:sym typeface="Symbol"/>
              </a:rPr>
              <a:t></a:t>
            </a:r>
            <a:r>
              <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1" lang="en-US" altLang="ja-JP" sz="2400" b="1" i="0" u="none" strike="noStrike" kern="1200" cap="none" spc="0" normalizeH="0" baseline="0" noProof="0" dirty="0">
                <a:ln>
                  <a:noFill/>
                </a:ln>
                <a:solidFill>
                  <a:srgbClr val="FF0000"/>
                </a:solidFill>
                <a:effectLst/>
                <a:uLnTx/>
                <a:uFillTx/>
                <a:latin typeface="Times New Roman"/>
                <a:ea typeface="ＭＳ Ｐゴシック"/>
                <a:cs typeface="+mn-cs"/>
              </a:rPr>
              <a:t>96</a:t>
            </a:r>
            <a:r>
              <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rPr>
              <a:t> </a:t>
            </a:r>
            <a:r>
              <a:rPr kumimoji="1" lang="en-US" altLang="ja-JP" sz="2400" b="1" i="0" u="none" strike="noStrike" kern="1200" cap="none" spc="0" normalizeH="0" baseline="0" noProof="0" dirty="0">
                <a:ln>
                  <a:noFill/>
                </a:ln>
                <a:solidFill>
                  <a:srgbClr val="FF0000"/>
                </a:solidFill>
                <a:effectLst/>
                <a:uLnTx/>
                <a:uFillTx/>
                <a:latin typeface="Times New Roman"/>
                <a:ea typeface="ＭＳ Ｐゴシック"/>
                <a:cs typeface="+mn-cs"/>
              </a:rPr>
              <a:t>cm</a:t>
            </a:r>
            <a:endParaRPr kumimoji="1" lang="ja-JP" altLang="en-US" sz="2400" b="0"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sp>
        <p:nvSpPr>
          <p:cNvPr id="11" name="テキスト ボックス 10"/>
          <p:cNvSpPr txBox="1"/>
          <p:nvPr/>
        </p:nvSpPr>
        <p:spPr>
          <a:xfrm>
            <a:off x="8724900" y="6488668"/>
            <a:ext cx="415498" cy="369332"/>
          </a:xfrm>
          <a:prstGeom prst="rect">
            <a:avLst/>
          </a:prstGeom>
          <a:solidFill>
            <a:schemeClr val="accent2"/>
          </a:solidFill>
        </p:spPr>
        <p:txBody>
          <a:bodyPr wrap="none" rtlCol="0">
            <a:spAutoFit/>
          </a:bodyPr>
          <a:lstStyle>
            <a:defPPr>
              <a:defRPr lang="ja-JP"/>
            </a:defPPr>
            <a:lvl1pPr>
              <a:defRPr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rPr>
              <a:t>24</a:t>
            </a:r>
            <a:endParaRPr kumimoji="1" lang="ja-JP" altLang="en-US"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endParaRPr>
          </a:p>
        </p:txBody>
      </p:sp>
    </p:spTree>
    <p:extLst>
      <p:ext uri="{BB962C8B-B14F-4D97-AF65-F5344CB8AC3E}">
        <p14:creationId xmlns:p14="http://schemas.microsoft.com/office/powerpoint/2010/main" val="5413168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546" name="Group 2"/>
          <p:cNvGrpSpPr>
            <a:grpSpLocks/>
          </p:cNvGrpSpPr>
          <p:nvPr/>
        </p:nvGrpSpPr>
        <p:grpSpPr bwMode="auto">
          <a:xfrm>
            <a:off x="1587500" y="1371600"/>
            <a:ext cx="4419600" cy="4656138"/>
            <a:chOff x="384" y="1008"/>
            <a:chExt cx="2784" cy="2933"/>
          </a:xfrm>
        </p:grpSpPr>
        <p:pic>
          <p:nvPicPr>
            <p:cNvPr id="236559" name="Picture 307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4" y="1051"/>
              <a:ext cx="2620" cy="2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36560" name="Rectangle 4"/>
            <p:cNvSpPr>
              <a:spLocks noChangeArrowheads="1"/>
            </p:cNvSpPr>
            <p:nvPr/>
          </p:nvSpPr>
          <p:spPr bwMode="auto">
            <a:xfrm>
              <a:off x="2208" y="1008"/>
              <a:ext cx="960" cy="2933"/>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0000FF"/>
                </a:solidFill>
                <a:effectLst/>
                <a:uLnTx/>
                <a:uFillTx/>
                <a:latin typeface="Times New Roman" panose="02020603050405020304" pitchFamily="18" charset="0"/>
                <a:ea typeface="HG丸ｺﾞｼｯｸM-PRO" panose="020F0600000000000000" pitchFamily="50" charset="-128"/>
                <a:cs typeface="+mn-cs"/>
              </a:endParaRPr>
            </a:p>
          </p:txBody>
        </p:sp>
      </p:grpSp>
      <p:pic>
        <p:nvPicPr>
          <p:cNvPr id="236547" name="Picture 307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62538" y="1270000"/>
            <a:ext cx="3319462" cy="447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548" name="Rectangle 6"/>
          <p:cNvSpPr>
            <a:spLocks noChangeArrowheads="1"/>
          </p:cNvSpPr>
          <p:nvPr/>
        </p:nvSpPr>
        <p:spPr bwMode="auto">
          <a:xfrm>
            <a:off x="533400" y="4445000"/>
            <a:ext cx="7848600" cy="22860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0000FF"/>
              </a:solidFill>
              <a:effectLst/>
              <a:uLnTx/>
              <a:uFillTx/>
              <a:latin typeface="Times New Roman" panose="02020603050405020304" pitchFamily="18" charset="0"/>
              <a:ea typeface="HG丸ｺﾞｼｯｸM-PRO" panose="020F0600000000000000" pitchFamily="50" charset="-128"/>
              <a:cs typeface="+mn-cs"/>
            </a:endParaRPr>
          </a:p>
        </p:txBody>
      </p:sp>
      <p:sp>
        <p:nvSpPr>
          <p:cNvPr id="236549" name="Rectangle 3075"/>
          <p:cNvSpPr>
            <a:spLocks noGrp="1" noChangeArrowheads="1"/>
          </p:cNvSpPr>
          <p:nvPr>
            <p:ph type="title" idx="4294967295"/>
          </p:nvPr>
        </p:nvSpPr>
        <p:spPr>
          <a:xfrm>
            <a:off x="0" y="0"/>
            <a:ext cx="9144000" cy="838200"/>
          </a:xfrm>
        </p:spPr>
        <p:txBody>
          <a:bodyPr/>
          <a:lstStyle/>
          <a:p>
            <a:r>
              <a:rPr lang="ja-JP" altLang="en-US" sz="3600" b="1" dirty="0">
                <a:solidFill>
                  <a:srgbClr val="0000FF"/>
                </a:solidFill>
                <a:latin typeface="Times New Roman" panose="02020603050405020304" pitchFamily="18" charset="0"/>
                <a:cs typeface="Times New Roman" panose="02020603050405020304" pitchFamily="18" charset="0"/>
              </a:rPr>
              <a:t>結晶とアモルファス</a:t>
            </a:r>
            <a:r>
              <a:rPr lang="en-US" altLang="ja-JP" sz="3600" b="1" dirty="0">
                <a:solidFill>
                  <a:srgbClr val="0000FF"/>
                </a:solidFill>
                <a:latin typeface="Times New Roman" panose="02020603050405020304" pitchFamily="18" charset="0"/>
                <a:cs typeface="Times New Roman" panose="02020603050405020304" pitchFamily="18" charset="0"/>
              </a:rPr>
              <a:t>:</a:t>
            </a:r>
            <a:r>
              <a:rPr lang="ja-JP" altLang="en-US" sz="3600" b="1" dirty="0">
                <a:solidFill>
                  <a:srgbClr val="0000FF"/>
                </a:solidFill>
                <a:latin typeface="Times New Roman" panose="02020603050405020304" pitchFamily="18" charset="0"/>
                <a:cs typeface="Times New Roman" panose="02020603050405020304" pitchFamily="18" charset="0"/>
              </a:rPr>
              <a:t> </a:t>
            </a:r>
            <a:r>
              <a:rPr lang="en-US" altLang="ja-JP" sz="3600" b="1" dirty="0">
                <a:solidFill>
                  <a:srgbClr val="0000FF"/>
                </a:solidFill>
                <a:latin typeface="Times New Roman" panose="02020603050405020304" pitchFamily="18" charset="0"/>
                <a:cs typeface="Times New Roman" panose="02020603050405020304" pitchFamily="18" charset="0"/>
              </a:rPr>
              <a:t>InGaZnO</a:t>
            </a:r>
            <a:r>
              <a:rPr lang="en-US" altLang="ja-JP" sz="3600" b="1" baseline="-25000" dirty="0">
                <a:solidFill>
                  <a:srgbClr val="0000FF"/>
                </a:solidFill>
                <a:latin typeface="Times New Roman" panose="02020603050405020304" pitchFamily="18" charset="0"/>
                <a:cs typeface="Times New Roman" panose="02020603050405020304" pitchFamily="18" charset="0"/>
              </a:rPr>
              <a:t>4</a:t>
            </a:r>
          </a:p>
        </p:txBody>
      </p:sp>
      <p:sp>
        <p:nvSpPr>
          <p:cNvPr id="236550" name="Rectangle 3076"/>
          <p:cNvSpPr>
            <a:spLocks noChangeArrowheads="1"/>
          </p:cNvSpPr>
          <p:nvPr/>
        </p:nvSpPr>
        <p:spPr bwMode="auto">
          <a:xfrm>
            <a:off x="2794000" y="898525"/>
            <a:ext cx="904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2800" b="1" i="0" u="none" strike="noStrike" kern="1200" cap="none" spc="0" normalizeH="0" baseline="0" noProof="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結晶</a:t>
            </a:r>
            <a:endParaRPr kumimoji="1" lang="en-US" altLang="ja-JP" sz="2800" b="1" i="0" u="none" strike="noStrike" kern="1200" cap="none" spc="0" normalizeH="0" baseline="0" noProof="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6551" name="Rectangle 3079"/>
          <p:cNvSpPr>
            <a:spLocks noChangeArrowheads="1"/>
          </p:cNvSpPr>
          <p:nvPr/>
        </p:nvSpPr>
        <p:spPr bwMode="auto">
          <a:xfrm>
            <a:off x="5405438" y="884238"/>
            <a:ext cx="20812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2800" b="1" i="0" u="none" strike="noStrike" kern="1200" cap="none" spc="0" normalizeH="0" baseline="0" noProof="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アモルファス</a:t>
            </a:r>
            <a:endParaRPr kumimoji="1" lang="en-US" altLang="ja-JP" sz="2800" b="1" i="0" u="none" strike="noStrike" kern="1200" cap="none" spc="0" normalizeH="0" baseline="0" noProof="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36552" name="Picture 3082" descr="Sc-igzo_te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79600" y="4710113"/>
            <a:ext cx="2362200" cy="202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553" name="Rectangle 3084"/>
          <p:cNvSpPr>
            <a:spLocks noChangeArrowheads="1"/>
          </p:cNvSpPr>
          <p:nvPr/>
        </p:nvSpPr>
        <p:spPr bwMode="auto">
          <a:xfrm>
            <a:off x="1193800" y="1397000"/>
            <a:ext cx="381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HG丸ｺﾞｼｯｸM-PRO" panose="020F0600000000000000" pitchFamily="50" charset="-128"/>
                <a:cs typeface="+mn-cs"/>
                <a:sym typeface="Symbol" panose="05050102010706020507" pitchFamily="18" charset="2"/>
              </a:rPr>
              <a:t>O</a:t>
            </a:r>
          </a:p>
        </p:txBody>
      </p:sp>
      <p:sp>
        <p:nvSpPr>
          <p:cNvPr id="236554" name="Rectangle 3085"/>
          <p:cNvSpPr>
            <a:spLocks noChangeArrowheads="1"/>
          </p:cNvSpPr>
          <p:nvPr/>
        </p:nvSpPr>
        <p:spPr bwMode="auto">
          <a:xfrm>
            <a:off x="1117600" y="1685925"/>
            <a:ext cx="4238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800080"/>
                </a:solidFill>
                <a:effectLst/>
                <a:uLnTx/>
                <a:uFillTx/>
                <a:latin typeface="Times New Roman" panose="02020603050405020304" pitchFamily="18" charset="0"/>
                <a:ea typeface="HG丸ｺﾞｼｯｸM-PRO" panose="020F0600000000000000" pitchFamily="50" charset="-128"/>
                <a:cs typeface="+mn-cs"/>
                <a:sym typeface="Symbol" panose="05050102010706020507" pitchFamily="18" charset="2"/>
              </a:rPr>
              <a:t>In</a:t>
            </a:r>
          </a:p>
        </p:txBody>
      </p:sp>
      <p:sp>
        <p:nvSpPr>
          <p:cNvPr id="236555" name="Rectangle 3086"/>
          <p:cNvSpPr>
            <a:spLocks noChangeArrowheads="1"/>
          </p:cNvSpPr>
          <p:nvPr/>
        </p:nvSpPr>
        <p:spPr bwMode="auto">
          <a:xfrm>
            <a:off x="266700" y="2133600"/>
            <a:ext cx="1219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HG丸ｺﾞｼｯｸM-PRO" panose="020F0600000000000000" pitchFamily="50" charset="-128"/>
                <a:cs typeface="+mn-cs"/>
                <a:sym typeface="Symbol" panose="05050102010706020507" pitchFamily="18" charset="2"/>
              </a:rPr>
              <a:t>Zn,Ga</a:t>
            </a:r>
          </a:p>
        </p:txBody>
      </p:sp>
      <p:sp>
        <p:nvSpPr>
          <p:cNvPr id="236556" name="AutoShape 15"/>
          <p:cNvSpPr>
            <a:spLocks/>
          </p:cNvSpPr>
          <p:nvPr/>
        </p:nvSpPr>
        <p:spPr bwMode="auto">
          <a:xfrm>
            <a:off x="1270000" y="2082800"/>
            <a:ext cx="228600" cy="609600"/>
          </a:xfrm>
          <a:prstGeom prst="leftBrace">
            <a:avLst>
              <a:gd name="adj1" fmla="val 22222"/>
              <a:gd name="adj2" fmla="val 50000"/>
            </a:avLst>
          </a:prstGeom>
          <a:noFill/>
          <a:ln w="19050">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0000FF"/>
              </a:solidFill>
              <a:effectLst/>
              <a:uLnTx/>
              <a:uFillTx/>
              <a:latin typeface="Times New Roman" panose="02020603050405020304" pitchFamily="18" charset="0"/>
              <a:ea typeface="HG丸ｺﾞｼｯｸM-PRO" panose="020F0600000000000000" pitchFamily="50" charset="-128"/>
              <a:cs typeface="+mn-cs"/>
            </a:endParaRPr>
          </a:p>
        </p:txBody>
      </p:sp>
      <p:pic>
        <p:nvPicPr>
          <p:cNvPr id="236557" name="Picture 308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53000" y="4716463"/>
            <a:ext cx="2300288" cy="200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extLst>
      <p:ext uri="{BB962C8B-B14F-4D97-AF65-F5344CB8AC3E}">
        <p14:creationId xmlns:p14="http://schemas.microsoft.com/office/powerpoint/2010/main" val="34671064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1027"/>
          <p:cNvSpPr>
            <a:spLocks noGrp="1" noChangeArrowheads="1"/>
          </p:cNvSpPr>
          <p:nvPr>
            <p:ph type="title" idx="4294967295"/>
          </p:nvPr>
        </p:nvSpPr>
        <p:spPr>
          <a:xfrm>
            <a:off x="0" y="0"/>
            <a:ext cx="9144000" cy="1268760"/>
          </a:xfrm>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pPr eaLnBrk="1" hangingPunct="1"/>
            <a:r>
              <a:rPr lang="ja-JP" altLang="en-US" sz="3800" b="1" dirty="0">
                <a:solidFill>
                  <a:srgbClr val="0000FF"/>
                </a:solidFill>
              </a:rPr>
              <a:t>ディスプレイには結晶ではなく</a:t>
            </a:r>
            <a:br>
              <a:rPr lang="en-US" altLang="ja-JP" sz="3800" b="1" dirty="0">
                <a:solidFill>
                  <a:srgbClr val="0000FF"/>
                </a:solidFill>
              </a:rPr>
            </a:br>
            <a:r>
              <a:rPr lang="ja-JP" altLang="en-US" sz="3800" b="1" dirty="0">
                <a:solidFill>
                  <a:srgbClr val="0000FF"/>
                </a:solidFill>
              </a:rPr>
              <a:t>アモルファス </a:t>
            </a:r>
            <a:r>
              <a:rPr lang="en-US" altLang="ja-JP" sz="3800" b="1" dirty="0">
                <a:solidFill>
                  <a:srgbClr val="0000FF"/>
                </a:solidFill>
              </a:rPr>
              <a:t>(</a:t>
            </a:r>
            <a:r>
              <a:rPr lang="ja-JP" altLang="en-US" sz="3800" b="1" dirty="0">
                <a:solidFill>
                  <a:srgbClr val="0000FF"/>
                </a:solidFill>
              </a:rPr>
              <a:t>非結晶</a:t>
            </a:r>
            <a:r>
              <a:rPr lang="en-US" altLang="ja-JP" sz="3800" b="1" dirty="0">
                <a:solidFill>
                  <a:srgbClr val="0000FF"/>
                </a:solidFill>
              </a:rPr>
              <a:t>)</a:t>
            </a:r>
            <a:r>
              <a:rPr lang="ja-JP" altLang="en-US" sz="3800" b="1" dirty="0">
                <a:solidFill>
                  <a:srgbClr val="0000FF"/>
                </a:solidFill>
              </a:rPr>
              <a:t> 半導体が必要</a:t>
            </a:r>
          </a:p>
        </p:txBody>
      </p:sp>
      <p:sp>
        <p:nvSpPr>
          <p:cNvPr id="240643" name="Rectangle 1028"/>
          <p:cNvSpPr>
            <a:spLocks noChangeArrowheads="1"/>
          </p:cNvSpPr>
          <p:nvPr/>
        </p:nvSpPr>
        <p:spPr bwMode="auto">
          <a:xfrm>
            <a:off x="1482725" y="1314723"/>
            <a:ext cx="6223000" cy="535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3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結晶</a:t>
            </a:r>
            <a:br>
              <a:rPr kumimoji="1" lang="ja-JP" altLang="en-US" sz="3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br>
            <a:r>
              <a:rPr kumimoji="1" lang="ja-JP" alt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・高性能</a:t>
            </a:r>
            <a:br>
              <a:rPr kumimoji="1" lang="en-US" altLang="ja-JP"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・単結晶は大きくできない・高価</a:t>
            </a:r>
            <a:br>
              <a:rPr kumimoji="1" lang="en-US" altLang="ja-JP"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・多結晶は低性能、不透明</a:t>
            </a:r>
            <a:endParaRPr kumimoji="1" lang="en-US" altLang="ja-JP"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3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アモルファス </a:t>
            </a:r>
            <a:r>
              <a:rPr kumimoji="1" lang="en-US" altLang="ja-JP" sz="3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3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非結晶</a:t>
            </a:r>
            <a:r>
              <a:rPr kumimoji="1" lang="en-US" altLang="ja-JP" sz="3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t>)</a:t>
            </a:r>
            <a:br>
              <a:rPr kumimoji="1" lang="ja-JP" altLang="en-US" sz="3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mn-cs"/>
              </a:rPr>
            </a:br>
            <a:r>
              <a:rPr kumimoji="1" lang="ja-JP" alt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・均一性が高い</a:t>
            </a:r>
            <a:br>
              <a:rPr kumimoji="1" lang="ja-JP" alt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・ガラス基板が使える</a:t>
            </a:r>
            <a:br>
              <a:rPr kumimoji="1" lang="en-US" altLang="ja-JP"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・大面積で作れる</a:t>
            </a:r>
            <a:br>
              <a:rPr kumimoji="1" lang="en-US" altLang="ja-JP"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36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mn-cs"/>
              </a:rPr>
              <a:t>・性能は低い？？？</a:t>
            </a:r>
          </a:p>
        </p:txBody>
      </p:sp>
    </p:spTree>
    <p:extLst>
      <p:ext uri="{BB962C8B-B14F-4D97-AF65-F5344CB8AC3E}">
        <p14:creationId xmlns:p14="http://schemas.microsoft.com/office/powerpoint/2010/main" val="270480290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3"/>
          <p:cNvSpPr>
            <a:spLocks noGrp="1" noChangeArrowheads="1"/>
          </p:cNvSpPr>
          <p:nvPr>
            <p:ph type="title" idx="4294967295"/>
          </p:nvPr>
        </p:nvSpPr>
        <p:spPr>
          <a:xfrm>
            <a:off x="0" y="0"/>
            <a:ext cx="9144000" cy="762000"/>
          </a:xfrm>
        </p:spPr>
        <p:txBody>
          <a:bodyPr/>
          <a:lstStyle/>
          <a:p>
            <a:pPr eaLnBrk="1" hangingPunct="1"/>
            <a:r>
              <a:rPr lang="ja-JP" altLang="en-US" sz="3600" b="1" dirty="0">
                <a:solidFill>
                  <a:srgbClr val="0000FF"/>
                </a:solidFill>
                <a:latin typeface="ＭＳ Ｐゴシック" charset="-128"/>
              </a:rPr>
              <a:t>アモルファス </a:t>
            </a:r>
            <a:r>
              <a:rPr lang="en-US" altLang="ja-JP" sz="3600" b="1" dirty="0">
                <a:solidFill>
                  <a:srgbClr val="0000FF"/>
                </a:solidFill>
                <a:latin typeface="ＭＳ Ｐゴシック" charset="-128"/>
              </a:rPr>
              <a:t>(</a:t>
            </a:r>
            <a:r>
              <a:rPr lang="ja-JP" altLang="en-US" sz="3600" b="1" dirty="0">
                <a:solidFill>
                  <a:srgbClr val="0000FF"/>
                </a:solidFill>
                <a:latin typeface="ＭＳ Ｐゴシック" charset="-128"/>
              </a:rPr>
              <a:t>非結晶</a:t>
            </a:r>
            <a:r>
              <a:rPr lang="en-US" altLang="ja-JP" sz="3600" b="1" dirty="0">
                <a:solidFill>
                  <a:srgbClr val="0000FF"/>
                </a:solidFill>
                <a:latin typeface="ＭＳ Ｐゴシック" charset="-128"/>
              </a:rPr>
              <a:t>)</a:t>
            </a:r>
            <a:r>
              <a:rPr lang="ja-JP" altLang="en-US" sz="3600" b="1" dirty="0">
                <a:solidFill>
                  <a:srgbClr val="0000FF"/>
                </a:solidFill>
                <a:latin typeface="ＭＳ Ｐゴシック" charset="-128"/>
              </a:rPr>
              <a:t> 材料は特性が悪い？</a:t>
            </a:r>
            <a:endParaRPr lang="en-US" altLang="ja-JP" dirty="0">
              <a:latin typeface="ＭＳ Ｐゴシック" charset="-128"/>
            </a:endParaRPr>
          </a:p>
        </p:txBody>
      </p:sp>
      <p:sp>
        <p:nvSpPr>
          <p:cNvPr id="14339" name="Rectangle 11"/>
          <p:cNvSpPr>
            <a:spLocks noChangeArrowheads="1"/>
          </p:cNvSpPr>
          <p:nvPr/>
        </p:nvSpPr>
        <p:spPr bwMode="auto">
          <a:xfrm>
            <a:off x="304800" y="1063561"/>
            <a:ext cx="838200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t>アモルファスシリコン </a:t>
            </a:r>
            <a:r>
              <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t>(a-Si)</a:t>
            </a:r>
            <a:br>
              <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・欠陥が多い</a:t>
            </a:r>
            <a:b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・性能 </a:t>
            </a:r>
            <a: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a:t>
            </a: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“移動度</a:t>
            </a:r>
            <a: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a:t>
            </a: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 が低い</a:t>
            </a:r>
            <a:b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　　単結晶</a:t>
            </a:r>
            <a: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Si</a:t>
            </a: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 の </a:t>
            </a:r>
            <a: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1/1000</a:t>
            </a: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 以下</a:t>
            </a:r>
            <a:endPar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t>誤解： すべてのアモルファスは特性が悪い</a:t>
            </a:r>
            <a:endPar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endParaRPr>
          </a:p>
        </p:txBody>
      </p:sp>
    </p:spTree>
    <p:extLst>
      <p:ext uri="{BB962C8B-B14F-4D97-AF65-F5344CB8AC3E}">
        <p14:creationId xmlns:p14="http://schemas.microsoft.com/office/powerpoint/2010/main" val="8618511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AutoShape 5"/>
          <p:cNvSpPr>
            <a:spLocks noChangeArrowheads="1"/>
          </p:cNvSpPr>
          <p:nvPr/>
        </p:nvSpPr>
        <p:spPr bwMode="auto">
          <a:xfrm>
            <a:off x="4537075" y="1979613"/>
            <a:ext cx="4284663" cy="4537075"/>
          </a:xfrm>
          <a:prstGeom prst="roundRect">
            <a:avLst>
              <a:gd name="adj" fmla="val 5056"/>
            </a:avLst>
          </a:prstGeom>
          <a:solidFill>
            <a:srgbClr val="F8F8F8">
              <a:alpha val="50195"/>
            </a:srgbClr>
          </a:solidFill>
          <a:ln w="9525" algn="ctr">
            <a:solidFill>
              <a:srgbClr val="2B658D"/>
            </a:solidFill>
            <a:round/>
            <a:headEnd/>
            <a:tailEnd/>
          </a:ln>
        </p:spPr>
        <p:txBody>
          <a:bodyPr wrap="none" anchor="ctr"/>
          <a:lstStyle/>
          <a:p>
            <a:pPr marL="0" marR="0" lvl="0" indent="0" algn="ctr" defTabSz="914400" rtl="0" eaLnBrk="1" fontAlgn="base" latinLnBrk="1"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483" name="AutoShape 6"/>
          <p:cNvSpPr>
            <a:spLocks noChangeArrowheads="1"/>
          </p:cNvSpPr>
          <p:nvPr/>
        </p:nvSpPr>
        <p:spPr bwMode="auto">
          <a:xfrm>
            <a:off x="107950" y="2016125"/>
            <a:ext cx="4284663" cy="4537075"/>
          </a:xfrm>
          <a:prstGeom prst="roundRect">
            <a:avLst>
              <a:gd name="adj" fmla="val 5056"/>
            </a:avLst>
          </a:prstGeom>
          <a:solidFill>
            <a:srgbClr val="F8F8F8">
              <a:alpha val="50195"/>
            </a:srgbClr>
          </a:solidFill>
          <a:ln w="9525" algn="ctr">
            <a:solidFill>
              <a:srgbClr val="2B658D"/>
            </a:solidFill>
            <a:round/>
            <a:headEnd/>
            <a:tailEnd/>
          </a:ln>
        </p:spPr>
        <p:txBody>
          <a:bodyPr wrap="none" anchor="ctr"/>
          <a:lstStyle/>
          <a:p>
            <a:pPr marL="0" marR="0" lvl="0" indent="0" algn="ctr" defTabSz="914400" rtl="0" eaLnBrk="1" fontAlgn="base" latinLnBrk="1"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484" name="Line 7"/>
          <p:cNvSpPr>
            <a:spLocks noChangeShapeType="1"/>
          </p:cNvSpPr>
          <p:nvPr/>
        </p:nvSpPr>
        <p:spPr bwMode="auto">
          <a:xfrm flipV="1">
            <a:off x="841375" y="5665788"/>
            <a:ext cx="334645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485" name="Text Box 8"/>
          <p:cNvSpPr txBox="1">
            <a:spLocks noChangeArrowheads="1"/>
          </p:cNvSpPr>
          <p:nvPr/>
        </p:nvSpPr>
        <p:spPr bwMode="auto">
          <a:xfrm>
            <a:off x="3552245" y="5629275"/>
            <a:ext cx="4154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100</a:t>
            </a:r>
          </a:p>
        </p:txBody>
      </p:sp>
      <p:sp>
        <p:nvSpPr>
          <p:cNvPr id="276486" name="Text Box 9"/>
          <p:cNvSpPr txBox="1">
            <a:spLocks noChangeArrowheads="1"/>
          </p:cNvSpPr>
          <p:nvPr/>
        </p:nvSpPr>
        <p:spPr bwMode="auto">
          <a:xfrm>
            <a:off x="2136775" y="5629275"/>
            <a:ext cx="355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80</a:t>
            </a:r>
          </a:p>
        </p:txBody>
      </p:sp>
      <p:sp>
        <p:nvSpPr>
          <p:cNvPr id="276487" name="Text Box 10"/>
          <p:cNvSpPr txBox="1">
            <a:spLocks noChangeArrowheads="1"/>
          </p:cNvSpPr>
          <p:nvPr/>
        </p:nvSpPr>
        <p:spPr bwMode="auto">
          <a:xfrm>
            <a:off x="2846973" y="5629275"/>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90</a:t>
            </a:r>
          </a:p>
        </p:txBody>
      </p:sp>
      <p:sp>
        <p:nvSpPr>
          <p:cNvPr id="276488" name="Text Box 11"/>
          <p:cNvSpPr txBox="1">
            <a:spLocks noChangeArrowheads="1"/>
          </p:cNvSpPr>
          <p:nvPr/>
        </p:nvSpPr>
        <p:spPr bwMode="auto">
          <a:xfrm>
            <a:off x="894232" y="5815013"/>
            <a:ext cx="28248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Times New Roman"/>
                <a:ea typeface="ＭＳ Ｐゴシック"/>
                <a:cs typeface="+mn-cs"/>
              </a:rPr>
              <a:t>ディスプレイサイズ</a:t>
            </a:r>
            <a:r>
              <a:rPr kumimoji="1" lang="en-US" altLang="ko-KR" sz="18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ja-JP" altLang="en-US" sz="1800" b="1" i="0" u="none" strike="noStrike" kern="1200" cap="none" spc="0" normalizeH="0" baseline="0" noProof="0" dirty="0">
                <a:ln>
                  <a:noFill/>
                </a:ln>
                <a:solidFill>
                  <a:srgbClr val="000000"/>
                </a:solidFill>
                <a:effectLst/>
                <a:uLnTx/>
                <a:uFillTx/>
                <a:latin typeface="Times New Roman"/>
                <a:ea typeface="ＭＳ Ｐゴシック"/>
                <a:cs typeface="+mn-cs"/>
              </a:rPr>
              <a:t>インチ</a:t>
            </a:r>
            <a:r>
              <a:rPr kumimoji="1" lang="en-US" altLang="ko-KR" sz="1800" b="1" i="0" u="none" strike="noStrike" kern="1200" cap="none" spc="0" normalizeH="0" baseline="0" noProof="0" dirty="0">
                <a:ln>
                  <a:noFill/>
                </a:ln>
                <a:solidFill>
                  <a:srgbClr val="000000"/>
                </a:solidFill>
                <a:effectLst/>
                <a:uLnTx/>
                <a:uFillTx/>
                <a:latin typeface="Times New Roman"/>
                <a:ea typeface="ＭＳ Ｐゴシック"/>
                <a:cs typeface="+mn-cs"/>
              </a:rPr>
              <a:t>)</a:t>
            </a:r>
          </a:p>
        </p:txBody>
      </p:sp>
      <p:sp>
        <p:nvSpPr>
          <p:cNvPr id="276489" name="Text Box 12"/>
          <p:cNvSpPr txBox="1">
            <a:spLocks noChangeArrowheads="1"/>
          </p:cNvSpPr>
          <p:nvPr/>
        </p:nvSpPr>
        <p:spPr bwMode="auto">
          <a:xfrm>
            <a:off x="428652" y="3333750"/>
            <a:ext cx="45397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400" b="1" i="0" u="none" strike="noStrike" kern="1200" cap="none" spc="0" normalizeH="0" baseline="0" noProof="0">
                <a:ln>
                  <a:noFill/>
                </a:ln>
                <a:solidFill>
                  <a:srgbClr val="000000"/>
                </a:solidFill>
                <a:effectLst/>
                <a:uLnTx/>
                <a:uFillTx/>
                <a:latin typeface="Times New Roman"/>
                <a:ea typeface="ＭＳ Ｐゴシック"/>
                <a:cs typeface="+mn-cs"/>
              </a:rPr>
              <a:t>120</a:t>
            </a:r>
          </a:p>
        </p:txBody>
      </p:sp>
      <p:sp>
        <p:nvSpPr>
          <p:cNvPr id="276490" name="Text Box 13"/>
          <p:cNvSpPr txBox="1">
            <a:spLocks noChangeArrowheads="1"/>
          </p:cNvSpPr>
          <p:nvPr/>
        </p:nvSpPr>
        <p:spPr bwMode="auto">
          <a:xfrm rot="-5400000">
            <a:off x="-439735" y="4319072"/>
            <a:ext cx="160813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Times New Roman"/>
                <a:ea typeface="ＭＳ Ｐゴシック"/>
                <a:cs typeface="+mn-cs"/>
              </a:rPr>
              <a:t>動作速度</a:t>
            </a:r>
            <a:r>
              <a:rPr kumimoji="1" lang="en-US" altLang="ko-KR" sz="1800" b="1" i="0" u="none" strike="noStrike" kern="1200" cap="none" spc="0" normalizeH="0" baseline="0" noProof="0" dirty="0">
                <a:ln>
                  <a:noFill/>
                </a:ln>
                <a:solidFill>
                  <a:srgbClr val="000000"/>
                </a:solidFill>
                <a:effectLst/>
                <a:uLnTx/>
                <a:uFillTx/>
                <a:latin typeface="Times New Roman"/>
                <a:ea typeface="ＭＳ Ｐゴシック"/>
                <a:cs typeface="+mn-cs"/>
              </a:rPr>
              <a:t> (Hz)</a:t>
            </a:r>
          </a:p>
        </p:txBody>
      </p:sp>
      <p:sp>
        <p:nvSpPr>
          <p:cNvPr id="276491" name="Freeform 14"/>
          <p:cNvSpPr>
            <a:spLocks/>
          </p:cNvSpPr>
          <p:nvPr/>
        </p:nvSpPr>
        <p:spPr bwMode="auto">
          <a:xfrm>
            <a:off x="841375" y="4910138"/>
            <a:ext cx="900113" cy="755650"/>
          </a:xfrm>
          <a:custGeom>
            <a:avLst/>
            <a:gdLst>
              <a:gd name="T0" fmla="*/ 0 w 567"/>
              <a:gd name="T1" fmla="*/ 0 h 476"/>
              <a:gd name="T2" fmla="*/ 2147483647 w 567"/>
              <a:gd name="T3" fmla="*/ 2147483647 h 476"/>
              <a:gd name="T4" fmla="*/ 2147483647 w 567"/>
              <a:gd name="T5" fmla="*/ 2147483647 h 476"/>
              <a:gd name="T6" fmla="*/ 2147483647 w 567"/>
              <a:gd name="T7" fmla="*/ 2147483647 h 476"/>
              <a:gd name="T8" fmla="*/ 0 60000 65536"/>
              <a:gd name="T9" fmla="*/ 0 60000 65536"/>
              <a:gd name="T10" fmla="*/ 0 60000 65536"/>
              <a:gd name="T11" fmla="*/ 0 60000 65536"/>
              <a:gd name="T12" fmla="*/ 0 w 567"/>
              <a:gd name="T13" fmla="*/ 0 h 476"/>
              <a:gd name="T14" fmla="*/ 567 w 567"/>
              <a:gd name="T15" fmla="*/ 476 h 476"/>
            </a:gdLst>
            <a:ahLst/>
            <a:cxnLst>
              <a:cxn ang="T8">
                <a:pos x="T0" y="T1"/>
              </a:cxn>
              <a:cxn ang="T9">
                <a:pos x="T2" y="T3"/>
              </a:cxn>
              <a:cxn ang="T10">
                <a:pos x="T4" y="T5"/>
              </a:cxn>
              <a:cxn ang="T11">
                <a:pos x="T6" y="T7"/>
              </a:cxn>
            </a:cxnLst>
            <a:rect l="T12" t="T13" r="T14" b="T15"/>
            <a:pathLst>
              <a:path w="567" h="476">
                <a:moveTo>
                  <a:pt x="0" y="0"/>
                </a:moveTo>
                <a:lnTo>
                  <a:pt x="158" y="226"/>
                </a:lnTo>
                <a:lnTo>
                  <a:pt x="204" y="295"/>
                </a:lnTo>
                <a:lnTo>
                  <a:pt x="567" y="476"/>
                </a:lnTo>
              </a:path>
            </a:pathLst>
          </a:custGeom>
          <a:noFill/>
          <a:ln w="38100">
            <a:solidFill>
              <a:srgbClr val="333399"/>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492" name="Rectangle 15"/>
          <p:cNvSpPr>
            <a:spLocks noChangeArrowheads="1"/>
          </p:cNvSpPr>
          <p:nvPr/>
        </p:nvSpPr>
        <p:spPr bwMode="auto">
          <a:xfrm>
            <a:off x="841375" y="3468688"/>
            <a:ext cx="2951163" cy="2197100"/>
          </a:xfrm>
          <a:prstGeom prst="rect">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493" name="Rectangle 16"/>
          <p:cNvSpPr>
            <a:spLocks noChangeArrowheads="1"/>
          </p:cNvSpPr>
          <p:nvPr/>
        </p:nvSpPr>
        <p:spPr bwMode="auto">
          <a:xfrm>
            <a:off x="841375" y="3468688"/>
            <a:ext cx="2159000" cy="2197100"/>
          </a:xfrm>
          <a:prstGeom prst="rect">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494" name="Rectangle 17"/>
          <p:cNvSpPr>
            <a:spLocks noChangeArrowheads="1"/>
          </p:cNvSpPr>
          <p:nvPr/>
        </p:nvSpPr>
        <p:spPr bwMode="auto">
          <a:xfrm>
            <a:off x="841375" y="3468688"/>
            <a:ext cx="1439863" cy="2197100"/>
          </a:xfrm>
          <a:prstGeom prst="rect">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495" name="Freeform 18" descr="밝은 하향 대각선"/>
          <p:cNvSpPr>
            <a:spLocks/>
          </p:cNvSpPr>
          <p:nvPr/>
        </p:nvSpPr>
        <p:spPr bwMode="auto">
          <a:xfrm>
            <a:off x="841375" y="4910138"/>
            <a:ext cx="900113" cy="755650"/>
          </a:xfrm>
          <a:custGeom>
            <a:avLst/>
            <a:gdLst>
              <a:gd name="T0" fmla="*/ 0 w 567"/>
              <a:gd name="T1" fmla="*/ 0 h 476"/>
              <a:gd name="T2" fmla="*/ 0 w 567"/>
              <a:gd name="T3" fmla="*/ 2147483647 h 476"/>
              <a:gd name="T4" fmla="*/ 2147483647 w 567"/>
              <a:gd name="T5" fmla="*/ 2147483647 h 476"/>
              <a:gd name="T6" fmla="*/ 2147483647 w 567"/>
              <a:gd name="T7" fmla="*/ 2147483647 h 476"/>
              <a:gd name="T8" fmla="*/ 0 w 567"/>
              <a:gd name="T9" fmla="*/ 0 h 476"/>
              <a:gd name="T10" fmla="*/ 0 60000 65536"/>
              <a:gd name="T11" fmla="*/ 0 60000 65536"/>
              <a:gd name="T12" fmla="*/ 0 60000 65536"/>
              <a:gd name="T13" fmla="*/ 0 60000 65536"/>
              <a:gd name="T14" fmla="*/ 0 60000 65536"/>
              <a:gd name="T15" fmla="*/ 0 w 567"/>
              <a:gd name="T16" fmla="*/ 0 h 476"/>
              <a:gd name="T17" fmla="*/ 567 w 567"/>
              <a:gd name="T18" fmla="*/ 476 h 476"/>
            </a:gdLst>
            <a:ahLst/>
            <a:cxnLst>
              <a:cxn ang="T10">
                <a:pos x="T0" y="T1"/>
              </a:cxn>
              <a:cxn ang="T11">
                <a:pos x="T2" y="T3"/>
              </a:cxn>
              <a:cxn ang="T12">
                <a:pos x="T4" y="T5"/>
              </a:cxn>
              <a:cxn ang="T13">
                <a:pos x="T6" y="T7"/>
              </a:cxn>
              <a:cxn ang="T14">
                <a:pos x="T8" y="T9"/>
              </a:cxn>
            </a:cxnLst>
            <a:rect l="T15" t="T16" r="T17" b="T18"/>
            <a:pathLst>
              <a:path w="567" h="476">
                <a:moveTo>
                  <a:pt x="0" y="0"/>
                </a:moveTo>
                <a:lnTo>
                  <a:pt x="0" y="476"/>
                </a:lnTo>
                <a:lnTo>
                  <a:pt x="567" y="476"/>
                </a:lnTo>
                <a:lnTo>
                  <a:pt x="204" y="295"/>
                </a:lnTo>
                <a:lnTo>
                  <a:pt x="0" y="0"/>
                </a:lnTo>
                <a:close/>
              </a:path>
            </a:pathLst>
          </a:custGeom>
          <a:pattFill prst="ltDnDiag">
            <a:fgClr>
              <a:srgbClr val="000000"/>
            </a:fgClr>
            <a:bgClr>
              <a:srgbClr val="FFFFFF"/>
            </a:bgClr>
          </a:pattFill>
          <a:ln w="12700">
            <a:solidFill>
              <a:srgbClr val="333399"/>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496" name="Rectangle 19"/>
          <p:cNvSpPr>
            <a:spLocks noChangeArrowheads="1"/>
          </p:cNvSpPr>
          <p:nvPr/>
        </p:nvSpPr>
        <p:spPr bwMode="auto">
          <a:xfrm>
            <a:off x="841375" y="3468688"/>
            <a:ext cx="719138" cy="2197100"/>
          </a:xfrm>
          <a:prstGeom prst="rect">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grpSp>
        <p:nvGrpSpPr>
          <p:cNvPr id="276497" name="Group 20"/>
          <p:cNvGrpSpPr>
            <a:grpSpLocks/>
          </p:cNvGrpSpPr>
          <p:nvPr/>
        </p:nvGrpSpPr>
        <p:grpSpPr bwMode="auto">
          <a:xfrm>
            <a:off x="1116013" y="2087562"/>
            <a:ext cx="2339975" cy="1237249"/>
            <a:chOff x="431" y="2923"/>
            <a:chExt cx="2015" cy="1138"/>
          </a:xfrm>
        </p:grpSpPr>
        <p:sp>
          <p:nvSpPr>
            <p:cNvPr id="276498" name="Freeform 21"/>
            <p:cNvSpPr>
              <a:spLocks noChangeAspect="1"/>
            </p:cNvSpPr>
            <p:nvPr/>
          </p:nvSpPr>
          <p:spPr bwMode="auto">
            <a:xfrm>
              <a:off x="1684" y="2923"/>
              <a:ext cx="752" cy="490"/>
            </a:xfrm>
            <a:custGeom>
              <a:avLst/>
              <a:gdLst>
                <a:gd name="T0" fmla="*/ 0 w 835"/>
                <a:gd name="T1" fmla="*/ 16 h 544"/>
                <a:gd name="T2" fmla="*/ 0 w 835"/>
                <a:gd name="T3" fmla="*/ 0 h 544"/>
                <a:gd name="T4" fmla="*/ 143 w 835"/>
                <a:gd name="T5" fmla="*/ 0 h 544"/>
                <a:gd name="T6" fmla="*/ 187 w 835"/>
                <a:gd name="T7" fmla="*/ 116 h 544"/>
                <a:gd name="T8" fmla="*/ 202 w 835"/>
                <a:gd name="T9" fmla="*/ 116 h 544"/>
                <a:gd name="T10" fmla="*/ 241 w 835"/>
                <a:gd name="T11" fmla="*/ 5 h 544"/>
                <a:gd name="T12" fmla="*/ 293 w 835"/>
                <a:gd name="T13" fmla="*/ 5 h 544"/>
                <a:gd name="T14" fmla="*/ 292 w 835"/>
                <a:gd name="T15" fmla="*/ 53 h 544"/>
                <a:gd name="T16" fmla="*/ 207 w 835"/>
                <a:gd name="T17" fmla="*/ 191 h 544"/>
                <a:gd name="T18" fmla="*/ 16 w 835"/>
                <a:gd name="T19" fmla="*/ 95 h 544"/>
                <a:gd name="T20" fmla="*/ 0 w 835"/>
                <a:gd name="T21" fmla="*/ 16 h 5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5"/>
                <a:gd name="T34" fmla="*/ 0 h 544"/>
                <a:gd name="T35" fmla="*/ 835 w 835"/>
                <a:gd name="T36" fmla="*/ 544 h 5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5" h="544">
                  <a:moveTo>
                    <a:pt x="0" y="45"/>
                  </a:moveTo>
                  <a:lnTo>
                    <a:pt x="0" y="0"/>
                  </a:lnTo>
                  <a:lnTo>
                    <a:pt x="408" y="0"/>
                  </a:lnTo>
                  <a:lnTo>
                    <a:pt x="535" y="331"/>
                  </a:lnTo>
                  <a:lnTo>
                    <a:pt x="579" y="331"/>
                  </a:lnTo>
                  <a:lnTo>
                    <a:pt x="687" y="7"/>
                  </a:lnTo>
                  <a:lnTo>
                    <a:pt x="835" y="7"/>
                  </a:lnTo>
                  <a:lnTo>
                    <a:pt x="831" y="151"/>
                  </a:lnTo>
                  <a:lnTo>
                    <a:pt x="589" y="544"/>
                  </a:lnTo>
                  <a:lnTo>
                    <a:pt x="45" y="272"/>
                  </a:lnTo>
                  <a:lnTo>
                    <a:pt x="0" y="45"/>
                  </a:lnTo>
                  <a:close/>
                </a:path>
              </a:pathLst>
            </a:custGeom>
            <a:solidFill>
              <a:srgbClr val="00FF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499" name="Freeform 22"/>
            <p:cNvSpPr>
              <a:spLocks noChangeAspect="1"/>
            </p:cNvSpPr>
            <p:nvPr/>
          </p:nvSpPr>
          <p:spPr bwMode="auto">
            <a:xfrm>
              <a:off x="433" y="2953"/>
              <a:ext cx="2010" cy="717"/>
            </a:xfrm>
            <a:custGeom>
              <a:avLst/>
              <a:gdLst>
                <a:gd name="T0" fmla="*/ 0 w 2204"/>
                <a:gd name="T1" fmla="*/ 460 h 736"/>
                <a:gd name="T2" fmla="*/ 0 w 2204"/>
                <a:gd name="T3" fmla="*/ 146 h 736"/>
                <a:gd name="T4" fmla="*/ 153 w 2204"/>
                <a:gd name="T5" fmla="*/ 145 h 736"/>
                <a:gd name="T6" fmla="*/ 176 w 2204"/>
                <a:gd name="T7" fmla="*/ 4 h 736"/>
                <a:gd name="T8" fmla="*/ 371 w 2204"/>
                <a:gd name="T9" fmla="*/ 4 h 736"/>
                <a:gd name="T10" fmla="*/ 402 w 2204"/>
                <a:gd name="T11" fmla="*/ 123 h 736"/>
                <a:gd name="T12" fmla="*/ 465 w 2204"/>
                <a:gd name="T13" fmla="*/ 123 h 736"/>
                <a:gd name="T14" fmla="*/ 496 w 2204"/>
                <a:gd name="T15" fmla="*/ 0 h 736"/>
                <a:gd name="T16" fmla="*/ 694 w 2204"/>
                <a:gd name="T17" fmla="*/ 4 h 736"/>
                <a:gd name="T18" fmla="*/ 747 w 2204"/>
                <a:gd name="T19" fmla="*/ 262 h 736"/>
                <a:gd name="T20" fmla="*/ 739 w 2204"/>
                <a:gd name="T21" fmla="*/ 277 h 736"/>
                <a:gd name="T22" fmla="*/ 780 w 2204"/>
                <a:gd name="T23" fmla="*/ 265 h 736"/>
                <a:gd name="T24" fmla="*/ 823 w 2204"/>
                <a:gd name="T25" fmla="*/ 4 h 736"/>
                <a:gd name="T26" fmla="*/ 875 w 2204"/>
                <a:gd name="T27" fmla="*/ 4 h 736"/>
                <a:gd name="T28" fmla="*/ 877 w 2204"/>
                <a:gd name="T29" fmla="*/ 566 h 736"/>
                <a:gd name="T30" fmla="*/ 0 w 2204"/>
                <a:gd name="T31" fmla="*/ 468 h 736"/>
                <a:gd name="T32" fmla="*/ 0 w 2204"/>
                <a:gd name="T33" fmla="*/ 146 h 7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04"/>
                <a:gd name="T52" fmla="*/ 0 h 736"/>
                <a:gd name="T53" fmla="*/ 2204 w 2204"/>
                <a:gd name="T54" fmla="*/ 736 h 7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04" h="736">
                  <a:moveTo>
                    <a:pt x="0" y="597"/>
                  </a:moveTo>
                  <a:lnTo>
                    <a:pt x="0" y="189"/>
                  </a:lnTo>
                  <a:lnTo>
                    <a:pt x="384" y="188"/>
                  </a:lnTo>
                  <a:lnTo>
                    <a:pt x="444" y="4"/>
                  </a:lnTo>
                  <a:lnTo>
                    <a:pt x="932" y="4"/>
                  </a:lnTo>
                  <a:lnTo>
                    <a:pt x="1012" y="160"/>
                  </a:lnTo>
                  <a:lnTo>
                    <a:pt x="1168" y="160"/>
                  </a:lnTo>
                  <a:lnTo>
                    <a:pt x="1244" y="0"/>
                  </a:lnTo>
                  <a:lnTo>
                    <a:pt x="1744" y="4"/>
                  </a:lnTo>
                  <a:lnTo>
                    <a:pt x="1876" y="340"/>
                  </a:lnTo>
                  <a:lnTo>
                    <a:pt x="1856" y="360"/>
                  </a:lnTo>
                  <a:lnTo>
                    <a:pt x="1960" y="344"/>
                  </a:lnTo>
                  <a:lnTo>
                    <a:pt x="2068" y="4"/>
                  </a:lnTo>
                  <a:lnTo>
                    <a:pt x="2200" y="4"/>
                  </a:lnTo>
                  <a:lnTo>
                    <a:pt x="2204" y="736"/>
                  </a:lnTo>
                  <a:lnTo>
                    <a:pt x="0" y="608"/>
                  </a:lnTo>
                  <a:lnTo>
                    <a:pt x="0" y="189"/>
                  </a:lnTo>
                </a:path>
              </a:pathLst>
            </a:custGeom>
            <a:solidFill>
              <a:srgbClr val="DDDDDD"/>
            </a:solidFill>
            <a:ln w="9525">
              <a:solidFill>
                <a:srgbClr val="000000"/>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00" name="Freeform 23"/>
            <p:cNvSpPr>
              <a:spLocks noChangeAspect="1"/>
            </p:cNvSpPr>
            <p:nvPr/>
          </p:nvSpPr>
          <p:spPr bwMode="auto">
            <a:xfrm>
              <a:off x="1593" y="3148"/>
              <a:ext cx="791" cy="425"/>
            </a:xfrm>
            <a:custGeom>
              <a:avLst/>
              <a:gdLst>
                <a:gd name="T0" fmla="*/ 0 w 868"/>
                <a:gd name="T1" fmla="*/ 137 h 435"/>
                <a:gd name="T2" fmla="*/ 33 w 868"/>
                <a:gd name="T3" fmla="*/ 0 h 435"/>
                <a:gd name="T4" fmla="*/ 150 w 868"/>
                <a:gd name="T5" fmla="*/ 0 h 435"/>
                <a:gd name="T6" fmla="*/ 180 w 868"/>
                <a:gd name="T7" fmla="*/ 101 h 435"/>
                <a:gd name="T8" fmla="*/ 303 w 868"/>
                <a:gd name="T9" fmla="*/ 101 h 435"/>
                <a:gd name="T10" fmla="*/ 344 w 868"/>
                <a:gd name="T11" fmla="*/ 277 h 435"/>
                <a:gd name="T12" fmla="*/ 56 w 868"/>
                <a:gd name="T13" fmla="*/ 345 h 435"/>
                <a:gd name="T14" fmla="*/ 0 w 868"/>
                <a:gd name="T15" fmla="*/ 137 h 435"/>
                <a:gd name="T16" fmla="*/ 0 60000 65536"/>
                <a:gd name="T17" fmla="*/ 0 60000 65536"/>
                <a:gd name="T18" fmla="*/ 0 60000 65536"/>
                <a:gd name="T19" fmla="*/ 0 60000 65536"/>
                <a:gd name="T20" fmla="*/ 0 60000 65536"/>
                <a:gd name="T21" fmla="*/ 0 60000 65536"/>
                <a:gd name="T22" fmla="*/ 0 60000 65536"/>
                <a:gd name="T23" fmla="*/ 0 60000 65536"/>
                <a:gd name="T24" fmla="*/ 0 w 868"/>
                <a:gd name="T25" fmla="*/ 0 h 435"/>
                <a:gd name="T26" fmla="*/ 868 w 868"/>
                <a:gd name="T27" fmla="*/ 435 h 4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8" h="435">
                  <a:moveTo>
                    <a:pt x="0" y="172"/>
                  </a:moveTo>
                  <a:lnTo>
                    <a:pt x="84" y="0"/>
                  </a:lnTo>
                  <a:lnTo>
                    <a:pt x="380" y="0"/>
                  </a:lnTo>
                  <a:lnTo>
                    <a:pt x="456" y="128"/>
                  </a:lnTo>
                  <a:lnTo>
                    <a:pt x="768" y="128"/>
                  </a:lnTo>
                  <a:lnTo>
                    <a:pt x="868" y="350"/>
                  </a:lnTo>
                  <a:lnTo>
                    <a:pt x="142" y="435"/>
                  </a:lnTo>
                  <a:lnTo>
                    <a:pt x="0" y="172"/>
                  </a:lnTo>
                  <a:close/>
                </a:path>
              </a:pathLst>
            </a:custGeom>
            <a:solidFill>
              <a:srgbClr val="009999"/>
            </a:solidFill>
            <a:ln w="9525">
              <a:solidFill>
                <a:srgbClr val="000000"/>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01" name="Freeform 24"/>
            <p:cNvSpPr>
              <a:spLocks noChangeAspect="1"/>
            </p:cNvSpPr>
            <p:nvPr/>
          </p:nvSpPr>
          <p:spPr bwMode="auto">
            <a:xfrm>
              <a:off x="642" y="3152"/>
              <a:ext cx="619" cy="360"/>
            </a:xfrm>
            <a:custGeom>
              <a:avLst/>
              <a:gdLst>
                <a:gd name="T0" fmla="*/ 0 w 681"/>
                <a:gd name="T1" fmla="*/ 248 h 368"/>
                <a:gd name="T2" fmla="*/ 23 w 681"/>
                <a:gd name="T3" fmla="*/ 103 h 368"/>
                <a:gd name="T4" fmla="*/ 110 w 681"/>
                <a:gd name="T5" fmla="*/ 103 h 368"/>
                <a:gd name="T6" fmla="*/ 128 w 681"/>
                <a:gd name="T7" fmla="*/ 0 h 368"/>
                <a:gd name="T8" fmla="*/ 228 w 681"/>
                <a:gd name="T9" fmla="*/ 0 h 368"/>
                <a:gd name="T10" fmla="*/ 262 w 681"/>
                <a:gd name="T11" fmla="*/ 142 h 368"/>
                <a:gd name="T12" fmla="*/ 225 w 681"/>
                <a:gd name="T13" fmla="*/ 295 h 368"/>
                <a:gd name="T14" fmla="*/ 0 w 681"/>
                <a:gd name="T15" fmla="*/ 248 h 368"/>
                <a:gd name="T16" fmla="*/ 0 60000 65536"/>
                <a:gd name="T17" fmla="*/ 0 60000 65536"/>
                <a:gd name="T18" fmla="*/ 0 60000 65536"/>
                <a:gd name="T19" fmla="*/ 0 60000 65536"/>
                <a:gd name="T20" fmla="*/ 0 60000 65536"/>
                <a:gd name="T21" fmla="*/ 0 60000 65536"/>
                <a:gd name="T22" fmla="*/ 0 60000 65536"/>
                <a:gd name="T23" fmla="*/ 0 60000 65536"/>
                <a:gd name="T24" fmla="*/ 0 w 681"/>
                <a:gd name="T25" fmla="*/ 0 h 368"/>
                <a:gd name="T26" fmla="*/ 681 w 681"/>
                <a:gd name="T27" fmla="*/ 368 h 3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1" h="368">
                  <a:moveTo>
                    <a:pt x="0" y="310"/>
                  </a:moveTo>
                  <a:lnTo>
                    <a:pt x="61" y="128"/>
                  </a:lnTo>
                  <a:lnTo>
                    <a:pt x="285" y="128"/>
                  </a:lnTo>
                  <a:lnTo>
                    <a:pt x="333" y="0"/>
                  </a:lnTo>
                  <a:lnTo>
                    <a:pt x="593" y="0"/>
                  </a:lnTo>
                  <a:lnTo>
                    <a:pt x="681" y="176"/>
                  </a:lnTo>
                  <a:lnTo>
                    <a:pt x="584" y="368"/>
                  </a:lnTo>
                  <a:lnTo>
                    <a:pt x="0" y="310"/>
                  </a:lnTo>
                  <a:close/>
                </a:path>
              </a:pathLst>
            </a:custGeom>
            <a:solidFill>
              <a:srgbClr val="009999"/>
            </a:solidFill>
            <a:ln w="9525">
              <a:solidFill>
                <a:srgbClr val="000000"/>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02" name="Freeform 25"/>
            <p:cNvSpPr>
              <a:spLocks noChangeAspect="1"/>
            </p:cNvSpPr>
            <p:nvPr/>
          </p:nvSpPr>
          <p:spPr bwMode="auto">
            <a:xfrm>
              <a:off x="433" y="3431"/>
              <a:ext cx="2013" cy="545"/>
            </a:xfrm>
            <a:custGeom>
              <a:avLst/>
              <a:gdLst>
                <a:gd name="T0" fmla="*/ 0 w 2204"/>
                <a:gd name="T1" fmla="*/ 0 h 559"/>
                <a:gd name="T2" fmla="*/ 891 w 2204"/>
                <a:gd name="T3" fmla="*/ 0 h 559"/>
                <a:gd name="T4" fmla="*/ 891 w 2204"/>
                <a:gd name="T5" fmla="*/ 434 h 559"/>
                <a:gd name="T6" fmla="*/ 876 w 2204"/>
                <a:gd name="T7" fmla="*/ 423 h 559"/>
                <a:gd name="T8" fmla="*/ 27 w 2204"/>
                <a:gd name="T9" fmla="*/ 423 h 559"/>
                <a:gd name="T10" fmla="*/ 0 w 2204"/>
                <a:gd name="T11" fmla="*/ 318 h 559"/>
                <a:gd name="T12" fmla="*/ 0 w 2204"/>
                <a:gd name="T13" fmla="*/ 0 h 559"/>
                <a:gd name="T14" fmla="*/ 0 60000 65536"/>
                <a:gd name="T15" fmla="*/ 0 60000 65536"/>
                <a:gd name="T16" fmla="*/ 0 60000 65536"/>
                <a:gd name="T17" fmla="*/ 0 60000 65536"/>
                <a:gd name="T18" fmla="*/ 0 60000 65536"/>
                <a:gd name="T19" fmla="*/ 0 60000 65536"/>
                <a:gd name="T20" fmla="*/ 0 60000 65536"/>
                <a:gd name="T21" fmla="*/ 0 w 2204"/>
                <a:gd name="T22" fmla="*/ 0 h 559"/>
                <a:gd name="T23" fmla="*/ 2204 w 2204"/>
                <a:gd name="T24" fmla="*/ 559 h 5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04" h="559">
                  <a:moveTo>
                    <a:pt x="0" y="0"/>
                  </a:moveTo>
                  <a:lnTo>
                    <a:pt x="2204" y="0"/>
                  </a:lnTo>
                  <a:lnTo>
                    <a:pt x="2202" y="559"/>
                  </a:lnTo>
                  <a:lnTo>
                    <a:pt x="2170" y="545"/>
                  </a:lnTo>
                  <a:lnTo>
                    <a:pt x="68" y="545"/>
                  </a:lnTo>
                  <a:lnTo>
                    <a:pt x="0" y="409"/>
                  </a:lnTo>
                  <a:lnTo>
                    <a:pt x="0" y="0"/>
                  </a:lnTo>
                  <a:close/>
                </a:path>
              </a:pathLst>
            </a:custGeom>
            <a:solidFill>
              <a:srgbClr val="DDDDDD"/>
            </a:solidFill>
            <a:ln w="9525">
              <a:solidFill>
                <a:srgbClr val="000000"/>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03" name="AutoShape 26"/>
            <p:cNvSpPr>
              <a:spLocks noChangeAspect="1" noChangeArrowheads="1"/>
            </p:cNvSpPr>
            <p:nvPr/>
          </p:nvSpPr>
          <p:spPr bwMode="auto">
            <a:xfrm rot="10800000">
              <a:off x="1059" y="3623"/>
              <a:ext cx="785" cy="30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164 w 21600"/>
                <a:gd name="T13" fmla="*/ 3146 h 21600"/>
                <a:gd name="T14" fmla="*/ 18436 w 21600"/>
                <a:gd name="T15" fmla="*/ 18454 h 21600"/>
              </a:gdLst>
              <a:ahLst/>
              <a:cxnLst>
                <a:cxn ang="T8">
                  <a:pos x="T0" y="T1"/>
                </a:cxn>
                <a:cxn ang="T9">
                  <a:pos x="T2" y="T3"/>
                </a:cxn>
                <a:cxn ang="T10">
                  <a:pos x="T4" y="T5"/>
                </a:cxn>
                <a:cxn ang="T11">
                  <a:pos x="T6" y="T7"/>
                </a:cxn>
              </a:cxnLst>
              <a:rect l="T12" t="T13" r="T14" b="T15"/>
              <a:pathLst>
                <a:path w="21600" h="21600">
                  <a:moveTo>
                    <a:pt x="0" y="0"/>
                  </a:moveTo>
                  <a:lnTo>
                    <a:pt x="2709" y="21600"/>
                  </a:lnTo>
                  <a:lnTo>
                    <a:pt x="18891" y="21600"/>
                  </a:lnTo>
                  <a:lnTo>
                    <a:pt x="21600" y="0"/>
                  </a:lnTo>
                  <a:close/>
                </a:path>
              </a:pathLst>
            </a:custGeom>
            <a:solidFill>
              <a:srgbClr val="009999"/>
            </a:solidFill>
            <a:ln w="9525" algn="ctr">
              <a:solidFill>
                <a:srgbClr val="000000"/>
              </a:solidFill>
              <a:miter lim="800000"/>
              <a:headEnd/>
              <a:tailEnd/>
            </a:ln>
          </p:spPr>
          <p:txBody>
            <a:bodyPr rot="10800000" wrap="none" anchor="ctr"/>
            <a:lstStyle/>
            <a:p>
              <a:pPr marL="0" marR="0" lvl="0" indent="0" algn="ctr" defTabSz="914400" rtl="0" eaLnBrk="1" fontAlgn="base" latinLnBrk="1" hangingPunct="1">
                <a:lnSpc>
                  <a:spcPct val="100000"/>
                </a:lnSpc>
                <a:spcBef>
                  <a:spcPct val="0"/>
                </a:spcBef>
                <a:spcAft>
                  <a:spcPct val="0"/>
                </a:spcAft>
                <a:buClrTx/>
                <a:buSzTx/>
                <a:buFontTx/>
                <a:buNone/>
                <a:tabLst/>
                <a:defRPr/>
              </a:pPr>
              <a:endParaRPr kumimoji="1" lang="ja-JP" altLang="ja-JP" sz="1200" b="1" i="0" u="none" strike="noStrike" kern="1200" cap="none" spc="0" normalizeH="0" baseline="0" noProof="0">
                <a:ln>
                  <a:noFill/>
                </a:ln>
                <a:solidFill>
                  <a:srgbClr val="003399"/>
                </a:solidFill>
                <a:effectLst/>
                <a:uLnTx/>
                <a:uFillTx/>
                <a:latin typeface="Times New Roman"/>
                <a:ea typeface="ＭＳ Ｐゴシック"/>
                <a:cs typeface="+mn-cs"/>
              </a:endParaRPr>
            </a:p>
          </p:txBody>
        </p:sp>
        <p:sp>
          <p:nvSpPr>
            <p:cNvPr id="276504" name="Rectangle 27"/>
            <p:cNvSpPr>
              <a:spLocks noChangeAspect="1" noChangeArrowheads="1"/>
            </p:cNvSpPr>
            <p:nvPr/>
          </p:nvSpPr>
          <p:spPr bwMode="auto">
            <a:xfrm>
              <a:off x="431" y="3758"/>
              <a:ext cx="2013" cy="262"/>
            </a:xfrm>
            <a:prstGeom prst="rect">
              <a:avLst/>
            </a:prstGeom>
            <a:solidFill>
              <a:srgbClr val="FFFFFF"/>
            </a:solidFill>
            <a:ln w="9525">
              <a:solidFill>
                <a:srgbClr val="000000"/>
              </a:solidFill>
              <a:miter lim="800000"/>
              <a:headEnd/>
              <a:tailEnd/>
            </a:ln>
          </p:spPr>
          <p:txBody>
            <a:bodyPr wrap="none" anchor="ctr"/>
            <a:lstStyle/>
            <a:p>
              <a:pPr marL="0" marR="0" lvl="0" indent="0" algn="ctr" defTabSz="914400" rtl="0" eaLnBrk="1" fontAlgn="base" latinLnBrk="1"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05" name="Freeform 28"/>
            <p:cNvSpPr>
              <a:spLocks noChangeAspect="1"/>
            </p:cNvSpPr>
            <p:nvPr/>
          </p:nvSpPr>
          <p:spPr bwMode="auto">
            <a:xfrm>
              <a:off x="1015" y="3310"/>
              <a:ext cx="869" cy="129"/>
            </a:xfrm>
            <a:custGeom>
              <a:avLst/>
              <a:gdLst>
                <a:gd name="T0" fmla="*/ 0 w 953"/>
                <a:gd name="T1" fmla="*/ 0 h 136"/>
                <a:gd name="T2" fmla="*/ 108 w 953"/>
                <a:gd name="T3" fmla="*/ 0 h 136"/>
                <a:gd name="T4" fmla="*/ 109 w 953"/>
                <a:gd name="T5" fmla="*/ 38 h 136"/>
                <a:gd name="T6" fmla="*/ 252 w 953"/>
                <a:gd name="T7" fmla="*/ 38 h 136"/>
                <a:gd name="T8" fmla="*/ 253 w 953"/>
                <a:gd name="T9" fmla="*/ 0 h 136"/>
                <a:gd name="T10" fmla="*/ 378 w 953"/>
                <a:gd name="T11" fmla="*/ 0 h 136"/>
                <a:gd name="T12" fmla="*/ 378 w 953"/>
                <a:gd name="T13" fmla="*/ 80 h 136"/>
                <a:gd name="T14" fmla="*/ 0 w 953"/>
                <a:gd name="T15" fmla="*/ 80 h 136"/>
                <a:gd name="T16" fmla="*/ 0 w 953"/>
                <a:gd name="T17" fmla="*/ 0 h 1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3"/>
                <a:gd name="T28" fmla="*/ 0 h 136"/>
                <a:gd name="T29" fmla="*/ 953 w 953"/>
                <a:gd name="T30" fmla="*/ 136 h 1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3" h="136">
                  <a:moveTo>
                    <a:pt x="0" y="0"/>
                  </a:moveTo>
                  <a:lnTo>
                    <a:pt x="272" y="0"/>
                  </a:lnTo>
                  <a:lnTo>
                    <a:pt x="273" y="63"/>
                  </a:lnTo>
                  <a:lnTo>
                    <a:pt x="633" y="63"/>
                  </a:lnTo>
                  <a:lnTo>
                    <a:pt x="635" y="0"/>
                  </a:lnTo>
                  <a:lnTo>
                    <a:pt x="953" y="0"/>
                  </a:lnTo>
                  <a:lnTo>
                    <a:pt x="953" y="136"/>
                  </a:lnTo>
                  <a:lnTo>
                    <a:pt x="0" y="136"/>
                  </a:lnTo>
                  <a:lnTo>
                    <a:pt x="0" y="0"/>
                  </a:lnTo>
                  <a:close/>
                </a:path>
              </a:pathLst>
            </a:custGeom>
            <a:solidFill>
              <a:srgbClr val="FFCC99"/>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06" name="Text Box 29"/>
            <p:cNvSpPr txBox="1">
              <a:spLocks noChangeArrowheads="1"/>
            </p:cNvSpPr>
            <p:nvPr/>
          </p:nvSpPr>
          <p:spPr bwMode="auto">
            <a:xfrm>
              <a:off x="562" y="3297"/>
              <a:ext cx="675"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dirty="0" err="1">
                  <a:ln>
                    <a:noFill/>
                  </a:ln>
                  <a:solidFill>
                    <a:srgbClr val="000000"/>
                  </a:solidFill>
                  <a:effectLst/>
                  <a:uLnTx/>
                  <a:uFillTx/>
                  <a:latin typeface="Times New Roman"/>
                  <a:ea typeface="ＭＳ Ｐゴシック"/>
                  <a:cs typeface="+mn-cs"/>
                </a:rPr>
                <a:t>MoAlMo</a:t>
              </a:r>
              <a:endParaRPr kumimoji="1" lang="en-US" altLang="ko-KR" sz="1200" b="1"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sp>
          <p:nvSpPr>
            <p:cNvPr id="276507" name="Text Box 30"/>
            <p:cNvSpPr txBox="1">
              <a:spLocks noChangeArrowheads="1"/>
            </p:cNvSpPr>
            <p:nvPr/>
          </p:nvSpPr>
          <p:spPr bwMode="auto">
            <a:xfrm>
              <a:off x="1202" y="3609"/>
              <a:ext cx="675"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MoAlMo</a:t>
              </a:r>
            </a:p>
          </p:txBody>
        </p:sp>
        <p:sp>
          <p:nvSpPr>
            <p:cNvPr id="276508" name="Text Box 31"/>
            <p:cNvSpPr txBox="1">
              <a:spLocks noChangeArrowheads="1"/>
            </p:cNvSpPr>
            <p:nvPr/>
          </p:nvSpPr>
          <p:spPr bwMode="auto">
            <a:xfrm>
              <a:off x="1255" y="3322"/>
              <a:ext cx="38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dirty="0">
                  <a:ln>
                    <a:noFill/>
                  </a:ln>
                  <a:solidFill>
                    <a:srgbClr val="000000"/>
                  </a:solidFill>
                  <a:effectLst/>
                  <a:uLnTx/>
                  <a:uFillTx/>
                  <a:latin typeface="Times New Roman"/>
                  <a:ea typeface="ＭＳ Ｐゴシック"/>
                  <a:cs typeface="+mn-cs"/>
                </a:rPr>
                <a:t>a-Si</a:t>
              </a:r>
            </a:p>
          </p:txBody>
        </p:sp>
        <p:sp>
          <p:nvSpPr>
            <p:cNvPr id="276509" name="Text Box 32"/>
            <p:cNvSpPr txBox="1">
              <a:spLocks noChangeArrowheads="1"/>
            </p:cNvSpPr>
            <p:nvPr/>
          </p:nvSpPr>
          <p:spPr bwMode="auto">
            <a:xfrm>
              <a:off x="1268" y="3806"/>
              <a:ext cx="467"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Glass</a:t>
              </a:r>
            </a:p>
          </p:txBody>
        </p:sp>
        <p:sp>
          <p:nvSpPr>
            <p:cNvPr id="276510" name="Rectangle 33"/>
            <p:cNvSpPr>
              <a:spLocks noChangeArrowheads="1"/>
            </p:cNvSpPr>
            <p:nvPr/>
          </p:nvSpPr>
          <p:spPr bwMode="auto">
            <a:xfrm>
              <a:off x="1016" y="3262"/>
              <a:ext cx="247" cy="55"/>
            </a:xfrm>
            <a:prstGeom prst="rect">
              <a:avLst/>
            </a:prstGeom>
            <a:solidFill>
              <a:srgbClr val="CCFFFF"/>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11" name="Rectangle 34"/>
            <p:cNvSpPr>
              <a:spLocks noChangeArrowheads="1"/>
            </p:cNvSpPr>
            <p:nvPr/>
          </p:nvSpPr>
          <p:spPr bwMode="auto">
            <a:xfrm>
              <a:off x="1596" y="3261"/>
              <a:ext cx="288" cy="54"/>
            </a:xfrm>
            <a:prstGeom prst="rect">
              <a:avLst/>
            </a:prstGeom>
            <a:solidFill>
              <a:srgbClr val="CCFFFF"/>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grpSp>
      <p:sp>
        <p:nvSpPr>
          <p:cNvPr id="17443" name="AutoShape 35"/>
          <p:cNvSpPr>
            <a:spLocks noChangeArrowheads="1"/>
          </p:cNvSpPr>
          <p:nvPr/>
        </p:nvSpPr>
        <p:spPr bwMode="auto">
          <a:xfrm>
            <a:off x="828675" y="1397000"/>
            <a:ext cx="2771775" cy="395288"/>
          </a:xfrm>
          <a:prstGeom prst="roundRect">
            <a:avLst>
              <a:gd name="adj" fmla="val 26106"/>
            </a:avLst>
          </a:prstGeom>
          <a:gradFill rotWithShape="1">
            <a:gsLst>
              <a:gs pos="0">
                <a:srgbClr val="003366"/>
              </a:gs>
              <a:gs pos="50000">
                <a:srgbClr val="336699"/>
              </a:gs>
              <a:gs pos="100000">
                <a:srgbClr val="003366"/>
              </a:gs>
            </a:gsLst>
            <a:lin ang="0" scaled="1"/>
          </a:gradFill>
          <a:ln w="9525" algn="ctr">
            <a:solidFill>
              <a:srgbClr val="336699"/>
            </a:solidFill>
            <a:round/>
            <a:headEnd/>
            <a:tailEnd/>
          </a:ln>
          <a:effectLst>
            <a:outerShdw dist="53882" dir="2700000" algn="ctr" rotWithShape="0">
              <a:schemeClr val="bg2">
                <a:alpha val="50000"/>
              </a:schemeClr>
            </a:outerShdw>
          </a:effectLst>
        </p:spPr>
        <p:txBody>
          <a:bodyPr wrap="none" anchor="ctr"/>
          <a:lstStyle/>
          <a:p>
            <a:pPr marL="0" marR="0" lvl="0" indent="0" algn="ctr" defTabSz="914400" rtl="0" eaLnBrk="1" fontAlgn="base" latinLnBrk="1" hangingPunct="1">
              <a:lnSpc>
                <a:spcPct val="100000"/>
              </a:lnSpc>
              <a:spcBef>
                <a:spcPct val="0"/>
              </a:spcBef>
              <a:spcAft>
                <a:spcPct val="0"/>
              </a:spcAft>
              <a:buClr>
                <a:srgbClr val="3333CC"/>
              </a:buClr>
              <a:buSzTx/>
              <a:buFont typeface="Wingdings" pitchFamily="2" charset="2"/>
              <a:buNone/>
              <a:tabLst/>
              <a:defRPr/>
            </a:pPr>
            <a:r>
              <a:rPr kumimoji="1" lang="ja-JP" altLang="en-US" sz="1800" b="0" i="0" u="none" strike="noStrike" kern="1200" cap="none" spc="0" normalizeH="0" baseline="0" noProof="0" dirty="0">
                <a:ln>
                  <a:noFill/>
                </a:ln>
                <a:solidFill>
                  <a:srgbClr val="FFFFFF"/>
                </a:solidFill>
                <a:effectLst/>
                <a:uLnTx/>
                <a:uFillTx/>
                <a:latin typeface="Times New Roman"/>
                <a:ea typeface="ＭＳ Ｐゴシック"/>
                <a:cs typeface="+mn-cs"/>
              </a:rPr>
              <a:t>現在の</a:t>
            </a:r>
            <a:r>
              <a:rPr kumimoji="1" lang="en-US" altLang="ko-KR" sz="1800" b="0" i="0" u="none" strike="noStrike" kern="1200" cap="none" spc="0" normalizeH="0" baseline="0" noProof="0" dirty="0">
                <a:ln>
                  <a:noFill/>
                </a:ln>
                <a:solidFill>
                  <a:srgbClr val="FFFFFF"/>
                </a:solidFill>
                <a:effectLst/>
                <a:uLnTx/>
                <a:uFillTx/>
                <a:latin typeface="Times New Roman"/>
                <a:ea typeface="ＭＳ Ｐゴシック"/>
                <a:cs typeface="+mn-cs"/>
              </a:rPr>
              <a:t> a-Si </a:t>
            </a:r>
            <a:r>
              <a:rPr kumimoji="1" lang="ja-JP" altLang="en-US" sz="1800" b="0" i="0" u="none" strike="noStrike" kern="1200" cap="none" spc="0" normalizeH="0" baseline="0" noProof="0" dirty="0">
                <a:ln>
                  <a:noFill/>
                </a:ln>
                <a:solidFill>
                  <a:srgbClr val="FFFFFF"/>
                </a:solidFill>
                <a:effectLst/>
                <a:uLnTx/>
                <a:uFillTx/>
                <a:latin typeface="Times New Roman"/>
                <a:ea typeface="ＭＳ Ｐゴシック"/>
                <a:cs typeface="+mn-cs"/>
              </a:rPr>
              <a:t>トランジスタ</a:t>
            </a:r>
            <a:endParaRPr kumimoji="1" lang="en-US" altLang="ko-KR" sz="1800" b="0" i="0" u="none" strike="noStrike" kern="1200" cap="none" spc="0" normalizeH="0" baseline="0" noProof="0" dirty="0">
              <a:ln>
                <a:noFill/>
              </a:ln>
              <a:solidFill>
                <a:srgbClr val="FFFFFF"/>
              </a:solidFill>
              <a:effectLst/>
              <a:uLnTx/>
              <a:uFillTx/>
              <a:latin typeface="Times New Roman"/>
              <a:ea typeface="ＭＳ Ｐゴシック"/>
              <a:cs typeface="+mn-cs"/>
            </a:endParaRPr>
          </a:p>
        </p:txBody>
      </p:sp>
      <p:sp>
        <p:nvSpPr>
          <p:cNvPr id="276513" name="Text Box 36"/>
          <p:cNvSpPr txBox="1">
            <a:spLocks noChangeArrowheads="1"/>
          </p:cNvSpPr>
          <p:nvPr/>
        </p:nvSpPr>
        <p:spPr bwMode="auto">
          <a:xfrm>
            <a:off x="467186" y="5510213"/>
            <a:ext cx="3642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400" b="1" i="0" u="none" strike="noStrike" kern="1200" cap="none" spc="0" normalizeH="0" baseline="0" noProof="0">
                <a:ln>
                  <a:noFill/>
                </a:ln>
                <a:solidFill>
                  <a:srgbClr val="000000"/>
                </a:solidFill>
                <a:effectLst/>
                <a:uLnTx/>
                <a:uFillTx/>
                <a:latin typeface="Times New Roman"/>
                <a:ea typeface="ＭＳ Ｐゴシック"/>
                <a:cs typeface="+mn-cs"/>
              </a:rPr>
              <a:t>60</a:t>
            </a:r>
          </a:p>
        </p:txBody>
      </p:sp>
      <p:sp>
        <p:nvSpPr>
          <p:cNvPr id="276514" name="Text Box 37"/>
          <p:cNvSpPr txBox="1">
            <a:spLocks noChangeArrowheads="1"/>
          </p:cNvSpPr>
          <p:nvPr/>
        </p:nvSpPr>
        <p:spPr bwMode="auto">
          <a:xfrm>
            <a:off x="1384300" y="5624513"/>
            <a:ext cx="355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70</a:t>
            </a:r>
          </a:p>
        </p:txBody>
      </p:sp>
      <p:sp>
        <p:nvSpPr>
          <p:cNvPr id="276515" name="AutoShape 38"/>
          <p:cNvSpPr>
            <a:spLocks noChangeArrowheads="1"/>
          </p:cNvSpPr>
          <p:nvPr/>
        </p:nvSpPr>
        <p:spPr bwMode="auto">
          <a:xfrm rot="-1799394">
            <a:off x="1001713" y="4362450"/>
            <a:ext cx="1679575" cy="865188"/>
          </a:xfrm>
          <a:prstGeom prst="leftArrow">
            <a:avLst>
              <a:gd name="adj1" fmla="val 34593"/>
              <a:gd name="adj2" fmla="val 46878"/>
            </a:avLst>
          </a:prstGeom>
          <a:solidFill>
            <a:schemeClr val="bg1"/>
          </a:solidFill>
          <a:ln w="12700">
            <a:solidFill>
              <a:schemeClr val="accent2"/>
            </a:solidFill>
            <a:miter lim="800000"/>
            <a:headEnd/>
            <a:tailEnd/>
          </a:ln>
        </p:spPr>
        <p:txBody>
          <a:bodyPr wrap="none" anchor="ct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Times New Roman"/>
                <a:ea typeface="ＭＳ Ｐゴシック"/>
                <a:cs typeface="+mn-cs"/>
              </a:rPr>
              <a:t>動作限界</a:t>
            </a:r>
            <a:endParaRPr kumimoji="1" lang="en-US" altLang="ko-KR" sz="1400" b="1" i="0" u="none" strike="noStrike" kern="1200" cap="none" spc="0" normalizeH="0" baseline="0" noProof="0" dirty="0">
              <a:ln>
                <a:noFill/>
              </a:ln>
              <a:solidFill>
                <a:srgbClr val="000000"/>
              </a:solidFill>
              <a:effectLst/>
              <a:uLnTx/>
              <a:uFillTx/>
              <a:latin typeface="Times New Roman"/>
              <a:ea typeface="ＭＳ Ｐゴシック"/>
              <a:cs typeface="+mn-cs"/>
            </a:endParaRPr>
          </a:p>
        </p:txBody>
      </p:sp>
      <p:sp>
        <p:nvSpPr>
          <p:cNvPr id="276516" name="Line 39"/>
          <p:cNvSpPr>
            <a:spLocks noChangeShapeType="1"/>
          </p:cNvSpPr>
          <p:nvPr/>
        </p:nvSpPr>
        <p:spPr bwMode="auto">
          <a:xfrm flipV="1">
            <a:off x="5284788" y="3443288"/>
            <a:ext cx="0" cy="2154237"/>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17" name="Line 40"/>
          <p:cNvSpPr>
            <a:spLocks noChangeShapeType="1"/>
          </p:cNvSpPr>
          <p:nvPr/>
        </p:nvSpPr>
        <p:spPr bwMode="auto">
          <a:xfrm flipV="1">
            <a:off x="5284788" y="5594350"/>
            <a:ext cx="30607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18" name="Text Box 41"/>
          <p:cNvSpPr txBox="1">
            <a:spLocks noChangeArrowheads="1"/>
          </p:cNvSpPr>
          <p:nvPr/>
        </p:nvSpPr>
        <p:spPr bwMode="auto">
          <a:xfrm>
            <a:off x="5186948" y="5561013"/>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60</a:t>
            </a:r>
          </a:p>
        </p:txBody>
      </p:sp>
      <p:sp>
        <p:nvSpPr>
          <p:cNvPr id="276519" name="Text Box 42"/>
          <p:cNvSpPr txBox="1">
            <a:spLocks noChangeArrowheads="1"/>
          </p:cNvSpPr>
          <p:nvPr/>
        </p:nvSpPr>
        <p:spPr bwMode="auto">
          <a:xfrm>
            <a:off x="5887036" y="5561013"/>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70</a:t>
            </a:r>
          </a:p>
        </p:txBody>
      </p:sp>
      <p:sp>
        <p:nvSpPr>
          <p:cNvPr id="276520" name="Text Box 43"/>
          <p:cNvSpPr txBox="1">
            <a:spLocks noChangeArrowheads="1"/>
          </p:cNvSpPr>
          <p:nvPr/>
        </p:nvSpPr>
        <p:spPr bwMode="auto">
          <a:xfrm>
            <a:off x="7995657" y="5561013"/>
            <a:ext cx="4154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100</a:t>
            </a:r>
          </a:p>
        </p:txBody>
      </p:sp>
      <p:sp>
        <p:nvSpPr>
          <p:cNvPr id="276521" name="Text Box 44"/>
          <p:cNvSpPr txBox="1">
            <a:spLocks noChangeArrowheads="1"/>
          </p:cNvSpPr>
          <p:nvPr/>
        </p:nvSpPr>
        <p:spPr bwMode="auto">
          <a:xfrm>
            <a:off x="6580188" y="5561013"/>
            <a:ext cx="355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80</a:t>
            </a:r>
          </a:p>
        </p:txBody>
      </p:sp>
      <p:sp>
        <p:nvSpPr>
          <p:cNvPr id="276522" name="Text Box 45"/>
          <p:cNvSpPr txBox="1">
            <a:spLocks noChangeArrowheads="1"/>
          </p:cNvSpPr>
          <p:nvPr/>
        </p:nvSpPr>
        <p:spPr bwMode="auto">
          <a:xfrm>
            <a:off x="7290386" y="5561013"/>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90</a:t>
            </a:r>
          </a:p>
        </p:txBody>
      </p:sp>
      <p:sp>
        <p:nvSpPr>
          <p:cNvPr id="276523" name="Text Box 46"/>
          <p:cNvSpPr txBox="1">
            <a:spLocks noChangeArrowheads="1"/>
          </p:cNvSpPr>
          <p:nvPr/>
        </p:nvSpPr>
        <p:spPr bwMode="auto">
          <a:xfrm>
            <a:off x="4874086" y="5418138"/>
            <a:ext cx="3642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400" b="1" i="0" u="none" strike="noStrike" kern="1200" cap="none" spc="0" normalizeH="0" baseline="0" noProof="0">
                <a:ln>
                  <a:noFill/>
                </a:ln>
                <a:solidFill>
                  <a:srgbClr val="000000"/>
                </a:solidFill>
                <a:effectLst/>
                <a:uLnTx/>
                <a:uFillTx/>
                <a:latin typeface="Times New Roman"/>
                <a:ea typeface="ＭＳ Ｐゴシック"/>
                <a:cs typeface="+mn-cs"/>
              </a:rPr>
              <a:t>60</a:t>
            </a:r>
          </a:p>
        </p:txBody>
      </p:sp>
      <p:sp>
        <p:nvSpPr>
          <p:cNvPr id="276524" name="Text Box 47"/>
          <p:cNvSpPr txBox="1">
            <a:spLocks noChangeArrowheads="1"/>
          </p:cNvSpPr>
          <p:nvPr/>
        </p:nvSpPr>
        <p:spPr bwMode="auto">
          <a:xfrm>
            <a:off x="4802215" y="3311525"/>
            <a:ext cx="45397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en-US" altLang="ko-KR" sz="1400" b="1" i="0" u="none" strike="noStrike" kern="1200" cap="none" spc="0" normalizeH="0" baseline="0" noProof="0">
                <a:ln>
                  <a:noFill/>
                </a:ln>
                <a:solidFill>
                  <a:srgbClr val="000000"/>
                </a:solidFill>
                <a:effectLst/>
                <a:uLnTx/>
                <a:uFillTx/>
                <a:latin typeface="Times New Roman"/>
                <a:ea typeface="ＭＳ Ｐゴシック"/>
                <a:cs typeface="+mn-cs"/>
              </a:rPr>
              <a:t>120</a:t>
            </a:r>
          </a:p>
        </p:txBody>
      </p:sp>
      <p:sp>
        <p:nvSpPr>
          <p:cNvPr id="276525" name="Rectangle 48"/>
          <p:cNvSpPr>
            <a:spLocks noChangeArrowheads="1"/>
          </p:cNvSpPr>
          <p:nvPr/>
        </p:nvSpPr>
        <p:spPr bwMode="auto">
          <a:xfrm>
            <a:off x="5284788" y="3570288"/>
            <a:ext cx="2159000" cy="2024062"/>
          </a:xfrm>
          <a:prstGeom prst="rect">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26" name="Rectangle 49"/>
          <p:cNvSpPr>
            <a:spLocks noChangeArrowheads="1"/>
          </p:cNvSpPr>
          <p:nvPr/>
        </p:nvSpPr>
        <p:spPr bwMode="auto">
          <a:xfrm>
            <a:off x="5284788" y="3570288"/>
            <a:ext cx="1439862" cy="2024062"/>
          </a:xfrm>
          <a:prstGeom prst="rect">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27" name="Rectangle 50"/>
          <p:cNvSpPr>
            <a:spLocks noChangeArrowheads="1"/>
          </p:cNvSpPr>
          <p:nvPr/>
        </p:nvSpPr>
        <p:spPr bwMode="auto">
          <a:xfrm>
            <a:off x="5284788" y="3570288"/>
            <a:ext cx="719137" cy="2024062"/>
          </a:xfrm>
          <a:prstGeom prst="rect">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28" name="Rectangle 51"/>
          <p:cNvSpPr>
            <a:spLocks noChangeArrowheads="1"/>
          </p:cNvSpPr>
          <p:nvPr/>
        </p:nvSpPr>
        <p:spPr bwMode="auto">
          <a:xfrm>
            <a:off x="5284788" y="3570288"/>
            <a:ext cx="2951162" cy="2024062"/>
          </a:xfrm>
          <a:prstGeom prst="rect">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29" name="Freeform 52"/>
          <p:cNvSpPr>
            <a:spLocks/>
          </p:cNvSpPr>
          <p:nvPr/>
        </p:nvSpPr>
        <p:spPr bwMode="auto">
          <a:xfrm>
            <a:off x="6721475" y="3573463"/>
            <a:ext cx="1524000" cy="1489075"/>
          </a:xfrm>
          <a:custGeom>
            <a:avLst/>
            <a:gdLst>
              <a:gd name="T0" fmla="*/ 0 w 1157"/>
              <a:gd name="T1" fmla="*/ 0 h 1157"/>
              <a:gd name="T2" fmla="*/ 2147483647 w 1157"/>
              <a:gd name="T3" fmla="*/ 2147483647 h 1157"/>
              <a:gd name="T4" fmla="*/ 2147483647 w 1157"/>
              <a:gd name="T5" fmla="*/ 2147483647 h 1157"/>
              <a:gd name="T6" fmla="*/ 2147483647 w 1157"/>
              <a:gd name="T7" fmla="*/ 2147483647 h 1157"/>
              <a:gd name="T8" fmla="*/ 0 60000 65536"/>
              <a:gd name="T9" fmla="*/ 0 60000 65536"/>
              <a:gd name="T10" fmla="*/ 0 60000 65536"/>
              <a:gd name="T11" fmla="*/ 0 60000 65536"/>
              <a:gd name="T12" fmla="*/ 0 w 1157"/>
              <a:gd name="T13" fmla="*/ 0 h 1157"/>
              <a:gd name="T14" fmla="*/ 1157 w 1157"/>
              <a:gd name="T15" fmla="*/ 1157 h 1157"/>
            </a:gdLst>
            <a:ahLst/>
            <a:cxnLst>
              <a:cxn ang="T8">
                <a:pos x="T0" y="T1"/>
              </a:cxn>
              <a:cxn ang="T9">
                <a:pos x="T2" y="T3"/>
              </a:cxn>
              <a:cxn ang="T10">
                <a:pos x="T4" y="T5"/>
              </a:cxn>
              <a:cxn ang="T11">
                <a:pos x="T6" y="T7"/>
              </a:cxn>
            </a:cxnLst>
            <a:rect l="T12" t="T13" r="T14" b="T15"/>
            <a:pathLst>
              <a:path w="1157" h="1157">
                <a:moveTo>
                  <a:pt x="0" y="0"/>
                </a:moveTo>
                <a:lnTo>
                  <a:pt x="250" y="363"/>
                </a:lnTo>
                <a:lnTo>
                  <a:pt x="681" y="794"/>
                </a:lnTo>
                <a:lnTo>
                  <a:pt x="1157" y="1157"/>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30" name="Text Box 53"/>
          <p:cNvSpPr txBox="1">
            <a:spLocks noChangeArrowheads="1"/>
          </p:cNvSpPr>
          <p:nvPr/>
        </p:nvSpPr>
        <p:spPr bwMode="auto">
          <a:xfrm>
            <a:off x="7253770" y="4546600"/>
            <a:ext cx="10166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FF0033"/>
                </a:solidFill>
                <a:effectLst/>
                <a:uLnTx/>
                <a:uFillTx/>
                <a:latin typeface="Times New Roman"/>
                <a:ea typeface="ＭＳ Ｐゴシック"/>
                <a:cs typeface="+mn-cs"/>
              </a:rPr>
              <a:t>移動度 </a:t>
            </a:r>
            <a:r>
              <a:rPr kumimoji="1" lang="en-US" altLang="ko-KR" sz="1400" b="1" i="0" u="none" strike="noStrike" kern="1200" cap="none" spc="0" normalizeH="0" baseline="0" noProof="0" dirty="0">
                <a:ln>
                  <a:noFill/>
                </a:ln>
                <a:solidFill>
                  <a:srgbClr val="FF0033"/>
                </a:solidFill>
                <a:effectLst/>
                <a:uLnTx/>
                <a:uFillTx/>
                <a:latin typeface="Times New Roman"/>
                <a:ea typeface="ＭＳ Ｐゴシック"/>
                <a:cs typeface="+mn-cs"/>
              </a:rPr>
              <a:t>=</a:t>
            </a:r>
            <a:r>
              <a:rPr kumimoji="1" lang="ja-JP" altLang="en-US" sz="1400" b="1" i="0" u="none" strike="noStrike" kern="1200" cap="none" spc="0" normalizeH="0" baseline="0" noProof="0" dirty="0">
                <a:ln>
                  <a:noFill/>
                </a:ln>
                <a:solidFill>
                  <a:srgbClr val="FF0033"/>
                </a:solidFill>
                <a:effectLst/>
                <a:uLnTx/>
                <a:uFillTx/>
                <a:latin typeface="Times New Roman"/>
                <a:ea typeface="ＭＳ Ｐゴシック"/>
                <a:cs typeface="+mn-cs"/>
              </a:rPr>
              <a:t> </a:t>
            </a:r>
            <a:r>
              <a:rPr kumimoji="1" lang="en-US" altLang="ko-KR" sz="1400" b="1" i="0" u="none" strike="noStrike" kern="1200" cap="none" spc="0" normalizeH="0" baseline="0" noProof="0" dirty="0">
                <a:ln>
                  <a:noFill/>
                </a:ln>
                <a:solidFill>
                  <a:srgbClr val="FF0033"/>
                </a:solidFill>
                <a:effectLst/>
                <a:uLnTx/>
                <a:uFillTx/>
                <a:latin typeface="Times New Roman"/>
                <a:ea typeface="ＭＳ Ｐゴシック"/>
                <a:cs typeface="+mn-cs"/>
              </a:rPr>
              <a:t>1</a:t>
            </a:r>
          </a:p>
        </p:txBody>
      </p:sp>
      <p:grpSp>
        <p:nvGrpSpPr>
          <p:cNvPr id="276531" name="Group 54"/>
          <p:cNvGrpSpPr>
            <a:grpSpLocks/>
          </p:cNvGrpSpPr>
          <p:nvPr/>
        </p:nvGrpSpPr>
        <p:grpSpPr bwMode="auto">
          <a:xfrm>
            <a:off x="5580063" y="2051051"/>
            <a:ext cx="2124075" cy="1054101"/>
            <a:chOff x="3674" y="1684"/>
            <a:chExt cx="1338" cy="664"/>
          </a:xfrm>
        </p:grpSpPr>
        <p:sp>
          <p:nvSpPr>
            <p:cNvPr id="276532" name="Freeform 55"/>
            <p:cNvSpPr>
              <a:spLocks noChangeAspect="1"/>
            </p:cNvSpPr>
            <p:nvPr/>
          </p:nvSpPr>
          <p:spPr bwMode="auto">
            <a:xfrm>
              <a:off x="4506" y="1684"/>
              <a:ext cx="500" cy="291"/>
            </a:xfrm>
            <a:custGeom>
              <a:avLst/>
              <a:gdLst>
                <a:gd name="T0" fmla="*/ 0 w 835"/>
                <a:gd name="T1" fmla="*/ 1 h 544"/>
                <a:gd name="T2" fmla="*/ 0 w 835"/>
                <a:gd name="T3" fmla="*/ 0 h 544"/>
                <a:gd name="T4" fmla="*/ 2 w 835"/>
                <a:gd name="T5" fmla="*/ 0 h 544"/>
                <a:gd name="T6" fmla="*/ 3 w 835"/>
                <a:gd name="T7" fmla="*/ 1 h 544"/>
                <a:gd name="T8" fmla="*/ 4 w 835"/>
                <a:gd name="T9" fmla="*/ 1 h 544"/>
                <a:gd name="T10" fmla="*/ 4 w 835"/>
                <a:gd name="T11" fmla="*/ 1 h 544"/>
                <a:gd name="T12" fmla="*/ 5 w 835"/>
                <a:gd name="T13" fmla="*/ 1 h 544"/>
                <a:gd name="T14" fmla="*/ 5 w 835"/>
                <a:gd name="T15" fmla="*/ 1 h 544"/>
                <a:gd name="T16" fmla="*/ 4 w 835"/>
                <a:gd name="T17" fmla="*/ 1 h 544"/>
                <a:gd name="T18" fmla="*/ 1 w 835"/>
                <a:gd name="T19" fmla="*/ 1 h 544"/>
                <a:gd name="T20" fmla="*/ 0 w 835"/>
                <a:gd name="T21" fmla="*/ 1 h 5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5"/>
                <a:gd name="T34" fmla="*/ 0 h 544"/>
                <a:gd name="T35" fmla="*/ 835 w 835"/>
                <a:gd name="T36" fmla="*/ 544 h 5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5" h="544">
                  <a:moveTo>
                    <a:pt x="0" y="45"/>
                  </a:moveTo>
                  <a:lnTo>
                    <a:pt x="0" y="0"/>
                  </a:lnTo>
                  <a:lnTo>
                    <a:pt x="408" y="0"/>
                  </a:lnTo>
                  <a:lnTo>
                    <a:pt x="535" y="331"/>
                  </a:lnTo>
                  <a:lnTo>
                    <a:pt x="579" y="331"/>
                  </a:lnTo>
                  <a:lnTo>
                    <a:pt x="687" y="7"/>
                  </a:lnTo>
                  <a:lnTo>
                    <a:pt x="835" y="7"/>
                  </a:lnTo>
                  <a:lnTo>
                    <a:pt x="831" y="151"/>
                  </a:lnTo>
                  <a:lnTo>
                    <a:pt x="589" y="544"/>
                  </a:lnTo>
                  <a:lnTo>
                    <a:pt x="45" y="272"/>
                  </a:lnTo>
                  <a:lnTo>
                    <a:pt x="0" y="45"/>
                  </a:lnTo>
                  <a:close/>
                </a:path>
              </a:pathLst>
            </a:custGeom>
            <a:solidFill>
              <a:srgbClr val="00FF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33" name="Freeform 56"/>
            <p:cNvSpPr>
              <a:spLocks noChangeAspect="1"/>
            </p:cNvSpPr>
            <p:nvPr/>
          </p:nvSpPr>
          <p:spPr bwMode="auto">
            <a:xfrm>
              <a:off x="3676" y="1702"/>
              <a:ext cx="1334" cy="426"/>
            </a:xfrm>
            <a:custGeom>
              <a:avLst/>
              <a:gdLst>
                <a:gd name="T0" fmla="*/ 0 w 2204"/>
                <a:gd name="T1" fmla="*/ 3 h 736"/>
                <a:gd name="T2" fmla="*/ 0 w 2204"/>
                <a:gd name="T3" fmla="*/ 1 h 736"/>
                <a:gd name="T4" fmla="*/ 2 w 2204"/>
                <a:gd name="T5" fmla="*/ 1 h 736"/>
                <a:gd name="T6" fmla="*/ 3 w 2204"/>
                <a:gd name="T7" fmla="*/ 1 h 736"/>
                <a:gd name="T8" fmla="*/ 6 w 2204"/>
                <a:gd name="T9" fmla="*/ 1 h 736"/>
                <a:gd name="T10" fmla="*/ 7 w 2204"/>
                <a:gd name="T11" fmla="*/ 1 h 736"/>
                <a:gd name="T12" fmla="*/ 8 w 2204"/>
                <a:gd name="T13" fmla="*/ 1 h 736"/>
                <a:gd name="T14" fmla="*/ 8 w 2204"/>
                <a:gd name="T15" fmla="*/ 0 h 736"/>
                <a:gd name="T16" fmla="*/ 11 w 2204"/>
                <a:gd name="T17" fmla="*/ 1 h 736"/>
                <a:gd name="T18" fmla="*/ 13 w 2204"/>
                <a:gd name="T19" fmla="*/ 2 h 736"/>
                <a:gd name="T20" fmla="*/ 12 w 2204"/>
                <a:gd name="T21" fmla="*/ 2 h 736"/>
                <a:gd name="T22" fmla="*/ 13 w 2204"/>
                <a:gd name="T23" fmla="*/ 2 h 736"/>
                <a:gd name="T24" fmla="*/ 14 w 2204"/>
                <a:gd name="T25" fmla="*/ 1 h 736"/>
                <a:gd name="T26" fmla="*/ 15 w 2204"/>
                <a:gd name="T27" fmla="*/ 1 h 736"/>
                <a:gd name="T28" fmla="*/ 15 w 2204"/>
                <a:gd name="T29" fmla="*/ 3 h 736"/>
                <a:gd name="T30" fmla="*/ 0 w 2204"/>
                <a:gd name="T31" fmla="*/ 3 h 736"/>
                <a:gd name="T32" fmla="*/ 0 w 2204"/>
                <a:gd name="T33" fmla="*/ 1 h 7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04"/>
                <a:gd name="T52" fmla="*/ 0 h 736"/>
                <a:gd name="T53" fmla="*/ 2204 w 2204"/>
                <a:gd name="T54" fmla="*/ 736 h 7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04" h="736">
                  <a:moveTo>
                    <a:pt x="0" y="597"/>
                  </a:moveTo>
                  <a:lnTo>
                    <a:pt x="0" y="189"/>
                  </a:lnTo>
                  <a:lnTo>
                    <a:pt x="384" y="188"/>
                  </a:lnTo>
                  <a:lnTo>
                    <a:pt x="444" y="4"/>
                  </a:lnTo>
                  <a:lnTo>
                    <a:pt x="932" y="4"/>
                  </a:lnTo>
                  <a:lnTo>
                    <a:pt x="1012" y="160"/>
                  </a:lnTo>
                  <a:lnTo>
                    <a:pt x="1168" y="160"/>
                  </a:lnTo>
                  <a:lnTo>
                    <a:pt x="1244" y="0"/>
                  </a:lnTo>
                  <a:lnTo>
                    <a:pt x="1744" y="4"/>
                  </a:lnTo>
                  <a:lnTo>
                    <a:pt x="1876" y="340"/>
                  </a:lnTo>
                  <a:lnTo>
                    <a:pt x="1856" y="360"/>
                  </a:lnTo>
                  <a:lnTo>
                    <a:pt x="1960" y="344"/>
                  </a:lnTo>
                  <a:lnTo>
                    <a:pt x="2068" y="4"/>
                  </a:lnTo>
                  <a:lnTo>
                    <a:pt x="2200" y="4"/>
                  </a:lnTo>
                  <a:lnTo>
                    <a:pt x="2204" y="736"/>
                  </a:lnTo>
                  <a:lnTo>
                    <a:pt x="0" y="608"/>
                  </a:lnTo>
                  <a:lnTo>
                    <a:pt x="0" y="189"/>
                  </a:lnTo>
                </a:path>
              </a:pathLst>
            </a:custGeom>
            <a:solidFill>
              <a:srgbClr val="DDDDDD"/>
            </a:solidFill>
            <a:ln w="9525">
              <a:solidFill>
                <a:srgbClr val="000000"/>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34" name="Freeform 57"/>
            <p:cNvSpPr>
              <a:spLocks noChangeAspect="1"/>
            </p:cNvSpPr>
            <p:nvPr/>
          </p:nvSpPr>
          <p:spPr bwMode="auto">
            <a:xfrm>
              <a:off x="4445" y="1818"/>
              <a:ext cx="526" cy="253"/>
            </a:xfrm>
            <a:custGeom>
              <a:avLst/>
              <a:gdLst>
                <a:gd name="T0" fmla="*/ 0 w 868"/>
                <a:gd name="T1" fmla="*/ 1 h 435"/>
                <a:gd name="T2" fmla="*/ 1 w 868"/>
                <a:gd name="T3" fmla="*/ 0 h 435"/>
                <a:gd name="T4" fmla="*/ 2 w 868"/>
                <a:gd name="T5" fmla="*/ 0 h 435"/>
                <a:gd name="T6" fmla="*/ 3 w 868"/>
                <a:gd name="T7" fmla="*/ 1 h 435"/>
                <a:gd name="T8" fmla="*/ 5 w 868"/>
                <a:gd name="T9" fmla="*/ 1 h 435"/>
                <a:gd name="T10" fmla="*/ 6 w 868"/>
                <a:gd name="T11" fmla="*/ 2 h 435"/>
                <a:gd name="T12" fmla="*/ 1 w 868"/>
                <a:gd name="T13" fmla="*/ 2 h 435"/>
                <a:gd name="T14" fmla="*/ 0 w 868"/>
                <a:gd name="T15" fmla="*/ 1 h 435"/>
                <a:gd name="T16" fmla="*/ 0 60000 65536"/>
                <a:gd name="T17" fmla="*/ 0 60000 65536"/>
                <a:gd name="T18" fmla="*/ 0 60000 65536"/>
                <a:gd name="T19" fmla="*/ 0 60000 65536"/>
                <a:gd name="T20" fmla="*/ 0 60000 65536"/>
                <a:gd name="T21" fmla="*/ 0 60000 65536"/>
                <a:gd name="T22" fmla="*/ 0 60000 65536"/>
                <a:gd name="T23" fmla="*/ 0 60000 65536"/>
                <a:gd name="T24" fmla="*/ 0 w 868"/>
                <a:gd name="T25" fmla="*/ 0 h 435"/>
                <a:gd name="T26" fmla="*/ 868 w 868"/>
                <a:gd name="T27" fmla="*/ 435 h 4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8" h="435">
                  <a:moveTo>
                    <a:pt x="0" y="172"/>
                  </a:moveTo>
                  <a:lnTo>
                    <a:pt x="84" y="0"/>
                  </a:lnTo>
                  <a:lnTo>
                    <a:pt x="380" y="0"/>
                  </a:lnTo>
                  <a:lnTo>
                    <a:pt x="456" y="128"/>
                  </a:lnTo>
                  <a:lnTo>
                    <a:pt x="768" y="128"/>
                  </a:lnTo>
                  <a:lnTo>
                    <a:pt x="868" y="350"/>
                  </a:lnTo>
                  <a:lnTo>
                    <a:pt x="142" y="435"/>
                  </a:lnTo>
                  <a:lnTo>
                    <a:pt x="0" y="172"/>
                  </a:lnTo>
                  <a:close/>
                </a:path>
              </a:pathLst>
            </a:custGeom>
            <a:solidFill>
              <a:srgbClr val="FF6600"/>
            </a:solidFill>
            <a:ln w="9525">
              <a:solidFill>
                <a:srgbClr val="000000"/>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35" name="Freeform 58"/>
            <p:cNvSpPr>
              <a:spLocks noChangeAspect="1"/>
            </p:cNvSpPr>
            <p:nvPr/>
          </p:nvSpPr>
          <p:spPr bwMode="auto">
            <a:xfrm>
              <a:off x="3814" y="1821"/>
              <a:ext cx="411" cy="214"/>
            </a:xfrm>
            <a:custGeom>
              <a:avLst/>
              <a:gdLst>
                <a:gd name="T0" fmla="*/ 0 w 681"/>
                <a:gd name="T1" fmla="*/ 1 h 368"/>
                <a:gd name="T2" fmla="*/ 1 w 681"/>
                <a:gd name="T3" fmla="*/ 1 h 368"/>
                <a:gd name="T4" fmla="*/ 2 w 681"/>
                <a:gd name="T5" fmla="*/ 1 h 368"/>
                <a:gd name="T6" fmla="*/ 2 w 681"/>
                <a:gd name="T7" fmla="*/ 0 h 368"/>
                <a:gd name="T8" fmla="*/ 4 w 681"/>
                <a:gd name="T9" fmla="*/ 0 h 368"/>
                <a:gd name="T10" fmla="*/ 4 w 681"/>
                <a:gd name="T11" fmla="*/ 1 h 368"/>
                <a:gd name="T12" fmla="*/ 4 w 681"/>
                <a:gd name="T13" fmla="*/ 2 h 368"/>
                <a:gd name="T14" fmla="*/ 0 w 681"/>
                <a:gd name="T15" fmla="*/ 1 h 368"/>
                <a:gd name="T16" fmla="*/ 0 60000 65536"/>
                <a:gd name="T17" fmla="*/ 0 60000 65536"/>
                <a:gd name="T18" fmla="*/ 0 60000 65536"/>
                <a:gd name="T19" fmla="*/ 0 60000 65536"/>
                <a:gd name="T20" fmla="*/ 0 60000 65536"/>
                <a:gd name="T21" fmla="*/ 0 60000 65536"/>
                <a:gd name="T22" fmla="*/ 0 60000 65536"/>
                <a:gd name="T23" fmla="*/ 0 60000 65536"/>
                <a:gd name="T24" fmla="*/ 0 w 681"/>
                <a:gd name="T25" fmla="*/ 0 h 368"/>
                <a:gd name="T26" fmla="*/ 681 w 681"/>
                <a:gd name="T27" fmla="*/ 368 h 3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1" h="368">
                  <a:moveTo>
                    <a:pt x="0" y="310"/>
                  </a:moveTo>
                  <a:lnTo>
                    <a:pt x="61" y="128"/>
                  </a:lnTo>
                  <a:lnTo>
                    <a:pt x="285" y="128"/>
                  </a:lnTo>
                  <a:lnTo>
                    <a:pt x="333" y="0"/>
                  </a:lnTo>
                  <a:lnTo>
                    <a:pt x="593" y="0"/>
                  </a:lnTo>
                  <a:lnTo>
                    <a:pt x="681" y="176"/>
                  </a:lnTo>
                  <a:lnTo>
                    <a:pt x="584" y="368"/>
                  </a:lnTo>
                  <a:lnTo>
                    <a:pt x="0" y="310"/>
                  </a:lnTo>
                  <a:close/>
                </a:path>
              </a:pathLst>
            </a:custGeom>
            <a:solidFill>
              <a:srgbClr val="FF6600"/>
            </a:solidFill>
            <a:ln w="9525">
              <a:solidFill>
                <a:srgbClr val="000000"/>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36" name="Freeform 59"/>
            <p:cNvSpPr>
              <a:spLocks noChangeAspect="1"/>
            </p:cNvSpPr>
            <p:nvPr/>
          </p:nvSpPr>
          <p:spPr bwMode="auto">
            <a:xfrm>
              <a:off x="3676" y="1987"/>
              <a:ext cx="1336" cy="324"/>
            </a:xfrm>
            <a:custGeom>
              <a:avLst/>
              <a:gdLst>
                <a:gd name="T0" fmla="*/ 0 w 2204"/>
                <a:gd name="T1" fmla="*/ 0 h 559"/>
                <a:gd name="T2" fmla="*/ 15 w 2204"/>
                <a:gd name="T3" fmla="*/ 0 h 559"/>
                <a:gd name="T4" fmla="*/ 15 w 2204"/>
                <a:gd name="T5" fmla="*/ 2 h 559"/>
                <a:gd name="T6" fmla="*/ 15 w 2204"/>
                <a:gd name="T7" fmla="*/ 2 h 559"/>
                <a:gd name="T8" fmla="*/ 1 w 2204"/>
                <a:gd name="T9" fmla="*/ 2 h 559"/>
                <a:gd name="T10" fmla="*/ 0 w 2204"/>
                <a:gd name="T11" fmla="*/ 2 h 559"/>
                <a:gd name="T12" fmla="*/ 0 w 2204"/>
                <a:gd name="T13" fmla="*/ 0 h 559"/>
                <a:gd name="T14" fmla="*/ 0 60000 65536"/>
                <a:gd name="T15" fmla="*/ 0 60000 65536"/>
                <a:gd name="T16" fmla="*/ 0 60000 65536"/>
                <a:gd name="T17" fmla="*/ 0 60000 65536"/>
                <a:gd name="T18" fmla="*/ 0 60000 65536"/>
                <a:gd name="T19" fmla="*/ 0 60000 65536"/>
                <a:gd name="T20" fmla="*/ 0 60000 65536"/>
                <a:gd name="T21" fmla="*/ 0 w 2204"/>
                <a:gd name="T22" fmla="*/ 0 h 559"/>
                <a:gd name="T23" fmla="*/ 2204 w 2204"/>
                <a:gd name="T24" fmla="*/ 559 h 5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04" h="559">
                  <a:moveTo>
                    <a:pt x="0" y="0"/>
                  </a:moveTo>
                  <a:lnTo>
                    <a:pt x="2204" y="0"/>
                  </a:lnTo>
                  <a:lnTo>
                    <a:pt x="2202" y="559"/>
                  </a:lnTo>
                  <a:lnTo>
                    <a:pt x="2170" y="545"/>
                  </a:lnTo>
                  <a:lnTo>
                    <a:pt x="68" y="545"/>
                  </a:lnTo>
                  <a:lnTo>
                    <a:pt x="0" y="409"/>
                  </a:lnTo>
                  <a:lnTo>
                    <a:pt x="0" y="0"/>
                  </a:lnTo>
                  <a:close/>
                </a:path>
              </a:pathLst>
            </a:custGeom>
            <a:solidFill>
              <a:srgbClr val="DDDDDD"/>
            </a:solidFill>
            <a:ln w="9525">
              <a:solidFill>
                <a:srgbClr val="000000"/>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37" name="AutoShape 60"/>
            <p:cNvSpPr>
              <a:spLocks noChangeAspect="1" noChangeArrowheads="1"/>
            </p:cNvSpPr>
            <p:nvPr/>
          </p:nvSpPr>
          <p:spPr bwMode="auto">
            <a:xfrm rot="10800000">
              <a:off x="4091" y="2101"/>
              <a:ext cx="522" cy="184"/>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145 w 21600"/>
                <a:gd name="T13" fmla="*/ 3170 h 21600"/>
                <a:gd name="T14" fmla="*/ 18455 w 21600"/>
                <a:gd name="T15" fmla="*/ 18430 h 21600"/>
              </a:gdLst>
              <a:ahLst/>
              <a:cxnLst>
                <a:cxn ang="T8">
                  <a:pos x="T0" y="T1"/>
                </a:cxn>
                <a:cxn ang="T9">
                  <a:pos x="T2" y="T3"/>
                </a:cxn>
                <a:cxn ang="T10">
                  <a:pos x="T4" y="T5"/>
                </a:cxn>
                <a:cxn ang="T11">
                  <a:pos x="T6" y="T7"/>
                </a:cxn>
              </a:cxnLst>
              <a:rect l="T12" t="T13" r="T14" b="T15"/>
              <a:pathLst>
                <a:path w="21600" h="21600">
                  <a:moveTo>
                    <a:pt x="0" y="0"/>
                  </a:moveTo>
                  <a:lnTo>
                    <a:pt x="2709" y="21600"/>
                  </a:lnTo>
                  <a:lnTo>
                    <a:pt x="18891" y="21600"/>
                  </a:lnTo>
                  <a:lnTo>
                    <a:pt x="21600" y="0"/>
                  </a:lnTo>
                  <a:close/>
                </a:path>
              </a:pathLst>
            </a:custGeom>
            <a:solidFill>
              <a:srgbClr val="FF6600"/>
            </a:solidFill>
            <a:ln w="9525" algn="ctr">
              <a:solidFill>
                <a:srgbClr val="000000"/>
              </a:solidFill>
              <a:miter lim="800000"/>
              <a:headEnd/>
              <a:tailEnd/>
            </a:ln>
          </p:spPr>
          <p:txBody>
            <a:bodyPr rot="10800000" wrap="none" anchor="ctr"/>
            <a:lstStyle/>
            <a:p>
              <a:pPr marL="0" marR="0" lvl="0" indent="0" algn="ctr" defTabSz="914400" rtl="0" eaLnBrk="1" fontAlgn="base" latinLnBrk="1" hangingPunct="1">
                <a:lnSpc>
                  <a:spcPct val="100000"/>
                </a:lnSpc>
                <a:spcBef>
                  <a:spcPct val="0"/>
                </a:spcBef>
                <a:spcAft>
                  <a:spcPct val="0"/>
                </a:spcAft>
                <a:buClrTx/>
                <a:buSzTx/>
                <a:buFontTx/>
                <a:buNone/>
                <a:tabLst/>
                <a:defRPr/>
              </a:pPr>
              <a:endParaRPr kumimoji="1" lang="ja-JP" altLang="ja-JP" sz="1200" b="1" i="0" u="none" strike="noStrike" kern="1200" cap="none" spc="0" normalizeH="0" baseline="0" noProof="0">
                <a:ln>
                  <a:noFill/>
                </a:ln>
                <a:solidFill>
                  <a:srgbClr val="003399"/>
                </a:solidFill>
                <a:effectLst/>
                <a:uLnTx/>
                <a:uFillTx/>
                <a:latin typeface="Times New Roman"/>
                <a:ea typeface="ＭＳ Ｐゴシック"/>
                <a:cs typeface="+mn-cs"/>
              </a:endParaRPr>
            </a:p>
          </p:txBody>
        </p:sp>
        <p:sp>
          <p:nvSpPr>
            <p:cNvPr id="276538" name="Rectangle 61"/>
            <p:cNvSpPr>
              <a:spLocks noChangeAspect="1" noChangeArrowheads="1"/>
            </p:cNvSpPr>
            <p:nvPr/>
          </p:nvSpPr>
          <p:spPr bwMode="auto">
            <a:xfrm>
              <a:off x="3674" y="2181"/>
              <a:ext cx="1336" cy="156"/>
            </a:xfrm>
            <a:prstGeom prst="rect">
              <a:avLst/>
            </a:prstGeom>
            <a:solidFill>
              <a:srgbClr val="FFFFFF"/>
            </a:solidFill>
            <a:ln w="9525">
              <a:solidFill>
                <a:srgbClr val="000000"/>
              </a:solidFill>
              <a:miter lim="800000"/>
              <a:headEnd/>
              <a:tailEnd/>
            </a:ln>
          </p:spPr>
          <p:txBody>
            <a:bodyPr wrap="none" anchor="ctr"/>
            <a:lstStyle/>
            <a:p>
              <a:pPr marL="0" marR="0" lvl="0" indent="0" algn="ctr" defTabSz="914400" rtl="0" eaLnBrk="1" fontAlgn="base" latinLnBrk="1"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39" name="Freeform 62"/>
            <p:cNvSpPr>
              <a:spLocks noChangeAspect="1"/>
            </p:cNvSpPr>
            <p:nvPr/>
          </p:nvSpPr>
          <p:spPr bwMode="auto">
            <a:xfrm>
              <a:off x="4062" y="1914"/>
              <a:ext cx="576" cy="77"/>
            </a:xfrm>
            <a:custGeom>
              <a:avLst/>
              <a:gdLst>
                <a:gd name="T0" fmla="*/ 0 w 953"/>
                <a:gd name="T1" fmla="*/ 0 h 136"/>
                <a:gd name="T2" fmla="*/ 2 w 953"/>
                <a:gd name="T3" fmla="*/ 0 h 136"/>
                <a:gd name="T4" fmla="*/ 2 w 953"/>
                <a:gd name="T5" fmla="*/ 1 h 136"/>
                <a:gd name="T6" fmla="*/ 4 w 953"/>
                <a:gd name="T7" fmla="*/ 1 h 136"/>
                <a:gd name="T8" fmla="*/ 4 w 953"/>
                <a:gd name="T9" fmla="*/ 0 h 136"/>
                <a:gd name="T10" fmla="*/ 6 w 953"/>
                <a:gd name="T11" fmla="*/ 0 h 136"/>
                <a:gd name="T12" fmla="*/ 6 w 953"/>
                <a:gd name="T13" fmla="*/ 1 h 136"/>
                <a:gd name="T14" fmla="*/ 0 w 953"/>
                <a:gd name="T15" fmla="*/ 1 h 136"/>
                <a:gd name="T16" fmla="*/ 0 w 953"/>
                <a:gd name="T17" fmla="*/ 0 h 1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3"/>
                <a:gd name="T28" fmla="*/ 0 h 136"/>
                <a:gd name="T29" fmla="*/ 953 w 953"/>
                <a:gd name="T30" fmla="*/ 136 h 1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3" h="136">
                  <a:moveTo>
                    <a:pt x="0" y="0"/>
                  </a:moveTo>
                  <a:lnTo>
                    <a:pt x="272" y="0"/>
                  </a:lnTo>
                  <a:lnTo>
                    <a:pt x="273" y="63"/>
                  </a:lnTo>
                  <a:lnTo>
                    <a:pt x="633" y="63"/>
                  </a:lnTo>
                  <a:lnTo>
                    <a:pt x="635" y="0"/>
                  </a:lnTo>
                  <a:lnTo>
                    <a:pt x="953" y="0"/>
                  </a:lnTo>
                  <a:lnTo>
                    <a:pt x="953" y="136"/>
                  </a:lnTo>
                  <a:lnTo>
                    <a:pt x="0" y="136"/>
                  </a:lnTo>
                  <a:lnTo>
                    <a:pt x="0" y="0"/>
                  </a:lnTo>
                  <a:close/>
                </a:path>
              </a:pathLst>
            </a:custGeom>
            <a:solidFill>
              <a:srgbClr val="FFCC99"/>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40" name="Text Box 63"/>
            <p:cNvSpPr txBox="1">
              <a:spLocks noChangeArrowheads="1"/>
            </p:cNvSpPr>
            <p:nvPr/>
          </p:nvSpPr>
          <p:spPr bwMode="auto">
            <a:xfrm>
              <a:off x="3821" y="1856"/>
              <a:ext cx="24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Cu</a:t>
              </a:r>
            </a:p>
          </p:txBody>
        </p:sp>
        <p:sp>
          <p:nvSpPr>
            <p:cNvPr id="276541" name="Text Box 64"/>
            <p:cNvSpPr txBox="1">
              <a:spLocks noChangeArrowheads="1"/>
            </p:cNvSpPr>
            <p:nvPr/>
          </p:nvSpPr>
          <p:spPr bwMode="auto">
            <a:xfrm>
              <a:off x="4238" y="2050"/>
              <a:ext cx="24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Cu</a:t>
              </a:r>
            </a:p>
          </p:txBody>
        </p:sp>
        <p:sp>
          <p:nvSpPr>
            <p:cNvPr id="276542" name="Text Box 65"/>
            <p:cNvSpPr txBox="1">
              <a:spLocks noChangeArrowheads="1"/>
            </p:cNvSpPr>
            <p:nvPr/>
          </p:nvSpPr>
          <p:spPr bwMode="auto">
            <a:xfrm>
              <a:off x="4201" y="1879"/>
              <a:ext cx="37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GIZO</a:t>
              </a:r>
            </a:p>
          </p:txBody>
        </p:sp>
        <p:sp>
          <p:nvSpPr>
            <p:cNvPr id="276543" name="Text Box 66"/>
            <p:cNvSpPr txBox="1">
              <a:spLocks noChangeArrowheads="1"/>
            </p:cNvSpPr>
            <p:nvPr/>
          </p:nvSpPr>
          <p:spPr bwMode="auto">
            <a:xfrm>
              <a:off x="4161" y="2174"/>
              <a:ext cx="34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kern="1200" cap="none" spc="0" normalizeH="0" baseline="0" noProof="0">
                  <a:ln>
                    <a:noFill/>
                  </a:ln>
                  <a:solidFill>
                    <a:srgbClr val="000000"/>
                  </a:solidFill>
                  <a:effectLst/>
                  <a:uLnTx/>
                  <a:uFillTx/>
                  <a:latin typeface="Times New Roman"/>
                  <a:ea typeface="ＭＳ Ｐゴシック"/>
                  <a:cs typeface="+mn-cs"/>
                </a:rPr>
                <a:t>Glass</a:t>
              </a:r>
            </a:p>
          </p:txBody>
        </p:sp>
      </p:grpSp>
      <p:sp>
        <p:nvSpPr>
          <p:cNvPr id="17475" name="AutoShape 67"/>
          <p:cNvSpPr>
            <a:spLocks noChangeArrowheads="1"/>
          </p:cNvSpPr>
          <p:nvPr/>
        </p:nvSpPr>
        <p:spPr bwMode="auto">
          <a:xfrm>
            <a:off x="5256213" y="1433513"/>
            <a:ext cx="2771775" cy="395287"/>
          </a:xfrm>
          <a:prstGeom prst="roundRect">
            <a:avLst>
              <a:gd name="adj" fmla="val 16468"/>
            </a:avLst>
          </a:prstGeom>
          <a:gradFill rotWithShape="1">
            <a:gsLst>
              <a:gs pos="0">
                <a:srgbClr val="003366"/>
              </a:gs>
              <a:gs pos="50000">
                <a:srgbClr val="336699"/>
              </a:gs>
              <a:gs pos="100000">
                <a:srgbClr val="003366"/>
              </a:gs>
            </a:gsLst>
            <a:lin ang="0" scaled="1"/>
          </a:gradFill>
          <a:ln w="9525" algn="ctr">
            <a:solidFill>
              <a:srgbClr val="336699"/>
            </a:solidFill>
            <a:round/>
            <a:headEnd/>
            <a:tailEnd/>
          </a:ln>
          <a:effectLst>
            <a:outerShdw dist="53882" dir="2700000" algn="ctr" rotWithShape="0">
              <a:schemeClr val="bg2">
                <a:alpha val="50000"/>
              </a:schemeClr>
            </a:outerShdw>
          </a:effectLst>
        </p:spPr>
        <p:txBody>
          <a:bodyPr wrap="none" anchor="ctr"/>
          <a:lstStyle/>
          <a:p>
            <a:pPr marL="0" marR="0" lvl="0" indent="0" algn="ctr" defTabSz="914400" rtl="0" eaLnBrk="1" fontAlgn="base" latinLnBrk="1" hangingPunct="1">
              <a:lnSpc>
                <a:spcPct val="100000"/>
              </a:lnSpc>
              <a:spcBef>
                <a:spcPct val="0"/>
              </a:spcBef>
              <a:spcAft>
                <a:spcPct val="0"/>
              </a:spcAft>
              <a:buClr>
                <a:srgbClr val="3333CC"/>
              </a:buClr>
              <a:buSzTx/>
              <a:buFont typeface="Wingdings" pitchFamily="2" charset="2"/>
              <a:buNone/>
              <a:tabLst/>
              <a:defRPr/>
            </a:pPr>
            <a:r>
              <a:rPr kumimoji="1" lang="ja-JP" altLang="en-US" sz="1800" b="0" i="0" u="none" strike="noStrike" kern="1200" cap="none" spc="0" normalizeH="0" baseline="0" noProof="0" dirty="0">
                <a:ln>
                  <a:noFill/>
                </a:ln>
                <a:solidFill>
                  <a:srgbClr val="FFFFFF"/>
                </a:solidFill>
                <a:effectLst/>
                <a:uLnTx/>
                <a:uFillTx/>
                <a:latin typeface="Times New Roman"/>
                <a:ea typeface="ＭＳ Ｐゴシック"/>
                <a:cs typeface="+mn-cs"/>
              </a:rPr>
              <a:t>高性能トランジスタ</a:t>
            </a:r>
            <a:endParaRPr kumimoji="1" lang="en-US" altLang="ko-KR" sz="1800" b="0" i="0" u="none" strike="noStrike" kern="1200" cap="none" spc="0" normalizeH="0" baseline="0" noProof="0" dirty="0">
              <a:ln>
                <a:noFill/>
              </a:ln>
              <a:solidFill>
                <a:srgbClr val="FFFFFF"/>
              </a:solidFill>
              <a:effectLst/>
              <a:uLnTx/>
              <a:uFillTx/>
              <a:latin typeface="Times New Roman"/>
              <a:ea typeface="ＭＳ Ｐゴシック"/>
              <a:cs typeface="+mn-cs"/>
            </a:endParaRPr>
          </a:p>
        </p:txBody>
      </p:sp>
      <p:sp>
        <p:nvSpPr>
          <p:cNvPr id="276545" name="Freeform 68" descr="5%"/>
          <p:cNvSpPr>
            <a:spLocks/>
          </p:cNvSpPr>
          <p:nvPr/>
        </p:nvSpPr>
        <p:spPr bwMode="auto">
          <a:xfrm>
            <a:off x="5291138" y="4895850"/>
            <a:ext cx="909637" cy="695325"/>
          </a:xfrm>
          <a:custGeom>
            <a:avLst/>
            <a:gdLst>
              <a:gd name="T0" fmla="*/ 0 w 567"/>
              <a:gd name="T1" fmla="*/ 0 h 476"/>
              <a:gd name="T2" fmla="*/ 0 w 567"/>
              <a:gd name="T3" fmla="*/ 2147483647 h 476"/>
              <a:gd name="T4" fmla="*/ 2147483647 w 567"/>
              <a:gd name="T5" fmla="*/ 2147483647 h 476"/>
              <a:gd name="T6" fmla="*/ 2147483647 w 567"/>
              <a:gd name="T7" fmla="*/ 2147483647 h 476"/>
              <a:gd name="T8" fmla="*/ 0 w 567"/>
              <a:gd name="T9" fmla="*/ 0 h 476"/>
              <a:gd name="T10" fmla="*/ 0 60000 65536"/>
              <a:gd name="T11" fmla="*/ 0 60000 65536"/>
              <a:gd name="T12" fmla="*/ 0 60000 65536"/>
              <a:gd name="T13" fmla="*/ 0 60000 65536"/>
              <a:gd name="T14" fmla="*/ 0 60000 65536"/>
              <a:gd name="T15" fmla="*/ 0 w 567"/>
              <a:gd name="T16" fmla="*/ 0 h 476"/>
              <a:gd name="T17" fmla="*/ 567 w 567"/>
              <a:gd name="T18" fmla="*/ 476 h 476"/>
            </a:gdLst>
            <a:ahLst/>
            <a:cxnLst>
              <a:cxn ang="T10">
                <a:pos x="T0" y="T1"/>
              </a:cxn>
              <a:cxn ang="T11">
                <a:pos x="T2" y="T3"/>
              </a:cxn>
              <a:cxn ang="T12">
                <a:pos x="T4" y="T5"/>
              </a:cxn>
              <a:cxn ang="T13">
                <a:pos x="T6" y="T7"/>
              </a:cxn>
              <a:cxn ang="T14">
                <a:pos x="T8" y="T9"/>
              </a:cxn>
            </a:cxnLst>
            <a:rect l="T15" t="T16" r="T17" b="T18"/>
            <a:pathLst>
              <a:path w="567" h="476">
                <a:moveTo>
                  <a:pt x="0" y="0"/>
                </a:moveTo>
                <a:lnTo>
                  <a:pt x="0" y="476"/>
                </a:lnTo>
                <a:lnTo>
                  <a:pt x="567" y="476"/>
                </a:lnTo>
                <a:lnTo>
                  <a:pt x="204" y="295"/>
                </a:lnTo>
                <a:lnTo>
                  <a:pt x="0" y="0"/>
                </a:lnTo>
                <a:close/>
              </a:path>
            </a:pathLst>
          </a:custGeom>
          <a:pattFill prst="pct5">
            <a:fgClr>
              <a:srgbClr val="000000"/>
            </a:fgClr>
            <a:bgClr>
              <a:srgbClr val="FFFFFF"/>
            </a:bgClr>
          </a:pattFill>
          <a:ln w="12700">
            <a:solidFill>
              <a:srgbClr val="333399"/>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46" name="Text Box 69"/>
          <p:cNvSpPr txBox="1">
            <a:spLocks noChangeArrowheads="1"/>
          </p:cNvSpPr>
          <p:nvPr/>
        </p:nvSpPr>
        <p:spPr bwMode="auto">
          <a:xfrm>
            <a:off x="5458294" y="5802313"/>
            <a:ext cx="28248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Times New Roman"/>
                <a:ea typeface="ＭＳ Ｐゴシック"/>
                <a:cs typeface="+mn-cs"/>
              </a:rPr>
              <a:t>ディスプレイサイズ</a:t>
            </a:r>
            <a:r>
              <a:rPr kumimoji="1" lang="en-US" altLang="ko-KR" sz="18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ja-JP" altLang="en-US" sz="1800" b="1" i="0" u="none" strike="noStrike" kern="1200" cap="none" spc="0" normalizeH="0" baseline="0" noProof="0" dirty="0">
                <a:ln>
                  <a:noFill/>
                </a:ln>
                <a:solidFill>
                  <a:srgbClr val="000000"/>
                </a:solidFill>
                <a:effectLst/>
                <a:uLnTx/>
                <a:uFillTx/>
                <a:latin typeface="Times New Roman"/>
                <a:ea typeface="ＭＳ Ｐゴシック"/>
                <a:cs typeface="+mn-cs"/>
              </a:rPr>
              <a:t>インチ</a:t>
            </a:r>
            <a:r>
              <a:rPr kumimoji="1" lang="en-US" altLang="ko-KR" sz="1800" b="1" i="0" u="none" strike="noStrike" kern="1200" cap="none" spc="0" normalizeH="0" baseline="0" noProof="0" dirty="0">
                <a:ln>
                  <a:noFill/>
                </a:ln>
                <a:solidFill>
                  <a:srgbClr val="000000"/>
                </a:solidFill>
                <a:effectLst/>
                <a:uLnTx/>
                <a:uFillTx/>
                <a:latin typeface="Times New Roman"/>
                <a:ea typeface="ＭＳ Ｐゴシック"/>
                <a:cs typeface="+mn-cs"/>
              </a:rPr>
              <a:t>)</a:t>
            </a:r>
          </a:p>
        </p:txBody>
      </p:sp>
      <p:sp>
        <p:nvSpPr>
          <p:cNvPr id="276547" name="Text Box 70"/>
          <p:cNvSpPr txBox="1">
            <a:spLocks noChangeArrowheads="1"/>
          </p:cNvSpPr>
          <p:nvPr/>
        </p:nvSpPr>
        <p:spPr bwMode="auto">
          <a:xfrm rot="-5400000">
            <a:off x="3952877" y="4452422"/>
            <a:ext cx="160813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Times New Roman"/>
                <a:ea typeface="ＭＳ Ｐゴシック"/>
                <a:cs typeface="+mn-cs"/>
              </a:rPr>
              <a:t>動作速度</a:t>
            </a:r>
            <a:r>
              <a:rPr kumimoji="1" lang="en-US" altLang="ko-KR" sz="1800" b="1" i="0" u="none" strike="noStrike" kern="1200" cap="none" spc="0" normalizeH="0" baseline="0" noProof="0" dirty="0">
                <a:ln>
                  <a:noFill/>
                </a:ln>
                <a:solidFill>
                  <a:srgbClr val="000000"/>
                </a:solidFill>
                <a:effectLst/>
                <a:uLnTx/>
                <a:uFillTx/>
                <a:latin typeface="Times New Roman"/>
                <a:ea typeface="ＭＳ Ｐゴシック"/>
                <a:cs typeface="+mn-cs"/>
              </a:rPr>
              <a:t> (Hz)</a:t>
            </a:r>
          </a:p>
        </p:txBody>
      </p:sp>
      <p:sp>
        <p:nvSpPr>
          <p:cNvPr id="276548" name="Line 71"/>
          <p:cNvSpPr>
            <a:spLocks noChangeShapeType="1"/>
          </p:cNvSpPr>
          <p:nvPr/>
        </p:nvSpPr>
        <p:spPr bwMode="auto">
          <a:xfrm flipV="1">
            <a:off x="828675" y="3311525"/>
            <a:ext cx="0" cy="2335213"/>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49" name="Text Box 72"/>
          <p:cNvSpPr txBox="1">
            <a:spLocks noChangeArrowheads="1"/>
          </p:cNvSpPr>
          <p:nvPr/>
        </p:nvSpPr>
        <p:spPr bwMode="auto">
          <a:xfrm>
            <a:off x="7650188" y="3421744"/>
            <a:ext cx="10166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FF0033"/>
                </a:solidFill>
                <a:effectLst/>
                <a:uLnTx/>
                <a:uFillTx/>
                <a:latin typeface="Times New Roman"/>
                <a:ea typeface="ＭＳ Ｐゴシック"/>
                <a:cs typeface="+mn-cs"/>
              </a:rPr>
              <a:t>移動度 </a:t>
            </a:r>
            <a:r>
              <a:rPr kumimoji="1" lang="en-US" altLang="ko-KR" sz="1400" b="1" i="0" u="none" strike="noStrike" kern="1200" cap="none" spc="0" normalizeH="0" baseline="0" noProof="0" dirty="0">
                <a:ln>
                  <a:noFill/>
                </a:ln>
                <a:solidFill>
                  <a:srgbClr val="FF0033"/>
                </a:solidFill>
                <a:effectLst/>
                <a:uLnTx/>
                <a:uFillTx/>
                <a:latin typeface="Times New Roman"/>
                <a:ea typeface="ＭＳ Ｐゴシック"/>
                <a:cs typeface="+mn-cs"/>
              </a:rPr>
              <a:t>=</a:t>
            </a:r>
            <a:r>
              <a:rPr kumimoji="1" lang="ja-JP" altLang="en-US" sz="1400" b="1" i="0" u="none" strike="noStrike" kern="1200" cap="none" spc="0" normalizeH="0" baseline="0" noProof="0" dirty="0">
                <a:ln>
                  <a:noFill/>
                </a:ln>
                <a:solidFill>
                  <a:srgbClr val="FF0033"/>
                </a:solidFill>
                <a:effectLst/>
                <a:uLnTx/>
                <a:uFillTx/>
                <a:latin typeface="Times New Roman"/>
                <a:ea typeface="ＭＳ Ｐゴシック"/>
                <a:cs typeface="+mn-cs"/>
              </a:rPr>
              <a:t> </a:t>
            </a:r>
            <a:r>
              <a:rPr kumimoji="1" lang="en-US" altLang="ko-KR" sz="1400" b="1" i="0" u="none" strike="noStrike" kern="1200" cap="none" spc="0" normalizeH="0" baseline="0" noProof="0" dirty="0">
                <a:ln>
                  <a:noFill/>
                </a:ln>
                <a:solidFill>
                  <a:srgbClr val="FF0033"/>
                </a:solidFill>
                <a:effectLst/>
                <a:uLnTx/>
                <a:uFillTx/>
                <a:latin typeface="Times New Roman"/>
                <a:ea typeface="ＭＳ Ｐゴシック"/>
                <a:cs typeface="+mn-cs"/>
              </a:rPr>
              <a:t>3</a:t>
            </a:r>
          </a:p>
        </p:txBody>
      </p:sp>
      <p:sp>
        <p:nvSpPr>
          <p:cNvPr id="276550" name="Text Box 73"/>
          <p:cNvSpPr txBox="1">
            <a:spLocks noChangeArrowheads="1"/>
          </p:cNvSpPr>
          <p:nvPr/>
        </p:nvSpPr>
        <p:spPr bwMode="auto">
          <a:xfrm>
            <a:off x="5289311" y="5267325"/>
            <a:ext cx="11657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Times New Roman"/>
                <a:ea typeface="ＭＳ Ｐゴシック"/>
                <a:cs typeface="+mn-cs"/>
              </a:rPr>
              <a:t>移動度 </a:t>
            </a:r>
            <a:r>
              <a:rPr kumimoji="1" lang="en-US" altLang="ko-KR" sz="1400" b="1"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1" lang="ja-JP" altLang="en-US" sz="1400" b="1"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ko-KR" sz="1400" b="1" i="0" u="none" strike="noStrike" kern="1200" cap="none" spc="0" normalizeH="0" baseline="0" noProof="0" dirty="0">
                <a:ln>
                  <a:noFill/>
                </a:ln>
                <a:solidFill>
                  <a:srgbClr val="000000"/>
                </a:solidFill>
                <a:effectLst/>
                <a:uLnTx/>
                <a:uFillTx/>
                <a:latin typeface="Times New Roman"/>
                <a:ea typeface="ＭＳ Ｐゴシック"/>
                <a:cs typeface="+mn-cs"/>
              </a:rPr>
              <a:t>0.5</a:t>
            </a:r>
          </a:p>
        </p:txBody>
      </p:sp>
      <p:sp>
        <p:nvSpPr>
          <p:cNvPr id="276551" name="Text Box 74"/>
          <p:cNvSpPr txBox="1">
            <a:spLocks noChangeArrowheads="1"/>
          </p:cNvSpPr>
          <p:nvPr/>
        </p:nvSpPr>
        <p:spPr bwMode="auto">
          <a:xfrm>
            <a:off x="5484813" y="1016000"/>
            <a:ext cx="32175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kumimoji="1" sz="2400">
                <a:solidFill>
                  <a:schemeClr val="tx1"/>
                </a:solidFill>
                <a:latin typeface="Times New Roman" pitchFamily="18" charset="0"/>
                <a:ea typeface="ＭＳ Ｐゴシック" pitchFamily="50" charset="-128"/>
              </a:defRPr>
            </a:lvl1pPr>
            <a:lvl2pPr marL="742950" indent="-285750">
              <a:defRPr kumimoji="1" sz="2400">
                <a:solidFill>
                  <a:schemeClr val="tx1"/>
                </a:solidFill>
                <a:latin typeface="Times New Roman" pitchFamily="18" charset="0"/>
                <a:ea typeface="ＭＳ Ｐゴシック" pitchFamily="50" charset="-128"/>
              </a:defRPr>
            </a:lvl2pPr>
            <a:lvl3pPr marL="1143000" indent="-228600">
              <a:defRPr kumimoji="1" sz="2400">
                <a:solidFill>
                  <a:schemeClr val="tx1"/>
                </a:solidFill>
                <a:latin typeface="Times New Roman" pitchFamily="18" charset="0"/>
                <a:ea typeface="ＭＳ Ｐゴシック" pitchFamily="50" charset="-128"/>
              </a:defRPr>
            </a:lvl3pPr>
            <a:lvl4pPr marL="1600200" indent="-228600">
              <a:defRPr kumimoji="1" sz="2400">
                <a:solidFill>
                  <a:schemeClr val="tx1"/>
                </a:solidFill>
                <a:latin typeface="Times New Roman" pitchFamily="18" charset="0"/>
                <a:ea typeface="ＭＳ Ｐゴシック" pitchFamily="50" charset="-128"/>
              </a:defRPr>
            </a:lvl4pPr>
            <a:lvl5pPr marL="2057400" indent="-228600">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ja-JP" altLang="en-US" sz="1400" b="0" i="1" u="none" strike="noStrike" kern="1200" cap="none" spc="0" normalizeH="0" baseline="0" noProof="0" dirty="0">
                <a:ln>
                  <a:noFill/>
                </a:ln>
                <a:solidFill>
                  <a:srgbClr val="000000"/>
                </a:solidFill>
                <a:effectLst/>
                <a:uLnTx/>
                <a:uFillTx/>
                <a:latin typeface="Times New Roman"/>
                <a:ea typeface="ＭＳ Ｐゴシック"/>
                <a:cs typeface="+mn-cs"/>
                <a:sym typeface="Wingdings 2" pitchFamily="18" charset="2"/>
              </a:rPr>
              <a:t>出典</a:t>
            </a:r>
            <a:r>
              <a:rPr kumimoji="1" lang="en-US" altLang="ko-KR" sz="1400" b="0" i="1" u="none" strike="noStrike" kern="1200" cap="none" spc="0" normalizeH="0" baseline="0" noProof="0" dirty="0">
                <a:ln>
                  <a:noFill/>
                </a:ln>
                <a:solidFill>
                  <a:srgbClr val="000000"/>
                </a:solidFill>
                <a:effectLst/>
                <a:uLnTx/>
                <a:uFillTx/>
                <a:latin typeface="Times New Roman"/>
                <a:ea typeface="ＭＳ Ｐゴシック"/>
                <a:cs typeface="+mn-cs"/>
                <a:sym typeface="Wingdings 2" pitchFamily="18" charset="2"/>
              </a:rPr>
              <a:t>: Jang </a:t>
            </a:r>
            <a:r>
              <a:rPr kumimoji="1" lang="en-US" altLang="ko-KR" sz="1400" b="0" i="1" u="none" strike="noStrike" kern="1200" cap="none" spc="0" normalizeH="0" baseline="0" noProof="0" dirty="0" err="1">
                <a:ln>
                  <a:noFill/>
                </a:ln>
                <a:solidFill>
                  <a:srgbClr val="000000"/>
                </a:solidFill>
                <a:effectLst/>
                <a:uLnTx/>
                <a:uFillTx/>
                <a:latin typeface="Times New Roman"/>
                <a:ea typeface="ＭＳ Ｐゴシック"/>
                <a:cs typeface="+mn-cs"/>
                <a:sym typeface="Wingdings 2" pitchFamily="18" charset="2"/>
              </a:rPr>
              <a:t>Yeon</a:t>
            </a:r>
            <a:r>
              <a:rPr kumimoji="1" lang="en-US" altLang="ko-KR" sz="1400" b="0" i="1" u="none" strike="noStrike" kern="1200" cap="none" spc="0" normalizeH="0" baseline="0" noProof="0" dirty="0">
                <a:ln>
                  <a:noFill/>
                </a:ln>
                <a:solidFill>
                  <a:srgbClr val="000000"/>
                </a:solidFill>
                <a:effectLst/>
                <a:uLnTx/>
                <a:uFillTx/>
                <a:latin typeface="Times New Roman"/>
                <a:ea typeface="ＭＳ Ｐゴシック"/>
                <a:cs typeface="+mn-cs"/>
                <a:sym typeface="Wingdings 2" pitchFamily="18" charset="2"/>
              </a:rPr>
              <a:t> Kwon (SAIT), IDW 2007</a:t>
            </a:r>
          </a:p>
        </p:txBody>
      </p:sp>
      <p:sp>
        <p:nvSpPr>
          <p:cNvPr id="17483" name="AutoShape 75"/>
          <p:cNvSpPr>
            <a:spLocks noChangeArrowheads="1"/>
          </p:cNvSpPr>
          <p:nvPr/>
        </p:nvSpPr>
        <p:spPr bwMode="auto">
          <a:xfrm rot="-1800000">
            <a:off x="5700713" y="4155163"/>
            <a:ext cx="2016125" cy="73366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chemeClr val="accent2">
                  <a:gamma/>
                  <a:tint val="13725"/>
                  <a:invGamma/>
                </a:schemeClr>
              </a:gs>
              <a:gs pos="100000">
                <a:schemeClr val="accent2"/>
              </a:gs>
            </a:gsLst>
            <a:lin ang="0" scaled="1"/>
          </a:gradFill>
          <a:ln w="9525" algn="ctr">
            <a:noFill/>
            <a:miter lim="800000"/>
            <a:headEnd/>
            <a:tailEnd/>
          </a:ln>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276553" name="Rectangle 75"/>
          <p:cNvSpPr>
            <a:spLocks noGrp="1" noChangeArrowheads="1"/>
          </p:cNvSpPr>
          <p:nvPr>
            <p:ph type="title" idx="4294967295"/>
          </p:nvPr>
        </p:nvSpPr>
        <p:spPr>
          <a:xfrm>
            <a:off x="0" y="0"/>
            <a:ext cx="9144000" cy="1066800"/>
          </a:xfrm>
          <a:noFill/>
        </p:spPr>
        <p:txBody>
          <a:bodyPr/>
          <a:lstStyle/>
          <a:p>
            <a:r>
              <a:rPr lang="ja-JP" altLang="en-US" sz="3600" b="1" dirty="0">
                <a:solidFill>
                  <a:srgbClr val="0000FF"/>
                </a:solidFill>
              </a:rPr>
              <a:t>液晶</a:t>
            </a:r>
            <a:r>
              <a:rPr lang="en-US" altLang="ja-JP" sz="3600" b="1" dirty="0">
                <a:solidFill>
                  <a:srgbClr val="0000FF"/>
                </a:solidFill>
              </a:rPr>
              <a:t>TV</a:t>
            </a:r>
            <a:r>
              <a:rPr lang="ja-JP" altLang="en-US" sz="3600" b="1" dirty="0">
                <a:solidFill>
                  <a:srgbClr val="0000FF"/>
                </a:solidFill>
              </a:rPr>
              <a:t>が大型化するとシリコンは使えない</a:t>
            </a:r>
            <a:endParaRPr lang="en-US" altLang="ja-JP" sz="3600" b="1" dirty="0">
              <a:solidFill>
                <a:srgbClr val="0000FF"/>
              </a:solidFill>
            </a:endParaRPr>
          </a:p>
        </p:txBody>
      </p:sp>
      <p:sp>
        <p:nvSpPr>
          <p:cNvPr id="74" name="テキスト ボックス 73"/>
          <p:cNvSpPr txBox="1"/>
          <p:nvPr/>
        </p:nvSpPr>
        <p:spPr>
          <a:xfrm>
            <a:off x="8724900" y="6488668"/>
            <a:ext cx="415498" cy="369332"/>
          </a:xfrm>
          <a:prstGeom prst="rect">
            <a:avLst/>
          </a:prstGeom>
          <a:solidFill>
            <a:schemeClr val="accent2"/>
          </a:solidFill>
        </p:spPr>
        <p:txBody>
          <a:bodyPr wrap="none" rtlCol="0">
            <a:spAutoFit/>
          </a:bodyPr>
          <a:lstStyle>
            <a:defPPr>
              <a:defRPr lang="ja-JP"/>
            </a:defPPr>
            <a:lvl1pPr>
              <a:defRPr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rPr>
              <a:t>25</a:t>
            </a:r>
            <a:endParaRPr kumimoji="1" lang="ja-JP" altLang="en-US" sz="1800" b="1" i="0" u="none" strike="noStrike" kern="1200" cap="none" spc="0" normalizeH="0" baseline="0" noProof="0" dirty="0">
              <a:ln>
                <a:noFill/>
              </a:ln>
              <a:solidFill>
                <a:srgbClr val="FFFFFF"/>
              </a:solidFill>
              <a:effectLst/>
              <a:uLnTx/>
              <a:uFillTx/>
              <a:latin typeface="Times New Roman" pitchFamily="18" charset="0"/>
              <a:ea typeface="ＭＳ Ｐゴシック"/>
              <a:cs typeface="Times New Roman" pitchFamily="18" charset="0"/>
            </a:endParaRPr>
          </a:p>
        </p:txBody>
      </p:sp>
    </p:spTree>
    <p:extLst>
      <p:ext uri="{BB962C8B-B14F-4D97-AF65-F5344CB8AC3E}">
        <p14:creationId xmlns:p14="http://schemas.microsoft.com/office/powerpoint/2010/main" val="175152276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2" name="Rectangle 2"/>
          <p:cNvSpPr>
            <a:spLocks noChangeArrowheads="1"/>
          </p:cNvSpPr>
          <p:nvPr/>
        </p:nvSpPr>
        <p:spPr bwMode="auto">
          <a:xfrm>
            <a:off x="-1336675" y="2724150"/>
            <a:ext cx="1587" cy="1588"/>
          </a:xfrm>
          <a:prstGeom prst="rect">
            <a:avLst/>
          </a:prstGeom>
          <a:solidFill>
            <a:srgbClr val="F3A7F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63" name="Rectangle 3"/>
          <p:cNvSpPr>
            <a:spLocks noChangeArrowheads="1"/>
          </p:cNvSpPr>
          <p:nvPr/>
        </p:nvSpPr>
        <p:spPr bwMode="auto">
          <a:xfrm>
            <a:off x="-1336675" y="2724150"/>
            <a:ext cx="1587" cy="1588"/>
          </a:xfrm>
          <a:prstGeom prst="rect">
            <a:avLst/>
          </a:prstGeom>
          <a:solidFill>
            <a:srgbClr val="F3A7F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64" name="Freeform 4"/>
          <p:cNvSpPr>
            <a:spLocks/>
          </p:cNvSpPr>
          <p:nvPr/>
        </p:nvSpPr>
        <p:spPr bwMode="auto">
          <a:xfrm>
            <a:off x="1512888" y="1968500"/>
            <a:ext cx="1587" cy="1588"/>
          </a:xfrm>
          <a:custGeom>
            <a:avLst/>
            <a:gdLst>
              <a:gd name="T0" fmla="*/ 2147483646 w 1"/>
              <a:gd name="T1" fmla="*/ 2147483646 h 2"/>
              <a:gd name="T2" fmla="*/ 2147483646 w 1"/>
              <a:gd name="T3" fmla="*/ 0 h 2"/>
              <a:gd name="T4" fmla="*/ 0 w 1"/>
              <a:gd name="T5" fmla="*/ 2147483646 h 2"/>
              <a:gd name="T6" fmla="*/ 0 w 1"/>
              <a:gd name="T7" fmla="*/ 2147483646 h 2"/>
              <a:gd name="T8" fmla="*/ 2147483646 w 1"/>
              <a:gd name="T9" fmla="*/ 2147483646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2"/>
                </a:moveTo>
                <a:lnTo>
                  <a:pt x="1" y="0"/>
                </a:lnTo>
                <a:lnTo>
                  <a:pt x="0" y="2"/>
                </a:lnTo>
                <a:lnTo>
                  <a:pt x="1" y="2"/>
                </a:lnTo>
                <a:close/>
              </a:path>
            </a:pathLst>
          </a:custGeom>
          <a:solidFill>
            <a:srgbClr val="F3A7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65" name="Freeform 5"/>
          <p:cNvSpPr>
            <a:spLocks/>
          </p:cNvSpPr>
          <p:nvPr/>
        </p:nvSpPr>
        <p:spPr bwMode="auto">
          <a:xfrm>
            <a:off x="1512888" y="1968500"/>
            <a:ext cx="1587" cy="1588"/>
          </a:xfrm>
          <a:custGeom>
            <a:avLst/>
            <a:gdLst>
              <a:gd name="T0" fmla="*/ 2147483646 w 1"/>
              <a:gd name="T1" fmla="*/ 2147483646 h 2"/>
              <a:gd name="T2" fmla="*/ 2147483646 w 1"/>
              <a:gd name="T3" fmla="*/ 0 h 2"/>
              <a:gd name="T4" fmla="*/ 0 w 1"/>
              <a:gd name="T5" fmla="*/ 2147483646 h 2"/>
              <a:gd name="T6" fmla="*/ 0 w 1"/>
              <a:gd name="T7" fmla="*/ 2147483646 h 2"/>
              <a:gd name="T8" fmla="*/ 2147483646 w 1"/>
              <a:gd name="T9" fmla="*/ 2147483646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2"/>
                </a:moveTo>
                <a:lnTo>
                  <a:pt x="1" y="0"/>
                </a:lnTo>
                <a:lnTo>
                  <a:pt x="0" y="2"/>
                </a:lnTo>
                <a:lnTo>
                  <a:pt x="1" y="2"/>
                </a:lnTo>
                <a:close/>
              </a:path>
            </a:pathLst>
          </a:custGeom>
          <a:solidFill>
            <a:srgbClr val="F3A7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nvGrpSpPr>
          <p:cNvPr id="604166" name="Group 6"/>
          <p:cNvGrpSpPr>
            <a:grpSpLocks/>
          </p:cNvGrpSpPr>
          <p:nvPr/>
        </p:nvGrpSpPr>
        <p:grpSpPr bwMode="auto">
          <a:xfrm>
            <a:off x="228600" y="1008063"/>
            <a:ext cx="4645025" cy="2370137"/>
            <a:chOff x="336" y="635"/>
            <a:chExt cx="2926" cy="1493"/>
          </a:xfrm>
        </p:grpSpPr>
        <p:sp>
          <p:nvSpPr>
            <p:cNvPr id="604210" name="Rectangle 7"/>
            <p:cNvSpPr>
              <a:spLocks noChangeArrowheads="1"/>
            </p:cNvSpPr>
            <p:nvPr/>
          </p:nvSpPr>
          <p:spPr bwMode="auto">
            <a:xfrm>
              <a:off x="336" y="816"/>
              <a:ext cx="29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電極</a:t>
              </a:r>
              <a:endParaRPr kumimoji="1" lang="en-US" altLang="ja-JP"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11" name="Rectangle 8"/>
            <p:cNvSpPr>
              <a:spLocks noChangeArrowheads="1"/>
            </p:cNvSpPr>
            <p:nvPr/>
          </p:nvSpPr>
          <p:spPr bwMode="auto">
            <a:xfrm>
              <a:off x="400" y="1072"/>
              <a:ext cx="439"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有機</a:t>
              </a:r>
              <a:br>
                <a:rPr kumimoji="1" lang="en-US" altLang="ja-JP"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br>
              <a:r>
                <a:rPr kumimoji="1" lang="ja-JP" altLang="en-US"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半導体</a:t>
              </a:r>
              <a:endParaRPr kumimoji="1" lang="en-US" altLang="ja-JP"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12" name="Rectangle 9"/>
            <p:cNvSpPr>
              <a:spLocks noChangeArrowheads="1"/>
            </p:cNvSpPr>
            <p:nvPr/>
          </p:nvSpPr>
          <p:spPr bwMode="auto">
            <a:xfrm>
              <a:off x="496" y="1843"/>
              <a:ext cx="29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電極</a:t>
              </a:r>
              <a:endParaRPr kumimoji="1" lang="en-US" altLang="ja-JP"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13" name="Rectangle 10"/>
            <p:cNvSpPr>
              <a:spLocks noChangeArrowheads="1"/>
            </p:cNvSpPr>
            <p:nvPr/>
          </p:nvSpPr>
          <p:spPr bwMode="auto">
            <a:xfrm>
              <a:off x="2304" y="1954"/>
              <a:ext cx="38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ガラス</a:t>
              </a:r>
              <a:endParaRPr kumimoji="1" lang="en-US" altLang="ja-JP"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14" name="Rectangle 11"/>
            <p:cNvSpPr>
              <a:spLocks noChangeArrowheads="1"/>
            </p:cNvSpPr>
            <p:nvPr/>
          </p:nvSpPr>
          <p:spPr bwMode="auto">
            <a:xfrm>
              <a:off x="2547" y="1616"/>
              <a:ext cx="71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トランジスタ</a:t>
              </a:r>
              <a:endPar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15" name="Freeform 12"/>
            <p:cNvSpPr>
              <a:spLocks/>
            </p:cNvSpPr>
            <p:nvPr/>
          </p:nvSpPr>
          <p:spPr bwMode="auto">
            <a:xfrm>
              <a:off x="1162" y="1758"/>
              <a:ext cx="1038" cy="282"/>
            </a:xfrm>
            <a:custGeom>
              <a:avLst/>
              <a:gdLst>
                <a:gd name="T0" fmla="*/ 1015 w 1038"/>
                <a:gd name="T1" fmla="*/ 18 h 564"/>
                <a:gd name="T2" fmla="*/ 1038 w 1038"/>
                <a:gd name="T3" fmla="*/ 16 h 564"/>
                <a:gd name="T4" fmla="*/ 0 w 1038"/>
                <a:gd name="T5" fmla="*/ 0 h 564"/>
                <a:gd name="T6" fmla="*/ 0 w 1038"/>
                <a:gd name="T7" fmla="*/ 1 h 564"/>
                <a:gd name="T8" fmla="*/ 72 w 1038"/>
                <a:gd name="T9" fmla="*/ 2 h 564"/>
                <a:gd name="T10" fmla="*/ 144 w 1038"/>
                <a:gd name="T11" fmla="*/ 3 h 564"/>
                <a:gd name="T12" fmla="*/ 215 w 1038"/>
                <a:gd name="T13" fmla="*/ 4 h 564"/>
                <a:gd name="T14" fmla="*/ 284 w 1038"/>
                <a:gd name="T15" fmla="*/ 5 h 564"/>
                <a:gd name="T16" fmla="*/ 352 w 1038"/>
                <a:gd name="T17" fmla="*/ 6 h 564"/>
                <a:gd name="T18" fmla="*/ 419 w 1038"/>
                <a:gd name="T19" fmla="*/ 7 h 564"/>
                <a:gd name="T20" fmla="*/ 482 w 1038"/>
                <a:gd name="T21" fmla="*/ 8 h 564"/>
                <a:gd name="T22" fmla="*/ 544 w 1038"/>
                <a:gd name="T23" fmla="*/ 9 h 564"/>
                <a:gd name="T24" fmla="*/ 602 w 1038"/>
                <a:gd name="T25" fmla="*/ 10 h 564"/>
                <a:gd name="T26" fmla="*/ 657 w 1038"/>
                <a:gd name="T27" fmla="*/ 11 h 564"/>
                <a:gd name="T28" fmla="*/ 710 w 1038"/>
                <a:gd name="T29" fmla="*/ 12 h 564"/>
                <a:gd name="T30" fmla="*/ 758 w 1038"/>
                <a:gd name="T31" fmla="*/ 13 h 564"/>
                <a:gd name="T32" fmla="*/ 802 w 1038"/>
                <a:gd name="T33" fmla="*/ 13 h 564"/>
                <a:gd name="T34" fmla="*/ 841 w 1038"/>
                <a:gd name="T35" fmla="*/ 14 h 564"/>
                <a:gd name="T36" fmla="*/ 878 w 1038"/>
                <a:gd name="T37" fmla="*/ 15 h 564"/>
                <a:gd name="T38" fmla="*/ 908 w 1038"/>
                <a:gd name="T39" fmla="*/ 15 h 564"/>
                <a:gd name="T40" fmla="*/ 935 w 1038"/>
                <a:gd name="T41" fmla="*/ 16 h 564"/>
                <a:gd name="T42" fmla="*/ 956 w 1038"/>
                <a:gd name="T43" fmla="*/ 16 h 564"/>
                <a:gd name="T44" fmla="*/ 973 w 1038"/>
                <a:gd name="T45" fmla="*/ 17 h 564"/>
                <a:gd name="T46" fmla="*/ 984 w 1038"/>
                <a:gd name="T47" fmla="*/ 17 h 564"/>
                <a:gd name="T48" fmla="*/ 990 w 1038"/>
                <a:gd name="T49" fmla="*/ 18 h 564"/>
                <a:gd name="T50" fmla="*/ 991 w 1038"/>
                <a:gd name="T51" fmla="*/ 18 h 564"/>
                <a:gd name="T52" fmla="*/ 1015 w 1038"/>
                <a:gd name="T53" fmla="*/ 18 h 5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38" h="564">
                  <a:moveTo>
                    <a:pt x="1015" y="564"/>
                  </a:moveTo>
                  <a:lnTo>
                    <a:pt x="1038" y="483"/>
                  </a:lnTo>
                  <a:lnTo>
                    <a:pt x="0" y="0"/>
                  </a:lnTo>
                  <a:lnTo>
                    <a:pt x="0" y="3"/>
                  </a:lnTo>
                  <a:lnTo>
                    <a:pt x="72" y="36"/>
                  </a:lnTo>
                  <a:lnTo>
                    <a:pt x="144" y="70"/>
                  </a:lnTo>
                  <a:lnTo>
                    <a:pt x="215" y="105"/>
                  </a:lnTo>
                  <a:lnTo>
                    <a:pt x="284" y="139"/>
                  </a:lnTo>
                  <a:lnTo>
                    <a:pt x="352" y="172"/>
                  </a:lnTo>
                  <a:lnTo>
                    <a:pt x="419" y="206"/>
                  </a:lnTo>
                  <a:lnTo>
                    <a:pt x="482" y="239"/>
                  </a:lnTo>
                  <a:lnTo>
                    <a:pt x="544" y="269"/>
                  </a:lnTo>
                  <a:lnTo>
                    <a:pt x="602" y="300"/>
                  </a:lnTo>
                  <a:lnTo>
                    <a:pt x="657" y="331"/>
                  </a:lnTo>
                  <a:lnTo>
                    <a:pt x="710" y="360"/>
                  </a:lnTo>
                  <a:lnTo>
                    <a:pt x="758" y="387"/>
                  </a:lnTo>
                  <a:lnTo>
                    <a:pt x="802" y="412"/>
                  </a:lnTo>
                  <a:lnTo>
                    <a:pt x="841" y="436"/>
                  </a:lnTo>
                  <a:lnTo>
                    <a:pt x="878" y="458"/>
                  </a:lnTo>
                  <a:lnTo>
                    <a:pt x="908" y="478"/>
                  </a:lnTo>
                  <a:lnTo>
                    <a:pt x="935" y="496"/>
                  </a:lnTo>
                  <a:lnTo>
                    <a:pt x="956" y="512"/>
                  </a:lnTo>
                  <a:lnTo>
                    <a:pt x="973" y="526"/>
                  </a:lnTo>
                  <a:lnTo>
                    <a:pt x="984" y="537"/>
                  </a:lnTo>
                  <a:lnTo>
                    <a:pt x="990" y="546"/>
                  </a:lnTo>
                  <a:lnTo>
                    <a:pt x="991" y="554"/>
                  </a:lnTo>
                  <a:lnTo>
                    <a:pt x="1015" y="564"/>
                  </a:lnTo>
                  <a:close/>
                </a:path>
              </a:pathLst>
            </a:custGeom>
            <a:solidFill>
              <a:srgbClr val="057E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16" name="Freeform 13"/>
            <p:cNvSpPr>
              <a:spLocks/>
            </p:cNvSpPr>
            <p:nvPr/>
          </p:nvSpPr>
          <p:spPr bwMode="auto">
            <a:xfrm>
              <a:off x="1162" y="1760"/>
              <a:ext cx="991" cy="275"/>
            </a:xfrm>
            <a:custGeom>
              <a:avLst/>
              <a:gdLst>
                <a:gd name="T0" fmla="*/ 0 w 991"/>
                <a:gd name="T1" fmla="*/ 0 h 551"/>
                <a:gd name="T2" fmla="*/ 72 w 991"/>
                <a:gd name="T3" fmla="*/ 1 h 551"/>
                <a:gd name="T4" fmla="*/ 144 w 991"/>
                <a:gd name="T5" fmla="*/ 2 h 551"/>
                <a:gd name="T6" fmla="*/ 215 w 991"/>
                <a:gd name="T7" fmla="*/ 3 h 551"/>
                <a:gd name="T8" fmla="*/ 284 w 991"/>
                <a:gd name="T9" fmla="*/ 4 h 551"/>
                <a:gd name="T10" fmla="*/ 352 w 991"/>
                <a:gd name="T11" fmla="*/ 5 h 551"/>
                <a:gd name="T12" fmla="*/ 419 w 991"/>
                <a:gd name="T13" fmla="*/ 6 h 551"/>
                <a:gd name="T14" fmla="*/ 482 w 991"/>
                <a:gd name="T15" fmla="*/ 7 h 551"/>
                <a:gd name="T16" fmla="*/ 544 w 991"/>
                <a:gd name="T17" fmla="*/ 8 h 551"/>
                <a:gd name="T18" fmla="*/ 602 w 991"/>
                <a:gd name="T19" fmla="*/ 9 h 551"/>
                <a:gd name="T20" fmla="*/ 657 w 991"/>
                <a:gd name="T21" fmla="*/ 10 h 551"/>
                <a:gd name="T22" fmla="*/ 710 w 991"/>
                <a:gd name="T23" fmla="*/ 11 h 551"/>
                <a:gd name="T24" fmla="*/ 758 w 991"/>
                <a:gd name="T25" fmla="*/ 12 h 551"/>
                <a:gd name="T26" fmla="*/ 802 w 991"/>
                <a:gd name="T27" fmla="*/ 12 h 551"/>
                <a:gd name="T28" fmla="*/ 841 w 991"/>
                <a:gd name="T29" fmla="*/ 13 h 551"/>
                <a:gd name="T30" fmla="*/ 878 w 991"/>
                <a:gd name="T31" fmla="*/ 14 h 551"/>
                <a:gd name="T32" fmla="*/ 908 w 991"/>
                <a:gd name="T33" fmla="*/ 14 h 551"/>
                <a:gd name="T34" fmla="*/ 935 w 991"/>
                <a:gd name="T35" fmla="*/ 15 h 551"/>
                <a:gd name="T36" fmla="*/ 956 w 991"/>
                <a:gd name="T37" fmla="*/ 15 h 551"/>
                <a:gd name="T38" fmla="*/ 973 w 991"/>
                <a:gd name="T39" fmla="*/ 16 h 551"/>
                <a:gd name="T40" fmla="*/ 984 w 991"/>
                <a:gd name="T41" fmla="*/ 16 h 551"/>
                <a:gd name="T42" fmla="*/ 990 w 991"/>
                <a:gd name="T43" fmla="*/ 16 h 551"/>
                <a:gd name="T44" fmla="*/ 991 w 991"/>
                <a:gd name="T45" fmla="*/ 17 h 551"/>
                <a:gd name="T46" fmla="*/ 966 w 991"/>
                <a:gd name="T47" fmla="*/ 16 h 551"/>
                <a:gd name="T48" fmla="*/ 964 w 991"/>
                <a:gd name="T49" fmla="*/ 16 h 551"/>
                <a:gd name="T50" fmla="*/ 959 w 991"/>
                <a:gd name="T51" fmla="*/ 16 h 551"/>
                <a:gd name="T52" fmla="*/ 947 w 991"/>
                <a:gd name="T53" fmla="*/ 15 h 551"/>
                <a:gd name="T54" fmla="*/ 932 w 991"/>
                <a:gd name="T55" fmla="*/ 15 h 551"/>
                <a:gd name="T56" fmla="*/ 911 w 991"/>
                <a:gd name="T57" fmla="*/ 15 h 551"/>
                <a:gd name="T58" fmla="*/ 885 w 991"/>
                <a:gd name="T59" fmla="*/ 14 h 551"/>
                <a:gd name="T60" fmla="*/ 855 w 991"/>
                <a:gd name="T61" fmla="*/ 13 h 551"/>
                <a:gd name="T62" fmla="*/ 820 w 991"/>
                <a:gd name="T63" fmla="*/ 13 h 551"/>
                <a:gd name="T64" fmla="*/ 782 w 991"/>
                <a:gd name="T65" fmla="*/ 12 h 551"/>
                <a:gd name="T66" fmla="*/ 738 w 991"/>
                <a:gd name="T67" fmla="*/ 11 h 551"/>
                <a:gd name="T68" fmla="*/ 691 w 991"/>
                <a:gd name="T69" fmla="*/ 10 h 551"/>
                <a:gd name="T70" fmla="*/ 641 w 991"/>
                <a:gd name="T71" fmla="*/ 10 h 551"/>
                <a:gd name="T72" fmla="*/ 587 w 991"/>
                <a:gd name="T73" fmla="*/ 9 h 551"/>
                <a:gd name="T74" fmla="*/ 530 w 991"/>
                <a:gd name="T75" fmla="*/ 8 h 551"/>
                <a:gd name="T76" fmla="*/ 470 w 991"/>
                <a:gd name="T77" fmla="*/ 7 h 551"/>
                <a:gd name="T78" fmla="*/ 407 w 991"/>
                <a:gd name="T79" fmla="*/ 6 h 551"/>
                <a:gd name="T80" fmla="*/ 344 w 991"/>
                <a:gd name="T81" fmla="*/ 5 h 551"/>
                <a:gd name="T82" fmla="*/ 277 w 991"/>
                <a:gd name="T83" fmla="*/ 4 h 551"/>
                <a:gd name="T84" fmla="*/ 209 w 991"/>
                <a:gd name="T85" fmla="*/ 3 h 551"/>
                <a:gd name="T86" fmla="*/ 140 w 991"/>
                <a:gd name="T87" fmla="*/ 2 h 551"/>
                <a:gd name="T88" fmla="*/ 70 w 991"/>
                <a:gd name="T89" fmla="*/ 1 h 551"/>
                <a:gd name="T90" fmla="*/ 0 w 991"/>
                <a:gd name="T91" fmla="*/ 0 h 551"/>
                <a:gd name="T92" fmla="*/ 0 w 991"/>
                <a:gd name="T93" fmla="*/ 0 h 5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1" h="551">
                  <a:moveTo>
                    <a:pt x="0" y="0"/>
                  </a:moveTo>
                  <a:lnTo>
                    <a:pt x="72" y="33"/>
                  </a:lnTo>
                  <a:lnTo>
                    <a:pt x="144" y="67"/>
                  </a:lnTo>
                  <a:lnTo>
                    <a:pt x="215" y="102"/>
                  </a:lnTo>
                  <a:lnTo>
                    <a:pt x="284" y="136"/>
                  </a:lnTo>
                  <a:lnTo>
                    <a:pt x="352" y="169"/>
                  </a:lnTo>
                  <a:lnTo>
                    <a:pt x="419" y="203"/>
                  </a:lnTo>
                  <a:lnTo>
                    <a:pt x="482" y="236"/>
                  </a:lnTo>
                  <a:lnTo>
                    <a:pt x="544" y="266"/>
                  </a:lnTo>
                  <a:lnTo>
                    <a:pt x="602" y="297"/>
                  </a:lnTo>
                  <a:lnTo>
                    <a:pt x="657" y="328"/>
                  </a:lnTo>
                  <a:lnTo>
                    <a:pt x="710" y="357"/>
                  </a:lnTo>
                  <a:lnTo>
                    <a:pt x="758" y="384"/>
                  </a:lnTo>
                  <a:lnTo>
                    <a:pt x="802" y="409"/>
                  </a:lnTo>
                  <a:lnTo>
                    <a:pt x="841" y="433"/>
                  </a:lnTo>
                  <a:lnTo>
                    <a:pt x="878" y="455"/>
                  </a:lnTo>
                  <a:lnTo>
                    <a:pt x="908" y="475"/>
                  </a:lnTo>
                  <a:lnTo>
                    <a:pt x="935" y="493"/>
                  </a:lnTo>
                  <a:lnTo>
                    <a:pt x="956" y="509"/>
                  </a:lnTo>
                  <a:lnTo>
                    <a:pt x="973" y="523"/>
                  </a:lnTo>
                  <a:lnTo>
                    <a:pt x="984" y="534"/>
                  </a:lnTo>
                  <a:lnTo>
                    <a:pt x="990" y="543"/>
                  </a:lnTo>
                  <a:lnTo>
                    <a:pt x="991" y="551"/>
                  </a:lnTo>
                  <a:lnTo>
                    <a:pt x="966" y="538"/>
                  </a:lnTo>
                  <a:lnTo>
                    <a:pt x="964" y="532"/>
                  </a:lnTo>
                  <a:lnTo>
                    <a:pt x="959" y="523"/>
                  </a:lnTo>
                  <a:lnTo>
                    <a:pt x="947" y="511"/>
                  </a:lnTo>
                  <a:lnTo>
                    <a:pt x="932" y="498"/>
                  </a:lnTo>
                  <a:lnTo>
                    <a:pt x="911" y="482"/>
                  </a:lnTo>
                  <a:lnTo>
                    <a:pt x="885" y="465"/>
                  </a:lnTo>
                  <a:lnTo>
                    <a:pt x="855" y="446"/>
                  </a:lnTo>
                  <a:lnTo>
                    <a:pt x="820" y="424"/>
                  </a:lnTo>
                  <a:lnTo>
                    <a:pt x="782" y="400"/>
                  </a:lnTo>
                  <a:lnTo>
                    <a:pt x="738" y="375"/>
                  </a:lnTo>
                  <a:lnTo>
                    <a:pt x="691" y="350"/>
                  </a:lnTo>
                  <a:lnTo>
                    <a:pt x="641" y="321"/>
                  </a:lnTo>
                  <a:lnTo>
                    <a:pt x="587" y="292"/>
                  </a:lnTo>
                  <a:lnTo>
                    <a:pt x="530" y="263"/>
                  </a:lnTo>
                  <a:lnTo>
                    <a:pt x="470" y="232"/>
                  </a:lnTo>
                  <a:lnTo>
                    <a:pt x="407" y="199"/>
                  </a:lnTo>
                  <a:lnTo>
                    <a:pt x="344" y="167"/>
                  </a:lnTo>
                  <a:lnTo>
                    <a:pt x="277" y="134"/>
                  </a:lnTo>
                  <a:lnTo>
                    <a:pt x="209" y="102"/>
                  </a:lnTo>
                  <a:lnTo>
                    <a:pt x="140" y="67"/>
                  </a:lnTo>
                  <a:lnTo>
                    <a:pt x="70" y="35"/>
                  </a:lnTo>
                  <a:lnTo>
                    <a:pt x="0" y="2"/>
                  </a:lnTo>
                  <a:lnTo>
                    <a:pt x="0" y="0"/>
                  </a:lnTo>
                  <a:close/>
                </a:path>
              </a:pathLst>
            </a:custGeom>
            <a:solidFill>
              <a:srgbClr val="0D8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17" name="Freeform 14"/>
            <p:cNvSpPr>
              <a:spLocks/>
            </p:cNvSpPr>
            <p:nvPr/>
          </p:nvSpPr>
          <p:spPr bwMode="auto">
            <a:xfrm>
              <a:off x="1161" y="1761"/>
              <a:ext cx="967" cy="267"/>
            </a:xfrm>
            <a:custGeom>
              <a:avLst/>
              <a:gdLst>
                <a:gd name="T0" fmla="*/ 967 w 967"/>
                <a:gd name="T1" fmla="*/ 16 h 536"/>
                <a:gd name="T2" fmla="*/ 965 w 967"/>
                <a:gd name="T3" fmla="*/ 16 h 536"/>
                <a:gd name="T4" fmla="*/ 960 w 967"/>
                <a:gd name="T5" fmla="*/ 16 h 536"/>
                <a:gd name="T6" fmla="*/ 948 w 967"/>
                <a:gd name="T7" fmla="*/ 15 h 536"/>
                <a:gd name="T8" fmla="*/ 933 w 967"/>
                <a:gd name="T9" fmla="*/ 15 h 536"/>
                <a:gd name="T10" fmla="*/ 912 w 967"/>
                <a:gd name="T11" fmla="*/ 14 h 536"/>
                <a:gd name="T12" fmla="*/ 886 w 967"/>
                <a:gd name="T13" fmla="*/ 14 h 536"/>
                <a:gd name="T14" fmla="*/ 856 w 967"/>
                <a:gd name="T15" fmla="*/ 13 h 536"/>
                <a:gd name="T16" fmla="*/ 821 w 967"/>
                <a:gd name="T17" fmla="*/ 13 h 536"/>
                <a:gd name="T18" fmla="*/ 783 w 967"/>
                <a:gd name="T19" fmla="*/ 12 h 536"/>
                <a:gd name="T20" fmla="*/ 739 w 967"/>
                <a:gd name="T21" fmla="*/ 11 h 536"/>
                <a:gd name="T22" fmla="*/ 692 w 967"/>
                <a:gd name="T23" fmla="*/ 10 h 536"/>
                <a:gd name="T24" fmla="*/ 642 w 967"/>
                <a:gd name="T25" fmla="*/ 9 h 536"/>
                <a:gd name="T26" fmla="*/ 588 w 967"/>
                <a:gd name="T27" fmla="*/ 9 h 536"/>
                <a:gd name="T28" fmla="*/ 531 w 967"/>
                <a:gd name="T29" fmla="*/ 8 h 536"/>
                <a:gd name="T30" fmla="*/ 471 w 967"/>
                <a:gd name="T31" fmla="*/ 7 h 536"/>
                <a:gd name="T32" fmla="*/ 408 w 967"/>
                <a:gd name="T33" fmla="*/ 6 h 536"/>
                <a:gd name="T34" fmla="*/ 345 w 967"/>
                <a:gd name="T35" fmla="*/ 5 h 536"/>
                <a:gd name="T36" fmla="*/ 278 w 967"/>
                <a:gd name="T37" fmla="*/ 4 h 536"/>
                <a:gd name="T38" fmla="*/ 210 w 967"/>
                <a:gd name="T39" fmla="*/ 3 h 536"/>
                <a:gd name="T40" fmla="*/ 141 w 967"/>
                <a:gd name="T41" fmla="*/ 2 h 536"/>
                <a:gd name="T42" fmla="*/ 71 w 967"/>
                <a:gd name="T43" fmla="*/ 1 h 536"/>
                <a:gd name="T44" fmla="*/ 1 w 967"/>
                <a:gd name="T45" fmla="*/ 0 h 536"/>
                <a:gd name="T46" fmla="*/ 0 w 967"/>
                <a:gd name="T47" fmla="*/ 0 h 536"/>
                <a:gd name="T48" fmla="*/ 69 w 967"/>
                <a:gd name="T49" fmla="*/ 1 h 536"/>
                <a:gd name="T50" fmla="*/ 137 w 967"/>
                <a:gd name="T51" fmla="*/ 2 h 536"/>
                <a:gd name="T52" fmla="*/ 203 w 967"/>
                <a:gd name="T53" fmla="*/ 3 h 536"/>
                <a:gd name="T54" fmla="*/ 270 w 967"/>
                <a:gd name="T55" fmla="*/ 4 h 536"/>
                <a:gd name="T56" fmla="*/ 335 w 967"/>
                <a:gd name="T57" fmla="*/ 5 h 536"/>
                <a:gd name="T58" fmla="*/ 397 w 967"/>
                <a:gd name="T59" fmla="*/ 6 h 536"/>
                <a:gd name="T60" fmla="*/ 458 w 967"/>
                <a:gd name="T61" fmla="*/ 7 h 536"/>
                <a:gd name="T62" fmla="*/ 516 w 967"/>
                <a:gd name="T63" fmla="*/ 7 h 536"/>
                <a:gd name="T64" fmla="*/ 571 w 967"/>
                <a:gd name="T65" fmla="*/ 8 h 536"/>
                <a:gd name="T66" fmla="*/ 625 w 967"/>
                <a:gd name="T67" fmla="*/ 9 h 536"/>
                <a:gd name="T68" fmla="*/ 673 w 967"/>
                <a:gd name="T69" fmla="*/ 10 h 536"/>
                <a:gd name="T70" fmla="*/ 719 w 967"/>
                <a:gd name="T71" fmla="*/ 11 h 536"/>
                <a:gd name="T72" fmla="*/ 760 w 967"/>
                <a:gd name="T73" fmla="*/ 12 h 536"/>
                <a:gd name="T74" fmla="*/ 798 w 967"/>
                <a:gd name="T75" fmla="*/ 12 h 536"/>
                <a:gd name="T76" fmla="*/ 832 w 967"/>
                <a:gd name="T77" fmla="*/ 13 h 536"/>
                <a:gd name="T78" fmla="*/ 862 w 967"/>
                <a:gd name="T79" fmla="*/ 14 h 536"/>
                <a:gd name="T80" fmla="*/ 886 w 967"/>
                <a:gd name="T81" fmla="*/ 14 h 536"/>
                <a:gd name="T82" fmla="*/ 906 w 967"/>
                <a:gd name="T83" fmla="*/ 15 h 536"/>
                <a:gd name="T84" fmla="*/ 921 w 967"/>
                <a:gd name="T85" fmla="*/ 15 h 536"/>
                <a:gd name="T86" fmla="*/ 933 w 967"/>
                <a:gd name="T87" fmla="*/ 15 h 536"/>
                <a:gd name="T88" fmla="*/ 938 w 967"/>
                <a:gd name="T89" fmla="*/ 16 h 536"/>
                <a:gd name="T90" fmla="*/ 940 w 967"/>
                <a:gd name="T91" fmla="*/ 16 h 536"/>
                <a:gd name="T92" fmla="*/ 967 w 967"/>
                <a:gd name="T93" fmla="*/ 16 h 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67" h="536">
                  <a:moveTo>
                    <a:pt x="967" y="536"/>
                  </a:moveTo>
                  <a:lnTo>
                    <a:pt x="965" y="530"/>
                  </a:lnTo>
                  <a:lnTo>
                    <a:pt x="960" y="521"/>
                  </a:lnTo>
                  <a:lnTo>
                    <a:pt x="948" y="509"/>
                  </a:lnTo>
                  <a:lnTo>
                    <a:pt x="933" y="496"/>
                  </a:lnTo>
                  <a:lnTo>
                    <a:pt x="912" y="480"/>
                  </a:lnTo>
                  <a:lnTo>
                    <a:pt x="886" y="463"/>
                  </a:lnTo>
                  <a:lnTo>
                    <a:pt x="856" y="444"/>
                  </a:lnTo>
                  <a:lnTo>
                    <a:pt x="821" y="422"/>
                  </a:lnTo>
                  <a:lnTo>
                    <a:pt x="783" y="398"/>
                  </a:lnTo>
                  <a:lnTo>
                    <a:pt x="739" y="373"/>
                  </a:lnTo>
                  <a:lnTo>
                    <a:pt x="692" y="348"/>
                  </a:lnTo>
                  <a:lnTo>
                    <a:pt x="642" y="319"/>
                  </a:lnTo>
                  <a:lnTo>
                    <a:pt x="588" y="290"/>
                  </a:lnTo>
                  <a:lnTo>
                    <a:pt x="531" y="261"/>
                  </a:lnTo>
                  <a:lnTo>
                    <a:pt x="471" y="230"/>
                  </a:lnTo>
                  <a:lnTo>
                    <a:pt x="408" y="197"/>
                  </a:lnTo>
                  <a:lnTo>
                    <a:pt x="345" y="165"/>
                  </a:lnTo>
                  <a:lnTo>
                    <a:pt x="278" y="132"/>
                  </a:lnTo>
                  <a:lnTo>
                    <a:pt x="210" y="100"/>
                  </a:lnTo>
                  <a:lnTo>
                    <a:pt x="141" y="65"/>
                  </a:lnTo>
                  <a:lnTo>
                    <a:pt x="71" y="33"/>
                  </a:lnTo>
                  <a:lnTo>
                    <a:pt x="1" y="0"/>
                  </a:lnTo>
                  <a:lnTo>
                    <a:pt x="0" y="2"/>
                  </a:lnTo>
                  <a:lnTo>
                    <a:pt x="69" y="34"/>
                  </a:lnTo>
                  <a:lnTo>
                    <a:pt x="137" y="65"/>
                  </a:lnTo>
                  <a:lnTo>
                    <a:pt x="203" y="98"/>
                  </a:lnTo>
                  <a:lnTo>
                    <a:pt x="270" y="130"/>
                  </a:lnTo>
                  <a:lnTo>
                    <a:pt x="335" y="163"/>
                  </a:lnTo>
                  <a:lnTo>
                    <a:pt x="397" y="194"/>
                  </a:lnTo>
                  <a:lnTo>
                    <a:pt x="458" y="225"/>
                  </a:lnTo>
                  <a:lnTo>
                    <a:pt x="516" y="255"/>
                  </a:lnTo>
                  <a:lnTo>
                    <a:pt x="571" y="284"/>
                  </a:lnTo>
                  <a:lnTo>
                    <a:pt x="625" y="313"/>
                  </a:lnTo>
                  <a:lnTo>
                    <a:pt x="673" y="340"/>
                  </a:lnTo>
                  <a:lnTo>
                    <a:pt x="719" y="366"/>
                  </a:lnTo>
                  <a:lnTo>
                    <a:pt x="760" y="389"/>
                  </a:lnTo>
                  <a:lnTo>
                    <a:pt x="798" y="413"/>
                  </a:lnTo>
                  <a:lnTo>
                    <a:pt x="832" y="433"/>
                  </a:lnTo>
                  <a:lnTo>
                    <a:pt x="862" y="453"/>
                  </a:lnTo>
                  <a:lnTo>
                    <a:pt x="886" y="469"/>
                  </a:lnTo>
                  <a:lnTo>
                    <a:pt x="906" y="485"/>
                  </a:lnTo>
                  <a:lnTo>
                    <a:pt x="921" y="498"/>
                  </a:lnTo>
                  <a:lnTo>
                    <a:pt x="933" y="509"/>
                  </a:lnTo>
                  <a:lnTo>
                    <a:pt x="938" y="518"/>
                  </a:lnTo>
                  <a:lnTo>
                    <a:pt x="940" y="523"/>
                  </a:lnTo>
                  <a:lnTo>
                    <a:pt x="967" y="536"/>
                  </a:lnTo>
                  <a:close/>
                </a:path>
              </a:pathLst>
            </a:custGeom>
            <a:solidFill>
              <a:srgbClr val="1589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18" name="Freeform 15"/>
            <p:cNvSpPr>
              <a:spLocks/>
            </p:cNvSpPr>
            <p:nvPr/>
          </p:nvSpPr>
          <p:spPr bwMode="auto">
            <a:xfrm>
              <a:off x="1161" y="1761"/>
              <a:ext cx="940" cy="261"/>
            </a:xfrm>
            <a:custGeom>
              <a:avLst/>
              <a:gdLst>
                <a:gd name="T0" fmla="*/ 0 w 940"/>
                <a:gd name="T1" fmla="*/ 0 h 521"/>
                <a:gd name="T2" fmla="*/ 69 w 940"/>
                <a:gd name="T3" fmla="*/ 1 h 521"/>
                <a:gd name="T4" fmla="*/ 137 w 940"/>
                <a:gd name="T5" fmla="*/ 2 h 521"/>
                <a:gd name="T6" fmla="*/ 203 w 940"/>
                <a:gd name="T7" fmla="*/ 3 h 521"/>
                <a:gd name="T8" fmla="*/ 270 w 940"/>
                <a:gd name="T9" fmla="*/ 4 h 521"/>
                <a:gd name="T10" fmla="*/ 335 w 940"/>
                <a:gd name="T11" fmla="*/ 6 h 521"/>
                <a:gd name="T12" fmla="*/ 397 w 940"/>
                <a:gd name="T13" fmla="*/ 6 h 521"/>
                <a:gd name="T14" fmla="*/ 458 w 940"/>
                <a:gd name="T15" fmla="*/ 7 h 521"/>
                <a:gd name="T16" fmla="*/ 516 w 940"/>
                <a:gd name="T17" fmla="*/ 8 h 521"/>
                <a:gd name="T18" fmla="*/ 571 w 940"/>
                <a:gd name="T19" fmla="*/ 9 h 521"/>
                <a:gd name="T20" fmla="*/ 625 w 940"/>
                <a:gd name="T21" fmla="*/ 10 h 521"/>
                <a:gd name="T22" fmla="*/ 673 w 940"/>
                <a:gd name="T23" fmla="*/ 11 h 521"/>
                <a:gd name="T24" fmla="*/ 719 w 940"/>
                <a:gd name="T25" fmla="*/ 12 h 521"/>
                <a:gd name="T26" fmla="*/ 760 w 940"/>
                <a:gd name="T27" fmla="*/ 13 h 521"/>
                <a:gd name="T28" fmla="*/ 798 w 940"/>
                <a:gd name="T29" fmla="*/ 13 h 521"/>
                <a:gd name="T30" fmla="*/ 832 w 940"/>
                <a:gd name="T31" fmla="*/ 14 h 521"/>
                <a:gd name="T32" fmla="*/ 862 w 940"/>
                <a:gd name="T33" fmla="*/ 15 h 521"/>
                <a:gd name="T34" fmla="*/ 886 w 940"/>
                <a:gd name="T35" fmla="*/ 15 h 521"/>
                <a:gd name="T36" fmla="*/ 906 w 940"/>
                <a:gd name="T37" fmla="*/ 16 h 521"/>
                <a:gd name="T38" fmla="*/ 921 w 940"/>
                <a:gd name="T39" fmla="*/ 16 h 521"/>
                <a:gd name="T40" fmla="*/ 933 w 940"/>
                <a:gd name="T41" fmla="*/ 16 h 521"/>
                <a:gd name="T42" fmla="*/ 938 w 940"/>
                <a:gd name="T43" fmla="*/ 17 h 521"/>
                <a:gd name="T44" fmla="*/ 940 w 940"/>
                <a:gd name="T45" fmla="*/ 17 h 521"/>
                <a:gd name="T46" fmla="*/ 912 w 940"/>
                <a:gd name="T47" fmla="*/ 16 h 521"/>
                <a:gd name="T48" fmla="*/ 910 w 940"/>
                <a:gd name="T49" fmla="*/ 16 h 521"/>
                <a:gd name="T50" fmla="*/ 904 w 940"/>
                <a:gd name="T51" fmla="*/ 16 h 521"/>
                <a:gd name="T52" fmla="*/ 893 w 940"/>
                <a:gd name="T53" fmla="*/ 16 h 521"/>
                <a:gd name="T54" fmla="*/ 876 w 940"/>
                <a:gd name="T55" fmla="*/ 15 h 521"/>
                <a:gd name="T56" fmla="*/ 855 w 940"/>
                <a:gd name="T57" fmla="*/ 15 h 521"/>
                <a:gd name="T58" fmla="*/ 828 w 940"/>
                <a:gd name="T59" fmla="*/ 14 h 521"/>
                <a:gd name="T60" fmla="*/ 797 w 940"/>
                <a:gd name="T61" fmla="*/ 13 h 521"/>
                <a:gd name="T62" fmla="*/ 760 w 940"/>
                <a:gd name="T63" fmla="*/ 13 h 521"/>
                <a:gd name="T64" fmla="*/ 721 w 940"/>
                <a:gd name="T65" fmla="*/ 12 h 521"/>
                <a:gd name="T66" fmla="*/ 677 w 940"/>
                <a:gd name="T67" fmla="*/ 11 h 521"/>
                <a:gd name="T68" fmla="*/ 629 w 940"/>
                <a:gd name="T69" fmla="*/ 10 h 521"/>
                <a:gd name="T70" fmla="*/ 577 w 940"/>
                <a:gd name="T71" fmla="*/ 9 h 521"/>
                <a:gd name="T72" fmla="*/ 521 w 940"/>
                <a:gd name="T73" fmla="*/ 9 h 521"/>
                <a:gd name="T74" fmla="*/ 463 w 940"/>
                <a:gd name="T75" fmla="*/ 8 h 521"/>
                <a:gd name="T76" fmla="*/ 403 w 940"/>
                <a:gd name="T77" fmla="*/ 7 h 521"/>
                <a:gd name="T78" fmla="*/ 339 w 940"/>
                <a:gd name="T79" fmla="*/ 6 h 521"/>
                <a:gd name="T80" fmla="*/ 274 w 940"/>
                <a:gd name="T81" fmla="*/ 5 h 521"/>
                <a:gd name="T82" fmla="*/ 206 w 940"/>
                <a:gd name="T83" fmla="*/ 4 h 521"/>
                <a:gd name="T84" fmla="*/ 138 w 940"/>
                <a:gd name="T85" fmla="*/ 3 h 521"/>
                <a:gd name="T86" fmla="*/ 69 w 940"/>
                <a:gd name="T87" fmla="*/ 2 h 521"/>
                <a:gd name="T88" fmla="*/ 0 w 940"/>
                <a:gd name="T89" fmla="*/ 1 h 521"/>
                <a:gd name="T90" fmla="*/ 0 w 940"/>
                <a:gd name="T91" fmla="*/ 0 h 5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0" h="521">
                  <a:moveTo>
                    <a:pt x="0" y="0"/>
                  </a:moveTo>
                  <a:lnTo>
                    <a:pt x="69" y="32"/>
                  </a:lnTo>
                  <a:lnTo>
                    <a:pt x="137" y="63"/>
                  </a:lnTo>
                  <a:lnTo>
                    <a:pt x="203" y="96"/>
                  </a:lnTo>
                  <a:lnTo>
                    <a:pt x="270" y="128"/>
                  </a:lnTo>
                  <a:lnTo>
                    <a:pt x="335" y="161"/>
                  </a:lnTo>
                  <a:lnTo>
                    <a:pt x="397" y="192"/>
                  </a:lnTo>
                  <a:lnTo>
                    <a:pt x="458" y="223"/>
                  </a:lnTo>
                  <a:lnTo>
                    <a:pt x="516" y="253"/>
                  </a:lnTo>
                  <a:lnTo>
                    <a:pt x="571" y="282"/>
                  </a:lnTo>
                  <a:lnTo>
                    <a:pt x="625" y="311"/>
                  </a:lnTo>
                  <a:lnTo>
                    <a:pt x="673" y="338"/>
                  </a:lnTo>
                  <a:lnTo>
                    <a:pt x="719" y="364"/>
                  </a:lnTo>
                  <a:lnTo>
                    <a:pt x="760" y="387"/>
                  </a:lnTo>
                  <a:lnTo>
                    <a:pt x="798" y="411"/>
                  </a:lnTo>
                  <a:lnTo>
                    <a:pt x="832" y="431"/>
                  </a:lnTo>
                  <a:lnTo>
                    <a:pt x="862" y="451"/>
                  </a:lnTo>
                  <a:lnTo>
                    <a:pt x="886" y="467"/>
                  </a:lnTo>
                  <a:lnTo>
                    <a:pt x="906" y="483"/>
                  </a:lnTo>
                  <a:lnTo>
                    <a:pt x="921" y="496"/>
                  </a:lnTo>
                  <a:lnTo>
                    <a:pt x="933" y="507"/>
                  </a:lnTo>
                  <a:lnTo>
                    <a:pt x="938" y="516"/>
                  </a:lnTo>
                  <a:lnTo>
                    <a:pt x="940" y="521"/>
                  </a:lnTo>
                  <a:lnTo>
                    <a:pt x="912" y="509"/>
                  </a:lnTo>
                  <a:lnTo>
                    <a:pt x="910" y="503"/>
                  </a:lnTo>
                  <a:lnTo>
                    <a:pt x="904" y="494"/>
                  </a:lnTo>
                  <a:lnTo>
                    <a:pt x="893" y="481"/>
                  </a:lnTo>
                  <a:lnTo>
                    <a:pt x="876" y="469"/>
                  </a:lnTo>
                  <a:lnTo>
                    <a:pt x="855" y="452"/>
                  </a:lnTo>
                  <a:lnTo>
                    <a:pt x="828" y="434"/>
                  </a:lnTo>
                  <a:lnTo>
                    <a:pt x="797" y="414"/>
                  </a:lnTo>
                  <a:lnTo>
                    <a:pt x="760" y="393"/>
                  </a:lnTo>
                  <a:lnTo>
                    <a:pt x="721" y="369"/>
                  </a:lnTo>
                  <a:lnTo>
                    <a:pt x="677" y="344"/>
                  </a:lnTo>
                  <a:lnTo>
                    <a:pt x="629" y="317"/>
                  </a:lnTo>
                  <a:lnTo>
                    <a:pt x="577" y="288"/>
                  </a:lnTo>
                  <a:lnTo>
                    <a:pt x="521" y="259"/>
                  </a:lnTo>
                  <a:lnTo>
                    <a:pt x="463" y="228"/>
                  </a:lnTo>
                  <a:lnTo>
                    <a:pt x="403" y="197"/>
                  </a:lnTo>
                  <a:lnTo>
                    <a:pt x="339" y="165"/>
                  </a:lnTo>
                  <a:lnTo>
                    <a:pt x="274" y="134"/>
                  </a:lnTo>
                  <a:lnTo>
                    <a:pt x="206" y="99"/>
                  </a:lnTo>
                  <a:lnTo>
                    <a:pt x="138" y="67"/>
                  </a:lnTo>
                  <a:lnTo>
                    <a:pt x="69" y="34"/>
                  </a:lnTo>
                  <a:lnTo>
                    <a:pt x="0" y="2"/>
                  </a:lnTo>
                  <a:lnTo>
                    <a:pt x="0" y="0"/>
                  </a:lnTo>
                  <a:close/>
                </a:path>
              </a:pathLst>
            </a:custGeom>
            <a:solidFill>
              <a:srgbClr val="1D8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19" name="Freeform 16"/>
            <p:cNvSpPr>
              <a:spLocks/>
            </p:cNvSpPr>
            <p:nvPr/>
          </p:nvSpPr>
          <p:spPr bwMode="auto">
            <a:xfrm>
              <a:off x="1159" y="1762"/>
              <a:ext cx="914" cy="254"/>
            </a:xfrm>
            <a:custGeom>
              <a:avLst/>
              <a:gdLst>
                <a:gd name="T0" fmla="*/ 914 w 914"/>
                <a:gd name="T1" fmla="*/ 16 h 507"/>
                <a:gd name="T2" fmla="*/ 912 w 914"/>
                <a:gd name="T3" fmla="*/ 16 h 507"/>
                <a:gd name="T4" fmla="*/ 906 w 914"/>
                <a:gd name="T5" fmla="*/ 16 h 507"/>
                <a:gd name="T6" fmla="*/ 895 w 914"/>
                <a:gd name="T7" fmla="*/ 15 h 507"/>
                <a:gd name="T8" fmla="*/ 878 w 914"/>
                <a:gd name="T9" fmla="*/ 15 h 507"/>
                <a:gd name="T10" fmla="*/ 857 w 914"/>
                <a:gd name="T11" fmla="*/ 15 h 507"/>
                <a:gd name="T12" fmla="*/ 830 w 914"/>
                <a:gd name="T13" fmla="*/ 14 h 507"/>
                <a:gd name="T14" fmla="*/ 799 w 914"/>
                <a:gd name="T15" fmla="*/ 13 h 507"/>
                <a:gd name="T16" fmla="*/ 762 w 914"/>
                <a:gd name="T17" fmla="*/ 13 h 507"/>
                <a:gd name="T18" fmla="*/ 723 w 914"/>
                <a:gd name="T19" fmla="*/ 12 h 507"/>
                <a:gd name="T20" fmla="*/ 679 w 914"/>
                <a:gd name="T21" fmla="*/ 11 h 507"/>
                <a:gd name="T22" fmla="*/ 631 w 914"/>
                <a:gd name="T23" fmla="*/ 10 h 507"/>
                <a:gd name="T24" fmla="*/ 579 w 914"/>
                <a:gd name="T25" fmla="*/ 9 h 507"/>
                <a:gd name="T26" fmla="*/ 523 w 914"/>
                <a:gd name="T27" fmla="*/ 9 h 507"/>
                <a:gd name="T28" fmla="*/ 465 w 914"/>
                <a:gd name="T29" fmla="*/ 8 h 507"/>
                <a:gd name="T30" fmla="*/ 405 w 914"/>
                <a:gd name="T31" fmla="*/ 7 h 507"/>
                <a:gd name="T32" fmla="*/ 341 w 914"/>
                <a:gd name="T33" fmla="*/ 6 h 507"/>
                <a:gd name="T34" fmla="*/ 276 w 914"/>
                <a:gd name="T35" fmla="*/ 5 h 507"/>
                <a:gd name="T36" fmla="*/ 208 w 914"/>
                <a:gd name="T37" fmla="*/ 4 h 507"/>
                <a:gd name="T38" fmla="*/ 140 w 914"/>
                <a:gd name="T39" fmla="*/ 3 h 507"/>
                <a:gd name="T40" fmla="*/ 71 w 914"/>
                <a:gd name="T41" fmla="*/ 1 h 507"/>
                <a:gd name="T42" fmla="*/ 2 w 914"/>
                <a:gd name="T43" fmla="*/ 0 h 507"/>
                <a:gd name="T44" fmla="*/ 0 w 914"/>
                <a:gd name="T45" fmla="*/ 1 h 507"/>
                <a:gd name="T46" fmla="*/ 68 w 914"/>
                <a:gd name="T47" fmla="*/ 2 h 507"/>
                <a:gd name="T48" fmla="*/ 135 w 914"/>
                <a:gd name="T49" fmla="*/ 3 h 507"/>
                <a:gd name="T50" fmla="*/ 201 w 914"/>
                <a:gd name="T51" fmla="*/ 4 h 507"/>
                <a:gd name="T52" fmla="*/ 266 w 914"/>
                <a:gd name="T53" fmla="*/ 5 h 507"/>
                <a:gd name="T54" fmla="*/ 330 w 914"/>
                <a:gd name="T55" fmla="*/ 6 h 507"/>
                <a:gd name="T56" fmla="*/ 391 w 914"/>
                <a:gd name="T57" fmla="*/ 6 h 507"/>
                <a:gd name="T58" fmla="*/ 450 w 914"/>
                <a:gd name="T59" fmla="*/ 7 h 507"/>
                <a:gd name="T60" fmla="*/ 506 w 914"/>
                <a:gd name="T61" fmla="*/ 8 h 507"/>
                <a:gd name="T62" fmla="*/ 560 w 914"/>
                <a:gd name="T63" fmla="*/ 9 h 507"/>
                <a:gd name="T64" fmla="*/ 610 w 914"/>
                <a:gd name="T65" fmla="*/ 10 h 507"/>
                <a:gd name="T66" fmla="*/ 656 w 914"/>
                <a:gd name="T67" fmla="*/ 11 h 507"/>
                <a:gd name="T68" fmla="*/ 699 w 914"/>
                <a:gd name="T69" fmla="*/ 12 h 507"/>
                <a:gd name="T70" fmla="*/ 738 w 914"/>
                <a:gd name="T71" fmla="*/ 12 h 507"/>
                <a:gd name="T72" fmla="*/ 774 w 914"/>
                <a:gd name="T73" fmla="*/ 13 h 507"/>
                <a:gd name="T74" fmla="*/ 803 w 914"/>
                <a:gd name="T75" fmla="*/ 14 h 507"/>
                <a:gd name="T76" fmla="*/ 829 w 914"/>
                <a:gd name="T77" fmla="*/ 14 h 507"/>
                <a:gd name="T78" fmla="*/ 850 w 914"/>
                <a:gd name="T79" fmla="*/ 15 h 507"/>
                <a:gd name="T80" fmla="*/ 865 w 914"/>
                <a:gd name="T81" fmla="*/ 15 h 507"/>
                <a:gd name="T82" fmla="*/ 877 w 914"/>
                <a:gd name="T83" fmla="*/ 15 h 507"/>
                <a:gd name="T84" fmla="*/ 882 w 914"/>
                <a:gd name="T85" fmla="*/ 16 h 507"/>
                <a:gd name="T86" fmla="*/ 884 w 914"/>
                <a:gd name="T87" fmla="*/ 16 h 507"/>
                <a:gd name="T88" fmla="*/ 914 w 914"/>
                <a:gd name="T89" fmla="*/ 16 h 5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4" h="507">
                  <a:moveTo>
                    <a:pt x="914" y="507"/>
                  </a:moveTo>
                  <a:lnTo>
                    <a:pt x="912" y="501"/>
                  </a:lnTo>
                  <a:lnTo>
                    <a:pt x="906" y="492"/>
                  </a:lnTo>
                  <a:lnTo>
                    <a:pt x="895" y="479"/>
                  </a:lnTo>
                  <a:lnTo>
                    <a:pt x="878" y="467"/>
                  </a:lnTo>
                  <a:lnTo>
                    <a:pt x="857" y="450"/>
                  </a:lnTo>
                  <a:lnTo>
                    <a:pt x="830" y="432"/>
                  </a:lnTo>
                  <a:lnTo>
                    <a:pt x="799" y="412"/>
                  </a:lnTo>
                  <a:lnTo>
                    <a:pt x="762" y="391"/>
                  </a:lnTo>
                  <a:lnTo>
                    <a:pt x="723" y="367"/>
                  </a:lnTo>
                  <a:lnTo>
                    <a:pt x="679" y="342"/>
                  </a:lnTo>
                  <a:lnTo>
                    <a:pt x="631" y="315"/>
                  </a:lnTo>
                  <a:lnTo>
                    <a:pt x="579" y="286"/>
                  </a:lnTo>
                  <a:lnTo>
                    <a:pt x="523" y="257"/>
                  </a:lnTo>
                  <a:lnTo>
                    <a:pt x="465" y="226"/>
                  </a:lnTo>
                  <a:lnTo>
                    <a:pt x="405" y="195"/>
                  </a:lnTo>
                  <a:lnTo>
                    <a:pt x="341" y="163"/>
                  </a:lnTo>
                  <a:lnTo>
                    <a:pt x="276" y="132"/>
                  </a:lnTo>
                  <a:lnTo>
                    <a:pt x="208" y="97"/>
                  </a:lnTo>
                  <a:lnTo>
                    <a:pt x="140" y="65"/>
                  </a:lnTo>
                  <a:lnTo>
                    <a:pt x="71" y="32"/>
                  </a:lnTo>
                  <a:lnTo>
                    <a:pt x="2" y="0"/>
                  </a:lnTo>
                  <a:lnTo>
                    <a:pt x="0" y="1"/>
                  </a:lnTo>
                  <a:lnTo>
                    <a:pt x="68" y="34"/>
                  </a:lnTo>
                  <a:lnTo>
                    <a:pt x="135" y="65"/>
                  </a:lnTo>
                  <a:lnTo>
                    <a:pt x="201" y="97"/>
                  </a:lnTo>
                  <a:lnTo>
                    <a:pt x="266" y="130"/>
                  </a:lnTo>
                  <a:lnTo>
                    <a:pt x="330" y="161"/>
                  </a:lnTo>
                  <a:lnTo>
                    <a:pt x="391" y="192"/>
                  </a:lnTo>
                  <a:lnTo>
                    <a:pt x="450" y="222"/>
                  </a:lnTo>
                  <a:lnTo>
                    <a:pt x="506" y="251"/>
                  </a:lnTo>
                  <a:lnTo>
                    <a:pt x="560" y="280"/>
                  </a:lnTo>
                  <a:lnTo>
                    <a:pt x="610" y="307"/>
                  </a:lnTo>
                  <a:lnTo>
                    <a:pt x="656" y="333"/>
                  </a:lnTo>
                  <a:lnTo>
                    <a:pt x="699" y="358"/>
                  </a:lnTo>
                  <a:lnTo>
                    <a:pt x="738" y="380"/>
                  </a:lnTo>
                  <a:lnTo>
                    <a:pt x="774" y="402"/>
                  </a:lnTo>
                  <a:lnTo>
                    <a:pt x="803" y="421"/>
                  </a:lnTo>
                  <a:lnTo>
                    <a:pt x="829" y="438"/>
                  </a:lnTo>
                  <a:lnTo>
                    <a:pt x="850" y="454"/>
                  </a:lnTo>
                  <a:lnTo>
                    <a:pt x="865" y="467"/>
                  </a:lnTo>
                  <a:lnTo>
                    <a:pt x="877" y="478"/>
                  </a:lnTo>
                  <a:lnTo>
                    <a:pt x="882" y="487"/>
                  </a:lnTo>
                  <a:lnTo>
                    <a:pt x="884" y="494"/>
                  </a:lnTo>
                  <a:lnTo>
                    <a:pt x="914" y="507"/>
                  </a:lnTo>
                  <a:close/>
                </a:path>
              </a:pathLst>
            </a:custGeom>
            <a:solidFill>
              <a:srgbClr val="2594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0" name="Freeform 17"/>
            <p:cNvSpPr>
              <a:spLocks/>
            </p:cNvSpPr>
            <p:nvPr/>
          </p:nvSpPr>
          <p:spPr bwMode="auto">
            <a:xfrm>
              <a:off x="1159" y="1763"/>
              <a:ext cx="884" cy="246"/>
            </a:xfrm>
            <a:custGeom>
              <a:avLst/>
              <a:gdLst>
                <a:gd name="T0" fmla="*/ 0 w 884"/>
                <a:gd name="T1" fmla="*/ 0 h 493"/>
                <a:gd name="T2" fmla="*/ 68 w 884"/>
                <a:gd name="T3" fmla="*/ 1 h 493"/>
                <a:gd name="T4" fmla="*/ 135 w 884"/>
                <a:gd name="T5" fmla="*/ 2 h 493"/>
                <a:gd name="T6" fmla="*/ 201 w 884"/>
                <a:gd name="T7" fmla="*/ 3 h 493"/>
                <a:gd name="T8" fmla="*/ 266 w 884"/>
                <a:gd name="T9" fmla="*/ 4 h 493"/>
                <a:gd name="T10" fmla="*/ 330 w 884"/>
                <a:gd name="T11" fmla="*/ 5 h 493"/>
                <a:gd name="T12" fmla="*/ 391 w 884"/>
                <a:gd name="T13" fmla="*/ 5 h 493"/>
                <a:gd name="T14" fmla="*/ 450 w 884"/>
                <a:gd name="T15" fmla="*/ 6 h 493"/>
                <a:gd name="T16" fmla="*/ 506 w 884"/>
                <a:gd name="T17" fmla="*/ 7 h 493"/>
                <a:gd name="T18" fmla="*/ 560 w 884"/>
                <a:gd name="T19" fmla="*/ 8 h 493"/>
                <a:gd name="T20" fmla="*/ 610 w 884"/>
                <a:gd name="T21" fmla="*/ 9 h 493"/>
                <a:gd name="T22" fmla="*/ 656 w 884"/>
                <a:gd name="T23" fmla="*/ 10 h 493"/>
                <a:gd name="T24" fmla="*/ 699 w 884"/>
                <a:gd name="T25" fmla="*/ 11 h 493"/>
                <a:gd name="T26" fmla="*/ 738 w 884"/>
                <a:gd name="T27" fmla="*/ 11 h 493"/>
                <a:gd name="T28" fmla="*/ 774 w 884"/>
                <a:gd name="T29" fmla="*/ 12 h 493"/>
                <a:gd name="T30" fmla="*/ 803 w 884"/>
                <a:gd name="T31" fmla="*/ 13 h 493"/>
                <a:gd name="T32" fmla="*/ 829 w 884"/>
                <a:gd name="T33" fmla="*/ 13 h 493"/>
                <a:gd name="T34" fmla="*/ 850 w 884"/>
                <a:gd name="T35" fmla="*/ 14 h 493"/>
                <a:gd name="T36" fmla="*/ 865 w 884"/>
                <a:gd name="T37" fmla="*/ 14 h 493"/>
                <a:gd name="T38" fmla="*/ 877 w 884"/>
                <a:gd name="T39" fmla="*/ 14 h 493"/>
                <a:gd name="T40" fmla="*/ 882 w 884"/>
                <a:gd name="T41" fmla="*/ 15 h 493"/>
                <a:gd name="T42" fmla="*/ 884 w 884"/>
                <a:gd name="T43" fmla="*/ 15 h 493"/>
                <a:gd name="T44" fmla="*/ 853 w 884"/>
                <a:gd name="T45" fmla="*/ 14 h 493"/>
                <a:gd name="T46" fmla="*/ 851 w 884"/>
                <a:gd name="T47" fmla="*/ 14 h 493"/>
                <a:gd name="T48" fmla="*/ 846 w 884"/>
                <a:gd name="T49" fmla="*/ 14 h 493"/>
                <a:gd name="T50" fmla="*/ 836 w 884"/>
                <a:gd name="T51" fmla="*/ 14 h 493"/>
                <a:gd name="T52" fmla="*/ 820 w 884"/>
                <a:gd name="T53" fmla="*/ 13 h 493"/>
                <a:gd name="T54" fmla="*/ 799 w 884"/>
                <a:gd name="T55" fmla="*/ 13 h 493"/>
                <a:gd name="T56" fmla="*/ 775 w 884"/>
                <a:gd name="T57" fmla="*/ 12 h 493"/>
                <a:gd name="T58" fmla="*/ 745 w 884"/>
                <a:gd name="T59" fmla="*/ 12 h 493"/>
                <a:gd name="T60" fmla="*/ 713 w 884"/>
                <a:gd name="T61" fmla="*/ 11 h 493"/>
                <a:gd name="T62" fmla="*/ 675 w 884"/>
                <a:gd name="T63" fmla="*/ 10 h 493"/>
                <a:gd name="T64" fmla="*/ 634 w 884"/>
                <a:gd name="T65" fmla="*/ 10 h 493"/>
                <a:gd name="T66" fmla="*/ 588 w 884"/>
                <a:gd name="T67" fmla="*/ 9 h 493"/>
                <a:gd name="T68" fmla="*/ 540 w 884"/>
                <a:gd name="T69" fmla="*/ 8 h 493"/>
                <a:gd name="T70" fmla="*/ 488 w 884"/>
                <a:gd name="T71" fmla="*/ 7 h 493"/>
                <a:gd name="T72" fmla="*/ 433 w 884"/>
                <a:gd name="T73" fmla="*/ 6 h 493"/>
                <a:gd name="T74" fmla="*/ 376 w 884"/>
                <a:gd name="T75" fmla="*/ 5 h 493"/>
                <a:gd name="T76" fmla="*/ 317 w 884"/>
                <a:gd name="T77" fmla="*/ 4 h 493"/>
                <a:gd name="T78" fmla="*/ 256 w 884"/>
                <a:gd name="T79" fmla="*/ 3 h 493"/>
                <a:gd name="T80" fmla="*/ 194 w 884"/>
                <a:gd name="T81" fmla="*/ 2 h 493"/>
                <a:gd name="T82" fmla="*/ 130 w 884"/>
                <a:gd name="T83" fmla="*/ 2 h 493"/>
                <a:gd name="T84" fmla="*/ 65 w 884"/>
                <a:gd name="T85" fmla="*/ 1 h 493"/>
                <a:gd name="T86" fmla="*/ 0 w 884"/>
                <a:gd name="T87" fmla="*/ 0 h 493"/>
                <a:gd name="T88" fmla="*/ 0 w 884"/>
                <a:gd name="T89" fmla="*/ 0 h 49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84" h="493">
                  <a:moveTo>
                    <a:pt x="0" y="0"/>
                  </a:moveTo>
                  <a:lnTo>
                    <a:pt x="68" y="33"/>
                  </a:lnTo>
                  <a:lnTo>
                    <a:pt x="135" y="64"/>
                  </a:lnTo>
                  <a:lnTo>
                    <a:pt x="201" y="96"/>
                  </a:lnTo>
                  <a:lnTo>
                    <a:pt x="266" y="129"/>
                  </a:lnTo>
                  <a:lnTo>
                    <a:pt x="330" y="160"/>
                  </a:lnTo>
                  <a:lnTo>
                    <a:pt x="391" y="191"/>
                  </a:lnTo>
                  <a:lnTo>
                    <a:pt x="450" y="221"/>
                  </a:lnTo>
                  <a:lnTo>
                    <a:pt x="506" y="250"/>
                  </a:lnTo>
                  <a:lnTo>
                    <a:pt x="560" y="279"/>
                  </a:lnTo>
                  <a:lnTo>
                    <a:pt x="610" y="306"/>
                  </a:lnTo>
                  <a:lnTo>
                    <a:pt x="656" y="332"/>
                  </a:lnTo>
                  <a:lnTo>
                    <a:pt x="699" y="357"/>
                  </a:lnTo>
                  <a:lnTo>
                    <a:pt x="738" y="379"/>
                  </a:lnTo>
                  <a:lnTo>
                    <a:pt x="774" y="401"/>
                  </a:lnTo>
                  <a:lnTo>
                    <a:pt x="803" y="420"/>
                  </a:lnTo>
                  <a:lnTo>
                    <a:pt x="829" y="437"/>
                  </a:lnTo>
                  <a:lnTo>
                    <a:pt x="850" y="453"/>
                  </a:lnTo>
                  <a:lnTo>
                    <a:pt x="865" y="466"/>
                  </a:lnTo>
                  <a:lnTo>
                    <a:pt x="877" y="477"/>
                  </a:lnTo>
                  <a:lnTo>
                    <a:pt x="882" y="486"/>
                  </a:lnTo>
                  <a:lnTo>
                    <a:pt x="884" y="493"/>
                  </a:lnTo>
                  <a:lnTo>
                    <a:pt x="853" y="478"/>
                  </a:lnTo>
                  <a:lnTo>
                    <a:pt x="851" y="471"/>
                  </a:lnTo>
                  <a:lnTo>
                    <a:pt x="846" y="464"/>
                  </a:lnTo>
                  <a:lnTo>
                    <a:pt x="836" y="453"/>
                  </a:lnTo>
                  <a:lnTo>
                    <a:pt x="820" y="440"/>
                  </a:lnTo>
                  <a:lnTo>
                    <a:pt x="799" y="424"/>
                  </a:lnTo>
                  <a:lnTo>
                    <a:pt x="775" y="408"/>
                  </a:lnTo>
                  <a:lnTo>
                    <a:pt x="745" y="390"/>
                  </a:lnTo>
                  <a:lnTo>
                    <a:pt x="713" y="368"/>
                  </a:lnTo>
                  <a:lnTo>
                    <a:pt x="675" y="346"/>
                  </a:lnTo>
                  <a:lnTo>
                    <a:pt x="634" y="323"/>
                  </a:lnTo>
                  <a:lnTo>
                    <a:pt x="588" y="297"/>
                  </a:lnTo>
                  <a:lnTo>
                    <a:pt x="540" y="272"/>
                  </a:lnTo>
                  <a:lnTo>
                    <a:pt x="488" y="245"/>
                  </a:lnTo>
                  <a:lnTo>
                    <a:pt x="433" y="216"/>
                  </a:lnTo>
                  <a:lnTo>
                    <a:pt x="376" y="187"/>
                  </a:lnTo>
                  <a:lnTo>
                    <a:pt x="317" y="156"/>
                  </a:lnTo>
                  <a:lnTo>
                    <a:pt x="256" y="125"/>
                  </a:lnTo>
                  <a:lnTo>
                    <a:pt x="194" y="95"/>
                  </a:lnTo>
                  <a:lnTo>
                    <a:pt x="130" y="64"/>
                  </a:lnTo>
                  <a:lnTo>
                    <a:pt x="65" y="33"/>
                  </a:lnTo>
                  <a:lnTo>
                    <a:pt x="0" y="4"/>
                  </a:lnTo>
                  <a:lnTo>
                    <a:pt x="0" y="0"/>
                  </a:lnTo>
                  <a:close/>
                </a:path>
              </a:pathLst>
            </a:custGeom>
            <a:solidFill>
              <a:srgbClr val="2D9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1" name="Freeform 18"/>
            <p:cNvSpPr>
              <a:spLocks/>
            </p:cNvSpPr>
            <p:nvPr/>
          </p:nvSpPr>
          <p:spPr bwMode="auto">
            <a:xfrm>
              <a:off x="1158" y="1765"/>
              <a:ext cx="854" cy="237"/>
            </a:xfrm>
            <a:custGeom>
              <a:avLst/>
              <a:gdLst>
                <a:gd name="T0" fmla="*/ 854 w 854"/>
                <a:gd name="T1" fmla="*/ 15 h 474"/>
                <a:gd name="T2" fmla="*/ 852 w 854"/>
                <a:gd name="T3" fmla="*/ 15 h 474"/>
                <a:gd name="T4" fmla="*/ 847 w 854"/>
                <a:gd name="T5" fmla="*/ 15 h 474"/>
                <a:gd name="T6" fmla="*/ 837 w 854"/>
                <a:gd name="T7" fmla="*/ 15 h 474"/>
                <a:gd name="T8" fmla="*/ 821 w 854"/>
                <a:gd name="T9" fmla="*/ 14 h 474"/>
                <a:gd name="T10" fmla="*/ 800 w 854"/>
                <a:gd name="T11" fmla="*/ 14 h 474"/>
                <a:gd name="T12" fmla="*/ 776 w 854"/>
                <a:gd name="T13" fmla="*/ 13 h 474"/>
                <a:gd name="T14" fmla="*/ 746 w 854"/>
                <a:gd name="T15" fmla="*/ 13 h 474"/>
                <a:gd name="T16" fmla="*/ 714 w 854"/>
                <a:gd name="T17" fmla="*/ 12 h 474"/>
                <a:gd name="T18" fmla="*/ 676 w 854"/>
                <a:gd name="T19" fmla="*/ 11 h 474"/>
                <a:gd name="T20" fmla="*/ 635 w 854"/>
                <a:gd name="T21" fmla="*/ 10 h 474"/>
                <a:gd name="T22" fmla="*/ 589 w 854"/>
                <a:gd name="T23" fmla="*/ 10 h 474"/>
                <a:gd name="T24" fmla="*/ 541 w 854"/>
                <a:gd name="T25" fmla="*/ 9 h 474"/>
                <a:gd name="T26" fmla="*/ 489 w 854"/>
                <a:gd name="T27" fmla="*/ 8 h 474"/>
                <a:gd name="T28" fmla="*/ 434 w 854"/>
                <a:gd name="T29" fmla="*/ 7 h 474"/>
                <a:gd name="T30" fmla="*/ 377 w 854"/>
                <a:gd name="T31" fmla="*/ 6 h 474"/>
                <a:gd name="T32" fmla="*/ 318 w 854"/>
                <a:gd name="T33" fmla="*/ 5 h 474"/>
                <a:gd name="T34" fmla="*/ 257 w 854"/>
                <a:gd name="T35" fmla="*/ 4 h 474"/>
                <a:gd name="T36" fmla="*/ 195 w 854"/>
                <a:gd name="T37" fmla="*/ 3 h 474"/>
                <a:gd name="T38" fmla="*/ 131 w 854"/>
                <a:gd name="T39" fmla="*/ 2 h 474"/>
                <a:gd name="T40" fmla="*/ 66 w 854"/>
                <a:gd name="T41" fmla="*/ 1 h 474"/>
                <a:gd name="T42" fmla="*/ 1 w 854"/>
                <a:gd name="T43" fmla="*/ 0 h 474"/>
                <a:gd name="T44" fmla="*/ 0 w 854"/>
                <a:gd name="T45" fmla="*/ 1 h 474"/>
                <a:gd name="T46" fmla="*/ 66 w 854"/>
                <a:gd name="T47" fmla="*/ 2 h 474"/>
                <a:gd name="T48" fmla="*/ 131 w 854"/>
                <a:gd name="T49" fmla="*/ 2 h 474"/>
                <a:gd name="T50" fmla="*/ 196 w 854"/>
                <a:gd name="T51" fmla="*/ 3 h 474"/>
                <a:gd name="T52" fmla="*/ 259 w 854"/>
                <a:gd name="T53" fmla="*/ 4 h 474"/>
                <a:gd name="T54" fmla="*/ 321 w 854"/>
                <a:gd name="T55" fmla="*/ 5 h 474"/>
                <a:gd name="T56" fmla="*/ 379 w 854"/>
                <a:gd name="T57" fmla="*/ 6 h 474"/>
                <a:gd name="T58" fmla="*/ 437 w 854"/>
                <a:gd name="T59" fmla="*/ 7 h 474"/>
                <a:gd name="T60" fmla="*/ 490 w 854"/>
                <a:gd name="T61" fmla="*/ 8 h 474"/>
                <a:gd name="T62" fmla="*/ 541 w 854"/>
                <a:gd name="T63" fmla="*/ 9 h 474"/>
                <a:gd name="T64" fmla="*/ 588 w 854"/>
                <a:gd name="T65" fmla="*/ 10 h 474"/>
                <a:gd name="T66" fmla="*/ 632 w 854"/>
                <a:gd name="T67" fmla="*/ 11 h 474"/>
                <a:gd name="T68" fmla="*/ 671 w 854"/>
                <a:gd name="T69" fmla="*/ 11 h 474"/>
                <a:gd name="T70" fmla="*/ 707 w 854"/>
                <a:gd name="T71" fmla="*/ 12 h 474"/>
                <a:gd name="T72" fmla="*/ 738 w 854"/>
                <a:gd name="T73" fmla="*/ 13 h 474"/>
                <a:gd name="T74" fmla="*/ 765 w 854"/>
                <a:gd name="T75" fmla="*/ 13 h 474"/>
                <a:gd name="T76" fmla="*/ 786 w 854"/>
                <a:gd name="T77" fmla="*/ 14 h 474"/>
                <a:gd name="T78" fmla="*/ 803 w 854"/>
                <a:gd name="T79" fmla="*/ 14 h 474"/>
                <a:gd name="T80" fmla="*/ 814 w 854"/>
                <a:gd name="T81" fmla="*/ 14 h 474"/>
                <a:gd name="T82" fmla="*/ 820 w 854"/>
                <a:gd name="T83" fmla="*/ 15 h 474"/>
                <a:gd name="T84" fmla="*/ 821 w 854"/>
                <a:gd name="T85" fmla="*/ 15 h 474"/>
                <a:gd name="T86" fmla="*/ 854 w 854"/>
                <a:gd name="T87" fmla="*/ 15 h 4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4" h="474">
                  <a:moveTo>
                    <a:pt x="854" y="474"/>
                  </a:moveTo>
                  <a:lnTo>
                    <a:pt x="852" y="467"/>
                  </a:lnTo>
                  <a:lnTo>
                    <a:pt x="847" y="460"/>
                  </a:lnTo>
                  <a:lnTo>
                    <a:pt x="837" y="449"/>
                  </a:lnTo>
                  <a:lnTo>
                    <a:pt x="821" y="436"/>
                  </a:lnTo>
                  <a:lnTo>
                    <a:pt x="800" y="420"/>
                  </a:lnTo>
                  <a:lnTo>
                    <a:pt x="776" y="404"/>
                  </a:lnTo>
                  <a:lnTo>
                    <a:pt x="746" y="386"/>
                  </a:lnTo>
                  <a:lnTo>
                    <a:pt x="714" y="364"/>
                  </a:lnTo>
                  <a:lnTo>
                    <a:pt x="676" y="342"/>
                  </a:lnTo>
                  <a:lnTo>
                    <a:pt x="635" y="319"/>
                  </a:lnTo>
                  <a:lnTo>
                    <a:pt x="589" y="293"/>
                  </a:lnTo>
                  <a:lnTo>
                    <a:pt x="541" y="268"/>
                  </a:lnTo>
                  <a:lnTo>
                    <a:pt x="489" y="241"/>
                  </a:lnTo>
                  <a:lnTo>
                    <a:pt x="434" y="212"/>
                  </a:lnTo>
                  <a:lnTo>
                    <a:pt x="377" y="183"/>
                  </a:lnTo>
                  <a:lnTo>
                    <a:pt x="318" y="152"/>
                  </a:lnTo>
                  <a:lnTo>
                    <a:pt x="257" y="121"/>
                  </a:lnTo>
                  <a:lnTo>
                    <a:pt x="195" y="91"/>
                  </a:lnTo>
                  <a:lnTo>
                    <a:pt x="131" y="60"/>
                  </a:lnTo>
                  <a:lnTo>
                    <a:pt x="66" y="29"/>
                  </a:lnTo>
                  <a:lnTo>
                    <a:pt x="1" y="0"/>
                  </a:lnTo>
                  <a:lnTo>
                    <a:pt x="0" y="2"/>
                  </a:lnTo>
                  <a:lnTo>
                    <a:pt x="66" y="33"/>
                  </a:lnTo>
                  <a:lnTo>
                    <a:pt x="131" y="63"/>
                  </a:lnTo>
                  <a:lnTo>
                    <a:pt x="196" y="94"/>
                  </a:lnTo>
                  <a:lnTo>
                    <a:pt x="259" y="127"/>
                  </a:lnTo>
                  <a:lnTo>
                    <a:pt x="321" y="156"/>
                  </a:lnTo>
                  <a:lnTo>
                    <a:pt x="379" y="187"/>
                  </a:lnTo>
                  <a:lnTo>
                    <a:pt x="437" y="216"/>
                  </a:lnTo>
                  <a:lnTo>
                    <a:pt x="490" y="245"/>
                  </a:lnTo>
                  <a:lnTo>
                    <a:pt x="541" y="272"/>
                  </a:lnTo>
                  <a:lnTo>
                    <a:pt x="588" y="297"/>
                  </a:lnTo>
                  <a:lnTo>
                    <a:pt x="632" y="322"/>
                  </a:lnTo>
                  <a:lnTo>
                    <a:pt x="671" y="346"/>
                  </a:lnTo>
                  <a:lnTo>
                    <a:pt x="707" y="368"/>
                  </a:lnTo>
                  <a:lnTo>
                    <a:pt x="738" y="386"/>
                  </a:lnTo>
                  <a:lnTo>
                    <a:pt x="765" y="404"/>
                  </a:lnTo>
                  <a:lnTo>
                    <a:pt x="786" y="420"/>
                  </a:lnTo>
                  <a:lnTo>
                    <a:pt x="803" y="433"/>
                  </a:lnTo>
                  <a:lnTo>
                    <a:pt x="814" y="444"/>
                  </a:lnTo>
                  <a:lnTo>
                    <a:pt x="820" y="453"/>
                  </a:lnTo>
                  <a:lnTo>
                    <a:pt x="821" y="458"/>
                  </a:lnTo>
                  <a:lnTo>
                    <a:pt x="854" y="474"/>
                  </a:lnTo>
                  <a:close/>
                </a:path>
              </a:pathLst>
            </a:custGeom>
            <a:solidFill>
              <a:srgbClr val="35A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2" name="Freeform 19"/>
            <p:cNvSpPr>
              <a:spLocks/>
            </p:cNvSpPr>
            <p:nvPr/>
          </p:nvSpPr>
          <p:spPr bwMode="auto">
            <a:xfrm>
              <a:off x="1158" y="1766"/>
              <a:ext cx="821" cy="228"/>
            </a:xfrm>
            <a:custGeom>
              <a:avLst/>
              <a:gdLst>
                <a:gd name="T0" fmla="*/ 0 w 821"/>
                <a:gd name="T1" fmla="*/ 0 h 456"/>
                <a:gd name="T2" fmla="*/ 66 w 821"/>
                <a:gd name="T3" fmla="*/ 1 h 456"/>
                <a:gd name="T4" fmla="*/ 131 w 821"/>
                <a:gd name="T5" fmla="*/ 2 h 456"/>
                <a:gd name="T6" fmla="*/ 196 w 821"/>
                <a:gd name="T7" fmla="*/ 3 h 456"/>
                <a:gd name="T8" fmla="*/ 259 w 821"/>
                <a:gd name="T9" fmla="*/ 4 h 456"/>
                <a:gd name="T10" fmla="*/ 321 w 821"/>
                <a:gd name="T11" fmla="*/ 5 h 456"/>
                <a:gd name="T12" fmla="*/ 379 w 821"/>
                <a:gd name="T13" fmla="*/ 6 h 456"/>
                <a:gd name="T14" fmla="*/ 437 w 821"/>
                <a:gd name="T15" fmla="*/ 7 h 456"/>
                <a:gd name="T16" fmla="*/ 490 w 821"/>
                <a:gd name="T17" fmla="*/ 8 h 456"/>
                <a:gd name="T18" fmla="*/ 541 w 821"/>
                <a:gd name="T19" fmla="*/ 9 h 456"/>
                <a:gd name="T20" fmla="*/ 588 w 821"/>
                <a:gd name="T21" fmla="*/ 10 h 456"/>
                <a:gd name="T22" fmla="*/ 632 w 821"/>
                <a:gd name="T23" fmla="*/ 10 h 456"/>
                <a:gd name="T24" fmla="*/ 671 w 821"/>
                <a:gd name="T25" fmla="*/ 11 h 456"/>
                <a:gd name="T26" fmla="*/ 707 w 821"/>
                <a:gd name="T27" fmla="*/ 12 h 456"/>
                <a:gd name="T28" fmla="*/ 738 w 821"/>
                <a:gd name="T29" fmla="*/ 12 h 456"/>
                <a:gd name="T30" fmla="*/ 765 w 821"/>
                <a:gd name="T31" fmla="*/ 13 h 456"/>
                <a:gd name="T32" fmla="*/ 786 w 821"/>
                <a:gd name="T33" fmla="*/ 14 h 456"/>
                <a:gd name="T34" fmla="*/ 803 w 821"/>
                <a:gd name="T35" fmla="*/ 14 h 456"/>
                <a:gd name="T36" fmla="*/ 814 w 821"/>
                <a:gd name="T37" fmla="*/ 14 h 456"/>
                <a:gd name="T38" fmla="*/ 820 w 821"/>
                <a:gd name="T39" fmla="*/ 15 h 456"/>
                <a:gd name="T40" fmla="*/ 821 w 821"/>
                <a:gd name="T41" fmla="*/ 15 h 456"/>
                <a:gd name="T42" fmla="*/ 787 w 821"/>
                <a:gd name="T43" fmla="*/ 14 h 456"/>
                <a:gd name="T44" fmla="*/ 786 w 821"/>
                <a:gd name="T45" fmla="*/ 14 h 456"/>
                <a:gd name="T46" fmla="*/ 780 w 821"/>
                <a:gd name="T47" fmla="*/ 14 h 456"/>
                <a:gd name="T48" fmla="*/ 769 w 821"/>
                <a:gd name="T49" fmla="*/ 13 h 456"/>
                <a:gd name="T50" fmla="*/ 753 w 821"/>
                <a:gd name="T51" fmla="*/ 13 h 456"/>
                <a:gd name="T52" fmla="*/ 732 w 821"/>
                <a:gd name="T53" fmla="*/ 13 h 456"/>
                <a:gd name="T54" fmla="*/ 707 w 821"/>
                <a:gd name="T55" fmla="*/ 12 h 456"/>
                <a:gd name="T56" fmla="*/ 677 w 821"/>
                <a:gd name="T57" fmla="*/ 12 h 456"/>
                <a:gd name="T58" fmla="*/ 643 w 821"/>
                <a:gd name="T59" fmla="*/ 11 h 456"/>
                <a:gd name="T60" fmla="*/ 605 w 821"/>
                <a:gd name="T61" fmla="*/ 10 h 456"/>
                <a:gd name="T62" fmla="*/ 564 w 821"/>
                <a:gd name="T63" fmla="*/ 9 h 456"/>
                <a:gd name="T64" fmla="*/ 519 w 821"/>
                <a:gd name="T65" fmla="*/ 9 h 456"/>
                <a:gd name="T66" fmla="*/ 469 w 821"/>
                <a:gd name="T67" fmla="*/ 8 h 456"/>
                <a:gd name="T68" fmla="*/ 417 w 821"/>
                <a:gd name="T69" fmla="*/ 7 h 456"/>
                <a:gd name="T70" fmla="*/ 363 w 821"/>
                <a:gd name="T71" fmla="*/ 6 h 456"/>
                <a:gd name="T72" fmla="*/ 307 w 821"/>
                <a:gd name="T73" fmla="*/ 5 h 456"/>
                <a:gd name="T74" fmla="*/ 247 w 821"/>
                <a:gd name="T75" fmla="*/ 4 h 456"/>
                <a:gd name="T76" fmla="*/ 187 w 821"/>
                <a:gd name="T77" fmla="*/ 3 h 456"/>
                <a:gd name="T78" fmla="*/ 126 w 821"/>
                <a:gd name="T79" fmla="*/ 2 h 456"/>
                <a:gd name="T80" fmla="*/ 62 w 821"/>
                <a:gd name="T81" fmla="*/ 2 h 456"/>
                <a:gd name="T82" fmla="*/ 0 w 821"/>
                <a:gd name="T83" fmla="*/ 1 h 456"/>
                <a:gd name="T84" fmla="*/ 0 w 821"/>
                <a:gd name="T85" fmla="*/ 0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1" h="456">
                  <a:moveTo>
                    <a:pt x="0" y="0"/>
                  </a:moveTo>
                  <a:lnTo>
                    <a:pt x="66" y="31"/>
                  </a:lnTo>
                  <a:lnTo>
                    <a:pt x="131" y="61"/>
                  </a:lnTo>
                  <a:lnTo>
                    <a:pt x="196" y="92"/>
                  </a:lnTo>
                  <a:lnTo>
                    <a:pt x="259" y="125"/>
                  </a:lnTo>
                  <a:lnTo>
                    <a:pt x="321" y="154"/>
                  </a:lnTo>
                  <a:lnTo>
                    <a:pt x="379" y="185"/>
                  </a:lnTo>
                  <a:lnTo>
                    <a:pt x="437" y="214"/>
                  </a:lnTo>
                  <a:lnTo>
                    <a:pt x="490" y="243"/>
                  </a:lnTo>
                  <a:lnTo>
                    <a:pt x="541" y="270"/>
                  </a:lnTo>
                  <a:lnTo>
                    <a:pt x="588" y="295"/>
                  </a:lnTo>
                  <a:lnTo>
                    <a:pt x="632" y="320"/>
                  </a:lnTo>
                  <a:lnTo>
                    <a:pt x="671" y="344"/>
                  </a:lnTo>
                  <a:lnTo>
                    <a:pt x="707" y="366"/>
                  </a:lnTo>
                  <a:lnTo>
                    <a:pt x="738" y="384"/>
                  </a:lnTo>
                  <a:lnTo>
                    <a:pt x="765" y="402"/>
                  </a:lnTo>
                  <a:lnTo>
                    <a:pt x="786" y="418"/>
                  </a:lnTo>
                  <a:lnTo>
                    <a:pt x="803" y="431"/>
                  </a:lnTo>
                  <a:lnTo>
                    <a:pt x="814" y="442"/>
                  </a:lnTo>
                  <a:lnTo>
                    <a:pt x="820" y="451"/>
                  </a:lnTo>
                  <a:lnTo>
                    <a:pt x="821" y="456"/>
                  </a:lnTo>
                  <a:lnTo>
                    <a:pt x="787" y="440"/>
                  </a:lnTo>
                  <a:lnTo>
                    <a:pt x="786" y="434"/>
                  </a:lnTo>
                  <a:lnTo>
                    <a:pt x="780" y="425"/>
                  </a:lnTo>
                  <a:lnTo>
                    <a:pt x="769" y="416"/>
                  </a:lnTo>
                  <a:lnTo>
                    <a:pt x="753" y="404"/>
                  </a:lnTo>
                  <a:lnTo>
                    <a:pt x="732" y="387"/>
                  </a:lnTo>
                  <a:lnTo>
                    <a:pt x="707" y="371"/>
                  </a:lnTo>
                  <a:lnTo>
                    <a:pt x="677" y="353"/>
                  </a:lnTo>
                  <a:lnTo>
                    <a:pt x="643" y="331"/>
                  </a:lnTo>
                  <a:lnTo>
                    <a:pt x="605" y="309"/>
                  </a:lnTo>
                  <a:lnTo>
                    <a:pt x="564" y="286"/>
                  </a:lnTo>
                  <a:lnTo>
                    <a:pt x="519" y="261"/>
                  </a:lnTo>
                  <a:lnTo>
                    <a:pt x="469" y="235"/>
                  </a:lnTo>
                  <a:lnTo>
                    <a:pt x="417" y="208"/>
                  </a:lnTo>
                  <a:lnTo>
                    <a:pt x="363" y="179"/>
                  </a:lnTo>
                  <a:lnTo>
                    <a:pt x="307" y="150"/>
                  </a:lnTo>
                  <a:lnTo>
                    <a:pt x="247" y="121"/>
                  </a:lnTo>
                  <a:lnTo>
                    <a:pt x="187" y="92"/>
                  </a:lnTo>
                  <a:lnTo>
                    <a:pt x="126" y="61"/>
                  </a:lnTo>
                  <a:lnTo>
                    <a:pt x="62" y="33"/>
                  </a:lnTo>
                  <a:lnTo>
                    <a:pt x="0" y="2"/>
                  </a:lnTo>
                  <a:lnTo>
                    <a:pt x="0" y="0"/>
                  </a:lnTo>
                  <a:close/>
                </a:path>
              </a:pathLst>
            </a:custGeom>
            <a:solidFill>
              <a:srgbClr val="3DA6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3" name="Freeform 20"/>
            <p:cNvSpPr>
              <a:spLocks/>
            </p:cNvSpPr>
            <p:nvPr/>
          </p:nvSpPr>
          <p:spPr bwMode="auto">
            <a:xfrm>
              <a:off x="1157" y="1767"/>
              <a:ext cx="788" cy="219"/>
            </a:xfrm>
            <a:custGeom>
              <a:avLst/>
              <a:gdLst>
                <a:gd name="T0" fmla="*/ 788 w 788"/>
                <a:gd name="T1" fmla="*/ 14 h 438"/>
                <a:gd name="T2" fmla="*/ 787 w 788"/>
                <a:gd name="T3" fmla="*/ 14 h 438"/>
                <a:gd name="T4" fmla="*/ 781 w 788"/>
                <a:gd name="T5" fmla="*/ 14 h 438"/>
                <a:gd name="T6" fmla="*/ 770 w 788"/>
                <a:gd name="T7" fmla="*/ 13 h 438"/>
                <a:gd name="T8" fmla="*/ 754 w 788"/>
                <a:gd name="T9" fmla="*/ 13 h 438"/>
                <a:gd name="T10" fmla="*/ 733 w 788"/>
                <a:gd name="T11" fmla="*/ 13 h 438"/>
                <a:gd name="T12" fmla="*/ 708 w 788"/>
                <a:gd name="T13" fmla="*/ 12 h 438"/>
                <a:gd name="T14" fmla="*/ 678 w 788"/>
                <a:gd name="T15" fmla="*/ 11 h 438"/>
                <a:gd name="T16" fmla="*/ 644 w 788"/>
                <a:gd name="T17" fmla="*/ 11 h 438"/>
                <a:gd name="T18" fmla="*/ 606 w 788"/>
                <a:gd name="T19" fmla="*/ 10 h 438"/>
                <a:gd name="T20" fmla="*/ 565 w 788"/>
                <a:gd name="T21" fmla="*/ 9 h 438"/>
                <a:gd name="T22" fmla="*/ 520 w 788"/>
                <a:gd name="T23" fmla="*/ 9 h 438"/>
                <a:gd name="T24" fmla="*/ 470 w 788"/>
                <a:gd name="T25" fmla="*/ 8 h 438"/>
                <a:gd name="T26" fmla="*/ 418 w 788"/>
                <a:gd name="T27" fmla="*/ 7 h 438"/>
                <a:gd name="T28" fmla="*/ 364 w 788"/>
                <a:gd name="T29" fmla="*/ 6 h 438"/>
                <a:gd name="T30" fmla="*/ 308 w 788"/>
                <a:gd name="T31" fmla="*/ 5 h 438"/>
                <a:gd name="T32" fmla="*/ 248 w 788"/>
                <a:gd name="T33" fmla="*/ 4 h 438"/>
                <a:gd name="T34" fmla="*/ 188 w 788"/>
                <a:gd name="T35" fmla="*/ 3 h 438"/>
                <a:gd name="T36" fmla="*/ 127 w 788"/>
                <a:gd name="T37" fmla="*/ 2 h 438"/>
                <a:gd name="T38" fmla="*/ 63 w 788"/>
                <a:gd name="T39" fmla="*/ 1 h 438"/>
                <a:gd name="T40" fmla="*/ 1 w 788"/>
                <a:gd name="T41" fmla="*/ 0 h 438"/>
                <a:gd name="T42" fmla="*/ 0 w 788"/>
                <a:gd name="T43" fmla="*/ 1 h 438"/>
                <a:gd name="T44" fmla="*/ 63 w 788"/>
                <a:gd name="T45" fmla="*/ 1 h 438"/>
                <a:gd name="T46" fmla="*/ 127 w 788"/>
                <a:gd name="T47" fmla="*/ 2 h 438"/>
                <a:gd name="T48" fmla="*/ 188 w 788"/>
                <a:gd name="T49" fmla="*/ 3 h 438"/>
                <a:gd name="T50" fmla="*/ 248 w 788"/>
                <a:gd name="T51" fmla="*/ 4 h 438"/>
                <a:gd name="T52" fmla="*/ 308 w 788"/>
                <a:gd name="T53" fmla="*/ 5 h 438"/>
                <a:gd name="T54" fmla="*/ 364 w 788"/>
                <a:gd name="T55" fmla="*/ 6 h 438"/>
                <a:gd name="T56" fmla="*/ 418 w 788"/>
                <a:gd name="T57" fmla="*/ 7 h 438"/>
                <a:gd name="T58" fmla="*/ 469 w 788"/>
                <a:gd name="T59" fmla="*/ 8 h 438"/>
                <a:gd name="T60" fmla="*/ 516 w 788"/>
                <a:gd name="T61" fmla="*/ 9 h 438"/>
                <a:gd name="T62" fmla="*/ 559 w 788"/>
                <a:gd name="T63" fmla="*/ 9 h 438"/>
                <a:gd name="T64" fmla="*/ 600 w 788"/>
                <a:gd name="T65" fmla="*/ 10 h 438"/>
                <a:gd name="T66" fmla="*/ 636 w 788"/>
                <a:gd name="T67" fmla="*/ 11 h 438"/>
                <a:gd name="T68" fmla="*/ 667 w 788"/>
                <a:gd name="T69" fmla="*/ 11 h 438"/>
                <a:gd name="T70" fmla="*/ 694 w 788"/>
                <a:gd name="T71" fmla="*/ 12 h 438"/>
                <a:gd name="T72" fmla="*/ 715 w 788"/>
                <a:gd name="T73" fmla="*/ 12 h 438"/>
                <a:gd name="T74" fmla="*/ 732 w 788"/>
                <a:gd name="T75" fmla="*/ 13 h 438"/>
                <a:gd name="T76" fmla="*/ 743 w 788"/>
                <a:gd name="T77" fmla="*/ 13 h 438"/>
                <a:gd name="T78" fmla="*/ 750 w 788"/>
                <a:gd name="T79" fmla="*/ 13 h 438"/>
                <a:gd name="T80" fmla="*/ 752 w 788"/>
                <a:gd name="T81" fmla="*/ 14 h 438"/>
                <a:gd name="T82" fmla="*/ 788 w 788"/>
                <a:gd name="T83" fmla="*/ 14 h 4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8" h="438">
                  <a:moveTo>
                    <a:pt x="788" y="438"/>
                  </a:moveTo>
                  <a:lnTo>
                    <a:pt x="787" y="432"/>
                  </a:lnTo>
                  <a:lnTo>
                    <a:pt x="781" y="423"/>
                  </a:lnTo>
                  <a:lnTo>
                    <a:pt x="770" y="414"/>
                  </a:lnTo>
                  <a:lnTo>
                    <a:pt x="754" y="402"/>
                  </a:lnTo>
                  <a:lnTo>
                    <a:pt x="733" y="385"/>
                  </a:lnTo>
                  <a:lnTo>
                    <a:pt x="708" y="369"/>
                  </a:lnTo>
                  <a:lnTo>
                    <a:pt x="678" y="351"/>
                  </a:lnTo>
                  <a:lnTo>
                    <a:pt x="644" y="329"/>
                  </a:lnTo>
                  <a:lnTo>
                    <a:pt x="606" y="307"/>
                  </a:lnTo>
                  <a:lnTo>
                    <a:pt x="565" y="284"/>
                  </a:lnTo>
                  <a:lnTo>
                    <a:pt x="520" y="259"/>
                  </a:lnTo>
                  <a:lnTo>
                    <a:pt x="470" y="233"/>
                  </a:lnTo>
                  <a:lnTo>
                    <a:pt x="418" y="206"/>
                  </a:lnTo>
                  <a:lnTo>
                    <a:pt x="364" y="177"/>
                  </a:lnTo>
                  <a:lnTo>
                    <a:pt x="308" y="148"/>
                  </a:lnTo>
                  <a:lnTo>
                    <a:pt x="248" y="119"/>
                  </a:lnTo>
                  <a:lnTo>
                    <a:pt x="188" y="90"/>
                  </a:lnTo>
                  <a:lnTo>
                    <a:pt x="127" y="59"/>
                  </a:lnTo>
                  <a:lnTo>
                    <a:pt x="63" y="31"/>
                  </a:lnTo>
                  <a:lnTo>
                    <a:pt x="1" y="0"/>
                  </a:lnTo>
                  <a:lnTo>
                    <a:pt x="0" y="3"/>
                  </a:lnTo>
                  <a:lnTo>
                    <a:pt x="63" y="32"/>
                  </a:lnTo>
                  <a:lnTo>
                    <a:pt x="127" y="63"/>
                  </a:lnTo>
                  <a:lnTo>
                    <a:pt x="188" y="94"/>
                  </a:lnTo>
                  <a:lnTo>
                    <a:pt x="248" y="123"/>
                  </a:lnTo>
                  <a:lnTo>
                    <a:pt x="308" y="152"/>
                  </a:lnTo>
                  <a:lnTo>
                    <a:pt x="364" y="181"/>
                  </a:lnTo>
                  <a:lnTo>
                    <a:pt x="418" y="210"/>
                  </a:lnTo>
                  <a:lnTo>
                    <a:pt x="469" y="237"/>
                  </a:lnTo>
                  <a:lnTo>
                    <a:pt x="516" y="262"/>
                  </a:lnTo>
                  <a:lnTo>
                    <a:pt x="559" y="286"/>
                  </a:lnTo>
                  <a:lnTo>
                    <a:pt x="600" y="309"/>
                  </a:lnTo>
                  <a:lnTo>
                    <a:pt x="636" y="331"/>
                  </a:lnTo>
                  <a:lnTo>
                    <a:pt x="667" y="349"/>
                  </a:lnTo>
                  <a:lnTo>
                    <a:pt x="694" y="367"/>
                  </a:lnTo>
                  <a:lnTo>
                    <a:pt x="715" y="384"/>
                  </a:lnTo>
                  <a:lnTo>
                    <a:pt x="732" y="396"/>
                  </a:lnTo>
                  <a:lnTo>
                    <a:pt x="743" y="407"/>
                  </a:lnTo>
                  <a:lnTo>
                    <a:pt x="750" y="416"/>
                  </a:lnTo>
                  <a:lnTo>
                    <a:pt x="752" y="422"/>
                  </a:lnTo>
                  <a:lnTo>
                    <a:pt x="788" y="438"/>
                  </a:lnTo>
                  <a:close/>
                </a:path>
              </a:pathLst>
            </a:custGeom>
            <a:solidFill>
              <a:srgbClr val="45AB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4" name="Freeform 21"/>
            <p:cNvSpPr>
              <a:spLocks/>
            </p:cNvSpPr>
            <p:nvPr/>
          </p:nvSpPr>
          <p:spPr bwMode="auto">
            <a:xfrm>
              <a:off x="1157" y="1769"/>
              <a:ext cx="752" cy="209"/>
            </a:xfrm>
            <a:custGeom>
              <a:avLst/>
              <a:gdLst>
                <a:gd name="T0" fmla="*/ 0 w 752"/>
                <a:gd name="T1" fmla="*/ 0 h 419"/>
                <a:gd name="T2" fmla="*/ 63 w 752"/>
                <a:gd name="T3" fmla="*/ 0 h 419"/>
                <a:gd name="T4" fmla="*/ 127 w 752"/>
                <a:gd name="T5" fmla="*/ 1 h 419"/>
                <a:gd name="T6" fmla="*/ 188 w 752"/>
                <a:gd name="T7" fmla="*/ 2 h 419"/>
                <a:gd name="T8" fmla="*/ 248 w 752"/>
                <a:gd name="T9" fmla="*/ 3 h 419"/>
                <a:gd name="T10" fmla="*/ 308 w 752"/>
                <a:gd name="T11" fmla="*/ 4 h 419"/>
                <a:gd name="T12" fmla="*/ 364 w 752"/>
                <a:gd name="T13" fmla="*/ 5 h 419"/>
                <a:gd name="T14" fmla="*/ 418 w 752"/>
                <a:gd name="T15" fmla="*/ 6 h 419"/>
                <a:gd name="T16" fmla="*/ 469 w 752"/>
                <a:gd name="T17" fmla="*/ 7 h 419"/>
                <a:gd name="T18" fmla="*/ 516 w 752"/>
                <a:gd name="T19" fmla="*/ 8 h 419"/>
                <a:gd name="T20" fmla="*/ 559 w 752"/>
                <a:gd name="T21" fmla="*/ 8 h 419"/>
                <a:gd name="T22" fmla="*/ 600 w 752"/>
                <a:gd name="T23" fmla="*/ 9 h 419"/>
                <a:gd name="T24" fmla="*/ 636 w 752"/>
                <a:gd name="T25" fmla="*/ 10 h 419"/>
                <a:gd name="T26" fmla="*/ 667 w 752"/>
                <a:gd name="T27" fmla="*/ 10 h 419"/>
                <a:gd name="T28" fmla="*/ 694 w 752"/>
                <a:gd name="T29" fmla="*/ 11 h 419"/>
                <a:gd name="T30" fmla="*/ 715 w 752"/>
                <a:gd name="T31" fmla="*/ 11 h 419"/>
                <a:gd name="T32" fmla="*/ 732 w 752"/>
                <a:gd name="T33" fmla="*/ 12 h 419"/>
                <a:gd name="T34" fmla="*/ 743 w 752"/>
                <a:gd name="T35" fmla="*/ 12 h 419"/>
                <a:gd name="T36" fmla="*/ 750 w 752"/>
                <a:gd name="T37" fmla="*/ 12 h 419"/>
                <a:gd name="T38" fmla="*/ 752 w 752"/>
                <a:gd name="T39" fmla="*/ 13 h 419"/>
                <a:gd name="T40" fmla="*/ 713 w 752"/>
                <a:gd name="T41" fmla="*/ 12 h 419"/>
                <a:gd name="T42" fmla="*/ 712 w 752"/>
                <a:gd name="T43" fmla="*/ 12 h 419"/>
                <a:gd name="T44" fmla="*/ 706 w 752"/>
                <a:gd name="T45" fmla="*/ 12 h 419"/>
                <a:gd name="T46" fmla="*/ 695 w 752"/>
                <a:gd name="T47" fmla="*/ 11 h 419"/>
                <a:gd name="T48" fmla="*/ 678 w 752"/>
                <a:gd name="T49" fmla="*/ 11 h 419"/>
                <a:gd name="T50" fmla="*/ 658 w 752"/>
                <a:gd name="T51" fmla="*/ 10 h 419"/>
                <a:gd name="T52" fmla="*/ 633 w 752"/>
                <a:gd name="T53" fmla="*/ 10 h 419"/>
                <a:gd name="T54" fmla="*/ 603 w 752"/>
                <a:gd name="T55" fmla="*/ 9 h 419"/>
                <a:gd name="T56" fmla="*/ 569 w 752"/>
                <a:gd name="T57" fmla="*/ 9 h 419"/>
                <a:gd name="T58" fmla="*/ 531 w 752"/>
                <a:gd name="T59" fmla="*/ 8 h 419"/>
                <a:gd name="T60" fmla="*/ 489 w 752"/>
                <a:gd name="T61" fmla="*/ 7 h 419"/>
                <a:gd name="T62" fmla="*/ 443 w 752"/>
                <a:gd name="T63" fmla="*/ 7 h 419"/>
                <a:gd name="T64" fmla="*/ 395 w 752"/>
                <a:gd name="T65" fmla="*/ 6 h 419"/>
                <a:gd name="T66" fmla="*/ 344 w 752"/>
                <a:gd name="T67" fmla="*/ 5 h 419"/>
                <a:gd name="T68" fmla="*/ 291 w 752"/>
                <a:gd name="T69" fmla="*/ 4 h 419"/>
                <a:gd name="T70" fmla="*/ 236 w 752"/>
                <a:gd name="T71" fmla="*/ 3 h 419"/>
                <a:gd name="T72" fmla="*/ 178 w 752"/>
                <a:gd name="T73" fmla="*/ 2 h 419"/>
                <a:gd name="T74" fmla="*/ 118 w 752"/>
                <a:gd name="T75" fmla="*/ 1 h 419"/>
                <a:gd name="T76" fmla="*/ 59 w 752"/>
                <a:gd name="T77" fmla="*/ 0 h 419"/>
                <a:gd name="T78" fmla="*/ 0 w 752"/>
                <a:gd name="T79" fmla="*/ 0 h 419"/>
                <a:gd name="T80" fmla="*/ 0 w 752"/>
                <a:gd name="T81" fmla="*/ 0 h 4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2" h="419">
                  <a:moveTo>
                    <a:pt x="0" y="0"/>
                  </a:moveTo>
                  <a:lnTo>
                    <a:pt x="63" y="29"/>
                  </a:lnTo>
                  <a:lnTo>
                    <a:pt x="127" y="60"/>
                  </a:lnTo>
                  <a:lnTo>
                    <a:pt x="188" y="91"/>
                  </a:lnTo>
                  <a:lnTo>
                    <a:pt x="248" y="120"/>
                  </a:lnTo>
                  <a:lnTo>
                    <a:pt x="308" y="149"/>
                  </a:lnTo>
                  <a:lnTo>
                    <a:pt x="364" y="178"/>
                  </a:lnTo>
                  <a:lnTo>
                    <a:pt x="418" y="207"/>
                  </a:lnTo>
                  <a:lnTo>
                    <a:pt x="469" y="234"/>
                  </a:lnTo>
                  <a:lnTo>
                    <a:pt x="516" y="259"/>
                  </a:lnTo>
                  <a:lnTo>
                    <a:pt x="559" y="283"/>
                  </a:lnTo>
                  <a:lnTo>
                    <a:pt x="600" y="306"/>
                  </a:lnTo>
                  <a:lnTo>
                    <a:pt x="636" y="328"/>
                  </a:lnTo>
                  <a:lnTo>
                    <a:pt x="667" y="346"/>
                  </a:lnTo>
                  <a:lnTo>
                    <a:pt x="694" y="364"/>
                  </a:lnTo>
                  <a:lnTo>
                    <a:pt x="715" y="381"/>
                  </a:lnTo>
                  <a:lnTo>
                    <a:pt x="732" y="393"/>
                  </a:lnTo>
                  <a:lnTo>
                    <a:pt x="743" y="404"/>
                  </a:lnTo>
                  <a:lnTo>
                    <a:pt x="750" y="413"/>
                  </a:lnTo>
                  <a:lnTo>
                    <a:pt x="752" y="419"/>
                  </a:lnTo>
                  <a:lnTo>
                    <a:pt x="713" y="400"/>
                  </a:lnTo>
                  <a:lnTo>
                    <a:pt x="712" y="395"/>
                  </a:lnTo>
                  <a:lnTo>
                    <a:pt x="706" y="386"/>
                  </a:lnTo>
                  <a:lnTo>
                    <a:pt x="695" y="377"/>
                  </a:lnTo>
                  <a:lnTo>
                    <a:pt x="678" y="364"/>
                  </a:lnTo>
                  <a:lnTo>
                    <a:pt x="658" y="350"/>
                  </a:lnTo>
                  <a:lnTo>
                    <a:pt x="633" y="332"/>
                  </a:lnTo>
                  <a:lnTo>
                    <a:pt x="603" y="314"/>
                  </a:lnTo>
                  <a:lnTo>
                    <a:pt x="569" y="294"/>
                  </a:lnTo>
                  <a:lnTo>
                    <a:pt x="531" y="272"/>
                  </a:lnTo>
                  <a:lnTo>
                    <a:pt x="489" y="248"/>
                  </a:lnTo>
                  <a:lnTo>
                    <a:pt x="443" y="225"/>
                  </a:lnTo>
                  <a:lnTo>
                    <a:pt x="395" y="199"/>
                  </a:lnTo>
                  <a:lnTo>
                    <a:pt x="344" y="172"/>
                  </a:lnTo>
                  <a:lnTo>
                    <a:pt x="291" y="145"/>
                  </a:lnTo>
                  <a:lnTo>
                    <a:pt x="236" y="116"/>
                  </a:lnTo>
                  <a:lnTo>
                    <a:pt x="178" y="89"/>
                  </a:lnTo>
                  <a:lnTo>
                    <a:pt x="118" y="60"/>
                  </a:lnTo>
                  <a:lnTo>
                    <a:pt x="59" y="31"/>
                  </a:lnTo>
                  <a:lnTo>
                    <a:pt x="0" y="4"/>
                  </a:lnTo>
                  <a:lnTo>
                    <a:pt x="0" y="0"/>
                  </a:lnTo>
                  <a:close/>
                </a:path>
              </a:pathLst>
            </a:custGeom>
            <a:solidFill>
              <a:srgbClr val="4DB1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5" name="Freeform 22"/>
            <p:cNvSpPr>
              <a:spLocks/>
            </p:cNvSpPr>
            <p:nvPr/>
          </p:nvSpPr>
          <p:spPr bwMode="auto">
            <a:xfrm>
              <a:off x="1155" y="1770"/>
              <a:ext cx="715" cy="199"/>
            </a:xfrm>
            <a:custGeom>
              <a:avLst/>
              <a:gdLst>
                <a:gd name="T0" fmla="*/ 715 w 715"/>
                <a:gd name="T1" fmla="*/ 13 h 396"/>
                <a:gd name="T2" fmla="*/ 714 w 715"/>
                <a:gd name="T3" fmla="*/ 13 h 396"/>
                <a:gd name="T4" fmla="*/ 708 w 715"/>
                <a:gd name="T5" fmla="*/ 12 h 396"/>
                <a:gd name="T6" fmla="*/ 697 w 715"/>
                <a:gd name="T7" fmla="*/ 12 h 396"/>
                <a:gd name="T8" fmla="*/ 680 w 715"/>
                <a:gd name="T9" fmla="*/ 12 h 396"/>
                <a:gd name="T10" fmla="*/ 660 w 715"/>
                <a:gd name="T11" fmla="*/ 11 h 396"/>
                <a:gd name="T12" fmla="*/ 635 w 715"/>
                <a:gd name="T13" fmla="*/ 11 h 396"/>
                <a:gd name="T14" fmla="*/ 605 w 715"/>
                <a:gd name="T15" fmla="*/ 10 h 396"/>
                <a:gd name="T16" fmla="*/ 571 w 715"/>
                <a:gd name="T17" fmla="*/ 10 h 396"/>
                <a:gd name="T18" fmla="*/ 533 w 715"/>
                <a:gd name="T19" fmla="*/ 9 h 396"/>
                <a:gd name="T20" fmla="*/ 491 w 715"/>
                <a:gd name="T21" fmla="*/ 8 h 396"/>
                <a:gd name="T22" fmla="*/ 445 w 715"/>
                <a:gd name="T23" fmla="*/ 7 h 396"/>
                <a:gd name="T24" fmla="*/ 397 w 715"/>
                <a:gd name="T25" fmla="*/ 7 h 396"/>
                <a:gd name="T26" fmla="*/ 346 w 715"/>
                <a:gd name="T27" fmla="*/ 6 h 396"/>
                <a:gd name="T28" fmla="*/ 293 w 715"/>
                <a:gd name="T29" fmla="*/ 5 h 396"/>
                <a:gd name="T30" fmla="*/ 238 w 715"/>
                <a:gd name="T31" fmla="*/ 4 h 396"/>
                <a:gd name="T32" fmla="*/ 180 w 715"/>
                <a:gd name="T33" fmla="*/ 3 h 396"/>
                <a:gd name="T34" fmla="*/ 120 w 715"/>
                <a:gd name="T35" fmla="*/ 2 h 396"/>
                <a:gd name="T36" fmla="*/ 61 w 715"/>
                <a:gd name="T37" fmla="*/ 1 h 396"/>
                <a:gd name="T38" fmla="*/ 2 w 715"/>
                <a:gd name="T39" fmla="*/ 0 h 396"/>
                <a:gd name="T40" fmla="*/ 0 w 715"/>
                <a:gd name="T41" fmla="*/ 1 h 396"/>
                <a:gd name="T42" fmla="*/ 60 w 715"/>
                <a:gd name="T43" fmla="*/ 1 h 396"/>
                <a:gd name="T44" fmla="*/ 119 w 715"/>
                <a:gd name="T45" fmla="*/ 2 h 396"/>
                <a:gd name="T46" fmla="*/ 178 w 715"/>
                <a:gd name="T47" fmla="*/ 3 h 396"/>
                <a:gd name="T48" fmla="*/ 235 w 715"/>
                <a:gd name="T49" fmla="*/ 4 h 396"/>
                <a:gd name="T50" fmla="*/ 290 w 715"/>
                <a:gd name="T51" fmla="*/ 5 h 396"/>
                <a:gd name="T52" fmla="*/ 342 w 715"/>
                <a:gd name="T53" fmla="*/ 6 h 396"/>
                <a:gd name="T54" fmla="*/ 393 w 715"/>
                <a:gd name="T55" fmla="*/ 7 h 396"/>
                <a:gd name="T56" fmla="*/ 440 w 715"/>
                <a:gd name="T57" fmla="*/ 7 h 396"/>
                <a:gd name="T58" fmla="*/ 484 w 715"/>
                <a:gd name="T59" fmla="*/ 8 h 396"/>
                <a:gd name="T60" fmla="*/ 523 w 715"/>
                <a:gd name="T61" fmla="*/ 9 h 396"/>
                <a:gd name="T62" fmla="*/ 558 w 715"/>
                <a:gd name="T63" fmla="*/ 10 h 396"/>
                <a:gd name="T64" fmla="*/ 590 w 715"/>
                <a:gd name="T65" fmla="*/ 10 h 396"/>
                <a:gd name="T66" fmla="*/ 616 w 715"/>
                <a:gd name="T67" fmla="*/ 11 h 396"/>
                <a:gd name="T68" fmla="*/ 638 w 715"/>
                <a:gd name="T69" fmla="*/ 11 h 396"/>
                <a:gd name="T70" fmla="*/ 655 w 715"/>
                <a:gd name="T71" fmla="*/ 12 h 396"/>
                <a:gd name="T72" fmla="*/ 666 w 715"/>
                <a:gd name="T73" fmla="*/ 12 h 396"/>
                <a:gd name="T74" fmla="*/ 673 w 715"/>
                <a:gd name="T75" fmla="*/ 12 h 396"/>
                <a:gd name="T76" fmla="*/ 674 w 715"/>
                <a:gd name="T77" fmla="*/ 12 h 396"/>
                <a:gd name="T78" fmla="*/ 715 w 715"/>
                <a:gd name="T79" fmla="*/ 13 h 3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15" h="396">
                  <a:moveTo>
                    <a:pt x="715" y="396"/>
                  </a:moveTo>
                  <a:lnTo>
                    <a:pt x="714" y="391"/>
                  </a:lnTo>
                  <a:lnTo>
                    <a:pt x="708" y="382"/>
                  </a:lnTo>
                  <a:lnTo>
                    <a:pt x="697" y="373"/>
                  </a:lnTo>
                  <a:lnTo>
                    <a:pt x="680" y="360"/>
                  </a:lnTo>
                  <a:lnTo>
                    <a:pt x="660" y="346"/>
                  </a:lnTo>
                  <a:lnTo>
                    <a:pt x="635" y="328"/>
                  </a:lnTo>
                  <a:lnTo>
                    <a:pt x="605" y="310"/>
                  </a:lnTo>
                  <a:lnTo>
                    <a:pt x="571" y="290"/>
                  </a:lnTo>
                  <a:lnTo>
                    <a:pt x="533" y="268"/>
                  </a:lnTo>
                  <a:lnTo>
                    <a:pt x="491" y="244"/>
                  </a:lnTo>
                  <a:lnTo>
                    <a:pt x="445" y="221"/>
                  </a:lnTo>
                  <a:lnTo>
                    <a:pt x="397" y="195"/>
                  </a:lnTo>
                  <a:lnTo>
                    <a:pt x="346" y="168"/>
                  </a:lnTo>
                  <a:lnTo>
                    <a:pt x="293" y="141"/>
                  </a:lnTo>
                  <a:lnTo>
                    <a:pt x="238" y="112"/>
                  </a:lnTo>
                  <a:lnTo>
                    <a:pt x="180" y="85"/>
                  </a:lnTo>
                  <a:lnTo>
                    <a:pt x="120" y="56"/>
                  </a:lnTo>
                  <a:lnTo>
                    <a:pt x="61" y="27"/>
                  </a:lnTo>
                  <a:lnTo>
                    <a:pt x="2" y="0"/>
                  </a:lnTo>
                  <a:lnTo>
                    <a:pt x="0" y="2"/>
                  </a:lnTo>
                  <a:lnTo>
                    <a:pt x="60" y="31"/>
                  </a:lnTo>
                  <a:lnTo>
                    <a:pt x="119" y="60"/>
                  </a:lnTo>
                  <a:lnTo>
                    <a:pt x="178" y="87"/>
                  </a:lnTo>
                  <a:lnTo>
                    <a:pt x="235" y="116"/>
                  </a:lnTo>
                  <a:lnTo>
                    <a:pt x="290" y="143"/>
                  </a:lnTo>
                  <a:lnTo>
                    <a:pt x="342" y="170"/>
                  </a:lnTo>
                  <a:lnTo>
                    <a:pt x="393" y="197"/>
                  </a:lnTo>
                  <a:lnTo>
                    <a:pt x="440" y="221"/>
                  </a:lnTo>
                  <a:lnTo>
                    <a:pt x="484" y="246"/>
                  </a:lnTo>
                  <a:lnTo>
                    <a:pt x="523" y="268"/>
                  </a:lnTo>
                  <a:lnTo>
                    <a:pt x="558" y="288"/>
                  </a:lnTo>
                  <a:lnTo>
                    <a:pt x="590" y="308"/>
                  </a:lnTo>
                  <a:lnTo>
                    <a:pt x="616" y="324"/>
                  </a:lnTo>
                  <a:lnTo>
                    <a:pt x="638" y="340"/>
                  </a:lnTo>
                  <a:lnTo>
                    <a:pt x="655" y="353"/>
                  </a:lnTo>
                  <a:lnTo>
                    <a:pt x="666" y="364"/>
                  </a:lnTo>
                  <a:lnTo>
                    <a:pt x="673" y="371"/>
                  </a:lnTo>
                  <a:lnTo>
                    <a:pt x="674" y="378"/>
                  </a:lnTo>
                  <a:lnTo>
                    <a:pt x="715" y="396"/>
                  </a:lnTo>
                  <a:close/>
                </a:path>
              </a:pathLst>
            </a:custGeom>
            <a:solidFill>
              <a:srgbClr val="55B7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6" name="Freeform 23"/>
            <p:cNvSpPr>
              <a:spLocks/>
            </p:cNvSpPr>
            <p:nvPr/>
          </p:nvSpPr>
          <p:spPr bwMode="auto">
            <a:xfrm>
              <a:off x="1154" y="1771"/>
              <a:ext cx="675" cy="189"/>
            </a:xfrm>
            <a:custGeom>
              <a:avLst/>
              <a:gdLst>
                <a:gd name="T0" fmla="*/ 1 w 675"/>
                <a:gd name="T1" fmla="*/ 0 h 376"/>
                <a:gd name="T2" fmla="*/ 61 w 675"/>
                <a:gd name="T3" fmla="*/ 1 h 376"/>
                <a:gd name="T4" fmla="*/ 120 w 675"/>
                <a:gd name="T5" fmla="*/ 2 h 376"/>
                <a:gd name="T6" fmla="*/ 179 w 675"/>
                <a:gd name="T7" fmla="*/ 3 h 376"/>
                <a:gd name="T8" fmla="*/ 236 w 675"/>
                <a:gd name="T9" fmla="*/ 4 h 376"/>
                <a:gd name="T10" fmla="*/ 291 w 675"/>
                <a:gd name="T11" fmla="*/ 5 h 376"/>
                <a:gd name="T12" fmla="*/ 343 w 675"/>
                <a:gd name="T13" fmla="*/ 6 h 376"/>
                <a:gd name="T14" fmla="*/ 394 w 675"/>
                <a:gd name="T15" fmla="*/ 7 h 376"/>
                <a:gd name="T16" fmla="*/ 441 w 675"/>
                <a:gd name="T17" fmla="*/ 7 h 376"/>
                <a:gd name="T18" fmla="*/ 485 w 675"/>
                <a:gd name="T19" fmla="*/ 8 h 376"/>
                <a:gd name="T20" fmla="*/ 524 w 675"/>
                <a:gd name="T21" fmla="*/ 9 h 376"/>
                <a:gd name="T22" fmla="*/ 559 w 675"/>
                <a:gd name="T23" fmla="*/ 9 h 376"/>
                <a:gd name="T24" fmla="*/ 591 w 675"/>
                <a:gd name="T25" fmla="*/ 10 h 376"/>
                <a:gd name="T26" fmla="*/ 617 w 675"/>
                <a:gd name="T27" fmla="*/ 11 h 376"/>
                <a:gd name="T28" fmla="*/ 639 w 675"/>
                <a:gd name="T29" fmla="*/ 11 h 376"/>
                <a:gd name="T30" fmla="*/ 656 w 675"/>
                <a:gd name="T31" fmla="*/ 11 h 376"/>
                <a:gd name="T32" fmla="*/ 667 w 675"/>
                <a:gd name="T33" fmla="*/ 12 h 376"/>
                <a:gd name="T34" fmla="*/ 674 w 675"/>
                <a:gd name="T35" fmla="*/ 12 h 376"/>
                <a:gd name="T36" fmla="*/ 675 w 675"/>
                <a:gd name="T37" fmla="*/ 12 h 376"/>
                <a:gd name="T38" fmla="*/ 632 w 675"/>
                <a:gd name="T39" fmla="*/ 12 h 376"/>
                <a:gd name="T40" fmla="*/ 630 w 675"/>
                <a:gd name="T41" fmla="*/ 11 h 376"/>
                <a:gd name="T42" fmla="*/ 625 w 675"/>
                <a:gd name="T43" fmla="*/ 11 h 376"/>
                <a:gd name="T44" fmla="*/ 613 w 675"/>
                <a:gd name="T45" fmla="*/ 11 h 376"/>
                <a:gd name="T46" fmla="*/ 598 w 675"/>
                <a:gd name="T47" fmla="*/ 11 h 376"/>
                <a:gd name="T48" fmla="*/ 578 w 675"/>
                <a:gd name="T49" fmla="*/ 10 h 376"/>
                <a:gd name="T50" fmla="*/ 552 w 675"/>
                <a:gd name="T51" fmla="*/ 10 h 376"/>
                <a:gd name="T52" fmla="*/ 523 w 675"/>
                <a:gd name="T53" fmla="*/ 9 h 376"/>
                <a:gd name="T54" fmla="*/ 490 w 675"/>
                <a:gd name="T55" fmla="*/ 8 h 376"/>
                <a:gd name="T56" fmla="*/ 452 w 675"/>
                <a:gd name="T57" fmla="*/ 8 h 376"/>
                <a:gd name="T58" fmla="*/ 412 w 675"/>
                <a:gd name="T59" fmla="*/ 7 h 376"/>
                <a:gd name="T60" fmla="*/ 369 w 675"/>
                <a:gd name="T61" fmla="*/ 6 h 376"/>
                <a:gd name="T62" fmla="*/ 321 w 675"/>
                <a:gd name="T63" fmla="*/ 6 h 376"/>
                <a:gd name="T64" fmla="*/ 271 w 675"/>
                <a:gd name="T65" fmla="*/ 5 h 376"/>
                <a:gd name="T66" fmla="*/ 220 w 675"/>
                <a:gd name="T67" fmla="*/ 4 h 376"/>
                <a:gd name="T68" fmla="*/ 167 w 675"/>
                <a:gd name="T69" fmla="*/ 3 h 376"/>
                <a:gd name="T70" fmla="*/ 111 w 675"/>
                <a:gd name="T71" fmla="*/ 2 h 376"/>
                <a:gd name="T72" fmla="*/ 56 w 675"/>
                <a:gd name="T73" fmla="*/ 1 h 376"/>
                <a:gd name="T74" fmla="*/ 0 w 675"/>
                <a:gd name="T75" fmla="*/ 1 h 376"/>
                <a:gd name="T76" fmla="*/ 1 w 675"/>
                <a:gd name="T77" fmla="*/ 0 h 3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75" h="376">
                  <a:moveTo>
                    <a:pt x="1" y="0"/>
                  </a:moveTo>
                  <a:lnTo>
                    <a:pt x="61" y="29"/>
                  </a:lnTo>
                  <a:lnTo>
                    <a:pt x="120" y="58"/>
                  </a:lnTo>
                  <a:lnTo>
                    <a:pt x="179" y="85"/>
                  </a:lnTo>
                  <a:lnTo>
                    <a:pt x="236" y="114"/>
                  </a:lnTo>
                  <a:lnTo>
                    <a:pt x="291" y="141"/>
                  </a:lnTo>
                  <a:lnTo>
                    <a:pt x="343" y="168"/>
                  </a:lnTo>
                  <a:lnTo>
                    <a:pt x="394" y="195"/>
                  </a:lnTo>
                  <a:lnTo>
                    <a:pt x="441" y="219"/>
                  </a:lnTo>
                  <a:lnTo>
                    <a:pt x="485" y="244"/>
                  </a:lnTo>
                  <a:lnTo>
                    <a:pt x="524" y="266"/>
                  </a:lnTo>
                  <a:lnTo>
                    <a:pt x="559" y="286"/>
                  </a:lnTo>
                  <a:lnTo>
                    <a:pt x="591" y="306"/>
                  </a:lnTo>
                  <a:lnTo>
                    <a:pt x="617" y="322"/>
                  </a:lnTo>
                  <a:lnTo>
                    <a:pt x="639" y="338"/>
                  </a:lnTo>
                  <a:lnTo>
                    <a:pt x="656" y="351"/>
                  </a:lnTo>
                  <a:lnTo>
                    <a:pt x="667" y="362"/>
                  </a:lnTo>
                  <a:lnTo>
                    <a:pt x="674" y="369"/>
                  </a:lnTo>
                  <a:lnTo>
                    <a:pt x="675" y="376"/>
                  </a:lnTo>
                  <a:lnTo>
                    <a:pt x="632" y="355"/>
                  </a:lnTo>
                  <a:lnTo>
                    <a:pt x="630" y="349"/>
                  </a:lnTo>
                  <a:lnTo>
                    <a:pt x="625" y="342"/>
                  </a:lnTo>
                  <a:lnTo>
                    <a:pt x="613" y="333"/>
                  </a:lnTo>
                  <a:lnTo>
                    <a:pt x="598" y="320"/>
                  </a:lnTo>
                  <a:lnTo>
                    <a:pt x="578" y="306"/>
                  </a:lnTo>
                  <a:lnTo>
                    <a:pt x="552" y="289"/>
                  </a:lnTo>
                  <a:lnTo>
                    <a:pt x="523" y="271"/>
                  </a:lnTo>
                  <a:lnTo>
                    <a:pt x="490" y="253"/>
                  </a:lnTo>
                  <a:lnTo>
                    <a:pt x="452" y="232"/>
                  </a:lnTo>
                  <a:lnTo>
                    <a:pt x="412" y="210"/>
                  </a:lnTo>
                  <a:lnTo>
                    <a:pt x="369" y="186"/>
                  </a:lnTo>
                  <a:lnTo>
                    <a:pt x="321" y="161"/>
                  </a:lnTo>
                  <a:lnTo>
                    <a:pt x="271" y="136"/>
                  </a:lnTo>
                  <a:lnTo>
                    <a:pt x="220" y="110"/>
                  </a:lnTo>
                  <a:lnTo>
                    <a:pt x="167" y="83"/>
                  </a:lnTo>
                  <a:lnTo>
                    <a:pt x="111" y="58"/>
                  </a:lnTo>
                  <a:lnTo>
                    <a:pt x="56" y="31"/>
                  </a:lnTo>
                  <a:lnTo>
                    <a:pt x="0" y="3"/>
                  </a:lnTo>
                  <a:lnTo>
                    <a:pt x="1" y="0"/>
                  </a:lnTo>
                  <a:close/>
                </a:path>
              </a:pathLst>
            </a:custGeom>
            <a:solidFill>
              <a:srgbClr val="5DBD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7" name="Freeform 24"/>
            <p:cNvSpPr>
              <a:spLocks/>
            </p:cNvSpPr>
            <p:nvPr/>
          </p:nvSpPr>
          <p:spPr bwMode="auto">
            <a:xfrm>
              <a:off x="1154" y="1773"/>
              <a:ext cx="632" cy="176"/>
            </a:xfrm>
            <a:custGeom>
              <a:avLst/>
              <a:gdLst>
                <a:gd name="T0" fmla="*/ 632 w 632"/>
                <a:gd name="T1" fmla="*/ 11 h 352"/>
                <a:gd name="T2" fmla="*/ 630 w 632"/>
                <a:gd name="T3" fmla="*/ 11 h 352"/>
                <a:gd name="T4" fmla="*/ 625 w 632"/>
                <a:gd name="T5" fmla="*/ 11 h 352"/>
                <a:gd name="T6" fmla="*/ 613 w 632"/>
                <a:gd name="T7" fmla="*/ 11 h 352"/>
                <a:gd name="T8" fmla="*/ 598 w 632"/>
                <a:gd name="T9" fmla="*/ 10 h 352"/>
                <a:gd name="T10" fmla="*/ 578 w 632"/>
                <a:gd name="T11" fmla="*/ 10 h 352"/>
                <a:gd name="T12" fmla="*/ 552 w 632"/>
                <a:gd name="T13" fmla="*/ 9 h 352"/>
                <a:gd name="T14" fmla="*/ 523 w 632"/>
                <a:gd name="T15" fmla="*/ 9 h 352"/>
                <a:gd name="T16" fmla="*/ 490 w 632"/>
                <a:gd name="T17" fmla="*/ 8 h 352"/>
                <a:gd name="T18" fmla="*/ 452 w 632"/>
                <a:gd name="T19" fmla="*/ 8 h 352"/>
                <a:gd name="T20" fmla="*/ 412 w 632"/>
                <a:gd name="T21" fmla="*/ 7 h 352"/>
                <a:gd name="T22" fmla="*/ 369 w 632"/>
                <a:gd name="T23" fmla="*/ 6 h 352"/>
                <a:gd name="T24" fmla="*/ 321 w 632"/>
                <a:gd name="T25" fmla="*/ 5 h 352"/>
                <a:gd name="T26" fmla="*/ 271 w 632"/>
                <a:gd name="T27" fmla="*/ 5 h 352"/>
                <a:gd name="T28" fmla="*/ 220 w 632"/>
                <a:gd name="T29" fmla="*/ 4 h 352"/>
                <a:gd name="T30" fmla="*/ 167 w 632"/>
                <a:gd name="T31" fmla="*/ 3 h 352"/>
                <a:gd name="T32" fmla="*/ 111 w 632"/>
                <a:gd name="T33" fmla="*/ 2 h 352"/>
                <a:gd name="T34" fmla="*/ 56 w 632"/>
                <a:gd name="T35" fmla="*/ 1 h 352"/>
                <a:gd name="T36" fmla="*/ 0 w 632"/>
                <a:gd name="T37" fmla="*/ 0 h 352"/>
                <a:gd name="T38" fmla="*/ 0 w 632"/>
                <a:gd name="T39" fmla="*/ 1 h 352"/>
                <a:gd name="T40" fmla="*/ 55 w 632"/>
                <a:gd name="T41" fmla="*/ 1 h 352"/>
                <a:gd name="T42" fmla="*/ 109 w 632"/>
                <a:gd name="T43" fmla="*/ 2 h 352"/>
                <a:gd name="T44" fmla="*/ 162 w 632"/>
                <a:gd name="T45" fmla="*/ 3 h 352"/>
                <a:gd name="T46" fmla="*/ 215 w 632"/>
                <a:gd name="T47" fmla="*/ 4 h 352"/>
                <a:gd name="T48" fmla="*/ 265 w 632"/>
                <a:gd name="T49" fmla="*/ 5 h 352"/>
                <a:gd name="T50" fmla="*/ 314 w 632"/>
                <a:gd name="T51" fmla="*/ 5 h 352"/>
                <a:gd name="T52" fmla="*/ 357 w 632"/>
                <a:gd name="T53" fmla="*/ 6 h 352"/>
                <a:gd name="T54" fmla="*/ 400 w 632"/>
                <a:gd name="T55" fmla="*/ 7 h 352"/>
                <a:gd name="T56" fmla="*/ 438 w 632"/>
                <a:gd name="T57" fmla="*/ 8 h 352"/>
                <a:gd name="T58" fmla="*/ 472 w 632"/>
                <a:gd name="T59" fmla="*/ 8 h 352"/>
                <a:gd name="T60" fmla="*/ 503 w 632"/>
                <a:gd name="T61" fmla="*/ 9 h 352"/>
                <a:gd name="T62" fmla="*/ 528 w 632"/>
                <a:gd name="T63" fmla="*/ 9 h 352"/>
                <a:gd name="T64" fmla="*/ 550 w 632"/>
                <a:gd name="T65" fmla="*/ 10 h 352"/>
                <a:gd name="T66" fmla="*/ 567 w 632"/>
                <a:gd name="T67" fmla="*/ 10 h 352"/>
                <a:gd name="T68" fmla="*/ 578 w 632"/>
                <a:gd name="T69" fmla="*/ 10 h 352"/>
                <a:gd name="T70" fmla="*/ 585 w 632"/>
                <a:gd name="T71" fmla="*/ 11 h 352"/>
                <a:gd name="T72" fmla="*/ 586 w 632"/>
                <a:gd name="T73" fmla="*/ 11 h 352"/>
                <a:gd name="T74" fmla="*/ 632 w 632"/>
                <a:gd name="T75" fmla="*/ 11 h 3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2" h="352">
                  <a:moveTo>
                    <a:pt x="632" y="352"/>
                  </a:moveTo>
                  <a:lnTo>
                    <a:pt x="630" y="346"/>
                  </a:lnTo>
                  <a:lnTo>
                    <a:pt x="625" y="339"/>
                  </a:lnTo>
                  <a:lnTo>
                    <a:pt x="613" y="330"/>
                  </a:lnTo>
                  <a:lnTo>
                    <a:pt x="598" y="317"/>
                  </a:lnTo>
                  <a:lnTo>
                    <a:pt x="578" y="303"/>
                  </a:lnTo>
                  <a:lnTo>
                    <a:pt x="552" y="286"/>
                  </a:lnTo>
                  <a:lnTo>
                    <a:pt x="523" y="268"/>
                  </a:lnTo>
                  <a:lnTo>
                    <a:pt x="490" y="250"/>
                  </a:lnTo>
                  <a:lnTo>
                    <a:pt x="452" y="229"/>
                  </a:lnTo>
                  <a:lnTo>
                    <a:pt x="412" y="207"/>
                  </a:lnTo>
                  <a:lnTo>
                    <a:pt x="369" y="183"/>
                  </a:lnTo>
                  <a:lnTo>
                    <a:pt x="321" y="158"/>
                  </a:lnTo>
                  <a:lnTo>
                    <a:pt x="271" y="133"/>
                  </a:lnTo>
                  <a:lnTo>
                    <a:pt x="220" y="107"/>
                  </a:lnTo>
                  <a:lnTo>
                    <a:pt x="167" y="80"/>
                  </a:lnTo>
                  <a:lnTo>
                    <a:pt x="111" y="55"/>
                  </a:lnTo>
                  <a:lnTo>
                    <a:pt x="56" y="28"/>
                  </a:lnTo>
                  <a:lnTo>
                    <a:pt x="0" y="0"/>
                  </a:lnTo>
                  <a:lnTo>
                    <a:pt x="0" y="4"/>
                  </a:lnTo>
                  <a:lnTo>
                    <a:pt x="55" y="31"/>
                  </a:lnTo>
                  <a:lnTo>
                    <a:pt x="109" y="57"/>
                  </a:lnTo>
                  <a:lnTo>
                    <a:pt x="162" y="84"/>
                  </a:lnTo>
                  <a:lnTo>
                    <a:pt x="215" y="109"/>
                  </a:lnTo>
                  <a:lnTo>
                    <a:pt x="265" y="134"/>
                  </a:lnTo>
                  <a:lnTo>
                    <a:pt x="314" y="158"/>
                  </a:lnTo>
                  <a:lnTo>
                    <a:pt x="357" y="183"/>
                  </a:lnTo>
                  <a:lnTo>
                    <a:pt x="400" y="205"/>
                  </a:lnTo>
                  <a:lnTo>
                    <a:pt x="438" y="227"/>
                  </a:lnTo>
                  <a:lnTo>
                    <a:pt x="472" y="247"/>
                  </a:lnTo>
                  <a:lnTo>
                    <a:pt x="503" y="265"/>
                  </a:lnTo>
                  <a:lnTo>
                    <a:pt x="528" y="281"/>
                  </a:lnTo>
                  <a:lnTo>
                    <a:pt x="550" y="295"/>
                  </a:lnTo>
                  <a:lnTo>
                    <a:pt x="567" y="308"/>
                  </a:lnTo>
                  <a:lnTo>
                    <a:pt x="578" y="317"/>
                  </a:lnTo>
                  <a:lnTo>
                    <a:pt x="585" y="326"/>
                  </a:lnTo>
                  <a:lnTo>
                    <a:pt x="586" y="332"/>
                  </a:lnTo>
                  <a:lnTo>
                    <a:pt x="632" y="352"/>
                  </a:lnTo>
                  <a:close/>
                </a:path>
              </a:pathLst>
            </a:custGeom>
            <a:solidFill>
              <a:srgbClr val="65C3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8" name="Freeform 25"/>
            <p:cNvSpPr>
              <a:spLocks/>
            </p:cNvSpPr>
            <p:nvPr/>
          </p:nvSpPr>
          <p:spPr bwMode="auto">
            <a:xfrm>
              <a:off x="1152" y="1775"/>
              <a:ext cx="588" cy="164"/>
            </a:xfrm>
            <a:custGeom>
              <a:avLst/>
              <a:gdLst>
                <a:gd name="T0" fmla="*/ 2 w 588"/>
                <a:gd name="T1" fmla="*/ 0 h 328"/>
                <a:gd name="T2" fmla="*/ 57 w 588"/>
                <a:gd name="T3" fmla="*/ 1 h 328"/>
                <a:gd name="T4" fmla="*/ 111 w 588"/>
                <a:gd name="T5" fmla="*/ 2 h 328"/>
                <a:gd name="T6" fmla="*/ 164 w 588"/>
                <a:gd name="T7" fmla="*/ 3 h 328"/>
                <a:gd name="T8" fmla="*/ 217 w 588"/>
                <a:gd name="T9" fmla="*/ 4 h 328"/>
                <a:gd name="T10" fmla="*/ 267 w 588"/>
                <a:gd name="T11" fmla="*/ 5 h 328"/>
                <a:gd name="T12" fmla="*/ 316 w 588"/>
                <a:gd name="T13" fmla="*/ 5 h 328"/>
                <a:gd name="T14" fmla="*/ 359 w 588"/>
                <a:gd name="T15" fmla="*/ 6 h 328"/>
                <a:gd name="T16" fmla="*/ 402 w 588"/>
                <a:gd name="T17" fmla="*/ 7 h 328"/>
                <a:gd name="T18" fmla="*/ 440 w 588"/>
                <a:gd name="T19" fmla="*/ 7 h 328"/>
                <a:gd name="T20" fmla="*/ 474 w 588"/>
                <a:gd name="T21" fmla="*/ 8 h 328"/>
                <a:gd name="T22" fmla="*/ 505 w 588"/>
                <a:gd name="T23" fmla="*/ 9 h 328"/>
                <a:gd name="T24" fmla="*/ 530 w 588"/>
                <a:gd name="T25" fmla="*/ 9 h 328"/>
                <a:gd name="T26" fmla="*/ 552 w 588"/>
                <a:gd name="T27" fmla="*/ 10 h 328"/>
                <a:gd name="T28" fmla="*/ 569 w 588"/>
                <a:gd name="T29" fmla="*/ 10 h 328"/>
                <a:gd name="T30" fmla="*/ 580 w 588"/>
                <a:gd name="T31" fmla="*/ 10 h 328"/>
                <a:gd name="T32" fmla="*/ 587 w 588"/>
                <a:gd name="T33" fmla="*/ 11 h 328"/>
                <a:gd name="T34" fmla="*/ 588 w 588"/>
                <a:gd name="T35" fmla="*/ 11 h 328"/>
                <a:gd name="T36" fmla="*/ 539 w 588"/>
                <a:gd name="T37" fmla="*/ 10 h 328"/>
                <a:gd name="T38" fmla="*/ 537 w 588"/>
                <a:gd name="T39" fmla="*/ 10 h 328"/>
                <a:gd name="T40" fmla="*/ 530 w 588"/>
                <a:gd name="T41" fmla="*/ 10 h 328"/>
                <a:gd name="T42" fmla="*/ 519 w 588"/>
                <a:gd name="T43" fmla="*/ 9 h 328"/>
                <a:gd name="T44" fmla="*/ 501 w 588"/>
                <a:gd name="T45" fmla="*/ 9 h 328"/>
                <a:gd name="T46" fmla="*/ 480 w 588"/>
                <a:gd name="T47" fmla="*/ 8 h 328"/>
                <a:gd name="T48" fmla="*/ 453 w 588"/>
                <a:gd name="T49" fmla="*/ 8 h 328"/>
                <a:gd name="T50" fmla="*/ 422 w 588"/>
                <a:gd name="T51" fmla="*/ 7 h 328"/>
                <a:gd name="T52" fmla="*/ 386 w 588"/>
                <a:gd name="T53" fmla="*/ 7 h 328"/>
                <a:gd name="T54" fmla="*/ 347 w 588"/>
                <a:gd name="T55" fmla="*/ 6 h 328"/>
                <a:gd name="T56" fmla="*/ 304 w 588"/>
                <a:gd name="T57" fmla="*/ 5 h 328"/>
                <a:gd name="T58" fmla="*/ 258 w 588"/>
                <a:gd name="T59" fmla="*/ 5 h 328"/>
                <a:gd name="T60" fmla="*/ 210 w 588"/>
                <a:gd name="T61" fmla="*/ 4 h 328"/>
                <a:gd name="T62" fmla="*/ 160 w 588"/>
                <a:gd name="T63" fmla="*/ 3 h 328"/>
                <a:gd name="T64" fmla="*/ 108 w 588"/>
                <a:gd name="T65" fmla="*/ 2 h 328"/>
                <a:gd name="T66" fmla="*/ 54 w 588"/>
                <a:gd name="T67" fmla="*/ 1 h 328"/>
                <a:gd name="T68" fmla="*/ 0 w 588"/>
                <a:gd name="T69" fmla="*/ 1 h 328"/>
                <a:gd name="T70" fmla="*/ 2 w 588"/>
                <a:gd name="T71" fmla="*/ 0 h 3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8" h="328">
                  <a:moveTo>
                    <a:pt x="2" y="0"/>
                  </a:moveTo>
                  <a:lnTo>
                    <a:pt x="57" y="27"/>
                  </a:lnTo>
                  <a:lnTo>
                    <a:pt x="111" y="53"/>
                  </a:lnTo>
                  <a:lnTo>
                    <a:pt x="164" y="80"/>
                  </a:lnTo>
                  <a:lnTo>
                    <a:pt x="217" y="105"/>
                  </a:lnTo>
                  <a:lnTo>
                    <a:pt x="267" y="130"/>
                  </a:lnTo>
                  <a:lnTo>
                    <a:pt x="316" y="154"/>
                  </a:lnTo>
                  <a:lnTo>
                    <a:pt x="359" y="179"/>
                  </a:lnTo>
                  <a:lnTo>
                    <a:pt x="402" y="201"/>
                  </a:lnTo>
                  <a:lnTo>
                    <a:pt x="440" y="223"/>
                  </a:lnTo>
                  <a:lnTo>
                    <a:pt x="474" y="243"/>
                  </a:lnTo>
                  <a:lnTo>
                    <a:pt x="505" y="261"/>
                  </a:lnTo>
                  <a:lnTo>
                    <a:pt x="530" y="277"/>
                  </a:lnTo>
                  <a:lnTo>
                    <a:pt x="552" y="291"/>
                  </a:lnTo>
                  <a:lnTo>
                    <a:pt x="569" y="304"/>
                  </a:lnTo>
                  <a:lnTo>
                    <a:pt x="580" y="313"/>
                  </a:lnTo>
                  <a:lnTo>
                    <a:pt x="587" y="322"/>
                  </a:lnTo>
                  <a:lnTo>
                    <a:pt x="588" y="328"/>
                  </a:lnTo>
                  <a:lnTo>
                    <a:pt x="539" y="304"/>
                  </a:lnTo>
                  <a:lnTo>
                    <a:pt x="537" y="299"/>
                  </a:lnTo>
                  <a:lnTo>
                    <a:pt x="530" y="291"/>
                  </a:lnTo>
                  <a:lnTo>
                    <a:pt x="519" y="281"/>
                  </a:lnTo>
                  <a:lnTo>
                    <a:pt x="501" y="268"/>
                  </a:lnTo>
                  <a:lnTo>
                    <a:pt x="480" y="253"/>
                  </a:lnTo>
                  <a:lnTo>
                    <a:pt x="453" y="237"/>
                  </a:lnTo>
                  <a:lnTo>
                    <a:pt x="422" y="219"/>
                  </a:lnTo>
                  <a:lnTo>
                    <a:pt x="386" y="199"/>
                  </a:lnTo>
                  <a:lnTo>
                    <a:pt x="347" y="177"/>
                  </a:lnTo>
                  <a:lnTo>
                    <a:pt x="304" y="154"/>
                  </a:lnTo>
                  <a:lnTo>
                    <a:pt x="258" y="130"/>
                  </a:lnTo>
                  <a:lnTo>
                    <a:pt x="210" y="105"/>
                  </a:lnTo>
                  <a:lnTo>
                    <a:pt x="160" y="81"/>
                  </a:lnTo>
                  <a:lnTo>
                    <a:pt x="108" y="56"/>
                  </a:lnTo>
                  <a:lnTo>
                    <a:pt x="54" y="29"/>
                  </a:lnTo>
                  <a:lnTo>
                    <a:pt x="0" y="4"/>
                  </a:lnTo>
                  <a:lnTo>
                    <a:pt x="2" y="0"/>
                  </a:lnTo>
                  <a:close/>
                </a:path>
              </a:pathLst>
            </a:custGeom>
            <a:solidFill>
              <a:srgbClr val="6DC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29" name="Freeform 26"/>
            <p:cNvSpPr>
              <a:spLocks/>
            </p:cNvSpPr>
            <p:nvPr/>
          </p:nvSpPr>
          <p:spPr bwMode="auto">
            <a:xfrm>
              <a:off x="1151" y="1777"/>
              <a:ext cx="540" cy="150"/>
            </a:xfrm>
            <a:custGeom>
              <a:avLst/>
              <a:gdLst>
                <a:gd name="T0" fmla="*/ 540 w 540"/>
                <a:gd name="T1" fmla="*/ 10 h 300"/>
                <a:gd name="T2" fmla="*/ 538 w 540"/>
                <a:gd name="T3" fmla="*/ 10 h 300"/>
                <a:gd name="T4" fmla="*/ 531 w 540"/>
                <a:gd name="T5" fmla="*/ 9 h 300"/>
                <a:gd name="T6" fmla="*/ 520 w 540"/>
                <a:gd name="T7" fmla="*/ 9 h 300"/>
                <a:gd name="T8" fmla="*/ 502 w 540"/>
                <a:gd name="T9" fmla="*/ 9 h 300"/>
                <a:gd name="T10" fmla="*/ 481 w 540"/>
                <a:gd name="T11" fmla="*/ 8 h 300"/>
                <a:gd name="T12" fmla="*/ 454 w 540"/>
                <a:gd name="T13" fmla="*/ 8 h 300"/>
                <a:gd name="T14" fmla="*/ 423 w 540"/>
                <a:gd name="T15" fmla="*/ 7 h 300"/>
                <a:gd name="T16" fmla="*/ 387 w 540"/>
                <a:gd name="T17" fmla="*/ 7 h 300"/>
                <a:gd name="T18" fmla="*/ 348 w 540"/>
                <a:gd name="T19" fmla="*/ 6 h 300"/>
                <a:gd name="T20" fmla="*/ 305 w 540"/>
                <a:gd name="T21" fmla="*/ 5 h 300"/>
                <a:gd name="T22" fmla="*/ 259 w 540"/>
                <a:gd name="T23" fmla="*/ 4 h 300"/>
                <a:gd name="T24" fmla="*/ 211 w 540"/>
                <a:gd name="T25" fmla="*/ 4 h 300"/>
                <a:gd name="T26" fmla="*/ 161 w 540"/>
                <a:gd name="T27" fmla="*/ 3 h 300"/>
                <a:gd name="T28" fmla="*/ 109 w 540"/>
                <a:gd name="T29" fmla="*/ 2 h 300"/>
                <a:gd name="T30" fmla="*/ 55 w 540"/>
                <a:gd name="T31" fmla="*/ 1 h 300"/>
                <a:gd name="T32" fmla="*/ 1 w 540"/>
                <a:gd name="T33" fmla="*/ 0 h 300"/>
                <a:gd name="T34" fmla="*/ 0 w 540"/>
                <a:gd name="T35" fmla="*/ 1 h 300"/>
                <a:gd name="T36" fmla="*/ 48 w 540"/>
                <a:gd name="T37" fmla="*/ 1 h 300"/>
                <a:gd name="T38" fmla="*/ 97 w 540"/>
                <a:gd name="T39" fmla="*/ 2 h 300"/>
                <a:gd name="T40" fmla="*/ 144 w 540"/>
                <a:gd name="T41" fmla="*/ 3 h 300"/>
                <a:gd name="T42" fmla="*/ 189 w 540"/>
                <a:gd name="T43" fmla="*/ 3 h 300"/>
                <a:gd name="T44" fmla="*/ 233 w 540"/>
                <a:gd name="T45" fmla="*/ 4 h 300"/>
                <a:gd name="T46" fmla="*/ 274 w 540"/>
                <a:gd name="T47" fmla="*/ 5 h 300"/>
                <a:gd name="T48" fmla="*/ 314 w 540"/>
                <a:gd name="T49" fmla="*/ 6 h 300"/>
                <a:gd name="T50" fmla="*/ 349 w 540"/>
                <a:gd name="T51" fmla="*/ 6 h 300"/>
                <a:gd name="T52" fmla="*/ 382 w 540"/>
                <a:gd name="T53" fmla="*/ 7 h 300"/>
                <a:gd name="T54" fmla="*/ 410 w 540"/>
                <a:gd name="T55" fmla="*/ 7 h 300"/>
                <a:gd name="T56" fmla="*/ 434 w 540"/>
                <a:gd name="T57" fmla="*/ 8 h 300"/>
                <a:gd name="T58" fmla="*/ 454 w 540"/>
                <a:gd name="T59" fmla="*/ 8 h 300"/>
                <a:gd name="T60" fmla="*/ 469 w 540"/>
                <a:gd name="T61" fmla="*/ 8 h 300"/>
                <a:gd name="T62" fmla="*/ 479 w 540"/>
                <a:gd name="T63" fmla="*/ 9 h 300"/>
                <a:gd name="T64" fmla="*/ 486 w 540"/>
                <a:gd name="T65" fmla="*/ 9 h 300"/>
                <a:gd name="T66" fmla="*/ 488 w 540"/>
                <a:gd name="T67" fmla="*/ 9 h 300"/>
                <a:gd name="T68" fmla="*/ 540 w 540"/>
                <a:gd name="T69" fmla="*/ 10 h 3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40" h="300">
                  <a:moveTo>
                    <a:pt x="540" y="300"/>
                  </a:moveTo>
                  <a:lnTo>
                    <a:pt x="538" y="295"/>
                  </a:lnTo>
                  <a:lnTo>
                    <a:pt x="531" y="287"/>
                  </a:lnTo>
                  <a:lnTo>
                    <a:pt x="520" y="277"/>
                  </a:lnTo>
                  <a:lnTo>
                    <a:pt x="502" y="264"/>
                  </a:lnTo>
                  <a:lnTo>
                    <a:pt x="481" y="249"/>
                  </a:lnTo>
                  <a:lnTo>
                    <a:pt x="454" y="233"/>
                  </a:lnTo>
                  <a:lnTo>
                    <a:pt x="423" y="215"/>
                  </a:lnTo>
                  <a:lnTo>
                    <a:pt x="387" y="195"/>
                  </a:lnTo>
                  <a:lnTo>
                    <a:pt x="348" y="173"/>
                  </a:lnTo>
                  <a:lnTo>
                    <a:pt x="305" y="150"/>
                  </a:lnTo>
                  <a:lnTo>
                    <a:pt x="259" y="126"/>
                  </a:lnTo>
                  <a:lnTo>
                    <a:pt x="211" y="101"/>
                  </a:lnTo>
                  <a:lnTo>
                    <a:pt x="161" y="77"/>
                  </a:lnTo>
                  <a:lnTo>
                    <a:pt x="109" y="52"/>
                  </a:lnTo>
                  <a:lnTo>
                    <a:pt x="55" y="25"/>
                  </a:lnTo>
                  <a:lnTo>
                    <a:pt x="1" y="0"/>
                  </a:lnTo>
                  <a:lnTo>
                    <a:pt x="0" y="5"/>
                  </a:lnTo>
                  <a:lnTo>
                    <a:pt x="48" y="27"/>
                  </a:lnTo>
                  <a:lnTo>
                    <a:pt x="97" y="50"/>
                  </a:lnTo>
                  <a:lnTo>
                    <a:pt x="144" y="74"/>
                  </a:lnTo>
                  <a:lnTo>
                    <a:pt x="189" y="96"/>
                  </a:lnTo>
                  <a:lnTo>
                    <a:pt x="233" y="119"/>
                  </a:lnTo>
                  <a:lnTo>
                    <a:pt x="274" y="141"/>
                  </a:lnTo>
                  <a:lnTo>
                    <a:pt x="314" y="161"/>
                  </a:lnTo>
                  <a:lnTo>
                    <a:pt x="349" y="181"/>
                  </a:lnTo>
                  <a:lnTo>
                    <a:pt x="382" y="199"/>
                  </a:lnTo>
                  <a:lnTo>
                    <a:pt x="410" y="215"/>
                  </a:lnTo>
                  <a:lnTo>
                    <a:pt x="434" y="230"/>
                  </a:lnTo>
                  <a:lnTo>
                    <a:pt x="454" y="242"/>
                  </a:lnTo>
                  <a:lnTo>
                    <a:pt x="469" y="255"/>
                  </a:lnTo>
                  <a:lnTo>
                    <a:pt x="479" y="264"/>
                  </a:lnTo>
                  <a:lnTo>
                    <a:pt x="486" y="271"/>
                  </a:lnTo>
                  <a:lnTo>
                    <a:pt x="488" y="275"/>
                  </a:lnTo>
                  <a:lnTo>
                    <a:pt x="540" y="300"/>
                  </a:lnTo>
                  <a:close/>
                </a:path>
              </a:pathLst>
            </a:custGeom>
            <a:solidFill>
              <a:srgbClr val="76C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0" name="Freeform 27"/>
            <p:cNvSpPr>
              <a:spLocks/>
            </p:cNvSpPr>
            <p:nvPr/>
          </p:nvSpPr>
          <p:spPr bwMode="auto">
            <a:xfrm>
              <a:off x="1150" y="1780"/>
              <a:ext cx="489" cy="134"/>
            </a:xfrm>
            <a:custGeom>
              <a:avLst/>
              <a:gdLst>
                <a:gd name="T0" fmla="*/ 1 w 489"/>
                <a:gd name="T1" fmla="*/ 0 h 270"/>
                <a:gd name="T2" fmla="*/ 49 w 489"/>
                <a:gd name="T3" fmla="*/ 0 h 270"/>
                <a:gd name="T4" fmla="*/ 98 w 489"/>
                <a:gd name="T5" fmla="*/ 1 h 270"/>
                <a:gd name="T6" fmla="*/ 145 w 489"/>
                <a:gd name="T7" fmla="*/ 2 h 270"/>
                <a:gd name="T8" fmla="*/ 190 w 489"/>
                <a:gd name="T9" fmla="*/ 2 h 270"/>
                <a:gd name="T10" fmla="*/ 234 w 489"/>
                <a:gd name="T11" fmla="*/ 3 h 270"/>
                <a:gd name="T12" fmla="*/ 275 w 489"/>
                <a:gd name="T13" fmla="*/ 4 h 270"/>
                <a:gd name="T14" fmla="*/ 315 w 489"/>
                <a:gd name="T15" fmla="*/ 4 h 270"/>
                <a:gd name="T16" fmla="*/ 350 w 489"/>
                <a:gd name="T17" fmla="*/ 5 h 270"/>
                <a:gd name="T18" fmla="*/ 383 w 489"/>
                <a:gd name="T19" fmla="*/ 6 h 270"/>
                <a:gd name="T20" fmla="*/ 411 w 489"/>
                <a:gd name="T21" fmla="*/ 6 h 270"/>
                <a:gd name="T22" fmla="*/ 435 w 489"/>
                <a:gd name="T23" fmla="*/ 7 h 270"/>
                <a:gd name="T24" fmla="*/ 455 w 489"/>
                <a:gd name="T25" fmla="*/ 7 h 270"/>
                <a:gd name="T26" fmla="*/ 470 w 489"/>
                <a:gd name="T27" fmla="*/ 7 h 270"/>
                <a:gd name="T28" fmla="*/ 480 w 489"/>
                <a:gd name="T29" fmla="*/ 8 h 270"/>
                <a:gd name="T30" fmla="*/ 487 w 489"/>
                <a:gd name="T31" fmla="*/ 8 h 270"/>
                <a:gd name="T32" fmla="*/ 489 w 489"/>
                <a:gd name="T33" fmla="*/ 8 h 270"/>
                <a:gd name="T34" fmla="*/ 432 w 489"/>
                <a:gd name="T35" fmla="*/ 7 h 270"/>
                <a:gd name="T36" fmla="*/ 431 w 489"/>
                <a:gd name="T37" fmla="*/ 7 h 270"/>
                <a:gd name="T38" fmla="*/ 425 w 489"/>
                <a:gd name="T39" fmla="*/ 7 h 270"/>
                <a:gd name="T40" fmla="*/ 414 w 489"/>
                <a:gd name="T41" fmla="*/ 6 h 270"/>
                <a:gd name="T42" fmla="*/ 398 w 489"/>
                <a:gd name="T43" fmla="*/ 6 h 270"/>
                <a:gd name="T44" fmla="*/ 378 w 489"/>
                <a:gd name="T45" fmla="*/ 6 h 270"/>
                <a:gd name="T46" fmla="*/ 353 w 489"/>
                <a:gd name="T47" fmla="*/ 5 h 270"/>
                <a:gd name="T48" fmla="*/ 325 w 489"/>
                <a:gd name="T49" fmla="*/ 5 h 270"/>
                <a:gd name="T50" fmla="*/ 294 w 489"/>
                <a:gd name="T51" fmla="*/ 4 h 270"/>
                <a:gd name="T52" fmla="*/ 258 w 489"/>
                <a:gd name="T53" fmla="*/ 4 h 270"/>
                <a:gd name="T54" fmla="*/ 220 w 489"/>
                <a:gd name="T55" fmla="*/ 3 h 270"/>
                <a:gd name="T56" fmla="*/ 179 w 489"/>
                <a:gd name="T57" fmla="*/ 2 h 270"/>
                <a:gd name="T58" fmla="*/ 135 w 489"/>
                <a:gd name="T59" fmla="*/ 2 h 270"/>
                <a:gd name="T60" fmla="*/ 91 w 489"/>
                <a:gd name="T61" fmla="*/ 1 h 270"/>
                <a:gd name="T62" fmla="*/ 46 w 489"/>
                <a:gd name="T63" fmla="*/ 0 h 270"/>
                <a:gd name="T64" fmla="*/ 0 w 489"/>
                <a:gd name="T65" fmla="*/ 0 h 270"/>
                <a:gd name="T66" fmla="*/ 1 w 489"/>
                <a:gd name="T67" fmla="*/ 0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89" h="270">
                  <a:moveTo>
                    <a:pt x="1" y="0"/>
                  </a:moveTo>
                  <a:lnTo>
                    <a:pt x="49" y="22"/>
                  </a:lnTo>
                  <a:lnTo>
                    <a:pt x="98" y="45"/>
                  </a:lnTo>
                  <a:lnTo>
                    <a:pt x="145" y="69"/>
                  </a:lnTo>
                  <a:lnTo>
                    <a:pt x="190" y="91"/>
                  </a:lnTo>
                  <a:lnTo>
                    <a:pt x="234" y="114"/>
                  </a:lnTo>
                  <a:lnTo>
                    <a:pt x="275" y="136"/>
                  </a:lnTo>
                  <a:lnTo>
                    <a:pt x="315" y="156"/>
                  </a:lnTo>
                  <a:lnTo>
                    <a:pt x="350" y="176"/>
                  </a:lnTo>
                  <a:lnTo>
                    <a:pt x="383" y="194"/>
                  </a:lnTo>
                  <a:lnTo>
                    <a:pt x="411" y="210"/>
                  </a:lnTo>
                  <a:lnTo>
                    <a:pt x="435" y="225"/>
                  </a:lnTo>
                  <a:lnTo>
                    <a:pt x="455" y="237"/>
                  </a:lnTo>
                  <a:lnTo>
                    <a:pt x="470" y="250"/>
                  </a:lnTo>
                  <a:lnTo>
                    <a:pt x="480" y="259"/>
                  </a:lnTo>
                  <a:lnTo>
                    <a:pt x="487" y="266"/>
                  </a:lnTo>
                  <a:lnTo>
                    <a:pt x="489" y="270"/>
                  </a:lnTo>
                  <a:lnTo>
                    <a:pt x="432" y="244"/>
                  </a:lnTo>
                  <a:lnTo>
                    <a:pt x="431" y="239"/>
                  </a:lnTo>
                  <a:lnTo>
                    <a:pt x="425" y="234"/>
                  </a:lnTo>
                  <a:lnTo>
                    <a:pt x="414" y="223"/>
                  </a:lnTo>
                  <a:lnTo>
                    <a:pt x="398" y="212"/>
                  </a:lnTo>
                  <a:lnTo>
                    <a:pt x="378" y="199"/>
                  </a:lnTo>
                  <a:lnTo>
                    <a:pt x="353" y="185"/>
                  </a:lnTo>
                  <a:lnTo>
                    <a:pt x="325" y="168"/>
                  </a:lnTo>
                  <a:lnTo>
                    <a:pt x="294" y="150"/>
                  </a:lnTo>
                  <a:lnTo>
                    <a:pt x="258" y="132"/>
                  </a:lnTo>
                  <a:lnTo>
                    <a:pt x="220" y="112"/>
                  </a:lnTo>
                  <a:lnTo>
                    <a:pt x="179" y="91"/>
                  </a:lnTo>
                  <a:lnTo>
                    <a:pt x="135" y="69"/>
                  </a:lnTo>
                  <a:lnTo>
                    <a:pt x="91" y="47"/>
                  </a:lnTo>
                  <a:lnTo>
                    <a:pt x="46" y="25"/>
                  </a:lnTo>
                  <a:lnTo>
                    <a:pt x="0" y="4"/>
                  </a:lnTo>
                  <a:lnTo>
                    <a:pt x="1" y="0"/>
                  </a:lnTo>
                  <a:close/>
                </a:path>
              </a:pathLst>
            </a:custGeom>
            <a:solidFill>
              <a:srgbClr val="7ED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1" name="Freeform 28"/>
            <p:cNvSpPr>
              <a:spLocks/>
            </p:cNvSpPr>
            <p:nvPr/>
          </p:nvSpPr>
          <p:spPr bwMode="auto">
            <a:xfrm>
              <a:off x="1148" y="1781"/>
              <a:ext cx="434" cy="121"/>
            </a:xfrm>
            <a:custGeom>
              <a:avLst/>
              <a:gdLst>
                <a:gd name="T0" fmla="*/ 434 w 434"/>
                <a:gd name="T1" fmla="*/ 8 h 240"/>
                <a:gd name="T2" fmla="*/ 433 w 434"/>
                <a:gd name="T3" fmla="*/ 8 h 240"/>
                <a:gd name="T4" fmla="*/ 427 w 434"/>
                <a:gd name="T5" fmla="*/ 8 h 240"/>
                <a:gd name="T6" fmla="*/ 416 w 434"/>
                <a:gd name="T7" fmla="*/ 7 h 240"/>
                <a:gd name="T8" fmla="*/ 400 w 434"/>
                <a:gd name="T9" fmla="*/ 7 h 240"/>
                <a:gd name="T10" fmla="*/ 380 w 434"/>
                <a:gd name="T11" fmla="*/ 7 h 240"/>
                <a:gd name="T12" fmla="*/ 355 w 434"/>
                <a:gd name="T13" fmla="*/ 6 h 240"/>
                <a:gd name="T14" fmla="*/ 327 w 434"/>
                <a:gd name="T15" fmla="*/ 6 h 240"/>
                <a:gd name="T16" fmla="*/ 296 w 434"/>
                <a:gd name="T17" fmla="*/ 5 h 240"/>
                <a:gd name="T18" fmla="*/ 260 w 434"/>
                <a:gd name="T19" fmla="*/ 5 h 240"/>
                <a:gd name="T20" fmla="*/ 222 w 434"/>
                <a:gd name="T21" fmla="*/ 4 h 240"/>
                <a:gd name="T22" fmla="*/ 181 w 434"/>
                <a:gd name="T23" fmla="*/ 3 h 240"/>
                <a:gd name="T24" fmla="*/ 137 w 434"/>
                <a:gd name="T25" fmla="*/ 3 h 240"/>
                <a:gd name="T26" fmla="*/ 93 w 434"/>
                <a:gd name="T27" fmla="*/ 2 h 240"/>
                <a:gd name="T28" fmla="*/ 48 w 434"/>
                <a:gd name="T29" fmla="*/ 1 h 240"/>
                <a:gd name="T30" fmla="*/ 2 w 434"/>
                <a:gd name="T31" fmla="*/ 0 h 240"/>
                <a:gd name="T32" fmla="*/ 0 w 434"/>
                <a:gd name="T33" fmla="*/ 1 h 240"/>
                <a:gd name="T34" fmla="*/ 43 w 434"/>
                <a:gd name="T35" fmla="*/ 1 h 240"/>
                <a:gd name="T36" fmla="*/ 85 w 434"/>
                <a:gd name="T37" fmla="*/ 2 h 240"/>
                <a:gd name="T38" fmla="*/ 126 w 434"/>
                <a:gd name="T39" fmla="*/ 3 h 240"/>
                <a:gd name="T40" fmla="*/ 165 w 434"/>
                <a:gd name="T41" fmla="*/ 3 h 240"/>
                <a:gd name="T42" fmla="*/ 202 w 434"/>
                <a:gd name="T43" fmla="*/ 4 h 240"/>
                <a:gd name="T44" fmla="*/ 236 w 434"/>
                <a:gd name="T45" fmla="*/ 4 h 240"/>
                <a:gd name="T46" fmla="*/ 267 w 434"/>
                <a:gd name="T47" fmla="*/ 5 h 240"/>
                <a:gd name="T48" fmla="*/ 296 w 434"/>
                <a:gd name="T49" fmla="*/ 5 h 240"/>
                <a:gd name="T50" fmla="*/ 320 w 434"/>
                <a:gd name="T51" fmla="*/ 6 h 240"/>
                <a:gd name="T52" fmla="*/ 339 w 434"/>
                <a:gd name="T53" fmla="*/ 6 h 240"/>
                <a:gd name="T54" fmla="*/ 355 w 434"/>
                <a:gd name="T55" fmla="*/ 7 h 240"/>
                <a:gd name="T56" fmla="*/ 366 w 434"/>
                <a:gd name="T57" fmla="*/ 7 h 240"/>
                <a:gd name="T58" fmla="*/ 372 w 434"/>
                <a:gd name="T59" fmla="*/ 7 h 240"/>
                <a:gd name="T60" fmla="*/ 373 w 434"/>
                <a:gd name="T61" fmla="*/ 7 h 240"/>
                <a:gd name="T62" fmla="*/ 434 w 434"/>
                <a:gd name="T63" fmla="*/ 8 h 2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4" h="240">
                  <a:moveTo>
                    <a:pt x="434" y="240"/>
                  </a:moveTo>
                  <a:lnTo>
                    <a:pt x="433" y="235"/>
                  </a:lnTo>
                  <a:lnTo>
                    <a:pt x="427" y="230"/>
                  </a:lnTo>
                  <a:lnTo>
                    <a:pt x="416" y="219"/>
                  </a:lnTo>
                  <a:lnTo>
                    <a:pt x="400" y="208"/>
                  </a:lnTo>
                  <a:lnTo>
                    <a:pt x="380" y="195"/>
                  </a:lnTo>
                  <a:lnTo>
                    <a:pt x="355" y="181"/>
                  </a:lnTo>
                  <a:lnTo>
                    <a:pt x="327" y="164"/>
                  </a:lnTo>
                  <a:lnTo>
                    <a:pt x="296" y="146"/>
                  </a:lnTo>
                  <a:lnTo>
                    <a:pt x="260" y="128"/>
                  </a:lnTo>
                  <a:lnTo>
                    <a:pt x="222" y="108"/>
                  </a:lnTo>
                  <a:lnTo>
                    <a:pt x="181" y="87"/>
                  </a:lnTo>
                  <a:lnTo>
                    <a:pt x="137" y="65"/>
                  </a:lnTo>
                  <a:lnTo>
                    <a:pt x="93" y="43"/>
                  </a:lnTo>
                  <a:lnTo>
                    <a:pt x="48" y="21"/>
                  </a:lnTo>
                  <a:lnTo>
                    <a:pt x="2" y="0"/>
                  </a:lnTo>
                  <a:lnTo>
                    <a:pt x="0" y="5"/>
                  </a:lnTo>
                  <a:lnTo>
                    <a:pt x="43" y="25"/>
                  </a:lnTo>
                  <a:lnTo>
                    <a:pt x="85" y="45"/>
                  </a:lnTo>
                  <a:lnTo>
                    <a:pt x="126" y="65"/>
                  </a:lnTo>
                  <a:lnTo>
                    <a:pt x="165" y="85"/>
                  </a:lnTo>
                  <a:lnTo>
                    <a:pt x="202" y="105"/>
                  </a:lnTo>
                  <a:lnTo>
                    <a:pt x="236" y="123"/>
                  </a:lnTo>
                  <a:lnTo>
                    <a:pt x="267" y="139"/>
                  </a:lnTo>
                  <a:lnTo>
                    <a:pt x="296" y="155"/>
                  </a:lnTo>
                  <a:lnTo>
                    <a:pt x="320" y="170"/>
                  </a:lnTo>
                  <a:lnTo>
                    <a:pt x="339" y="183"/>
                  </a:lnTo>
                  <a:lnTo>
                    <a:pt x="355" y="193"/>
                  </a:lnTo>
                  <a:lnTo>
                    <a:pt x="366" y="201"/>
                  </a:lnTo>
                  <a:lnTo>
                    <a:pt x="372" y="208"/>
                  </a:lnTo>
                  <a:lnTo>
                    <a:pt x="373" y="212"/>
                  </a:lnTo>
                  <a:lnTo>
                    <a:pt x="434" y="240"/>
                  </a:lnTo>
                  <a:close/>
                </a:path>
              </a:pathLst>
            </a:custGeom>
            <a:solidFill>
              <a:srgbClr val="86DA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2" name="Freeform 29"/>
            <p:cNvSpPr>
              <a:spLocks/>
            </p:cNvSpPr>
            <p:nvPr/>
          </p:nvSpPr>
          <p:spPr bwMode="auto">
            <a:xfrm>
              <a:off x="1147" y="1784"/>
              <a:ext cx="374" cy="103"/>
            </a:xfrm>
            <a:custGeom>
              <a:avLst/>
              <a:gdLst>
                <a:gd name="T0" fmla="*/ 1 w 374"/>
                <a:gd name="T1" fmla="*/ 0 h 207"/>
                <a:gd name="T2" fmla="*/ 44 w 374"/>
                <a:gd name="T3" fmla="*/ 0 h 207"/>
                <a:gd name="T4" fmla="*/ 86 w 374"/>
                <a:gd name="T5" fmla="*/ 1 h 207"/>
                <a:gd name="T6" fmla="*/ 127 w 374"/>
                <a:gd name="T7" fmla="*/ 1 h 207"/>
                <a:gd name="T8" fmla="*/ 166 w 374"/>
                <a:gd name="T9" fmla="*/ 2 h 207"/>
                <a:gd name="T10" fmla="*/ 203 w 374"/>
                <a:gd name="T11" fmla="*/ 3 h 207"/>
                <a:gd name="T12" fmla="*/ 237 w 374"/>
                <a:gd name="T13" fmla="*/ 3 h 207"/>
                <a:gd name="T14" fmla="*/ 268 w 374"/>
                <a:gd name="T15" fmla="*/ 4 h 207"/>
                <a:gd name="T16" fmla="*/ 297 w 374"/>
                <a:gd name="T17" fmla="*/ 4 h 207"/>
                <a:gd name="T18" fmla="*/ 321 w 374"/>
                <a:gd name="T19" fmla="*/ 5 h 207"/>
                <a:gd name="T20" fmla="*/ 340 w 374"/>
                <a:gd name="T21" fmla="*/ 5 h 207"/>
                <a:gd name="T22" fmla="*/ 356 w 374"/>
                <a:gd name="T23" fmla="*/ 5 h 207"/>
                <a:gd name="T24" fmla="*/ 367 w 374"/>
                <a:gd name="T25" fmla="*/ 6 h 207"/>
                <a:gd name="T26" fmla="*/ 373 w 374"/>
                <a:gd name="T27" fmla="*/ 6 h 207"/>
                <a:gd name="T28" fmla="*/ 374 w 374"/>
                <a:gd name="T29" fmla="*/ 6 h 207"/>
                <a:gd name="T30" fmla="*/ 311 w 374"/>
                <a:gd name="T31" fmla="*/ 5 h 207"/>
                <a:gd name="T32" fmla="*/ 309 w 374"/>
                <a:gd name="T33" fmla="*/ 5 h 207"/>
                <a:gd name="T34" fmla="*/ 302 w 374"/>
                <a:gd name="T35" fmla="*/ 5 h 207"/>
                <a:gd name="T36" fmla="*/ 292 w 374"/>
                <a:gd name="T37" fmla="*/ 4 h 207"/>
                <a:gd name="T38" fmla="*/ 277 w 374"/>
                <a:gd name="T39" fmla="*/ 4 h 207"/>
                <a:gd name="T40" fmla="*/ 258 w 374"/>
                <a:gd name="T41" fmla="*/ 4 h 207"/>
                <a:gd name="T42" fmla="*/ 234 w 374"/>
                <a:gd name="T43" fmla="*/ 3 h 207"/>
                <a:gd name="T44" fmla="*/ 209 w 374"/>
                <a:gd name="T45" fmla="*/ 3 h 207"/>
                <a:gd name="T46" fmla="*/ 179 w 374"/>
                <a:gd name="T47" fmla="*/ 2 h 207"/>
                <a:gd name="T48" fmla="*/ 147 w 374"/>
                <a:gd name="T49" fmla="*/ 2 h 207"/>
                <a:gd name="T50" fmla="*/ 111 w 374"/>
                <a:gd name="T51" fmla="*/ 1 h 207"/>
                <a:gd name="T52" fmla="*/ 76 w 374"/>
                <a:gd name="T53" fmla="*/ 1 h 207"/>
                <a:gd name="T54" fmla="*/ 38 w 374"/>
                <a:gd name="T55" fmla="*/ 0 h 207"/>
                <a:gd name="T56" fmla="*/ 0 w 374"/>
                <a:gd name="T57" fmla="*/ 0 h 207"/>
                <a:gd name="T58" fmla="*/ 1 w 374"/>
                <a:gd name="T59" fmla="*/ 0 h 20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74" h="207">
                  <a:moveTo>
                    <a:pt x="1" y="0"/>
                  </a:moveTo>
                  <a:lnTo>
                    <a:pt x="44" y="20"/>
                  </a:lnTo>
                  <a:lnTo>
                    <a:pt x="86" y="40"/>
                  </a:lnTo>
                  <a:lnTo>
                    <a:pt x="127" y="60"/>
                  </a:lnTo>
                  <a:lnTo>
                    <a:pt x="166" y="80"/>
                  </a:lnTo>
                  <a:lnTo>
                    <a:pt x="203" y="100"/>
                  </a:lnTo>
                  <a:lnTo>
                    <a:pt x="237" y="118"/>
                  </a:lnTo>
                  <a:lnTo>
                    <a:pt x="268" y="134"/>
                  </a:lnTo>
                  <a:lnTo>
                    <a:pt x="297" y="150"/>
                  </a:lnTo>
                  <a:lnTo>
                    <a:pt x="321" y="165"/>
                  </a:lnTo>
                  <a:lnTo>
                    <a:pt x="340" y="178"/>
                  </a:lnTo>
                  <a:lnTo>
                    <a:pt x="356" y="188"/>
                  </a:lnTo>
                  <a:lnTo>
                    <a:pt x="367" y="196"/>
                  </a:lnTo>
                  <a:lnTo>
                    <a:pt x="373" y="203"/>
                  </a:lnTo>
                  <a:lnTo>
                    <a:pt x="374" y="207"/>
                  </a:lnTo>
                  <a:lnTo>
                    <a:pt x="311" y="178"/>
                  </a:lnTo>
                  <a:lnTo>
                    <a:pt x="309" y="174"/>
                  </a:lnTo>
                  <a:lnTo>
                    <a:pt x="302" y="167"/>
                  </a:lnTo>
                  <a:lnTo>
                    <a:pt x="292" y="159"/>
                  </a:lnTo>
                  <a:lnTo>
                    <a:pt x="277" y="149"/>
                  </a:lnTo>
                  <a:lnTo>
                    <a:pt x="258" y="138"/>
                  </a:lnTo>
                  <a:lnTo>
                    <a:pt x="234" y="123"/>
                  </a:lnTo>
                  <a:lnTo>
                    <a:pt x="209" y="109"/>
                  </a:lnTo>
                  <a:lnTo>
                    <a:pt x="179" y="92"/>
                  </a:lnTo>
                  <a:lnTo>
                    <a:pt x="147" y="76"/>
                  </a:lnTo>
                  <a:lnTo>
                    <a:pt x="111" y="58"/>
                  </a:lnTo>
                  <a:lnTo>
                    <a:pt x="76" y="40"/>
                  </a:lnTo>
                  <a:lnTo>
                    <a:pt x="38" y="22"/>
                  </a:lnTo>
                  <a:lnTo>
                    <a:pt x="0" y="4"/>
                  </a:lnTo>
                  <a:lnTo>
                    <a:pt x="1" y="0"/>
                  </a:lnTo>
                  <a:close/>
                </a:path>
              </a:pathLst>
            </a:custGeom>
            <a:solidFill>
              <a:srgbClr val="8EE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3" name="Freeform 30"/>
            <p:cNvSpPr>
              <a:spLocks/>
            </p:cNvSpPr>
            <p:nvPr/>
          </p:nvSpPr>
          <p:spPr bwMode="auto">
            <a:xfrm>
              <a:off x="1145" y="1786"/>
              <a:ext cx="313" cy="87"/>
            </a:xfrm>
            <a:custGeom>
              <a:avLst/>
              <a:gdLst>
                <a:gd name="T0" fmla="*/ 313 w 313"/>
                <a:gd name="T1" fmla="*/ 6 h 174"/>
                <a:gd name="T2" fmla="*/ 311 w 313"/>
                <a:gd name="T3" fmla="*/ 6 h 174"/>
                <a:gd name="T4" fmla="*/ 304 w 313"/>
                <a:gd name="T5" fmla="*/ 6 h 174"/>
                <a:gd name="T6" fmla="*/ 294 w 313"/>
                <a:gd name="T7" fmla="*/ 5 h 174"/>
                <a:gd name="T8" fmla="*/ 279 w 313"/>
                <a:gd name="T9" fmla="*/ 5 h 174"/>
                <a:gd name="T10" fmla="*/ 260 w 313"/>
                <a:gd name="T11" fmla="*/ 5 h 174"/>
                <a:gd name="T12" fmla="*/ 236 w 313"/>
                <a:gd name="T13" fmla="*/ 4 h 174"/>
                <a:gd name="T14" fmla="*/ 211 w 313"/>
                <a:gd name="T15" fmla="*/ 4 h 174"/>
                <a:gd name="T16" fmla="*/ 181 w 313"/>
                <a:gd name="T17" fmla="*/ 3 h 174"/>
                <a:gd name="T18" fmla="*/ 149 w 313"/>
                <a:gd name="T19" fmla="*/ 3 h 174"/>
                <a:gd name="T20" fmla="*/ 113 w 313"/>
                <a:gd name="T21" fmla="*/ 2 h 174"/>
                <a:gd name="T22" fmla="*/ 78 w 313"/>
                <a:gd name="T23" fmla="*/ 2 h 174"/>
                <a:gd name="T24" fmla="*/ 40 w 313"/>
                <a:gd name="T25" fmla="*/ 1 h 174"/>
                <a:gd name="T26" fmla="*/ 2 w 313"/>
                <a:gd name="T27" fmla="*/ 0 h 174"/>
                <a:gd name="T28" fmla="*/ 0 w 313"/>
                <a:gd name="T29" fmla="*/ 1 h 174"/>
                <a:gd name="T30" fmla="*/ 36 w 313"/>
                <a:gd name="T31" fmla="*/ 1 h 174"/>
                <a:gd name="T32" fmla="*/ 70 w 313"/>
                <a:gd name="T33" fmla="*/ 2 h 174"/>
                <a:gd name="T34" fmla="*/ 102 w 313"/>
                <a:gd name="T35" fmla="*/ 2 h 174"/>
                <a:gd name="T36" fmla="*/ 133 w 313"/>
                <a:gd name="T37" fmla="*/ 3 h 174"/>
                <a:gd name="T38" fmla="*/ 161 w 313"/>
                <a:gd name="T39" fmla="*/ 3 h 174"/>
                <a:gd name="T40" fmla="*/ 185 w 313"/>
                <a:gd name="T41" fmla="*/ 4 h 174"/>
                <a:gd name="T42" fmla="*/ 207 w 313"/>
                <a:gd name="T43" fmla="*/ 4 h 174"/>
                <a:gd name="T44" fmla="*/ 222 w 313"/>
                <a:gd name="T45" fmla="*/ 4 h 174"/>
                <a:gd name="T46" fmla="*/ 234 w 313"/>
                <a:gd name="T47" fmla="*/ 5 h 174"/>
                <a:gd name="T48" fmla="*/ 241 w 313"/>
                <a:gd name="T49" fmla="*/ 5 h 174"/>
                <a:gd name="T50" fmla="*/ 242 w 313"/>
                <a:gd name="T51" fmla="*/ 5 h 174"/>
                <a:gd name="T52" fmla="*/ 313 w 313"/>
                <a:gd name="T53" fmla="*/ 6 h 1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3" h="174">
                  <a:moveTo>
                    <a:pt x="313" y="174"/>
                  </a:moveTo>
                  <a:lnTo>
                    <a:pt x="311" y="170"/>
                  </a:lnTo>
                  <a:lnTo>
                    <a:pt x="304" y="163"/>
                  </a:lnTo>
                  <a:lnTo>
                    <a:pt x="294" y="155"/>
                  </a:lnTo>
                  <a:lnTo>
                    <a:pt x="279" y="145"/>
                  </a:lnTo>
                  <a:lnTo>
                    <a:pt x="260" y="134"/>
                  </a:lnTo>
                  <a:lnTo>
                    <a:pt x="236" y="119"/>
                  </a:lnTo>
                  <a:lnTo>
                    <a:pt x="211" y="105"/>
                  </a:lnTo>
                  <a:lnTo>
                    <a:pt x="181" y="88"/>
                  </a:lnTo>
                  <a:lnTo>
                    <a:pt x="149" y="72"/>
                  </a:lnTo>
                  <a:lnTo>
                    <a:pt x="113" y="54"/>
                  </a:lnTo>
                  <a:lnTo>
                    <a:pt x="78" y="36"/>
                  </a:lnTo>
                  <a:lnTo>
                    <a:pt x="40" y="18"/>
                  </a:lnTo>
                  <a:lnTo>
                    <a:pt x="2" y="0"/>
                  </a:lnTo>
                  <a:lnTo>
                    <a:pt x="0" y="5"/>
                  </a:lnTo>
                  <a:lnTo>
                    <a:pt x="36" y="23"/>
                  </a:lnTo>
                  <a:lnTo>
                    <a:pt x="70" y="40"/>
                  </a:lnTo>
                  <a:lnTo>
                    <a:pt x="102" y="56"/>
                  </a:lnTo>
                  <a:lnTo>
                    <a:pt x="133" y="72"/>
                  </a:lnTo>
                  <a:lnTo>
                    <a:pt x="161" y="87"/>
                  </a:lnTo>
                  <a:lnTo>
                    <a:pt x="185" y="99"/>
                  </a:lnTo>
                  <a:lnTo>
                    <a:pt x="207" y="112"/>
                  </a:lnTo>
                  <a:lnTo>
                    <a:pt x="222" y="123"/>
                  </a:lnTo>
                  <a:lnTo>
                    <a:pt x="234" y="130"/>
                  </a:lnTo>
                  <a:lnTo>
                    <a:pt x="241" y="137"/>
                  </a:lnTo>
                  <a:lnTo>
                    <a:pt x="242" y="141"/>
                  </a:lnTo>
                  <a:lnTo>
                    <a:pt x="313" y="174"/>
                  </a:lnTo>
                  <a:close/>
                </a:path>
              </a:pathLst>
            </a:custGeom>
            <a:solidFill>
              <a:srgbClr val="96E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4" name="Freeform 31"/>
            <p:cNvSpPr>
              <a:spLocks/>
            </p:cNvSpPr>
            <p:nvPr/>
          </p:nvSpPr>
          <p:spPr bwMode="auto">
            <a:xfrm>
              <a:off x="1144" y="1789"/>
              <a:ext cx="243" cy="67"/>
            </a:xfrm>
            <a:custGeom>
              <a:avLst/>
              <a:gdLst>
                <a:gd name="T0" fmla="*/ 1 w 243"/>
                <a:gd name="T1" fmla="*/ 0 h 136"/>
                <a:gd name="T2" fmla="*/ 37 w 243"/>
                <a:gd name="T3" fmla="*/ 0 h 136"/>
                <a:gd name="T4" fmla="*/ 71 w 243"/>
                <a:gd name="T5" fmla="*/ 1 h 136"/>
                <a:gd name="T6" fmla="*/ 103 w 243"/>
                <a:gd name="T7" fmla="*/ 1 h 136"/>
                <a:gd name="T8" fmla="*/ 134 w 243"/>
                <a:gd name="T9" fmla="*/ 2 h 136"/>
                <a:gd name="T10" fmla="*/ 162 w 243"/>
                <a:gd name="T11" fmla="*/ 2 h 136"/>
                <a:gd name="T12" fmla="*/ 186 w 243"/>
                <a:gd name="T13" fmla="*/ 2 h 136"/>
                <a:gd name="T14" fmla="*/ 208 w 243"/>
                <a:gd name="T15" fmla="*/ 3 h 136"/>
                <a:gd name="T16" fmla="*/ 223 w 243"/>
                <a:gd name="T17" fmla="*/ 3 h 136"/>
                <a:gd name="T18" fmla="*/ 235 w 243"/>
                <a:gd name="T19" fmla="*/ 3 h 136"/>
                <a:gd name="T20" fmla="*/ 242 w 243"/>
                <a:gd name="T21" fmla="*/ 4 h 136"/>
                <a:gd name="T22" fmla="*/ 243 w 243"/>
                <a:gd name="T23" fmla="*/ 4 h 136"/>
                <a:gd name="T24" fmla="*/ 168 w 243"/>
                <a:gd name="T25" fmla="*/ 3 h 136"/>
                <a:gd name="T26" fmla="*/ 167 w 243"/>
                <a:gd name="T27" fmla="*/ 2 h 136"/>
                <a:gd name="T28" fmla="*/ 160 w 243"/>
                <a:gd name="T29" fmla="*/ 2 h 136"/>
                <a:gd name="T30" fmla="*/ 147 w 243"/>
                <a:gd name="T31" fmla="*/ 2 h 136"/>
                <a:gd name="T32" fmla="*/ 130 w 243"/>
                <a:gd name="T33" fmla="*/ 2 h 136"/>
                <a:gd name="T34" fmla="*/ 109 w 243"/>
                <a:gd name="T35" fmla="*/ 1 h 136"/>
                <a:gd name="T36" fmla="*/ 85 w 243"/>
                <a:gd name="T37" fmla="*/ 1 h 136"/>
                <a:gd name="T38" fmla="*/ 58 w 243"/>
                <a:gd name="T39" fmla="*/ 1 h 136"/>
                <a:gd name="T40" fmla="*/ 30 w 243"/>
                <a:gd name="T41" fmla="*/ 0 h 136"/>
                <a:gd name="T42" fmla="*/ 0 w 243"/>
                <a:gd name="T43" fmla="*/ 0 h 136"/>
                <a:gd name="T44" fmla="*/ 1 w 243"/>
                <a:gd name="T45" fmla="*/ 0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3" h="136">
                  <a:moveTo>
                    <a:pt x="1" y="0"/>
                  </a:moveTo>
                  <a:lnTo>
                    <a:pt x="37" y="18"/>
                  </a:lnTo>
                  <a:lnTo>
                    <a:pt x="71" y="35"/>
                  </a:lnTo>
                  <a:lnTo>
                    <a:pt x="103" y="51"/>
                  </a:lnTo>
                  <a:lnTo>
                    <a:pt x="134" y="67"/>
                  </a:lnTo>
                  <a:lnTo>
                    <a:pt x="162" y="82"/>
                  </a:lnTo>
                  <a:lnTo>
                    <a:pt x="186" y="94"/>
                  </a:lnTo>
                  <a:lnTo>
                    <a:pt x="208" y="107"/>
                  </a:lnTo>
                  <a:lnTo>
                    <a:pt x="223" y="118"/>
                  </a:lnTo>
                  <a:lnTo>
                    <a:pt x="235" y="125"/>
                  </a:lnTo>
                  <a:lnTo>
                    <a:pt x="242" y="132"/>
                  </a:lnTo>
                  <a:lnTo>
                    <a:pt x="243" y="136"/>
                  </a:lnTo>
                  <a:lnTo>
                    <a:pt x="168" y="100"/>
                  </a:lnTo>
                  <a:lnTo>
                    <a:pt x="167" y="96"/>
                  </a:lnTo>
                  <a:lnTo>
                    <a:pt x="160" y="91"/>
                  </a:lnTo>
                  <a:lnTo>
                    <a:pt x="147" y="83"/>
                  </a:lnTo>
                  <a:lnTo>
                    <a:pt x="130" y="73"/>
                  </a:lnTo>
                  <a:lnTo>
                    <a:pt x="109" y="62"/>
                  </a:lnTo>
                  <a:lnTo>
                    <a:pt x="85" y="49"/>
                  </a:lnTo>
                  <a:lnTo>
                    <a:pt x="58" y="35"/>
                  </a:lnTo>
                  <a:lnTo>
                    <a:pt x="30" y="20"/>
                  </a:lnTo>
                  <a:lnTo>
                    <a:pt x="0" y="7"/>
                  </a:lnTo>
                  <a:lnTo>
                    <a:pt x="1" y="0"/>
                  </a:lnTo>
                  <a:close/>
                </a:path>
              </a:pathLst>
            </a:custGeom>
            <a:solidFill>
              <a:srgbClr val="9FEB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5" name="Freeform 32"/>
            <p:cNvSpPr>
              <a:spLocks/>
            </p:cNvSpPr>
            <p:nvPr/>
          </p:nvSpPr>
          <p:spPr bwMode="auto">
            <a:xfrm>
              <a:off x="1142" y="1792"/>
              <a:ext cx="170" cy="46"/>
            </a:xfrm>
            <a:custGeom>
              <a:avLst/>
              <a:gdLst>
                <a:gd name="T0" fmla="*/ 170 w 170"/>
                <a:gd name="T1" fmla="*/ 2 h 93"/>
                <a:gd name="T2" fmla="*/ 169 w 170"/>
                <a:gd name="T3" fmla="*/ 2 h 93"/>
                <a:gd name="T4" fmla="*/ 162 w 170"/>
                <a:gd name="T5" fmla="*/ 2 h 93"/>
                <a:gd name="T6" fmla="*/ 149 w 170"/>
                <a:gd name="T7" fmla="*/ 2 h 93"/>
                <a:gd name="T8" fmla="*/ 132 w 170"/>
                <a:gd name="T9" fmla="*/ 2 h 93"/>
                <a:gd name="T10" fmla="*/ 111 w 170"/>
                <a:gd name="T11" fmla="*/ 1 h 93"/>
                <a:gd name="T12" fmla="*/ 87 w 170"/>
                <a:gd name="T13" fmla="*/ 1 h 93"/>
                <a:gd name="T14" fmla="*/ 60 w 170"/>
                <a:gd name="T15" fmla="*/ 0 h 93"/>
                <a:gd name="T16" fmla="*/ 32 w 170"/>
                <a:gd name="T17" fmla="*/ 0 h 93"/>
                <a:gd name="T18" fmla="*/ 2 w 170"/>
                <a:gd name="T19" fmla="*/ 0 h 93"/>
                <a:gd name="T20" fmla="*/ 0 w 170"/>
                <a:gd name="T21" fmla="*/ 0 h 93"/>
                <a:gd name="T22" fmla="*/ 20 w 170"/>
                <a:gd name="T23" fmla="*/ 0 h 93"/>
                <a:gd name="T24" fmla="*/ 39 w 170"/>
                <a:gd name="T25" fmla="*/ 0 h 93"/>
                <a:gd name="T26" fmla="*/ 56 w 170"/>
                <a:gd name="T27" fmla="*/ 1 h 93"/>
                <a:gd name="T28" fmla="*/ 70 w 170"/>
                <a:gd name="T29" fmla="*/ 1 h 93"/>
                <a:gd name="T30" fmla="*/ 80 w 170"/>
                <a:gd name="T31" fmla="*/ 1 h 93"/>
                <a:gd name="T32" fmla="*/ 87 w 170"/>
                <a:gd name="T33" fmla="*/ 1 h 93"/>
                <a:gd name="T34" fmla="*/ 88 w 170"/>
                <a:gd name="T35" fmla="*/ 1 h 93"/>
                <a:gd name="T36" fmla="*/ 170 w 170"/>
                <a:gd name="T37" fmla="*/ 2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0" h="93">
                  <a:moveTo>
                    <a:pt x="170" y="93"/>
                  </a:moveTo>
                  <a:lnTo>
                    <a:pt x="169" y="89"/>
                  </a:lnTo>
                  <a:lnTo>
                    <a:pt x="162" y="84"/>
                  </a:lnTo>
                  <a:lnTo>
                    <a:pt x="149" y="76"/>
                  </a:lnTo>
                  <a:lnTo>
                    <a:pt x="132" y="66"/>
                  </a:lnTo>
                  <a:lnTo>
                    <a:pt x="111" y="55"/>
                  </a:lnTo>
                  <a:lnTo>
                    <a:pt x="87" y="42"/>
                  </a:lnTo>
                  <a:lnTo>
                    <a:pt x="60" y="28"/>
                  </a:lnTo>
                  <a:lnTo>
                    <a:pt x="32" y="13"/>
                  </a:lnTo>
                  <a:lnTo>
                    <a:pt x="2" y="0"/>
                  </a:lnTo>
                  <a:lnTo>
                    <a:pt x="0" y="6"/>
                  </a:lnTo>
                  <a:lnTo>
                    <a:pt x="20" y="15"/>
                  </a:lnTo>
                  <a:lnTo>
                    <a:pt x="39" y="26"/>
                  </a:lnTo>
                  <a:lnTo>
                    <a:pt x="56" y="35"/>
                  </a:lnTo>
                  <a:lnTo>
                    <a:pt x="70" y="42"/>
                  </a:lnTo>
                  <a:lnTo>
                    <a:pt x="80" y="47"/>
                  </a:lnTo>
                  <a:lnTo>
                    <a:pt x="87" y="53"/>
                  </a:lnTo>
                  <a:lnTo>
                    <a:pt x="88" y="55"/>
                  </a:lnTo>
                  <a:lnTo>
                    <a:pt x="170" y="93"/>
                  </a:lnTo>
                  <a:close/>
                </a:path>
              </a:pathLst>
            </a:custGeom>
            <a:solidFill>
              <a:srgbClr val="A7F1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6" name="Freeform 33"/>
            <p:cNvSpPr>
              <a:spLocks/>
            </p:cNvSpPr>
            <p:nvPr/>
          </p:nvSpPr>
          <p:spPr bwMode="auto">
            <a:xfrm>
              <a:off x="1140" y="1795"/>
              <a:ext cx="90" cy="24"/>
            </a:xfrm>
            <a:custGeom>
              <a:avLst/>
              <a:gdLst>
                <a:gd name="T0" fmla="*/ 2 w 90"/>
                <a:gd name="T1" fmla="*/ 0 h 49"/>
                <a:gd name="T2" fmla="*/ 22 w 90"/>
                <a:gd name="T3" fmla="*/ 0 h 49"/>
                <a:gd name="T4" fmla="*/ 41 w 90"/>
                <a:gd name="T5" fmla="*/ 0 h 49"/>
                <a:gd name="T6" fmla="*/ 58 w 90"/>
                <a:gd name="T7" fmla="*/ 0 h 49"/>
                <a:gd name="T8" fmla="*/ 72 w 90"/>
                <a:gd name="T9" fmla="*/ 1 h 49"/>
                <a:gd name="T10" fmla="*/ 82 w 90"/>
                <a:gd name="T11" fmla="*/ 1 h 49"/>
                <a:gd name="T12" fmla="*/ 89 w 90"/>
                <a:gd name="T13" fmla="*/ 1 h 49"/>
                <a:gd name="T14" fmla="*/ 90 w 90"/>
                <a:gd name="T15" fmla="*/ 1 h 49"/>
                <a:gd name="T16" fmla="*/ 1 w 90"/>
                <a:gd name="T17" fmla="*/ 0 h 49"/>
                <a:gd name="T18" fmla="*/ 0 w 90"/>
                <a:gd name="T19" fmla="*/ 0 h 49"/>
                <a:gd name="T20" fmla="*/ 2 w 90"/>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49">
                  <a:moveTo>
                    <a:pt x="2" y="0"/>
                  </a:moveTo>
                  <a:lnTo>
                    <a:pt x="22" y="9"/>
                  </a:lnTo>
                  <a:lnTo>
                    <a:pt x="41" y="20"/>
                  </a:lnTo>
                  <a:lnTo>
                    <a:pt x="58" y="29"/>
                  </a:lnTo>
                  <a:lnTo>
                    <a:pt x="72" y="36"/>
                  </a:lnTo>
                  <a:lnTo>
                    <a:pt x="82" y="41"/>
                  </a:lnTo>
                  <a:lnTo>
                    <a:pt x="89" y="47"/>
                  </a:lnTo>
                  <a:lnTo>
                    <a:pt x="90" y="49"/>
                  </a:lnTo>
                  <a:lnTo>
                    <a:pt x="1" y="7"/>
                  </a:lnTo>
                  <a:lnTo>
                    <a:pt x="0" y="7"/>
                  </a:lnTo>
                  <a:lnTo>
                    <a:pt x="2" y="0"/>
                  </a:lnTo>
                  <a:close/>
                </a:path>
              </a:pathLst>
            </a:custGeom>
            <a:solidFill>
              <a:srgbClr val="AFF7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7" name="Freeform 34"/>
            <p:cNvSpPr>
              <a:spLocks/>
            </p:cNvSpPr>
            <p:nvPr/>
          </p:nvSpPr>
          <p:spPr bwMode="auto">
            <a:xfrm>
              <a:off x="1140" y="1799"/>
              <a:ext cx="1" cy="1"/>
            </a:xfrm>
            <a:custGeom>
              <a:avLst/>
              <a:gdLst>
                <a:gd name="T0" fmla="*/ 1 w 1"/>
                <a:gd name="T1" fmla="*/ 0 h 1"/>
                <a:gd name="T2" fmla="*/ 0 w 1"/>
                <a:gd name="T3" fmla="*/ 0 h 1"/>
                <a:gd name="T4" fmla="*/ 0 w 1"/>
                <a:gd name="T5" fmla="*/ 0 h 1"/>
                <a:gd name="T6" fmla="*/ 0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lnTo>
                    <a:pt x="0" y="0"/>
                  </a:lnTo>
                  <a:lnTo>
                    <a:pt x="1" y="0"/>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8" name="Freeform 35"/>
            <p:cNvSpPr>
              <a:spLocks/>
            </p:cNvSpPr>
            <p:nvPr/>
          </p:nvSpPr>
          <p:spPr bwMode="auto">
            <a:xfrm>
              <a:off x="1162" y="1758"/>
              <a:ext cx="1015" cy="282"/>
            </a:xfrm>
            <a:custGeom>
              <a:avLst/>
              <a:gdLst>
                <a:gd name="T0" fmla="*/ 997 w 1015"/>
                <a:gd name="T1" fmla="*/ 15 h 564"/>
                <a:gd name="T2" fmla="*/ 0 w 1015"/>
                <a:gd name="T3" fmla="*/ 0 h 564"/>
                <a:gd name="T4" fmla="*/ 19 w 1015"/>
                <a:gd name="T5" fmla="*/ 4 h 564"/>
                <a:gd name="T6" fmla="*/ 1015 w 1015"/>
                <a:gd name="T7" fmla="*/ 18 h 564"/>
                <a:gd name="T8" fmla="*/ 997 w 1015"/>
                <a:gd name="T9" fmla="*/ 15 h 5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5" h="564">
                  <a:moveTo>
                    <a:pt x="997" y="465"/>
                  </a:moveTo>
                  <a:lnTo>
                    <a:pt x="0" y="0"/>
                  </a:lnTo>
                  <a:lnTo>
                    <a:pt x="19" y="101"/>
                  </a:lnTo>
                  <a:lnTo>
                    <a:pt x="1015" y="564"/>
                  </a:lnTo>
                  <a:lnTo>
                    <a:pt x="997"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39" name="Freeform 36"/>
            <p:cNvSpPr>
              <a:spLocks/>
            </p:cNvSpPr>
            <p:nvPr/>
          </p:nvSpPr>
          <p:spPr bwMode="auto">
            <a:xfrm>
              <a:off x="1162" y="1758"/>
              <a:ext cx="1038" cy="282"/>
            </a:xfrm>
            <a:custGeom>
              <a:avLst/>
              <a:gdLst>
                <a:gd name="T0" fmla="*/ 1015 w 1038"/>
                <a:gd name="T1" fmla="*/ 18 h 564"/>
                <a:gd name="T2" fmla="*/ 1038 w 1038"/>
                <a:gd name="T3" fmla="*/ 16 h 564"/>
                <a:gd name="T4" fmla="*/ 0 w 1038"/>
                <a:gd name="T5" fmla="*/ 0 h 564"/>
                <a:gd name="T6" fmla="*/ 0 w 1038"/>
                <a:gd name="T7" fmla="*/ 1 h 564"/>
                <a:gd name="T8" fmla="*/ 72 w 1038"/>
                <a:gd name="T9" fmla="*/ 2 h 564"/>
                <a:gd name="T10" fmla="*/ 144 w 1038"/>
                <a:gd name="T11" fmla="*/ 3 h 564"/>
                <a:gd name="T12" fmla="*/ 215 w 1038"/>
                <a:gd name="T13" fmla="*/ 4 h 564"/>
                <a:gd name="T14" fmla="*/ 284 w 1038"/>
                <a:gd name="T15" fmla="*/ 5 h 564"/>
                <a:gd name="T16" fmla="*/ 352 w 1038"/>
                <a:gd name="T17" fmla="*/ 6 h 564"/>
                <a:gd name="T18" fmla="*/ 419 w 1038"/>
                <a:gd name="T19" fmla="*/ 7 h 564"/>
                <a:gd name="T20" fmla="*/ 482 w 1038"/>
                <a:gd name="T21" fmla="*/ 8 h 564"/>
                <a:gd name="T22" fmla="*/ 544 w 1038"/>
                <a:gd name="T23" fmla="*/ 9 h 564"/>
                <a:gd name="T24" fmla="*/ 602 w 1038"/>
                <a:gd name="T25" fmla="*/ 10 h 564"/>
                <a:gd name="T26" fmla="*/ 657 w 1038"/>
                <a:gd name="T27" fmla="*/ 11 h 564"/>
                <a:gd name="T28" fmla="*/ 710 w 1038"/>
                <a:gd name="T29" fmla="*/ 12 h 564"/>
                <a:gd name="T30" fmla="*/ 758 w 1038"/>
                <a:gd name="T31" fmla="*/ 13 h 564"/>
                <a:gd name="T32" fmla="*/ 802 w 1038"/>
                <a:gd name="T33" fmla="*/ 13 h 564"/>
                <a:gd name="T34" fmla="*/ 841 w 1038"/>
                <a:gd name="T35" fmla="*/ 14 h 564"/>
                <a:gd name="T36" fmla="*/ 878 w 1038"/>
                <a:gd name="T37" fmla="*/ 15 h 564"/>
                <a:gd name="T38" fmla="*/ 908 w 1038"/>
                <a:gd name="T39" fmla="*/ 15 h 564"/>
                <a:gd name="T40" fmla="*/ 935 w 1038"/>
                <a:gd name="T41" fmla="*/ 16 h 564"/>
                <a:gd name="T42" fmla="*/ 956 w 1038"/>
                <a:gd name="T43" fmla="*/ 16 h 564"/>
                <a:gd name="T44" fmla="*/ 973 w 1038"/>
                <a:gd name="T45" fmla="*/ 17 h 564"/>
                <a:gd name="T46" fmla="*/ 984 w 1038"/>
                <a:gd name="T47" fmla="*/ 17 h 564"/>
                <a:gd name="T48" fmla="*/ 990 w 1038"/>
                <a:gd name="T49" fmla="*/ 18 h 564"/>
                <a:gd name="T50" fmla="*/ 991 w 1038"/>
                <a:gd name="T51" fmla="*/ 18 h 564"/>
                <a:gd name="T52" fmla="*/ 1015 w 1038"/>
                <a:gd name="T53" fmla="*/ 18 h 5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38" h="564">
                  <a:moveTo>
                    <a:pt x="1015" y="564"/>
                  </a:moveTo>
                  <a:lnTo>
                    <a:pt x="1038" y="483"/>
                  </a:lnTo>
                  <a:lnTo>
                    <a:pt x="0" y="0"/>
                  </a:lnTo>
                  <a:lnTo>
                    <a:pt x="0" y="3"/>
                  </a:lnTo>
                  <a:lnTo>
                    <a:pt x="72" y="36"/>
                  </a:lnTo>
                  <a:lnTo>
                    <a:pt x="144" y="70"/>
                  </a:lnTo>
                  <a:lnTo>
                    <a:pt x="215" y="105"/>
                  </a:lnTo>
                  <a:lnTo>
                    <a:pt x="284" y="139"/>
                  </a:lnTo>
                  <a:lnTo>
                    <a:pt x="352" y="172"/>
                  </a:lnTo>
                  <a:lnTo>
                    <a:pt x="419" y="206"/>
                  </a:lnTo>
                  <a:lnTo>
                    <a:pt x="482" y="239"/>
                  </a:lnTo>
                  <a:lnTo>
                    <a:pt x="544" y="269"/>
                  </a:lnTo>
                  <a:lnTo>
                    <a:pt x="602" y="300"/>
                  </a:lnTo>
                  <a:lnTo>
                    <a:pt x="657" y="331"/>
                  </a:lnTo>
                  <a:lnTo>
                    <a:pt x="710" y="360"/>
                  </a:lnTo>
                  <a:lnTo>
                    <a:pt x="758" y="387"/>
                  </a:lnTo>
                  <a:lnTo>
                    <a:pt x="802" y="412"/>
                  </a:lnTo>
                  <a:lnTo>
                    <a:pt x="841" y="436"/>
                  </a:lnTo>
                  <a:lnTo>
                    <a:pt x="878" y="458"/>
                  </a:lnTo>
                  <a:lnTo>
                    <a:pt x="908" y="478"/>
                  </a:lnTo>
                  <a:lnTo>
                    <a:pt x="935" y="496"/>
                  </a:lnTo>
                  <a:lnTo>
                    <a:pt x="956" y="512"/>
                  </a:lnTo>
                  <a:lnTo>
                    <a:pt x="973" y="526"/>
                  </a:lnTo>
                  <a:lnTo>
                    <a:pt x="984" y="537"/>
                  </a:lnTo>
                  <a:lnTo>
                    <a:pt x="990" y="546"/>
                  </a:lnTo>
                  <a:lnTo>
                    <a:pt x="991" y="554"/>
                  </a:lnTo>
                  <a:lnTo>
                    <a:pt x="1015" y="564"/>
                  </a:lnTo>
                  <a:close/>
                </a:path>
              </a:pathLst>
            </a:custGeom>
            <a:solidFill>
              <a:srgbClr val="057E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0" name="Freeform 37"/>
            <p:cNvSpPr>
              <a:spLocks/>
            </p:cNvSpPr>
            <p:nvPr/>
          </p:nvSpPr>
          <p:spPr bwMode="auto">
            <a:xfrm>
              <a:off x="1162" y="1760"/>
              <a:ext cx="991" cy="275"/>
            </a:xfrm>
            <a:custGeom>
              <a:avLst/>
              <a:gdLst>
                <a:gd name="T0" fmla="*/ 0 w 991"/>
                <a:gd name="T1" fmla="*/ 0 h 551"/>
                <a:gd name="T2" fmla="*/ 72 w 991"/>
                <a:gd name="T3" fmla="*/ 1 h 551"/>
                <a:gd name="T4" fmla="*/ 144 w 991"/>
                <a:gd name="T5" fmla="*/ 2 h 551"/>
                <a:gd name="T6" fmla="*/ 215 w 991"/>
                <a:gd name="T7" fmla="*/ 3 h 551"/>
                <a:gd name="T8" fmla="*/ 284 w 991"/>
                <a:gd name="T9" fmla="*/ 4 h 551"/>
                <a:gd name="T10" fmla="*/ 352 w 991"/>
                <a:gd name="T11" fmla="*/ 5 h 551"/>
                <a:gd name="T12" fmla="*/ 419 w 991"/>
                <a:gd name="T13" fmla="*/ 6 h 551"/>
                <a:gd name="T14" fmla="*/ 482 w 991"/>
                <a:gd name="T15" fmla="*/ 7 h 551"/>
                <a:gd name="T16" fmla="*/ 544 w 991"/>
                <a:gd name="T17" fmla="*/ 8 h 551"/>
                <a:gd name="T18" fmla="*/ 602 w 991"/>
                <a:gd name="T19" fmla="*/ 9 h 551"/>
                <a:gd name="T20" fmla="*/ 657 w 991"/>
                <a:gd name="T21" fmla="*/ 10 h 551"/>
                <a:gd name="T22" fmla="*/ 710 w 991"/>
                <a:gd name="T23" fmla="*/ 11 h 551"/>
                <a:gd name="T24" fmla="*/ 758 w 991"/>
                <a:gd name="T25" fmla="*/ 12 h 551"/>
                <a:gd name="T26" fmla="*/ 802 w 991"/>
                <a:gd name="T27" fmla="*/ 12 h 551"/>
                <a:gd name="T28" fmla="*/ 841 w 991"/>
                <a:gd name="T29" fmla="*/ 13 h 551"/>
                <a:gd name="T30" fmla="*/ 878 w 991"/>
                <a:gd name="T31" fmla="*/ 14 h 551"/>
                <a:gd name="T32" fmla="*/ 908 w 991"/>
                <a:gd name="T33" fmla="*/ 14 h 551"/>
                <a:gd name="T34" fmla="*/ 935 w 991"/>
                <a:gd name="T35" fmla="*/ 15 h 551"/>
                <a:gd name="T36" fmla="*/ 956 w 991"/>
                <a:gd name="T37" fmla="*/ 15 h 551"/>
                <a:gd name="T38" fmla="*/ 973 w 991"/>
                <a:gd name="T39" fmla="*/ 16 h 551"/>
                <a:gd name="T40" fmla="*/ 984 w 991"/>
                <a:gd name="T41" fmla="*/ 16 h 551"/>
                <a:gd name="T42" fmla="*/ 990 w 991"/>
                <a:gd name="T43" fmla="*/ 16 h 551"/>
                <a:gd name="T44" fmla="*/ 991 w 991"/>
                <a:gd name="T45" fmla="*/ 17 h 551"/>
                <a:gd name="T46" fmla="*/ 966 w 991"/>
                <a:gd name="T47" fmla="*/ 16 h 551"/>
                <a:gd name="T48" fmla="*/ 964 w 991"/>
                <a:gd name="T49" fmla="*/ 16 h 551"/>
                <a:gd name="T50" fmla="*/ 959 w 991"/>
                <a:gd name="T51" fmla="*/ 16 h 551"/>
                <a:gd name="T52" fmla="*/ 947 w 991"/>
                <a:gd name="T53" fmla="*/ 15 h 551"/>
                <a:gd name="T54" fmla="*/ 932 w 991"/>
                <a:gd name="T55" fmla="*/ 15 h 551"/>
                <a:gd name="T56" fmla="*/ 911 w 991"/>
                <a:gd name="T57" fmla="*/ 15 h 551"/>
                <a:gd name="T58" fmla="*/ 885 w 991"/>
                <a:gd name="T59" fmla="*/ 14 h 551"/>
                <a:gd name="T60" fmla="*/ 855 w 991"/>
                <a:gd name="T61" fmla="*/ 13 h 551"/>
                <a:gd name="T62" fmla="*/ 820 w 991"/>
                <a:gd name="T63" fmla="*/ 13 h 551"/>
                <a:gd name="T64" fmla="*/ 782 w 991"/>
                <a:gd name="T65" fmla="*/ 12 h 551"/>
                <a:gd name="T66" fmla="*/ 738 w 991"/>
                <a:gd name="T67" fmla="*/ 11 h 551"/>
                <a:gd name="T68" fmla="*/ 691 w 991"/>
                <a:gd name="T69" fmla="*/ 10 h 551"/>
                <a:gd name="T70" fmla="*/ 641 w 991"/>
                <a:gd name="T71" fmla="*/ 10 h 551"/>
                <a:gd name="T72" fmla="*/ 587 w 991"/>
                <a:gd name="T73" fmla="*/ 9 h 551"/>
                <a:gd name="T74" fmla="*/ 530 w 991"/>
                <a:gd name="T75" fmla="*/ 8 h 551"/>
                <a:gd name="T76" fmla="*/ 470 w 991"/>
                <a:gd name="T77" fmla="*/ 7 h 551"/>
                <a:gd name="T78" fmla="*/ 407 w 991"/>
                <a:gd name="T79" fmla="*/ 6 h 551"/>
                <a:gd name="T80" fmla="*/ 344 w 991"/>
                <a:gd name="T81" fmla="*/ 5 h 551"/>
                <a:gd name="T82" fmla="*/ 277 w 991"/>
                <a:gd name="T83" fmla="*/ 4 h 551"/>
                <a:gd name="T84" fmla="*/ 209 w 991"/>
                <a:gd name="T85" fmla="*/ 3 h 551"/>
                <a:gd name="T86" fmla="*/ 140 w 991"/>
                <a:gd name="T87" fmla="*/ 2 h 551"/>
                <a:gd name="T88" fmla="*/ 70 w 991"/>
                <a:gd name="T89" fmla="*/ 1 h 551"/>
                <a:gd name="T90" fmla="*/ 0 w 991"/>
                <a:gd name="T91" fmla="*/ 0 h 551"/>
                <a:gd name="T92" fmla="*/ 0 w 991"/>
                <a:gd name="T93" fmla="*/ 0 h 5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1" h="551">
                  <a:moveTo>
                    <a:pt x="0" y="0"/>
                  </a:moveTo>
                  <a:lnTo>
                    <a:pt x="72" y="33"/>
                  </a:lnTo>
                  <a:lnTo>
                    <a:pt x="144" y="67"/>
                  </a:lnTo>
                  <a:lnTo>
                    <a:pt x="215" y="102"/>
                  </a:lnTo>
                  <a:lnTo>
                    <a:pt x="284" y="136"/>
                  </a:lnTo>
                  <a:lnTo>
                    <a:pt x="352" y="169"/>
                  </a:lnTo>
                  <a:lnTo>
                    <a:pt x="419" y="203"/>
                  </a:lnTo>
                  <a:lnTo>
                    <a:pt x="482" y="236"/>
                  </a:lnTo>
                  <a:lnTo>
                    <a:pt x="544" y="266"/>
                  </a:lnTo>
                  <a:lnTo>
                    <a:pt x="602" y="297"/>
                  </a:lnTo>
                  <a:lnTo>
                    <a:pt x="657" y="328"/>
                  </a:lnTo>
                  <a:lnTo>
                    <a:pt x="710" y="357"/>
                  </a:lnTo>
                  <a:lnTo>
                    <a:pt x="758" y="384"/>
                  </a:lnTo>
                  <a:lnTo>
                    <a:pt x="802" y="409"/>
                  </a:lnTo>
                  <a:lnTo>
                    <a:pt x="841" y="433"/>
                  </a:lnTo>
                  <a:lnTo>
                    <a:pt x="878" y="455"/>
                  </a:lnTo>
                  <a:lnTo>
                    <a:pt x="908" y="475"/>
                  </a:lnTo>
                  <a:lnTo>
                    <a:pt x="935" y="493"/>
                  </a:lnTo>
                  <a:lnTo>
                    <a:pt x="956" y="509"/>
                  </a:lnTo>
                  <a:lnTo>
                    <a:pt x="973" y="523"/>
                  </a:lnTo>
                  <a:lnTo>
                    <a:pt x="984" y="534"/>
                  </a:lnTo>
                  <a:lnTo>
                    <a:pt x="990" y="543"/>
                  </a:lnTo>
                  <a:lnTo>
                    <a:pt x="991" y="551"/>
                  </a:lnTo>
                  <a:lnTo>
                    <a:pt x="966" y="538"/>
                  </a:lnTo>
                  <a:lnTo>
                    <a:pt x="964" y="532"/>
                  </a:lnTo>
                  <a:lnTo>
                    <a:pt x="959" y="523"/>
                  </a:lnTo>
                  <a:lnTo>
                    <a:pt x="947" y="511"/>
                  </a:lnTo>
                  <a:lnTo>
                    <a:pt x="932" y="498"/>
                  </a:lnTo>
                  <a:lnTo>
                    <a:pt x="911" y="482"/>
                  </a:lnTo>
                  <a:lnTo>
                    <a:pt x="885" y="465"/>
                  </a:lnTo>
                  <a:lnTo>
                    <a:pt x="855" y="446"/>
                  </a:lnTo>
                  <a:lnTo>
                    <a:pt x="820" y="424"/>
                  </a:lnTo>
                  <a:lnTo>
                    <a:pt x="782" y="400"/>
                  </a:lnTo>
                  <a:lnTo>
                    <a:pt x="738" y="375"/>
                  </a:lnTo>
                  <a:lnTo>
                    <a:pt x="691" y="350"/>
                  </a:lnTo>
                  <a:lnTo>
                    <a:pt x="641" y="321"/>
                  </a:lnTo>
                  <a:lnTo>
                    <a:pt x="587" y="292"/>
                  </a:lnTo>
                  <a:lnTo>
                    <a:pt x="530" y="263"/>
                  </a:lnTo>
                  <a:lnTo>
                    <a:pt x="470" y="232"/>
                  </a:lnTo>
                  <a:lnTo>
                    <a:pt x="407" y="199"/>
                  </a:lnTo>
                  <a:lnTo>
                    <a:pt x="344" y="167"/>
                  </a:lnTo>
                  <a:lnTo>
                    <a:pt x="277" y="134"/>
                  </a:lnTo>
                  <a:lnTo>
                    <a:pt x="209" y="102"/>
                  </a:lnTo>
                  <a:lnTo>
                    <a:pt x="140" y="67"/>
                  </a:lnTo>
                  <a:lnTo>
                    <a:pt x="70" y="35"/>
                  </a:lnTo>
                  <a:lnTo>
                    <a:pt x="0" y="2"/>
                  </a:lnTo>
                  <a:lnTo>
                    <a:pt x="0" y="0"/>
                  </a:lnTo>
                  <a:close/>
                </a:path>
              </a:pathLst>
            </a:custGeom>
            <a:solidFill>
              <a:srgbClr val="0D8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1" name="Freeform 38"/>
            <p:cNvSpPr>
              <a:spLocks/>
            </p:cNvSpPr>
            <p:nvPr/>
          </p:nvSpPr>
          <p:spPr bwMode="auto">
            <a:xfrm>
              <a:off x="1161" y="1761"/>
              <a:ext cx="967" cy="267"/>
            </a:xfrm>
            <a:custGeom>
              <a:avLst/>
              <a:gdLst>
                <a:gd name="T0" fmla="*/ 967 w 967"/>
                <a:gd name="T1" fmla="*/ 16 h 536"/>
                <a:gd name="T2" fmla="*/ 965 w 967"/>
                <a:gd name="T3" fmla="*/ 16 h 536"/>
                <a:gd name="T4" fmla="*/ 960 w 967"/>
                <a:gd name="T5" fmla="*/ 16 h 536"/>
                <a:gd name="T6" fmla="*/ 948 w 967"/>
                <a:gd name="T7" fmla="*/ 15 h 536"/>
                <a:gd name="T8" fmla="*/ 933 w 967"/>
                <a:gd name="T9" fmla="*/ 15 h 536"/>
                <a:gd name="T10" fmla="*/ 912 w 967"/>
                <a:gd name="T11" fmla="*/ 14 h 536"/>
                <a:gd name="T12" fmla="*/ 886 w 967"/>
                <a:gd name="T13" fmla="*/ 14 h 536"/>
                <a:gd name="T14" fmla="*/ 856 w 967"/>
                <a:gd name="T15" fmla="*/ 13 h 536"/>
                <a:gd name="T16" fmla="*/ 821 w 967"/>
                <a:gd name="T17" fmla="*/ 13 h 536"/>
                <a:gd name="T18" fmla="*/ 783 w 967"/>
                <a:gd name="T19" fmla="*/ 12 h 536"/>
                <a:gd name="T20" fmla="*/ 739 w 967"/>
                <a:gd name="T21" fmla="*/ 11 h 536"/>
                <a:gd name="T22" fmla="*/ 692 w 967"/>
                <a:gd name="T23" fmla="*/ 10 h 536"/>
                <a:gd name="T24" fmla="*/ 642 w 967"/>
                <a:gd name="T25" fmla="*/ 9 h 536"/>
                <a:gd name="T26" fmla="*/ 588 w 967"/>
                <a:gd name="T27" fmla="*/ 9 h 536"/>
                <a:gd name="T28" fmla="*/ 531 w 967"/>
                <a:gd name="T29" fmla="*/ 8 h 536"/>
                <a:gd name="T30" fmla="*/ 471 w 967"/>
                <a:gd name="T31" fmla="*/ 7 h 536"/>
                <a:gd name="T32" fmla="*/ 408 w 967"/>
                <a:gd name="T33" fmla="*/ 6 h 536"/>
                <a:gd name="T34" fmla="*/ 345 w 967"/>
                <a:gd name="T35" fmla="*/ 5 h 536"/>
                <a:gd name="T36" fmla="*/ 278 w 967"/>
                <a:gd name="T37" fmla="*/ 4 h 536"/>
                <a:gd name="T38" fmla="*/ 210 w 967"/>
                <a:gd name="T39" fmla="*/ 3 h 536"/>
                <a:gd name="T40" fmla="*/ 141 w 967"/>
                <a:gd name="T41" fmla="*/ 2 h 536"/>
                <a:gd name="T42" fmla="*/ 71 w 967"/>
                <a:gd name="T43" fmla="*/ 1 h 536"/>
                <a:gd name="T44" fmla="*/ 1 w 967"/>
                <a:gd name="T45" fmla="*/ 0 h 536"/>
                <a:gd name="T46" fmla="*/ 0 w 967"/>
                <a:gd name="T47" fmla="*/ 0 h 536"/>
                <a:gd name="T48" fmla="*/ 69 w 967"/>
                <a:gd name="T49" fmla="*/ 1 h 536"/>
                <a:gd name="T50" fmla="*/ 137 w 967"/>
                <a:gd name="T51" fmla="*/ 2 h 536"/>
                <a:gd name="T52" fmla="*/ 203 w 967"/>
                <a:gd name="T53" fmla="*/ 3 h 536"/>
                <a:gd name="T54" fmla="*/ 270 w 967"/>
                <a:gd name="T55" fmla="*/ 4 h 536"/>
                <a:gd name="T56" fmla="*/ 335 w 967"/>
                <a:gd name="T57" fmla="*/ 5 h 536"/>
                <a:gd name="T58" fmla="*/ 397 w 967"/>
                <a:gd name="T59" fmla="*/ 6 h 536"/>
                <a:gd name="T60" fmla="*/ 458 w 967"/>
                <a:gd name="T61" fmla="*/ 7 h 536"/>
                <a:gd name="T62" fmla="*/ 516 w 967"/>
                <a:gd name="T63" fmla="*/ 7 h 536"/>
                <a:gd name="T64" fmla="*/ 571 w 967"/>
                <a:gd name="T65" fmla="*/ 8 h 536"/>
                <a:gd name="T66" fmla="*/ 625 w 967"/>
                <a:gd name="T67" fmla="*/ 9 h 536"/>
                <a:gd name="T68" fmla="*/ 673 w 967"/>
                <a:gd name="T69" fmla="*/ 10 h 536"/>
                <a:gd name="T70" fmla="*/ 719 w 967"/>
                <a:gd name="T71" fmla="*/ 11 h 536"/>
                <a:gd name="T72" fmla="*/ 760 w 967"/>
                <a:gd name="T73" fmla="*/ 12 h 536"/>
                <a:gd name="T74" fmla="*/ 798 w 967"/>
                <a:gd name="T75" fmla="*/ 12 h 536"/>
                <a:gd name="T76" fmla="*/ 832 w 967"/>
                <a:gd name="T77" fmla="*/ 13 h 536"/>
                <a:gd name="T78" fmla="*/ 862 w 967"/>
                <a:gd name="T79" fmla="*/ 14 h 536"/>
                <a:gd name="T80" fmla="*/ 886 w 967"/>
                <a:gd name="T81" fmla="*/ 14 h 536"/>
                <a:gd name="T82" fmla="*/ 906 w 967"/>
                <a:gd name="T83" fmla="*/ 15 h 536"/>
                <a:gd name="T84" fmla="*/ 921 w 967"/>
                <a:gd name="T85" fmla="*/ 15 h 536"/>
                <a:gd name="T86" fmla="*/ 933 w 967"/>
                <a:gd name="T87" fmla="*/ 15 h 536"/>
                <a:gd name="T88" fmla="*/ 938 w 967"/>
                <a:gd name="T89" fmla="*/ 16 h 536"/>
                <a:gd name="T90" fmla="*/ 940 w 967"/>
                <a:gd name="T91" fmla="*/ 16 h 536"/>
                <a:gd name="T92" fmla="*/ 967 w 967"/>
                <a:gd name="T93" fmla="*/ 16 h 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67" h="536">
                  <a:moveTo>
                    <a:pt x="967" y="536"/>
                  </a:moveTo>
                  <a:lnTo>
                    <a:pt x="965" y="530"/>
                  </a:lnTo>
                  <a:lnTo>
                    <a:pt x="960" y="521"/>
                  </a:lnTo>
                  <a:lnTo>
                    <a:pt x="948" y="509"/>
                  </a:lnTo>
                  <a:lnTo>
                    <a:pt x="933" y="496"/>
                  </a:lnTo>
                  <a:lnTo>
                    <a:pt x="912" y="480"/>
                  </a:lnTo>
                  <a:lnTo>
                    <a:pt x="886" y="463"/>
                  </a:lnTo>
                  <a:lnTo>
                    <a:pt x="856" y="444"/>
                  </a:lnTo>
                  <a:lnTo>
                    <a:pt x="821" y="422"/>
                  </a:lnTo>
                  <a:lnTo>
                    <a:pt x="783" y="398"/>
                  </a:lnTo>
                  <a:lnTo>
                    <a:pt x="739" y="373"/>
                  </a:lnTo>
                  <a:lnTo>
                    <a:pt x="692" y="348"/>
                  </a:lnTo>
                  <a:lnTo>
                    <a:pt x="642" y="319"/>
                  </a:lnTo>
                  <a:lnTo>
                    <a:pt x="588" y="290"/>
                  </a:lnTo>
                  <a:lnTo>
                    <a:pt x="531" y="261"/>
                  </a:lnTo>
                  <a:lnTo>
                    <a:pt x="471" y="230"/>
                  </a:lnTo>
                  <a:lnTo>
                    <a:pt x="408" y="197"/>
                  </a:lnTo>
                  <a:lnTo>
                    <a:pt x="345" y="165"/>
                  </a:lnTo>
                  <a:lnTo>
                    <a:pt x="278" y="132"/>
                  </a:lnTo>
                  <a:lnTo>
                    <a:pt x="210" y="100"/>
                  </a:lnTo>
                  <a:lnTo>
                    <a:pt x="141" y="65"/>
                  </a:lnTo>
                  <a:lnTo>
                    <a:pt x="71" y="33"/>
                  </a:lnTo>
                  <a:lnTo>
                    <a:pt x="1" y="0"/>
                  </a:lnTo>
                  <a:lnTo>
                    <a:pt x="0" y="2"/>
                  </a:lnTo>
                  <a:lnTo>
                    <a:pt x="69" y="34"/>
                  </a:lnTo>
                  <a:lnTo>
                    <a:pt x="137" y="65"/>
                  </a:lnTo>
                  <a:lnTo>
                    <a:pt x="203" y="98"/>
                  </a:lnTo>
                  <a:lnTo>
                    <a:pt x="270" y="130"/>
                  </a:lnTo>
                  <a:lnTo>
                    <a:pt x="335" y="163"/>
                  </a:lnTo>
                  <a:lnTo>
                    <a:pt x="397" y="194"/>
                  </a:lnTo>
                  <a:lnTo>
                    <a:pt x="458" y="225"/>
                  </a:lnTo>
                  <a:lnTo>
                    <a:pt x="516" y="255"/>
                  </a:lnTo>
                  <a:lnTo>
                    <a:pt x="571" y="284"/>
                  </a:lnTo>
                  <a:lnTo>
                    <a:pt x="625" y="313"/>
                  </a:lnTo>
                  <a:lnTo>
                    <a:pt x="673" y="340"/>
                  </a:lnTo>
                  <a:lnTo>
                    <a:pt x="719" y="366"/>
                  </a:lnTo>
                  <a:lnTo>
                    <a:pt x="760" y="389"/>
                  </a:lnTo>
                  <a:lnTo>
                    <a:pt x="798" y="413"/>
                  </a:lnTo>
                  <a:lnTo>
                    <a:pt x="832" y="433"/>
                  </a:lnTo>
                  <a:lnTo>
                    <a:pt x="862" y="453"/>
                  </a:lnTo>
                  <a:lnTo>
                    <a:pt x="886" y="469"/>
                  </a:lnTo>
                  <a:lnTo>
                    <a:pt x="906" y="485"/>
                  </a:lnTo>
                  <a:lnTo>
                    <a:pt x="921" y="498"/>
                  </a:lnTo>
                  <a:lnTo>
                    <a:pt x="933" y="509"/>
                  </a:lnTo>
                  <a:lnTo>
                    <a:pt x="938" y="518"/>
                  </a:lnTo>
                  <a:lnTo>
                    <a:pt x="940" y="523"/>
                  </a:lnTo>
                  <a:lnTo>
                    <a:pt x="967" y="536"/>
                  </a:lnTo>
                  <a:close/>
                </a:path>
              </a:pathLst>
            </a:custGeom>
            <a:solidFill>
              <a:srgbClr val="1589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2" name="Freeform 39"/>
            <p:cNvSpPr>
              <a:spLocks/>
            </p:cNvSpPr>
            <p:nvPr/>
          </p:nvSpPr>
          <p:spPr bwMode="auto">
            <a:xfrm>
              <a:off x="1161" y="1761"/>
              <a:ext cx="940" cy="261"/>
            </a:xfrm>
            <a:custGeom>
              <a:avLst/>
              <a:gdLst>
                <a:gd name="T0" fmla="*/ 0 w 940"/>
                <a:gd name="T1" fmla="*/ 0 h 521"/>
                <a:gd name="T2" fmla="*/ 69 w 940"/>
                <a:gd name="T3" fmla="*/ 1 h 521"/>
                <a:gd name="T4" fmla="*/ 137 w 940"/>
                <a:gd name="T5" fmla="*/ 2 h 521"/>
                <a:gd name="T6" fmla="*/ 203 w 940"/>
                <a:gd name="T7" fmla="*/ 3 h 521"/>
                <a:gd name="T8" fmla="*/ 270 w 940"/>
                <a:gd name="T9" fmla="*/ 4 h 521"/>
                <a:gd name="T10" fmla="*/ 335 w 940"/>
                <a:gd name="T11" fmla="*/ 6 h 521"/>
                <a:gd name="T12" fmla="*/ 397 w 940"/>
                <a:gd name="T13" fmla="*/ 6 h 521"/>
                <a:gd name="T14" fmla="*/ 458 w 940"/>
                <a:gd name="T15" fmla="*/ 7 h 521"/>
                <a:gd name="T16" fmla="*/ 516 w 940"/>
                <a:gd name="T17" fmla="*/ 8 h 521"/>
                <a:gd name="T18" fmla="*/ 571 w 940"/>
                <a:gd name="T19" fmla="*/ 9 h 521"/>
                <a:gd name="T20" fmla="*/ 625 w 940"/>
                <a:gd name="T21" fmla="*/ 10 h 521"/>
                <a:gd name="T22" fmla="*/ 673 w 940"/>
                <a:gd name="T23" fmla="*/ 11 h 521"/>
                <a:gd name="T24" fmla="*/ 719 w 940"/>
                <a:gd name="T25" fmla="*/ 12 h 521"/>
                <a:gd name="T26" fmla="*/ 760 w 940"/>
                <a:gd name="T27" fmla="*/ 13 h 521"/>
                <a:gd name="T28" fmla="*/ 798 w 940"/>
                <a:gd name="T29" fmla="*/ 13 h 521"/>
                <a:gd name="T30" fmla="*/ 832 w 940"/>
                <a:gd name="T31" fmla="*/ 14 h 521"/>
                <a:gd name="T32" fmla="*/ 862 w 940"/>
                <a:gd name="T33" fmla="*/ 15 h 521"/>
                <a:gd name="T34" fmla="*/ 886 w 940"/>
                <a:gd name="T35" fmla="*/ 15 h 521"/>
                <a:gd name="T36" fmla="*/ 906 w 940"/>
                <a:gd name="T37" fmla="*/ 16 h 521"/>
                <a:gd name="T38" fmla="*/ 921 w 940"/>
                <a:gd name="T39" fmla="*/ 16 h 521"/>
                <a:gd name="T40" fmla="*/ 933 w 940"/>
                <a:gd name="T41" fmla="*/ 16 h 521"/>
                <a:gd name="T42" fmla="*/ 938 w 940"/>
                <a:gd name="T43" fmla="*/ 17 h 521"/>
                <a:gd name="T44" fmla="*/ 940 w 940"/>
                <a:gd name="T45" fmla="*/ 17 h 521"/>
                <a:gd name="T46" fmla="*/ 912 w 940"/>
                <a:gd name="T47" fmla="*/ 16 h 521"/>
                <a:gd name="T48" fmla="*/ 910 w 940"/>
                <a:gd name="T49" fmla="*/ 16 h 521"/>
                <a:gd name="T50" fmla="*/ 904 w 940"/>
                <a:gd name="T51" fmla="*/ 16 h 521"/>
                <a:gd name="T52" fmla="*/ 893 w 940"/>
                <a:gd name="T53" fmla="*/ 16 h 521"/>
                <a:gd name="T54" fmla="*/ 876 w 940"/>
                <a:gd name="T55" fmla="*/ 15 h 521"/>
                <a:gd name="T56" fmla="*/ 855 w 940"/>
                <a:gd name="T57" fmla="*/ 15 h 521"/>
                <a:gd name="T58" fmla="*/ 828 w 940"/>
                <a:gd name="T59" fmla="*/ 14 h 521"/>
                <a:gd name="T60" fmla="*/ 797 w 940"/>
                <a:gd name="T61" fmla="*/ 13 h 521"/>
                <a:gd name="T62" fmla="*/ 760 w 940"/>
                <a:gd name="T63" fmla="*/ 13 h 521"/>
                <a:gd name="T64" fmla="*/ 721 w 940"/>
                <a:gd name="T65" fmla="*/ 12 h 521"/>
                <a:gd name="T66" fmla="*/ 677 w 940"/>
                <a:gd name="T67" fmla="*/ 11 h 521"/>
                <a:gd name="T68" fmla="*/ 629 w 940"/>
                <a:gd name="T69" fmla="*/ 10 h 521"/>
                <a:gd name="T70" fmla="*/ 577 w 940"/>
                <a:gd name="T71" fmla="*/ 9 h 521"/>
                <a:gd name="T72" fmla="*/ 521 w 940"/>
                <a:gd name="T73" fmla="*/ 9 h 521"/>
                <a:gd name="T74" fmla="*/ 463 w 940"/>
                <a:gd name="T75" fmla="*/ 8 h 521"/>
                <a:gd name="T76" fmla="*/ 403 w 940"/>
                <a:gd name="T77" fmla="*/ 7 h 521"/>
                <a:gd name="T78" fmla="*/ 339 w 940"/>
                <a:gd name="T79" fmla="*/ 6 h 521"/>
                <a:gd name="T80" fmla="*/ 274 w 940"/>
                <a:gd name="T81" fmla="*/ 5 h 521"/>
                <a:gd name="T82" fmla="*/ 206 w 940"/>
                <a:gd name="T83" fmla="*/ 4 h 521"/>
                <a:gd name="T84" fmla="*/ 138 w 940"/>
                <a:gd name="T85" fmla="*/ 3 h 521"/>
                <a:gd name="T86" fmla="*/ 69 w 940"/>
                <a:gd name="T87" fmla="*/ 2 h 521"/>
                <a:gd name="T88" fmla="*/ 0 w 940"/>
                <a:gd name="T89" fmla="*/ 1 h 521"/>
                <a:gd name="T90" fmla="*/ 0 w 940"/>
                <a:gd name="T91" fmla="*/ 0 h 5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0" h="521">
                  <a:moveTo>
                    <a:pt x="0" y="0"/>
                  </a:moveTo>
                  <a:lnTo>
                    <a:pt x="69" y="32"/>
                  </a:lnTo>
                  <a:lnTo>
                    <a:pt x="137" y="63"/>
                  </a:lnTo>
                  <a:lnTo>
                    <a:pt x="203" y="96"/>
                  </a:lnTo>
                  <a:lnTo>
                    <a:pt x="270" y="128"/>
                  </a:lnTo>
                  <a:lnTo>
                    <a:pt x="335" y="161"/>
                  </a:lnTo>
                  <a:lnTo>
                    <a:pt x="397" y="192"/>
                  </a:lnTo>
                  <a:lnTo>
                    <a:pt x="458" y="223"/>
                  </a:lnTo>
                  <a:lnTo>
                    <a:pt x="516" y="253"/>
                  </a:lnTo>
                  <a:lnTo>
                    <a:pt x="571" y="282"/>
                  </a:lnTo>
                  <a:lnTo>
                    <a:pt x="625" y="311"/>
                  </a:lnTo>
                  <a:lnTo>
                    <a:pt x="673" y="338"/>
                  </a:lnTo>
                  <a:lnTo>
                    <a:pt x="719" y="364"/>
                  </a:lnTo>
                  <a:lnTo>
                    <a:pt x="760" y="387"/>
                  </a:lnTo>
                  <a:lnTo>
                    <a:pt x="798" y="411"/>
                  </a:lnTo>
                  <a:lnTo>
                    <a:pt x="832" y="431"/>
                  </a:lnTo>
                  <a:lnTo>
                    <a:pt x="862" y="451"/>
                  </a:lnTo>
                  <a:lnTo>
                    <a:pt x="886" y="467"/>
                  </a:lnTo>
                  <a:lnTo>
                    <a:pt x="906" y="483"/>
                  </a:lnTo>
                  <a:lnTo>
                    <a:pt x="921" y="496"/>
                  </a:lnTo>
                  <a:lnTo>
                    <a:pt x="933" y="507"/>
                  </a:lnTo>
                  <a:lnTo>
                    <a:pt x="938" y="516"/>
                  </a:lnTo>
                  <a:lnTo>
                    <a:pt x="940" y="521"/>
                  </a:lnTo>
                  <a:lnTo>
                    <a:pt x="912" y="509"/>
                  </a:lnTo>
                  <a:lnTo>
                    <a:pt x="910" y="503"/>
                  </a:lnTo>
                  <a:lnTo>
                    <a:pt x="904" y="494"/>
                  </a:lnTo>
                  <a:lnTo>
                    <a:pt x="893" y="481"/>
                  </a:lnTo>
                  <a:lnTo>
                    <a:pt x="876" y="469"/>
                  </a:lnTo>
                  <a:lnTo>
                    <a:pt x="855" y="452"/>
                  </a:lnTo>
                  <a:lnTo>
                    <a:pt x="828" y="434"/>
                  </a:lnTo>
                  <a:lnTo>
                    <a:pt x="797" y="414"/>
                  </a:lnTo>
                  <a:lnTo>
                    <a:pt x="760" y="393"/>
                  </a:lnTo>
                  <a:lnTo>
                    <a:pt x="721" y="369"/>
                  </a:lnTo>
                  <a:lnTo>
                    <a:pt x="677" y="344"/>
                  </a:lnTo>
                  <a:lnTo>
                    <a:pt x="629" y="317"/>
                  </a:lnTo>
                  <a:lnTo>
                    <a:pt x="577" y="288"/>
                  </a:lnTo>
                  <a:lnTo>
                    <a:pt x="521" y="259"/>
                  </a:lnTo>
                  <a:lnTo>
                    <a:pt x="463" y="228"/>
                  </a:lnTo>
                  <a:lnTo>
                    <a:pt x="403" y="197"/>
                  </a:lnTo>
                  <a:lnTo>
                    <a:pt x="339" y="165"/>
                  </a:lnTo>
                  <a:lnTo>
                    <a:pt x="274" y="134"/>
                  </a:lnTo>
                  <a:lnTo>
                    <a:pt x="206" y="99"/>
                  </a:lnTo>
                  <a:lnTo>
                    <a:pt x="138" y="67"/>
                  </a:lnTo>
                  <a:lnTo>
                    <a:pt x="69" y="34"/>
                  </a:lnTo>
                  <a:lnTo>
                    <a:pt x="0" y="2"/>
                  </a:lnTo>
                  <a:lnTo>
                    <a:pt x="0" y="0"/>
                  </a:lnTo>
                  <a:close/>
                </a:path>
              </a:pathLst>
            </a:custGeom>
            <a:solidFill>
              <a:srgbClr val="1D8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3" name="Freeform 40"/>
            <p:cNvSpPr>
              <a:spLocks/>
            </p:cNvSpPr>
            <p:nvPr/>
          </p:nvSpPr>
          <p:spPr bwMode="auto">
            <a:xfrm>
              <a:off x="1159" y="1762"/>
              <a:ext cx="914" cy="254"/>
            </a:xfrm>
            <a:custGeom>
              <a:avLst/>
              <a:gdLst>
                <a:gd name="T0" fmla="*/ 914 w 914"/>
                <a:gd name="T1" fmla="*/ 16 h 507"/>
                <a:gd name="T2" fmla="*/ 912 w 914"/>
                <a:gd name="T3" fmla="*/ 16 h 507"/>
                <a:gd name="T4" fmla="*/ 906 w 914"/>
                <a:gd name="T5" fmla="*/ 16 h 507"/>
                <a:gd name="T6" fmla="*/ 895 w 914"/>
                <a:gd name="T7" fmla="*/ 15 h 507"/>
                <a:gd name="T8" fmla="*/ 878 w 914"/>
                <a:gd name="T9" fmla="*/ 15 h 507"/>
                <a:gd name="T10" fmla="*/ 857 w 914"/>
                <a:gd name="T11" fmla="*/ 15 h 507"/>
                <a:gd name="T12" fmla="*/ 830 w 914"/>
                <a:gd name="T13" fmla="*/ 14 h 507"/>
                <a:gd name="T14" fmla="*/ 799 w 914"/>
                <a:gd name="T15" fmla="*/ 13 h 507"/>
                <a:gd name="T16" fmla="*/ 762 w 914"/>
                <a:gd name="T17" fmla="*/ 13 h 507"/>
                <a:gd name="T18" fmla="*/ 723 w 914"/>
                <a:gd name="T19" fmla="*/ 12 h 507"/>
                <a:gd name="T20" fmla="*/ 679 w 914"/>
                <a:gd name="T21" fmla="*/ 11 h 507"/>
                <a:gd name="T22" fmla="*/ 631 w 914"/>
                <a:gd name="T23" fmla="*/ 10 h 507"/>
                <a:gd name="T24" fmla="*/ 579 w 914"/>
                <a:gd name="T25" fmla="*/ 9 h 507"/>
                <a:gd name="T26" fmla="*/ 523 w 914"/>
                <a:gd name="T27" fmla="*/ 9 h 507"/>
                <a:gd name="T28" fmla="*/ 465 w 914"/>
                <a:gd name="T29" fmla="*/ 8 h 507"/>
                <a:gd name="T30" fmla="*/ 405 w 914"/>
                <a:gd name="T31" fmla="*/ 7 h 507"/>
                <a:gd name="T32" fmla="*/ 341 w 914"/>
                <a:gd name="T33" fmla="*/ 6 h 507"/>
                <a:gd name="T34" fmla="*/ 276 w 914"/>
                <a:gd name="T35" fmla="*/ 5 h 507"/>
                <a:gd name="T36" fmla="*/ 208 w 914"/>
                <a:gd name="T37" fmla="*/ 4 h 507"/>
                <a:gd name="T38" fmla="*/ 140 w 914"/>
                <a:gd name="T39" fmla="*/ 3 h 507"/>
                <a:gd name="T40" fmla="*/ 71 w 914"/>
                <a:gd name="T41" fmla="*/ 1 h 507"/>
                <a:gd name="T42" fmla="*/ 2 w 914"/>
                <a:gd name="T43" fmla="*/ 0 h 507"/>
                <a:gd name="T44" fmla="*/ 0 w 914"/>
                <a:gd name="T45" fmla="*/ 1 h 507"/>
                <a:gd name="T46" fmla="*/ 68 w 914"/>
                <a:gd name="T47" fmla="*/ 2 h 507"/>
                <a:gd name="T48" fmla="*/ 135 w 914"/>
                <a:gd name="T49" fmla="*/ 3 h 507"/>
                <a:gd name="T50" fmla="*/ 201 w 914"/>
                <a:gd name="T51" fmla="*/ 4 h 507"/>
                <a:gd name="T52" fmla="*/ 266 w 914"/>
                <a:gd name="T53" fmla="*/ 5 h 507"/>
                <a:gd name="T54" fmla="*/ 330 w 914"/>
                <a:gd name="T55" fmla="*/ 6 h 507"/>
                <a:gd name="T56" fmla="*/ 391 w 914"/>
                <a:gd name="T57" fmla="*/ 6 h 507"/>
                <a:gd name="T58" fmla="*/ 450 w 914"/>
                <a:gd name="T59" fmla="*/ 7 h 507"/>
                <a:gd name="T60" fmla="*/ 506 w 914"/>
                <a:gd name="T61" fmla="*/ 8 h 507"/>
                <a:gd name="T62" fmla="*/ 560 w 914"/>
                <a:gd name="T63" fmla="*/ 9 h 507"/>
                <a:gd name="T64" fmla="*/ 610 w 914"/>
                <a:gd name="T65" fmla="*/ 10 h 507"/>
                <a:gd name="T66" fmla="*/ 656 w 914"/>
                <a:gd name="T67" fmla="*/ 11 h 507"/>
                <a:gd name="T68" fmla="*/ 699 w 914"/>
                <a:gd name="T69" fmla="*/ 12 h 507"/>
                <a:gd name="T70" fmla="*/ 738 w 914"/>
                <a:gd name="T71" fmla="*/ 12 h 507"/>
                <a:gd name="T72" fmla="*/ 774 w 914"/>
                <a:gd name="T73" fmla="*/ 13 h 507"/>
                <a:gd name="T74" fmla="*/ 803 w 914"/>
                <a:gd name="T75" fmla="*/ 14 h 507"/>
                <a:gd name="T76" fmla="*/ 829 w 914"/>
                <a:gd name="T77" fmla="*/ 14 h 507"/>
                <a:gd name="T78" fmla="*/ 850 w 914"/>
                <a:gd name="T79" fmla="*/ 15 h 507"/>
                <a:gd name="T80" fmla="*/ 865 w 914"/>
                <a:gd name="T81" fmla="*/ 15 h 507"/>
                <a:gd name="T82" fmla="*/ 877 w 914"/>
                <a:gd name="T83" fmla="*/ 15 h 507"/>
                <a:gd name="T84" fmla="*/ 882 w 914"/>
                <a:gd name="T85" fmla="*/ 16 h 507"/>
                <a:gd name="T86" fmla="*/ 884 w 914"/>
                <a:gd name="T87" fmla="*/ 16 h 507"/>
                <a:gd name="T88" fmla="*/ 914 w 914"/>
                <a:gd name="T89" fmla="*/ 16 h 5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4" h="507">
                  <a:moveTo>
                    <a:pt x="914" y="507"/>
                  </a:moveTo>
                  <a:lnTo>
                    <a:pt x="912" y="501"/>
                  </a:lnTo>
                  <a:lnTo>
                    <a:pt x="906" y="492"/>
                  </a:lnTo>
                  <a:lnTo>
                    <a:pt x="895" y="479"/>
                  </a:lnTo>
                  <a:lnTo>
                    <a:pt x="878" y="467"/>
                  </a:lnTo>
                  <a:lnTo>
                    <a:pt x="857" y="450"/>
                  </a:lnTo>
                  <a:lnTo>
                    <a:pt x="830" y="432"/>
                  </a:lnTo>
                  <a:lnTo>
                    <a:pt x="799" y="412"/>
                  </a:lnTo>
                  <a:lnTo>
                    <a:pt x="762" y="391"/>
                  </a:lnTo>
                  <a:lnTo>
                    <a:pt x="723" y="367"/>
                  </a:lnTo>
                  <a:lnTo>
                    <a:pt x="679" y="342"/>
                  </a:lnTo>
                  <a:lnTo>
                    <a:pt x="631" y="315"/>
                  </a:lnTo>
                  <a:lnTo>
                    <a:pt x="579" y="286"/>
                  </a:lnTo>
                  <a:lnTo>
                    <a:pt x="523" y="257"/>
                  </a:lnTo>
                  <a:lnTo>
                    <a:pt x="465" y="226"/>
                  </a:lnTo>
                  <a:lnTo>
                    <a:pt x="405" y="195"/>
                  </a:lnTo>
                  <a:lnTo>
                    <a:pt x="341" y="163"/>
                  </a:lnTo>
                  <a:lnTo>
                    <a:pt x="276" y="132"/>
                  </a:lnTo>
                  <a:lnTo>
                    <a:pt x="208" y="97"/>
                  </a:lnTo>
                  <a:lnTo>
                    <a:pt x="140" y="65"/>
                  </a:lnTo>
                  <a:lnTo>
                    <a:pt x="71" y="32"/>
                  </a:lnTo>
                  <a:lnTo>
                    <a:pt x="2" y="0"/>
                  </a:lnTo>
                  <a:lnTo>
                    <a:pt x="0" y="1"/>
                  </a:lnTo>
                  <a:lnTo>
                    <a:pt x="68" y="34"/>
                  </a:lnTo>
                  <a:lnTo>
                    <a:pt x="135" y="65"/>
                  </a:lnTo>
                  <a:lnTo>
                    <a:pt x="201" y="97"/>
                  </a:lnTo>
                  <a:lnTo>
                    <a:pt x="266" y="130"/>
                  </a:lnTo>
                  <a:lnTo>
                    <a:pt x="330" y="161"/>
                  </a:lnTo>
                  <a:lnTo>
                    <a:pt x="391" y="192"/>
                  </a:lnTo>
                  <a:lnTo>
                    <a:pt x="450" y="222"/>
                  </a:lnTo>
                  <a:lnTo>
                    <a:pt x="506" y="251"/>
                  </a:lnTo>
                  <a:lnTo>
                    <a:pt x="560" y="280"/>
                  </a:lnTo>
                  <a:lnTo>
                    <a:pt x="610" y="307"/>
                  </a:lnTo>
                  <a:lnTo>
                    <a:pt x="656" y="333"/>
                  </a:lnTo>
                  <a:lnTo>
                    <a:pt x="699" y="358"/>
                  </a:lnTo>
                  <a:lnTo>
                    <a:pt x="738" y="380"/>
                  </a:lnTo>
                  <a:lnTo>
                    <a:pt x="774" y="402"/>
                  </a:lnTo>
                  <a:lnTo>
                    <a:pt x="803" y="421"/>
                  </a:lnTo>
                  <a:lnTo>
                    <a:pt x="829" y="438"/>
                  </a:lnTo>
                  <a:lnTo>
                    <a:pt x="850" y="454"/>
                  </a:lnTo>
                  <a:lnTo>
                    <a:pt x="865" y="467"/>
                  </a:lnTo>
                  <a:lnTo>
                    <a:pt x="877" y="478"/>
                  </a:lnTo>
                  <a:lnTo>
                    <a:pt x="882" y="487"/>
                  </a:lnTo>
                  <a:lnTo>
                    <a:pt x="884" y="494"/>
                  </a:lnTo>
                  <a:lnTo>
                    <a:pt x="914" y="507"/>
                  </a:lnTo>
                  <a:close/>
                </a:path>
              </a:pathLst>
            </a:custGeom>
            <a:solidFill>
              <a:srgbClr val="2594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4" name="Freeform 41"/>
            <p:cNvSpPr>
              <a:spLocks/>
            </p:cNvSpPr>
            <p:nvPr/>
          </p:nvSpPr>
          <p:spPr bwMode="auto">
            <a:xfrm>
              <a:off x="1159" y="1763"/>
              <a:ext cx="884" cy="246"/>
            </a:xfrm>
            <a:custGeom>
              <a:avLst/>
              <a:gdLst>
                <a:gd name="T0" fmla="*/ 0 w 884"/>
                <a:gd name="T1" fmla="*/ 0 h 493"/>
                <a:gd name="T2" fmla="*/ 68 w 884"/>
                <a:gd name="T3" fmla="*/ 1 h 493"/>
                <a:gd name="T4" fmla="*/ 135 w 884"/>
                <a:gd name="T5" fmla="*/ 2 h 493"/>
                <a:gd name="T6" fmla="*/ 201 w 884"/>
                <a:gd name="T7" fmla="*/ 3 h 493"/>
                <a:gd name="T8" fmla="*/ 266 w 884"/>
                <a:gd name="T9" fmla="*/ 4 h 493"/>
                <a:gd name="T10" fmla="*/ 330 w 884"/>
                <a:gd name="T11" fmla="*/ 5 h 493"/>
                <a:gd name="T12" fmla="*/ 391 w 884"/>
                <a:gd name="T13" fmla="*/ 5 h 493"/>
                <a:gd name="T14" fmla="*/ 450 w 884"/>
                <a:gd name="T15" fmla="*/ 6 h 493"/>
                <a:gd name="T16" fmla="*/ 506 w 884"/>
                <a:gd name="T17" fmla="*/ 7 h 493"/>
                <a:gd name="T18" fmla="*/ 560 w 884"/>
                <a:gd name="T19" fmla="*/ 8 h 493"/>
                <a:gd name="T20" fmla="*/ 610 w 884"/>
                <a:gd name="T21" fmla="*/ 9 h 493"/>
                <a:gd name="T22" fmla="*/ 656 w 884"/>
                <a:gd name="T23" fmla="*/ 10 h 493"/>
                <a:gd name="T24" fmla="*/ 699 w 884"/>
                <a:gd name="T25" fmla="*/ 11 h 493"/>
                <a:gd name="T26" fmla="*/ 738 w 884"/>
                <a:gd name="T27" fmla="*/ 11 h 493"/>
                <a:gd name="T28" fmla="*/ 774 w 884"/>
                <a:gd name="T29" fmla="*/ 12 h 493"/>
                <a:gd name="T30" fmla="*/ 803 w 884"/>
                <a:gd name="T31" fmla="*/ 13 h 493"/>
                <a:gd name="T32" fmla="*/ 829 w 884"/>
                <a:gd name="T33" fmla="*/ 13 h 493"/>
                <a:gd name="T34" fmla="*/ 850 w 884"/>
                <a:gd name="T35" fmla="*/ 14 h 493"/>
                <a:gd name="T36" fmla="*/ 865 w 884"/>
                <a:gd name="T37" fmla="*/ 14 h 493"/>
                <a:gd name="T38" fmla="*/ 877 w 884"/>
                <a:gd name="T39" fmla="*/ 14 h 493"/>
                <a:gd name="T40" fmla="*/ 882 w 884"/>
                <a:gd name="T41" fmla="*/ 15 h 493"/>
                <a:gd name="T42" fmla="*/ 884 w 884"/>
                <a:gd name="T43" fmla="*/ 15 h 493"/>
                <a:gd name="T44" fmla="*/ 853 w 884"/>
                <a:gd name="T45" fmla="*/ 14 h 493"/>
                <a:gd name="T46" fmla="*/ 851 w 884"/>
                <a:gd name="T47" fmla="*/ 14 h 493"/>
                <a:gd name="T48" fmla="*/ 846 w 884"/>
                <a:gd name="T49" fmla="*/ 14 h 493"/>
                <a:gd name="T50" fmla="*/ 836 w 884"/>
                <a:gd name="T51" fmla="*/ 14 h 493"/>
                <a:gd name="T52" fmla="*/ 820 w 884"/>
                <a:gd name="T53" fmla="*/ 13 h 493"/>
                <a:gd name="T54" fmla="*/ 799 w 884"/>
                <a:gd name="T55" fmla="*/ 13 h 493"/>
                <a:gd name="T56" fmla="*/ 775 w 884"/>
                <a:gd name="T57" fmla="*/ 12 h 493"/>
                <a:gd name="T58" fmla="*/ 745 w 884"/>
                <a:gd name="T59" fmla="*/ 12 h 493"/>
                <a:gd name="T60" fmla="*/ 713 w 884"/>
                <a:gd name="T61" fmla="*/ 11 h 493"/>
                <a:gd name="T62" fmla="*/ 675 w 884"/>
                <a:gd name="T63" fmla="*/ 10 h 493"/>
                <a:gd name="T64" fmla="*/ 634 w 884"/>
                <a:gd name="T65" fmla="*/ 10 h 493"/>
                <a:gd name="T66" fmla="*/ 588 w 884"/>
                <a:gd name="T67" fmla="*/ 9 h 493"/>
                <a:gd name="T68" fmla="*/ 540 w 884"/>
                <a:gd name="T69" fmla="*/ 8 h 493"/>
                <a:gd name="T70" fmla="*/ 488 w 884"/>
                <a:gd name="T71" fmla="*/ 7 h 493"/>
                <a:gd name="T72" fmla="*/ 433 w 884"/>
                <a:gd name="T73" fmla="*/ 6 h 493"/>
                <a:gd name="T74" fmla="*/ 376 w 884"/>
                <a:gd name="T75" fmla="*/ 5 h 493"/>
                <a:gd name="T76" fmla="*/ 317 w 884"/>
                <a:gd name="T77" fmla="*/ 4 h 493"/>
                <a:gd name="T78" fmla="*/ 256 w 884"/>
                <a:gd name="T79" fmla="*/ 3 h 493"/>
                <a:gd name="T80" fmla="*/ 194 w 884"/>
                <a:gd name="T81" fmla="*/ 2 h 493"/>
                <a:gd name="T82" fmla="*/ 130 w 884"/>
                <a:gd name="T83" fmla="*/ 2 h 493"/>
                <a:gd name="T84" fmla="*/ 65 w 884"/>
                <a:gd name="T85" fmla="*/ 1 h 493"/>
                <a:gd name="T86" fmla="*/ 0 w 884"/>
                <a:gd name="T87" fmla="*/ 0 h 493"/>
                <a:gd name="T88" fmla="*/ 0 w 884"/>
                <a:gd name="T89" fmla="*/ 0 h 49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84" h="493">
                  <a:moveTo>
                    <a:pt x="0" y="0"/>
                  </a:moveTo>
                  <a:lnTo>
                    <a:pt x="68" y="33"/>
                  </a:lnTo>
                  <a:lnTo>
                    <a:pt x="135" y="64"/>
                  </a:lnTo>
                  <a:lnTo>
                    <a:pt x="201" y="96"/>
                  </a:lnTo>
                  <a:lnTo>
                    <a:pt x="266" y="129"/>
                  </a:lnTo>
                  <a:lnTo>
                    <a:pt x="330" y="160"/>
                  </a:lnTo>
                  <a:lnTo>
                    <a:pt x="391" y="191"/>
                  </a:lnTo>
                  <a:lnTo>
                    <a:pt x="450" y="221"/>
                  </a:lnTo>
                  <a:lnTo>
                    <a:pt x="506" y="250"/>
                  </a:lnTo>
                  <a:lnTo>
                    <a:pt x="560" y="279"/>
                  </a:lnTo>
                  <a:lnTo>
                    <a:pt x="610" y="306"/>
                  </a:lnTo>
                  <a:lnTo>
                    <a:pt x="656" y="332"/>
                  </a:lnTo>
                  <a:lnTo>
                    <a:pt x="699" y="357"/>
                  </a:lnTo>
                  <a:lnTo>
                    <a:pt x="738" y="379"/>
                  </a:lnTo>
                  <a:lnTo>
                    <a:pt x="774" y="401"/>
                  </a:lnTo>
                  <a:lnTo>
                    <a:pt x="803" y="420"/>
                  </a:lnTo>
                  <a:lnTo>
                    <a:pt x="829" y="437"/>
                  </a:lnTo>
                  <a:lnTo>
                    <a:pt x="850" y="453"/>
                  </a:lnTo>
                  <a:lnTo>
                    <a:pt x="865" y="466"/>
                  </a:lnTo>
                  <a:lnTo>
                    <a:pt x="877" y="477"/>
                  </a:lnTo>
                  <a:lnTo>
                    <a:pt x="882" y="486"/>
                  </a:lnTo>
                  <a:lnTo>
                    <a:pt x="884" y="493"/>
                  </a:lnTo>
                  <a:lnTo>
                    <a:pt x="853" y="478"/>
                  </a:lnTo>
                  <a:lnTo>
                    <a:pt x="851" y="471"/>
                  </a:lnTo>
                  <a:lnTo>
                    <a:pt x="846" y="464"/>
                  </a:lnTo>
                  <a:lnTo>
                    <a:pt x="836" y="453"/>
                  </a:lnTo>
                  <a:lnTo>
                    <a:pt x="820" y="440"/>
                  </a:lnTo>
                  <a:lnTo>
                    <a:pt x="799" y="424"/>
                  </a:lnTo>
                  <a:lnTo>
                    <a:pt x="775" y="408"/>
                  </a:lnTo>
                  <a:lnTo>
                    <a:pt x="745" y="390"/>
                  </a:lnTo>
                  <a:lnTo>
                    <a:pt x="713" y="368"/>
                  </a:lnTo>
                  <a:lnTo>
                    <a:pt x="675" y="346"/>
                  </a:lnTo>
                  <a:lnTo>
                    <a:pt x="634" y="323"/>
                  </a:lnTo>
                  <a:lnTo>
                    <a:pt x="588" y="297"/>
                  </a:lnTo>
                  <a:lnTo>
                    <a:pt x="540" y="272"/>
                  </a:lnTo>
                  <a:lnTo>
                    <a:pt x="488" y="245"/>
                  </a:lnTo>
                  <a:lnTo>
                    <a:pt x="433" y="216"/>
                  </a:lnTo>
                  <a:lnTo>
                    <a:pt x="376" y="187"/>
                  </a:lnTo>
                  <a:lnTo>
                    <a:pt x="317" y="156"/>
                  </a:lnTo>
                  <a:lnTo>
                    <a:pt x="256" y="125"/>
                  </a:lnTo>
                  <a:lnTo>
                    <a:pt x="194" y="95"/>
                  </a:lnTo>
                  <a:lnTo>
                    <a:pt x="130" y="64"/>
                  </a:lnTo>
                  <a:lnTo>
                    <a:pt x="65" y="33"/>
                  </a:lnTo>
                  <a:lnTo>
                    <a:pt x="0" y="4"/>
                  </a:lnTo>
                  <a:lnTo>
                    <a:pt x="0" y="0"/>
                  </a:lnTo>
                  <a:close/>
                </a:path>
              </a:pathLst>
            </a:custGeom>
            <a:solidFill>
              <a:srgbClr val="2D9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5" name="Freeform 42"/>
            <p:cNvSpPr>
              <a:spLocks/>
            </p:cNvSpPr>
            <p:nvPr/>
          </p:nvSpPr>
          <p:spPr bwMode="auto">
            <a:xfrm>
              <a:off x="1158" y="1765"/>
              <a:ext cx="854" cy="237"/>
            </a:xfrm>
            <a:custGeom>
              <a:avLst/>
              <a:gdLst>
                <a:gd name="T0" fmla="*/ 854 w 854"/>
                <a:gd name="T1" fmla="*/ 15 h 474"/>
                <a:gd name="T2" fmla="*/ 852 w 854"/>
                <a:gd name="T3" fmla="*/ 15 h 474"/>
                <a:gd name="T4" fmla="*/ 847 w 854"/>
                <a:gd name="T5" fmla="*/ 15 h 474"/>
                <a:gd name="T6" fmla="*/ 837 w 854"/>
                <a:gd name="T7" fmla="*/ 15 h 474"/>
                <a:gd name="T8" fmla="*/ 821 w 854"/>
                <a:gd name="T9" fmla="*/ 14 h 474"/>
                <a:gd name="T10" fmla="*/ 800 w 854"/>
                <a:gd name="T11" fmla="*/ 14 h 474"/>
                <a:gd name="T12" fmla="*/ 776 w 854"/>
                <a:gd name="T13" fmla="*/ 13 h 474"/>
                <a:gd name="T14" fmla="*/ 746 w 854"/>
                <a:gd name="T15" fmla="*/ 13 h 474"/>
                <a:gd name="T16" fmla="*/ 714 w 854"/>
                <a:gd name="T17" fmla="*/ 12 h 474"/>
                <a:gd name="T18" fmla="*/ 676 w 854"/>
                <a:gd name="T19" fmla="*/ 11 h 474"/>
                <a:gd name="T20" fmla="*/ 635 w 854"/>
                <a:gd name="T21" fmla="*/ 10 h 474"/>
                <a:gd name="T22" fmla="*/ 589 w 854"/>
                <a:gd name="T23" fmla="*/ 10 h 474"/>
                <a:gd name="T24" fmla="*/ 541 w 854"/>
                <a:gd name="T25" fmla="*/ 9 h 474"/>
                <a:gd name="T26" fmla="*/ 489 w 854"/>
                <a:gd name="T27" fmla="*/ 8 h 474"/>
                <a:gd name="T28" fmla="*/ 434 w 854"/>
                <a:gd name="T29" fmla="*/ 7 h 474"/>
                <a:gd name="T30" fmla="*/ 377 w 854"/>
                <a:gd name="T31" fmla="*/ 6 h 474"/>
                <a:gd name="T32" fmla="*/ 318 w 854"/>
                <a:gd name="T33" fmla="*/ 5 h 474"/>
                <a:gd name="T34" fmla="*/ 257 w 854"/>
                <a:gd name="T35" fmla="*/ 4 h 474"/>
                <a:gd name="T36" fmla="*/ 195 w 854"/>
                <a:gd name="T37" fmla="*/ 3 h 474"/>
                <a:gd name="T38" fmla="*/ 131 w 854"/>
                <a:gd name="T39" fmla="*/ 2 h 474"/>
                <a:gd name="T40" fmla="*/ 66 w 854"/>
                <a:gd name="T41" fmla="*/ 1 h 474"/>
                <a:gd name="T42" fmla="*/ 1 w 854"/>
                <a:gd name="T43" fmla="*/ 0 h 474"/>
                <a:gd name="T44" fmla="*/ 0 w 854"/>
                <a:gd name="T45" fmla="*/ 1 h 474"/>
                <a:gd name="T46" fmla="*/ 66 w 854"/>
                <a:gd name="T47" fmla="*/ 2 h 474"/>
                <a:gd name="T48" fmla="*/ 131 w 854"/>
                <a:gd name="T49" fmla="*/ 2 h 474"/>
                <a:gd name="T50" fmla="*/ 196 w 854"/>
                <a:gd name="T51" fmla="*/ 3 h 474"/>
                <a:gd name="T52" fmla="*/ 259 w 854"/>
                <a:gd name="T53" fmla="*/ 4 h 474"/>
                <a:gd name="T54" fmla="*/ 321 w 854"/>
                <a:gd name="T55" fmla="*/ 5 h 474"/>
                <a:gd name="T56" fmla="*/ 379 w 854"/>
                <a:gd name="T57" fmla="*/ 6 h 474"/>
                <a:gd name="T58" fmla="*/ 437 w 854"/>
                <a:gd name="T59" fmla="*/ 7 h 474"/>
                <a:gd name="T60" fmla="*/ 490 w 854"/>
                <a:gd name="T61" fmla="*/ 8 h 474"/>
                <a:gd name="T62" fmla="*/ 541 w 854"/>
                <a:gd name="T63" fmla="*/ 9 h 474"/>
                <a:gd name="T64" fmla="*/ 588 w 854"/>
                <a:gd name="T65" fmla="*/ 10 h 474"/>
                <a:gd name="T66" fmla="*/ 632 w 854"/>
                <a:gd name="T67" fmla="*/ 11 h 474"/>
                <a:gd name="T68" fmla="*/ 671 w 854"/>
                <a:gd name="T69" fmla="*/ 11 h 474"/>
                <a:gd name="T70" fmla="*/ 707 w 854"/>
                <a:gd name="T71" fmla="*/ 12 h 474"/>
                <a:gd name="T72" fmla="*/ 738 w 854"/>
                <a:gd name="T73" fmla="*/ 13 h 474"/>
                <a:gd name="T74" fmla="*/ 765 w 854"/>
                <a:gd name="T75" fmla="*/ 13 h 474"/>
                <a:gd name="T76" fmla="*/ 786 w 854"/>
                <a:gd name="T77" fmla="*/ 14 h 474"/>
                <a:gd name="T78" fmla="*/ 803 w 854"/>
                <a:gd name="T79" fmla="*/ 14 h 474"/>
                <a:gd name="T80" fmla="*/ 814 w 854"/>
                <a:gd name="T81" fmla="*/ 14 h 474"/>
                <a:gd name="T82" fmla="*/ 820 w 854"/>
                <a:gd name="T83" fmla="*/ 15 h 474"/>
                <a:gd name="T84" fmla="*/ 821 w 854"/>
                <a:gd name="T85" fmla="*/ 15 h 474"/>
                <a:gd name="T86" fmla="*/ 854 w 854"/>
                <a:gd name="T87" fmla="*/ 15 h 4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4" h="474">
                  <a:moveTo>
                    <a:pt x="854" y="474"/>
                  </a:moveTo>
                  <a:lnTo>
                    <a:pt x="852" y="467"/>
                  </a:lnTo>
                  <a:lnTo>
                    <a:pt x="847" y="460"/>
                  </a:lnTo>
                  <a:lnTo>
                    <a:pt x="837" y="449"/>
                  </a:lnTo>
                  <a:lnTo>
                    <a:pt x="821" y="436"/>
                  </a:lnTo>
                  <a:lnTo>
                    <a:pt x="800" y="420"/>
                  </a:lnTo>
                  <a:lnTo>
                    <a:pt x="776" y="404"/>
                  </a:lnTo>
                  <a:lnTo>
                    <a:pt x="746" y="386"/>
                  </a:lnTo>
                  <a:lnTo>
                    <a:pt x="714" y="364"/>
                  </a:lnTo>
                  <a:lnTo>
                    <a:pt x="676" y="342"/>
                  </a:lnTo>
                  <a:lnTo>
                    <a:pt x="635" y="319"/>
                  </a:lnTo>
                  <a:lnTo>
                    <a:pt x="589" y="293"/>
                  </a:lnTo>
                  <a:lnTo>
                    <a:pt x="541" y="268"/>
                  </a:lnTo>
                  <a:lnTo>
                    <a:pt x="489" y="241"/>
                  </a:lnTo>
                  <a:lnTo>
                    <a:pt x="434" y="212"/>
                  </a:lnTo>
                  <a:lnTo>
                    <a:pt x="377" y="183"/>
                  </a:lnTo>
                  <a:lnTo>
                    <a:pt x="318" y="152"/>
                  </a:lnTo>
                  <a:lnTo>
                    <a:pt x="257" y="121"/>
                  </a:lnTo>
                  <a:lnTo>
                    <a:pt x="195" y="91"/>
                  </a:lnTo>
                  <a:lnTo>
                    <a:pt x="131" y="60"/>
                  </a:lnTo>
                  <a:lnTo>
                    <a:pt x="66" y="29"/>
                  </a:lnTo>
                  <a:lnTo>
                    <a:pt x="1" y="0"/>
                  </a:lnTo>
                  <a:lnTo>
                    <a:pt x="0" y="2"/>
                  </a:lnTo>
                  <a:lnTo>
                    <a:pt x="66" y="33"/>
                  </a:lnTo>
                  <a:lnTo>
                    <a:pt x="131" y="63"/>
                  </a:lnTo>
                  <a:lnTo>
                    <a:pt x="196" y="94"/>
                  </a:lnTo>
                  <a:lnTo>
                    <a:pt x="259" y="127"/>
                  </a:lnTo>
                  <a:lnTo>
                    <a:pt x="321" y="156"/>
                  </a:lnTo>
                  <a:lnTo>
                    <a:pt x="379" y="187"/>
                  </a:lnTo>
                  <a:lnTo>
                    <a:pt x="437" y="216"/>
                  </a:lnTo>
                  <a:lnTo>
                    <a:pt x="490" y="245"/>
                  </a:lnTo>
                  <a:lnTo>
                    <a:pt x="541" y="272"/>
                  </a:lnTo>
                  <a:lnTo>
                    <a:pt x="588" y="297"/>
                  </a:lnTo>
                  <a:lnTo>
                    <a:pt x="632" y="322"/>
                  </a:lnTo>
                  <a:lnTo>
                    <a:pt x="671" y="346"/>
                  </a:lnTo>
                  <a:lnTo>
                    <a:pt x="707" y="368"/>
                  </a:lnTo>
                  <a:lnTo>
                    <a:pt x="738" y="386"/>
                  </a:lnTo>
                  <a:lnTo>
                    <a:pt x="765" y="404"/>
                  </a:lnTo>
                  <a:lnTo>
                    <a:pt x="786" y="420"/>
                  </a:lnTo>
                  <a:lnTo>
                    <a:pt x="803" y="433"/>
                  </a:lnTo>
                  <a:lnTo>
                    <a:pt x="814" y="444"/>
                  </a:lnTo>
                  <a:lnTo>
                    <a:pt x="820" y="453"/>
                  </a:lnTo>
                  <a:lnTo>
                    <a:pt x="821" y="458"/>
                  </a:lnTo>
                  <a:lnTo>
                    <a:pt x="854" y="474"/>
                  </a:lnTo>
                  <a:close/>
                </a:path>
              </a:pathLst>
            </a:custGeom>
            <a:solidFill>
              <a:srgbClr val="35A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6" name="Freeform 43"/>
            <p:cNvSpPr>
              <a:spLocks/>
            </p:cNvSpPr>
            <p:nvPr/>
          </p:nvSpPr>
          <p:spPr bwMode="auto">
            <a:xfrm>
              <a:off x="1158" y="1766"/>
              <a:ext cx="821" cy="228"/>
            </a:xfrm>
            <a:custGeom>
              <a:avLst/>
              <a:gdLst>
                <a:gd name="T0" fmla="*/ 0 w 821"/>
                <a:gd name="T1" fmla="*/ 0 h 456"/>
                <a:gd name="T2" fmla="*/ 66 w 821"/>
                <a:gd name="T3" fmla="*/ 1 h 456"/>
                <a:gd name="T4" fmla="*/ 131 w 821"/>
                <a:gd name="T5" fmla="*/ 2 h 456"/>
                <a:gd name="T6" fmla="*/ 196 w 821"/>
                <a:gd name="T7" fmla="*/ 3 h 456"/>
                <a:gd name="T8" fmla="*/ 259 w 821"/>
                <a:gd name="T9" fmla="*/ 4 h 456"/>
                <a:gd name="T10" fmla="*/ 321 w 821"/>
                <a:gd name="T11" fmla="*/ 5 h 456"/>
                <a:gd name="T12" fmla="*/ 379 w 821"/>
                <a:gd name="T13" fmla="*/ 6 h 456"/>
                <a:gd name="T14" fmla="*/ 437 w 821"/>
                <a:gd name="T15" fmla="*/ 7 h 456"/>
                <a:gd name="T16" fmla="*/ 490 w 821"/>
                <a:gd name="T17" fmla="*/ 8 h 456"/>
                <a:gd name="T18" fmla="*/ 541 w 821"/>
                <a:gd name="T19" fmla="*/ 9 h 456"/>
                <a:gd name="T20" fmla="*/ 588 w 821"/>
                <a:gd name="T21" fmla="*/ 10 h 456"/>
                <a:gd name="T22" fmla="*/ 632 w 821"/>
                <a:gd name="T23" fmla="*/ 10 h 456"/>
                <a:gd name="T24" fmla="*/ 671 w 821"/>
                <a:gd name="T25" fmla="*/ 11 h 456"/>
                <a:gd name="T26" fmla="*/ 707 w 821"/>
                <a:gd name="T27" fmla="*/ 12 h 456"/>
                <a:gd name="T28" fmla="*/ 738 w 821"/>
                <a:gd name="T29" fmla="*/ 12 h 456"/>
                <a:gd name="T30" fmla="*/ 765 w 821"/>
                <a:gd name="T31" fmla="*/ 13 h 456"/>
                <a:gd name="T32" fmla="*/ 786 w 821"/>
                <a:gd name="T33" fmla="*/ 14 h 456"/>
                <a:gd name="T34" fmla="*/ 803 w 821"/>
                <a:gd name="T35" fmla="*/ 14 h 456"/>
                <a:gd name="T36" fmla="*/ 814 w 821"/>
                <a:gd name="T37" fmla="*/ 14 h 456"/>
                <a:gd name="T38" fmla="*/ 820 w 821"/>
                <a:gd name="T39" fmla="*/ 15 h 456"/>
                <a:gd name="T40" fmla="*/ 821 w 821"/>
                <a:gd name="T41" fmla="*/ 15 h 456"/>
                <a:gd name="T42" fmla="*/ 787 w 821"/>
                <a:gd name="T43" fmla="*/ 14 h 456"/>
                <a:gd name="T44" fmla="*/ 786 w 821"/>
                <a:gd name="T45" fmla="*/ 14 h 456"/>
                <a:gd name="T46" fmla="*/ 780 w 821"/>
                <a:gd name="T47" fmla="*/ 14 h 456"/>
                <a:gd name="T48" fmla="*/ 769 w 821"/>
                <a:gd name="T49" fmla="*/ 13 h 456"/>
                <a:gd name="T50" fmla="*/ 753 w 821"/>
                <a:gd name="T51" fmla="*/ 13 h 456"/>
                <a:gd name="T52" fmla="*/ 732 w 821"/>
                <a:gd name="T53" fmla="*/ 13 h 456"/>
                <a:gd name="T54" fmla="*/ 707 w 821"/>
                <a:gd name="T55" fmla="*/ 12 h 456"/>
                <a:gd name="T56" fmla="*/ 677 w 821"/>
                <a:gd name="T57" fmla="*/ 12 h 456"/>
                <a:gd name="T58" fmla="*/ 643 w 821"/>
                <a:gd name="T59" fmla="*/ 11 h 456"/>
                <a:gd name="T60" fmla="*/ 605 w 821"/>
                <a:gd name="T61" fmla="*/ 10 h 456"/>
                <a:gd name="T62" fmla="*/ 564 w 821"/>
                <a:gd name="T63" fmla="*/ 9 h 456"/>
                <a:gd name="T64" fmla="*/ 519 w 821"/>
                <a:gd name="T65" fmla="*/ 9 h 456"/>
                <a:gd name="T66" fmla="*/ 469 w 821"/>
                <a:gd name="T67" fmla="*/ 8 h 456"/>
                <a:gd name="T68" fmla="*/ 417 w 821"/>
                <a:gd name="T69" fmla="*/ 7 h 456"/>
                <a:gd name="T70" fmla="*/ 363 w 821"/>
                <a:gd name="T71" fmla="*/ 6 h 456"/>
                <a:gd name="T72" fmla="*/ 307 w 821"/>
                <a:gd name="T73" fmla="*/ 5 h 456"/>
                <a:gd name="T74" fmla="*/ 247 w 821"/>
                <a:gd name="T75" fmla="*/ 4 h 456"/>
                <a:gd name="T76" fmla="*/ 187 w 821"/>
                <a:gd name="T77" fmla="*/ 3 h 456"/>
                <a:gd name="T78" fmla="*/ 126 w 821"/>
                <a:gd name="T79" fmla="*/ 2 h 456"/>
                <a:gd name="T80" fmla="*/ 62 w 821"/>
                <a:gd name="T81" fmla="*/ 2 h 456"/>
                <a:gd name="T82" fmla="*/ 0 w 821"/>
                <a:gd name="T83" fmla="*/ 1 h 456"/>
                <a:gd name="T84" fmla="*/ 0 w 821"/>
                <a:gd name="T85" fmla="*/ 0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1" h="456">
                  <a:moveTo>
                    <a:pt x="0" y="0"/>
                  </a:moveTo>
                  <a:lnTo>
                    <a:pt x="66" y="31"/>
                  </a:lnTo>
                  <a:lnTo>
                    <a:pt x="131" y="61"/>
                  </a:lnTo>
                  <a:lnTo>
                    <a:pt x="196" y="92"/>
                  </a:lnTo>
                  <a:lnTo>
                    <a:pt x="259" y="125"/>
                  </a:lnTo>
                  <a:lnTo>
                    <a:pt x="321" y="154"/>
                  </a:lnTo>
                  <a:lnTo>
                    <a:pt x="379" y="185"/>
                  </a:lnTo>
                  <a:lnTo>
                    <a:pt x="437" y="214"/>
                  </a:lnTo>
                  <a:lnTo>
                    <a:pt x="490" y="243"/>
                  </a:lnTo>
                  <a:lnTo>
                    <a:pt x="541" y="270"/>
                  </a:lnTo>
                  <a:lnTo>
                    <a:pt x="588" y="295"/>
                  </a:lnTo>
                  <a:lnTo>
                    <a:pt x="632" y="320"/>
                  </a:lnTo>
                  <a:lnTo>
                    <a:pt x="671" y="344"/>
                  </a:lnTo>
                  <a:lnTo>
                    <a:pt x="707" y="366"/>
                  </a:lnTo>
                  <a:lnTo>
                    <a:pt x="738" y="384"/>
                  </a:lnTo>
                  <a:lnTo>
                    <a:pt x="765" y="402"/>
                  </a:lnTo>
                  <a:lnTo>
                    <a:pt x="786" y="418"/>
                  </a:lnTo>
                  <a:lnTo>
                    <a:pt x="803" y="431"/>
                  </a:lnTo>
                  <a:lnTo>
                    <a:pt x="814" y="442"/>
                  </a:lnTo>
                  <a:lnTo>
                    <a:pt x="820" y="451"/>
                  </a:lnTo>
                  <a:lnTo>
                    <a:pt x="821" y="456"/>
                  </a:lnTo>
                  <a:lnTo>
                    <a:pt x="787" y="440"/>
                  </a:lnTo>
                  <a:lnTo>
                    <a:pt x="786" y="434"/>
                  </a:lnTo>
                  <a:lnTo>
                    <a:pt x="780" y="425"/>
                  </a:lnTo>
                  <a:lnTo>
                    <a:pt x="769" y="416"/>
                  </a:lnTo>
                  <a:lnTo>
                    <a:pt x="753" y="404"/>
                  </a:lnTo>
                  <a:lnTo>
                    <a:pt x="732" y="387"/>
                  </a:lnTo>
                  <a:lnTo>
                    <a:pt x="707" y="371"/>
                  </a:lnTo>
                  <a:lnTo>
                    <a:pt x="677" y="353"/>
                  </a:lnTo>
                  <a:lnTo>
                    <a:pt x="643" y="331"/>
                  </a:lnTo>
                  <a:lnTo>
                    <a:pt x="605" y="309"/>
                  </a:lnTo>
                  <a:lnTo>
                    <a:pt x="564" y="286"/>
                  </a:lnTo>
                  <a:lnTo>
                    <a:pt x="519" y="261"/>
                  </a:lnTo>
                  <a:lnTo>
                    <a:pt x="469" y="235"/>
                  </a:lnTo>
                  <a:lnTo>
                    <a:pt x="417" y="208"/>
                  </a:lnTo>
                  <a:lnTo>
                    <a:pt x="363" y="179"/>
                  </a:lnTo>
                  <a:lnTo>
                    <a:pt x="307" y="150"/>
                  </a:lnTo>
                  <a:lnTo>
                    <a:pt x="247" y="121"/>
                  </a:lnTo>
                  <a:lnTo>
                    <a:pt x="187" y="92"/>
                  </a:lnTo>
                  <a:lnTo>
                    <a:pt x="126" y="61"/>
                  </a:lnTo>
                  <a:lnTo>
                    <a:pt x="62" y="33"/>
                  </a:lnTo>
                  <a:lnTo>
                    <a:pt x="0" y="2"/>
                  </a:lnTo>
                  <a:lnTo>
                    <a:pt x="0" y="0"/>
                  </a:lnTo>
                  <a:close/>
                </a:path>
              </a:pathLst>
            </a:custGeom>
            <a:solidFill>
              <a:srgbClr val="3DA6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7" name="Freeform 44"/>
            <p:cNvSpPr>
              <a:spLocks/>
            </p:cNvSpPr>
            <p:nvPr/>
          </p:nvSpPr>
          <p:spPr bwMode="auto">
            <a:xfrm>
              <a:off x="1157" y="1767"/>
              <a:ext cx="788" cy="219"/>
            </a:xfrm>
            <a:custGeom>
              <a:avLst/>
              <a:gdLst>
                <a:gd name="T0" fmla="*/ 788 w 788"/>
                <a:gd name="T1" fmla="*/ 14 h 438"/>
                <a:gd name="T2" fmla="*/ 787 w 788"/>
                <a:gd name="T3" fmla="*/ 14 h 438"/>
                <a:gd name="T4" fmla="*/ 781 w 788"/>
                <a:gd name="T5" fmla="*/ 14 h 438"/>
                <a:gd name="T6" fmla="*/ 770 w 788"/>
                <a:gd name="T7" fmla="*/ 13 h 438"/>
                <a:gd name="T8" fmla="*/ 754 w 788"/>
                <a:gd name="T9" fmla="*/ 13 h 438"/>
                <a:gd name="T10" fmla="*/ 733 w 788"/>
                <a:gd name="T11" fmla="*/ 13 h 438"/>
                <a:gd name="T12" fmla="*/ 708 w 788"/>
                <a:gd name="T13" fmla="*/ 12 h 438"/>
                <a:gd name="T14" fmla="*/ 678 w 788"/>
                <a:gd name="T15" fmla="*/ 11 h 438"/>
                <a:gd name="T16" fmla="*/ 644 w 788"/>
                <a:gd name="T17" fmla="*/ 11 h 438"/>
                <a:gd name="T18" fmla="*/ 606 w 788"/>
                <a:gd name="T19" fmla="*/ 10 h 438"/>
                <a:gd name="T20" fmla="*/ 565 w 788"/>
                <a:gd name="T21" fmla="*/ 9 h 438"/>
                <a:gd name="T22" fmla="*/ 520 w 788"/>
                <a:gd name="T23" fmla="*/ 9 h 438"/>
                <a:gd name="T24" fmla="*/ 470 w 788"/>
                <a:gd name="T25" fmla="*/ 8 h 438"/>
                <a:gd name="T26" fmla="*/ 418 w 788"/>
                <a:gd name="T27" fmla="*/ 7 h 438"/>
                <a:gd name="T28" fmla="*/ 364 w 788"/>
                <a:gd name="T29" fmla="*/ 6 h 438"/>
                <a:gd name="T30" fmla="*/ 308 w 788"/>
                <a:gd name="T31" fmla="*/ 5 h 438"/>
                <a:gd name="T32" fmla="*/ 248 w 788"/>
                <a:gd name="T33" fmla="*/ 4 h 438"/>
                <a:gd name="T34" fmla="*/ 188 w 788"/>
                <a:gd name="T35" fmla="*/ 3 h 438"/>
                <a:gd name="T36" fmla="*/ 127 w 788"/>
                <a:gd name="T37" fmla="*/ 2 h 438"/>
                <a:gd name="T38" fmla="*/ 63 w 788"/>
                <a:gd name="T39" fmla="*/ 1 h 438"/>
                <a:gd name="T40" fmla="*/ 1 w 788"/>
                <a:gd name="T41" fmla="*/ 0 h 438"/>
                <a:gd name="T42" fmla="*/ 0 w 788"/>
                <a:gd name="T43" fmla="*/ 1 h 438"/>
                <a:gd name="T44" fmla="*/ 63 w 788"/>
                <a:gd name="T45" fmla="*/ 1 h 438"/>
                <a:gd name="T46" fmla="*/ 127 w 788"/>
                <a:gd name="T47" fmla="*/ 2 h 438"/>
                <a:gd name="T48" fmla="*/ 188 w 788"/>
                <a:gd name="T49" fmla="*/ 3 h 438"/>
                <a:gd name="T50" fmla="*/ 248 w 788"/>
                <a:gd name="T51" fmla="*/ 4 h 438"/>
                <a:gd name="T52" fmla="*/ 308 w 788"/>
                <a:gd name="T53" fmla="*/ 5 h 438"/>
                <a:gd name="T54" fmla="*/ 364 w 788"/>
                <a:gd name="T55" fmla="*/ 6 h 438"/>
                <a:gd name="T56" fmla="*/ 418 w 788"/>
                <a:gd name="T57" fmla="*/ 7 h 438"/>
                <a:gd name="T58" fmla="*/ 469 w 788"/>
                <a:gd name="T59" fmla="*/ 8 h 438"/>
                <a:gd name="T60" fmla="*/ 516 w 788"/>
                <a:gd name="T61" fmla="*/ 9 h 438"/>
                <a:gd name="T62" fmla="*/ 559 w 788"/>
                <a:gd name="T63" fmla="*/ 9 h 438"/>
                <a:gd name="T64" fmla="*/ 600 w 788"/>
                <a:gd name="T65" fmla="*/ 10 h 438"/>
                <a:gd name="T66" fmla="*/ 636 w 788"/>
                <a:gd name="T67" fmla="*/ 11 h 438"/>
                <a:gd name="T68" fmla="*/ 667 w 788"/>
                <a:gd name="T69" fmla="*/ 11 h 438"/>
                <a:gd name="T70" fmla="*/ 694 w 788"/>
                <a:gd name="T71" fmla="*/ 12 h 438"/>
                <a:gd name="T72" fmla="*/ 715 w 788"/>
                <a:gd name="T73" fmla="*/ 12 h 438"/>
                <a:gd name="T74" fmla="*/ 732 w 788"/>
                <a:gd name="T75" fmla="*/ 13 h 438"/>
                <a:gd name="T76" fmla="*/ 743 w 788"/>
                <a:gd name="T77" fmla="*/ 13 h 438"/>
                <a:gd name="T78" fmla="*/ 750 w 788"/>
                <a:gd name="T79" fmla="*/ 13 h 438"/>
                <a:gd name="T80" fmla="*/ 752 w 788"/>
                <a:gd name="T81" fmla="*/ 14 h 438"/>
                <a:gd name="T82" fmla="*/ 788 w 788"/>
                <a:gd name="T83" fmla="*/ 14 h 4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8" h="438">
                  <a:moveTo>
                    <a:pt x="788" y="438"/>
                  </a:moveTo>
                  <a:lnTo>
                    <a:pt x="787" y="432"/>
                  </a:lnTo>
                  <a:lnTo>
                    <a:pt x="781" y="423"/>
                  </a:lnTo>
                  <a:lnTo>
                    <a:pt x="770" y="414"/>
                  </a:lnTo>
                  <a:lnTo>
                    <a:pt x="754" y="402"/>
                  </a:lnTo>
                  <a:lnTo>
                    <a:pt x="733" y="385"/>
                  </a:lnTo>
                  <a:lnTo>
                    <a:pt x="708" y="369"/>
                  </a:lnTo>
                  <a:lnTo>
                    <a:pt x="678" y="351"/>
                  </a:lnTo>
                  <a:lnTo>
                    <a:pt x="644" y="329"/>
                  </a:lnTo>
                  <a:lnTo>
                    <a:pt x="606" y="307"/>
                  </a:lnTo>
                  <a:lnTo>
                    <a:pt x="565" y="284"/>
                  </a:lnTo>
                  <a:lnTo>
                    <a:pt x="520" y="259"/>
                  </a:lnTo>
                  <a:lnTo>
                    <a:pt x="470" y="233"/>
                  </a:lnTo>
                  <a:lnTo>
                    <a:pt x="418" y="206"/>
                  </a:lnTo>
                  <a:lnTo>
                    <a:pt x="364" y="177"/>
                  </a:lnTo>
                  <a:lnTo>
                    <a:pt x="308" y="148"/>
                  </a:lnTo>
                  <a:lnTo>
                    <a:pt x="248" y="119"/>
                  </a:lnTo>
                  <a:lnTo>
                    <a:pt x="188" y="90"/>
                  </a:lnTo>
                  <a:lnTo>
                    <a:pt x="127" y="59"/>
                  </a:lnTo>
                  <a:lnTo>
                    <a:pt x="63" y="31"/>
                  </a:lnTo>
                  <a:lnTo>
                    <a:pt x="1" y="0"/>
                  </a:lnTo>
                  <a:lnTo>
                    <a:pt x="0" y="3"/>
                  </a:lnTo>
                  <a:lnTo>
                    <a:pt x="63" y="32"/>
                  </a:lnTo>
                  <a:lnTo>
                    <a:pt x="127" y="63"/>
                  </a:lnTo>
                  <a:lnTo>
                    <a:pt x="188" y="94"/>
                  </a:lnTo>
                  <a:lnTo>
                    <a:pt x="248" y="123"/>
                  </a:lnTo>
                  <a:lnTo>
                    <a:pt x="308" y="152"/>
                  </a:lnTo>
                  <a:lnTo>
                    <a:pt x="364" y="181"/>
                  </a:lnTo>
                  <a:lnTo>
                    <a:pt x="418" y="210"/>
                  </a:lnTo>
                  <a:lnTo>
                    <a:pt x="469" y="237"/>
                  </a:lnTo>
                  <a:lnTo>
                    <a:pt x="516" y="262"/>
                  </a:lnTo>
                  <a:lnTo>
                    <a:pt x="559" y="286"/>
                  </a:lnTo>
                  <a:lnTo>
                    <a:pt x="600" y="309"/>
                  </a:lnTo>
                  <a:lnTo>
                    <a:pt x="636" y="331"/>
                  </a:lnTo>
                  <a:lnTo>
                    <a:pt x="667" y="349"/>
                  </a:lnTo>
                  <a:lnTo>
                    <a:pt x="694" y="367"/>
                  </a:lnTo>
                  <a:lnTo>
                    <a:pt x="715" y="384"/>
                  </a:lnTo>
                  <a:lnTo>
                    <a:pt x="732" y="396"/>
                  </a:lnTo>
                  <a:lnTo>
                    <a:pt x="743" y="407"/>
                  </a:lnTo>
                  <a:lnTo>
                    <a:pt x="750" y="416"/>
                  </a:lnTo>
                  <a:lnTo>
                    <a:pt x="752" y="422"/>
                  </a:lnTo>
                  <a:lnTo>
                    <a:pt x="788" y="438"/>
                  </a:lnTo>
                  <a:close/>
                </a:path>
              </a:pathLst>
            </a:custGeom>
            <a:solidFill>
              <a:srgbClr val="45AB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8" name="Freeform 45"/>
            <p:cNvSpPr>
              <a:spLocks/>
            </p:cNvSpPr>
            <p:nvPr/>
          </p:nvSpPr>
          <p:spPr bwMode="auto">
            <a:xfrm>
              <a:off x="1157" y="1769"/>
              <a:ext cx="752" cy="209"/>
            </a:xfrm>
            <a:custGeom>
              <a:avLst/>
              <a:gdLst>
                <a:gd name="T0" fmla="*/ 0 w 752"/>
                <a:gd name="T1" fmla="*/ 0 h 419"/>
                <a:gd name="T2" fmla="*/ 63 w 752"/>
                <a:gd name="T3" fmla="*/ 0 h 419"/>
                <a:gd name="T4" fmla="*/ 127 w 752"/>
                <a:gd name="T5" fmla="*/ 1 h 419"/>
                <a:gd name="T6" fmla="*/ 188 w 752"/>
                <a:gd name="T7" fmla="*/ 2 h 419"/>
                <a:gd name="T8" fmla="*/ 248 w 752"/>
                <a:gd name="T9" fmla="*/ 3 h 419"/>
                <a:gd name="T10" fmla="*/ 308 w 752"/>
                <a:gd name="T11" fmla="*/ 4 h 419"/>
                <a:gd name="T12" fmla="*/ 364 w 752"/>
                <a:gd name="T13" fmla="*/ 5 h 419"/>
                <a:gd name="T14" fmla="*/ 418 w 752"/>
                <a:gd name="T15" fmla="*/ 6 h 419"/>
                <a:gd name="T16" fmla="*/ 469 w 752"/>
                <a:gd name="T17" fmla="*/ 7 h 419"/>
                <a:gd name="T18" fmla="*/ 516 w 752"/>
                <a:gd name="T19" fmla="*/ 8 h 419"/>
                <a:gd name="T20" fmla="*/ 559 w 752"/>
                <a:gd name="T21" fmla="*/ 8 h 419"/>
                <a:gd name="T22" fmla="*/ 600 w 752"/>
                <a:gd name="T23" fmla="*/ 9 h 419"/>
                <a:gd name="T24" fmla="*/ 636 w 752"/>
                <a:gd name="T25" fmla="*/ 10 h 419"/>
                <a:gd name="T26" fmla="*/ 667 w 752"/>
                <a:gd name="T27" fmla="*/ 10 h 419"/>
                <a:gd name="T28" fmla="*/ 694 w 752"/>
                <a:gd name="T29" fmla="*/ 11 h 419"/>
                <a:gd name="T30" fmla="*/ 715 w 752"/>
                <a:gd name="T31" fmla="*/ 11 h 419"/>
                <a:gd name="T32" fmla="*/ 732 w 752"/>
                <a:gd name="T33" fmla="*/ 12 h 419"/>
                <a:gd name="T34" fmla="*/ 743 w 752"/>
                <a:gd name="T35" fmla="*/ 12 h 419"/>
                <a:gd name="T36" fmla="*/ 750 w 752"/>
                <a:gd name="T37" fmla="*/ 12 h 419"/>
                <a:gd name="T38" fmla="*/ 752 w 752"/>
                <a:gd name="T39" fmla="*/ 13 h 419"/>
                <a:gd name="T40" fmla="*/ 713 w 752"/>
                <a:gd name="T41" fmla="*/ 12 h 419"/>
                <a:gd name="T42" fmla="*/ 712 w 752"/>
                <a:gd name="T43" fmla="*/ 12 h 419"/>
                <a:gd name="T44" fmla="*/ 706 w 752"/>
                <a:gd name="T45" fmla="*/ 12 h 419"/>
                <a:gd name="T46" fmla="*/ 695 w 752"/>
                <a:gd name="T47" fmla="*/ 11 h 419"/>
                <a:gd name="T48" fmla="*/ 678 w 752"/>
                <a:gd name="T49" fmla="*/ 11 h 419"/>
                <a:gd name="T50" fmla="*/ 658 w 752"/>
                <a:gd name="T51" fmla="*/ 10 h 419"/>
                <a:gd name="T52" fmla="*/ 633 w 752"/>
                <a:gd name="T53" fmla="*/ 10 h 419"/>
                <a:gd name="T54" fmla="*/ 603 w 752"/>
                <a:gd name="T55" fmla="*/ 9 h 419"/>
                <a:gd name="T56" fmla="*/ 569 w 752"/>
                <a:gd name="T57" fmla="*/ 9 h 419"/>
                <a:gd name="T58" fmla="*/ 531 w 752"/>
                <a:gd name="T59" fmla="*/ 8 h 419"/>
                <a:gd name="T60" fmla="*/ 489 w 752"/>
                <a:gd name="T61" fmla="*/ 7 h 419"/>
                <a:gd name="T62" fmla="*/ 443 w 752"/>
                <a:gd name="T63" fmla="*/ 7 h 419"/>
                <a:gd name="T64" fmla="*/ 395 w 752"/>
                <a:gd name="T65" fmla="*/ 6 h 419"/>
                <a:gd name="T66" fmla="*/ 344 w 752"/>
                <a:gd name="T67" fmla="*/ 5 h 419"/>
                <a:gd name="T68" fmla="*/ 291 w 752"/>
                <a:gd name="T69" fmla="*/ 4 h 419"/>
                <a:gd name="T70" fmla="*/ 236 w 752"/>
                <a:gd name="T71" fmla="*/ 3 h 419"/>
                <a:gd name="T72" fmla="*/ 178 w 752"/>
                <a:gd name="T73" fmla="*/ 2 h 419"/>
                <a:gd name="T74" fmla="*/ 118 w 752"/>
                <a:gd name="T75" fmla="*/ 1 h 419"/>
                <a:gd name="T76" fmla="*/ 59 w 752"/>
                <a:gd name="T77" fmla="*/ 0 h 419"/>
                <a:gd name="T78" fmla="*/ 0 w 752"/>
                <a:gd name="T79" fmla="*/ 0 h 419"/>
                <a:gd name="T80" fmla="*/ 0 w 752"/>
                <a:gd name="T81" fmla="*/ 0 h 4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2" h="419">
                  <a:moveTo>
                    <a:pt x="0" y="0"/>
                  </a:moveTo>
                  <a:lnTo>
                    <a:pt x="63" y="29"/>
                  </a:lnTo>
                  <a:lnTo>
                    <a:pt x="127" y="60"/>
                  </a:lnTo>
                  <a:lnTo>
                    <a:pt x="188" y="91"/>
                  </a:lnTo>
                  <a:lnTo>
                    <a:pt x="248" y="120"/>
                  </a:lnTo>
                  <a:lnTo>
                    <a:pt x="308" y="149"/>
                  </a:lnTo>
                  <a:lnTo>
                    <a:pt x="364" y="178"/>
                  </a:lnTo>
                  <a:lnTo>
                    <a:pt x="418" y="207"/>
                  </a:lnTo>
                  <a:lnTo>
                    <a:pt x="469" y="234"/>
                  </a:lnTo>
                  <a:lnTo>
                    <a:pt x="516" y="259"/>
                  </a:lnTo>
                  <a:lnTo>
                    <a:pt x="559" y="283"/>
                  </a:lnTo>
                  <a:lnTo>
                    <a:pt x="600" y="306"/>
                  </a:lnTo>
                  <a:lnTo>
                    <a:pt x="636" y="328"/>
                  </a:lnTo>
                  <a:lnTo>
                    <a:pt x="667" y="346"/>
                  </a:lnTo>
                  <a:lnTo>
                    <a:pt x="694" y="364"/>
                  </a:lnTo>
                  <a:lnTo>
                    <a:pt x="715" y="381"/>
                  </a:lnTo>
                  <a:lnTo>
                    <a:pt x="732" y="393"/>
                  </a:lnTo>
                  <a:lnTo>
                    <a:pt x="743" y="404"/>
                  </a:lnTo>
                  <a:lnTo>
                    <a:pt x="750" y="413"/>
                  </a:lnTo>
                  <a:lnTo>
                    <a:pt x="752" y="419"/>
                  </a:lnTo>
                  <a:lnTo>
                    <a:pt x="713" y="400"/>
                  </a:lnTo>
                  <a:lnTo>
                    <a:pt x="712" y="395"/>
                  </a:lnTo>
                  <a:lnTo>
                    <a:pt x="706" y="386"/>
                  </a:lnTo>
                  <a:lnTo>
                    <a:pt x="695" y="377"/>
                  </a:lnTo>
                  <a:lnTo>
                    <a:pt x="678" y="364"/>
                  </a:lnTo>
                  <a:lnTo>
                    <a:pt x="658" y="350"/>
                  </a:lnTo>
                  <a:lnTo>
                    <a:pt x="633" y="332"/>
                  </a:lnTo>
                  <a:lnTo>
                    <a:pt x="603" y="314"/>
                  </a:lnTo>
                  <a:lnTo>
                    <a:pt x="569" y="294"/>
                  </a:lnTo>
                  <a:lnTo>
                    <a:pt x="531" y="272"/>
                  </a:lnTo>
                  <a:lnTo>
                    <a:pt x="489" y="248"/>
                  </a:lnTo>
                  <a:lnTo>
                    <a:pt x="443" y="225"/>
                  </a:lnTo>
                  <a:lnTo>
                    <a:pt x="395" y="199"/>
                  </a:lnTo>
                  <a:lnTo>
                    <a:pt x="344" y="172"/>
                  </a:lnTo>
                  <a:lnTo>
                    <a:pt x="291" y="145"/>
                  </a:lnTo>
                  <a:lnTo>
                    <a:pt x="236" y="116"/>
                  </a:lnTo>
                  <a:lnTo>
                    <a:pt x="178" y="89"/>
                  </a:lnTo>
                  <a:lnTo>
                    <a:pt x="118" y="60"/>
                  </a:lnTo>
                  <a:lnTo>
                    <a:pt x="59" y="31"/>
                  </a:lnTo>
                  <a:lnTo>
                    <a:pt x="0" y="4"/>
                  </a:lnTo>
                  <a:lnTo>
                    <a:pt x="0" y="0"/>
                  </a:lnTo>
                  <a:close/>
                </a:path>
              </a:pathLst>
            </a:custGeom>
            <a:solidFill>
              <a:srgbClr val="4DB1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49" name="Freeform 46"/>
            <p:cNvSpPr>
              <a:spLocks/>
            </p:cNvSpPr>
            <p:nvPr/>
          </p:nvSpPr>
          <p:spPr bwMode="auto">
            <a:xfrm>
              <a:off x="1155" y="1770"/>
              <a:ext cx="715" cy="199"/>
            </a:xfrm>
            <a:custGeom>
              <a:avLst/>
              <a:gdLst>
                <a:gd name="T0" fmla="*/ 715 w 715"/>
                <a:gd name="T1" fmla="*/ 13 h 396"/>
                <a:gd name="T2" fmla="*/ 714 w 715"/>
                <a:gd name="T3" fmla="*/ 13 h 396"/>
                <a:gd name="T4" fmla="*/ 708 w 715"/>
                <a:gd name="T5" fmla="*/ 12 h 396"/>
                <a:gd name="T6" fmla="*/ 697 w 715"/>
                <a:gd name="T7" fmla="*/ 12 h 396"/>
                <a:gd name="T8" fmla="*/ 680 w 715"/>
                <a:gd name="T9" fmla="*/ 12 h 396"/>
                <a:gd name="T10" fmla="*/ 660 w 715"/>
                <a:gd name="T11" fmla="*/ 11 h 396"/>
                <a:gd name="T12" fmla="*/ 635 w 715"/>
                <a:gd name="T13" fmla="*/ 11 h 396"/>
                <a:gd name="T14" fmla="*/ 605 w 715"/>
                <a:gd name="T15" fmla="*/ 10 h 396"/>
                <a:gd name="T16" fmla="*/ 571 w 715"/>
                <a:gd name="T17" fmla="*/ 10 h 396"/>
                <a:gd name="T18" fmla="*/ 533 w 715"/>
                <a:gd name="T19" fmla="*/ 9 h 396"/>
                <a:gd name="T20" fmla="*/ 491 w 715"/>
                <a:gd name="T21" fmla="*/ 8 h 396"/>
                <a:gd name="T22" fmla="*/ 445 w 715"/>
                <a:gd name="T23" fmla="*/ 7 h 396"/>
                <a:gd name="T24" fmla="*/ 397 w 715"/>
                <a:gd name="T25" fmla="*/ 7 h 396"/>
                <a:gd name="T26" fmla="*/ 346 w 715"/>
                <a:gd name="T27" fmla="*/ 6 h 396"/>
                <a:gd name="T28" fmla="*/ 293 w 715"/>
                <a:gd name="T29" fmla="*/ 5 h 396"/>
                <a:gd name="T30" fmla="*/ 238 w 715"/>
                <a:gd name="T31" fmla="*/ 4 h 396"/>
                <a:gd name="T32" fmla="*/ 180 w 715"/>
                <a:gd name="T33" fmla="*/ 3 h 396"/>
                <a:gd name="T34" fmla="*/ 120 w 715"/>
                <a:gd name="T35" fmla="*/ 2 h 396"/>
                <a:gd name="T36" fmla="*/ 61 w 715"/>
                <a:gd name="T37" fmla="*/ 1 h 396"/>
                <a:gd name="T38" fmla="*/ 2 w 715"/>
                <a:gd name="T39" fmla="*/ 0 h 396"/>
                <a:gd name="T40" fmla="*/ 0 w 715"/>
                <a:gd name="T41" fmla="*/ 1 h 396"/>
                <a:gd name="T42" fmla="*/ 60 w 715"/>
                <a:gd name="T43" fmla="*/ 1 h 396"/>
                <a:gd name="T44" fmla="*/ 119 w 715"/>
                <a:gd name="T45" fmla="*/ 2 h 396"/>
                <a:gd name="T46" fmla="*/ 178 w 715"/>
                <a:gd name="T47" fmla="*/ 3 h 396"/>
                <a:gd name="T48" fmla="*/ 235 w 715"/>
                <a:gd name="T49" fmla="*/ 4 h 396"/>
                <a:gd name="T50" fmla="*/ 290 w 715"/>
                <a:gd name="T51" fmla="*/ 5 h 396"/>
                <a:gd name="T52" fmla="*/ 342 w 715"/>
                <a:gd name="T53" fmla="*/ 6 h 396"/>
                <a:gd name="T54" fmla="*/ 393 w 715"/>
                <a:gd name="T55" fmla="*/ 7 h 396"/>
                <a:gd name="T56" fmla="*/ 440 w 715"/>
                <a:gd name="T57" fmla="*/ 7 h 396"/>
                <a:gd name="T58" fmla="*/ 484 w 715"/>
                <a:gd name="T59" fmla="*/ 8 h 396"/>
                <a:gd name="T60" fmla="*/ 523 w 715"/>
                <a:gd name="T61" fmla="*/ 9 h 396"/>
                <a:gd name="T62" fmla="*/ 558 w 715"/>
                <a:gd name="T63" fmla="*/ 10 h 396"/>
                <a:gd name="T64" fmla="*/ 590 w 715"/>
                <a:gd name="T65" fmla="*/ 10 h 396"/>
                <a:gd name="T66" fmla="*/ 616 w 715"/>
                <a:gd name="T67" fmla="*/ 11 h 396"/>
                <a:gd name="T68" fmla="*/ 638 w 715"/>
                <a:gd name="T69" fmla="*/ 11 h 396"/>
                <a:gd name="T70" fmla="*/ 655 w 715"/>
                <a:gd name="T71" fmla="*/ 12 h 396"/>
                <a:gd name="T72" fmla="*/ 666 w 715"/>
                <a:gd name="T73" fmla="*/ 12 h 396"/>
                <a:gd name="T74" fmla="*/ 673 w 715"/>
                <a:gd name="T75" fmla="*/ 12 h 396"/>
                <a:gd name="T76" fmla="*/ 674 w 715"/>
                <a:gd name="T77" fmla="*/ 12 h 396"/>
                <a:gd name="T78" fmla="*/ 715 w 715"/>
                <a:gd name="T79" fmla="*/ 13 h 3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15" h="396">
                  <a:moveTo>
                    <a:pt x="715" y="396"/>
                  </a:moveTo>
                  <a:lnTo>
                    <a:pt x="714" y="391"/>
                  </a:lnTo>
                  <a:lnTo>
                    <a:pt x="708" y="382"/>
                  </a:lnTo>
                  <a:lnTo>
                    <a:pt x="697" y="373"/>
                  </a:lnTo>
                  <a:lnTo>
                    <a:pt x="680" y="360"/>
                  </a:lnTo>
                  <a:lnTo>
                    <a:pt x="660" y="346"/>
                  </a:lnTo>
                  <a:lnTo>
                    <a:pt x="635" y="328"/>
                  </a:lnTo>
                  <a:lnTo>
                    <a:pt x="605" y="310"/>
                  </a:lnTo>
                  <a:lnTo>
                    <a:pt x="571" y="290"/>
                  </a:lnTo>
                  <a:lnTo>
                    <a:pt x="533" y="268"/>
                  </a:lnTo>
                  <a:lnTo>
                    <a:pt x="491" y="244"/>
                  </a:lnTo>
                  <a:lnTo>
                    <a:pt x="445" y="221"/>
                  </a:lnTo>
                  <a:lnTo>
                    <a:pt x="397" y="195"/>
                  </a:lnTo>
                  <a:lnTo>
                    <a:pt x="346" y="168"/>
                  </a:lnTo>
                  <a:lnTo>
                    <a:pt x="293" y="141"/>
                  </a:lnTo>
                  <a:lnTo>
                    <a:pt x="238" y="112"/>
                  </a:lnTo>
                  <a:lnTo>
                    <a:pt x="180" y="85"/>
                  </a:lnTo>
                  <a:lnTo>
                    <a:pt x="120" y="56"/>
                  </a:lnTo>
                  <a:lnTo>
                    <a:pt x="61" y="27"/>
                  </a:lnTo>
                  <a:lnTo>
                    <a:pt x="2" y="0"/>
                  </a:lnTo>
                  <a:lnTo>
                    <a:pt x="0" y="2"/>
                  </a:lnTo>
                  <a:lnTo>
                    <a:pt x="60" y="31"/>
                  </a:lnTo>
                  <a:lnTo>
                    <a:pt x="119" y="60"/>
                  </a:lnTo>
                  <a:lnTo>
                    <a:pt x="178" y="87"/>
                  </a:lnTo>
                  <a:lnTo>
                    <a:pt x="235" y="116"/>
                  </a:lnTo>
                  <a:lnTo>
                    <a:pt x="290" y="143"/>
                  </a:lnTo>
                  <a:lnTo>
                    <a:pt x="342" y="170"/>
                  </a:lnTo>
                  <a:lnTo>
                    <a:pt x="393" y="197"/>
                  </a:lnTo>
                  <a:lnTo>
                    <a:pt x="440" y="221"/>
                  </a:lnTo>
                  <a:lnTo>
                    <a:pt x="484" y="246"/>
                  </a:lnTo>
                  <a:lnTo>
                    <a:pt x="523" y="268"/>
                  </a:lnTo>
                  <a:lnTo>
                    <a:pt x="558" y="288"/>
                  </a:lnTo>
                  <a:lnTo>
                    <a:pt x="590" y="308"/>
                  </a:lnTo>
                  <a:lnTo>
                    <a:pt x="616" y="324"/>
                  </a:lnTo>
                  <a:lnTo>
                    <a:pt x="638" y="340"/>
                  </a:lnTo>
                  <a:lnTo>
                    <a:pt x="655" y="353"/>
                  </a:lnTo>
                  <a:lnTo>
                    <a:pt x="666" y="364"/>
                  </a:lnTo>
                  <a:lnTo>
                    <a:pt x="673" y="371"/>
                  </a:lnTo>
                  <a:lnTo>
                    <a:pt x="674" y="378"/>
                  </a:lnTo>
                  <a:lnTo>
                    <a:pt x="715" y="396"/>
                  </a:lnTo>
                  <a:close/>
                </a:path>
              </a:pathLst>
            </a:custGeom>
            <a:solidFill>
              <a:srgbClr val="55B7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0" name="Freeform 47"/>
            <p:cNvSpPr>
              <a:spLocks/>
            </p:cNvSpPr>
            <p:nvPr/>
          </p:nvSpPr>
          <p:spPr bwMode="auto">
            <a:xfrm>
              <a:off x="1154" y="1771"/>
              <a:ext cx="675" cy="189"/>
            </a:xfrm>
            <a:custGeom>
              <a:avLst/>
              <a:gdLst>
                <a:gd name="T0" fmla="*/ 1 w 675"/>
                <a:gd name="T1" fmla="*/ 0 h 376"/>
                <a:gd name="T2" fmla="*/ 61 w 675"/>
                <a:gd name="T3" fmla="*/ 1 h 376"/>
                <a:gd name="T4" fmla="*/ 120 w 675"/>
                <a:gd name="T5" fmla="*/ 2 h 376"/>
                <a:gd name="T6" fmla="*/ 179 w 675"/>
                <a:gd name="T7" fmla="*/ 3 h 376"/>
                <a:gd name="T8" fmla="*/ 236 w 675"/>
                <a:gd name="T9" fmla="*/ 4 h 376"/>
                <a:gd name="T10" fmla="*/ 291 w 675"/>
                <a:gd name="T11" fmla="*/ 5 h 376"/>
                <a:gd name="T12" fmla="*/ 343 w 675"/>
                <a:gd name="T13" fmla="*/ 6 h 376"/>
                <a:gd name="T14" fmla="*/ 394 w 675"/>
                <a:gd name="T15" fmla="*/ 7 h 376"/>
                <a:gd name="T16" fmla="*/ 441 w 675"/>
                <a:gd name="T17" fmla="*/ 7 h 376"/>
                <a:gd name="T18" fmla="*/ 485 w 675"/>
                <a:gd name="T19" fmla="*/ 8 h 376"/>
                <a:gd name="T20" fmla="*/ 524 w 675"/>
                <a:gd name="T21" fmla="*/ 9 h 376"/>
                <a:gd name="T22" fmla="*/ 559 w 675"/>
                <a:gd name="T23" fmla="*/ 9 h 376"/>
                <a:gd name="T24" fmla="*/ 591 w 675"/>
                <a:gd name="T25" fmla="*/ 10 h 376"/>
                <a:gd name="T26" fmla="*/ 617 w 675"/>
                <a:gd name="T27" fmla="*/ 11 h 376"/>
                <a:gd name="T28" fmla="*/ 639 w 675"/>
                <a:gd name="T29" fmla="*/ 11 h 376"/>
                <a:gd name="T30" fmla="*/ 656 w 675"/>
                <a:gd name="T31" fmla="*/ 11 h 376"/>
                <a:gd name="T32" fmla="*/ 667 w 675"/>
                <a:gd name="T33" fmla="*/ 12 h 376"/>
                <a:gd name="T34" fmla="*/ 674 w 675"/>
                <a:gd name="T35" fmla="*/ 12 h 376"/>
                <a:gd name="T36" fmla="*/ 675 w 675"/>
                <a:gd name="T37" fmla="*/ 12 h 376"/>
                <a:gd name="T38" fmla="*/ 632 w 675"/>
                <a:gd name="T39" fmla="*/ 12 h 376"/>
                <a:gd name="T40" fmla="*/ 630 w 675"/>
                <a:gd name="T41" fmla="*/ 11 h 376"/>
                <a:gd name="T42" fmla="*/ 625 w 675"/>
                <a:gd name="T43" fmla="*/ 11 h 376"/>
                <a:gd name="T44" fmla="*/ 613 w 675"/>
                <a:gd name="T45" fmla="*/ 11 h 376"/>
                <a:gd name="T46" fmla="*/ 598 w 675"/>
                <a:gd name="T47" fmla="*/ 11 h 376"/>
                <a:gd name="T48" fmla="*/ 578 w 675"/>
                <a:gd name="T49" fmla="*/ 10 h 376"/>
                <a:gd name="T50" fmla="*/ 552 w 675"/>
                <a:gd name="T51" fmla="*/ 10 h 376"/>
                <a:gd name="T52" fmla="*/ 523 w 675"/>
                <a:gd name="T53" fmla="*/ 9 h 376"/>
                <a:gd name="T54" fmla="*/ 490 w 675"/>
                <a:gd name="T55" fmla="*/ 8 h 376"/>
                <a:gd name="T56" fmla="*/ 452 w 675"/>
                <a:gd name="T57" fmla="*/ 8 h 376"/>
                <a:gd name="T58" fmla="*/ 412 w 675"/>
                <a:gd name="T59" fmla="*/ 7 h 376"/>
                <a:gd name="T60" fmla="*/ 369 w 675"/>
                <a:gd name="T61" fmla="*/ 6 h 376"/>
                <a:gd name="T62" fmla="*/ 321 w 675"/>
                <a:gd name="T63" fmla="*/ 6 h 376"/>
                <a:gd name="T64" fmla="*/ 271 w 675"/>
                <a:gd name="T65" fmla="*/ 5 h 376"/>
                <a:gd name="T66" fmla="*/ 220 w 675"/>
                <a:gd name="T67" fmla="*/ 4 h 376"/>
                <a:gd name="T68" fmla="*/ 167 w 675"/>
                <a:gd name="T69" fmla="*/ 3 h 376"/>
                <a:gd name="T70" fmla="*/ 111 w 675"/>
                <a:gd name="T71" fmla="*/ 2 h 376"/>
                <a:gd name="T72" fmla="*/ 56 w 675"/>
                <a:gd name="T73" fmla="*/ 1 h 376"/>
                <a:gd name="T74" fmla="*/ 0 w 675"/>
                <a:gd name="T75" fmla="*/ 1 h 376"/>
                <a:gd name="T76" fmla="*/ 1 w 675"/>
                <a:gd name="T77" fmla="*/ 0 h 3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75" h="376">
                  <a:moveTo>
                    <a:pt x="1" y="0"/>
                  </a:moveTo>
                  <a:lnTo>
                    <a:pt x="61" y="29"/>
                  </a:lnTo>
                  <a:lnTo>
                    <a:pt x="120" y="58"/>
                  </a:lnTo>
                  <a:lnTo>
                    <a:pt x="179" y="85"/>
                  </a:lnTo>
                  <a:lnTo>
                    <a:pt x="236" y="114"/>
                  </a:lnTo>
                  <a:lnTo>
                    <a:pt x="291" y="141"/>
                  </a:lnTo>
                  <a:lnTo>
                    <a:pt x="343" y="168"/>
                  </a:lnTo>
                  <a:lnTo>
                    <a:pt x="394" y="195"/>
                  </a:lnTo>
                  <a:lnTo>
                    <a:pt x="441" y="219"/>
                  </a:lnTo>
                  <a:lnTo>
                    <a:pt x="485" y="244"/>
                  </a:lnTo>
                  <a:lnTo>
                    <a:pt x="524" y="266"/>
                  </a:lnTo>
                  <a:lnTo>
                    <a:pt x="559" y="286"/>
                  </a:lnTo>
                  <a:lnTo>
                    <a:pt x="591" y="306"/>
                  </a:lnTo>
                  <a:lnTo>
                    <a:pt x="617" y="322"/>
                  </a:lnTo>
                  <a:lnTo>
                    <a:pt x="639" y="338"/>
                  </a:lnTo>
                  <a:lnTo>
                    <a:pt x="656" y="351"/>
                  </a:lnTo>
                  <a:lnTo>
                    <a:pt x="667" y="362"/>
                  </a:lnTo>
                  <a:lnTo>
                    <a:pt x="674" y="369"/>
                  </a:lnTo>
                  <a:lnTo>
                    <a:pt x="675" y="376"/>
                  </a:lnTo>
                  <a:lnTo>
                    <a:pt x="632" y="355"/>
                  </a:lnTo>
                  <a:lnTo>
                    <a:pt x="630" y="349"/>
                  </a:lnTo>
                  <a:lnTo>
                    <a:pt x="625" y="342"/>
                  </a:lnTo>
                  <a:lnTo>
                    <a:pt x="613" y="333"/>
                  </a:lnTo>
                  <a:lnTo>
                    <a:pt x="598" y="320"/>
                  </a:lnTo>
                  <a:lnTo>
                    <a:pt x="578" y="306"/>
                  </a:lnTo>
                  <a:lnTo>
                    <a:pt x="552" y="289"/>
                  </a:lnTo>
                  <a:lnTo>
                    <a:pt x="523" y="271"/>
                  </a:lnTo>
                  <a:lnTo>
                    <a:pt x="490" y="253"/>
                  </a:lnTo>
                  <a:lnTo>
                    <a:pt x="452" y="232"/>
                  </a:lnTo>
                  <a:lnTo>
                    <a:pt x="412" y="210"/>
                  </a:lnTo>
                  <a:lnTo>
                    <a:pt x="369" y="186"/>
                  </a:lnTo>
                  <a:lnTo>
                    <a:pt x="321" y="161"/>
                  </a:lnTo>
                  <a:lnTo>
                    <a:pt x="271" y="136"/>
                  </a:lnTo>
                  <a:lnTo>
                    <a:pt x="220" y="110"/>
                  </a:lnTo>
                  <a:lnTo>
                    <a:pt x="167" y="83"/>
                  </a:lnTo>
                  <a:lnTo>
                    <a:pt x="111" y="58"/>
                  </a:lnTo>
                  <a:lnTo>
                    <a:pt x="56" y="31"/>
                  </a:lnTo>
                  <a:lnTo>
                    <a:pt x="0" y="3"/>
                  </a:lnTo>
                  <a:lnTo>
                    <a:pt x="1" y="0"/>
                  </a:lnTo>
                  <a:close/>
                </a:path>
              </a:pathLst>
            </a:custGeom>
            <a:solidFill>
              <a:srgbClr val="5DBD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1" name="Freeform 48"/>
            <p:cNvSpPr>
              <a:spLocks/>
            </p:cNvSpPr>
            <p:nvPr/>
          </p:nvSpPr>
          <p:spPr bwMode="auto">
            <a:xfrm>
              <a:off x="1154" y="1773"/>
              <a:ext cx="632" cy="176"/>
            </a:xfrm>
            <a:custGeom>
              <a:avLst/>
              <a:gdLst>
                <a:gd name="T0" fmla="*/ 632 w 632"/>
                <a:gd name="T1" fmla="*/ 11 h 352"/>
                <a:gd name="T2" fmla="*/ 630 w 632"/>
                <a:gd name="T3" fmla="*/ 11 h 352"/>
                <a:gd name="T4" fmla="*/ 625 w 632"/>
                <a:gd name="T5" fmla="*/ 11 h 352"/>
                <a:gd name="T6" fmla="*/ 613 w 632"/>
                <a:gd name="T7" fmla="*/ 11 h 352"/>
                <a:gd name="T8" fmla="*/ 598 w 632"/>
                <a:gd name="T9" fmla="*/ 10 h 352"/>
                <a:gd name="T10" fmla="*/ 578 w 632"/>
                <a:gd name="T11" fmla="*/ 10 h 352"/>
                <a:gd name="T12" fmla="*/ 552 w 632"/>
                <a:gd name="T13" fmla="*/ 9 h 352"/>
                <a:gd name="T14" fmla="*/ 523 w 632"/>
                <a:gd name="T15" fmla="*/ 9 h 352"/>
                <a:gd name="T16" fmla="*/ 490 w 632"/>
                <a:gd name="T17" fmla="*/ 8 h 352"/>
                <a:gd name="T18" fmla="*/ 452 w 632"/>
                <a:gd name="T19" fmla="*/ 8 h 352"/>
                <a:gd name="T20" fmla="*/ 412 w 632"/>
                <a:gd name="T21" fmla="*/ 7 h 352"/>
                <a:gd name="T22" fmla="*/ 369 w 632"/>
                <a:gd name="T23" fmla="*/ 6 h 352"/>
                <a:gd name="T24" fmla="*/ 321 w 632"/>
                <a:gd name="T25" fmla="*/ 5 h 352"/>
                <a:gd name="T26" fmla="*/ 271 w 632"/>
                <a:gd name="T27" fmla="*/ 5 h 352"/>
                <a:gd name="T28" fmla="*/ 220 w 632"/>
                <a:gd name="T29" fmla="*/ 4 h 352"/>
                <a:gd name="T30" fmla="*/ 167 w 632"/>
                <a:gd name="T31" fmla="*/ 3 h 352"/>
                <a:gd name="T32" fmla="*/ 111 w 632"/>
                <a:gd name="T33" fmla="*/ 2 h 352"/>
                <a:gd name="T34" fmla="*/ 56 w 632"/>
                <a:gd name="T35" fmla="*/ 1 h 352"/>
                <a:gd name="T36" fmla="*/ 0 w 632"/>
                <a:gd name="T37" fmla="*/ 0 h 352"/>
                <a:gd name="T38" fmla="*/ 0 w 632"/>
                <a:gd name="T39" fmla="*/ 1 h 352"/>
                <a:gd name="T40" fmla="*/ 55 w 632"/>
                <a:gd name="T41" fmla="*/ 1 h 352"/>
                <a:gd name="T42" fmla="*/ 109 w 632"/>
                <a:gd name="T43" fmla="*/ 2 h 352"/>
                <a:gd name="T44" fmla="*/ 162 w 632"/>
                <a:gd name="T45" fmla="*/ 3 h 352"/>
                <a:gd name="T46" fmla="*/ 215 w 632"/>
                <a:gd name="T47" fmla="*/ 4 h 352"/>
                <a:gd name="T48" fmla="*/ 265 w 632"/>
                <a:gd name="T49" fmla="*/ 5 h 352"/>
                <a:gd name="T50" fmla="*/ 314 w 632"/>
                <a:gd name="T51" fmla="*/ 5 h 352"/>
                <a:gd name="T52" fmla="*/ 357 w 632"/>
                <a:gd name="T53" fmla="*/ 6 h 352"/>
                <a:gd name="T54" fmla="*/ 400 w 632"/>
                <a:gd name="T55" fmla="*/ 7 h 352"/>
                <a:gd name="T56" fmla="*/ 438 w 632"/>
                <a:gd name="T57" fmla="*/ 8 h 352"/>
                <a:gd name="T58" fmla="*/ 472 w 632"/>
                <a:gd name="T59" fmla="*/ 8 h 352"/>
                <a:gd name="T60" fmla="*/ 503 w 632"/>
                <a:gd name="T61" fmla="*/ 9 h 352"/>
                <a:gd name="T62" fmla="*/ 528 w 632"/>
                <a:gd name="T63" fmla="*/ 9 h 352"/>
                <a:gd name="T64" fmla="*/ 550 w 632"/>
                <a:gd name="T65" fmla="*/ 10 h 352"/>
                <a:gd name="T66" fmla="*/ 567 w 632"/>
                <a:gd name="T67" fmla="*/ 10 h 352"/>
                <a:gd name="T68" fmla="*/ 578 w 632"/>
                <a:gd name="T69" fmla="*/ 10 h 352"/>
                <a:gd name="T70" fmla="*/ 585 w 632"/>
                <a:gd name="T71" fmla="*/ 11 h 352"/>
                <a:gd name="T72" fmla="*/ 586 w 632"/>
                <a:gd name="T73" fmla="*/ 11 h 352"/>
                <a:gd name="T74" fmla="*/ 632 w 632"/>
                <a:gd name="T75" fmla="*/ 11 h 3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2" h="352">
                  <a:moveTo>
                    <a:pt x="632" y="352"/>
                  </a:moveTo>
                  <a:lnTo>
                    <a:pt x="630" y="346"/>
                  </a:lnTo>
                  <a:lnTo>
                    <a:pt x="625" y="339"/>
                  </a:lnTo>
                  <a:lnTo>
                    <a:pt x="613" y="330"/>
                  </a:lnTo>
                  <a:lnTo>
                    <a:pt x="598" y="317"/>
                  </a:lnTo>
                  <a:lnTo>
                    <a:pt x="578" y="303"/>
                  </a:lnTo>
                  <a:lnTo>
                    <a:pt x="552" y="286"/>
                  </a:lnTo>
                  <a:lnTo>
                    <a:pt x="523" y="268"/>
                  </a:lnTo>
                  <a:lnTo>
                    <a:pt x="490" y="250"/>
                  </a:lnTo>
                  <a:lnTo>
                    <a:pt x="452" y="229"/>
                  </a:lnTo>
                  <a:lnTo>
                    <a:pt x="412" y="207"/>
                  </a:lnTo>
                  <a:lnTo>
                    <a:pt x="369" y="183"/>
                  </a:lnTo>
                  <a:lnTo>
                    <a:pt x="321" y="158"/>
                  </a:lnTo>
                  <a:lnTo>
                    <a:pt x="271" y="133"/>
                  </a:lnTo>
                  <a:lnTo>
                    <a:pt x="220" y="107"/>
                  </a:lnTo>
                  <a:lnTo>
                    <a:pt x="167" y="80"/>
                  </a:lnTo>
                  <a:lnTo>
                    <a:pt x="111" y="55"/>
                  </a:lnTo>
                  <a:lnTo>
                    <a:pt x="56" y="28"/>
                  </a:lnTo>
                  <a:lnTo>
                    <a:pt x="0" y="0"/>
                  </a:lnTo>
                  <a:lnTo>
                    <a:pt x="0" y="4"/>
                  </a:lnTo>
                  <a:lnTo>
                    <a:pt x="55" y="31"/>
                  </a:lnTo>
                  <a:lnTo>
                    <a:pt x="109" y="57"/>
                  </a:lnTo>
                  <a:lnTo>
                    <a:pt x="162" y="84"/>
                  </a:lnTo>
                  <a:lnTo>
                    <a:pt x="215" y="109"/>
                  </a:lnTo>
                  <a:lnTo>
                    <a:pt x="265" y="134"/>
                  </a:lnTo>
                  <a:lnTo>
                    <a:pt x="314" y="158"/>
                  </a:lnTo>
                  <a:lnTo>
                    <a:pt x="357" y="183"/>
                  </a:lnTo>
                  <a:lnTo>
                    <a:pt x="400" y="205"/>
                  </a:lnTo>
                  <a:lnTo>
                    <a:pt x="438" y="227"/>
                  </a:lnTo>
                  <a:lnTo>
                    <a:pt x="472" y="247"/>
                  </a:lnTo>
                  <a:lnTo>
                    <a:pt x="503" y="265"/>
                  </a:lnTo>
                  <a:lnTo>
                    <a:pt x="528" y="281"/>
                  </a:lnTo>
                  <a:lnTo>
                    <a:pt x="550" y="295"/>
                  </a:lnTo>
                  <a:lnTo>
                    <a:pt x="567" y="308"/>
                  </a:lnTo>
                  <a:lnTo>
                    <a:pt x="578" y="317"/>
                  </a:lnTo>
                  <a:lnTo>
                    <a:pt x="585" y="326"/>
                  </a:lnTo>
                  <a:lnTo>
                    <a:pt x="586" y="332"/>
                  </a:lnTo>
                  <a:lnTo>
                    <a:pt x="632" y="352"/>
                  </a:lnTo>
                  <a:close/>
                </a:path>
              </a:pathLst>
            </a:custGeom>
            <a:solidFill>
              <a:srgbClr val="65C3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2" name="Freeform 49"/>
            <p:cNvSpPr>
              <a:spLocks/>
            </p:cNvSpPr>
            <p:nvPr/>
          </p:nvSpPr>
          <p:spPr bwMode="auto">
            <a:xfrm>
              <a:off x="1152" y="1775"/>
              <a:ext cx="588" cy="164"/>
            </a:xfrm>
            <a:custGeom>
              <a:avLst/>
              <a:gdLst>
                <a:gd name="T0" fmla="*/ 2 w 588"/>
                <a:gd name="T1" fmla="*/ 0 h 328"/>
                <a:gd name="T2" fmla="*/ 57 w 588"/>
                <a:gd name="T3" fmla="*/ 1 h 328"/>
                <a:gd name="T4" fmla="*/ 111 w 588"/>
                <a:gd name="T5" fmla="*/ 2 h 328"/>
                <a:gd name="T6" fmla="*/ 164 w 588"/>
                <a:gd name="T7" fmla="*/ 3 h 328"/>
                <a:gd name="T8" fmla="*/ 217 w 588"/>
                <a:gd name="T9" fmla="*/ 4 h 328"/>
                <a:gd name="T10" fmla="*/ 267 w 588"/>
                <a:gd name="T11" fmla="*/ 5 h 328"/>
                <a:gd name="T12" fmla="*/ 316 w 588"/>
                <a:gd name="T13" fmla="*/ 5 h 328"/>
                <a:gd name="T14" fmla="*/ 359 w 588"/>
                <a:gd name="T15" fmla="*/ 6 h 328"/>
                <a:gd name="T16" fmla="*/ 402 w 588"/>
                <a:gd name="T17" fmla="*/ 7 h 328"/>
                <a:gd name="T18" fmla="*/ 440 w 588"/>
                <a:gd name="T19" fmla="*/ 7 h 328"/>
                <a:gd name="T20" fmla="*/ 474 w 588"/>
                <a:gd name="T21" fmla="*/ 8 h 328"/>
                <a:gd name="T22" fmla="*/ 505 w 588"/>
                <a:gd name="T23" fmla="*/ 9 h 328"/>
                <a:gd name="T24" fmla="*/ 530 w 588"/>
                <a:gd name="T25" fmla="*/ 9 h 328"/>
                <a:gd name="T26" fmla="*/ 552 w 588"/>
                <a:gd name="T27" fmla="*/ 10 h 328"/>
                <a:gd name="T28" fmla="*/ 569 w 588"/>
                <a:gd name="T29" fmla="*/ 10 h 328"/>
                <a:gd name="T30" fmla="*/ 580 w 588"/>
                <a:gd name="T31" fmla="*/ 10 h 328"/>
                <a:gd name="T32" fmla="*/ 587 w 588"/>
                <a:gd name="T33" fmla="*/ 11 h 328"/>
                <a:gd name="T34" fmla="*/ 588 w 588"/>
                <a:gd name="T35" fmla="*/ 11 h 328"/>
                <a:gd name="T36" fmla="*/ 539 w 588"/>
                <a:gd name="T37" fmla="*/ 10 h 328"/>
                <a:gd name="T38" fmla="*/ 537 w 588"/>
                <a:gd name="T39" fmla="*/ 10 h 328"/>
                <a:gd name="T40" fmla="*/ 530 w 588"/>
                <a:gd name="T41" fmla="*/ 10 h 328"/>
                <a:gd name="T42" fmla="*/ 519 w 588"/>
                <a:gd name="T43" fmla="*/ 9 h 328"/>
                <a:gd name="T44" fmla="*/ 501 w 588"/>
                <a:gd name="T45" fmla="*/ 9 h 328"/>
                <a:gd name="T46" fmla="*/ 480 w 588"/>
                <a:gd name="T47" fmla="*/ 8 h 328"/>
                <a:gd name="T48" fmla="*/ 453 w 588"/>
                <a:gd name="T49" fmla="*/ 8 h 328"/>
                <a:gd name="T50" fmla="*/ 422 w 588"/>
                <a:gd name="T51" fmla="*/ 7 h 328"/>
                <a:gd name="T52" fmla="*/ 386 w 588"/>
                <a:gd name="T53" fmla="*/ 7 h 328"/>
                <a:gd name="T54" fmla="*/ 347 w 588"/>
                <a:gd name="T55" fmla="*/ 6 h 328"/>
                <a:gd name="T56" fmla="*/ 304 w 588"/>
                <a:gd name="T57" fmla="*/ 5 h 328"/>
                <a:gd name="T58" fmla="*/ 258 w 588"/>
                <a:gd name="T59" fmla="*/ 5 h 328"/>
                <a:gd name="T60" fmla="*/ 210 w 588"/>
                <a:gd name="T61" fmla="*/ 4 h 328"/>
                <a:gd name="T62" fmla="*/ 160 w 588"/>
                <a:gd name="T63" fmla="*/ 3 h 328"/>
                <a:gd name="T64" fmla="*/ 108 w 588"/>
                <a:gd name="T65" fmla="*/ 2 h 328"/>
                <a:gd name="T66" fmla="*/ 54 w 588"/>
                <a:gd name="T67" fmla="*/ 1 h 328"/>
                <a:gd name="T68" fmla="*/ 0 w 588"/>
                <a:gd name="T69" fmla="*/ 1 h 328"/>
                <a:gd name="T70" fmla="*/ 2 w 588"/>
                <a:gd name="T71" fmla="*/ 0 h 3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8" h="328">
                  <a:moveTo>
                    <a:pt x="2" y="0"/>
                  </a:moveTo>
                  <a:lnTo>
                    <a:pt x="57" y="27"/>
                  </a:lnTo>
                  <a:lnTo>
                    <a:pt x="111" y="53"/>
                  </a:lnTo>
                  <a:lnTo>
                    <a:pt x="164" y="80"/>
                  </a:lnTo>
                  <a:lnTo>
                    <a:pt x="217" y="105"/>
                  </a:lnTo>
                  <a:lnTo>
                    <a:pt x="267" y="130"/>
                  </a:lnTo>
                  <a:lnTo>
                    <a:pt x="316" y="154"/>
                  </a:lnTo>
                  <a:lnTo>
                    <a:pt x="359" y="179"/>
                  </a:lnTo>
                  <a:lnTo>
                    <a:pt x="402" y="201"/>
                  </a:lnTo>
                  <a:lnTo>
                    <a:pt x="440" y="223"/>
                  </a:lnTo>
                  <a:lnTo>
                    <a:pt x="474" y="243"/>
                  </a:lnTo>
                  <a:lnTo>
                    <a:pt x="505" y="261"/>
                  </a:lnTo>
                  <a:lnTo>
                    <a:pt x="530" y="277"/>
                  </a:lnTo>
                  <a:lnTo>
                    <a:pt x="552" y="291"/>
                  </a:lnTo>
                  <a:lnTo>
                    <a:pt x="569" y="304"/>
                  </a:lnTo>
                  <a:lnTo>
                    <a:pt x="580" y="313"/>
                  </a:lnTo>
                  <a:lnTo>
                    <a:pt x="587" y="322"/>
                  </a:lnTo>
                  <a:lnTo>
                    <a:pt x="588" y="328"/>
                  </a:lnTo>
                  <a:lnTo>
                    <a:pt x="539" y="304"/>
                  </a:lnTo>
                  <a:lnTo>
                    <a:pt x="537" y="299"/>
                  </a:lnTo>
                  <a:lnTo>
                    <a:pt x="530" y="291"/>
                  </a:lnTo>
                  <a:lnTo>
                    <a:pt x="519" y="281"/>
                  </a:lnTo>
                  <a:lnTo>
                    <a:pt x="501" y="268"/>
                  </a:lnTo>
                  <a:lnTo>
                    <a:pt x="480" y="253"/>
                  </a:lnTo>
                  <a:lnTo>
                    <a:pt x="453" y="237"/>
                  </a:lnTo>
                  <a:lnTo>
                    <a:pt x="422" y="219"/>
                  </a:lnTo>
                  <a:lnTo>
                    <a:pt x="386" y="199"/>
                  </a:lnTo>
                  <a:lnTo>
                    <a:pt x="347" y="177"/>
                  </a:lnTo>
                  <a:lnTo>
                    <a:pt x="304" y="154"/>
                  </a:lnTo>
                  <a:lnTo>
                    <a:pt x="258" y="130"/>
                  </a:lnTo>
                  <a:lnTo>
                    <a:pt x="210" y="105"/>
                  </a:lnTo>
                  <a:lnTo>
                    <a:pt x="160" y="81"/>
                  </a:lnTo>
                  <a:lnTo>
                    <a:pt x="108" y="56"/>
                  </a:lnTo>
                  <a:lnTo>
                    <a:pt x="54" y="29"/>
                  </a:lnTo>
                  <a:lnTo>
                    <a:pt x="0" y="4"/>
                  </a:lnTo>
                  <a:lnTo>
                    <a:pt x="2" y="0"/>
                  </a:lnTo>
                  <a:close/>
                </a:path>
              </a:pathLst>
            </a:custGeom>
            <a:solidFill>
              <a:srgbClr val="6DC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3" name="Freeform 50"/>
            <p:cNvSpPr>
              <a:spLocks/>
            </p:cNvSpPr>
            <p:nvPr/>
          </p:nvSpPr>
          <p:spPr bwMode="auto">
            <a:xfrm>
              <a:off x="1151" y="1777"/>
              <a:ext cx="540" cy="150"/>
            </a:xfrm>
            <a:custGeom>
              <a:avLst/>
              <a:gdLst>
                <a:gd name="T0" fmla="*/ 540 w 540"/>
                <a:gd name="T1" fmla="*/ 10 h 300"/>
                <a:gd name="T2" fmla="*/ 538 w 540"/>
                <a:gd name="T3" fmla="*/ 10 h 300"/>
                <a:gd name="T4" fmla="*/ 531 w 540"/>
                <a:gd name="T5" fmla="*/ 9 h 300"/>
                <a:gd name="T6" fmla="*/ 520 w 540"/>
                <a:gd name="T7" fmla="*/ 9 h 300"/>
                <a:gd name="T8" fmla="*/ 502 w 540"/>
                <a:gd name="T9" fmla="*/ 9 h 300"/>
                <a:gd name="T10" fmla="*/ 481 w 540"/>
                <a:gd name="T11" fmla="*/ 8 h 300"/>
                <a:gd name="T12" fmla="*/ 454 w 540"/>
                <a:gd name="T13" fmla="*/ 8 h 300"/>
                <a:gd name="T14" fmla="*/ 423 w 540"/>
                <a:gd name="T15" fmla="*/ 7 h 300"/>
                <a:gd name="T16" fmla="*/ 387 w 540"/>
                <a:gd name="T17" fmla="*/ 7 h 300"/>
                <a:gd name="T18" fmla="*/ 348 w 540"/>
                <a:gd name="T19" fmla="*/ 6 h 300"/>
                <a:gd name="T20" fmla="*/ 305 w 540"/>
                <a:gd name="T21" fmla="*/ 5 h 300"/>
                <a:gd name="T22" fmla="*/ 259 w 540"/>
                <a:gd name="T23" fmla="*/ 4 h 300"/>
                <a:gd name="T24" fmla="*/ 211 w 540"/>
                <a:gd name="T25" fmla="*/ 4 h 300"/>
                <a:gd name="T26" fmla="*/ 161 w 540"/>
                <a:gd name="T27" fmla="*/ 3 h 300"/>
                <a:gd name="T28" fmla="*/ 109 w 540"/>
                <a:gd name="T29" fmla="*/ 2 h 300"/>
                <a:gd name="T30" fmla="*/ 55 w 540"/>
                <a:gd name="T31" fmla="*/ 1 h 300"/>
                <a:gd name="T32" fmla="*/ 1 w 540"/>
                <a:gd name="T33" fmla="*/ 0 h 300"/>
                <a:gd name="T34" fmla="*/ 0 w 540"/>
                <a:gd name="T35" fmla="*/ 1 h 300"/>
                <a:gd name="T36" fmla="*/ 48 w 540"/>
                <a:gd name="T37" fmla="*/ 1 h 300"/>
                <a:gd name="T38" fmla="*/ 97 w 540"/>
                <a:gd name="T39" fmla="*/ 2 h 300"/>
                <a:gd name="T40" fmla="*/ 144 w 540"/>
                <a:gd name="T41" fmla="*/ 3 h 300"/>
                <a:gd name="T42" fmla="*/ 189 w 540"/>
                <a:gd name="T43" fmla="*/ 3 h 300"/>
                <a:gd name="T44" fmla="*/ 233 w 540"/>
                <a:gd name="T45" fmla="*/ 4 h 300"/>
                <a:gd name="T46" fmla="*/ 274 w 540"/>
                <a:gd name="T47" fmla="*/ 5 h 300"/>
                <a:gd name="T48" fmla="*/ 314 w 540"/>
                <a:gd name="T49" fmla="*/ 6 h 300"/>
                <a:gd name="T50" fmla="*/ 349 w 540"/>
                <a:gd name="T51" fmla="*/ 6 h 300"/>
                <a:gd name="T52" fmla="*/ 382 w 540"/>
                <a:gd name="T53" fmla="*/ 7 h 300"/>
                <a:gd name="T54" fmla="*/ 410 w 540"/>
                <a:gd name="T55" fmla="*/ 7 h 300"/>
                <a:gd name="T56" fmla="*/ 434 w 540"/>
                <a:gd name="T57" fmla="*/ 8 h 300"/>
                <a:gd name="T58" fmla="*/ 454 w 540"/>
                <a:gd name="T59" fmla="*/ 8 h 300"/>
                <a:gd name="T60" fmla="*/ 469 w 540"/>
                <a:gd name="T61" fmla="*/ 8 h 300"/>
                <a:gd name="T62" fmla="*/ 479 w 540"/>
                <a:gd name="T63" fmla="*/ 9 h 300"/>
                <a:gd name="T64" fmla="*/ 486 w 540"/>
                <a:gd name="T65" fmla="*/ 9 h 300"/>
                <a:gd name="T66" fmla="*/ 488 w 540"/>
                <a:gd name="T67" fmla="*/ 9 h 300"/>
                <a:gd name="T68" fmla="*/ 540 w 540"/>
                <a:gd name="T69" fmla="*/ 10 h 3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40" h="300">
                  <a:moveTo>
                    <a:pt x="540" y="300"/>
                  </a:moveTo>
                  <a:lnTo>
                    <a:pt x="538" y="295"/>
                  </a:lnTo>
                  <a:lnTo>
                    <a:pt x="531" y="287"/>
                  </a:lnTo>
                  <a:lnTo>
                    <a:pt x="520" y="277"/>
                  </a:lnTo>
                  <a:lnTo>
                    <a:pt x="502" y="264"/>
                  </a:lnTo>
                  <a:lnTo>
                    <a:pt x="481" y="249"/>
                  </a:lnTo>
                  <a:lnTo>
                    <a:pt x="454" y="233"/>
                  </a:lnTo>
                  <a:lnTo>
                    <a:pt x="423" y="215"/>
                  </a:lnTo>
                  <a:lnTo>
                    <a:pt x="387" y="195"/>
                  </a:lnTo>
                  <a:lnTo>
                    <a:pt x="348" y="173"/>
                  </a:lnTo>
                  <a:lnTo>
                    <a:pt x="305" y="150"/>
                  </a:lnTo>
                  <a:lnTo>
                    <a:pt x="259" y="126"/>
                  </a:lnTo>
                  <a:lnTo>
                    <a:pt x="211" y="101"/>
                  </a:lnTo>
                  <a:lnTo>
                    <a:pt x="161" y="77"/>
                  </a:lnTo>
                  <a:lnTo>
                    <a:pt x="109" y="52"/>
                  </a:lnTo>
                  <a:lnTo>
                    <a:pt x="55" y="25"/>
                  </a:lnTo>
                  <a:lnTo>
                    <a:pt x="1" y="0"/>
                  </a:lnTo>
                  <a:lnTo>
                    <a:pt x="0" y="5"/>
                  </a:lnTo>
                  <a:lnTo>
                    <a:pt x="48" y="27"/>
                  </a:lnTo>
                  <a:lnTo>
                    <a:pt x="97" y="50"/>
                  </a:lnTo>
                  <a:lnTo>
                    <a:pt x="144" y="74"/>
                  </a:lnTo>
                  <a:lnTo>
                    <a:pt x="189" y="96"/>
                  </a:lnTo>
                  <a:lnTo>
                    <a:pt x="233" y="119"/>
                  </a:lnTo>
                  <a:lnTo>
                    <a:pt x="274" y="141"/>
                  </a:lnTo>
                  <a:lnTo>
                    <a:pt x="314" y="161"/>
                  </a:lnTo>
                  <a:lnTo>
                    <a:pt x="349" y="181"/>
                  </a:lnTo>
                  <a:lnTo>
                    <a:pt x="382" y="199"/>
                  </a:lnTo>
                  <a:lnTo>
                    <a:pt x="410" y="215"/>
                  </a:lnTo>
                  <a:lnTo>
                    <a:pt x="434" y="230"/>
                  </a:lnTo>
                  <a:lnTo>
                    <a:pt x="454" y="242"/>
                  </a:lnTo>
                  <a:lnTo>
                    <a:pt x="469" y="255"/>
                  </a:lnTo>
                  <a:lnTo>
                    <a:pt x="479" y="264"/>
                  </a:lnTo>
                  <a:lnTo>
                    <a:pt x="486" y="271"/>
                  </a:lnTo>
                  <a:lnTo>
                    <a:pt x="488" y="275"/>
                  </a:lnTo>
                  <a:lnTo>
                    <a:pt x="540" y="300"/>
                  </a:lnTo>
                  <a:close/>
                </a:path>
              </a:pathLst>
            </a:custGeom>
            <a:solidFill>
              <a:srgbClr val="76C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4" name="Freeform 51"/>
            <p:cNvSpPr>
              <a:spLocks/>
            </p:cNvSpPr>
            <p:nvPr/>
          </p:nvSpPr>
          <p:spPr bwMode="auto">
            <a:xfrm>
              <a:off x="1150" y="1780"/>
              <a:ext cx="489" cy="134"/>
            </a:xfrm>
            <a:custGeom>
              <a:avLst/>
              <a:gdLst>
                <a:gd name="T0" fmla="*/ 1 w 489"/>
                <a:gd name="T1" fmla="*/ 0 h 270"/>
                <a:gd name="T2" fmla="*/ 49 w 489"/>
                <a:gd name="T3" fmla="*/ 0 h 270"/>
                <a:gd name="T4" fmla="*/ 98 w 489"/>
                <a:gd name="T5" fmla="*/ 1 h 270"/>
                <a:gd name="T6" fmla="*/ 145 w 489"/>
                <a:gd name="T7" fmla="*/ 2 h 270"/>
                <a:gd name="T8" fmla="*/ 190 w 489"/>
                <a:gd name="T9" fmla="*/ 2 h 270"/>
                <a:gd name="T10" fmla="*/ 234 w 489"/>
                <a:gd name="T11" fmla="*/ 3 h 270"/>
                <a:gd name="T12" fmla="*/ 275 w 489"/>
                <a:gd name="T13" fmla="*/ 4 h 270"/>
                <a:gd name="T14" fmla="*/ 315 w 489"/>
                <a:gd name="T15" fmla="*/ 4 h 270"/>
                <a:gd name="T16" fmla="*/ 350 w 489"/>
                <a:gd name="T17" fmla="*/ 5 h 270"/>
                <a:gd name="T18" fmla="*/ 383 w 489"/>
                <a:gd name="T19" fmla="*/ 6 h 270"/>
                <a:gd name="T20" fmla="*/ 411 w 489"/>
                <a:gd name="T21" fmla="*/ 6 h 270"/>
                <a:gd name="T22" fmla="*/ 435 w 489"/>
                <a:gd name="T23" fmla="*/ 7 h 270"/>
                <a:gd name="T24" fmla="*/ 455 w 489"/>
                <a:gd name="T25" fmla="*/ 7 h 270"/>
                <a:gd name="T26" fmla="*/ 470 w 489"/>
                <a:gd name="T27" fmla="*/ 7 h 270"/>
                <a:gd name="T28" fmla="*/ 480 w 489"/>
                <a:gd name="T29" fmla="*/ 8 h 270"/>
                <a:gd name="T30" fmla="*/ 487 w 489"/>
                <a:gd name="T31" fmla="*/ 8 h 270"/>
                <a:gd name="T32" fmla="*/ 489 w 489"/>
                <a:gd name="T33" fmla="*/ 8 h 270"/>
                <a:gd name="T34" fmla="*/ 432 w 489"/>
                <a:gd name="T35" fmla="*/ 7 h 270"/>
                <a:gd name="T36" fmla="*/ 431 w 489"/>
                <a:gd name="T37" fmla="*/ 7 h 270"/>
                <a:gd name="T38" fmla="*/ 425 w 489"/>
                <a:gd name="T39" fmla="*/ 7 h 270"/>
                <a:gd name="T40" fmla="*/ 414 w 489"/>
                <a:gd name="T41" fmla="*/ 6 h 270"/>
                <a:gd name="T42" fmla="*/ 398 w 489"/>
                <a:gd name="T43" fmla="*/ 6 h 270"/>
                <a:gd name="T44" fmla="*/ 378 w 489"/>
                <a:gd name="T45" fmla="*/ 6 h 270"/>
                <a:gd name="T46" fmla="*/ 353 w 489"/>
                <a:gd name="T47" fmla="*/ 5 h 270"/>
                <a:gd name="T48" fmla="*/ 325 w 489"/>
                <a:gd name="T49" fmla="*/ 5 h 270"/>
                <a:gd name="T50" fmla="*/ 294 w 489"/>
                <a:gd name="T51" fmla="*/ 4 h 270"/>
                <a:gd name="T52" fmla="*/ 258 w 489"/>
                <a:gd name="T53" fmla="*/ 4 h 270"/>
                <a:gd name="T54" fmla="*/ 220 w 489"/>
                <a:gd name="T55" fmla="*/ 3 h 270"/>
                <a:gd name="T56" fmla="*/ 179 w 489"/>
                <a:gd name="T57" fmla="*/ 2 h 270"/>
                <a:gd name="T58" fmla="*/ 135 w 489"/>
                <a:gd name="T59" fmla="*/ 2 h 270"/>
                <a:gd name="T60" fmla="*/ 91 w 489"/>
                <a:gd name="T61" fmla="*/ 1 h 270"/>
                <a:gd name="T62" fmla="*/ 46 w 489"/>
                <a:gd name="T63" fmla="*/ 0 h 270"/>
                <a:gd name="T64" fmla="*/ 0 w 489"/>
                <a:gd name="T65" fmla="*/ 0 h 270"/>
                <a:gd name="T66" fmla="*/ 1 w 489"/>
                <a:gd name="T67" fmla="*/ 0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89" h="270">
                  <a:moveTo>
                    <a:pt x="1" y="0"/>
                  </a:moveTo>
                  <a:lnTo>
                    <a:pt x="49" y="22"/>
                  </a:lnTo>
                  <a:lnTo>
                    <a:pt x="98" y="45"/>
                  </a:lnTo>
                  <a:lnTo>
                    <a:pt x="145" y="69"/>
                  </a:lnTo>
                  <a:lnTo>
                    <a:pt x="190" y="91"/>
                  </a:lnTo>
                  <a:lnTo>
                    <a:pt x="234" y="114"/>
                  </a:lnTo>
                  <a:lnTo>
                    <a:pt x="275" y="136"/>
                  </a:lnTo>
                  <a:lnTo>
                    <a:pt x="315" y="156"/>
                  </a:lnTo>
                  <a:lnTo>
                    <a:pt x="350" y="176"/>
                  </a:lnTo>
                  <a:lnTo>
                    <a:pt x="383" y="194"/>
                  </a:lnTo>
                  <a:lnTo>
                    <a:pt x="411" y="210"/>
                  </a:lnTo>
                  <a:lnTo>
                    <a:pt x="435" y="225"/>
                  </a:lnTo>
                  <a:lnTo>
                    <a:pt x="455" y="237"/>
                  </a:lnTo>
                  <a:lnTo>
                    <a:pt x="470" y="250"/>
                  </a:lnTo>
                  <a:lnTo>
                    <a:pt x="480" y="259"/>
                  </a:lnTo>
                  <a:lnTo>
                    <a:pt x="487" y="266"/>
                  </a:lnTo>
                  <a:lnTo>
                    <a:pt x="489" y="270"/>
                  </a:lnTo>
                  <a:lnTo>
                    <a:pt x="432" y="244"/>
                  </a:lnTo>
                  <a:lnTo>
                    <a:pt x="431" y="239"/>
                  </a:lnTo>
                  <a:lnTo>
                    <a:pt x="425" y="234"/>
                  </a:lnTo>
                  <a:lnTo>
                    <a:pt x="414" y="223"/>
                  </a:lnTo>
                  <a:lnTo>
                    <a:pt x="398" y="212"/>
                  </a:lnTo>
                  <a:lnTo>
                    <a:pt x="378" y="199"/>
                  </a:lnTo>
                  <a:lnTo>
                    <a:pt x="353" y="185"/>
                  </a:lnTo>
                  <a:lnTo>
                    <a:pt x="325" y="168"/>
                  </a:lnTo>
                  <a:lnTo>
                    <a:pt x="294" y="150"/>
                  </a:lnTo>
                  <a:lnTo>
                    <a:pt x="258" y="132"/>
                  </a:lnTo>
                  <a:lnTo>
                    <a:pt x="220" y="112"/>
                  </a:lnTo>
                  <a:lnTo>
                    <a:pt x="179" y="91"/>
                  </a:lnTo>
                  <a:lnTo>
                    <a:pt x="135" y="69"/>
                  </a:lnTo>
                  <a:lnTo>
                    <a:pt x="91" y="47"/>
                  </a:lnTo>
                  <a:lnTo>
                    <a:pt x="46" y="25"/>
                  </a:lnTo>
                  <a:lnTo>
                    <a:pt x="0" y="4"/>
                  </a:lnTo>
                  <a:lnTo>
                    <a:pt x="1" y="0"/>
                  </a:lnTo>
                  <a:close/>
                </a:path>
              </a:pathLst>
            </a:custGeom>
            <a:solidFill>
              <a:srgbClr val="7ED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5" name="Freeform 52"/>
            <p:cNvSpPr>
              <a:spLocks/>
            </p:cNvSpPr>
            <p:nvPr/>
          </p:nvSpPr>
          <p:spPr bwMode="auto">
            <a:xfrm>
              <a:off x="1148" y="1781"/>
              <a:ext cx="434" cy="121"/>
            </a:xfrm>
            <a:custGeom>
              <a:avLst/>
              <a:gdLst>
                <a:gd name="T0" fmla="*/ 434 w 434"/>
                <a:gd name="T1" fmla="*/ 8 h 240"/>
                <a:gd name="T2" fmla="*/ 433 w 434"/>
                <a:gd name="T3" fmla="*/ 8 h 240"/>
                <a:gd name="T4" fmla="*/ 427 w 434"/>
                <a:gd name="T5" fmla="*/ 8 h 240"/>
                <a:gd name="T6" fmla="*/ 416 w 434"/>
                <a:gd name="T7" fmla="*/ 7 h 240"/>
                <a:gd name="T8" fmla="*/ 400 w 434"/>
                <a:gd name="T9" fmla="*/ 7 h 240"/>
                <a:gd name="T10" fmla="*/ 380 w 434"/>
                <a:gd name="T11" fmla="*/ 7 h 240"/>
                <a:gd name="T12" fmla="*/ 355 w 434"/>
                <a:gd name="T13" fmla="*/ 6 h 240"/>
                <a:gd name="T14" fmla="*/ 327 w 434"/>
                <a:gd name="T15" fmla="*/ 6 h 240"/>
                <a:gd name="T16" fmla="*/ 296 w 434"/>
                <a:gd name="T17" fmla="*/ 5 h 240"/>
                <a:gd name="T18" fmla="*/ 260 w 434"/>
                <a:gd name="T19" fmla="*/ 5 h 240"/>
                <a:gd name="T20" fmla="*/ 222 w 434"/>
                <a:gd name="T21" fmla="*/ 4 h 240"/>
                <a:gd name="T22" fmla="*/ 181 w 434"/>
                <a:gd name="T23" fmla="*/ 3 h 240"/>
                <a:gd name="T24" fmla="*/ 137 w 434"/>
                <a:gd name="T25" fmla="*/ 3 h 240"/>
                <a:gd name="T26" fmla="*/ 93 w 434"/>
                <a:gd name="T27" fmla="*/ 2 h 240"/>
                <a:gd name="T28" fmla="*/ 48 w 434"/>
                <a:gd name="T29" fmla="*/ 1 h 240"/>
                <a:gd name="T30" fmla="*/ 2 w 434"/>
                <a:gd name="T31" fmla="*/ 0 h 240"/>
                <a:gd name="T32" fmla="*/ 0 w 434"/>
                <a:gd name="T33" fmla="*/ 1 h 240"/>
                <a:gd name="T34" fmla="*/ 43 w 434"/>
                <a:gd name="T35" fmla="*/ 1 h 240"/>
                <a:gd name="T36" fmla="*/ 85 w 434"/>
                <a:gd name="T37" fmla="*/ 2 h 240"/>
                <a:gd name="T38" fmla="*/ 126 w 434"/>
                <a:gd name="T39" fmla="*/ 3 h 240"/>
                <a:gd name="T40" fmla="*/ 165 w 434"/>
                <a:gd name="T41" fmla="*/ 3 h 240"/>
                <a:gd name="T42" fmla="*/ 202 w 434"/>
                <a:gd name="T43" fmla="*/ 4 h 240"/>
                <a:gd name="T44" fmla="*/ 236 w 434"/>
                <a:gd name="T45" fmla="*/ 4 h 240"/>
                <a:gd name="T46" fmla="*/ 267 w 434"/>
                <a:gd name="T47" fmla="*/ 5 h 240"/>
                <a:gd name="T48" fmla="*/ 296 w 434"/>
                <a:gd name="T49" fmla="*/ 5 h 240"/>
                <a:gd name="T50" fmla="*/ 320 w 434"/>
                <a:gd name="T51" fmla="*/ 6 h 240"/>
                <a:gd name="T52" fmla="*/ 339 w 434"/>
                <a:gd name="T53" fmla="*/ 6 h 240"/>
                <a:gd name="T54" fmla="*/ 355 w 434"/>
                <a:gd name="T55" fmla="*/ 7 h 240"/>
                <a:gd name="T56" fmla="*/ 366 w 434"/>
                <a:gd name="T57" fmla="*/ 7 h 240"/>
                <a:gd name="T58" fmla="*/ 372 w 434"/>
                <a:gd name="T59" fmla="*/ 7 h 240"/>
                <a:gd name="T60" fmla="*/ 373 w 434"/>
                <a:gd name="T61" fmla="*/ 7 h 240"/>
                <a:gd name="T62" fmla="*/ 434 w 434"/>
                <a:gd name="T63" fmla="*/ 8 h 2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4" h="240">
                  <a:moveTo>
                    <a:pt x="434" y="240"/>
                  </a:moveTo>
                  <a:lnTo>
                    <a:pt x="433" y="235"/>
                  </a:lnTo>
                  <a:lnTo>
                    <a:pt x="427" y="230"/>
                  </a:lnTo>
                  <a:lnTo>
                    <a:pt x="416" y="219"/>
                  </a:lnTo>
                  <a:lnTo>
                    <a:pt x="400" y="208"/>
                  </a:lnTo>
                  <a:lnTo>
                    <a:pt x="380" y="195"/>
                  </a:lnTo>
                  <a:lnTo>
                    <a:pt x="355" y="181"/>
                  </a:lnTo>
                  <a:lnTo>
                    <a:pt x="327" y="164"/>
                  </a:lnTo>
                  <a:lnTo>
                    <a:pt x="296" y="146"/>
                  </a:lnTo>
                  <a:lnTo>
                    <a:pt x="260" y="128"/>
                  </a:lnTo>
                  <a:lnTo>
                    <a:pt x="222" y="108"/>
                  </a:lnTo>
                  <a:lnTo>
                    <a:pt x="181" y="87"/>
                  </a:lnTo>
                  <a:lnTo>
                    <a:pt x="137" y="65"/>
                  </a:lnTo>
                  <a:lnTo>
                    <a:pt x="93" y="43"/>
                  </a:lnTo>
                  <a:lnTo>
                    <a:pt x="48" y="21"/>
                  </a:lnTo>
                  <a:lnTo>
                    <a:pt x="2" y="0"/>
                  </a:lnTo>
                  <a:lnTo>
                    <a:pt x="0" y="5"/>
                  </a:lnTo>
                  <a:lnTo>
                    <a:pt x="43" y="25"/>
                  </a:lnTo>
                  <a:lnTo>
                    <a:pt x="85" y="45"/>
                  </a:lnTo>
                  <a:lnTo>
                    <a:pt x="126" y="65"/>
                  </a:lnTo>
                  <a:lnTo>
                    <a:pt x="165" y="85"/>
                  </a:lnTo>
                  <a:lnTo>
                    <a:pt x="202" y="105"/>
                  </a:lnTo>
                  <a:lnTo>
                    <a:pt x="236" y="123"/>
                  </a:lnTo>
                  <a:lnTo>
                    <a:pt x="267" y="139"/>
                  </a:lnTo>
                  <a:lnTo>
                    <a:pt x="296" y="155"/>
                  </a:lnTo>
                  <a:lnTo>
                    <a:pt x="320" y="170"/>
                  </a:lnTo>
                  <a:lnTo>
                    <a:pt x="339" y="183"/>
                  </a:lnTo>
                  <a:lnTo>
                    <a:pt x="355" y="193"/>
                  </a:lnTo>
                  <a:lnTo>
                    <a:pt x="366" y="201"/>
                  </a:lnTo>
                  <a:lnTo>
                    <a:pt x="372" y="208"/>
                  </a:lnTo>
                  <a:lnTo>
                    <a:pt x="373" y="212"/>
                  </a:lnTo>
                  <a:lnTo>
                    <a:pt x="434" y="240"/>
                  </a:lnTo>
                  <a:close/>
                </a:path>
              </a:pathLst>
            </a:custGeom>
            <a:solidFill>
              <a:srgbClr val="86DA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6" name="Freeform 53"/>
            <p:cNvSpPr>
              <a:spLocks/>
            </p:cNvSpPr>
            <p:nvPr/>
          </p:nvSpPr>
          <p:spPr bwMode="auto">
            <a:xfrm>
              <a:off x="1147" y="1784"/>
              <a:ext cx="374" cy="103"/>
            </a:xfrm>
            <a:custGeom>
              <a:avLst/>
              <a:gdLst>
                <a:gd name="T0" fmla="*/ 1 w 374"/>
                <a:gd name="T1" fmla="*/ 0 h 207"/>
                <a:gd name="T2" fmla="*/ 44 w 374"/>
                <a:gd name="T3" fmla="*/ 0 h 207"/>
                <a:gd name="T4" fmla="*/ 86 w 374"/>
                <a:gd name="T5" fmla="*/ 1 h 207"/>
                <a:gd name="T6" fmla="*/ 127 w 374"/>
                <a:gd name="T7" fmla="*/ 1 h 207"/>
                <a:gd name="T8" fmla="*/ 166 w 374"/>
                <a:gd name="T9" fmla="*/ 2 h 207"/>
                <a:gd name="T10" fmla="*/ 203 w 374"/>
                <a:gd name="T11" fmla="*/ 3 h 207"/>
                <a:gd name="T12" fmla="*/ 237 w 374"/>
                <a:gd name="T13" fmla="*/ 3 h 207"/>
                <a:gd name="T14" fmla="*/ 268 w 374"/>
                <a:gd name="T15" fmla="*/ 4 h 207"/>
                <a:gd name="T16" fmla="*/ 297 w 374"/>
                <a:gd name="T17" fmla="*/ 4 h 207"/>
                <a:gd name="T18" fmla="*/ 321 w 374"/>
                <a:gd name="T19" fmla="*/ 5 h 207"/>
                <a:gd name="T20" fmla="*/ 340 w 374"/>
                <a:gd name="T21" fmla="*/ 5 h 207"/>
                <a:gd name="T22" fmla="*/ 356 w 374"/>
                <a:gd name="T23" fmla="*/ 5 h 207"/>
                <a:gd name="T24" fmla="*/ 367 w 374"/>
                <a:gd name="T25" fmla="*/ 6 h 207"/>
                <a:gd name="T26" fmla="*/ 373 w 374"/>
                <a:gd name="T27" fmla="*/ 6 h 207"/>
                <a:gd name="T28" fmla="*/ 374 w 374"/>
                <a:gd name="T29" fmla="*/ 6 h 207"/>
                <a:gd name="T30" fmla="*/ 311 w 374"/>
                <a:gd name="T31" fmla="*/ 5 h 207"/>
                <a:gd name="T32" fmla="*/ 309 w 374"/>
                <a:gd name="T33" fmla="*/ 5 h 207"/>
                <a:gd name="T34" fmla="*/ 302 w 374"/>
                <a:gd name="T35" fmla="*/ 5 h 207"/>
                <a:gd name="T36" fmla="*/ 292 w 374"/>
                <a:gd name="T37" fmla="*/ 4 h 207"/>
                <a:gd name="T38" fmla="*/ 277 w 374"/>
                <a:gd name="T39" fmla="*/ 4 h 207"/>
                <a:gd name="T40" fmla="*/ 258 w 374"/>
                <a:gd name="T41" fmla="*/ 4 h 207"/>
                <a:gd name="T42" fmla="*/ 234 w 374"/>
                <a:gd name="T43" fmla="*/ 3 h 207"/>
                <a:gd name="T44" fmla="*/ 209 w 374"/>
                <a:gd name="T45" fmla="*/ 3 h 207"/>
                <a:gd name="T46" fmla="*/ 179 w 374"/>
                <a:gd name="T47" fmla="*/ 2 h 207"/>
                <a:gd name="T48" fmla="*/ 147 w 374"/>
                <a:gd name="T49" fmla="*/ 2 h 207"/>
                <a:gd name="T50" fmla="*/ 111 w 374"/>
                <a:gd name="T51" fmla="*/ 1 h 207"/>
                <a:gd name="T52" fmla="*/ 76 w 374"/>
                <a:gd name="T53" fmla="*/ 1 h 207"/>
                <a:gd name="T54" fmla="*/ 38 w 374"/>
                <a:gd name="T55" fmla="*/ 0 h 207"/>
                <a:gd name="T56" fmla="*/ 0 w 374"/>
                <a:gd name="T57" fmla="*/ 0 h 207"/>
                <a:gd name="T58" fmla="*/ 1 w 374"/>
                <a:gd name="T59" fmla="*/ 0 h 20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74" h="207">
                  <a:moveTo>
                    <a:pt x="1" y="0"/>
                  </a:moveTo>
                  <a:lnTo>
                    <a:pt x="44" y="20"/>
                  </a:lnTo>
                  <a:lnTo>
                    <a:pt x="86" y="40"/>
                  </a:lnTo>
                  <a:lnTo>
                    <a:pt x="127" y="60"/>
                  </a:lnTo>
                  <a:lnTo>
                    <a:pt x="166" y="80"/>
                  </a:lnTo>
                  <a:lnTo>
                    <a:pt x="203" y="100"/>
                  </a:lnTo>
                  <a:lnTo>
                    <a:pt x="237" y="118"/>
                  </a:lnTo>
                  <a:lnTo>
                    <a:pt x="268" y="134"/>
                  </a:lnTo>
                  <a:lnTo>
                    <a:pt x="297" y="150"/>
                  </a:lnTo>
                  <a:lnTo>
                    <a:pt x="321" y="165"/>
                  </a:lnTo>
                  <a:lnTo>
                    <a:pt x="340" y="178"/>
                  </a:lnTo>
                  <a:lnTo>
                    <a:pt x="356" y="188"/>
                  </a:lnTo>
                  <a:lnTo>
                    <a:pt x="367" y="196"/>
                  </a:lnTo>
                  <a:lnTo>
                    <a:pt x="373" y="203"/>
                  </a:lnTo>
                  <a:lnTo>
                    <a:pt x="374" y="207"/>
                  </a:lnTo>
                  <a:lnTo>
                    <a:pt x="311" y="178"/>
                  </a:lnTo>
                  <a:lnTo>
                    <a:pt x="309" y="174"/>
                  </a:lnTo>
                  <a:lnTo>
                    <a:pt x="302" y="167"/>
                  </a:lnTo>
                  <a:lnTo>
                    <a:pt x="292" y="159"/>
                  </a:lnTo>
                  <a:lnTo>
                    <a:pt x="277" y="149"/>
                  </a:lnTo>
                  <a:lnTo>
                    <a:pt x="258" y="138"/>
                  </a:lnTo>
                  <a:lnTo>
                    <a:pt x="234" y="123"/>
                  </a:lnTo>
                  <a:lnTo>
                    <a:pt x="209" y="109"/>
                  </a:lnTo>
                  <a:lnTo>
                    <a:pt x="179" y="92"/>
                  </a:lnTo>
                  <a:lnTo>
                    <a:pt x="147" y="76"/>
                  </a:lnTo>
                  <a:lnTo>
                    <a:pt x="111" y="58"/>
                  </a:lnTo>
                  <a:lnTo>
                    <a:pt x="76" y="40"/>
                  </a:lnTo>
                  <a:lnTo>
                    <a:pt x="38" y="22"/>
                  </a:lnTo>
                  <a:lnTo>
                    <a:pt x="0" y="4"/>
                  </a:lnTo>
                  <a:lnTo>
                    <a:pt x="1" y="0"/>
                  </a:lnTo>
                  <a:close/>
                </a:path>
              </a:pathLst>
            </a:custGeom>
            <a:solidFill>
              <a:srgbClr val="8EE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7" name="Freeform 54"/>
            <p:cNvSpPr>
              <a:spLocks/>
            </p:cNvSpPr>
            <p:nvPr/>
          </p:nvSpPr>
          <p:spPr bwMode="auto">
            <a:xfrm>
              <a:off x="1145" y="1786"/>
              <a:ext cx="313" cy="87"/>
            </a:xfrm>
            <a:custGeom>
              <a:avLst/>
              <a:gdLst>
                <a:gd name="T0" fmla="*/ 313 w 313"/>
                <a:gd name="T1" fmla="*/ 6 h 174"/>
                <a:gd name="T2" fmla="*/ 311 w 313"/>
                <a:gd name="T3" fmla="*/ 6 h 174"/>
                <a:gd name="T4" fmla="*/ 304 w 313"/>
                <a:gd name="T5" fmla="*/ 6 h 174"/>
                <a:gd name="T6" fmla="*/ 294 w 313"/>
                <a:gd name="T7" fmla="*/ 5 h 174"/>
                <a:gd name="T8" fmla="*/ 279 w 313"/>
                <a:gd name="T9" fmla="*/ 5 h 174"/>
                <a:gd name="T10" fmla="*/ 260 w 313"/>
                <a:gd name="T11" fmla="*/ 5 h 174"/>
                <a:gd name="T12" fmla="*/ 236 w 313"/>
                <a:gd name="T13" fmla="*/ 4 h 174"/>
                <a:gd name="T14" fmla="*/ 211 w 313"/>
                <a:gd name="T15" fmla="*/ 4 h 174"/>
                <a:gd name="T16" fmla="*/ 181 w 313"/>
                <a:gd name="T17" fmla="*/ 3 h 174"/>
                <a:gd name="T18" fmla="*/ 149 w 313"/>
                <a:gd name="T19" fmla="*/ 3 h 174"/>
                <a:gd name="T20" fmla="*/ 113 w 313"/>
                <a:gd name="T21" fmla="*/ 2 h 174"/>
                <a:gd name="T22" fmla="*/ 78 w 313"/>
                <a:gd name="T23" fmla="*/ 2 h 174"/>
                <a:gd name="T24" fmla="*/ 40 w 313"/>
                <a:gd name="T25" fmla="*/ 1 h 174"/>
                <a:gd name="T26" fmla="*/ 2 w 313"/>
                <a:gd name="T27" fmla="*/ 0 h 174"/>
                <a:gd name="T28" fmla="*/ 0 w 313"/>
                <a:gd name="T29" fmla="*/ 1 h 174"/>
                <a:gd name="T30" fmla="*/ 36 w 313"/>
                <a:gd name="T31" fmla="*/ 1 h 174"/>
                <a:gd name="T32" fmla="*/ 70 w 313"/>
                <a:gd name="T33" fmla="*/ 2 h 174"/>
                <a:gd name="T34" fmla="*/ 102 w 313"/>
                <a:gd name="T35" fmla="*/ 2 h 174"/>
                <a:gd name="T36" fmla="*/ 133 w 313"/>
                <a:gd name="T37" fmla="*/ 3 h 174"/>
                <a:gd name="T38" fmla="*/ 161 w 313"/>
                <a:gd name="T39" fmla="*/ 3 h 174"/>
                <a:gd name="T40" fmla="*/ 185 w 313"/>
                <a:gd name="T41" fmla="*/ 4 h 174"/>
                <a:gd name="T42" fmla="*/ 207 w 313"/>
                <a:gd name="T43" fmla="*/ 4 h 174"/>
                <a:gd name="T44" fmla="*/ 222 w 313"/>
                <a:gd name="T45" fmla="*/ 4 h 174"/>
                <a:gd name="T46" fmla="*/ 234 w 313"/>
                <a:gd name="T47" fmla="*/ 5 h 174"/>
                <a:gd name="T48" fmla="*/ 241 w 313"/>
                <a:gd name="T49" fmla="*/ 5 h 174"/>
                <a:gd name="T50" fmla="*/ 242 w 313"/>
                <a:gd name="T51" fmla="*/ 5 h 174"/>
                <a:gd name="T52" fmla="*/ 313 w 313"/>
                <a:gd name="T53" fmla="*/ 6 h 1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3" h="174">
                  <a:moveTo>
                    <a:pt x="313" y="174"/>
                  </a:moveTo>
                  <a:lnTo>
                    <a:pt x="311" y="170"/>
                  </a:lnTo>
                  <a:lnTo>
                    <a:pt x="304" y="163"/>
                  </a:lnTo>
                  <a:lnTo>
                    <a:pt x="294" y="155"/>
                  </a:lnTo>
                  <a:lnTo>
                    <a:pt x="279" y="145"/>
                  </a:lnTo>
                  <a:lnTo>
                    <a:pt x="260" y="134"/>
                  </a:lnTo>
                  <a:lnTo>
                    <a:pt x="236" y="119"/>
                  </a:lnTo>
                  <a:lnTo>
                    <a:pt x="211" y="105"/>
                  </a:lnTo>
                  <a:lnTo>
                    <a:pt x="181" y="88"/>
                  </a:lnTo>
                  <a:lnTo>
                    <a:pt x="149" y="72"/>
                  </a:lnTo>
                  <a:lnTo>
                    <a:pt x="113" y="54"/>
                  </a:lnTo>
                  <a:lnTo>
                    <a:pt x="78" y="36"/>
                  </a:lnTo>
                  <a:lnTo>
                    <a:pt x="40" y="18"/>
                  </a:lnTo>
                  <a:lnTo>
                    <a:pt x="2" y="0"/>
                  </a:lnTo>
                  <a:lnTo>
                    <a:pt x="0" y="5"/>
                  </a:lnTo>
                  <a:lnTo>
                    <a:pt x="36" y="23"/>
                  </a:lnTo>
                  <a:lnTo>
                    <a:pt x="70" y="40"/>
                  </a:lnTo>
                  <a:lnTo>
                    <a:pt x="102" y="56"/>
                  </a:lnTo>
                  <a:lnTo>
                    <a:pt x="133" y="72"/>
                  </a:lnTo>
                  <a:lnTo>
                    <a:pt x="161" y="87"/>
                  </a:lnTo>
                  <a:lnTo>
                    <a:pt x="185" y="99"/>
                  </a:lnTo>
                  <a:lnTo>
                    <a:pt x="207" y="112"/>
                  </a:lnTo>
                  <a:lnTo>
                    <a:pt x="222" y="123"/>
                  </a:lnTo>
                  <a:lnTo>
                    <a:pt x="234" y="130"/>
                  </a:lnTo>
                  <a:lnTo>
                    <a:pt x="241" y="137"/>
                  </a:lnTo>
                  <a:lnTo>
                    <a:pt x="242" y="141"/>
                  </a:lnTo>
                  <a:lnTo>
                    <a:pt x="313" y="174"/>
                  </a:lnTo>
                  <a:close/>
                </a:path>
              </a:pathLst>
            </a:custGeom>
            <a:solidFill>
              <a:srgbClr val="96E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8" name="Freeform 55"/>
            <p:cNvSpPr>
              <a:spLocks/>
            </p:cNvSpPr>
            <p:nvPr/>
          </p:nvSpPr>
          <p:spPr bwMode="auto">
            <a:xfrm>
              <a:off x="1144" y="1789"/>
              <a:ext cx="243" cy="67"/>
            </a:xfrm>
            <a:custGeom>
              <a:avLst/>
              <a:gdLst>
                <a:gd name="T0" fmla="*/ 1 w 243"/>
                <a:gd name="T1" fmla="*/ 0 h 136"/>
                <a:gd name="T2" fmla="*/ 37 w 243"/>
                <a:gd name="T3" fmla="*/ 0 h 136"/>
                <a:gd name="T4" fmla="*/ 71 w 243"/>
                <a:gd name="T5" fmla="*/ 1 h 136"/>
                <a:gd name="T6" fmla="*/ 103 w 243"/>
                <a:gd name="T7" fmla="*/ 1 h 136"/>
                <a:gd name="T8" fmla="*/ 134 w 243"/>
                <a:gd name="T9" fmla="*/ 2 h 136"/>
                <a:gd name="T10" fmla="*/ 162 w 243"/>
                <a:gd name="T11" fmla="*/ 2 h 136"/>
                <a:gd name="T12" fmla="*/ 186 w 243"/>
                <a:gd name="T13" fmla="*/ 2 h 136"/>
                <a:gd name="T14" fmla="*/ 208 w 243"/>
                <a:gd name="T15" fmla="*/ 3 h 136"/>
                <a:gd name="T16" fmla="*/ 223 w 243"/>
                <a:gd name="T17" fmla="*/ 3 h 136"/>
                <a:gd name="T18" fmla="*/ 235 w 243"/>
                <a:gd name="T19" fmla="*/ 3 h 136"/>
                <a:gd name="T20" fmla="*/ 242 w 243"/>
                <a:gd name="T21" fmla="*/ 4 h 136"/>
                <a:gd name="T22" fmla="*/ 243 w 243"/>
                <a:gd name="T23" fmla="*/ 4 h 136"/>
                <a:gd name="T24" fmla="*/ 168 w 243"/>
                <a:gd name="T25" fmla="*/ 3 h 136"/>
                <a:gd name="T26" fmla="*/ 167 w 243"/>
                <a:gd name="T27" fmla="*/ 2 h 136"/>
                <a:gd name="T28" fmla="*/ 160 w 243"/>
                <a:gd name="T29" fmla="*/ 2 h 136"/>
                <a:gd name="T30" fmla="*/ 147 w 243"/>
                <a:gd name="T31" fmla="*/ 2 h 136"/>
                <a:gd name="T32" fmla="*/ 130 w 243"/>
                <a:gd name="T33" fmla="*/ 2 h 136"/>
                <a:gd name="T34" fmla="*/ 109 w 243"/>
                <a:gd name="T35" fmla="*/ 1 h 136"/>
                <a:gd name="T36" fmla="*/ 85 w 243"/>
                <a:gd name="T37" fmla="*/ 1 h 136"/>
                <a:gd name="T38" fmla="*/ 58 w 243"/>
                <a:gd name="T39" fmla="*/ 1 h 136"/>
                <a:gd name="T40" fmla="*/ 30 w 243"/>
                <a:gd name="T41" fmla="*/ 0 h 136"/>
                <a:gd name="T42" fmla="*/ 0 w 243"/>
                <a:gd name="T43" fmla="*/ 0 h 136"/>
                <a:gd name="T44" fmla="*/ 1 w 243"/>
                <a:gd name="T45" fmla="*/ 0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3" h="136">
                  <a:moveTo>
                    <a:pt x="1" y="0"/>
                  </a:moveTo>
                  <a:lnTo>
                    <a:pt x="37" y="18"/>
                  </a:lnTo>
                  <a:lnTo>
                    <a:pt x="71" y="35"/>
                  </a:lnTo>
                  <a:lnTo>
                    <a:pt x="103" y="51"/>
                  </a:lnTo>
                  <a:lnTo>
                    <a:pt x="134" y="67"/>
                  </a:lnTo>
                  <a:lnTo>
                    <a:pt x="162" y="82"/>
                  </a:lnTo>
                  <a:lnTo>
                    <a:pt x="186" y="94"/>
                  </a:lnTo>
                  <a:lnTo>
                    <a:pt x="208" y="107"/>
                  </a:lnTo>
                  <a:lnTo>
                    <a:pt x="223" y="118"/>
                  </a:lnTo>
                  <a:lnTo>
                    <a:pt x="235" y="125"/>
                  </a:lnTo>
                  <a:lnTo>
                    <a:pt x="242" y="132"/>
                  </a:lnTo>
                  <a:lnTo>
                    <a:pt x="243" y="136"/>
                  </a:lnTo>
                  <a:lnTo>
                    <a:pt x="168" y="100"/>
                  </a:lnTo>
                  <a:lnTo>
                    <a:pt x="167" y="96"/>
                  </a:lnTo>
                  <a:lnTo>
                    <a:pt x="160" y="91"/>
                  </a:lnTo>
                  <a:lnTo>
                    <a:pt x="147" y="83"/>
                  </a:lnTo>
                  <a:lnTo>
                    <a:pt x="130" y="73"/>
                  </a:lnTo>
                  <a:lnTo>
                    <a:pt x="109" y="62"/>
                  </a:lnTo>
                  <a:lnTo>
                    <a:pt x="85" y="49"/>
                  </a:lnTo>
                  <a:lnTo>
                    <a:pt x="58" y="35"/>
                  </a:lnTo>
                  <a:lnTo>
                    <a:pt x="30" y="20"/>
                  </a:lnTo>
                  <a:lnTo>
                    <a:pt x="0" y="7"/>
                  </a:lnTo>
                  <a:lnTo>
                    <a:pt x="1" y="0"/>
                  </a:lnTo>
                  <a:close/>
                </a:path>
              </a:pathLst>
            </a:custGeom>
            <a:solidFill>
              <a:srgbClr val="9FEB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59" name="Freeform 56"/>
            <p:cNvSpPr>
              <a:spLocks/>
            </p:cNvSpPr>
            <p:nvPr/>
          </p:nvSpPr>
          <p:spPr bwMode="auto">
            <a:xfrm>
              <a:off x="1142" y="1792"/>
              <a:ext cx="170" cy="46"/>
            </a:xfrm>
            <a:custGeom>
              <a:avLst/>
              <a:gdLst>
                <a:gd name="T0" fmla="*/ 170 w 170"/>
                <a:gd name="T1" fmla="*/ 2 h 93"/>
                <a:gd name="T2" fmla="*/ 169 w 170"/>
                <a:gd name="T3" fmla="*/ 2 h 93"/>
                <a:gd name="T4" fmla="*/ 162 w 170"/>
                <a:gd name="T5" fmla="*/ 2 h 93"/>
                <a:gd name="T6" fmla="*/ 149 w 170"/>
                <a:gd name="T7" fmla="*/ 2 h 93"/>
                <a:gd name="T8" fmla="*/ 132 w 170"/>
                <a:gd name="T9" fmla="*/ 2 h 93"/>
                <a:gd name="T10" fmla="*/ 111 w 170"/>
                <a:gd name="T11" fmla="*/ 1 h 93"/>
                <a:gd name="T12" fmla="*/ 87 w 170"/>
                <a:gd name="T13" fmla="*/ 1 h 93"/>
                <a:gd name="T14" fmla="*/ 60 w 170"/>
                <a:gd name="T15" fmla="*/ 0 h 93"/>
                <a:gd name="T16" fmla="*/ 32 w 170"/>
                <a:gd name="T17" fmla="*/ 0 h 93"/>
                <a:gd name="T18" fmla="*/ 2 w 170"/>
                <a:gd name="T19" fmla="*/ 0 h 93"/>
                <a:gd name="T20" fmla="*/ 0 w 170"/>
                <a:gd name="T21" fmla="*/ 0 h 93"/>
                <a:gd name="T22" fmla="*/ 20 w 170"/>
                <a:gd name="T23" fmla="*/ 0 h 93"/>
                <a:gd name="T24" fmla="*/ 39 w 170"/>
                <a:gd name="T25" fmla="*/ 0 h 93"/>
                <a:gd name="T26" fmla="*/ 56 w 170"/>
                <a:gd name="T27" fmla="*/ 1 h 93"/>
                <a:gd name="T28" fmla="*/ 70 w 170"/>
                <a:gd name="T29" fmla="*/ 1 h 93"/>
                <a:gd name="T30" fmla="*/ 80 w 170"/>
                <a:gd name="T31" fmla="*/ 1 h 93"/>
                <a:gd name="T32" fmla="*/ 87 w 170"/>
                <a:gd name="T33" fmla="*/ 1 h 93"/>
                <a:gd name="T34" fmla="*/ 88 w 170"/>
                <a:gd name="T35" fmla="*/ 1 h 93"/>
                <a:gd name="T36" fmla="*/ 170 w 170"/>
                <a:gd name="T37" fmla="*/ 2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0" h="93">
                  <a:moveTo>
                    <a:pt x="170" y="93"/>
                  </a:moveTo>
                  <a:lnTo>
                    <a:pt x="169" y="89"/>
                  </a:lnTo>
                  <a:lnTo>
                    <a:pt x="162" y="84"/>
                  </a:lnTo>
                  <a:lnTo>
                    <a:pt x="149" y="76"/>
                  </a:lnTo>
                  <a:lnTo>
                    <a:pt x="132" y="66"/>
                  </a:lnTo>
                  <a:lnTo>
                    <a:pt x="111" y="55"/>
                  </a:lnTo>
                  <a:lnTo>
                    <a:pt x="87" y="42"/>
                  </a:lnTo>
                  <a:lnTo>
                    <a:pt x="60" y="28"/>
                  </a:lnTo>
                  <a:lnTo>
                    <a:pt x="32" y="13"/>
                  </a:lnTo>
                  <a:lnTo>
                    <a:pt x="2" y="0"/>
                  </a:lnTo>
                  <a:lnTo>
                    <a:pt x="0" y="6"/>
                  </a:lnTo>
                  <a:lnTo>
                    <a:pt x="20" y="15"/>
                  </a:lnTo>
                  <a:lnTo>
                    <a:pt x="39" y="26"/>
                  </a:lnTo>
                  <a:lnTo>
                    <a:pt x="56" y="35"/>
                  </a:lnTo>
                  <a:lnTo>
                    <a:pt x="70" y="42"/>
                  </a:lnTo>
                  <a:lnTo>
                    <a:pt x="80" y="47"/>
                  </a:lnTo>
                  <a:lnTo>
                    <a:pt x="87" y="53"/>
                  </a:lnTo>
                  <a:lnTo>
                    <a:pt x="88" y="55"/>
                  </a:lnTo>
                  <a:lnTo>
                    <a:pt x="170" y="93"/>
                  </a:lnTo>
                  <a:close/>
                </a:path>
              </a:pathLst>
            </a:custGeom>
            <a:solidFill>
              <a:srgbClr val="A7F1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0" name="Freeform 57"/>
            <p:cNvSpPr>
              <a:spLocks/>
            </p:cNvSpPr>
            <p:nvPr/>
          </p:nvSpPr>
          <p:spPr bwMode="auto">
            <a:xfrm>
              <a:off x="1140" y="1795"/>
              <a:ext cx="90" cy="24"/>
            </a:xfrm>
            <a:custGeom>
              <a:avLst/>
              <a:gdLst>
                <a:gd name="T0" fmla="*/ 2 w 90"/>
                <a:gd name="T1" fmla="*/ 0 h 49"/>
                <a:gd name="T2" fmla="*/ 22 w 90"/>
                <a:gd name="T3" fmla="*/ 0 h 49"/>
                <a:gd name="T4" fmla="*/ 41 w 90"/>
                <a:gd name="T5" fmla="*/ 0 h 49"/>
                <a:gd name="T6" fmla="*/ 58 w 90"/>
                <a:gd name="T7" fmla="*/ 0 h 49"/>
                <a:gd name="T8" fmla="*/ 72 w 90"/>
                <a:gd name="T9" fmla="*/ 1 h 49"/>
                <a:gd name="T10" fmla="*/ 82 w 90"/>
                <a:gd name="T11" fmla="*/ 1 h 49"/>
                <a:gd name="T12" fmla="*/ 89 w 90"/>
                <a:gd name="T13" fmla="*/ 1 h 49"/>
                <a:gd name="T14" fmla="*/ 90 w 90"/>
                <a:gd name="T15" fmla="*/ 1 h 49"/>
                <a:gd name="T16" fmla="*/ 1 w 90"/>
                <a:gd name="T17" fmla="*/ 0 h 49"/>
                <a:gd name="T18" fmla="*/ 0 w 90"/>
                <a:gd name="T19" fmla="*/ 0 h 49"/>
                <a:gd name="T20" fmla="*/ 2 w 90"/>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49">
                  <a:moveTo>
                    <a:pt x="2" y="0"/>
                  </a:moveTo>
                  <a:lnTo>
                    <a:pt x="22" y="9"/>
                  </a:lnTo>
                  <a:lnTo>
                    <a:pt x="41" y="20"/>
                  </a:lnTo>
                  <a:lnTo>
                    <a:pt x="58" y="29"/>
                  </a:lnTo>
                  <a:lnTo>
                    <a:pt x="72" y="36"/>
                  </a:lnTo>
                  <a:lnTo>
                    <a:pt x="82" y="41"/>
                  </a:lnTo>
                  <a:lnTo>
                    <a:pt x="89" y="47"/>
                  </a:lnTo>
                  <a:lnTo>
                    <a:pt x="90" y="49"/>
                  </a:lnTo>
                  <a:lnTo>
                    <a:pt x="1" y="7"/>
                  </a:lnTo>
                  <a:lnTo>
                    <a:pt x="0" y="7"/>
                  </a:lnTo>
                  <a:lnTo>
                    <a:pt x="2" y="0"/>
                  </a:lnTo>
                  <a:close/>
                </a:path>
              </a:pathLst>
            </a:custGeom>
            <a:solidFill>
              <a:srgbClr val="AFF7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1" name="Freeform 58"/>
            <p:cNvSpPr>
              <a:spLocks/>
            </p:cNvSpPr>
            <p:nvPr/>
          </p:nvSpPr>
          <p:spPr bwMode="auto">
            <a:xfrm>
              <a:off x="1140" y="1799"/>
              <a:ext cx="1" cy="1"/>
            </a:xfrm>
            <a:custGeom>
              <a:avLst/>
              <a:gdLst>
                <a:gd name="T0" fmla="*/ 1 w 1"/>
                <a:gd name="T1" fmla="*/ 0 h 1"/>
                <a:gd name="T2" fmla="*/ 0 w 1"/>
                <a:gd name="T3" fmla="*/ 0 h 1"/>
                <a:gd name="T4" fmla="*/ 0 w 1"/>
                <a:gd name="T5" fmla="*/ 0 h 1"/>
                <a:gd name="T6" fmla="*/ 0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lnTo>
                    <a:pt x="0" y="0"/>
                  </a:lnTo>
                  <a:lnTo>
                    <a:pt x="1" y="0"/>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2" name="Freeform 59"/>
            <p:cNvSpPr>
              <a:spLocks/>
            </p:cNvSpPr>
            <p:nvPr/>
          </p:nvSpPr>
          <p:spPr bwMode="auto">
            <a:xfrm>
              <a:off x="1162" y="1758"/>
              <a:ext cx="1015" cy="282"/>
            </a:xfrm>
            <a:custGeom>
              <a:avLst/>
              <a:gdLst>
                <a:gd name="T0" fmla="*/ 997 w 1015"/>
                <a:gd name="T1" fmla="*/ 15 h 564"/>
                <a:gd name="T2" fmla="*/ 0 w 1015"/>
                <a:gd name="T3" fmla="*/ 0 h 564"/>
                <a:gd name="T4" fmla="*/ 19 w 1015"/>
                <a:gd name="T5" fmla="*/ 4 h 564"/>
                <a:gd name="T6" fmla="*/ 1015 w 1015"/>
                <a:gd name="T7" fmla="*/ 18 h 564"/>
                <a:gd name="T8" fmla="*/ 997 w 1015"/>
                <a:gd name="T9" fmla="*/ 15 h 5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5" h="564">
                  <a:moveTo>
                    <a:pt x="997" y="465"/>
                  </a:moveTo>
                  <a:lnTo>
                    <a:pt x="0" y="0"/>
                  </a:lnTo>
                  <a:lnTo>
                    <a:pt x="19" y="101"/>
                  </a:lnTo>
                  <a:lnTo>
                    <a:pt x="1015" y="564"/>
                  </a:lnTo>
                  <a:lnTo>
                    <a:pt x="997" y="4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3" name="Freeform 60"/>
            <p:cNvSpPr>
              <a:spLocks/>
            </p:cNvSpPr>
            <p:nvPr/>
          </p:nvSpPr>
          <p:spPr bwMode="auto">
            <a:xfrm>
              <a:off x="2176" y="1384"/>
              <a:ext cx="369" cy="656"/>
            </a:xfrm>
            <a:custGeom>
              <a:avLst/>
              <a:gdLst>
                <a:gd name="T0" fmla="*/ 1 w 369"/>
                <a:gd name="T1" fmla="*/ 41 h 1312"/>
                <a:gd name="T2" fmla="*/ 369 w 369"/>
                <a:gd name="T3" fmla="*/ 1 h 1312"/>
                <a:gd name="T4" fmla="*/ 328 w 369"/>
                <a:gd name="T5" fmla="*/ 0 h 1312"/>
                <a:gd name="T6" fmla="*/ 319 w 369"/>
                <a:gd name="T7" fmla="*/ 1 h 1312"/>
                <a:gd name="T8" fmla="*/ 321 w 369"/>
                <a:gd name="T9" fmla="*/ 2 h 1312"/>
                <a:gd name="T10" fmla="*/ 321 w 369"/>
                <a:gd name="T11" fmla="*/ 2 h 1312"/>
                <a:gd name="T12" fmla="*/ 319 w 369"/>
                <a:gd name="T13" fmla="*/ 2 h 1312"/>
                <a:gd name="T14" fmla="*/ 315 w 369"/>
                <a:gd name="T15" fmla="*/ 3 h 1312"/>
                <a:gd name="T16" fmla="*/ 311 w 369"/>
                <a:gd name="T17" fmla="*/ 4 h 1312"/>
                <a:gd name="T18" fmla="*/ 304 w 369"/>
                <a:gd name="T19" fmla="*/ 5 h 1312"/>
                <a:gd name="T20" fmla="*/ 294 w 369"/>
                <a:gd name="T21" fmla="*/ 7 h 1312"/>
                <a:gd name="T22" fmla="*/ 284 w 369"/>
                <a:gd name="T23" fmla="*/ 8 h 1312"/>
                <a:gd name="T24" fmla="*/ 271 w 369"/>
                <a:gd name="T25" fmla="*/ 10 h 1312"/>
                <a:gd name="T26" fmla="*/ 257 w 369"/>
                <a:gd name="T27" fmla="*/ 11 h 1312"/>
                <a:gd name="T28" fmla="*/ 241 w 369"/>
                <a:gd name="T29" fmla="*/ 13 h 1312"/>
                <a:gd name="T30" fmla="*/ 224 w 369"/>
                <a:gd name="T31" fmla="*/ 16 h 1312"/>
                <a:gd name="T32" fmla="*/ 207 w 369"/>
                <a:gd name="T33" fmla="*/ 18 h 1312"/>
                <a:gd name="T34" fmla="*/ 188 w 369"/>
                <a:gd name="T35" fmla="*/ 20 h 1312"/>
                <a:gd name="T36" fmla="*/ 166 w 369"/>
                <a:gd name="T37" fmla="*/ 22 h 1312"/>
                <a:gd name="T38" fmla="*/ 145 w 369"/>
                <a:gd name="T39" fmla="*/ 25 h 1312"/>
                <a:gd name="T40" fmla="*/ 123 w 369"/>
                <a:gd name="T41" fmla="*/ 28 h 1312"/>
                <a:gd name="T42" fmla="*/ 100 w 369"/>
                <a:gd name="T43" fmla="*/ 30 h 1312"/>
                <a:gd name="T44" fmla="*/ 75 w 369"/>
                <a:gd name="T45" fmla="*/ 33 h 1312"/>
                <a:gd name="T46" fmla="*/ 51 w 369"/>
                <a:gd name="T47" fmla="*/ 36 h 1312"/>
                <a:gd name="T48" fmla="*/ 25 w 369"/>
                <a:gd name="T49" fmla="*/ 39 h 1312"/>
                <a:gd name="T50" fmla="*/ 0 w 369"/>
                <a:gd name="T51" fmla="*/ 41 h 1312"/>
                <a:gd name="T52" fmla="*/ 1 w 369"/>
                <a:gd name="T53" fmla="*/ 41 h 13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9" h="1312">
                  <a:moveTo>
                    <a:pt x="1" y="1312"/>
                  </a:moveTo>
                  <a:lnTo>
                    <a:pt x="369" y="20"/>
                  </a:lnTo>
                  <a:lnTo>
                    <a:pt x="328" y="0"/>
                  </a:lnTo>
                  <a:lnTo>
                    <a:pt x="319" y="31"/>
                  </a:lnTo>
                  <a:lnTo>
                    <a:pt x="321" y="36"/>
                  </a:lnTo>
                  <a:lnTo>
                    <a:pt x="321" y="47"/>
                  </a:lnTo>
                  <a:lnTo>
                    <a:pt x="319" y="63"/>
                  </a:lnTo>
                  <a:lnTo>
                    <a:pt x="315" y="87"/>
                  </a:lnTo>
                  <a:lnTo>
                    <a:pt x="311" y="118"/>
                  </a:lnTo>
                  <a:lnTo>
                    <a:pt x="304" y="152"/>
                  </a:lnTo>
                  <a:lnTo>
                    <a:pt x="294" y="194"/>
                  </a:lnTo>
                  <a:lnTo>
                    <a:pt x="284" y="241"/>
                  </a:lnTo>
                  <a:lnTo>
                    <a:pt x="271" y="293"/>
                  </a:lnTo>
                  <a:lnTo>
                    <a:pt x="257" y="351"/>
                  </a:lnTo>
                  <a:lnTo>
                    <a:pt x="241" y="415"/>
                  </a:lnTo>
                  <a:lnTo>
                    <a:pt x="224" y="482"/>
                  </a:lnTo>
                  <a:lnTo>
                    <a:pt x="207" y="552"/>
                  </a:lnTo>
                  <a:lnTo>
                    <a:pt x="188" y="626"/>
                  </a:lnTo>
                  <a:lnTo>
                    <a:pt x="166" y="704"/>
                  </a:lnTo>
                  <a:lnTo>
                    <a:pt x="145" y="786"/>
                  </a:lnTo>
                  <a:lnTo>
                    <a:pt x="123" y="871"/>
                  </a:lnTo>
                  <a:lnTo>
                    <a:pt x="100" y="956"/>
                  </a:lnTo>
                  <a:lnTo>
                    <a:pt x="75" y="1043"/>
                  </a:lnTo>
                  <a:lnTo>
                    <a:pt x="51" y="1133"/>
                  </a:lnTo>
                  <a:lnTo>
                    <a:pt x="25" y="1222"/>
                  </a:lnTo>
                  <a:lnTo>
                    <a:pt x="0" y="1312"/>
                  </a:lnTo>
                  <a:lnTo>
                    <a:pt x="1" y="1312"/>
                  </a:lnTo>
                  <a:close/>
                </a:path>
              </a:pathLst>
            </a:custGeom>
            <a:solidFill>
              <a:srgbClr val="057E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4" name="Freeform 61"/>
            <p:cNvSpPr>
              <a:spLocks/>
            </p:cNvSpPr>
            <p:nvPr/>
          </p:nvSpPr>
          <p:spPr bwMode="auto">
            <a:xfrm>
              <a:off x="2174" y="1399"/>
              <a:ext cx="323" cy="641"/>
            </a:xfrm>
            <a:custGeom>
              <a:avLst/>
              <a:gdLst>
                <a:gd name="T0" fmla="*/ 321 w 323"/>
                <a:gd name="T1" fmla="*/ 0 h 1281"/>
                <a:gd name="T2" fmla="*/ 323 w 323"/>
                <a:gd name="T3" fmla="*/ 1 h 1281"/>
                <a:gd name="T4" fmla="*/ 323 w 323"/>
                <a:gd name="T5" fmla="*/ 1 h 1281"/>
                <a:gd name="T6" fmla="*/ 321 w 323"/>
                <a:gd name="T7" fmla="*/ 1 h 1281"/>
                <a:gd name="T8" fmla="*/ 317 w 323"/>
                <a:gd name="T9" fmla="*/ 2 h 1281"/>
                <a:gd name="T10" fmla="*/ 313 w 323"/>
                <a:gd name="T11" fmla="*/ 3 h 1281"/>
                <a:gd name="T12" fmla="*/ 306 w 323"/>
                <a:gd name="T13" fmla="*/ 4 h 1281"/>
                <a:gd name="T14" fmla="*/ 296 w 323"/>
                <a:gd name="T15" fmla="*/ 6 h 1281"/>
                <a:gd name="T16" fmla="*/ 286 w 323"/>
                <a:gd name="T17" fmla="*/ 7 h 1281"/>
                <a:gd name="T18" fmla="*/ 273 w 323"/>
                <a:gd name="T19" fmla="*/ 9 h 1281"/>
                <a:gd name="T20" fmla="*/ 259 w 323"/>
                <a:gd name="T21" fmla="*/ 10 h 1281"/>
                <a:gd name="T22" fmla="*/ 243 w 323"/>
                <a:gd name="T23" fmla="*/ 12 h 1281"/>
                <a:gd name="T24" fmla="*/ 226 w 323"/>
                <a:gd name="T25" fmla="*/ 15 h 1281"/>
                <a:gd name="T26" fmla="*/ 209 w 323"/>
                <a:gd name="T27" fmla="*/ 17 h 1281"/>
                <a:gd name="T28" fmla="*/ 190 w 323"/>
                <a:gd name="T29" fmla="*/ 19 h 1281"/>
                <a:gd name="T30" fmla="*/ 168 w 323"/>
                <a:gd name="T31" fmla="*/ 22 h 1281"/>
                <a:gd name="T32" fmla="*/ 147 w 323"/>
                <a:gd name="T33" fmla="*/ 24 h 1281"/>
                <a:gd name="T34" fmla="*/ 125 w 323"/>
                <a:gd name="T35" fmla="*/ 27 h 1281"/>
                <a:gd name="T36" fmla="*/ 102 w 323"/>
                <a:gd name="T37" fmla="*/ 29 h 1281"/>
                <a:gd name="T38" fmla="*/ 77 w 323"/>
                <a:gd name="T39" fmla="*/ 32 h 1281"/>
                <a:gd name="T40" fmla="*/ 53 w 323"/>
                <a:gd name="T41" fmla="*/ 35 h 1281"/>
                <a:gd name="T42" fmla="*/ 27 w 323"/>
                <a:gd name="T43" fmla="*/ 38 h 1281"/>
                <a:gd name="T44" fmla="*/ 2 w 323"/>
                <a:gd name="T45" fmla="*/ 41 h 1281"/>
                <a:gd name="T46" fmla="*/ 0 w 323"/>
                <a:gd name="T47" fmla="*/ 41 h 1281"/>
                <a:gd name="T48" fmla="*/ 26 w 323"/>
                <a:gd name="T49" fmla="*/ 38 h 1281"/>
                <a:gd name="T50" fmla="*/ 50 w 323"/>
                <a:gd name="T51" fmla="*/ 35 h 1281"/>
                <a:gd name="T52" fmla="*/ 74 w 323"/>
                <a:gd name="T53" fmla="*/ 32 h 1281"/>
                <a:gd name="T54" fmla="*/ 98 w 323"/>
                <a:gd name="T55" fmla="*/ 30 h 1281"/>
                <a:gd name="T56" fmla="*/ 120 w 323"/>
                <a:gd name="T57" fmla="*/ 27 h 1281"/>
                <a:gd name="T58" fmla="*/ 143 w 323"/>
                <a:gd name="T59" fmla="*/ 24 h 1281"/>
                <a:gd name="T60" fmla="*/ 164 w 323"/>
                <a:gd name="T61" fmla="*/ 22 h 1281"/>
                <a:gd name="T62" fmla="*/ 184 w 323"/>
                <a:gd name="T63" fmla="*/ 20 h 1281"/>
                <a:gd name="T64" fmla="*/ 202 w 323"/>
                <a:gd name="T65" fmla="*/ 17 h 1281"/>
                <a:gd name="T66" fmla="*/ 221 w 323"/>
                <a:gd name="T67" fmla="*/ 15 h 1281"/>
                <a:gd name="T68" fmla="*/ 236 w 323"/>
                <a:gd name="T69" fmla="*/ 13 h 1281"/>
                <a:gd name="T70" fmla="*/ 252 w 323"/>
                <a:gd name="T71" fmla="*/ 11 h 1281"/>
                <a:gd name="T72" fmla="*/ 266 w 323"/>
                <a:gd name="T73" fmla="*/ 9 h 1281"/>
                <a:gd name="T74" fmla="*/ 277 w 323"/>
                <a:gd name="T75" fmla="*/ 8 h 1281"/>
                <a:gd name="T76" fmla="*/ 287 w 323"/>
                <a:gd name="T77" fmla="*/ 6 h 1281"/>
                <a:gd name="T78" fmla="*/ 296 w 323"/>
                <a:gd name="T79" fmla="*/ 5 h 1281"/>
                <a:gd name="T80" fmla="*/ 303 w 323"/>
                <a:gd name="T81" fmla="*/ 4 h 1281"/>
                <a:gd name="T82" fmla="*/ 308 w 323"/>
                <a:gd name="T83" fmla="*/ 3 h 1281"/>
                <a:gd name="T84" fmla="*/ 313 w 323"/>
                <a:gd name="T85" fmla="*/ 2 h 1281"/>
                <a:gd name="T86" fmla="*/ 314 w 323"/>
                <a:gd name="T87" fmla="*/ 2 h 1281"/>
                <a:gd name="T88" fmla="*/ 314 w 323"/>
                <a:gd name="T89" fmla="*/ 2 h 1281"/>
                <a:gd name="T90" fmla="*/ 311 w 323"/>
                <a:gd name="T91" fmla="*/ 1 h 1281"/>
                <a:gd name="T92" fmla="*/ 321 w 323"/>
                <a:gd name="T93" fmla="*/ 0 h 12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23" h="1281">
                  <a:moveTo>
                    <a:pt x="321" y="0"/>
                  </a:moveTo>
                  <a:lnTo>
                    <a:pt x="323" y="5"/>
                  </a:lnTo>
                  <a:lnTo>
                    <a:pt x="323" y="16"/>
                  </a:lnTo>
                  <a:lnTo>
                    <a:pt x="321" y="32"/>
                  </a:lnTo>
                  <a:lnTo>
                    <a:pt x="317" y="56"/>
                  </a:lnTo>
                  <a:lnTo>
                    <a:pt x="313" y="87"/>
                  </a:lnTo>
                  <a:lnTo>
                    <a:pt x="306" y="121"/>
                  </a:lnTo>
                  <a:lnTo>
                    <a:pt x="296" y="163"/>
                  </a:lnTo>
                  <a:lnTo>
                    <a:pt x="286" y="210"/>
                  </a:lnTo>
                  <a:lnTo>
                    <a:pt x="273" y="262"/>
                  </a:lnTo>
                  <a:lnTo>
                    <a:pt x="259" y="320"/>
                  </a:lnTo>
                  <a:lnTo>
                    <a:pt x="243" y="384"/>
                  </a:lnTo>
                  <a:lnTo>
                    <a:pt x="226" y="451"/>
                  </a:lnTo>
                  <a:lnTo>
                    <a:pt x="209" y="521"/>
                  </a:lnTo>
                  <a:lnTo>
                    <a:pt x="190" y="595"/>
                  </a:lnTo>
                  <a:lnTo>
                    <a:pt x="168" y="673"/>
                  </a:lnTo>
                  <a:lnTo>
                    <a:pt x="147" y="755"/>
                  </a:lnTo>
                  <a:lnTo>
                    <a:pt x="125" y="840"/>
                  </a:lnTo>
                  <a:lnTo>
                    <a:pt x="102" y="925"/>
                  </a:lnTo>
                  <a:lnTo>
                    <a:pt x="77" y="1012"/>
                  </a:lnTo>
                  <a:lnTo>
                    <a:pt x="53" y="1102"/>
                  </a:lnTo>
                  <a:lnTo>
                    <a:pt x="27" y="1191"/>
                  </a:lnTo>
                  <a:lnTo>
                    <a:pt x="2" y="1281"/>
                  </a:lnTo>
                  <a:lnTo>
                    <a:pt x="0" y="1281"/>
                  </a:lnTo>
                  <a:lnTo>
                    <a:pt x="26" y="1193"/>
                  </a:lnTo>
                  <a:lnTo>
                    <a:pt x="50" y="1106"/>
                  </a:lnTo>
                  <a:lnTo>
                    <a:pt x="74" y="1019"/>
                  </a:lnTo>
                  <a:lnTo>
                    <a:pt x="98" y="934"/>
                  </a:lnTo>
                  <a:lnTo>
                    <a:pt x="120" y="849"/>
                  </a:lnTo>
                  <a:lnTo>
                    <a:pt x="143" y="767"/>
                  </a:lnTo>
                  <a:lnTo>
                    <a:pt x="164" y="689"/>
                  </a:lnTo>
                  <a:lnTo>
                    <a:pt x="184" y="612"/>
                  </a:lnTo>
                  <a:lnTo>
                    <a:pt x="202" y="539"/>
                  </a:lnTo>
                  <a:lnTo>
                    <a:pt x="221" y="470"/>
                  </a:lnTo>
                  <a:lnTo>
                    <a:pt x="236" y="405"/>
                  </a:lnTo>
                  <a:lnTo>
                    <a:pt x="252" y="344"/>
                  </a:lnTo>
                  <a:lnTo>
                    <a:pt x="266" y="288"/>
                  </a:lnTo>
                  <a:lnTo>
                    <a:pt x="277" y="237"/>
                  </a:lnTo>
                  <a:lnTo>
                    <a:pt x="287" y="192"/>
                  </a:lnTo>
                  <a:lnTo>
                    <a:pt x="296" y="150"/>
                  </a:lnTo>
                  <a:lnTo>
                    <a:pt x="303" y="116"/>
                  </a:lnTo>
                  <a:lnTo>
                    <a:pt x="308" y="87"/>
                  </a:lnTo>
                  <a:lnTo>
                    <a:pt x="313" y="63"/>
                  </a:lnTo>
                  <a:lnTo>
                    <a:pt x="314" y="47"/>
                  </a:lnTo>
                  <a:lnTo>
                    <a:pt x="314" y="36"/>
                  </a:lnTo>
                  <a:lnTo>
                    <a:pt x="311" y="32"/>
                  </a:lnTo>
                  <a:lnTo>
                    <a:pt x="321" y="0"/>
                  </a:lnTo>
                  <a:close/>
                </a:path>
              </a:pathLst>
            </a:custGeom>
            <a:solidFill>
              <a:srgbClr val="0D8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5" name="Freeform 62"/>
            <p:cNvSpPr>
              <a:spLocks/>
            </p:cNvSpPr>
            <p:nvPr/>
          </p:nvSpPr>
          <p:spPr bwMode="auto">
            <a:xfrm>
              <a:off x="2174" y="1416"/>
              <a:ext cx="314" cy="624"/>
            </a:xfrm>
            <a:custGeom>
              <a:avLst/>
              <a:gdLst>
                <a:gd name="T0" fmla="*/ 0 w 314"/>
                <a:gd name="T1" fmla="*/ 39 h 1249"/>
                <a:gd name="T2" fmla="*/ 26 w 314"/>
                <a:gd name="T3" fmla="*/ 36 h 1249"/>
                <a:gd name="T4" fmla="*/ 50 w 314"/>
                <a:gd name="T5" fmla="*/ 33 h 1249"/>
                <a:gd name="T6" fmla="*/ 74 w 314"/>
                <a:gd name="T7" fmla="*/ 30 h 1249"/>
                <a:gd name="T8" fmla="*/ 98 w 314"/>
                <a:gd name="T9" fmla="*/ 28 h 1249"/>
                <a:gd name="T10" fmla="*/ 120 w 314"/>
                <a:gd name="T11" fmla="*/ 25 h 1249"/>
                <a:gd name="T12" fmla="*/ 143 w 314"/>
                <a:gd name="T13" fmla="*/ 22 h 1249"/>
                <a:gd name="T14" fmla="*/ 164 w 314"/>
                <a:gd name="T15" fmla="*/ 20 h 1249"/>
                <a:gd name="T16" fmla="*/ 184 w 314"/>
                <a:gd name="T17" fmla="*/ 18 h 1249"/>
                <a:gd name="T18" fmla="*/ 202 w 314"/>
                <a:gd name="T19" fmla="*/ 15 h 1249"/>
                <a:gd name="T20" fmla="*/ 221 w 314"/>
                <a:gd name="T21" fmla="*/ 13 h 1249"/>
                <a:gd name="T22" fmla="*/ 236 w 314"/>
                <a:gd name="T23" fmla="*/ 11 h 1249"/>
                <a:gd name="T24" fmla="*/ 252 w 314"/>
                <a:gd name="T25" fmla="*/ 9 h 1249"/>
                <a:gd name="T26" fmla="*/ 266 w 314"/>
                <a:gd name="T27" fmla="*/ 8 h 1249"/>
                <a:gd name="T28" fmla="*/ 277 w 314"/>
                <a:gd name="T29" fmla="*/ 6 h 1249"/>
                <a:gd name="T30" fmla="*/ 287 w 314"/>
                <a:gd name="T31" fmla="*/ 5 h 1249"/>
                <a:gd name="T32" fmla="*/ 296 w 314"/>
                <a:gd name="T33" fmla="*/ 3 h 1249"/>
                <a:gd name="T34" fmla="*/ 303 w 314"/>
                <a:gd name="T35" fmla="*/ 2 h 1249"/>
                <a:gd name="T36" fmla="*/ 308 w 314"/>
                <a:gd name="T37" fmla="*/ 1 h 1249"/>
                <a:gd name="T38" fmla="*/ 313 w 314"/>
                <a:gd name="T39" fmla="*/ 0 h 1249"/>
                <a:gd name="T40" fmla="*/ 314 w 314"/>
                <a:gd name="T41" fmla="*/ 0 h 1249"/>
                <a:gd name="T42" fmla="*/ 314 w 314"/>
                <a:gd name="T43" fmla="*/ 0 h 1249"/>
                <a:gd name="T44" fmla="*/ 311 w 314"/>
                <a:gd name="T45" fmla="*/ 0 h 1249"/>
                <a:gd name="T46" fmla="*/ 303 w 314"/>
                <a:gd name="T47" fmla="*/ 1 h 1249"/>
                <a:gd name="T48" fmla="*/ 304 w 314"/>
                <a:gd name="T49" fmla="*/ 1 h 1249"/>
                <a:gd name="T50" fmla="*/ 304 w 314"/>
                <a:gd name="T51" fmla="*/ 1 h 1249"/>
                <a:gd name="T52" fmla="*/ 303 w 314"/>
                <a:gd name="T53" fmla="*/ 2 h 1249"/>
                <a:gd name="T54" fmla="*/ 299 w 314"/>
                <a:gd name="T55" fmla="*/ 2 h 1249"/>
                <a:gd name="T56" fmla="*/ 293 w 314"/>
                <a:gd name="T57" fmla="*/ 3 h 1249"/>
                <a:gd name="T58" fmla="*/ 284 w 314"/>
                <a:gd name="T59" fmla="*/ 5 h 1249"/>
                <a:gd name="T60" fmla="*/ 276 w 314"/>
                <a:gd name="T61" fmla="*/ 6 h 1249"/>
                <a:gd name="T62" fmla="*/ 265 w 314"/>
                <a:gd name="T63" fmla="*/ 7 h 1249"/>
                <a:gd name="T64" fmla="*/ 252 w 314"/>
                <a:gd name="T65" fmla="*/ 9 h 1249"/>
                <a:gd name="T66" fmla="*/ 238 w 314"/>
                <a:gd name="T67" fmla="*/ 11 h 1249"/>
                <a:gd name="T68" fmla="*/ 221 w 314"/>
                <a:gd name="T69" fmla="*/ 13 h 1249"/>
                <a:gd name="T70" fmla="*/ 204 w 314"/>
                <a:gd name="T71" fmla="*/ 15 h 1249"/>
                <a:gd name="T72" fmla="*/ 185 w 314"/>
                <a:gd name="T73" fmla="*/ 17 h 1249"/>
                <a:gd name="T74" fmla="*/ 164 w 314"/>
                <a:gd name="T75" fmla="*/ 20 h 1249"/>
                <a:gd name="T76" fmla="*/ 143 w 314"/>
                <a:gd name="T77" fmla="*/ 22 h 1249"/>
                <a:gd name="T78" fmla="*/ 122 w 314"/>
                <a:gd name="T79" fmla="*/ 25 h 1249"/>
                <a:gd name="T80" fmla="*/ 98 w 314"/>
                <a:gd name="T81" fmla="*/ 27 h 1249"/>
                <a:gd name="T82" fmla="*/ 75 w 314"/>
                <a:gd name="T83" fmla="*/ 30 h 1249"/>
                <a:gd name="T84" fmla="*/ 50 w 314"/>
                <a:gd name="T85" fmla="*/ 33 h 1249"/>
                <a:gd name="T86" fmla="*/ 26 w 314"/>
                <a:gd name="T87" fmla="*/ 36 h 1249"/>
                <a:gd name="T88" fmla="*/ 0 w 314"/>
                <a:gd name="T89" fmla="*/ 39 h 1249"/>
                <a:gd name="T90" fmla="*/ 0 w 314"/>
                <a:gd name="T91" fmla="*/ 39 h 12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4" h="1249">
                  <a:moveTo>
                    <a:pt x="0" y="1249"/>
                  </a:moveTo>
                  <a:lnTo>
                    <a:pt x="26" y="1161"/>
                  </a:lnTo>
                  <a:lnTo>
                    <a:pt x="50" y="1074"/>
                  </a:lnTo>
                  <a:lnTo>
                    <a:pt x="74" y="987"/>
                  </a:lnTo>
                  <a:lnTo>
                    <a:pt x="98" y="902"/>
                  </a:lnTo>
                  <a:lnTo>
                    <a:pt x="120" y="817"/>
                  </a:lnTo>
                  <a:lnTo>
                    <a:pt x="143" y="735"/>
                  </a:lnTo>
                  <a:lnTo>
                    <a:pt x="164" y="657"/>
                  </a:lnTo>
                  <a:lnTo>
                    <a:pt x="184" y="580"/>
                  </a:lnTo>
                  <a:lnTo>
                    <a:pt x="202" y="507"/>
                  </a:lnTo>
                  <a:lnTo>
                    <a:pt x="221" y="438"/>
                  </a:lnTo>
                  <a:lnTo>
                    <a:pt x="236" y="373"/>
                  </a:lnTo>
                  <a:lnTo>
                    <a:pt x="252" y="312"/>
                  </a:lnTo>
                  <a:lnTo>
                    <a:pt x="266" y="256"/>
                  </a:lnTo>
                  <a:lnTo>
                    <a:pt x="277" y="205"/>
                  </a:lnTo>
                  <a:lnTo>
                    <a:pt x="287" y="160"/>
                  </a:lnTo>
                  <a:lnTo>
                    <a:pt x="296" y="118"/>
                  </a:lnTo>
                  <a:lnTo>
                    <a:pt x="303" y="84"/>
                  </a:lnTo>
                  <a:lnTo>
                    <a:pt x="308" y="55"/>
                  </a:lnTo>
                  <a:lnTo>
                    <a:pt x="313" y="31"/>
                  </a:lnTo>
                  <a:lnTo>
                    <a:pt x="314" y="15"/>
                  </a:lnTo>
                  <a:lnTo>
                    <a:pt x="314" y="4"/>
                  </a:lnTo>
                  <a:lnTo>
                    <a:pt x="311" y="0"/>
                  </a:lnTo>
                  <a:lnTo>
                    <a:pt x="303" y="33"/>
                  </a:lnTo>
                  <a:lnTo>
                    <a:pt x="304" y="38"/>
                  </a:lnTo>
                  <a:lnTo>
                    <a:pt x="304" y="49"/>
                  </a:lnTo>
                  <a:lnTo>
                    <a:pt x="303" y="67"/>
                  </a:lnTo>
                  <a:lnTo>
                    <a:pt x="299" y="91"/>
                  </a:lnTo>
                  <a:lnTo>
                    <a:pt x="293" y="122"/>
                  </a:lnTo>
                  <a:lnTo>
                    <a:pt x="284" y="160"/>
                  </a:lnTo>
                  <a:lnTo>
                    <a:pt x="276" y="203"/>
                  </a:lnTo>
                  <a:lnTo>
                    <a:pt x="265" y="252"/>
                  </a:lnTo>
                  <a:lnTo>
                    <a:pt x="252" y="304"/>
                  </a:lnTo>
                  <a:lnTo>
                    <a:pt x="238" y="364"/>
                  </a:lnTo>
                  <a:lnTo>
                    <a:pt x="221" y="429"/>
                  </a:lnTo>
                  <a:lnTo>
                    <a:pt x="204" y="498"/>
                  </a:lnTo>
                  <a:lnTo>
                    <a:pt x="185" y="571"/>
                  </a:lnTo>
                  <a:lnTo>
                    <a:pt x="164" y="647"/>
                  </a:lnTo>
                  <a:lnTo>
                    <a:pt x="143" y="726"/>
                  </a:lnTo>
                  <a:lnTo>
                    <a:pt x="122" y="810"/>
                  </a:lnTo>
                  <a:lnTo>
                    <a:pt x="98" y="895"/>
                  </a:lnTo>
                  <a:lnTo>
                    <a:pt x="75" y="982"/>
                  </a:lnTo>
                  <a:lnTo>
                    <a:pt x="50" y="1070"/>
                  </a:lnTo>
                  <a:lnTo>
                    <a:pt x="26" y="1159"/>
                  </a:lnTo>
                  <a:lnTo>
                    <a:pt x="0" y="1248"/>
                  </a:lnTo>
                  <a:lnTo>
                    <a:pt x="0" y="1249"/>
                  </a:lnTo>
                  <a:close/>
                </a:path>
              </a:pathLst>
            </a:custGeom>
            <a:solidFill>
              <a:srgbClr val="1589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6" name="Freeform 63"/>
            <p:cNvSpPr>
              <a:spLocks/>
            </p:cNvSpPr>
            <p:nvPr/>
          </p:nvSpPr>
          <p:spPr bwMode="auto">
            <a:xfrm>
              <a:off x="2173" y="1432"/>
              <a:ext cx="305" cy="607"/>
            </a:xfrm>
            <a:custGeom>
              <a:avLst/>
              <a:gdLst>
                <a:gd name="T0" fmla="*/ 304 w 305"/>
                <a:gd name="T1" fmla="*/ 0 h 1215"/>
                <a:gd name="T2" fmla="*/ 305 w 305"/>
                <a:gd name="T3" fmla="*/ 0 h 1215"/>
                <a:gd name="T4" fmla="*/ 305 w 305"/>
                <a:gd name="T5" fmla="*/ 0 h 1215"/>
                <a:gd name="T6" fmla="*/ 304 w 305"/>
                <a:gd name="T7" fmla="*/ 1 h 1215"/>
                <a:gd name="T8" fmla="*/ 300 w 305"/>
                <a:gd name="T9" fmla="*/ 1 h 1215"/>
                <a:gd name="T10" fmla="*/ 294 w 305"/>
                <a:gd name="T11" fmla="*/ 2 h 1215"/>
                <a:gd name="T12" fmla="*/ 285 w 305"/>
                <a:gd name="T13" fmla="*/ 3 h 1215"/>
                <a:gd name="T14" fmla="*/ 277 w 305"/>
                <a:gd name="T15" fmla="*/ 5 h 1215"/>
                <a:gd name="T16" fmla="*/ 266 w 305"/>
                <a:gd name="T17" fmla="*/ 6 h 1215"/>
                <a:gd name="T18" fmla="*/ 253 w 305"/>
                <a:gd name="T19" fmla="*/ 8 h 1215"/>
                <a:gd name="T20" fmla="*/ 239 w 305"/>
                <a:gd name="T21" fmla="*/ 10 h 1215"/>
                <a:gd name="T22" fmla="*/ 222 w 305"/>
                <a:gd name="T23" fmla="*/ 12 h 1215"/>
                <a:gd name="T24" fmla="*/ 205 w 305"/>
                <a:gd name="T25" fmla="*/ 14 h 1215"/>
                <a:gd name="T26" fmla="*/ 186 w 305"/>
                <a:gd name="T27" fmla="*/ 16 h 1215"/>
                <a:gd name="T28" fmla="*/ 165 w 305"/>
                <a:gd name="T29" fmla="*/ 19 h 1215"/>
                <a:gd name="T30" fmla="*/ 144 w 305"/>
                <a:gd name="T31" fmla="*/ 21 h 1215"/>
                <a:gd name="T32" fmla="*/ 123 w 305"/>
                <a:gd name="T33" fmla="*/ 24 h 1215"/>
                <a:gd name="T34" fmla="*/ 99 w 305"/>
                <a:gd name="T35" fmla="*/ 26 h 1215"/>
                <a:gd name="T36" fmla="*/ 76 w 305"/>
                <a:gd name="T37" fmla="*/ 29 h 1215"/>
                <a:gd name="T38" fmla="*/ 51 w 305"/>
                <a:gd name="T39" fmla="*/ 32 h 1215"/>
                <a:gd name="T40" fmla="*/ 27 w 305"/>
                <a:gd name="T41" fmla="*/ 35 h 1215"/>
                <a:gd name="T42" fmla="*/ 1 w 305"/>
                <a:gd name="T43" fmla="*/ 37 h 1215"/>
                <a:gd name="T44" fmla="*/ 0 w 305"/>
                <a:gd name="T45" fmla="*/ 37 h 1215"/>
                <a:gd name="T46" fmla="*/ 24 w 305"/>
                <a:gd name="T47" fmla="*/ 35 h 1215"/>
                <a:gd name="T48" fmla="*/ 48 w 305"/>
                <a:gd name="T49" fmla="*/ 32 h 1215"/>
                <a:gd name="T50" fmla="*/ 72 w 305"/>
                <a:gd name="T51" fmla="*/ 29 h 1215"/>
                <a:gd name="T52" fmla="*/ 96 w 305"/>
                <a:gd name="T53" fmla="*/ 27 h 1215"/>
                <a:gd name="T54" fmla="*/ 119 w 305"/>
                <a:gd name="T55" fmla="*/ 24 h 1215"/>
                <a:gd name="T56" fmla="*/ 140 w 305"/>
                <a:gd name="T57" fmla="*/ 22 h 1215"/>
                <a:gd name="T58" fmla="*/ 160 w 305"/>
                <a:gd name="T59" fmla="*/ 19 h 1215"/>
                <a:gd name="T60" fmla="*/ 179 w 305"/>
                <a:gd name="T61" fmla="*/ 17 h 1215"/>
                <a:gd name="T62" fmla="*/ 198 w 305"/>
                <a:gd name="T63" fmla="*/ 15 h 1215"/>
                <a:gd name="T64" fmla="*/ 215 w 305"/>
                <a:gd name="T65" fmla="*/ 13 h 1215"/>
                <a:gd name="T66" fmla="*/ 230 w 305"/>
                <a:gd name="T67" fmla="*/ 11 h 1215"/>
                <a:gd name="T68" fmla="*/ 244 w 305"/>
                <a:gd name="T69" fmla="*/ 9 h 1215"/>
                <a:gd name="T70" fmla="*/ 257 w 305"/>
                <a:gd name="T71" fmla="*/ 7 h 1215"/>
                <a:gd name="T72" fmla="*/ 267 w 305"/>
                <a:gd name="T73" fmla="*/ 6 h 1215"/>
                <a:gd name="T74" fmla="*/ 277 w 305"/>
                <a:gd name="T75" fmla="*/ 4 h 1215"/>
                <a:gd name="T76" fmla="*/ 284 w 305"/>
                <a:gd name="T77" fmla="*/ 3 h 1215"/>
                <a:gd name="T78" fmla="*/ 290 w 305"/>
                <a:gd name="T79" fmla="*/ 2 h 1215"/>
                <a:gd name="T80" fmla="*/ 294 w 305"/>
                <a:gd name="T81" fmla="*/ 2 h 1215"/>
                <a:gd name="T82" fmla="*/ 295 w 305"/>
                <a:gd name="T83" fmla="*/ 1 h 1215"/>
                <a:gd name="T84" fmla="*/ 295 w 305"/>
                <a:gd name="T85" fmla="*/ 1 h 1215"/>
                <a:gd name="T86" fmla="*/ 294 w 305"/>
                <a:gd name="T87" fmla="*/ 1 h 1215"/>
                <a:gd name="T88" fmla="*/ 304 w 305"/>
                <a:gd name="T89" fmla="*/ 0 h 121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05" h="1215">
                  <a:moveTo>
                    <a:pt x="304" y="0"/>
                  </a:moveTo>
                  <a:lnTo>
                    <a:pt x="305" y="5"/>
                  </a:lnTo>
                  <a:lnTo>
                    <a:pt x="305" y="16"/>
                  </a:lnTo>
                  <a:lnTo>
                    <a:pt x="304" y="34"/>
                  </a:lnTo>
                  <a:lnTo>
                    <a:pt x="300" y="58"/>
                  </a:lnTo>
                  <a:lnTo>
                    <a:pt x="294" y="89"/>
                  </a:lnTo>
                  <a:lnTo>
                    <a:pt x="285" y="127"/>
                  </a:lnTo>
                  <a:lnTo>
                    <a:pt x="277" y="170"/>
                  </a:lnTo>
                  <a:lnTo>
                    <a:pt x="266" y="219"/>
                  </a:lnTo>
                  <a:lnTo>
                    <a:pt x="253" y="271"/>
                  </a:lnTo>
                  <a:lnTo>
                    <a:pt x="239" y="331"/>
                  </a:lnTo>
                  <a:lnTo>
                    <a:pt x="222" y="396"/>
                  </a:lnTo>
                  <a:lnTo>
                    <a:pt x="205" y="465"/>
                  </a:lnTo>
                  <a:lnTo>
                    <a:pt x="186" y="538"/>
                  </a:lnTo>
                  <a:lnTo>
                    <a:pt x="165" y="614"/>
                  </a:lnTo>
                  <a:lnTo>
                    <a:pt x="144" y="693"/>
                  </a:lnTo>
                  <a:lnTo>
                    <a:pt x="123" y="777"/>
                  </a:lnTo>
                  <a:lnTo>
                    <a:pt x="99" y="862"/>
                  </a:lnTo>
                  <a:lnTo>
                    <a:pt x="76" y="949"/>
                  </a:lnTo>
                  <a:lnTo>
                    <a:pt x="51" y="1037"/>
                  </a:lnTo>
                  <a:lnTo>
                    <a:pt x="27" y="1126"/>
                  </a:lnTo>
                  <a:lnTo>
                    <a:pt x="1" y="1215"/>
                  </a:lnTo>
                  <a:lnTo>
                    <a:pt x="0" y="1215"/>
                  </a:lnTo>
                  <a:lnTo>
                    <a:pt x="24" y="1128"/>
                  </a:lnTo>
                  <a:lnTo>
                    <a:pt x="48" y="1041"/>
                  </a:lnTo>
                  <a:lnTo>
                    <a:pt x="72" y="956"/>
                  </a:lnTo>
                  <a:lnTo>
                    <a:pt x="96" y="871"/>
                  </a:lnTo>
                  <a:lnTo>
                    <a:pt x="119" y="789"/>
                  </a:lnTo>
                  <a:lnTo>
                    <a:pt x="140" y="708"/>
                  </a:lnTo>
                  <a:lnTo>
                    <a:pt x="160" y="632"/>
                  </a:lnTo>
                  <a:lnTo>
                    <a:pt x="179" y="557"/>
                  </a:lnTo>
                  <a:lnTo>
                    <a:pt x="198" y="487"/>
                  </a:lnTo>
                  <a:lnTo>
                    <a:pt x="215" y="420"/>
                  </a:lnTo>
                  <a:lnTo>
                    <a:pt x="230" y="357"/>
                  </a:lnTo>
                  <a:lnTo>
                    <a:pt x="244" y="299"/>
                  </a:lnTo>
                  <a:lnTo>
                    <a:pt x="257" y="246"/>
                  </a:lnTo>
                  <a:lnTo>
                    <a:pt x="267" y="199"/>
                  </a:lnTo>
                  <a:lnTo>
                    <a:pt x="277" y="157"/>
                  </a:lnTo>
                  <a:lnTo>
                    <a:pt x="284" y="121"/>
                  </a:lnTo>
                  <a:lnTo>
                    <a:pt x="290" y="92"/>
                  </a:lnTo>
                  <a:lnTo>
                    <a:pt x="294" y="69"/>
                  </a:lnTo>
                  <a:lnTo>
                    <a:pt x="295" y="51"/>
                  </a:lnTo>
                  <a:lnTo>
                    <a:pt x="295" y="40"/>
                  </a:lnTo>
                  <a:lnTo>
                    <a:pt x="294" y="34"/>
                  </a:lnTo>
                  <a:lnTo>
                    <a:pt x="304" y="0"/>
                  </a:lnTo>
                  <a:close/>
                </a:path>
              </a:pathLst>
            </a:custGeom>
            <a:solidFill>
              <a:srgbClr val="1D8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7" name="Freeform 64"/>
            <p:cNvSpPr>
              <a:spLocks/>
            </p:cNvSpPr>
            <p:nvPr/>
          </p:nvSpPr>
          <p:spPr bwMode="auto">
            <a:xfrm>
              <a:off x="2171" y="1449"/>
              <a:ext cx="297" cy="590"/>
            </a:xfrm>
            <a:custGeom>
              <a:avLst/>
              <a:gdLst>
                <a:gd name="T0" fmla="*/ 2 w 297"/>
                <a:gd name="T1" fmla="*/ 36 h 1181"/>
                <a:gd name="T2" fmla="*/ 26 w 297"/>
                <a:gd name="T3" fmla="*/ 34 h 1181"/>
                <a:gd name="T4" fmla="*/ 50 w 297"/>
                <a:gd name="T5" fmla="*/ 31 h 1181"/>
                <a:gd name="T6" fmla="*/ 74 w 297"/>
                <a:gd name="T7" fmla="*/ 28 h 1181"/>
                <a:gd name="T8" fmla="*/ 98 w 297"/>
                <a:gd name="T9" fmla="*/ 26 h 1181"/>
                <a:gd name="T10" fmla="*/ 121 w 297"/>
                <a:gd name="T11" fmla="*/ 23 h 1181"/>
                <a:gd name="T12" fmla="*/ 142 w 297"/>
                <a:gd name="T13" fmla="*/ 21 h 1181"/>
                <a:gd name="T14" fmla="*/ 162 w 297"/>
                <a:gd name="T15" fmla="*/ 18 h 1181"/>
                <a:gd name="T16" fmla="*/ 181 w 297"/>
                <a:gd name="T17" fmla="*/ 16 h 1181"/>
                <a:gd name="T18" fmla="*/ 200 w 297"/>
                <a:gd name="T19" fmla="*/ 14 h 1181"/>
                <a:gd name="T20" fmla="*/ 217 w 297"/>
                <a:gd name="T21" fmla="*/ 12 h 1181"/>
                <a:gd name="T22" fmla="*/ 232 w 297"/>
                <a:gd name="T23" fmla="*/ 10 h 1181"/>
                <a:gd name="T24" fmla="*/ 246 w 297"/>
                <a:gd name="T25" fmla="*/ 8 h 1181"/>
                <a:gd name="T26" fmla="*/ 259 w 297"/>
                <a:gd name="T27" fmla="*/ 6 h 1181"/>
                <a:gd name="T28" fmla="*/ 269 w 297"/>
                <a:gd name="T29" fmla="*/ 5 h 1181"/>
                <a:gd name="T30" fmla="*/ 279 w 297"/>
                <a:gd name="T31" fmla="*/ 3 h 1181"/>
                <a:gd name="T32" fmla="*/ 286 w 297"/>
                <a:gd name="T33" fmla="*/ 2 h 1181"/>
                <a:gd name="T34" fmla="*/ 292 w 297"/>
                <a:gd name="T35" fmla="*/ 1 h 1181"/>
                <a:gd name="T36" fmla="*/ 296 w 297"/>
                <a:gd name="T37" fmla="*/ 1 h 1181"/>
                <a:gd name="T38" fmla="*/ 297 w 297"/>
                <a:gd name="T39" fmla="*/ 0 h 1181"/>
                <a:gd name="T40" fmla="*/ 297 w 297"/>
                <a:gd name="T41" fmla="*/ 0 h 1181"/>
                <a:gd name="T42" fmla="*/ 296 w 297"/>
                <a:gd name="T43" fmla="*/ 0 h 1181"/>
                <a:gd name="T44" fmla="*/ 285 w 297"/>
                <a:gd name="T45" fmla="*/ 1 h 1181"/>
                <a:gd name="T46" fmla="*/ 287 w 297"/>
                <a:gd name="T47" fmla="*/ 1 h 1181"/>
                <a:gd name="T48" fmla="*/ 287 w 297"/>
                <a:gd name="T49" fmla="*/ 1 h 1181"/>
                <a:gd name="T50" fmla="*/ 285 w 297"/>
                <a:gd name="T51" fmla="*/ 2 h 1181"/>
                <a:gd name="T52" fmla="*/ 282 w 297"/>
                <a:gd name="T53" fmla="*/ 2 h 1181"/>
                <a:gd name="T54" fmla="*/ 276 w 297"/>
                <a:gd name="T55" fmla="*/ 3 h 1181"/>
                <a:gd name="T56" fmla="*/ 269 w 297"/>
                <a:gd name="T57" fmla="*/ 4 h 1181"/>
                <a:gd name="T58" fmla="*/ 261 w 297"/>
                <a:gd name="T59" fmla="*/ 6 h 1181"/>
                <a:gd name="T60" fmla="*/ 249 w 297"/>
                <a:gd name="T61" fmla="*/ 7 h 1181"/>
                <a:gd name="T62" fmla="*/ 238 w 297"/>
                <a:gd name="T63" fmla="*/ 9 h 1181"/>
                <a:gd name="T64" fmla="*/ 224 w 297"/>
                <a:gd name="T65" fmla="*/ 10 h 1181"/>
                <a:gd name="T66" fmla="*/ 208 w 297"/>
                <a:gd name="T67" fmla="*/ 12 h 1181"/>
                <a:gd name="T68" fmla="*/ 193 w 297"/>
                <a:gd name="T69" fmla="*/ 14 h 1181"/>
                <a:gd name="T70" fmla="*/ 174 w 297"/>
                <a:gd name="T71" fmla="*/ 16 h 1181"/>
                <a:gd name="T72" fmla="*/ 156 w 297"/>
                <a:gd name="T73" fmla="*/ 19 h 1181"/>
                <a:gd name="T74" fmla="*/ 136 w 297"/>
                <a:gd name="T75" fmla="*/ 21 h 1181"/>
                <a:gd name="T76" fmla="*/ 115 w 297"/>
                <a:gd name="T77" fmla="*/ 24 h 1181"/>
                <a:gd name="T78" fmla="*/ 94 w 297"/>
                <a:gd name="T79" fmla="*/ 26 h 1181"/>
                <a:gd name="T80" fmla="*/ 71 w 297"/>
                <a:gd name="T81" fmla="*/ 29 h 1181"/>
                <a:gd name="T82" fmla="*/ 49 w 297"/>
                <a:gd name="T83" fmla="*/ 31 h 1181"/>
                <a:gd name="T84" fmla="*/ 24 w 297"/>
                <a:gd name="T85" fmla="*/ 34 h 1181"/>
                <a:gd name="T86" fmla="*/ 0 w 297"/>
                <a:gd name="T87" fmla="*/ 36 h 1181"/>
                <a:gd name="T88" fmla="*/ 2 w 297"/>
                <a:gd name="T89" fmla="*/ 36 h 11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7" h="1181">
                  <a:moveTo>
                    <a:pt x="2" y="1181"/>
                  </a:moveTo>
                  <a:lnTo>
                    <a:pt x="26" y="1094"/>
                  </a:lnTo>
                  <a:lnTo>
                    <a:pt x="50" y="1007"/>
                  </a:lnTo>
                  <a:lnTo>
                    <a:pt x="74" y="922"/>
                  </a:lnTo>
                  <a:lnTo>
                    <a:pt x="98" y="837"/>
                  </a:lnTo>
                  <a:lnTo>
                    <a:pt x="121" y="755"/>
                  </a:lnTo>
                  <a:lnTo>
                    <a:pt x="142" y="674"/>
                  </a:lnTo>
                  <a:lnTo>
                    <a:pt x="162" y="598"/>
                  </a:lnTo>
                  <a:lnTo>
                    <a:pt x="181" y="523"/>
                  </a:lnTo>
                  <a:lnTo>
                    <a:pt x="200" y="453"/>
                  </a:lnTo>
                  <a:lnTo>
                    <a:pt x="217" y="386"/>
                  </a:lnTo>
                  <a:lnTo>
                    <a:pt x="232" y="323"/>
                  </a:lnTo>
                  <a:lnTo>
                    <a:pt x="246" y="265"/>
                  </a:lnTo>
                  <a:lnTo>
                    <a:pt x="259" y="212"/>
                  </a:lnTo>
                  <a:lnTo>
                    <a:pt x="269" y="165"/>
                  </a:lnTo>
                  <a:lnTo>
                    <a:pt x="279" y="123"/>
                  </a:lnTo>
                  <a:lnTo>
                    <a:pt x="286" y="87"/>
                  </a:lnTo>
                  <a:lnTo>
                    <a:pt x="292" y="58"/>
                  </a:lnTo>
                  <a:lnTo>
                    <a:pt x="296" y="35"/>
                  </a:lnTo>
                  <a:lnTo>
                    <a:pt x="297" y="17"/>
                  </a:lnTo>
                  <a:lnTo>
                    <a:pt x="297" y="6"/>
                  </a:lnTo>
                  <a:lnTo>
                    <a:pt x="296" y="0"/>
                  </a:lnTo>
                  <a:lnTo>
                    <a:pt x="285" y="38"/>
                  </a:lnTo>
                  <a:lnTo>
                    <a:pt x="287" y="42"/>
                  </a:lnTo>
                  <a:lnTo>
                    <a:pt x="287" y="53"/>
                  </a:lnTo>
                  <a:lnTo>
                    <a:pt x="285" y="69"/>
                  </a:lnTo>
                  <a:lnTo>
                    <a:pt x="282" y="93"/>
                  </a:lnTo>
                  <a:lnTo>
                    <a:pt x="276" y="122"/>
                  </a:lnTo>
                  <a:lnTo>
                    <a:pt x="269" y="156"/>
                  </a:lnTo>
                  <a:lnTo>
                    <a:pt x="261" y="198"/>
                  </a:lnTo>
                  <a:lnTo>
                    <a:pt x="249" y="243"/>
                  </a:lnTo>
                  <a:lnTo>
                    <a:pt x="238" y="294"/>
                  </a:lnTo>
                  <a:lnTo>
                    <a:pt x="224" y="350"/>
                  </a:lnTo>
                  <a:lnTo>
                    <a:pt x="208" y="409"/>
                  </a:lnTo>
                  <a:lnTo>
                    <a:pt x="193" y="475"/>
                  </a:lnTo>
                  <a:lnTo>
                    <a:pt x="174" y="543"/>
                  </a:lnTo>
                  <a:lnTo>
                    <a:pt x="156" y="616"/>
                  </a:lnTo>
                  <a:lnTo>
                    <a:pt x="136" y="690"/>
                  </a:lnTo>
                  <a:lnTo>
                    <a:pt x="115" y="768"/>
                  </a:lnTo>
                  <a:lnTo>
                    <a:pt x="94" y="848"/>
                  </a:lnTo>
                  <a:lnTo>
                    <a:pt x="71" y="929"/>
                  </a:lnTo>
                  <a:lnTo>
                    <a:pt x="49" y="1012"/>
                  </a:lnTo>
                  <a:lnTo>
                    <a:pt x="24" y="1096"/>
                  </a:lnTo>
                  <a:lnTo>
                    <a:pt x="0" y="1181"/>
                  </a:lnTo>
                  <a:lnTo>
                    <a:pt x="2" y="1181"/>
                  </a:lnTo>
                  <a:close/>
                </a:path>
              </a:pathLst>
            </a:custGeom>
            <a:solidFill>
              <a:srgbClr val="2594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8" name="Freeform 65"/>
            <p:cNvSpPr>
              <a:spLocks/>
            </p:cNvSpPr>
            <p:nvPr/>
          </p:nvSpPr>
          <p:spPr bwMode="auto">
            <a:xfrm>
              <a:off x="2170" y="1468"/>
              <a:ext cx="288" cy="571"/>
            </a:xfrm>
            <a:custGeom>
              <a:avLst/>
              <a:gdLst>
                <a:gd name="T0" fmla="*/ 286 w 288"/>
                <a:gd name="T1" fmla="*/ 0 h 1143"/>
                <a:gd name="T2" fmla="*/ 288 w 288"/>
                <a:gd name="T3" fmla="*/ 0 h 1143"/>
                <a:gd name="T4" fmla="*/ 288 w 288"/>
                <a:gd name="T5" fmla="*/ 0 h 1143"/>
                <a:gd name="T6" fmla="*/ 286 w 288"/>
                <a:gd name="T7" fmla="*/ 0 h 1143"/>
                <a:gd name="T8" fmla="*/ 283 w 288"/>
                <a:gd name="T9" fmla="*/ 1 h 1143"/>
                <a:gd name="T10" fmla="*/ 277 w 288"/>
                <a:gd name="T11" fmla="*/ 2 h 1143"/>
                <a:gd name="T12" fmla="*/ 270 w 288"/>
                <a:gd name="T13" fmla="*/ 3 h 1143"/>
                <a:gd name="T14" fmla="*/ 262 w 288"/>
                <a:gd name="T15" fmla="*/ 5 h 1143"/>
                <a:gd name="T16" fmla="*/ 250 w 288"/>
                <a:gd name="T17" fmla="*/ 6 h 1143"/>
                <a:gd name="T18" fmla="*/ 239 w 288"/>
                <a:gd name="T19" fmla="*/ 8 h 1143"/>
                <a:gd name="T20" fmla="*/ 225 w 288"/>
                <a:gd name="T21" fmla="*/ 9 h 1143"/>
                <a:gd name="T22" fmla="*/ 209 w 288"/>
                <a:gd name="T23" fmla="*/ 11 h 1143"/>
                <a:gd name="T24" fmla="*/ 194 w 288"/>
                <a:gd name="T25" fmla="*/ 13 h 1143"/>
                <a:gd name="T26" fmla="*/ 175 w 288"/>
                <a:gd name="T27" fmla="*/ 15 h 1143"/>
                <a:gd name="T28" fmla="*/ 157 w 288"/>
                <a:gd name="T29" fmla="*/ 18 h 1143"/>
                <a:gd name="T30" fmla="*/ 137 w 288"/>
                <a:gd name="T31" fmla="*/ 20 h 1143"/>
                <a:gd name="T32" fmla="*/ 116 w 288"/>
                <a:gd name="T33" fmla="*/ 22 h 1143"/>
                <a:gd name="T34" fmla="*/ 95 w 288"/>
                <a:gd name="T35" fmla="*/ 25 h 1143"/>
                <a:gd name="T36" fmla="*/ 72 w 288"/>
                <a:gd name="T37" fmla="*/ 27 h 1143"/>
                <a:gd name="T38" fmla="*/ 50 w 288"/>
                <a:gd name="T39" fmla="*/ 30 h 1143"/>
                <a:gd name="T40" fmla="*/ 25 w 288"/>
                <a:gd name="T41" fmla="*/ 33 h 1143"/>
                <a:gd name="T42" fmla="*/ 1 w 288"/>
                <a:gd name="T43" fmla="*/ 35 h 1143"/>
                <a:gd name="T44" fmla="*/ 0 w 288"/>
                <a:gd name="T45" fmla="*/ 35 h 1143"/>
                <a:gd name="T46" fmla="*/ 24 w 288"/>
                <a:gd name="T47" fmla="*/ 33 h 1143"/>
                <a:gd name="T48" fmla="*/ 48 w 288"/>
                <a:gd name="T49" fmla="*/ 30 h 1143"/>
                <a:gd name="T50" fmla="*/ 72 w 288"/>
                <a:gd name="T51" fmla="*/ 27 h 1143"/>
                <a:gd name="T52" fmla="*/ 95 w 288"/>
                <a:gd name="T53" fmla="*/ 25 h 1143"/>
                <a:gd name="T54" fmla="*/ 116 w 288"/>
                <a:gd name="T55" fmla="*/ 22 h 1143"/>
                <a:gd name="T56" fmla="*/ 137 w 288"/>
                <a:gd name="T57" fmla="*/ 20 h 1143"/>
                <a:gd name="T58" fmla="*/ 157 w 288"/>
                <a:gd name="T59" fmla="*/ 17 h 1143"/>
                <a:gd name="T60" fmla="*/ 175 w 288"/>
                <a:gd name="T61" fmla="*/ 15 h 1143"/>
                <a:gd name="T62" fmla="*/ 192 w 288"/>
                <a:gd name="T63" fmla="*/ 13 h 1143"/>
                <a:gd name="T64" fmla="*/ 209 w 288"/>
                <a:gd name="T65" fmla="*/ 11 h 1143"/>
                <a:gd name="T66" fmla="*/ 223 w 288"/>
                <a:gd name="T67" fmla="*/ 9 h 1143"/>
                <a:gd name="T68" fmla="*/ 236 w 288"/>
                <a:gd name="T69" fmla="*/ 8 h 1143"/>
                <a:gd name="T70" fmla="*/ 247 w 288"/>
                <a:gd name="T71" fmla="*/ 6 h 1143"/>
                <a:gd name="T72" fmla="*/ 257 w 288"/>
                <a:gd name="T73" fmla="*/ 5 h 1143"/>
                <a:gd name="T74" fmla="*/ 264 w 288"/>
                <a:gd name="T75" fmla="*/ 3 h 1143"/>
                <a:gd name="T76" fmla="*/ 270 w 288"/>
                <a:gd name="T77" fmla="*/ 3 h 1143"/>
                <a:gd name="T78" fmla="*/ 274 w 288"/>
                <a:gd name="T79" fmla="*/ 2 h 1143"/>
                <a:gd name="T80" fmla="*/ 277 w 288"/>
                <a:gd name="T81" fmla="*/ 1 h 1143"/>
                <a:gd name="T82" fmla="*/ 277 w 288"/>
                <a:gd name="T83" fmla="*/ 1 h 1143"/>
                <a:gd name="T84" fmla="*/ 276 w 288"/>
                <a:gd name="T85" fmla="*/ 1 h 1143"/>
                <a:gd name="T86" fmla="*/ 286 w 288"/>
                <a:gd name="T87" fmla="*/ 0 h 11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8" h="1143">
                  <a:moveTo>
                    <a:pt x="286" y="0"/>
                  </a:moveTo>
                  <a:lnTo>
                    <a:pt x="288" y="4"/>
                  </a:lnTo>
                  <a:lnTo>
                    <a:pt x="288" y="15"/>
                  </a:lnTo>
                  <a:lnTo>
                    <a:pt x="286" y="31"/>
                  </a:lnTo>
                  <a:lnTo>
                    <a:pt x="283" y="55"/>
                  </a:lnTo>
                  <a:lnTo>
                    <a:pt x="277" y="84"/>
                  </a:lnTo>
                  <a:lnTo>
                    <a:pt x="270" y="118"/>
                  </a:lnTo>
                  <a:lnTo>
                    <a:pt x="262" y="160"/>
                  </a:lnTo>
                  <a:lnTo>
                    <a:pt x="250" y="205"/>
                  </a:lnTo>
                  <a:lnTo>
                    <a:pt x="239" y="256"/>
                  </a:lnTo>
                  <a:lnTo>
                    <a:pt x="225" y="312"/>
                  </a:lnTo>
                  <a:lnTo>
                    <a:pt x="209" y="371"/>
                  </a:lnTo>
                  <a:lnTo>
                    <a:pt x="194" y="437"/>
                  </a:lnTo>
                  <a:lnTo>
                    <a:pt x="175" y="505"/>
                  </a:lnTo>
                  <a:lnTo>
                    <a:pt x="157" y="578"/>
                  </a:lnTo>
                  <a:lnTo>
                    <a:pt x="137" y="652"/>
                  </a:lnTo>
                  <a:lnTo>
                    <a:pt x="116" y="730"/>
                  </a:lnTo>
                  <a:lnTo>
                    <a:pt x="95" y="810"/>
                  </a:lnTo>
                  <a:lnTo>
                    <a:pt x="72" y="891"/>
                  </a:lnTo>
                  <a:lnTo>
                    <a:pt x="50" y="974"/>
                  </a:lnTo>
                  <a:lnTo>
                    <a:pt x="25" y="1058"/>
                  </a:lnTo>
                  <a:lnTo>
                    <a:pt x="1" y="1143"/>
                  </a:lnTo>
                  <a:lnTo>
                    <a:pt x="0" y="1141"/>
                  </a:lnTo>
                  <a:lnTo>
                    <a:pt x="24" y="1056"/>
                  </a:lnTo>
                  <a:lnTo>
                    <a:pt x="48" y="971"/>
                  </a:lnTo>
                  <a:lnTo>
                    <a:pt x="72" y="887"/>
                  </a:lnTo>
                  <a:lnTo>
                    <a:pt x="95" y="804"/>
                  </a:lnTo>
                  <a:lnTo>
                    <a:pt x="116" y="724"/>
                  </a:lnTo>
                  <a:lnTo>
                    <a:pt x="137" y="647"/>
                  </a:lnTo>
                  <a:lnTo>
                    <a:pt x="157" y="571"/>
                  </a:lnTo>
                  <a:lnTo>
                    <a:pt x="175" y="500"/>
                  </a:lnTo>
                  <a:lnTo>
                    <a:pt x="192" y="431"/>
                  </a:lnTo>
                  <a:lnTo>
                    <a:pt x="209" y="368"/>
                  </a:lnTo>
                  <a:lnTo>
                    <a:pt x="223" y="310"/>
                  </a:lnTo>
                  <a:lnTo>
                    <a:pt x="236" y="256"/>
                  </a:lnTo>
                  <a:lnTo>
                    <a:pt x="247" y="207"/>
                  </a:lnTo>
                  <a:lnTo>
                    <a:pt x="257" y="163"/>
                  </a:lnTo>
                  <a:lnTo>
                    <a:pt x="264" y="127"/>
                  </a:lnTo>
                  <a:lnTo>
                    <a:pt x="270" y="96"/>
                  </a:lnTo>
                  <a:lnTo>
                    <a:pt x="274" y="73"/>
                  </a:lnTo>
                  <a:lnTo>
                    <a:pt x="277" y="55"/>
                  </a:lnTo>
                  <a:lnTo>
                    <a:pt x="277" y="44"/>
                  </a:lnTo>
                  <a:lnTo>
                    <a:pt x="276" y="38"/>
                  </a:lnTo>
                  <a:lnTo>
                    <a:pt x="286" y="0"/>
                  </a:lnTo>
                  <a:close/>
                </a:path>
              </a:pathLst>
            </a:custGeom>
            <a:solidFill>
              <a:srgbClr val="2D9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69" name="Freeform 66"/>
            <p:cNvSpPr>
              <a:spLocks/>
            </p:cNvSpPr>
            <p:nvPr/>
          </p:nvSpPr>
          <p:spPr bwMode="auto">
            <a:xfrm>
              <a:off x="2169" y="1487"/>
              <a:ext cx="278" cy="551"/>
            </a:xfrm>
            <a:custGeom>
              <a:avLst/>
              <a:gdLst>
                <a:gd name="T0" fmla="*/ 1 w 278"/>
                <a:gd name="T1" fmla="*/ 34 h 1103"/>
                <a:gd name="T2" fmla="*/ 25 w 278"/>
                <a:gd name="T3" fmla="*/ 31 h 1103"/>
                <a:gd name="T4" fmla="*/ 49 w 278"/>
                <a:gd name="T5" fmla="*/ 29 h 1103"/>
                <a:gd name="T6" fmla="*/ 73 w 278"/>
                <a:gd name="T7" fmla="*/ 26 h 1103"/>
                <a:gd name="T8" fmla="*/ 96 w 278"/>
                <a:gd name="T9" fmla="*/ 23 h 1103"/>
                <a:gd name="T10" fmla="*/ 117 w 278"/>
                <a:gd name="T11" fmla="*/ 21 h 1103"/>
                <a:gd name="T12" fmla="*/ 138 w 278"/>
                <a:gd name="T13" fmla="*/ 19 h 1103"/>
                <a:gd name="T14" fmla="*/ 158 w 278"/>
                <a:gd name="T15" fmla="*/ 16 h 1103"/>
                <a:gd name="T16" fmla="*/ 176 w 278"/>
                <a:gd name="T17" fmla="*/ 14 h 1103"/>
                <a:gd name="T18" fmla="*/ 193 w 278"/>
                <a:gd name="T19" fmla="*/ 12 h 1103"/>
                <a:gd name="T20" fmla="*/ 210 w 278"/>
                <a:gd name="T21" fmla="*/ 10 h 1103"/>
                <a:gd name="T22" fmla="*/ 224 w 278"/>
                <a:gd name="T23" fmla="*/ 8 h 1103"/>
                <a:gd name="T24" fmla="*/ 237 w 278"/>
                <a:gd name="T25" fmla="*/ 6 h 1103"/>
                <a:gd name="T26" fmla="*/ 248 w 278"/>
                <a:gd name="T27" fmla="*/ 5 h 1103"/>
                <a:gd name="T28" fmla="*/ 258 w 278"/>
                <a:gd name="T29" fmla="*/ 3 h 1103"/>
                <a:gd name="T30" fmla="*/ 265 w 278"/>
                <a:gd name="T31" fmla="*/ 2 h 1103"/>
                <a:gd name="T32" fmla="*/ 271 w 278"/>
                <a:gd name="T33" fmla="*/ 1 h 1103"/>
                <a:gd name="T34" fmla="*/ 275 w 278"/>
                <a:gd name="T35" fmla="*/ 1 h 1103"/>
                <a:gd name="T36" fmla="*/ 278 w 278"/>
                <a:gd name="T37" fmla="*/ 0 h 1103"/>
                <a:gd name="T38" fmla="*/ 278 w 278"/>
                <a:gd name="T39" fmla="*/ 0 h 1103"/>
                <a:gd name="T40" fmla="*/ 277 w 278"/>
                <a:gd name="T41" fmla="*/ 0 h 1103"/>
                <a:gd name="T42" fmla="*/ 264 w 278"/>
                <a:gd name="T43" fmla="*/ 1 h 1103"/>
                <a:gd name="T44" fmla="*/ 267 w 278"/>
                <a:gd name="T45" fmla="*/ 1 h 1103"/>
                <a:gd name="T46" fmla="*/ 265 w 278"/>
                <a:gd name="T47" fmla="*/ 1 h 1103"/>
                <a:gd name="T48" fmla="*/ 264 w 278"/>
                <a:gd name="T49" fmla="*/ 2 h 1103"/>
                <a:gd name="T50" fmla="*/ 260 w 278"/>
                <a:gd name="T51" fmla="*/ 3 h 1103"/>
                <a:gd name="T52" fmla="*/ 254 w 278"/>
                <a:gd name="T53" fmla="*/ 3 h 1103"/>
                <a:gd name="T54" fmla="*/ 247 w 278"/>
                <a:gd name="T55" fmla="*/ 5 h 1103"/>
                <a:gd name="T56" fmla="*/ 238 w 278"/>
                <a:gd name="T57" fmla="*/ 6 h 1103"/>
                <a:gd name="T58" fmla="*/ 227 w 278"/>
                <a:gd name="T59" fmla="*/ 7 h 1103"/>
                <a:gd name="T60" fmla="*/ 214 w 278"/>
                <a:gd name="T61" fmla="*/ 9 h 1103"/>
                <a:gd name="T62" fmla="*/ 200 w 278"/>
                <a:gd name="T63" fmla="*/ 11 h 1103"/>
                <a:gd name="T64" fmla="*/ 185 w 278"/>
                <a:gd name="T65" fmla="*/ 13 h 1103"/>
                <a:gd name="T66" fmla="*/ 169 w 278"/>
                <a:gd name="T67" fmla="*/ 15 h 1103"/>
                <a:gd name="T68" fmla="*/ 151 w 278"/>
                <a:gd name="T69" fmla="*/ 17 h 1103"/>
                <a:gd name="T70" fmla="*/ 131 w 278"/>
                <a:gd name="T71" fmla="*/ 19 h 1103"/>
                <a:gd name="T72" fmla="*/ 111 w 278"/>
                <a:gd name="T73" fmla="*/ 21 h 1103"/>
                <a:gd name="T74" fmla="*/ 90 w 278"/>
                <a:gd name="T75" fmla="*/ 24 h 1103"/>
                <a:gd name="T76" fmla="*/ 69 w 278"/>
                <a:gd name="T77" fmla="*/ 26 h 1103"/>
                <a:gd name="T78" fmla="*/ 46 w 278"/>
                <a:gd name="T79" fmla="*/ 29 h 1103"/>
                <a:gd name="T80" fmla="*/ 24 w 278"/>
                <a:gd name="T81" fmla="*/ 31 h 1103"/>
                <a:gd name="T82" fmla="*/ 0 w 278"/>
                <a:gd name="T83" fmla="*/ 34 h 1103"/>
                <a:gd name="T84" fmla="*/ 1 w 278"/>
                <a:gd name="T85" fmla="*/ 34 h 1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8" h="1103">
                  <a:moveTo>
                    <a:pt x="1" y="1103"/>
                  </a:moveTo>
                  <a:lnTo>
                    <a:pt x="25" y="1018"/>
                  </a:lnTo>
                  <a:lnTo>
                    <a:pt x="49" y="933"/>
                  </a:lnTo>
                  <a:lnTo>
                    <a:pt x="73" y="849"/>
                  </a:lnTo>
                  <a:lnTo>
                    <a:pt x="96" y="766"/>
                  </a:lnTo>
                  <a:lnTo>
                    <a:pt x="117" y="686"/>
                  </a:lnTo>
                  <a:lnTo>
                    <a:pt x="138" y="609"/>
                  </a:lnTo>
                  <a:lnTo>
                    <a:pt x="158" y="533"/>
                  </a:lnTo>
                  <a:lnTo>
                    <a:pt x="176" y="462"/>
                  </a:lnTo>
                  <a:lnTo>
                    <a:pt x="193" y="393"/>
                  </a:lnTo>
                  <a:lnTo>
                    <a:pt x="210" y="330"/>
                  </a:lnTo>
                  <a:lnTo>
                    <a:pt x="224" y="272"/>
                  </a:lnTo>
                  <a:lnTo>
                    <a:pt x="237" y="218"/>
                  </a:lnTo>
                  <a:lnTo>
                    <a:pt x="248" y="169"/>
                  </a:lnTo>
                  <a:lnTo>
                    <a:pt x="258" y="125"/>
                  </a:lnTo>
                  <a:lnTo>
                    <a:pt x="265" y="89"/>
                  </a:lnTo>
                  <a:lnTo>
                    <a:pt x="271" y="58"/>
                  </a:lnTo>
                  <a:lnTo>
                    <a:pt x="275" y="35"/>
                  </a:lnTo>
                  <a:lnTo>
                    <a:pt x="278" y="17"/>
                  </a:lnTo>
                  <a:lnTo>
                    <a:pt x="278" y="6"/>
                  </a:lnTo>
                  <a:lnTo>
                    <a:pt x="277" y="0"/>
                  </a:lnTo>
                  <a:lnTo>
                    <a:pt x="264" y="42"/>
                  </a:lnTo>
                  <a:lnTo>
                    <a:pt x="267" y="46"/>
                  </a:lnTo>
                  <a:lnTo>
                    <a:pt x="265" y="56"/>
                  </a:lnTo>
                  <a:lnTo>
                    <a:pt x="264" y="73"/>
                  </a:lnTo>
                  <a:lnTo>
                    <a:pt x="260" y="96"/>
                  </a:lnTo>
                  <a:lnTo>
                    <a:pt x="254" y="127"/>
                  </a:lnTo>
                  <a:lnTo>
                    <a:pt x="247" y="161"/>
                  </a:lnTo>
                  <a:lnTo>
                    <a:pt x="238" y="203"/>
                  </a:lnTo>
                  <a:lnTo>
                    <a:pt x="227" y="250"/>
                  </a:lnTo>
                  <a:lnTo>
                    <a:pt x="214" y="303"/>
                  </a:lnTo>
                  <a:lnTo>
                    <a:pt x="200" y="359"/>
                  </a:lnTo>
                  <a:lnTo>
                    <a:pt x="185" y="420"/>
                  </a:lnTo>
                  <a:lnTo>
                    <a:pt x="169" y="486"/>
                  </a:lnTo>
                  <a:lnTo>
                    <a:pt x="151" y="554"/>
                  </a:lnTo>
                  <a:lnTo>
                    <a:pt x="131" y="627"/>
                  </a:lnTo>
                  <a:lnTo>
                    <a:pt x="111" y="701"/>
                  </a:lnTo>
                  <a:lnTo>
                    <a:pt x="90" y="779"/>
                  </a:lnTo>
                  <a:lnTo>
                    <a:pt x="69" y="858"/>
                  </a:lnTo>
                  <a:lnTo>
                    <a:pt x="46" y="940"/>
                  </a:lnTo>
                  <a:lnTo>
                    <a:pt x="24" y="1021"/>
                  </a:lnTo>
                  <a:lnTo>
                    <a:pt x="0" y="1103"/>
                  </a:lnTo>
                  <a:lnTo>
                    <a:pt x="1" y="1103"/>
                  </a:lnTo>
                  <a:close/>
                </a:path>
              </a:pathLst>
            </a:custGeom>
            <a:solidFill>
              <a:srgbClr val="35A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0" name="Freeform 67"/>
            <p:cNvSpPr>
              <a:spLocks/>
            </p:cNvSpPr>
            <p:nvPr/>
          </p:nvSpPr>
          <p:spPr bwMode="auto">
            <a:xfrm>
              <a:off x="2167" y="1508"/>
              <a:ext cx="269" cy="530"/>
            </a:xfrm>
            <a:custGeom>
              <a:avLst/>
              <a:gdLst>
                <a:gd name="T0" fmla="*/ 266 w 269"/>
                <a:gd name="T1" fmla="*/ 0 h 1061"/>
                <a:gd name="T2" fmla="*/ 269 w 269"/>
                <a:gd name="T3" fmla="*/ 0 h 1061"/>
                <a:gd name="T4" fmla="*/ 267 w 269"/>
                <a:gd name="T5" fmla="*/ 0 h 1061"/>
                <a:gd name="T6" fmla="*/ 266 w 269"/>
                <a:gd name="T7" fmla="*/ 0 h 1061"/>
                <a:gd name="T8" fmla="*/ 262 w 269"/>
                <a:gd name="T9" fmla="*/ 1 h 1061"/>
                <a:gd name="T10" fmla="*/ 256 w 269"/>
                <a:gd name="T11" fmla="*/ 2 h 1061"/>
                <a:gd name="T12" fmla="*/ 249 w 269"/>
                <a:gd name="T13" fmla="*/ 3 h 1061"/>
                <a:gd name="T14" fmla="*/ 240 w 269"/>
                <a:gd name="T15" fmla="*/ 5 h 1061"/>
                <a:gd name="T16" fmla="*/ 229 w 269"/>
                <a:gd name="T17" fmla="*/ 6 h 1061"/>
                <a:gd name="T18" fmla="*/ 216 w 269"/>
                <a:gd name="T19" fmla="*/ 8 h 1061"/>
                <a:gd name="T20" fmla="*/ 202 w 269"/>
                <a:gd name="T21" fmla="*/ 9 h 1061"/>
                <a:gd name="T22" fmla="*/ 187 w 269"/>
                <a:gd name="T23" fmla="*/ 11 h 1061"/>
                <a:gd name="T24" fmla="*/ 171 w 269"/>
                <a:gd name="T25" fmla="*/ 13 h 1061"/>
                <a:gd name="T26" fmla="*/ 153 w 269"/>
                <a:gd name="T27" fmla="*/ 16 h 1061"/>
                <a:gd name="T28" fmla="*/ 133 w 269"/>
                <a:gd name="T29" fmla="*/ 18 h 1061"/>
                <a:gd name="T30" fmla="*/ 113 w 269"/>
                <a:gd name="T31" fmla="*/ 20 h 1061"/>
                <a:gd name="T32" fmla="*/ 92 w 269"/>
                <a:gd name="T33" fmla="*/ 23 h 1061"/>
                <a:gd name="T34" fmla="*/ 71 w 269"/>
                <a:gd name="T35" fmla="*/ 25 h 1061"/>
                <a:gd name="T36" fmla="*/ 48 w 269"/>
                <a:gd name="T37" fmla="*/ 28 h 1061"/>
                <a:gd name="T38" fmla="*/ 26 w 269"/>
                <a:gd name="T39" fmla="*/ 30 h 1061"/>
                <a:gd name="T40" fmla="*/ 2 w 269"/>
                <a:gd name="T41" fmla="*/ 33 h 1061"/>
                <a:gd name="T42" fmla="*/ 0 w 269"/>
                <a:gd name="T43" fmla="*/ 33 h 1061"/>
                <a:gd name="T44" fmla="*/ 23 w 269"/>
                <a:gd name="T45" fmla="*/ 30 h 1061"/>
                <a:gd name="T46" fmla="*/ 45 w 269"/>
                <a:gd name="T47" fmla="*/ 28 h 1061"/>
                <a:gd name="T48" fmla="*/ 67 w 269"/>
                <a:gd name="T49" fmla="*/ 25 h 1061"/>
                <a:gd name="T50" fmla="*/ 88 w 269"/>
                <a:gd name="T51" fmla="*/ 23 h 1061"/>
                <a:gd name="T52" fmla="*/ 108 w 269"/>
                <a:gd name="T53" fmla="*/ 21 h 1061"/>
                <a:gd name="T54" fmla="*/ 127 w 269"/>
                <a:gd name="T55" fmla="*/ 18 h 1061"/>
                <a:gd name="T56" fmla="*/ 144 w 269"/>
                <a:gd name="T57" fmla="*/ 16 h 1061"/>
                <a:gd name="T58" fmla="*/ 163 w 269"/>
                <a:gd name="T59" fmla="*/ 14 h 1061"/>
                <a:gd name="T60" fmla="*/ 178 w 269"/>
                <a:gd name="T61" fmla="*/ 12 h 1061"/>
                <a:gd name="T62" fmla="*/ 192 w 269"/>
                <a:gd name="T63" fmla="*/ 10 h 1061"/>
                <a:gd name="T64" fmla="*/ 207 w 269"/>
                <a:gd name="T65" fmla="*/ 9 h 1061"/>
                <a:gd name="T66" fmla="*/ 218 w 269"/>
                <a:gd name="T67" fmla="*/ 7 h 1061"/>
                <a:gd name="T68" fmla="*/ 229 w 269"/>
                <a:gd name="T69" fmla="*/ 6 h 1061"/>
                <a:gd name="T70" fmla="*/ 238 w 269"/>
                <a:gd name="T71" fmla="*/ 4 h 1061"/>
                <a:gd name="T72" fmla="*/ 245 w 269"/>
                <a:gd name="T73" fmla="*/ 3 h 1061"/>
                <a:gd name="T74" fmla="*/ 250 w 269"/>
                <a:gd name="T75" fmla="*/ 3 h 1061"/>
                <a:gd name="T76" fmla="*/ 253 w 269"/>
                <a:gd name="T77" fmla="*/ 2 h 1061"/>
                <a:gd name="T78" fmla="*/ 256 w 269"/>
                <a:gd name="T79" fmla="*/ 1 h 1061"/>
                <a:gd name="T80" fmla="*/ 256 w 269"/>
                <a:gd name="T81" fmla="*/ 1 h 1061"/>
                <a:gd name="T82" fmla="*/ 255 w 269"/>
                <a:gd name="T83" fmla="*/ 1 h 1061"/>
                <a:gd name="T84" fmla="*/ 266 w 269"/>
                <a:gd name="T85" fmla="*/ 0 h 10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9" h="1061">
                  <a:moveTo>
                    <a:pt x="266" y="0"/>
                  </a:moveTo>
                  <a:lnTo>
                    <a:pt x="269" y="4"/>
                  </a:lnTo>
                  <a:lnTo>
                    <a:pt x="267" y="14"/>
                  </a:lnTo>
                  <a:lnTo>
                    <a:pt x="266" y="31"/>
                  </a:lnTo>
                  <a:lnTo>
                    <a:pt x="262" y="54"/>
                  </a:lnTo>
                  <a:lnTo>
                    <a:pt x="256" y="85"/>
                  </a:lnTo>
                  <a:lnTo>
                    <a:pt x="249" y="119"/>
                  </a:lnTo>
                  <a:lnTo>
                    <a:pt x="240" y="161"/>
                  </a:lnTo>
                  <a:lnTo>
                    <a:pt x="229" y="208"/>
                  </a:lnTo>
                  <a:lnTo>
                    <a:pt x="216" y="261"/>
                  </a:lnTo>
                  <a:lnTo>
                    <a:pt x="202" y="317"/>
                  </a:lnTo>
                  <a:lnTo>
                    <a:pt x="187" y="378"/>
                  </a:lnTo>
                  <a:lnTo>
                    <a:pt x="171" y="444"/>
                  </a:lnTo>
                  <a:lnTo>
                    <a:pt x="153" y="512"/>
                  </a:lnTo>
                  <a:lnTo>
                    <a:pt x="133" y="585"/>
                  </a:lnTo>
                  <a:lnTo>
                    <a:pt x="113" y="659"/>
                  </a:lnTo>
                  <a:lnTo>
                    <a:pt x="92" y="737"/>
                  </a:lnTo>
                  <a:lnTo>
                    <a:pt x="71" y="816"/>
                  </a:lnTo>
                  <a:lnTo>
                    <a:pt x="48" y="898"/>
                  </a:lnTo>
                  <a:lnTo>
                    <a:pt x="26" y="979"/>
                  </a:lnTo>
                  <a:lnTo>
                    <a:pt x="2" y="1061"/>
                  </a:lnTo>
                  <a:lnTo>
                    <a:pt x="0" y="1061"/>
                  </a:lnTo>
                  <a:lnTo>
                    <a:pt x="23" y="981"/>
                  </a:lnTo>
                  <a:lnTo>
                    <a:pt x="45" y="903"/>
                  </a:lnTo>
                  <a:lnTo>
                    <a:pt x="67" y="825"/>
                  </a:lnTo>
                  <a:lnTo>
                    <a:pt x="88" y="749"/>
                  </a:lnTo>
                  <a:lnTo>
                    <a:pt x="108" y="675"/>
                  </a:lnTo>
                  <a:lnTo>
                    <a:pt x="127" y="603"/>
                  </a:lnTo>
                  <a:lnTo>
                    <a:pt x="144" y="534"/>
                  </a:lnTo>
                  <a:lnTo>
                    <a:pt x="163" y="467"/>
                  </a:lnTo>
                  <a:lnTo>
                    <a:pt x="178" y="405"/>
                  </a:lnTo>
                  <a:lnTo>
                    <a:pt x="192" y="346"/>
                  </a:lnTo>
                  <a:lnTo>
                    <a:pt x="207" y="291"/>
                  </a:lnTo>
                  <a:lnTo>
                    <a:pt x="218" y="243"/>
                  </a:lnTo>
                  <a:lnTo>
                    <a:pt x="229" y="197"/>
                  </a:lnTo>
                  <a:lnTo>
                    <a:pt x="238" y="157"/>
                  </a:lnTo>
                  <a:lnTo>
                    <a:pt x="245" y="125"/>
                  </a:lnTo>
                  <a:lnTo>
                    <a:pt x="250" y="96"/>
                  </a:lnTo>
                  <a:lnTo>
                    <a:pt x="253" y="72"/>
                  </a:lnTo>
                  <a:lnTo>
                    <a:pt x="256" y="56"/>
                  </a:lnTo>
                  <a:lnTo>
                    <a:pt x="256" y="47"/>
                  </a:lnTo>
                  <a:lnTo>
                    <a:pt x="255" y="42"/>
                  </a:lnTo>
                  <a:lnTo>
                    <a:pt x="266" y="0"/>
                  </a:lnTo>
                  <a:close/>
                </a:path>
              </a:pathLst>
            </a:custGeom>
            <a:solidFill>
              <a:srgbClr val="3DA6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1" name="Freeform 68"/>
            <p:cNvSpPr>
              <a:spLocks/>
            </p:cNvSpPr>
            <p:nvPr/>
          </p:nvSpPr>
          <p:spPr bwMode="auto">
            <a:xfrm>
              <a:off x="2166" y="1529"/>
              <a:ext cx="257" cy="509"/>
            </a:xfrm>
            <a:custGeom>
              <a:avLst/>
              <a:gdLst>
                <a:gd name="T0" fmla="*/ 1 w 257"/>
                <a:gd name="T1" fmla="*/ 31 h 1019"/>
                <a:gd name="T2" fmla="*/ 24 w 257"/>
                <a:gd name="T3" fmla="*/ 29 h 1019"/>
                <a:gd name="T4" fmla="*/ 46 w 257"/>
                <a:gd name="T5" fmla="*/ 26 h 1019"/>
                <a:gd name="T6" fmla="*/ 68 w 257"/>
                <a:gd name="T7" fmla="*/ 24 h 1019"/>
                <a:gd name="T8" fmla="*/ 89 w 257"/>
                <a:gd name="T9" fmla="*/ 22 h 1019"/>
                <a:gd name="T10" fmla="*/ 109 w 257"/>
                <a:gd name="T11" fmla="*/ 19 h 1019"/>
                <a:gd name="T12" fmla="*/ 128 w 257"/>
                <a:gd name="T13" fmla="*/ 17 h 1019"/>
                <a:gd name="T14" fmla="*/ 145 w 257"/>
                <a:gd name="T15" fmla="*/ 15 h 1019"/>
                <a:gd name="T16" fmla="*/ 164 w 257"/>
                <a:gd name="T17" fmla="*/ 13 h 1019"/>
                <a:gd name="T18" fmla="*/ 179 w 257"/>
                <a:gd name="T19" fmla="*/ 11 h 1019"/>
                <a:gd name="T20" fmla="*/ 193 w 257"/>
                <a:gd name="T21" fmla="*/ 9 h 1019"/>
                <a:gd name="T22" fmla="*/ 208 w 257"/>
                <a:gd name="T23" fmla="*/ 7 h 1019"/>
                <a:gd name="T24" fmla="*/ 219 w 257"/>
                <a:gd name="T25" fmla="*/ 6 h 1019"/>
                <a:gd name="T26" fmla="*/ 230 w 257"/>
                <a:gd name="T27" fmla="*/ 4 h 1019"/>
                <a:gd name="T28" fmla="*/ 239 w 257"/>
                <a:gd name="T29" fmla="*/ 3 h 1019"/>
                <a:gd name="T30" fmla="*/ 246 w 257"/>
                <a:gd name="T31" fmla="*/ 2 h 1019"/>
                <a:gd name="T32" fmla="*/ 251 w 257"/>
                <a:gd name="T33" fmla="*/ 1 h 1019"/>
                <a:gd name="T34" fmla="*/ 254 w 257"/>
                <a:gd name="T35" fmla="*/ 0 h 1019"/>
                <a:gd name="T36" fmla="*/ 257 w 257"/>
                <a:gd name="T37" fmla="*/ 0 h 1019"/>
                <a:gd name="T38" fmla="*/ 257 w 257"/>
                <a:gd name="T39" fmla="*/ 0 h 1019"/>
                <a:gd name="T40" fmla="*/ 256 w 257"/>
                <a:gd name="T41" fmla="*/ 0 h 1019"/>
                <a:gd name="T42" fmla="*/ 243 w 257"/>
                <a:gd name="T43" fmla="*/ 1 h 1019"/>
                <a:gd name="T44" fmla="*/ 244 w 257"/>
                <a:gd name="T45" fmla="*/ 1 h 1019"/>
                <a:gd name="T46" fmla="*/ 243 w 257"/>
                <a:gd name="T47" fmla="*/ 1 h 1019"/>
                <a:gd name="T48" fmla="*/ 241 w 257"/>
                <a:gd name="T49" fmla="*/ 2 h 1019"/>
                <a:gd name="T50" fmla="*/ 237 w 257"/>
                <a:gd name="T51" fmla="*/ 3 h 1019"/>
                <a:gd name="T52" fmla="*/ 232 w 257"/>
                <a:gd name="T53" fmla="*/ 4 h 1019"/>
                <a:gd name="T54" fmla="*/ 225 w 257"/>
                <a:gd name="T55" fmla="*/ 5 h 1019"/>
                <a:gd name="T56" fmla="*/ 215 w 257"/>
                <a:gd name="T57" fmla="*/ 6 h 1019"/>
                <a:gd name="T58" fmla="*/ 203 w 257"/>
                <a:gd name="T59" fmla="*/ 8 h 1019"/>
                <a:gd name="T60" fmla="*/ 191 w 257"/>
                <a:gd name="T61" fmla="*/ 9 h 1019"/>
                <a:gd name="T62" fmla="*/ 176 w 257"/>
                <a:gd name="T63" fmla="*/ 11 h 1019"/>
                <a:gd name="T64" fmla="*/ 161 w 257"/>
                <a:gd name="T65" fmla="*/ 13 h 1019"/>
                <a:gd name="T66" fmla="*/ 144 w 257"/>
                <a:gd name="T67" fmla="*/ 15 h 1019"/>
                <a:gd name="T68" fmla="*/ 126 w 257"/>
                <a:gd name="T69" fmla="*/ 17 h 1019"/>
                <a:gd name="T70" fmla="*/ 107 w 257"/>
                <a:gd name="T71" fmla="*/ 19 h 1019"/>
                <a:gd name="T72" fmla="*/ 87 w 257"/>
                <a:gd name="T73" fmla="*/ 22 h 1019"/>
                <a:gd name="T74" fmla="*/ 66 w 257"/>
                <a:gd name="T75" fmla="*/ 24 h 1019"/>
                <a:gd name="T76" fmla="*/ 45 w 257"/>
                <a:gd name="T77" fmla="*/ 26 h 1019"/>
                <a:gd name="T78" fmla="*/ 22 w 257"/>
                <a:gd name="T79" fmla="*/ 29 h 1019"/>
                <a:gd name="T80" fmla="*/ 0 w 257"/>
                <a:gd name="T81" fmla="*/ 31 h 1019"/>
                <a:gd name="T82" fmla="*/ 1 w 257"/>
                <a:gd name="T83" fmla="*/ 31 h 10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7" h="1019">
                  <a:moveTo>
                    <a:pt x="1" y="1019"/>
                  </a:moveTo>
                  <a:lnTo>
                    <a:pt x="24" y="939"/>
                  </a:lnTo>
                  <a:lnTo>
                    <a:pt x="46" y="861"/>
                  </a:lnTo>
                  <a:lnTo>
                    <a:pt x="68" y="783"/>
                  </a:lnTo>
                  <a:lnTo>
                    <a:pt x="89" y="707"/>
                  </a:lnTo>
                  <a:lnTo>
                    <a:pt x="109" y="633"/>
                  </a:lnTo>
                  <a:lnTo>
                    <a:pt x="128" y="561"/>
                  </a:lnTo>
                  <a:lnTo>
                    <a:pt x="145" y="492"/>
                  </a:lnTo>
                  <a:lnTo>
                    <a:pt x="164" y="425"/>
                  </a:lnTo>
                  <a:lnTo>
                    <a:pt x="179" y="363"/>
                  </a:lnTo>
                  <a:lnTo>
                    <a:pt x="193" y="304"/>
                  </a:lnTo>
                  <a:lnTo>
                    <a:pt x="208" y="249"/>
                  </a:lnTo>
                  <a:lnTo>
                    <a:pt x="219" y="201"/>
                  </a:lnTo>
                  <a:lnTo>
                    <a:pt x="230" y="155"/>
                  </a:lnTo>
                  <a:lnTo>
                    <a:pt x="239" y="115"/>
                  </a:lnTo>
                  <a:lnTo>
                    <a:pt x="246" y="83"/>
                  </a:lnTo>
                  <a:lnTo>
                    <a:pt x="251" y="54"/>
                  </a:lnTo>
                  <a:lnTo>
                    <a:pt x="254" y="30"/>
                  </a:lnTo>
                  <a:lnTo>
                    <a:pt x="257" y="14"/>
                  </a:lnTo>
                  <a:lnTo>
                    <a:pt x="257" y="5"/>
                  </a:lnTo>
                  <a:lnTo>
                    <a:pt x="256" y="0"/>
                  </a:lnTo>
                  <a:lnTo>
                    <a:pt x="243" y="45"/>
                  </a:lnTo>
                  <a:lnTo>
                    <a:pt x="244" y="50"/>
                  </a:lnTo>
                  <a:lnTo>
                    <a:pt x="243" y="61"/>
                  </a:lnTo>
                  <a:lnTo>
                    <a:pt x="241" y="77"/>
                  </a:lnTo>
                  <a:lnTo>
                    <a:pt x="237" y="103"/>
                  </a:lnTo>
                  <a:lnTo>
                    <a:pt x="232" y="132"/>
                  </a:lnTo>
                  <a:lnTo>
                    <a:pt x="225" y="168"/>
                  </a:lnTo>
                  <a:lnTo>
                    <a:pt x="215" y="210"/>
                  </a:lnTo>
                  <a:lnTo>
                    <a:pt x="203" y="257"/>
                  </a:lnTo>
                  <a:lnTo>
                    <a:pt x="191" y="307"/>
                  </a:lnTo>
                  <a:lnTo>
                    <a:pt x="176" y="365"/>
                  </a:lnTo>
                  <a:lnTo>
                    <a:pt x="161" y="427"/>
                  </a:lnTo>
                  <a:lnTo>
                    <a:pt x="144" y="492"/>
                  </a:lnTo>
                  <a:lnTo>
                    <a:pt x="126" y="561"/>
                  </a:lnTo>
                  <a:lnTo>
                    <a:pt x="107" y="631"/>
                  </a:lnTo>
                  <a:lnTo>
                    <a:pt x="87" y="706"/>
                  </a:lnTo>
                  <a:lnTo>
                    <a:pt x="66" y="782"/>
                  </a:lnTo>
                  <a:lnTo>
                    <a:pt x="45" y="860"/>
                  </a:lnTo>
                  <a:lnTo>
                    <a:pt x="22" y="939"/>
                  </a:lnTo>
                  <a:lnTo>
                    <a:pt x="0" y="1017"/>
                  </a:lnTo>
                  <a:lnTo>
                    <a:pt x="1" y="1019"/>
                  </a:lnTo>
                  <a:close/>
                </a:path>
              </a:pathLst>
            </a:custGeom>
            <a:solidFill>
              <a:srgbClr val="45AB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2" name="Freeform 69"/>
            <p:cNvSpPr>
              <a:spLocks/>
            </p:cNvSpPr>
            <p:nvPr/>
          </p:nvSpPr>
          <p:spPr bwMode="auto">
            <a:xfrm>
              <a:off x="2164" y="1551"/>
              <a:ext cx="246" cy="487"/>
            </a:xfrm>
            <a:custGeom>
              <a:avLst/>
              <a:gdLst>
                <a:gd name="T0" fmla="*/ 245 w 246"/>
                <a:gd name="T1" fmla="*/ 0 h 972"/>
                <a:gd name="T2" fmla="*/ 246 w 246"/>
                <a:gd name="T3" fmla="*/ 1 h 972"/>
                <a:gd name="T4" fmla="*/ 245 w 246"/>
                <a:gd name="T5" fmla="*/ 1 h 972"/>
                <a:gd name="T6" fmla="*/ 243 w 246"/>
                <a:gd name="T7" fmla="*/ 1 h 972"/>
                <a:gd name="T8" fmla="*/ 239 w 246"/>
                <a:gd name="T9" fmla="*/ 2 h 972"/>
                <a:gd name="T10" fmla="*/ 234 w 246"/>
                <a:gd name="T11" fmla="*/ 3 h 972"/>
                <a:gd name="T12" fmla="*/ 227 w 246"/>
                <a:gd name="T13" fmla="*/ 4 h 972"/>
                <a:gd name="T14" fmla="*/ 217 w 246"/>
                <a:gd name="T15" fmla="*/ 6 h 972"/>
                <a:gd name="T16" fmla="*/ 205 w 246"/>
                <a:gd name="T17" fmla="*/ 7 h 972"/>
                <a:gd name="T18" fmla="*/ 193 w 246"/>
                <a:gd name="T19" fmla="*/ 9 h 972"/>
                <a:gd name="T20" fmla="*/ 178 w 246"/>
                <a:gd name="T21" fmla="*/ 10 h 972"/>
                <a:gd name="T22" fmla="*/ 163 w 246"/>
                <a:gd name="T23" fmla="*/ 12 h 972"/>
                <a:gd name="T24" fmla="*/ 146 w 246"/>
                <a:gd name="T25" fmla="*/ 14 h 972"/>
                <a:gd name="T26" fmla="*/ 128 w 246"/>
                <a:gd name="T27" fmla="*/ 17 h 972"/>
                <a:gd name="T28" fmla="*/ 109 w 246"/>
                <a:gd name="T29" fmla="*/ 19 h 972"/>
                <a:gd name="T30" fmla="*/ 89 w 246"/>
                <a:gd name="T31" fmla="*/ 21 h 972"/>
                <a:gd name="T32" fmla="*/ 68 w 246"/>
                <a:gd name="T33" fmla="*/ 24 h 972"/>
                <a:gd name="T34" fmla="*/ 47 w 246"/>
                <a:gd name="T35" fmla="*/ 26 h 972"/>
                <a:gd name="T36" fmla="*/ 24 w 246"/>
                <a:gd name="T37" fmla="*/ 28 h 972"/>
                <a:gd name="T38" fmla="*/ 2 w 246"/>
                <a:gd name="T39" fmla="*/ 31 h 972"/>
                <a:gd name="T40" fmla="*/ 0 w 246"/>
                <a:gd name="T41" fmla="*/ 31 h 972"/>
                <a:gd name="T42" fmla="*/ 22 w 246"/>
                <a:gd name="T43" fmla="*/ 29 h 972"/>
                <a:gd name="T44" fmla="*/ 43 w 246"/>
                <a:gd name="T45" fmla="*/ 26 h 972"/>
                <a:gd name="T46" fmla="*/ 64 w 246"/>
                <a:gd name="T47" fmla="*/ 24 h 972"/>
                <a:gd name="T48" fmla="*/ 84 w 246"/>
                <a:gd name="T49" fmla="*/ 22 h 972"/>
                <a:gd name="T50" fmla="*/ 102 w 246"/>
                <a:gd name="T51" fmla="*/ 19 h 972"/>
                <a:gd name="T52" fmla="*/ 121 w 246"/>
                <a:gd name="T53" fmla="*/ 17 h 972"/>
                <a:gd name="T54" fmla="*/ 137 w 246"/>
                <a:gd name="T55" fmla="*/ 15 h 972"/>
                <a:gd name="T56" fmla="*/ 153 w 246"/>
                <a:gd name="T57" fmla="*/ 13 h 972"/>
                <a:gd name="T58" fmla="*/ 169 w 246"/>
                <a:gd name="T59" fmla="*/ 12 h 972"/>
                <a:gd name="T60" fmla="*/ 181 w 246"/>
                <a:gd name="T61" fmla="*/ 10 h 972"/>
                <a:gd name="T62" fmla="*/ 194 w 246"/>
                <a:gd name="T63" fmla="*/ 8 h 972"/>
                <a:gd name="T64" fmla="*/ 204 w 246"/>
                <a:gd name="T65" fmla="*/ 7 h 972"/>
                <a:gd name="T66" fmla="*/ 214 w 246"/>
                <a:gd name="T67" fmla="*/ 6 h 972"/>
                <a:gd name="T68" fmla="*/ 221 w 246"/>
                <a:gd name="T69" fmla="*/ 5 h 972"/>
                <a:gd name="T70" fmla="*/ 227 w 246"/>
                <a:gd name="T71" fmla="*/ 4 h 972"/>
                <a:gd name="T72" fmla="*/ 229 w 246"/>
                <a:gd name="T73" fmla="*/ 3 h 972"/>
                <a:gd name="T74" fmla="*/ 232 w 246"/>
                <a:gd name="T75" fmla="*/ 2 h 972"/>
                <a:gd name="T76" fmla="*/ 232 w 246"/>
                <a:gd name="T77" fmla="*/ 2 h 972"/>
                <a:gd name="T78" fmla="*/ 231 w 246"/>
                <a:gd name="T79" fmla="*/ 2 h 972"/>
                <a:gd name="T80" fmla="*/ 245 w 246"/>
                <a:gd name="T81" fmla="*/ 0 h 9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6" h="972">
                  <a:moveTo>
                    <a:pt x="245" y="0"/>
                  </a:moveTo>
                  <a:lnTo>
                    <a:pt x="246" y="5"/>
                  </a:lnTo>
                  <a:lnTo>
                    <a:pt x="245" y="16"/>
                  </a:lnTo>
                  <a:lnTo>
                    <a:pt x="243" y="32"/>
                  </a:lnTo>
                  <a:lnTo>
                    <a:pt x="239" y="58"/>
                  </a:lnTo>
                  <a:lnTo>
                    <a:pt x="234" y="87"/>
                  </a:lnTo>
                  <a:lnTo>
                    <a:pt x="227" y="123"/>
                  </a:lnTo>
                  <a:lnTo>
                    <a:pt x="217" y="165"/>
                  </a:lnTo>
                  <a:lnTo>
                    <a:pt x="205" y="212"/>
                  </a:lnTo>
                  <a:lnTo>
                    <a:pt x="193" y="262"/>
                  </a:lnTo>
                  <a:lnTo>
                    <a:pt x="178" y="320"/>
                  </a:lnTo>
                  <a:lnTo>
                    <a:pt x="163" y="382"/>
                  </a:lnTo>
                  <a:lnTo>
                    <a:pt x="146" y="447"/>
                  </a:lnTo>
                  <a:lnTo>
                    <a:pt x="128" y="516"/>
                  </a:lnTo>
                  <a:lnTo>
                    <a:pt x="109" y="586"/>
                  </a:lnTo>
                  <a:lnTo>
                    <a:pt x="89" y="661"/>
                  </a:lnTo>
                  <a:lnTo>
                    <a:pt x="68" y="737"/>
                  </a:lnTo>
                  <a:lnTo>
                    <a:pt x="47" y="815"/>
                  </a:lnTo>
                  <a:lnTo>
                    <a:pt x="24" y="894"/>
                  </a:lnTo>
                  <a:lnTo>
                    <a:pt x="2" y="972"/>
                  </a:lnTo>
                  <a:lnTo>
                    <a:pt x="0" y="972"/>
                  </a:lnTo>
                  <a:lnTo>
                    <a:pt x="22" y="896"/>
                  </a:lnTo>
                  <a:lnTo>
                    <a:pt x="43" y="822"/>
                  </a:lnTo>
                  <a:lnTo>
                    <a:pt x="64" y="748"/>
                  </a:lnTo>
                  <a:lnTo>
                    <a:pt x="84" y="675"/>
                  </a:lnTo>
                  <a:lnTo>
                    <a:pt x="102" y="605"/>
                  </a:lnTo>
                  <a:lnTo>
                    <a:pt x="121" y="538"/>
                  </a:lnTo>
                  <a:lnTo>
                    <a:pt x="137" y="472"/>
                  </a:lnTo>
                  <a:lnTo>
                    <a:pt x="153" y="411"/>
                  </a:lnTo>
                  <a:lnTo>
                    <a:pt x="169" y="353"/>
                  </a:lnTo>
                  <a:lnTo>
                    <a:pt x="181" y="299"/>
                  </a:lnTo>
                  <a:lnTo>
                    <a:pt x="194" y="248"/>
                  </a:lnTo>
                  <a:lnTo>
                    <a:pt x="204" y="204"/>
                  </a:lnTo>
                  <a:lnTo>
                    <a:pt x="214" y="165"/>
                  </a:lnTo>
                  <a:lnTo>
                    <a:pt x="221" y="130"/>
                  </a:lnTo>
                  <a:lnTo>
                    <a:pt x="227" y="101"/>
                  </a:lnTo>
                  <a:lnTo>
                    <a:pt x="229" y="80"/>
                  </a:lnTo>
                  <a:lnTo>
                    <a:pt x="232" y="63"/>
                  </a:lnTo>
                  <a:lnTo>
                    <a:pt x="232" y="52"/>
                  </a:lnTo>
                  <a:lnTo>
                    <a:pt x="231" y="49"/>
                  </a:lnTo>
                  <a:lnTo>
                    <a:pt x="245" y="0"/>
                  </a:lnTo>
                  <a:close/>
                </a:path>
              </a:pathLst>
            </a:custGeom>
            <a:solidFill>
              <a:srgbClr val="4DB1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3" name="Freeform 70"/>
            <p:cNvSpPr>
              <a:spLocks/>
            </p:cNvSpPr>
            <p:nvPr/>
          </p:nvSpPr>
          <p:spPr bwMode="auto">
            <a:xfrm>
              <a:off x="2163" y="1576"/>
              <a:ext cx="233" cy="462"/>
            </a:xfrm>
            <a:custGeom>
              <a:avLst/>
              <a:gdLst>
                <a:gd name="T0" fmla="*/ 1 w 233"/>
                <a:gd name="T1" fmla="*/ 29 h 923"/>
                <a:gd name="T2" fmla="*/ 23 w 233"/>
                <a:gd name="T3" fmla="*/ 27 h 923"/>
                <a:gd name="T4" fmla="*/ 44 w 233"/>
                <a:gd name="T5" fmla="*/ 25 h 923"/>
                <a:gd name="T6" fmla="*/ 65 w 233"/>
                <a:gd name="T7" fmla="*/ 22 h 923"/>
                <a:gd name="T8" fmla="*/ 85 w 233"/>
                <a:gd name="T9" fmla="*/ 20 h 923"/>
                <a:gd name="T10" fmla="*/ 103 w 233"/>
                <a:gd name="T11" fmla="*/ 18 h 923"/>
                <a:gd name="T12" fmla="*/ 122 w 233"/>
                <a:gd name="T13" fmla="*/ 16 h 923"/>
                <a:gd name="T14" fmla="*/ 138 w 233"/>
                <a:gd name="T15" fmla="*/ 14 h 923"/>
                <a:gd name="T16" fmla="*/ 154 w 233"/>
                <a:gd name="T17" fmla="*/ 12 h 923"/>
                <a:gd name="T18" fmla="*/ 170 w 233"/>
                <a:gd name="T19" fmla="*/ 10 h 923"/>
                <a:gd name="T20" fmla="*/ 182 w 233"/>
                <a:gd name="T21" fmla="*/ 8 h 923"/>
                <a:gd name="T22" fmla="*/ 195 w 233"/>
                <a:gd name="T23" fmla="*/ 7 h 923"/>
                <a:gd name="T24" fmla="*/ 205 w 233"/>
                <a:gd name="T25" fmla="*/ 5 h 923"/>
                <a:gd name="T26" fmla="*/ 215 w 233"/>
                <a:gd name="T27" fmla="*/ 4 h 923"/>
                <a:gd name="T28" fmla="*/ 222 w 233"/>
                <a:gd name="T29" fmla="*/ 3 h 923"/>
                <a:gd name="T30" fmla="*/ 228 w 233"/>
                <a:gd name="T31" fmla="*/ 2 h 923"/>
                <a:gd name="T32" fmla="*/ 230 w 233"/>
                <a:gd name="T33" fmla="*/ 1 h 923"/>
                <a:gd name="T34" fmla="*/ 233 w 233"/>
                <a:gd name="T35" fmla="*/ 1 h 923"/>
                <a:gd name="T36" fmla="*/ 233 w 233"/>
                <a:gd name="T37" fmla="*/ 1 h 923"/>
                <a:gd name="T38" fmla="*/ 232 w 233"/>
                <a:gd name="T39" fmla="*/ 0 h 923"/>
                <a:gd name="T40" fmla="*/ 218 w 233"/>
                <a:gd name="T41" fmla="*/ 2 h 923"/>
                <a:gd name="T42" fmla="*/ 219 w 233"/>
                <a:gd name="T43" fmla="*/ 2 h 923"/>
                <a:gd name="T44" fmla="*/ 218 w 233"/>
                <a:gd name="T45" fmla="*/ 3 h 923"/>
                <a:gd name="T46" fmla="*/ 216 w 233"/>
                <a:gd name="T47" fmla="*/ 3 h 923"/>
                <a:gd name="T48" fmla="*/ 212 w 233"/>
                <a:gd name="T49" fmla="*/ 4 h 923"/>
                <a:gd name="T50" fmla="*/ 206 w 233"/>
                <a:gd name="T51" fmla="*/ 5 h 923"/>
                <a:gd name="T52" fmla="*/ 198 w 233"/>
                <a:gd name="T53" fmla="*/ 6 h 923"/>
                <a:gd name="T54" fmla="*/ 188 w 233"/>
                <a:gd name="T55" fmla="*/ 7 h 923"/>
                <a:gd name="T56" fmla="*/ 178 w 233"/>
                <a:gd name="T57" fmla="*/ 9 h 923"/>
                <a:gd name="T58" fmla="*/ 165 w 233"/>
                <a:gd name="T59" fmla="*/ 10 h 923"/>
                <a:gd name="T60" fmla="*/ 151 w 233"/>
                <a:gd name="T61" fmla="*/ 12 h 923"/>
                <a:gd name="T62" fmla="*/ 136 w 233"/>
                <a:gd name="T63" fmla="*/ 14 h 923"/>
                <a:gd name="T64" fmla="*/ 119 w 233"/>
                <a:gd name="T65" fmla="*/ 16 h 923"/>
                <a:gd name="T66" fmla="*/ 100 w 233"/>
                <a:gd name="T67" fmla="*/ 18 h 923"/>
                <a:gd name="T68" fmla="*/ 82 w 233"/>
                <a:gd name="T69" fmla="*/ 20 h 923"/>
                <a:gd name="T70" fmla="*/ 62 w 233"/>
                <a:gd name="T71" fmla="*/ 22 h 923"/>
                <a:gd name="T72" fmla="*/ 42 w 233"/>
                <a:gd name="T73" fmla="*/ 25 h 923"/>
                <a:gd name="T74" fmla="*/ 21 w 233"/>
                <a:gd name="T75" fmla="*/ 27 h 923"/>
                <a:gd name="T76" fmla="*/ 0 w 233"/>
                <a:gd name="T77" fmla="*/ 29 h 923"/>
                <a:gd name="T78" fmla="*/ 1 w 233"/>
                <a:gd name="T79" fmla="*/ 29 h 9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33" h="923">
                  <a:moveTo>
                    <a:pt x="1" y="923"/>
                  </a:moveTo>
                  <a:lnTo>
                    <a:pt x="23" y="847"/>
                  </a:lnTo>
                  <a:lnTo>
                    <a:pt x="44" y="773"/>
                  </a:lnTo>
                  <a:lnTo>
                    <a:pt x="65" y="699"/>
                  </a:lnTo>
                  <a:lnTo>
                    <a:pt x="85" y="626"/>
                  </a:lnTo>
                  <a:lnTo>
                    <a:pt x="103" y="556"/>
                  </a:lnTo>
                  <a:lnTo>
                    <a:pt x="122" y="489"/>
                  </a:lnTo>
                  <a:lnTo>
                    <a:pt x="138" y="423"/>
                  </a:lnTo>
                  <a:lnTo>
                    <a:pt x="154" y="362"/>
                  </a:lnTo>
                  <a:lnTo>
                    <a:pt x="170" y="304"/>
                  </a:lnTo>
                  <a:lnTo>
                    <a:pt x="182" y="250"/>
                  </a:lnTo>
                  <a:lnTo>
                    <a:pt x="195" y="199"/>
                  </a:lnTo>
                  <a:lnTo>
                    <a:pt x="205" y="155"/>
                  </a:lnTo>
                  <a:lnTo>
                    <a:pt x="215" y="116"/>
                  </a:lnTo>
                  <a:lnTo>
                    <a:pt x="222" y="81"/>
                  </a:lnTo>
                  <a:lnTo>
                    <a:pt x="228" y="52"/>
                  </a:lnTo>
                  <a:lnTo>
                    <a:pt x="230" y="31"/>
                  </a:lnTo>
                  <a:lnTo>
                    <a:pt x="233" y="14"/>
                  </a:lnTo>
                  <a:lnTo>
                    <a:pt x="233" y="3"/>
                  </a:lnTo>
                  <a:lnTo>
                    <a:pt x="232" y="0"/>
                  </a:lnTo>
                  <a:lnTo>
                    <a:pt x="218" y="50"/>
                  </a:lnTo>
                  <a:lnTo>
                    <a:pt x="219" y="54"/>
                  </a:lnTo>
                  <a:lnTo>
                    <a:pt x="218" y="65"/>
                  </a:lnTo>
                  <a:lnTo>
                    <a:pt x="216" y="83"/>
                  </a:lnTo>
                  <a:lnTo>
                    <a:pt x="212" y="107"/>
                  </a:lnTo>
                  <a:lnTo>
                    <a:pt x="206" y="136"/>
                  </a:lnTo>
                  <a:lnTo>
                    <a:pt x="198" y="172"/>
                  </a:lnTo>
                  <a:lnTo>
                    <a:pt x="188" y="213"/>
                  </a:lnTo>
                  <a:lnTo>
                    <a:pt x="178" y="259"/>
                  </a:lnTo>
                  <a:lnTo>
                    <a:pt x="165" y="311"/>
                  </a:lnTo>
                  <a:lnTo>
                    <a:pt x="151" y="367"/>
                  </a:lnTo>
                  <a:lnTo>
                    <a:pt x="136" y="427"/>
                  </a:lnTo>
                  <a:lnTo>
                    <a:pt x="119" y="490"/>
                  </a:lnTo>
                  <a:lnTo>
                    <a:pt x="100" y="557"/>
                  </a:lnTo>
                  <a:lnTo>
                    <a:pt x="82" y="628"/>
                  </a:lnTo>
                  <a:lnTo>
                    <a:pt x="62" y="700"/>
                  </a:lnTo>
                  <a:lnTo>
                    <a:pt x="42" y="773"/>
                  </a:lnTo>
                  <a:lnTo>
                    <a:pt x="21" y="847"/>
                  </a:lnTo>
                  <a:lnTo>
                    <a:pt x="0" y="923"/>
                  </a:lnTo>
                  <a:lnTo>
                    <a:pt x="1" y="923"/>
                  </a:lnTo>
                  <a:close/>
                </a:path>
              </a:pathLst>
            </a:custGeom>
            <a:solidFill>
              <a:srgbClr val="55B7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4" name="Freeform 71"/>
            <p:cNvSpPr>
              <a:spLocks/>
            </p:cNvSpPr>
            <p:nvPr/>
          </p:nvSpPr>
          <p:spPr bwMode="auto">
            <a:xfrm>
              <a:off x="2162" y="1601"/>
              <a:ext cx="220" cy="437"/>
            </a:xfrm>
            <a:custGeom>
              <a:avLst/>
              <a:gdLst>
                <a:gd name="T0" fmla="*/ 219 w 220"/>
                <a:gd name="T1" fmla="*/ 0 h 873"/>
                <a:gd name="T2" fmla="*/ 220 w 220"/>
                <a:gd name="T3" fmla="*/ 1 h 873"/>
                <a:gd name="T4" fmla="*/ 219 w 220"/>
                <a:gd name="T5" fmla="*/ 1 h 873"/>
                <a:gd name="T6" fmla="*/ 217 w 220"/>
                <a:gd name="T7" fmla="*/ 2 h 873"/>
                <a:gd name="T8" fmla="*/ 213 w 220"/>
                <a:gd name="T9" fmla="*/ 2 h 873"/>
                <a:gd name="T10" fmla="*/ 207 w 220"/>
                <a:gd name="T11" fmla="*/ 3 h 873"/>
                <a:gd name="T12" fmla="*/ 199 w 220"/>
                <a:gd name="T13" fmla="*/ 4 h 873"/>
                <a:gd name="T14" fmla="*/ 189 w 220"/>
                <a:gd name="T15" fmla="*/ 6 h 873"/>
                <a:gd name="T16" fmla="*/ 179 w 220"/>
                <a:gd name="T17" fmla="*/ 7 h 873"/>
                <a:gd name="T18" fmla="*/ 166 w 220"/>
                <a:gd name="T19" fmla="*/ 9 h 873"/>
                <a:gd name="T20" fmla="*/ 152 w 220"/>
                <a:gd name="T21" fmla="*/ 10 h 873"/>
                <a:gd name="T22" fmla="*/ 137 w 220"/>
                <a:gd name="T23" fmla="*/ 12 h 873"/>
                <a:gd name="T24" fmla="*/ 120 w 220"/>
                <a:gd name="T25" fmla="*/ 14 h 873"/>
                <a:gd name="T26" fmla="*/ 101 w 220"/>
                <a:gd name="T27" fmla="*/ 16 h 873"/>
                <a:gd name="T28" fmla="*/ 83 w 220"/>
                <a:gd name="T29" fmla="*/ 19 h 873"/>
                <a:gd name="T30" fmla="*/ 63 w 220"/>
                <a:gd name="T31" fmla="*/ 21 h 873"/>
                <a:gd name="T32" fmla="*/ 43 w 220"/>
                <a:gd name="T33" fmla="*/ 23 h 873"/>
                <a:gd name="T34" fmla="*/ 22 w 220"/>
                <a:gd name="T35" fmla="*/ 25 h 873"/>
                <a:gd name="T36" fmla="*/ 1 w 220"/>
                <a:gd name="T37" fmla="*/ 28 h 873"/>
                <a:gd name="T38" fmla="*/ 0 w 220"/>
                <a:gd name="T39" fmla="*/ 28 h 873"/>
                <a:gd name="T40" fmla="*/ 19 w 220"/>
                <a:gd name="T41" fmla="*/ 26 h 873"/>
                <a:gd name="T42" fmla="*/ 39 w 220"/>
                <a:gd name="T43" fmla="*/ 23 h 873"/>
                <a:gd name="T44" fmla="*/ 58 w 220"/>
                <a:gd name="T45" fmla="*/ 21 h 873"/>
                <a:gd name="T46" fmla="*/ 76 w 220"/>
                <a:gd name="T47" fmla="*/ 19 h 873"/>
                <a:gd name="T48" fmla="*/ 94 w 220"/>
                <a:gd name="T49" fmla="*/ 17 h 873"/>
                <a:gd name="T50" fmla="*/ 110 w 220"/>
                <a:gd name="T51" fmla="*/ 15 h 873"/>
                <a:gd name="T52" fmla="*/ 127 w 220"/>
                <a:gd name="T53" fmla="*/ 13 h 873"/>
                <a:gd name="T54" fmla="*/ 141 w 220"/>
                <a:gd name="T55" fmla="*/ 11 h 873"/>
                <a:gd name="T56" fmla="*/ 154 w 220"/>
                <a:gd name="T57" fmla="*/ 10 h 873"/>
                <a:gd name="T58" fmla="*/ 166 w 220"/>
                <a:gd name="T59" fmla="*/ 8 h 873"/>
                <a:gd name="T60" fmla="*/ 176 w 220"/>
                <a:gd name="T61" fmla="*/ 7 h 873"/>
                <a:gd name="T62" fmla="*/ 185 w 220"/>
                <a:gd name="T63" fmla="*/ 6 h 873"/>
                <a:gd name="T64" fmla="*/ 192 w 220"/>
                <a:gd name="T65" fmla="*/ 5 h 873"/>
                <a:gd name="T66" fmla="*/ 197 w 220"/>
                <a:gd name="T67" fmla="*/ 4 h 873"/>
                <a:gd name="T68" fmla="*/ 202 w 220"/>
                <a:gd name="T69" fmla="*/ 3 h 873"/>
                <a:gd name="T70" fmla="*/ 205 w 220"/>
                <a:gd name="T71" fmla="*/ 3 h 873"/>
                <a:gd name="T72" fmla="*/ 205 w 220"/>
                <a:gd name="T73" fmla="*/ 2 h 873"/>
                <a:gd name="T74" fmla="*/ 203 w 220"/>
                <a:gd name="T75" fmla="*/ 2 h 873"/>
                <a:gd name="T76" fmla="*/ 219 w 220"/>
                <a:gd name="T77" fmla="*/ 0 h 87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20" h="873">
                  <a:moveTo>
                    <a:pt x="219" y="0"/>
                  </a:moveTo>
                  <a:lnTo>
                    <a:pt x="220" y="4"/>
                  </a:lnTo>
                  <a:lnTo>
                    <a:pt x="219" y="15"/>
                  </a:lnTo>
                  <a:lnTo>
                    <a:pt x="217" y="33"/>
                  </a:lnTo>
                  <a:lnTo>
                    <a:pt x="213" y="57"/>
                  </a:lnTo>
                  <a:lnTo>
                    <a:pt x="207" y="86"/>
                  </a:lnTo>
                  <a:lnTo>
                    <a:pt x="199" y="122"/>
                  </a:lnTo>
                  <a:lnTo>
                    <a:pt x="189" y="163"/>
                  </a:lnTo>
                  <a:lnTo>
                    <a:pt x="179" y="209"/>
                  </a:lnTo>
                  <a:lnTo>
                    <a:pt x="166" y="261"/>
                  </a:lnTo>
                  <a:lnTo>
                    <a:pt x="152" y="317"/>
                  </a:lnTo>
                  <a:lnTo>
                    <a:pt x="137" y="377"/>
                  </a:lnTo>
                  <a:lnTo>
                    <a:pt x="120" y="440"/>
                  </a:lnTo>
                  <a:lnTo>
                    <a:pt x="101" y="507"/>
                  </a:lnTo>
                  <a:lnTo>
                    <a:pt x="83" y="578"/>
                  </a:lnTo>
                  <a:lnTo>
                    <a:pt x="63" y="650"/>
                  </a:lnTo>
                  <a:lnTo>
                    <a:pt x="43" y="723"/>
                  </a:lnTo>
                  <a:lnTo>
                    <a:pt x="22" y="797"/>
                  </a:lnTo>
                  <a:lnTo>
                    <a:pt x="1" y="873"/>
                  </a:lnTo>
                  <a:lnTo>
                    <a:pt x="0" y="871"/>
                  </a:lnTo>
                  <a:lnTo>
                    <a:pt x="19" y="801"/>
                  </a:lnTo>
                  <a:lnTo>
                    <a:pt x="39" y="732"/>
                  </a:lnTo>
                  <a:lnTo>
                    <a:pt x="58" y="663"/>
                  </a:lnTo>
                  <a:lnTo>
                    <a:pt x="76" y="596"/>
                  </a:lnTo>
                  <a:lnTo>
                    <a:pt x="94" y="531"/>
                  </a:lnTo>
                  <a:lnTo>
                    <a:pt x="110" y="468"/>
                  </a:lnTo>
                  <a:lnTo>
                    <a:pt x="127" y="408"/>
                  </a:lnTo>
                  <a:lnTo>
                    <a:pt x="141" y="352"/>
                  </a:lnTo>
                  <a:lnTo>
                    <a:pt x="154" y="299"/>
                  </a:lnTo>
                  <a:lnTo>
                    <a:pt x="166" y="250"/>
                  </a:lnTo>
                  <a:lnTo>
                    <a:pt x="176" y="207"/>
                  </a:lnTo>
                  <a:lnTo>
                    <a:pt x="185" y="169"/>
                  </a:lnTo>
                  <a:lnTo>
                    <a:pt x="192" y="134"/>
                  </a:lnTo>
                  <a:lnTo>
                    <a:pt x="197" y="107"/>
                  </a:lnTo>
                  <a:lnTo>
                    <a:pt x="202" y="86"/>
                  </a:lnTo>
                  <a:lnTo>
                    <a:pt x="205" y="69"/>
                  </a:lnTo>
                  <a:lnTo>
                    <a:pt x="205" y="58"/>
                  </a:lnTo>
                  <a:lnTo>
                    <a:pt x="203" y="55"/>
                  </a:lnTo>
                  <a:lnTo>
                    <a:pt x="219" y="0"/>
                  </a:lnTo>
                  <a:close/>
                </a:path>
              </a:pathLst>
            </a:custGeom>
            <a:solidFill>
              <a:srgbClr val="5DBD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5" name="Freeform 72"/>
            <p:cNvSpPr>
              <a:spLocks/>
            </p:cNvSpPr>
            <p:nvPr/>
          </p:nvSpPr>
          <p:spPr bwMode="auto">
            <a:xfrm>
              <a:off x="2160" y="1628"/>
              <a:ext cx="207" cy="409"/>
            </a:xfrm>
            <a:custGeom>
              <a:avLst/>
              <a:gdLst>
                <a:gd name="T0" fmla="*/ 2 w 207"/>
                <a:gd name="T1" fmla="*/ 26 h 816"/>
                <a:gd name="T2" fmla="*/ 21 w 207"/>
                <a:gd name="T3" fmla="*/ 24 h 816"/>
                <a:gd name="T4" fmla="*/ 41 w 207"/>
                <a:gd name="T5" fmla="*/ 22 h 816"/>
                <a:gd name="T6" fmla="*/ 60 w 207"/>
                <a:gd name="T7" fmla="*/ 20 h 816"/>
                <a:gd name="T8" fmla="*/ 78 w 207"/>
                <a:gd name="T9" fmla="*/ 17 h 816"/>
                <a:gd name="T10" fmla="*/ 96 w 207"/>
                <a:gd name="T11" fmla="*/ 15 h 816"/>
                <a:gd name="T12" fmla="*/ 112 w 207"/>
                <a:gd name="T13" fmla="*/ 13 h 816"/>
                <a:gd name="T14" fmla="*/ 129 w 207"/>
                <a:gd name="T15" fmla="*/ 12 h 816"/>
                <a:gd name="T16" fmla="*/ 143 w 207"/>
                <a:gd name="T17" fmla="*/ 10 h 816"/>
                <a:gd name="T18" fmla="*/ 156 w 207"/>
                <a:gd name="T19" fmla="*/ 8 h 816"/>
                <a:gd name="T20" fmla="*/ 168 w 207"/>
                <a:gd name="T21" fmla="*/ 7 h 816"/>
                <a:gd name="T22" fmla="*/ 178 w 207"/>
                <a:gd name="T23" fmla="*/ 5 h 816"/>
                <a:gd name="T24" fmla="*/ 187 w 207"/>
                <a:gd name="T25" fmla="*/ 4 h 816"/>
                <a:gd name="T26" fmla="*/ 194 w 207"/>
                <a:gd name="T27" fmla="*/ 3 h 816"/>
                <a:gd name="T28" fmla="*/ 199 w 207"/>
                <a:gd name="T29" fmla="*/ 2 h 816"/>
                <a:gd name="T30" fmla="*/ 204 w 207"/>
                <a:gd name="T31" fmla="*/ 1 h 816"/>
                <a:gd name="T32" fmla="*/ 207 w 207"/>
                <a:gd name="T33" fmla="*/ 1 h 816"/>
                <a:gd name="T34" fmla="*/ 207 w 207"/>
                <a:gd name="T35" fmla="*/ 1 h 816"/>
                <a:gd name="T36" fmla="*/ 205 w 207"/>
                <a:gd name="T37" fmla="*/ 0 h 816"/>
                <a:gd name="T38" fmla="*/ 188 w 207"/>
                <a:gd name="T39" fmla="*/ 2 h 816"/>
                <a:gd name="T40" fmla="*/ 190 w 207"/>
                <a:gd name="T41" fmla="*/ 2 h 816"/>
                <a:gd name="T42" fmla="*/ 190 w 207"/>
                <a:gd name="T43" fmla="*/ 3 h 816"/>
                <a:gd name="T44" fmla="*/ 187 w 207"/>
                <a:gd name="T45" fmla="*/ 3 h 816"/>
                <a:gd name="T46" fmla="*/ 182 w 207"/>
                <a:gd name="T47" fmla="*/ 4 h 816"/>
                <a:gd name="T48" fmla="*/ 177 w 207"/>
                <a:gd name="T49" fmla="*/ 5 h 816"/>
                <a:gd name="T50" fmla="*/ 170 w 207"/>
                <a:gd name="T51" fmla="*/ 6 h 816"/>
                <a:gd name="T52" fmla="*/ 160 w 207"/>
                <a:gd name="T53" fmla="*/ 7 h 816"/>
                <a:gd name="T54" fmla="*/ 149 w 207"/>
                <a:gd name="T55" fmla="*/ 9 h 816"/>
                <a:gd name="T56" fmla="*/ 137 w 207"/>
                <a:gd name="T57" fmla="*/ 10 h 816"/>
                <a:gd name="T58" fmla="*/ 123 w 207"/>
                <a:gd name="T59" fmla="*/ 12 h 816"/>
                <a:gd name="T60" fmla="*/ 108 w 207"/>
                <a:gd name="T61" fmla="*/ 14 h 816"/>
                <a:gd name="T62" fmla="*/ 92 w 207"/>
                <a:gd name="T63" fmla="*/ 16 h 816"/>
                <a:gd name="T64" fmla="*/ 75 w 207"/>
                <a:gd name="T65" fmla="*/ 18 h 816"/>
                <a:gd name="T66" fmla="*/ 57 w 207"/>
                <a:gd name="T67" fmla="*/ 20 h 816"/>
                <a:gd name="T68" fmla="*/ 38 w 207"/>
                <a:gd name="T69" fmla="*/ 22 h 816"/>
                <a:gd name="T70" fmla="*/ 19 w 207"/>
                <a:gd name="T71" fmla="*/ 24 h 816"/>
                <a:gd name="T72" fmla="*/ 0 w 207"/>
                <a:gd name="T73" fmla="*/ 26 h 816"/>
                <a:gd name="T74" fmla="*/ 2 w 207"/>
                <a:gd name="T75" fmla="*/ 26 h 8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7" h="816">
                  <a:moveTo>
                    <a:pt x="2" y="816"/>
                  </a:moveTo>
                  <a:lnTo>
                    <a:pt x="21" y="746"/>
                  </a:lnTo>
                  <a:lnTo>
                    <a:pt x="41" y="677"/>
                  </a:lnTo>
                  <a:lnTo>
                    <a:pt x="60" y="608"/>
                  </a:lnTo>
                  <a:lnTo>
                    <a:pt x="78" y="541"/>
                  </a:lnTo>
                  <a:lnTo>
                    <a:pt x="96" y="476"/>
                  </a:lnTo>
                  <a:lnTo>
                    <a:pt x="112" y="413"/>
                  </a:lnTo>
                  <a:lnTo>
                    <a:pt x="129" y="353"/>
                  </a:lnTo>
                  <a:lnTo>
                    <a:pt x="143" y="297"/>
                  </a:lnTo>
                  <a:lnTo>
                    <a:pt x="156" y="244"/>
                  </a:lnTo>
                  <a:lnTo>
                    <a:pt x="168" y="195"/>
                  </a:lnTo>
                  <a:lnTo>
                    <a:pt x="178" y="152"/>
                  </a:lnTo>
                  <a:lnTo>
                    <a:pt x="187" y="114"/>
                  </a:lnTo>
                  <a:lnTo>
                    <a:pt x="194" y="79"/>
                  </a:lnTo>
                  <a:lnTo>
                    <a:pt x="199" y="52"/>
                  </a:lnTo>
                  <a:lnTo>
                    <a:pt x="204" y="31"/>
                  </a:lnTo>
                  <a:lnTo>
                    <a:pt x="207" y="14"/>
                  </a:lnTo>
                  <a:lnTo>
                    <a:pt x="207" y="3"/>
                  </a:lnTo>
                  <a:lnTo>
                    <a:pt x="205" y="0"/>
                  </a:lnTo>
                  <a:lnTo>
                    <a:pt x="188" y="58"/>
                  </a:lnTo>
                  <a:lnTo>
                    <a:pt x="190" y="61"/>
                  </a:lnTo>
                  <a:lnTo>
                    <a:pt x="190" y="72"/>
                  </a:lnTo>
                  <a:lnTo>
                    <a:pt x="187" y="88"/>
                  </a:lnTo>
                  <a:lnTo>
                    <a:pt x="182" y="112"/>
                  </a:lnTo>
                  <a:lnTo>
                    <a:pt x="177" y="141"/>
                  </a:lnTo>
                  <a:lnTo>
                    <a:pt x="170" y="175"/>
                  </a:lnTo>
                  <a:lnTo>
                    <a:pt x="160" y="215"/>
                  </a:lnTo>
                  <a:lnTo>
                    <a:pt x="149" y="259"/>
                  </a:lnTo>
                  <a:lnTo>
                    <a:pt x="137" y="309"/>
                  </a:lnTo>
                  <a:lnTo>
                    <a:pt x="123" y="364"/>
                  </a:lnTo>
                  <a:lnTo>
                    <a:pt x="108" y="420"/>
                  </a:lnTo>
                  <a:lnTo>
                    <a:pt x="92" y="481"/>
                  </a:lnTo>
                  <a:lnTo>
                    <a:pt x="75" y="545"/>
                  </a:lnTo>
                  <a:lnTo>
                    <a:pt x="57" y="610"/>
                  </a:lnTo>
                  <a:lnTo>
                    <a:pt x="38" y="679"/>
                  </a:lnTo>
                  <a:lnTo>
                    <a:pt x="19" y="747"/>
                  </a:lnTo>
                  <a:lnTo>
                    <a:pt x="0" y="816"/>
                  </a:lnTo>
                  <a:lnTo>
                    <a:pt x="2" y="816"/>
                  </a:lnTo>
                  <a:close/>
                </a:path>
              </a:pathLst>
            </a:custGeom>
            <a:solidFill>
              <a:srgbClr val="65C3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6" name="Freeform 73"/>
            <p:cNvSpPr>
              <a:spLocks/>
            </p:cNvSpPr>
            <p:nvPr/>
          </p:nvSpPr>
          <p:spPr bwMode="auto">
            <a:xfrm>
              <a:off x="2157" y="1657"/>
              <a:ext cx="193" cy="380"/>
            </a:xfrm>
            <a:custGeom>
              <a:avLst/>
              <a:gdLst>
                <a:gd name="T0" fmla="*/ 191 w 193"/>
                <a:gd name="T1" fmla="*/ 0 h 758"/>
                <a:gd name="T2" fmla="*/ 193 w 193"/>
                <a:gd name="T3" fmla="*/ 1 h 758"/>
                <a:gd name="T4" fmla="*/ 193 w 193"/>
                <a:gd name="T5" fmla="*/ 1 h 758"/>
                <a:gd name="T6" fmla="*/ 190 w 193"/>
                <a:gd name="T7" fmla="*/ 1 h 758"/>
                <a:gd name="T8" fmla="*/ 185 w 193"/>
                <a:gd name="T9" fmla="*/ 2 h 758"/>
                <a:gd name="T10" fmla="*/ 180 w 193"/>
                <a:gd name="T11" fmla="*/ 3 h 758"/>
                <a:gd name="T12" fmla="*/ 173 w 193"/>
                <a:gd name="T13" fmla="*/ 4 h 758"/>
                <a:gd name="T14" fmla="*/ 163 w 193"/>
                <a:gd name="T15" fmla="*/ 5 h 758"/>
                <a:gd name="T16" fmla="*/ 152 w 193"/>
                <a:gd name="T17" fmla="*/ 7 h 758"/>
                <a:gd name="T18" fmla="*/ 140 w 193"/>
                <a:gd name="T19" fmla="*/ 8 h 758"/>
                <a:gd name="T20" fmla="*/ 126 w 193"/>
                <a:gd name="T21" fmla="*/ 10 h 758"/>
                <a:gd name="T22" fmla="*/ 111 w 193"/>
                <a:gd name="T23" fmla="*/ 12 h 758"/>
                <a:gd name="T24" fmla="*/ 95 w 193"/>
                <a:gd name="T25" fmla="*/ 14 h 758"/>
                <a:gd name="T26" fmla="*/ 78 w 193"/>
                <a:gd name="T27" fmla="*/ 16 h 758"/>
                <a:gd name="T28" fmla="*/ 60 w 193"/>
                <a:gd name="T29" fmla="*/ 18 h 758"/>
                <a:gd name="T30" fmla="*/ 41 w 193"/>
                <a:gd name="T31" fmla="*/ 20 h 758"/>
                <a:gd name="T32" fmla="*/ 22 w 193"/>
                <a:gd name="T33" fmla="*/ 22 h 758"/>
                <a:gd name="T34" fmla="*/ 3 w 193"/>
                <a:gd name="T35" fmla="*/ 24 h 758"/>
                <a:gd name="T36" fmla="*/ 0 w 193"/>
                <a:gd name="T37" fmla="*/ 24 h 758"/>
                <a:gd name="T38" fmla="*/ 20 w 193"/>
                <a:gd name="T39" fmla="*/ 22 h 758"/>
                <a:gd name="T40" fmla="*/ 38 w 193"/>
                <a:gd name="T41" fmla="*/ 20 h 758"/>
                <a:gd name="T42" fmla="*/ 57 w 193"/>
                <a:gd name="T43" fmla="*/ 18 h 758"/>
                <a:gd name="T44" fmla="*/ 74 w 193"/>
                <a:gd name="T45" fmla="*/ 16 h 758"/>
                <a:gd name="T46" fmla="*/ 91 w 193"/>
                <a:gd name="T47" fmla="*/ 14 h 758"/>
                <a:gd name="T48" fmla="*/ 105 w 193"/>
                <a:gd name="T49" fmla="*/ 12 h 758"/>
                <a:gd name="T50" fmla="*/ 119 w 193"/>
                <a:gd name="T51" fmla="*/ 10 h 758"/>
                <a:gd name="T52" fmla="*/ 132 w 193"/>
                <a:gd name="T53" fmla="*/ 9 h 758"/>
                <a:gd name="T54" fmla="*/ 143 w 193"/>
                <a:gd name="T55" fmla="*/ 7 h 758"/>
                <a:gd name="T56" fmla="*/ 153 w 193"/>
                <a:gd name="T57" fmla="*/ 6 h 758"/>
                <a:gd name="T58" fmla="*/ 161 w 193"/>
                <a:gd name="T59" fmla="*/ 5 h 758"/>
                <a:gd name="T60" fmla="*/ 167 w 193"/>
                <a:gd name="T61" fmla="*/ 4 h 758"/>
                <a:gd name="T62" fmla="*/ 171 w 193"/>
                <a:gd name="T63" fmla="*/ 3 h 758"/>
                <a:gd name="T64" fmla="*/ 174 w 193"/>
                <a:gd name="T65" fmla="*/ 3 h 758"/>
                <a:gd name="T66" fmla="*/ 176 w 193"/>
                <a:gd name="T67" fmla="*/ 3 h 758"/>
                <a:gd name="T68" fmla="*/ 174 w 193"/>
                <a:gd name="T69" fmla="*/ 2 h 758"/>
                <a:gd name="T70" fmla="*/ 191 w 193"/>
                <a:gd name="T71" fmla="*/ 0 h 7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3" h="758">
                  <a:moveTo>
                    <a:pt x="191" y="0"/>
                  </a:moveTo>
                  <a:lnTo>
                    <a:pt x="193" y="3"/>
                  </a:lnTo>
                  <a:lnTo>
                    <a:pt x="193" y="14"/>
                  </a:lnTo>
                  <a:lnTo>
                    <a:pt x="190" y="30"/>
                  </a:lnTo>
                  <a:lnTo>
                    <a:pt x="185" y="54"/>
                  </a:lnTo>
                  <a:lnTo>
                    <a:pt x="180" y="83"/>
                  </a:lnTo>
                  <a:lnTo>
                    <a:pt x="173" y="117"/>
                  </a:lnTo>
                  <a:lnTo>
                    <a:pt x="163" y="157"/>
                  </a:lnTo>
                  <a:lnTo>
                    <a:pt x="152" y="201"/>
                  </a:lnTo>
                  <a:lnTo>
                    <a:pt x="140" y="251"/>
                  </a:lnTo>
                  <a:lnTo>
                    <a:pt x="126" y="306"/>
                  </a:lnTo>
                  <a:lnTo>
                    <a:pt x="111" y="362"/>
                  </a:lnTo>
                  <a:lnTo>
                    <a:pt x="95" y="423"/>
                  </a:lnTo>
                  <a:lnTo>
                    <a:pt x="78" y="487"/>
                  </a:lnTo>
                  <a:lnTo>
                    <a:pt x="60" y="552"/>
                  </a:lnTo>
                  <a:lnTo>
                    <a:pt x="41" y="621"/>
                  </a:lnTo>
                  <a:lnTo>
                    <a:pt x="22" y="689"/>
                  </a:lnTo>
                  <a:lnTo>
                    <a:pt x="3" y="758"/>
                  </a:lnTo>
                  <a:lnTo>
                    <a:pt x="0" y="756"/>
                  </a:lnTo>
                  <a:lnTo>
                    <a:pt x="20" y="689"/>
                  </a:lnTo>
                  <a:lnTo>
                    <a:pt x="38" y="622"/>
                  </a:lnTo>
                  <a:lnTo>
                    <a:pt x="57" y="557"/>
                  </a:lnTo>
                  <a:lnTo>
                    <a:pt x="74" y="494"/>
                  </a:lnTo>
                  <a:lnTo>
                    <a:pt x="91" y="432"/>
                  </a:lnTo>
                  <a:lnTo>
                    <a:pt x="105" y="374"/>
                  </a:lnTo>
                  <a:lnTo>
                    <a:pt x="119" y="318"/>
                  </a:lnTo>
                  <a:lnTo>
                    <a:pt x="132" y="268"/>
                  </a:lnTo>
                  <a:lnTo>
                    <a:pt x="143" y="222"/>
                  </a:lnTo>
                  <a:lnTo>
                    <a:pt x="153" y="181"/>
                  </a:lnTo>
                  <a:lnTo>
                    <a:pt x="161" y="146"/>
                  </a:lnTo>
                  <a:lnTo>
                    <a:pt x="167" y="116"/>
                  </a:lnTo>
                  <a:lnTo>
                    <a:pt x="171" y="92"/>
                  </a:lnTo>
                  <a:lnTo>
                    <a:pt x="174" y="76"/>
                  </a:lnTo>
                  <a:lnTo>
                    <a:pt x="176" y="65"/>
                  </a:lnTo>
                  <a:lnTo>
                    <a:pt x="174" y="59"/>
                  </a:lnTo>
                  <a:lnTo>
                    <a:pt x="191" y="0"/>
                  </a:lnTo>
                  <a:close/>
                </a:path>
              </a:pathLst>
            </a:custGeom>
            <a:solidFill>
              <a:srgbClr val="6DC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7" name="Freeform 74"/>
            <p:cNvSpPr>
              <a:spLocks/>
            </p:cNvSpPr>
            <p:nvPr/>
          </p:nvSpPr>
          <p:spPr bwMode="auto">
            <a:xfrm>
              <a:off x="2156" y="1687"/>
              <a:ext cx="177" cy="349"/>
            </a:xfrm>
            <a:custGeom>
              <a:avLst/>
              <a:gdLst>
                <a:gd name="T0" fmla="*/ 1 w 177"/>
                <a:gd name="T1" fmla="*/ 22 h 697"/>
                <a:gd name="T2" fmla="*/ 21 w 177"/>
                <a:gd name="T3" fmla="*/ 20 h 697"/>
                <a:gd name="T4" fmla="*/ 39 w 177"/>
                <a:gd name="T5" fmla="*/ 18 h 697"/>
                <a:gd name="T6" fmla="*/ 58 w 177"/>
                <a:gd name="T7" fmla="*/ 16 h 697"/>
                <a:gd name="T8" fmla="*/ 75 w 177"/>
                <a:gd name="T9" fmla="*/ 14 h 697"/>
                <a:gd name="T10" fmla="*/ 92 w 177"/>
                <a:gd name="T11" fmla="*/ 12 h 697"/>
                <a:gd name="T12" fmla="*/ 106 w 177"/>
                <a:gd name="T13" fmla="*/ 10 h 697"/>
                <a:gd name="T14" fmla="*/ 120 w 177"/>
                <a:gd name="T15" fmla="*/ 9 h 697"/>
                <a:gd name="T16" fmla="*/ 133 w 177"/>
                <a:gd name="T17" fmla="*/ 7 h 697"/>
                <a:gd name="T18" fmla="*/ 144 w 177"/>
                <a:gd name="T19" fmla="*/ 6 h 697"/>
                <a:gd name="T20" fmla="*/ 154 w 177"/>
                <a:gd name="T21" fmla="*/ 4 h 697"/>
                <a:gd name="T22" fmla="*/ 162 w 177"/>
                <a:gd name="T23" fmla="*/ 3 h 697"/>
                <a:gd name="T24" fmla="*/ 168 w 177"/>
                <a:gd name="T25" fmla="*/ 2 h 697"/>
                <a:gd name="T26" fmla="*/ 172 w 177"/>
                <a:gd name="T27" fmla="*/ 2 h 697"/>
                <a:gd name="T28" fmla="*/ 175 w 177"/>
                <a:gd name="T29" fmla="*/ 1 h 697"/>
                <a:gd name="T30" fmla="*/ 177 w 177"/>
                <a:gd name="T31" fmla="*/ 1 h 697"/>
                <a:gd name="T32" fmla="*/ 175 w 177"/>
                <a:gd name="T33" fmla="*/ 0 h 697"/>
                <a:gd name="T34" fmla="*/ 157 w 177"/>
                <a:gd name="T35" fmla="*/ 3 h 697"/>
                <a:gd name="T36" fmla="*/ 158 w 177"/>
                <a:gd name="T37" fmla="*/ 3 h 697"/>
                <a:gd name="T38" fmla="*/ 157 w 177"/>
                <a:gd name="T39" fmla="*/ 3 h 697"/>
                <a:gd name="T40" fmla="*/ 154 w 177"/>
                <a:gd name="T41" fmla="*/ 3 h 697"/>
                <a:gd name="T42" fmla="*/ 151 w 177"/>
                <a:gd name="T43" fmla="*/ 4 h 697"/>
                <a:gd name="T44" fmla="*/ 145 w 177"/>
                <a:gd name="T45" fmla="*/ 5 h 697"/>
                <a:gd name="T46" fmla="*/ 137 w 177"/>
                <a:gd name="T47" fmla="*/ 6 h 697"/>
                <a:gd name="T48" fmla="*/ 129 w 177"/>
                <a:gd name="T49" fmla="*/ 7 h 697"/>
                <a:gd name="T50" fmla="*/ 119 w 177"/>
                <a:gd name="T51" fmla="*/ 8 h 697"/>
                <a:gd name="T52" fmla="*/ 107 w 177"/>
                <a:gd name="T53" fmla="*/ 10 h 697"/>
                <a:gd name="T54" fmla="*/ 95 w 177"/>
                <a:gd name="T55" fmla="*/ 11 h 697"/>
                <a:gd name="T56" fmla="*/ 80 w 177"/>
                <a:gd name="T57" fmla="*/ 13 h 697"/>
                <a:gd name="T58" fmla="*/ 66 w 177"/>
                <a:gd name="T59" fmla="*/ 15 h 697"/>
                <a:gd name="T60" fmla="*/ 49 w 177"/>
                <a:gd name="T61" fmla="*/ 17 h 697"/>
                <a:gd name="T62" fmla="*/ 34 w 177"/>
                <a:gd name="T63" fmla="*/ 18 h 697"/>
                <a:gd name="T64" fmla="*/ 17 w 177"/>
                <a:gd name="T65" fmla="*/ 20 h 697"/>
                <a:gd name="T66" fmla="*/ 0 w 177"/>
                <a:gd name="T67" fmla="*/ 22 h 697"/>
                <a:gd name="T68" fmla="*/ 1 w 177"/>
                <a:gd name="T69" fmla="*/ 22 h 6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697">
                  <a:moveTo>
                    <a:pt x="1" y="697"/>
                  </a:moveTo>
                  <a:lnTo>
                    <a:pt x="21" y="630"/>
                  </a:lnTo>
                  <a:lnTo>
                    <a:pt x="39" y="563"/>
                  </a:lnTo>
                  <a:lnTo>
                    <a:pt x="58" y="498"/>
                  </a:lnTo>
                  <a:lnTo>
                    <a:pt x="75" y="435"/>
                  </a:lnTo>
                  <a:lnTo>
                    <a:pt x="92" y="373"/>
                  </a:lnTo>
                  <a:lnTo>
                    <a:pt x="106" y="315"/>
                  </a:lnTo>
                  <a:lnTo>
                    <a:pt x="120" y="259"/>
                  </a:lnTo>
                  <a:lnTo>
                    <a:pt x="133" y="209"/>
                  </a:lnTo>
                  <a:lnTo>
                    <a:pt x="144" y="163"/>
                  </a:lnTo>
                  <a:lnTo>
                    <a:pt x="154" y="122"/>
                  </a:lnTo>
                  <a:lnTo>
                    <a:pt x="162" y="87"/>
                  </a:lnTo>
                  <a:lnTo>
                    <a:pt x="168" y="57"/>
                  </a:lnTo>
                  <a:lnTo>
                    <a:pt x="172" y="33"/>
                  </a:lnTo>
                  <a:lnTo>
                    <a:pt x="175" y="17"/>
                  </a:lnTo>
                  <a:lnTo>
                    <a:pt x="177" y="6"/>
                  </a:lnTo>
                  <a:lnTo>
                    <a:pt x="175" y="0"/>
                  </a:lnTo>
                  <a:lnTo>
                    <a:pt x="157" y="66"/>
                  </a:lnTo>
                  <a:lnTo>
                    <a:pt x="158" y="71"/>
                  </a:lnTo>
                  <a:lnTo>
                    <a:pt x="157" y="80"/>
                  </a:lnTo>
                  <a:lnTo>
                    <a:pt x="154" y="96"/>
                  </a:lnTo>
                  <a:lnTo>
                    <a:pt x="151" y="118"/>
                  </a:lnTo>
                  <a:lnTo>
                    <a:pt x="145" y="143"/>
                  </a:lnTo>
                  <a:lnTo>
                    <a:pt x="137" y="176"/>
                  </a:lnTo>
                  <a:lnTo>
                    <a:pt x="129" y="214"/>
                  </a:lnTo>
                  <a:lnTo>
                    <a:pt x="119" y="256"/>
                  </a:lnTo>
                  <a:lnTo>
                    <a:pt x="107" y="301"/>
                  </a:lnTo>
                  <a:lnTo>
                    <a:pt x="95" y="350"/>
                  </a:lnTo>
                  <a:lnTo>
                    <a:pt x="80" y="402"/>
                  </a:lnTo>
                  <a:lnTo>
                    <a:pt x="66" y="458"/>
                  </a:lnTo>
                  <a:lnTo>
                    <a:pt x="49" y="516"/>
                  </a:lnTo>
                  <a:lnTo>
                    <a:pt x="34" y="576"/>
                  </a:lnTo>
                  <a:lnTo>
                    <a:pt x="17" y="636"/>
                  </a:lnTo>
                  <a:lnTo>
                    <a:pt x="0" y="697"/>
                  </a:lnTo>
                  <a:lnTo>
                    <a:pt x="1" y="697"/>
                  </a:lnTo>
                  <a:close/>
                </a:path>
              </a:pathLst>
            </a:custGeom>
            <a:solidFill>
              <a:srgbClr val="76C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8" name="Freeform 75"/>
            <p:cNvSpPr>
              <a:spLocks/>
            </p:cNvSpPr>
            <p:nvPr/>
          </p:nvSpPr>
          <p:spPr bwMode="auto">
            <a:xfrm>
              <a:off x="2153" y="1720"/>
              <a:ext cx="161" cy="316"/>
            </a:xfrm>
            <a:custGeom>
              <a:avLst/>
              <a:gdLst>
                <a:gd name="T0" fmla="*/ 160 w 161"/>
                <a:gd name="T1" fmla="*/ 0 h 631"/>
                <a:gd name="T2" fmla="*/ 161 w 161"/>
                <a:gd name="T3" fmla="*/ 1 h 631"/>
                <a:gd name="T4" fmla="*/ 160 w 161"/>
                <a:gd name="T5" fmla="*/ 1 h 631"/>
                <a:gd name="T6" fmla="*/ 157 w 161"/>
                <a:gd name="T7" fmla="*/ 1 h 631"/>
                <a:gd name="T8" fmla="*/ 154 w 161"/>
                <a:gd name="T9" fmla="*/ 2 h 631"/>
                <a:gd name="T10" fmla="*/ 148 w 161"/>
                <a:gd name="T11" fmla="*/ 3 h 631"/>
                <a:gd name="T12" fmla="*/ 140 w 161"/>
                <a:gd name="T13" fmla="*/ 4 h 631"/>
                <a:gd name="T14" fmla="*/ 132 w 161"/>
                <a:gd name="T15" fmla="*/ 5 h 631"/>
                <a:gd name="T16" fmla="*/ 122 w 161"/>
                <a:gd name="T17" fmla="*/ 6 h 631"/>
                <a:gd name="T18" fmla="*/ 110 w 161"/>
                <a:gd name="T19" fmla="*/ 8 h 631"/>
                <a:gd name="T20" fmla="*/ 98 w 161"/>
                <a:gd name="T21" fmla="*/ 9 h 631"/>
                <a:gd name="T22" fmla="*/ 83 w 161"/>
                <a:gd name="T23" fmla="*/ 11 h 631"/>
                <a:gd name="T24" fmla="*/ 69 w 161"/>
                <a:gd name="T25" fmla="*/ 13 h 631"/>
                <a:gd name="T26" fmla="*/ 52 w 161"/>
                <a:gd name="T27" fmla="*/ 15 h 631"/>
                <a:gd name="T28" fmla="*/ 37 w 161"/>
                <a:gd name="T29" fmla="*/ 16 h 631"/>
                <a:gd name="T30" fmla="*/ 20 w 161"/>
                <a:gd name="T31" fmla="*/ 18 h 631"/>
                <a:gd name="T32" fmla="*/ 3 w 161"/>
                <a:gd name="T33" fmla="*/ 20 h 631"/>
                <a:gd name="T34" fmla="*/ 0 w 161"/>
                <a:gd name="T35" fmla="*/ 20 h 631"/>
                <a:gd name="T36" fmla="*/ 17 w 161"/>
                <a:gd name="T37" fmla="*/ 18 h 631"/>
                <a:gd name="T38" fmla="*/ 33 w 161"/>
                <a:gd name="T39" fmla="*/ 17 h 631"/>
                <a:gd name="T40" fmla="*/ 48 w 161"/>
                <a:gd name="T41" fmla="*/ 15 h 631"/>
                <a:gd name="T42" fmla="*/ 62 w 161"/>
                <a:gd name="T43" fmla="*/ 13 h 631"/>
                <a:gd name="T44" fmla="*/ 76 w 161"/>
                <a:gd name="T45" fmla="*/ 12 h 631"/>
                <a:gd name="T46" fmla="*/ 89 w 161"/>
                <a:gd name="T47" fmla="*/ 10 h 631"/>
                <a:gd name="T48" fmla="*/ 100 w 161"/>
                <a:gd name="T49" fmla="*/ 9 h 631"/>
                <a:gd name="T50" fmla="*/ 112 w 161"/>
                <a:gd name="T51" fmla="*/ 7 h 631"/>
                <a:gd name="T52" fmla="*/ 120 w 161"/>
                <a:gd name="T53" fmla="*/ 6 h 631"/>
                <a:gd name="T54" fmla="*/ 127 w 161"/>
                <a:gd name="T55" fmla="*/ 5 h 631"/>
                <a:gd name="T56" fmla="*/ 133 w 161"/>
                <a:gd name="T57" fmla="*/ 4 h 631"/>
                <a:gd name="T58" fmla="*/ 137 w 161"/>
                <a:gd name="T59" fmla="*/ 4 h 631"/>
                <a:gd name="T60" fmla="*/ 140 w 161"/>
                <a:gd name="T61" fmla="*/ 3 h 631"/>
                <a:gd name="T62" fmla="*/ 140 w 161"/>
                <a:gd name="T63" fmla="*/ 3 h 631"/>
                <a:gd name="T64" fmla="*/ 140 w 161"/>
                <a:gd name="T65" fmla="*/ 3 h 631"/>
                <a:gd name="T66" fmla="*/ 160 w 161"/>
                <a:gd name="T67" fmla="*/ 0 h 6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1" h="631">
                  <a:moveTo>
                    <a:pt x="160" y="0"/>
                  </a:moveTo>
                  <a:lnTo>
                    <a:pt x="161" y="5"/>
                  </a:lnTo>
                  <a:lnTo>
                    <a:pt x="160" y="14"/>
                  </a:lnTo>
                  <a:lnTo>
                    <a:pt x="157" y="30"/>
                  </a:lnTo>
                  <a:lnTo>
                    <a:pt x="154" y="52"/>
                  </a:lnTo>
                  <a:lnTo>
                    <a:pt x="148" y="77"/>
                  </a:lnTo>
                  <a:lnTo>
                    <a:pt x="140" y="110"/>
                  </a:lnTo>
                  <a:lnTo>
                    <a:pt x="132" y="148"/>
                  </a:lnTo>
                  <a:lnTo>
                    <a:pt x="122" y="190"/>
                  </a:lnTo>
                  <a:lnTo>
                    <a:pt x="110" y="235"/>
                  </a:lnTo>
                  <a:lnTo>
                    <a:pt x="98" y="284"/>
                  </a:lnTo>
                  <a:lnTo>
                    <a:pt x="83" y="336"/>
                  </a:lnTo>
                  <a:lnTo>
                    <a:pt x="69" y="392"/>
                  </a:lnTo>
                  <a:lnTo>
                    <a:pt x="52" y="450"/>
                  </a:lnTo>
                  <a:lnTo>
                    <a:pt x="37" y="510"/>
                  </a:lnTo>
                  <a:lnTo>
                    <a:pt x="20" y="570"/>
                  </a:lnTo>
                  <a:lnTo>
                    <a:pt x="3" y="631"/>
                  </a:lnTo>
                  <a:lnTo>
                    <a:pt x="0" y="630"/>
                  </a:lnTo>
                  <a:lnTo>
                    <a:pt x="17" y="572"/>
                  </a:lnTo>
                  <a:lnTo>
                    <a:pt x="33" y="516"/>
                  </a:lnTo>
                  <a:lnTo>
                    <a:pt x="48" y="459"/>
                  </a:lnTo>
                  <a:lnTo>
                    <a:pt x="62" y="405"/>
                  </a:lnTo>
                  <a:lnTo>
                    <a:pt x="76" y="353"/>
                  </a:lnTo>
                  <a:lnTo>
                    <a:pt x="89" y="304"/>
                  </a:lnTo>
                  <a:lnTo>
                    <a:pt x="100" y="258"/>
                  </a:lnTo>
                  <a:lnTo>
                    <a:pt x="112" y="217"/>
                  </a:lnTo>
                  <a:lnTo>
                    <a:pt x="120" y="181"/>
                  </a:lnTo>
                  <a:lnTo>
                    <a:pt x="127" y="148"/>
                  </a:lnTo>
                  <a:lnTo>
                    <a:pt x="133" y="121"/>
                  </a:lnTo>
                  <a:lnTo>
                    <a:pt x="137" y="99"/>
                  </a:lnTo>
                  <a:lnTo>
                    <a:pt x="140" y="85"/>
                  </a:lnTo>
                  <a:lnTo>
                    <a:pt x="140" y="74"/>
                  </a:lnTo>
                  <a:lnTo>
                    <a:pt x="140" y="70"/>
                  </a:lnTo>
                  <a:lnTo>
                    <a:pt x="160" y="0"/>
                  </a:lnTo>
                  <a:close/>
                </a:path>
              </a:pathLst>
            </a:custGeom>
            <a:solidFill>
              <a:srgbClr val="7ED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79" name="Freeform 76"/>
            <p:cNvSpPr>
              <a:spLocks/>
            </p:cNvSpPr>
            <p:nvPr/>
          </p:nvSpPr>
          <p:spPr bwMode="auto">
            <a:xfrm>
              <a:off x="2152" y="1755"/>
              <a:ext cx="141" cy="280"/>
            </a:xfrm>
            <a:custGeom>
              <a:avLst/>
              <a:gdLst>
                <a:gd name="T0" fmla="*/ 1 w 141"/>
                <a:gd name="T1" fmla="*/ 18 h 560"/>
                <a:gd name="T2" fmla="*/ 18 w 141"/>
                <a:gd name="T3" fmla="*/ 16 h 560"/>
                <a:gd name="T4" fmla="*/ 34 w 141"/>
                <a:gd name="T5" fmla="*/ 14 h 560"/>
                <a:gd name="T6" fmla="*/ 49 w 141"/>
                <a:gd name="T7" fmla="*/ 13 h 560"/>
                <a:gd name="T8" fmla="*/ 63 w 141"/>
                <a:gd name="T9" fmla="*/ 11 h 560"/>
                <a:gd name="T10" fmla="*/ 77 w 141"/>
                <a:gd name="T11" fmla="*/ 9 h 560"/>
                <a:gd name="T12" fmla="*/ 90 w 141"/>
                <a:gd name="T13" fmla="*/ 8 h 560"/>
                <a:gd name="T14" fmla="*/ 101 w 141"/>
                <a:gd name="T15" fmla="*/ 6 h 560"/>
                <a:gd name="T16" fmla="*/ 113 w 141"/>
                <a:gd name="T17" fmla="*/ 5 h 560"/>
                <a:gd name="T18" fmla="*/ 121 w 141"/>
                <a:gd name="T19" fmla="*/ 4 h 560"/>
                <a:gd name="T20" fmla="*/ 128 w 141"/>
                <a:gd name="T21" fmla="*/ 3 h 560"/>
                <a:gd name="T22" fmla="*/ 134 w 141"/>
                <a:gd name="T23" fmla="*/ 2 h 560"/>
                <a:gd name="T24" fmla="*/ 138 w 141"/>
                <a:gd name="T25" fmla="*/ 1 h 560"/>
                <a:gd name="T26" fmla="*/ 141 w 141"/>
                <a:gd name="T27" fmla="*/ 1 h 560"/>
                <a:gd name="T28" fmla="*/ 141 w 141"/>
                <a:gd name="T29" fmla="*/ 1 h 560"/>
                <a:gd name="T30" fmla="*/ 141 w 141"/>
                <a:gd name="T31" fmla="*/ 0 h 560"/>
                <a:gd name="T32" fmla="*/ 120 w 141"/>
                <a:gd name="T33" fmla="*/ 3 h 560"/>
                <a:gd name="T34" fmla="*/ 120 w 141"/>
                <a:gd name="T35" fmla="*/ 3 h 560"/>
                <a:gd name="T36" fmla="*/ 120 w 141"/>
                <a:gd name="T37" fmla="*/ 3 h 560"/>
                <a:gd name="T38" fmla="*/ 117 w 141"/>
                <a:gd name="T39" fmla="*/ 4 h 560"/>
                <a:gd name="T40" fmla="*/ 113 w 141"/>
                <a:gd name="T41" fmla="*/ 4 h 560"/>
                <a:gd name="T42" fmla="*/ 107 w 141"/>
                <a:gd name="T43" fmla="*/ 5 h 560"/>
                <a:gd name="T44" fmla="*/ 99 w 141"/>
                <a:gd name="T45" fmla="*/ 6 h 560"/>
                <a:gd name="T46" fmla="*/ 90 w 141"/>
                <a:gd name="T47" fmla="*/ 7 h 560"/>
                <a:gd name="T48" fmla="*/ 80 w 141"/>
                <a:gd name="T49" fmla="*/ 9 h 560"/>
                <a:gd name="T50" fmla="*/ 69 w 141"/>
                <a:gd name="T51" fmla="*/ 10 h 560"/>
                <a:gd name="T52" fmla="*/ 56 w 141"/>
                <a:gd name="T53" fmla="*/ 11 h 560"/>
                <a:gd name="T54" fmla="*/ 43 w 141"/>
                <a:gd name="T55" fmla="*/ 13 h 560"/>
                <a:gd name="T56" fmla="*/ 29 w 141"/>
                <a:gd name="T57" fmla="*/ 15 h 560"/>
                <a:gd name="T58" fmla="*/ 14 w 141"/>
                <a:gd name="T59" fmla="*/ 16 h 560"/>
                <a:gd name="T60" fmla="*/ 0 w 141"/>
                <a:gd name="T61" fmla="*/ 18 h 560"/>
                <a:gd name="T62" fmla="*/ 1 w 141"/>
                <a:gd name="T63" fmla="*/ 18 h 5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1" h="560">
                  <a:moveTo>
                    <a:pt x="1" y="560"/>
                  </a:moveTo>
                  <a:lnTo>
                    <a:pt x="18" y="502"/>
                  </a:lnTo>
                  <a:lnTo>
                    <a:pt x="34" y="446"/>
                  </a:lnTo>
                  <a:lnTo>
                    <a:pt x="49" y="389"/>
                  </a:lnTo>
                  <a:lnTo>
                    <a:pt x="63" y="335"/>
                  </a:lnTo>
                  <a:lnTo>
                    <a:pt x="77" y="283"/>
                  </a:lnTo>
                  <a:lnTo>
                    <a:pt x="90" y="234"/>
                  </a:lnTo>
                  <a:lnTo>
                    <a:pt x="101" y="188"/>
                  </a:lnTo>
                  <a:lnTo>
                    <a:pt x="113" y="147"/>
                  </a:lnTo>
                  <a:lnTo>
                    <a:pt x="121" y="111"/>
                  </a:lnTo>
                  <a:lnTo>
                    <a:pt x="128" y="78"/>
                  </a:lnTo>
                  <a:lnTo>
                    <a:pt x="134" y="51"/>
                  </a:lnTo>
                  <a:lnTo>
                    <a:pt x="138" y="29"/>
                  </a:lnTo>
                  <a:lnTo>
                    <a:pt x="141" y="15"/>
                  </a:lnTo>
                  <a:lnTo>
                    <a:pt x="141" y="4"/>
                  </a:lnTo>
                  <a:lnTo>
                    <a:pt x="141" y="0"/>
                  </a:lnTo>
                  <a:lnTo>
                    <a:pt x="120" y="76"/>
                  </a:lnTo>
                  <a:lnTo>
                    <a:pt x="120" y="80"/>
                  </a:lnTo>
                  <a:lnTo>
                    <a:pt x="120" y="89"/>
                  </a:lnTo>
                  <a:lnTo>
                    <a:pt x="117" y="105"/>
                  </a:lnTo>
                  <a:lnTo>
                    <a:pt x="113" y="125"/>
                  </a:lnTo>
                  <a:lnTo>
                    <a:pt x="107" y="152"/>
                  </a:lnTo>
                  <a:lnTo>
                    <a:pt x="99" y="183"/>
                  </a:lnTo>
                  <a:lnTo>
                    <a:pt x="90" y="219"/>
                  </a:lnTo>
                  <a:lnTo>
                    <a:pt x="80" y="261"/>
                  </a:lnTo>
                  <a:lnTo>
                    <a:pt x="69" y="304"/>
                  </a:lnTo>
                  <a:lnTo>
                    <a:pt x="56" y="351"/>
                  </a:lnTo>
                  <a:lnTo>
                    <a:pt x="43" y="400"/>
                  </a:lnTo>
                  <a:lnTo>
                    <a:pt x="29" y="453"/>
                  </a:lnTo>
                  <a:lnTo>
                    <a:pt x="14" y="505"/>
                  </a:lnTo>
                  <a:lnTo>
                    <a:pt x="0" y="558"/>
                  </a:lnTo>
                  <a:lnTo>
                    <a:pt x="1" y="560"/>
                  </a:lnTo>
                  <a:close/>
                </a:path>
              </a:pathLst>
            </a:custGeom>
            <a:solidFill>
              <a:srgbClr val="86DA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0" name="Freeform 77"/>
            <p:cNvSpPr>
              <a:spLocks/>
            </p:cNvSpPr>
            <p:nvPr/>
          </p:nvSpPr>
          <p:spPr bwMode="auto">
            <a:xfrm>
              <a:off x="2149" y="1793"/>
              <a:ext cx="123" cy="241"/>
            </a:xfrm>
            <a:custGeom>
              <a:avLst/>
              <a:gdLst>
                <a:gd name="T0" fmla="*/ 123 w 123"/>
                <a:gd name="T1" fmla="*/ 0 h 482"/>
                <a:gd name="T2" fmla="*/ 123 w 123"/>
                <a:gd name="T3" fmla="*/ 1 h 482"/>
                <a:gd name="T4" fmla="*/ 123 w 123"/>
                <a:gd name="T5" fmla="*/ 1 h 482"/>
                <a:gd name="T6" fmla="*/ 120 w 123"/>
                <a:gd name="T7" fmla="*/ 1 h 482"/>
                <a:gd name="T8" fmla="*/ 116 w 123"/>
                <a:gd name="T9" fmla="*/ 2 h 482"/>
                <a:gd name="T10" fmla="*/ 110 w 123"/>
                <a:gd name="T11" fmla="*/ 3 h 482"/>
                <a:gd name="T12" fmla="*/ 102 w 123"/>
                <a:gd name="T13" fmla="*/ 4 h 482"/>
                <a:gd name="T14" fmla="*/ 93 w 123"/>
                <a:gd name="T15" fmla="*/ 5 h 482"/>
                <a:gd name="T16" fmla="*/ 83 w 123"/>
                <a:gd name="T17" fmla="*/ 6 h 482"/>
                <a:gd name="T18" fmla="*/ 72 w 123"/>
                <a:gd name="T19" fmla="*/ 8 h 482"/>
                <a:gd name="T20" fmla="*/ 59 w 123"/>
                <a:gd name="T21" fmla="*/ 9 h 482"/>
                <a:gd name="T22" fmla="*/ 46 w 123"/>
                <a:gd name="T23" fmla="*/ 11 h 482"/>
                <a:gd name="T24" fmla="*/ 32 w 123"/>
                <a:gd name="T25" fmla="*/ 12 h 482"/>
                <a:gd name="T26" fmla="*/ 17 w 123"/>
                <a:gd name="T27" fmla="*/ 14 h 482"/>
                <a:gd name="T28" fmla="*/ 3 w 123"/>
                <a:gd name="T29" fmla="*/ 16 h 482"/>
                <a:gd name="T30" fmla="*/ 0 w 123"/>
                <a:gd name="T31" fmla="*/ 16 h 482"/>
                <a:gd name="T32" fmla="*/ 14 w 123"/>
                <a:gd name="T33" fmla="*/ 14 h 482"/>
                <a:gd name="T34" fmla="*/ 28 w 123"/>
                <a:gd name="T35" fmla="*/ 12 h 482"/>
                <a:gd name="T36" fmla="*/ 42 w 123"/>
                <a:gd name="T37" fmla="*/ 11 h 482"/>
                <a:gd name="T38" fmla="*/ 54 w 123"/>
                <a:gd name="T39" fmla="*/ 9 h 482"/>
                <a:gd name="T40" fmla="*/ 65 w 123"/>
                <a:gd name="T41" fmla="*/ 8 h 482"/>
                <a:gd name="T42" fmla="*/ 75 w 123"/>
                <a:gd name="T43" fmla="*/ 7 h 482"/>
                <a:gd name="T44" fmla="*/ 83 w 123"/>
                <a:gd name="T45" fmla="*/ 6 h 482"/>
                <a:gd name="T46" fmla="*/ 90 w 123"/>
                <a:gd name="T47" fmla="*/ 5 h 482"/>
                <a:gd name="T48" fmla="*/ 96 w 123"/>
                <a:gd name="T49" fmla="*/ 4 h 482"/>
                <a:gd name="T50" fmla="*/ 99 w 123"/>
                <a:gd name="T51" fmla="*/ 3 h 482"/>
                <a:gd name="T52" fmla="*/ 100 w 123"/>
                <a:gd name="T53" fmla="*/ 3 h 482"/>
                <a:gd name="T54" fmla="*/ 99 w 123"/>
                <a:gd name="T55" fmla="*/ 3 h 482"/>
                <a:gd name="T56" fmla="*/ 123 w 123"/>
                <a:gd name="T57" fmla="*/ 0 h 4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3" h="482">
                  <a:moveTo>
                    <a:pt x="123" y="0"/>
                  </a:moveTo>
                  <a:lnTo>
                    <a:pt x="123" y="4"/>
                  </a:lnTo>
                  <a:lnTo>
                    <a:pt x="123" y="13"/>
                  </a:lnTo>
                  <a:lnTo>
                    <a:pt x="120" y="29"/>
                  </a:lnTo>
                  <a:lnTo>
                    <a:pt x="116" y="49"/>
                  </a:lnTo>
                  <a:lnTo>
                    <a:pt x="110" y="76"/>
                  </a:lnTo>
                  <a:lnTo>
                    <a:pt x="102" y="107"/>
                  </a:lnTo>
                  <a:lnTo>
                    <a:pt x="93" y="143"/>
                  </a:lnTo>
                  <a:lnTo>
                    <a:pt x="83" y="185"/>
                  </a:lnTo>
                  <a:lnTo>
                    <a:pt x="72" y="228"/>
                  </a:lnTo>
                  <a:lnTo>
                    <a:pt x="59" y="275"/>
                  </a:lnTo>
                  <a:lnTo>
                    <a:pt x="46" y="324"/>
                  </a:lnTo>
                  <a:lnTo>
                    <a:pt x="32" y="377"/>
                  </a:lnTo>
                  <a:lnTo>
                    <a:pt x="17" y="429"/>
                  </a:lnTo>
                  <a:lnTo>
                    <a:pt x="3" y="482"/>
                  </a:lnTo>
                  <a:lnTo>
                    <a:pt x="0" y="482"/>
                  </a:lnTo>
                  <a:lnTo>
                    <a:pt x="14" y="429"/>
                  </a:lnTo>
                  <a:lnTo>
                    <a:pt x="28" y="379"/>
                  </a:lnTo>
                  <a:lnTo>
                    <a:pt x="42" y="330"/>
                  </a:lnTo>
                  <a:lnTo>
                    <a:pt x="54" y="283"/>
                  </a:lnTo>
                  <a:lnTo>
                    <a:pt x="65" y="239"/>
                  </a:lnTo>
                  <a:lnTo>
                    <a:pt x="75" y="199"/>
                  </a:lnTo>
                  <a:lnTo>
                    <a:pt x="83" y="165"/>
                  </a:lnTo>
                  <a:lnTo>
                    <a:pt x="90" y="136"/>
                  </a:lnTo>
                  <a:lnTo>
                    <a:pt x="96" y="112"/>
                  </a:lnTo>
                  <a:lnTo>
                    <a:pt x="99" y="94"/>
                  </a:lnTo>
                  <a:lnTo>
                    <a:pt x="100" y="84"/>
                  </a:lnTo>
                  <a:lnTo>
                    <a:pt x="99" y="80"/>
                  </a:lnTo>
                  <a:lnTo>
                    <a:pt x="123" y="0"/>
                  </a:lnTo>
                  <a:close/>
                </a:path>
              </a:pathLst>
            </a:custGeom>
            <a:solidFill>
              <a:srgbClr val="8EE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1" name="Freeform 78"/>
            <p:cNvSpPr>
              <a:spLocks/>
            </p:cNvSpPr>
            <p:nvPr/>
          </p:nvSpPr>
          <p:spPr bwMode="auto">
            <a:xfrm>
              <a:off x="2146" y="1833"/>
              <a:ext cx="103" cy="201"/>
            </a:xfrm>
            <a:custGeom>
              <a:avLst/>
              <a:gdLst>
                <a:gd name="T0" fmla="*/ 3 w 103"/>
                <a:gd name="T1" fmla="*/ 13 h 402"/>
                <a:gd name="T2" fmla="*/ 17 w 103"/>
                <a:gd name="T3" fmla="*/ 11 h 402"/>
                <a:gd name="T4" fmla="*/ 31 w 103"/>
                <a:gd name="T5" fmla="*/ 10 h 402"/>
                <a:gd name="T6" fmla="*/ 45 w 103"/>
                <a:gd name="T7" fmla="*/ 8 h 402"/>
                <a:gd name="T8" fmla="*/ 57 w 103"/>
                <a:gd name="T9" fmla="*/ 7 h 402"/>
                <a:gd name="T10" fmla="*/ 68 w 103"/>
                <a:gd name="T11" fmla="*/ 5 h 402"/>
                <a:gd name="T12" fmla="*/ 78 w 103"/>
                <a:gd name="T13" fmla="*/ 4 h 402"/>
                <a:gd name="T14" fmla="*/ 86 w 103"/>
                <a:gd name="T15" fmla="*/ 3 h 402"/>
                <a:gd name="T16" fmla="*/ 93 w 103"/>
                <a:gd name="T17" fmla="*/ 2 h 402"/>
                <a:gd name="T18" fmla="*/ 99 w 103"/>
                <a:gd name="T19" fmla="*/ 1 h 402"/>
                <a:gd name="T20" fmla="*/ 102 w 103"/>
                <a:gd name="T21" fmla="*/ 1 h 402"/>
                <a:gd name="T22" fmla="*/ 103 w 103"/>
                <a:gd name="T23" fmla="*/ 1 h 402"/>
                <a:gd name="T24" fmla="*/ 102 w 103"/>
                <a:gd name="T25" fmla="*/ 0 h 402"/>
                <a:gd name="T26" fmla="*/ 78 w 103"/>
                <a:gd name="T27" fmla="*/ 3 h 402"/>
                <a:gd name="T28" fmla="*/ 78 w 103"/>
                <a:gd name="T29" fmla="*/ 3 h 402"/>
                <a:gd name="T30" fmla="*/ 76 w 103"/>
                <a:gd name="T31" fmla="*/ 4 h 402"/>
                <a:gd name="T32" fmla="*/ 74 w 103"/>
                <a:gd name="T33" fmla="*/ 4 h 402"/>
                <a:gd name="T34" fmla="*/ 69 w 103"/>
                <a:gd name="T35" fmla="*/ 5 h 402"/>
                <a:gd name="T36" fmla="*/ 62 w 103"/>
                <a:gd name="T37" fmla="*/ 6 h 402"/>
                <a:gd name="T38" fmla="*/ 55 w 103"/>
                <a:gd name="T39" fmla="*/ 7 h 402"/>
                <a:gd name="T40" fmla="*/ 45 w 103"/>
                <a:gd name="T41" fmla="*/ 8 h 402"/>
                <a:gd name="T42" fmla="*/ 35 w 103"/>
                <a:gd name="T43" fmla="*/ 9 h 402"/>
                <a:gd name="T44" fmla="*/ 24 w 103"/>
                <a:gd name="T45" fmla="*/ 10 h 402"/>
                <a:gd name="T46" fmla="*/ 13 w 103"/>
                <a:gd name="T47" fmla="*/ 12 h 402"/>
                <a:gd name="T48" fmla="*/ 0 w 103"/>
                <a:gd name="T49" fmla="*/ 13 h 402"/>
                <a:gd name="T50" fmla="*/ 3 w 103"/>
                <a:gd name="T51" fmla="*/ 13 h 4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3" h="402">
                  <a:moveTo>
                    <a:pt x="3" y="402"/>
                  </a:moveTo>
                  <a:lnTo>
                    <a:pt x="17" y="349"/>
                  </a:lnTo>
                  <a:lnTo>
                    <a:pt x="31" y="299"/>
                  </a:lnTo>
                  <a:lnTo>
                    <a:pt x="45" y="250"/>
                  </a:lnTo>
                  <a:lnTo>
                    <a:pt x="57" y="203"/>
                  </a:lnTo>
                  <a:lnTo>
                    <a:pt x="68" y="159"/>
                  </a:lnTo>
                  <a:lnTo>
                    <a:pt x="78" y="119"/>
                  </a:lnTo>
                  <a:lnTo>
                    <a:pt x="86" y="85"/>
                  </a:lnTo>
                  <a:lnTo>
                    <a:pt x="93" y="56"/>
                  </a:lnTo>
                  <a:lnTo>
                    <a:pt x="99" y="32"/>
                  </a:lnTo>
                  <a:lnTo>
                    <a:pt x="102" y="14"/>
                  </a:lnTo>
                  <a:lnTo>
                    <a:pt x="103" y="4"/>
                  </a:lnTo>
                  <a:lnTo>
                    <a:pt x="102" y="0"/>
                  </a:lnTo>
                  <a:lnTo>
                    <a:pt x="78" y="87"/>
                  </a:lnTo>
                  <a:lnTo>
                    <a:pt x="78" y="90"/>
                  </a:lnTo>
                  <a:lnTo>
                    <a:pt x="76" y="101"/>
                  </a:lnTo>
                  <a:lnTo>
                    <a:pt x="74" y="118"/>
                  </a:lnTo>
                  <a:lnTo>
                    <a:pt x="69" y="139"/>
                  </a:lnTo>
                  <a:lnTo>
                    <a:pt x="62" y="165"/>
                  </a:lnTo>
                  <a:lnTo>
                    <a:pt x="55" y="197"/>
                  </a:lnTo>
                  <a:lnTo>
                    <a:pt x="45" y="233"/>
                  </a:lnTo>
                  <a:lnTo>
                    <a:pt x="35" y="271"/>
                  </a:lnTo>
                  <a:lnTo>
                    <a:pt x="24" y="313"/>
                  </a:lnTo>
                  <a:lnTo>
                    <a:pt x="13" y="357"/>
                  </a:lnTo>
                  <a:lnTo>
                    <a:pt x="0" y="400"/>
                  </a:lnTo>
                  <a:lnTo>
                    <a:pt x="3" y="402"/>
                  </a:lnTo>
                  <a:close/>
                </a:path>
              </a:pathLst>
            </a:custGeom>
            <a:solidFill>
              <a:srgbClr val="96E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2" name="Freeform 79"/>
            <p:cNvSpPr>
              <a:spLocks/>
            </p:cNvSpPr>
            <p:nvPr/>
          </p:nvSpPr>
          <p:spPr bwMode="auto">
            <a:xfrm>
              <a:off x="2143" y="1876"/>
              <a:ext cx="81" cy="157"/>
            </a:xfrm>
            <a:custGeom>
              <a:avLst/>
              <a:gdLst>
                <a:gd name="T0" fmla="*/ 81 w 81"/>
                <a:gd name="T1" fmla="*/ 0 h 313"/>
                <a:gd name="T2" fmla="*/ 81 w 81"/>
                <a:gd name="T3" fmla="*/ 1 h 313"/>
                <a:gd name="T4" fmla="*/ 79 w 81"/>
                <a:gd name="T5" fmla="*/ 1 h 313"/>
                <a:gd name="T6" fmla="*/ 77 w 81"/>
                <a:gd name="T7" fmla="*/ 1 h 313"/>
                <a:gd name="T8" fmla="*/ 72 w 81"/>
                <a:gd name="T9" fmla="*/ 2 h 313"/>
                <a:gd name="T10" fmla="*/ 65 w 81"/>
                <a:gd name="T11" fmla="*/ 3 h 313"/>
                <a:gd name="T12" fmla="*/ 58 w 81"/>
                <a:gd name="T13" fmla="*/ 4 h 313"/>
                <a:gd name="T14" fmla="*/ 48 w 81"/>
                <a:gd name="T15" fmla="*/ 5 h 313"/>
                <a:gd name="T16" fmla="*/ 38 w 81"/>
                <a:gd name="T17" fmla="*/ 6 h 313"/>
                <a:gd name="T18" fmla="*/ 27 w 81"/>
                <a:gd name="T19" fmla="*/ 8 h 313"/>
                <a:gd name="T20" fmla="*/ 16 w 81"/>
                <a:gd name="T21" fmla="*/ 9 h 313"/>
                <a:gd name="T22" fmla="*/ 3 w 81"/>
                <a:gd name="T23" fmla="*/ 10 h 313"/>
                <a:gd name="T24" fmla="*/ 0 w 81"/>
                <a:gd name="T25" fmla="*/ 10 h 313"/>
                <a:gd name="T26" fmla="*/ 10 w 81"/>
                <a:gd name="T27" fmla="*/ 9 h 313"/>
                <a:gd name="T28" fmla="*/ 20 w 81"/>
                <a:gd name="T29" fmla="*/ 8 h 313"/>
                <a:gd name="T30" fmla="*/ 30 w 81"/>
                <a:gd name="T31" fmla="*/ 7 h 313"/>
                <a:gd name="T32" fmla="*/ 37 w 81"/>
                <a:gd name="T33" fmla="*/ 6 h 313"/>
                <a:gd name="T34" fmla="*/ 44 w 81"/>
                <a:gd name="T35" fmla="*/ 5 h 313"/>
                <a:gd name="T36" fmla="*/ 50 w 81"/>
                <a:gd name="T37" fmla="*/ 4 h 313"/>
                <a:gd name="T38" fmla="*/ 52 w 81"/>
                <a:gd name="T39" fmla="*/ 4 h 313"/>
                <a:gd name="T40" fmla="*/ 54 w 81"/>
                <a:gd name="T41" fmla="*/ 4 h 313"/>
                <a:gd name="T42" fmla="*/ 54 w 81"/>
                <a:gd name="T43" fmla="*/ 3 h 313"/>
                <a:gd name="T44" fmla="*/ 81 w 81"/>
                <a:gd name="T45" fmla="*/ 0 h 3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1" h="313">
                  <a:moveTo>
                    <a:pt x="81" y="0"/>
                  </a:moveTo>
                  <a:lnTo>
                    <a:pt x="81" y="3"/>
                  </a:lnTo>
                  <a:lnTo>
                    <a:pt x="79" y="14"/>
                  </a:lnTo>
                  <a:lnTo>
                    <a:pt x="77" y="31"/>
                  </a:lnTo>
                  <a:lnTo>
                    <a:pt x="72" y="52"/>
                  </a:lnTo>
                  <a:lnTo>
                    <a:pt x="65" y="78"/>
                  </a:lnTo>
                  <a:lnTo>
                    <a:pt x="58" y="110"/>
                  </a:lnTo>
                  <a:lnTo>
                    <a:pt x="48" y="146"/>
                  </a:lnTo>
                  <a:lnTo>
                    <a:pt x="38" y="184"/>
                  </a:lnTo>
                  <a:lnTo>
                    <a:pt x="27" y="226"/>
                  </a:lnTo>
                  <a:lnTo>
                    <a:pt x="16" y="270"/>
                  </a:lnTo>
                  <a:lnTo>
                    <a:pt x="3" y="313"/>
                  </a:lnTo>
                  <a:lnTo>
                    <a:pt x="0" y="311"/>
                  </a:lnTo>
                  <a:lnTo>
                    <a:pt x="10" y="275"/>
                  </a:lnTo>
                  <a:lnTo>
                    <a:pt x="20" y="239"/>
                  </a:lnTo>
                  <a:lnTo>
                    <a:pt x="30" y="204"/>
                  </a:lnTo>
                  <a:lnTo>
                    <a:pt x="37" y="174"/>
                  </a:lnTo>
                  <a:lnTo>
                    <a:pt x="44" y="146"/>
                  </a:lnTo>
                  <a:lnTo>
                    <a:pt x="50" y="125"/>
                  </a:lnTo>
                  <a:lnTo>
                    <a:pt x="52" y="108"/>
                  </a:lnTo>
                  <a:lnTo>
                    <a:pt x="54" y="98"/>
                  </a:lnTo>
                  <a:lnTo>
                    <a:pt x="54" y="94"/>
                  </a:lnTo>
                  <a:lnTo>
                    <a:pt x="81" y="0"/>
                  </a:lnTo>
                  <a:close/>
                </a:path>
              </a:pathLst>
            </a:custGeom>
            <a:solidFill>
              <a:srgbClr val="9FEB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3" name="Freeform 80"/>
            <p:cNvSpPr>
              <a:spLocks/>
            </p:cNvSpPr>
            <p:nvPr/>
          </p:nvSpPr>
          <p:spPr bwMode="auto">
            <a:xfrm>
              <a:off x="2139" y="1923"/>
              <a:ext cx="58" cy="109"/>
            </a:xfrm>
            <a:custGeom>
              <a:avLst/>
              <a:gdLst>
                <a:gd name="T0" fmla="*/ 4 w 58"/>
                <a:gd name="T1" fmla="*/ 7 h 217"/>
                <a:gd name="T2" fmla="*/ 14 w 58"/>
                <a:gd name="T3" fmla="*/ 6 h 217"/>
                <a:gd name="T4" fmla="*/ 24 w 58"/>
                <a:gd name="T5" fmla="*/ 5 h 217"/>
                <a:gd name="T6" fmla="*/ 34 w 58"/>
                <a:gd name="T7" fmla="*/ 4 h 217"/>
                <a:gd name="T8" fmla="*/ 41 w 58"/>
                <a:gd name="T9" fmla="*/ 3 h 217"/>
                <a:gd name="T10" fmla="*/ 48 w 58"/>
                <a:gd name="T11" fmla="*/ 2 h 217"/>
                <a:gd name="T12" fmla="*/ 54 w 58"/>
                <a:gd name="T13" fmla="*/ 1 h 217"/>
                <a:gd name="T14" fmla="*/ 56 w 58"/>
                <a:gd name="T15" fmla="*/ 1 h 217"/>
                <a:gd name="T16" fmla="*/ 58 w 58"/>
                <a:gd name="T17" fmla="*/ 1 h 217"/>
                <a:gd name="T18" fmla="*/ 58 w 58"/>
                <a:gd name="T19" fmla="*/ 0 h 217"/>
                <a:gd name="T20" fmla="*/ 30 w 58"/>
                <a:gd name="T21" fmla="*/ 4 h 217"/>
                <a:gd name="T22" fmla="*/ 30 w 58"/>
                <a:gd name="T23" fmla="*/ 4 h 217"/>
                <a:gd name="T24" fmla="*/ 27 w 58"/>
                <a:gd name="T25" fmla="*/ 4 h 217"/>
                <a:gd name="T26" fmla="*/ 24 w 58"/>
                <a:gd name="T27" fmla="*/ 4 h 217"/>
                <a:gd name="T28" fmla="*/ 20 w 58"/>
                <a:gd name="T29" fmla="*/ 5 h 217"/>
                <a:gd name="T30" fmla="*/ 14 w 58"/>
                <a:gd name="T31" fmla="*/ 6 h 217"/>
                <a:gd name="T32" fmla="*/ 7 w 58"/>
                <a:gd name="T33" fmla="*/ 6 h 217"/>
                <a:gd name="T34" fmla="*/ 0 w 58"/>
                <a:gd name="T35" fmla="*/ 7 h 217"/>
                <a:gd name="T36" fmla="*/ 4 w 58"/>
                <a:gd name="T37" fmla="*/ 7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217">
                  <a:moveTo>
                    <a:pt x="4" y="217"/>
                  </a:moveTo>
                  <a:lnTo>
                    <a:pt x="14" y="181"/>
                  </a:lnTo>
                  <a:lnTo>
                    <a:pt x="24" y="145"/>
                  </a:lnTo>
                  <a:lnTo>
                    <a:pt x="34" y="110"/>
                  </a:lnTo>
                  <a:lnTo>
                    <a:pt x="41" y="80"/>
                  </a:lnTo>
                  <a:lnTo>
                    <a:pt x="48" y="52"/>
                  </a:lnTo>
                  <a:lnTo>
                    <a:pt x="54" y="31"/>
                  </a:lnTo>
                  <a:lnTo>
                    <a:pt x="56" y="14"/>
                  </a:lnTo>
                  <a:lnTo>
                    <a:pt x="58" y="4"/>
                  </a:lnTo>
                  <a:lnTo>
                    <a:pt x="58" y="0"/>
                  </a:lnTo>
                  <a:lnTo>
                    <a:pt x="30" y="101"/>
                  </a:lnTo>
                  <a:lnTo>
                    <a:pt x="30" y="105"/>
                  </a:lnTo>
                  <a:lnTo>
                    <a:pt x="27" y="114"/>
                  </a:lnTo>
                  <a:lnTo>
                    <a:pt x="24" y="128"/>
                  </a:lnTo>
                  <a:lnTo>
                    <a:pt x="20" y="147"/>
                  </a:lnTo>
                  <a:lnTo>
                    <a:pt x="14" y="166"/>
                  </a:lnTo>
                  <a:lnTo>
                    <a:pt x="7" y="192"/>
                  </a:lnTo>
                  <a:lnTo>
                    <a:pt x="0" y="217"/>
                  </a:lnTo>
                  <a:lnTo>
                    <a:pt x="4" y="217"/>
                  </a:lnTo>
                  <a:close/>
                </a:path>
              </a:pathLst>
            </a:custGeom>
            <a:solidFill>
              <a:srgbClr val="A7F1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4" name="Freeform 81"/>
            <p:cNvSpPr>
              <a:spLocks/>
            </p:cNvSpPr>
            <p:nvPr/>
          </p:nvSpPr>
          <p:spPr bwMode="auto">
            <a:xfrm>
              <a:off x="2136" y="1974"/>
              <a:ext cx="33" cy="58"/>
            </a:xfrm>
            <a:custGeom>
              <a:avLst/>
              <a:gdLst>
                <a:gd name="T0" fmla="*/ 33 w 33"/>
                <a:gd name="T1" fmla="*/ 0 h 116"/>
                <a:gd name="T2" fmla="*/ 33 w 33"/>
                <a:gd name="T3" fmla="*/ 1 h 116"/>
                <a:gd name="T4" fmla="*/ 30 w 33"/>
                <a:gd name="T5" fmla="*/ 1 h 116"/>
                <a:gd name="T6" fmla="*/ 27 w 33"/>
                <a:gd name="T7" fmla="*/ 1 h 116"/>
                <a:gd name="T8" fmla="*/ 23 w 33"/>
                <a:gd name="T9" fmla="*/ 2 h 116"/>
                <a:gd name="T10" fmla="*/ 17 w 33"/>
                <a:gd name="T11" fmla="*/ 3 h 116"/>
                <a:gd name="T12" fmla="*/ 10 w 33"/>
                <a:gd name="T13" fmla="*/ 3 h 116"/>
                <a:gd name="T14" fmla="*/ 3 w 33"/>
                <a:gd name="T15" fmla="*/ 4 h 116"/>
                <a:gd name="T16" fmla="*/ 0 w 33"/>
                <a:gd name="T17" fmla="*/ 4 h 116"/>
                <a:gd name="T18" fmla="*/ 0 w 33"/>
                <a:gd name="T19" fmla="*/ 4 h 116"/>
                <a:gd name="T20" fmla="*/ 33 w 33"/>
                <a:gd name="T21" fmla="*/ 0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116">
                  <a:moveTo>
                    <a:pt x="33" y="0"/>
                  </a:moveTo>
                  <a:lnTo>
                    <a:pt x="33" y="4"/>
                  </a:lnTo>
                  <a:lnTo>
                    <a:pt x="30" y="13"/>
                  </a:lnTo>
                  <a:lnTo>
                    <a:pt x="27" y="27"/>
                  </a:lnTo>
                  <a:lnTo>
                    <a:pt x="23" y="46"/>
                  </a:lnTo>
                  <a:lnTo>
                    <a:pt x="17" y="65"/>
                  </a:lnTo>
                  <a:lnTo>
                    <a:pt x="10" y="91"/>
                  </a:lnTo>
                  <a:lnTo>
                    <a:pt x="3" y="116"/>
                  </a:lnTo>
                  <a:lnTo>
                    <a:pt x="0" y="114"/>
                  </a:lnTo>
                  <a:lnTo>
                    <a:pt x="0" y="113"/>
                  </a:lnTo>
                  <a:lnTo>
                    <a:pt x="33" y="0"/>
                  </a:lnTo>
                  <a:close/>
                </a:path>
              </a:pathLst>
            </a:custGeom>
            <a:solidFill>
              <a:srgbClr val="AFF7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5" name="Freeform 82"/>
            <p:cNvSpPr>
              <a:spLocks/>
            </p:cNvSpPr>
            <p:nvPr/>
          </p:nvSpPr>
          <p:spPr bwMode="auto">
            <a:xfrm>
              <a:off x="2136" y="2030"/>
              <a:ext cx="1" cy="1"/>
            </a:xfrm>
            <a:custGeom>
              <a:avLst/>
              <a:gdLst>
                <a:gd name="T0" fmla="*/ 0 w 1"/>
                <a:gd name="T1" fmla="*/ 1 h 1"/>
                <a:gd name="T2" fmla="*/ 0 w 1"/>
                <a:gd name="T3" fmla="*/ 0 h 1"/>
                <a:gd name="T4" fmla="*/ 0 w 1"/>
                <a:gd name="T5" fmla="*/ 1 h 1"/>
                <a:gd name="T6" fmla="*/ 0 w 1"/>
                <a:gd name="T7" fmla="*/ 1 h 1"/>
                <a:gd name="T8" fmla="*/ 0 w 1"/>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1"/>
                  </a:moveTo>
                  <a:lnTo>
                    <a:pt x="0" y="0"/>
                  </a:lnTo>
                  <a:lnTo>
                    <a:pt x="0" y="1"/>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6" name="Freeform 83"/>
            <p:cNvSpPr>
              <a:spLocks/>
            </p:cNvSpPr>
            <p:nvPr/>
          </p:nvSpPr>
          <p:spPr bwMode="auto">
            <a:xfrm>
              <a:off x="2159" y="1384"/>
              <a:ext cx="363" cy="656"/>
            </a:xfrm>
            <a:custGeom>
              <a:avLst/>
              <a:gdLst>
                <a:gd name="T0" fmla="*/ 18 w 363"/>
                <a:gd name="T1" fmla="*/ 41 h 1312"/>
                <a:gd name="T2" fmla="*/ 0 w 363"/>
                <a:gd name="T3" fmla="*/ 38 h 1312"/>
                <a:gd name="T4" fmla="*/ 345 w 363"/>
                <a:gd name="T5" fmla="*/ 0 h 1312"/>
                <a:gd name="T6" fmla="*/ 363 w 363"/>
                <a:gd name="T7" fmla="*/ 4 h 1312"/>
                <a:gd name="T8" fmla="*/ 18 w 363"/>
                <a:gd name="T9" fmla="*/ 41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3" h="1312">
                  <a:moveTo>
                    <a:pt x="18" y="1312"/>
                  </a:moveTo>
                  <a:lnTo>
                    <a:pt x="0" y="1213"/>
                  </a:lnTo>
                  <a:lnTo>
                    <a:pt x="345" y="0"/>
                  </a:lnTo>
                  <a:lnTo>
                    <a:pt x="363" y="101"/>
                  </a:lnTo>
                  <a:lnTo>
                    <a:pt x="18" y="1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7" name="Freeform 84"/>
            <p:cNvSpPr>
              <a:spLocks/>
            </p:cNvSpPr>
            <p:nvPr/>
          </p:nvSpPr>
          <p:spPr bwMode="auto">
            <a:xfrm>
              <a:off x="2176" y="1384"/>
              <a:ext cx="369" cy="656"/>
            </a:xfrm>
            <a:custGeom>
              <a:avLst/>
              <a:gdLst>
                <a:gd name="T0" fmla="*/ 1 w 369"/>
                <a:gd name="T1" fmla="*/ 41 h 1312"/>
                <a:gd name="T2" fmla="*/ 369 w 369"/>
                <a:gd name="T3" fmla="*/ 1 h 1312"/>
                <a:gd name="T4" fmla="*/ 328 w 369"/>
                <a:gd name="T5" fmla="*/ 0 h 1312"/>
                <a:gd name="T6" fmla="*/ 319 w 369"/>
                <a:gd name="T7" fmla="*/ 1 h 1312"/>
                <a:gd name="T8" fmla="*/ 321 w 369"/>
                <a:gd name="T9" fmla="*/ 2 h 1312"/>
                <a:gd name="T10" fmla="*/ 321 w 369"/>
                <a:gd name="T11" fmla="*/ 2 h 1312"/>
                <a:gd name="T12" fmla="*/ 319 w 369"/>
                <a:gd name="T13" fmla="*/ 2 h 1312"/>
                <a:gd name="T14" fmla="*/ 315 w 369"/>
                <a:gd name="T15" fmla="*/ 3 h 1312"/>
                <a:gd name="T16" fmla="*/ 311 w 369"/>
                <a:gd name="T17" fmla="*/ 4 h 1312"/>
                <a:gd name="T18" fmla="*/ 304 w 369"/>
                <a:gd name="T19" fmla="*/ 5 h 1312"/>
                <a:gd name="T20" fmla="*/ 294 w 369"/>
                <a:gd name="T21" fmla="*/ 7 h 1312"/>
                <a:gd name="T22" fmla="*/ 284 w 369"/>
                <a:gd name="T23" fmla="*/ 8 h 1312"/>
                <a:gd name="T24" fmla="*/ 271 w 369"/>
                <a:gd name="T25" fmla="*/ 10 h 1312"/>
                <a:gd name="T26" fmla="*/ 257 w 369"/>
                <a:gd name="T27" fmla="*/ 11 h 1312"/>
                <a:gd name="T28" fmla="*/ 241 w 369"/>
                <a:gd name="T29" fmla="*/ 13 h 1312"/>
                <a:gd name="T30" fmla="*/ 224 w 369"/>
                <a:gd name="T31" fmla="*/ 16 h 1312"/>
                <a:gd name="T32" fmla="*/ 207 w 369"/>
                <a:gd name="T33" fmla="*/ 18 h 1312"/>
                <a:gd name="T34" fmla="*/ 188 w 369"/>
                <a:gd name="T35" fmla="*/ 20 h 1312"/>
                <a:gd name="T36" fmla="*/ 166 w 369"/>
                <a:gd name="T37" fmla="*/ 22 h 1312"/>
                <a:gd name="T38" fmla="*/ 145 w 369"/>
                <a:gd name="T39" fmla="*/ 25 h 1312"/>
                <a:gd name="T40" fmla="*/ 123 w 369"/>
                <a:gd name="T41" fmla="*/ 28 h 1312"/>
                <a:gd name="T42" fmla="*/ 100 w 369"/>
                <a:gd name="T43" fmla="*/ 30 h 1312"/>
                <a:gd name="T44" fmla="*/ 75 w 369"/>
                <a:gd name="T45" fmla="*/ 33 h 1312"/>
                <a:gd name="T46" fmla="*/ 51 w 369"/>
                <a:gd name="T47" fmla="*/ 36 h 1312"/>
                <a:gd name="T48" fmla="*/ 25 w 369"/>
                <a:gd name="T49" fmla="*/ 39 h 1312"/>
                <a:gd name="T50" fmla="*/ 0 w 369"/>
                <a:gd name="T51" fmla="*/ 41 h 1312"/>
                <a:gd name="T52" fmla="*/ 1 w 369"/>
                <a:gd name="T53" fmla="*/ 41 h 13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9" h="1312">
                  <a:moveTo>
                    <a:pt x="1" y="1312"/>
                  </a:moveTo>
                  <a:lnTo>
                    <a:pt x="369" y="20"/>
                  </a:lnTo>
                  <a:lnTo>
                    <a:pt x="328" y="0"/>
                  </a:lnTo>
                  <a:lnTo>
                    <a:pt x="319" y="31"/>
                  </a:lnTo>
                  <a:lnTo>
                    <a:pt x="321" y="36"/>
                  </a:lnTo>
                  <a:lnTo>
                    <a:pt x="321" y="47"/>
                  </a:lnTo>
                  <a:lnTo>
                    <a:pt x="319" y="63"/>
                  </a:lnTo>
                  <a:lnTo>
                    <a:pt x="315" y="87"/>
                  </a:lnTo>
                  <a:lnTo>
                    <a:pt x="311" y="118"/>
                  </a:lnTo>
                  <a:lnTo>
                    <a:pt x="304" y="152"/>
                  </a:lnTo>
                  <a:lnTo>
                    <a:pt x="294" y="194"/>
                  </a:lnTo>
                  <a:lnTo>
                    <a:pt x="284" y="241"/>
                  </a:lnTo>
                  <a:lnTo>
                    <a:pt x="271" y="293"/>
                  </a:lnTo>
                  <a:lnTo>
                    <a:pt x="257" y="351"/>
                  </a:lnTo>
                  <a:lnTo>
                    <a:pt x="241" y="415"/>
                  </a:lnTo>
                  <a:lnTo>
                    <a:pt x="224" y="482"/>
                  </a:lnTo>
                  <a:lnTo>
                    <a:pt x="207" y="552"/>
                  </a:lnTo>
                  <a:lnTo>
                    <a:pt x="188" y="626"/>
                  </a:lnTo>
                  <a:lnTo>
                    <a:pt x="166" y="704"/>
                  </a:lnTo>
                  <a:lnTo>
                    <a:pt x="145" y="786"/>
                  </a:lnTo>
                  <a:lnTo>
                    <a:pt x="123" y="871"/>
                  </a:lnTo>
                  <a:lnTo>
                    <a:pt x="100" y="956"/>
                  </a:lnTo>
                  <a:lnTo>
                    <a:pt x="75" y="1043"/>
                  </a:lnTo>
                  <a:lnTo>
                    <a:pt x="51" y="1133"/>
                  </a:lnTo>
                  <a:lnTo>
                    <a:pt x="25" y="1222"/>
                  </a:lnTo>
                  <a:lnTo>
                    <a:pt x="0" y="1312"/>
                  </a:lnTo>
                  <a:lnTo>
                    <a:pt x="1" y="1312"/>
                  </a:lnTo>
                  <a:close/>
                </a:path>
              </a:pathLst>
            </a:custGeom>
            <a:solidFill>
              <a:srgbClr val="057E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8" name="Freeform 85"/>
            <p:cNvSpPr>
              <a:spLocks/>
            </p:cNvSpPr>
            <p:nvPr/>
          </p:nvSpPr>
          <p:spPr bwMode="auto">
            <a:xfrm>
              <a:off x="2174" y="1399"/>
              <a:ext cx="323" cy="641"/>
            </a:xfrm>
            <a:custGeom>
              <a:avLst/>
              <a:gdLst>
                <a:gd name="T0" fmla="*/ 321 w 323"/>
                <a:gd name="T1" fmla="*/ 0 h 1281"/>
                <a:gd name="T2" fmla="*/ 323 w 323"/>
                <a:gd name="T3" fmla="*/ 1 h 1281"/>
                <a:gd name="T4" fmla="*/ 323 w 323"/>
                <a:gd name="T5" fmla="*/ 1 h 1281"/>
                <a:gd name="T6" fmla="*/ 321 w 323"/>
                <a:gd name="T7" fmla="*/ 1 h 1281"/>
                <a:gd name="T8" fmla="*/ 317 w 323"/>
                <a:gd name="T9" fmla="*/ 2 h 1281"/>
                <a:gd name="T10" fmla="*/ 313 w 323"/>
                <a:gd name="T11" fmla="*/ 3 h 1281"/>
                <a:gd name="T12" fmla="*/ 306 w 323"/>
                <a:gd name="T13" fmla="*/ 4 h 1281"/>
                <a:gd name="T14" fmla="*/ 296 w 323"/>
                <a:gd name="T15" fmla="*/ 6 h 1281"/>
                <a:gd name="T16" fmla="*/ 286 w 323"/>
                <a:gd name="T17" fmla="*/ 7 h 1281"/>
                <a:gd name="T18" fmla="*/ 273 w 323"/>
                <a:gd name="T19" fmla="*/ 9 h 1281"/>
                <a:gd name="T20" fmla="*/ 259 w 323"/>
                <a:gd name="T21" fmla="*/ 10 h 1281"/>
                <a:gd name="T22" fmla="*/ 243 w 323"/>
                <a:gd name="T23" fmla="*/ 12 h 1281"/>
                <a:gd name="T24" fmla="*/ 226 w 323"/>
                <a:gd name="T25" fmla="*/ 15 h 1281"/>
                <a:gd name="T26" fmla="*/ 209 w 323"/>
                <a:gd name="T27" fmla="*/ 17 h 1281"/>
                <a:gd name="T28" fmla="*/ 190 w 323"/>
                <a:gd name="T29" fmla="*/ 19 h 1281"/>
                <a:gd name="T30" fmla="*/ 168 w 323"/>
                <a:gd name="T31" fmla="*/ 22 h 1281"/>
                <a:gd name="T32" fmla="*/ 147 w 323"/>
                <a:gd name="T33" fmla="*/ 24 h 1281"/>
                <a:gd name="T34" fmla="*/ 125 w 323"/>
                <a:gd name="T35" fmla="*/ 27 h 1281"/>
                <a:gd name="T36" fmla="*/ 102 w 323"/>
                <a:gd name="T37" fmla="*/ 29 h 1281"/>
                <a:gd name="T38" fmla="*/ 77 w 323"/>
                <a:gd name="T39" fmla="*/ 32 h 1281"/>
                <a:gd name="T40" fmla="*/ 53 w 323"/>
                <a:gd name="T41" fmla="*/ 35 h 1281"/>
                <a:gd name="T42" fmla="*/ 27 w 323"/>
                <a:gd name="T43" fmla="*/ 38 h 1281"/>
                <a:gd name="T44" fmla="*/ 2 w 323"/>
                <a:gd name="T45" fmla="*/ 41 h 1281"/>
                <a:gd name="T46" fmla="*/ 0 w 323"/>
                <a:gd name="T47" fmla="*/ 41 h 1281"/>
                <a:gd name="T48" fmla="*/ 26 w 323"/>
                <a:gd name="T49" fmla="*/ 38 h 1281"/>
                <a:gd name="T50" fmla="*/ 50 w 323"/>
                <a:gd name="T51" fmla="*/ 35 h 1281"/>
                <a:gd name="T52" fmla="*/ 74 w 323"/>
                <a:gd name="T53" fmla="*/ 32 h 1281"/>
                <a:gd name="T54" fmla="*/ 98 w 323"/>
                <a:gd name="T55" fmla="*/ 30 h 1281"/>
                <a:gd name="T56" fmla="*/ 120 w 323"/>
                <a:gd name="T57" fmla="*/ 27 h 1281"/>
                <a:gd name="T58" fmla="*/ 143 w 323"/>
                <a:gd name="T59" fmla="*/ 24 h 1281"/>
                <a:gd name="T60" fmla="*/ 164 w 323"/>
                <a:gd name="T61" fmla="*/ 22 h 1281"/>
                <a:gd name="T62" fmla="*/ 184 w 323"/>
                <a:gd name="T63" fmla="*/ 20 h 1281"/>
                <a:gd name="T64" fmla="*/ 202 w 323"/>
                <a:gd name="T65" fmla="*/ 17 h 1281"/>
                <a:gd name="T66" fmla="*/ 221 w 323"/>
                <a:gd name="T67" fmla="*/ 15 h 1281"/>
                <a:gd name="T68" fmla="*/ 236 w 323"/>
                <a:gd name="T69" fmla="*/ 13 h 1281"/>
                <a:gd name="T70" fmla="*/ 252 w 323"/>
                <a:gd name="T71" fmla="*/ 11 h 1281"/>
                <a:gd name="T72" fmla="*/ 266 w 323"/>
                <a:gd name="T73" fmla="*/ 9 h 1281"/>
                <a:gd name="T74" fmla="*/ 277 w 323"/>
                <a:gd name="T75" fmla="*/ 8 h 1281"/>
                <a:gd name="T76" fmla="*/ 287 w 323"/>
                <a:gd name="T77" fmla="*/ 6 h 1281"/>
                <a:gd name="T78" fmla="*/ 296 w 323"/>
                <a:gd name="T79" fmla="*/ 5 h 1281"/>
                <a:gd name="T80" fmla="*/ 303 w 323"/>
                <a:gd name="T81" fmla="*/ 4 h 1281"/>
                <a:gd name="T82" fmla="*/ 308 w 323"/>
                <a:gd name="T83" fmla="*/ 3 h 1281"/>
                <a:gd name="T84" fmla="*/ 313 w 323"/>
                <a:gd name="T85" fmla="*/ 2 h 1281"/>
                <a:gd name="T86" fmla="*/ 314 w 323"/>
                <a:gd name="T87" fmla="*/ 2 h 1281"/>
                <a:gd name="T88" fmla="*/ 314 w 323"/>
                <a:gd name="T89" fmla="*/ 2 h 1281"/>
                <a:gd name="T90" fmla="*/ 311 w 323"/>
                <a:gd name="T91" fmla="*/ 1 h 1281"/>
                <a:gd name="T92" fmla="*/ 321 w 323"/>
                <a:gd name="T93" fmla="*/ 0 h 12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23" h="1281">
                  <a:moveTo>
                    <a:pt x="321" y="0"/>
                  </a:moveTo>
                  <a:lnTo>
                    <a:pt x="323" y="5"/>
                  </a:lnTo>
                  <a:lnTo>
                    <a:pt x="323" y="16"/>
                  </a:lnTo>
                  <a:lnTo>
                    <a:pt x="321" y="32"/>
                  </a:lnTo>
                  <a:lnTo>
                    <a:pt x="317" y="56"/>
                  </a:lnTo>
                  <a:lnTo>
                    <a:pt x="313" y="87"/>
                  </a:lnTo>
                  <a:lnTo>
                    <a:pt x="306" y="121"/>
                  </a:lnTo>
                  <a:lnTo>
                    <a:pt x="296" y="163"/>
                  </a:lnTo>
                  <a:lnTo>
                    <a:pt x="286" y="210"/>
                  </a:lnTo>
                  <a:lnTo>
                    <a:pt x="273" y="262"/>
                  </a:lnTo>
                  <a:lnTo>
                    <a:pt x="259" y="320"/>
                  </a:lnTo>
                  <a:lnTo>
                    <a:pt x="243" y="384"/>
                  </a:lnTo>
                  <a:lnTo>
                    <a:pt x="226" y="451"/>
                  </a:lnTo>
                  <a:lnTo>
                    <a:pt x="209" y="521"/>
                  </a:lnTo>
                  <a:lnTo>
                    <a:pt x="190" y="595"/>
                  </a:lnTo>
                  <a:lnTo>
                    <a:pt x="168" y="673"/>
                  </a:lnTo>
                  <a:lnTo>
                    <a:pt x="147" y="755"/>
                  </a:lnTo>
                  <a:lnTo>
                    <a:pt x="125" y="840"/>
                  </a:lnTo>
                  <a:lnTo>
                    <a:pt x="102" y="925"/>
                  </a:lnTo>
                  <a:lnTo>
                    <a:pt x="77" y="1012"/>
                  </a:lnTo>
                  <a:lnTo>
                    <a:pt x="53" y="1102"/>
                  </a:lnTo>
                  <a:lnTo>
                    <a:pt x="27" y="1191"/>
                  </a:lnTo>
                  <a:lnTo>
                    <a:pt x="2" y="1281"/>
                  </a:lnTo>
                  <a:lnTo>
                    <a:pt x="0" y="1281"/>
                  </a:lnTo>
                  <a:lnTo>
                    <a:pt x="26" y="1193"/>
                  </a:lnTo>
                  <a:lnTo>
                    <a:pt x="50" y="1106"/>
                  </a:lnTo>
                  <a:lnTo>
                    <a:pt x="74" y="1019"/>
                  </a:lnTo>
                  <a:lnTo>
                    <a:pt x="98" y="934"/>
                  </a:lnTo>
                  <a:lnTo>
                    <a:pt x="120" y="849"/>
                  </a:lnTo>
                  <a:lnTo>
                    <a:pt x="143" y="767"/>
                  </a:lnTo>
                  <a:lnTo>
                    <a:pt x="164" y="689"/>
                  </a:lnTo>
                  <a:lnTo>
                    <a:pt x="184" y="612"/>
                  </a:lnTo>
                  <a:lnTo>
                    <a:pt x="202" y="539"/>
                  </a:lnTo>
                  <a:lnTo>
                    <a:pt x="221" y="470"/>
                  </a:lnTo>
                  <a:lnTo>
                    <a:pt x="236" y="405"/>
                  </a:lnTo>
                  <a:lnTo>
                    <a:pt x="252" y="344"/>
                  </a:lnTo>
                  <a:lnTo>
                    <a:pt x="266" y="288"/>
                  </a:lnTo>
                  <a:lnTo>
                    <a:pt x="277" y="237"/>
                  </a:lnTo>
                  <a:lnTo>
                    <a:pt x="287" y="192"/>
                  </a:lnTo>
                  <a:lnTo>
                    <a:pt x="296" y="150"/>
                  </a:lnTo>
                  <a:lnTo>
                    <a:pt x="303" y="116"/>
                  </a:lnTo>
                  <a:lnTo>
                    <a:pt x="308" y="87"/>
                  </a:lnTo>
                  <a:lnTo>
                    <a:pt x="313" y="63"/>
                  </a:lnTo>
                  <a:lnTo>
                    <a:pt x="314" y="47"/>
                  </a:lnTo>
                  <a:lnTo>
                    <a:pt x="314" y="36"/>
                  </a:lnTo>
                  <a:lnTo>
                    <a:pt x="311" y="32"/>
                  </a:lnTo>
                  <a:lnTo>
                    <a:pt x="321" y="0"/>
                  </a:lnTo>
                  <a:close/>
                </a:path>
              </a:pathLst>
            </a:custGeom>
            <a:solidFill>
              <a:srgbClr val="0D8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89" name="Freeform 86"/>
            <p:cNvSpPr>
              <a:spLocks/>
            </p:cNvSpPr>
            <p:nvPr/>
          </p:nvSpPr>
          <p:spPr bwMode="auto">
            <a:xfrm>
              <a:off x="2174" y="1416"/>
              <a:ext cx="314" cy="624"/>
            </a:xfrm>
            <a:custGeom>
              <a:avLst/>
              <a:gdLst>
                <a:gd name="T0" fmla="*/ 0 w 314"/>
                <a:gd name="T1" fmla="*/ 39 h 1249"/>
                <a:gd name="T2" fmla="*/ 26 w 314"/>
                <a:gd name="T3" fmla="*/ 36 h 1249"/>
                <a:gd name="T4" fmla="*/ 50 w 314"/>
                <a:gd name="T5" fmla="*/ 33 h 1249"/>
                <a:gd name="T6" fmla="*/ 74 w 314"/>
                <a:gd name="T7" fmla="*/ 30 h 1249"/>
                <a:gd name="T8" fmla="*/ 98 w 314"/>
                <a:gd name="T9" fmla="*/ 28 h 1249"/>
                <a:gd name="T10" fmla="*/ 120 w 314"/>
                <a:gd name="T11" fmla="*/ 25 h 1249"/>
                <a:gd name="T12" fmla="*/ 143 w 314"/>
                <a:gd name="T13" fmla="*/ 22 h 1249"/>
                <a:gd name="T14" fmla="*/ 164 w 314"/>
                <a:gd name="T15" fmla="*/ 20 h 1249"/>
                <a:gd name="T16" fmla="*/ 184 w 314"/>
                <a:gd name="T17" fmla="*/ 18 h 1249"/>
                <a:gd name="T18" fmla="*/ 202 w 314"/>
                <a:gd name="T19" fmla="*/ 15 h 1249"/>
                <a:gd name="T20" fmla="*/ 221 w 314"/>
                <a:gd name="T21" fmla="*/ 13 h 1249"/>
                <a:gd name="T22" fmla="*/ 236 w 314"/>
                <a:gd name="T23" fmla="*/ 11 h 1249"/>
                <a:gd name="T24" fmla="*/ 252 w 314"/>
                <a:gd name="T25" fmla="*/ 9 h 1249"/>
                <a:gd name="T26" fmla="*/ 266 w 314"/>
                <a:gd name="T27" fmla="*/ 8 h 1249"/>
                <a:gd name="T28" fmla="*/ 277 w 314"/>
                <a:gd name="T29" fmla="*/ 6 h 1249"/>
                <a:gd name="T30" fmla="*/ 287 w 314"/>
                <a:gd name="T31" fmla="*/ 5 h 1249"/>
                <a:gd name="T32" fmla="*/ 296 w 314"/>
                <a:gd name="T33" fmla="*/ 3 h 1249"/>
                <a:gd name="T34" fmla="*/ 303 w 314"/>
                <a:gd name="T35" fmla="*/ 2 h 1249"/>
                <a:gd name="T36" fmla="*/ 308 w 314"/>
                <a:gd name="T37" fmla="*/ 1 h 1249"/>
                <a:gd name="T38" fmla="*/ 313 w 314"/>
                <a:gd name="T39" fmla="*/ 0 h 1249"/>
                <a:gd name="T40" fmla="*/ 314 w 314"/>
                <a:gd name="T41" fmla="*/ 0 h 1249"/>
                <a:gd name="T42" fmla="*/ 314 w 314"/>
                <a:gd name="T43" fmla="*/ 0 h 1249"/>
                <a:gd name="T44" fmla="*/ 311 w 314"/>
                <a:gd name="T45" fmla="*/ 0 h 1249"/>
                <a:gd name="T46" fmla="*/ 303 w 314"/>
                <a:gd name="T47" fmla="*/ 1 h 1249"/>
                <a:gd name="T48" fmla="*/ 304 w 314"/>
                <a:gd name="T49" fmla="*/ 1 h 1249"/>
                <a:gd name="T50" fmla="*/ 304 w 314"/>
                <a:gd name="T51" fmla="*/ 1 h 1249"/>
                <a:gd name="T52" fmla="*/ 303 w 314"/>
                <a:gd name="T53" fmla="*/ 2 h 1249"/>
                <a:gd name="T54" fmla="*/ 299 w 314"/>
                <a:gd name="T55" fmla="*/ 2 h 1249"/>
                <a:gd name="T56" fmla="*/ 293 w 314"/>
                <a:gd name="T57" fmla="*/ 3 h 1249"/>
                <a:gd name="T58" fmla="*/ 284 w 314"/>
                <a:gd name="T59" fmla="*/ 5 h 1249"/>
                <a:gd name="T60" fmla="*/ 276 w 314"/>
                <a:gd name="T61" fmla="*/ 6 h 1249"/>
                <a:gd name="T62" fmla="*/ 265 w 314"/>
                <a:gd name="T63" fmla="*/ 7 h 1249"/>
                <a:gd name="T64" fmla="*/ 252 w 314"/>
                <a:gd name="T65" fmla="*/ 9 h 1249"/>
                <a:gd name="T66" fmla="*/ 238 w 314"/>
                <a:gd name="T67" fmla="*/ 11 h 1249"/>
                <a:gd name="T68" fmla="*/ 221 w 314"/>
                <a:gd name="T69" fmla="*/ 13 h 1249"/>
                <a:gd name="T70" fmla="*/ 204 w 314"/>
                <a:gd name="T71" fmla="*/ 15 h 1249"/>
                <a:gd name="T72" fmla="*/ 185 w 314"/>
                <a:gd name="T73" fmla="*/ 17 h 1249"/>
                <a:gd name="T74" fmla="*/ 164 w 314"/>
                <a:gd name="T75" fmla="*/ 20 h 1249"/>
                <a:gd name="T76" fmla="*/ 143 w 314"/>
                <a:gd name="T77" fmla="*/ 22 h 1249"/>
                <a:gd name="T78" fmla="*/ 122 w 314"/>
                <a:gd name="T79" fmla="*/ 25 h 1249"/>
                <a:gd name="T80" fmla="*/ 98 w 314"/>
                <a:gd name="T81" fmla="*/ 27 h 1249"/>
                <a:gd name="T82" fmla="*/ 75 w 314"/>
                <a:gd name="T83" fmla="*/ 30 h 1249"/>
                <a:gd name="T84" fmla="*/ 50 w 314"/>
                <a:gd name="T85" fmla="*/ 33 h 1249"/>
                <a:gd name="T86" fmla="*/ 26 w 314"/>
                <a:gd name="T87" fmla="*/ 36 h 1249"/>
                <a:gd name="T88" fmla="*/ 0 w 314"/>
                <a:gd name="T89" fmla="*/ 39 h 1249"/>
                <a:gd name="T90" fmla="*/ 0 w 314"/>
                <a:gd name="T91" fmla="*/ 39 h 12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4" h="1249">
                  <a:moveTo>
                    <a:pt x="0" y="1249"/>
                  </a:moveTo>
                  <a:lnTo>
                    <a:pt x="26" y="1161"/>
                  </a:lnTo>
                  <a:lnTo>
                    <a:pt x="50" y="1074"/>
                  </a:lnTo>
                  <a:lnTo>
                    <a:pt x="74" y="987"/>
                  </a:lnTo>
                  <a:lnTo>
                    <a:pt x="98" y="902"/>
                  </a:lnTo>
                  <a:lnTo>
                    <a:pt x="120" y="817"/>
                  </a:lnTo>
                  <a:lnTo>
                    <a:pt x="143" y="735"/>
                  </a:lnTo>
                  <a:lnTo>
                    <a:pt x="164" y="657"/>
                  </a:lnTo>
                  <a:lnTo>
                    <a:pt x="184" y="580"/>
                  </a:lnTo>
                  <a:lnTo>
                    <a:pt x="202" y="507"/>
                  </a:lnTo>
                  <a:lnTo>
                    <a:pt x="221" y="438"/>
                  </a:lnTo>
                  <a:lnTo>
                    <a:pt x="236" y="373"/>
                  </a:lnTo>
                  <a:lnTo>
                    <a:pt x="252" y="312"/>
                  </a:lnTo>
                  <a:lnTo>
                    <a:pt x="266" y="256"/>
                  </a:lnTo>
                  <a:lnTo>
                    <a:pt x="277" y="205"/>
                  </a:lnTo>
                  <a:lnTo>
                    <a:pt x="287" y="160"/>
                  </a:lnTo>
                  <a:lnTo>
                    <a:pt x="296" y="118"/>
                  </a:lnTo>
                  <a:lnTo>
                    <a:pt x="303" y="84"/>
                  </a:lnTo>
                  <a:lnTo>
                    <a:pt x="308" y="55"/>
                  </a:lnTo>
                  <a:lnTo>
                    <a:pt x="313" y="31"/>
                  </a:lnTo>
                  <a:lnTo>
                    <a:pt x="314" y="15"/>
                  </a:lnTo>
                  <a:lnTo>
                    <a:pt x="314" y="4"/>
                  </a:lnTo>
                  <a:lnTo>
                    <a:pt x="311" y="0"/>
                  </a:lnTo>
                  <a:lnTo>
                    <a:pt x="303" y="33"/>
                  </a:lnTo>
                  <a:lnTo>
                    <a:pt x="304" y="38"/>
                  </a:lnTo>
                  <a:lnTo>
                    <a:pt x="304" y="49"/>
                  </a:lnTo>
                  <a:lnTo>
                    <a:pt x="303" y="67"/>
                  </a:lnTo>
                  <a:lnTo>
                    <a:pt x="299" y="91"/>
                  </a:lnTo>
                  <a:lnTo>
                    <a:pt x="293" y="122"/>
                  </a:lnTo>
                  <a:lnTo>
                    <a:pt x="284" y="160"/>
                  </a:lnTo>
                  <a:lnTo>
                    <a:pt x="276" y="203"/>
                  </a:lnTo>
                  <a:lnTo>
                    <a:pt x="265" y="252"/>
                  </a:lnTo>
                  <a:lnTo>
                    <a:pt x="252" y="304"/>
                  </a:lnTo>
                  <a:lnTo>
                    <a:pt x="238" y="364"/>
                  </a:lnTo>
                  <a:lnTo>
                    <a:pt x="221" y="429"/>
                  </a:lnTo>
                  <a:lnTo>
                    <a:pt x="204" y="498"/>
                  </a:lnTo>
                  <a:lnTo>
                    <a:pt x="185" y="571"/>
                  </a:lnTo>
                  <a:lnTo>
                    <a:pt x="164" y="647"/>
                  </a:lnTo>
                  <a:lnTo>
                    <a:pt x="143" y="726"/>
                  </a:lnTo>
                  <a:lnTo>
                    <a:pt x="122" y="810"/>
                  </a:lnTo>
                  <a:lnTo>
                    <a:pt x="98" y="895"/>
                  </a:lnTo>
                  <a:lnTo>
                    <a:pt x="75" y="982"/>
                  </a:lnTo>
                  <a:lnTo>
                    <a:pt x="50" y="1070"/>
                  </a:lnTo>
                  <a:lnTo>
                    <a:pt x="26" y="1159"/>
                  </a:lnTo>
                  <a:lnTo>
                    <a:pt x="0" y="1248"/>
                  </a:lnTo>
                  <a:lnTo>
                    <a:pt x="0" y="1249"/>
                  </a:lnTo>
                  <a:close/>
                </a:path>
              </a:pathLst>
            </a:custGeom>
            <a:solidFill>
              <a:srgbClr val="1589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0" name="Freeform 87"/>
            <p:cNvSpPr>
              <a:spLocks/>
            </p:cNvSpPr>
            <p:nvPr/>
          </p:nvSpPr>
          <p:spPr bwMode="auto">
            <a:xfrm>
              <a:off x="2173" y="1432"/>
              <a:ext cx="305" cy="607"/>
            </a:xfrm>
            <a:custGeom>
              <a:avLst/>
              <a:gdLst>
                <a:gd name="T0" fmla="*/ 304 w 305"/>
                <a:gd name="T1" fmla="*/ 0 h 1215"/>
                <a:gd name="T2" fmla="*/ 305 w 305"/>
                <a:gd name="T3" fmla="*/ 0 h 1215"/>
                <a:gd name="T4" fmla="*/ 305 w 305"/>
                <a:gd name="T5" fmla="*/ 0 h 1215"/>
                <a:gd name="T6" fmla="*/ 304 w 305"/>
                <a:gd name="T7" fmla="*/ 1 h 1215"/>
                <a:gd name="T8" fmla="*/ 300 w 305"/>
                <a:gd name="T9" fmla="*/ 1 h 1215"/>
                <a:gd name="T10" fmla="*/ 294 w 305"/>
                <a:gd name="T11" fmla="*/ 2 h 1215"/>
                <a:gd name="T12" fmla="*/ 285 w 305"/>
                <a:gd name="T13" fmla="*/ 3 h 1215"/>
                <a:gd name="T14" fmla="*/ 277 w 305"/>
                <a:gd name="T15" fmla="*/ 5 h 1215"/>
                <a:gd name="T16" fmla="*/ 266 w 305"/>
                <a:gd name="T17" fmla="*/ 6 h 1215"/>
                <a:gd name="T18" fmla="*/ 253 w 305"/>
                <a:gd name="T19" fmla="*/ 8 h 1215"/>
                <a:gd name="T20" fmla="*/ 239 w 305"/>
                <a:gd name="T21" fmla="*/ 10 h 1215"/>
                <a:gd name="T22" fmla="*/ 222 w 305"/>
                <a:gd name="T23" fmla="*/ 12 h 1215"/>
                <a:gd name="T24" fmla="*/ 205 w 305"/>
                <a:gd name="T25" fmla="*/ 14 h 1215"/>
                <a:gd name="T26" fmla="*/ 186 w 305"/>
                <a:gd name="T27" fmla="*/ 16 h 1215"/>
                <a:gd name="T28" fmla="*/ 165 w 305"/>
                <a:gd name="T29" fmla="*/ 19 h 1215"/>
                <a:gd name="T30" fmla="*/ 144 w 305"/>
                <a:gd name="T31" fmla="*/ 21 h 1215"/>
                <a:gd name="T32" fmla="*/ 123 w 305"/>
                <a:gd name="T33" fmla="*/ 24 h 1215"/>
                <a:gd name="T34" fmla="*/ 99 w 305"/>
                <a:gd name="T35" fmla="*/ 26 h 1215"/>
                <a:gd name="T36" fmla="*/ 76 w 305"/>
                <a:gd name="T37" fmla="*/ 29 h 1215"/>
                <a:gd name="T38" fmla="*/ 51 w 305"/>
                <a:gd name="T39" fmla="*/ 32 h 1215"/>
                <a:gd name="T40" fmla="*/ 27 w 305"/>
                <a:gd name="T41" fmla="*/ 35 h 1215"/>
                <a:gd name="T42" fmla="*/ 1 w 305"/>
                <a:gd name="T43" fmla="*/ 37 h 1215"/>
                <a:gd name="T44" fmla="*/ 0 w 305"/>
                <a:gd name="T45" fmla="*/ 37 h 1215"/>
                <a:gd name="T46" fmla="*/ 24 w 305"/>
                <a:gd name="T47" fmla="*/ 35 h 1215"/>
                <a:gd name="T48" fmla="*/ 48 w 305"/>
                <a:gd name="T49" fmla="*/ 32 h 1215"/>
                <a:gd name="T50" fmla="*/ 72 w 305"/>
                <a:gd name="T51" fmla="*/ 29 h 1215"/>
                <a:gd name="T52" fmla="*/ 96 w 305"/>
                <a:gd name="T53" fmla="*/ 27 h 1215"/>
                <a:gd name="T54" fmla="*/ 119 w 305"/>
                <a:gd name="T55" fmla="*/ 24 h 1215"/>
                <a:gd name="T56" fmla="*/ 140 w 305"/>
                <a:gd name="T57" fmla="*/ 22 h 1215"/>
                <a:gd name="T58" fmla="*/ 160 w 305"/>
                <a:gd name="T59" fmla="*/ 19 h 1215"/>
                <a:gd name="T60" fmla="*/ 179 w 305"/>
                <a:gd name="T61" fmla="*/ 17 h 1215"/>
                <a:gd name="T62" fmla="*/ 198 w 305"/>
                <a:gd name="T63" fmla="*/ 15 h 1215"/>
                <a:gd name="T64" fmla="*/ 215 w 305"/>
                <a:gd name="T65" fmla="*/ 13 h 1215"/>
                <a:gd name="T66" fmla="*/ 230 w 305"/>
                <a:gd name="T67" fmla="*/ 11 h 1215"/>
                <a:gd name="T68" fmla="*/ 244 w 305"/>
                <a:gd name="T69" fmla="*/ 9 h 1215"/>
                <a:gd name="T70" fmla="*/ 257 w 305"/>
                <a:gd name="T71" fmla="*/ 7 h 1215"/>
                <a:gd name="T72" fmla="*/ 267 w 305"/>
                <a:gd name="T73" fmla="*/ 6 h 1215"/>
                <a:gd name="T74" fmla="*/ 277 w 305"/>
                <a:gd name="T75" fmla="*/ 4 h 1215"/>
                <a:gd name="T76" fmla="*/ 284 w 305"/>
                <a:gd name="T77" fmla="*/ 3 h 1215"/>
                <a:gd name="T78" fmla="*/ 290 w 305"/>
                <a:gd name="T79" fmla="*/ 2 h 1215"/>
                <a:gd name="T80" fmla="*/ 294 w 305"/>
                <a:gd name="T81" fmla="*/ 2 h 1215"/>
                <a:gd name="T82" fmla="*/ 295 w 305"/>
                <a:gd name="T83" fmla="*/ 1 h 1215"/>
                <a:gd name="T84" fmla="*/ 295 w 305"/>
                <a:gd name="T85" fmla="*/ 1 h 1215"/>
                <a:gd name="T86" fmla="*/ 294 w 305"/>
                <a:gd name="T87" fmla="*/ 1 h 1215"/>
                <a:gd name="T88" fmla="*/ 304 w 305"/>
                <a:gd name="T89" fmla="*/ 0 h 121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05" h="1215">
                  <a:moveTo>
                    <a:pt x="304" y="0"/>
                  </a:moveTo>
                  <a:lnTo>
                    <a:pt x="305" y="5"/>
                  </a:lnTo>
                  <a:lnTo>
                    <a:pt x="305" y="16"/>
                  </a:lnTo>
                  <a:lnTo>
                    <a:pt x="304" y="34"/>
                  </a:lnTo>
                  <a:lnTo>
                    <a:pt x="300" y="58"/>
                  </a:lnTo>
                  <a:lnTo>
                    <a:pt x="294" y="89"/>
                  </a:lnTo>
                  <a:lnTo>
                    <a:pt x="285" y="127"/>
                  </a:lnTo>
                  <a:lnTo>
                    <a:pt x="277" y="170"/>
                  </a:lnTo>
                  <a:lnTo>
                    <a:pt x="266" y="219"/>
                  </a:lnTo>
                  <a:lnTo>
                    <a:pt x="253" y="271"/>
                  </a:lnTo>
                  <a:lnTo>
                    <a:pt x="239" y="331"/>
                  </a:lnTo>
                  <a:lnTo>
                    <a:pt x="222" y="396"/>
                  </a:lnTo>
                  <a:lnTo>
                    <a:pt x="205" y="465"/>
                  </a:lnTo>
                  <a:lnTo>
                    <a:pt x="186" y="538"/>
                  </a:lnTo>
                  <a:lnTo>
                    <a:pt x="165" y="614"/>
                  </a:lnTo>
                  <a:lnTo>
                    <a:pt x="144" y="693"/>
                  </a:lnTo>
                  <a:lnTo>
                    <a:pt x="123" y="777"/>
                  </a:lnTo>
                  <a:lnTo>
                    <a:pt x="99" y="862"/>
                  </a:lnTo>
                  <a:lnTo>
                    <a:pt x="76" y="949"/>
                  </a:lnTo>
                  <a:lnTo>
                    <a:pt x="51" y="1037"/>
                  </a:lnTo>
                  <a:lnTo>
                    <a:pt x="27" y="1126"/>
                  </a:lnTo>
                  <a:lnTo>
                    <a:pt x="1" y="1215"/>
                  </a:lnTo>
                  <a:lnTo>
                    <a:pt x="0" y="1215"/>
                  </a:lnTo>
                  <a:lnTo>
                    <a:pt x="24" y="1128"/>
                  </a:lnTo>
                  <a:lnTo>
                    <a:pt x="48" y="1041"/>
                  </a:lnTo>
                  <a:lnTo>
                    <a:pt x="72" y="956"/>
                  </a:lnTo>
                  <a:lnTo>
                    <a:pt x="96" y="871"/>
                  </a:lnTo>
                  <a:lnTo>
                    <a:pt x="119" y="789"/>
                  </a:lnTo>
                  <a:lnTo>
                    <a:pt x="140" y="708"/>
                  </a:lnTo>
                  <a:lnTo>
                    <a:pt x="160" y="632"/>
                  </a:lnTo>
                  <a:lnTo>
                    <a:pt x="179" y="557"/>
                  </a:lnTo>
                  <a:lnTo>
                    <a:pt x="198" y="487"/>
                  </a:lnTo>
                  <a:lnTo>
                    <a:pt x="215" y="420"/>
                  </a:lnTo>
                  <a:lnTo>
                    <a:pt x="230" y="357"/>
                  </a:lnTo>
                  <a:lnTo>
                    <a:pt x="244" y="299"/>
                  </a:lnTo>
                  <a:lnTo>
                    <a:pt x="257" y="246"/>
                  </a:lnTo>
                  <a:lnTo>
                    <a:pt x="267" y="199"/>
                  </a:lnTo>
                  <a:lnTo>
                    <a:pt x="277" y="157"/>
                  </a:lnTo>
                  <a:lnTo>
                    <a:pt x="284" y="121"/>
                  </a:lnTo>
                  <a:lnTo>
                    <a:pt x="290" y="92"/>
                  </a:lnTo>
                  <a:lnTo>
                    <a:pt x="294" y="69"/>
                  </a:lnTo>
                  <a:lnTo>
                    <a:pt x="295" y="51"/>
                  </a:lnTo>
                  <a:lnTo>
                    <a:pt x="295" y="40"/>
                  </a:lnTo>
                  <a:lnTo>
                    <a:pt x="294" y="34"/>
                  </a:lnTo>
                  <a:lnTo>
                    <a:pt x="304" y="0"/>
                  </a:lnTo>
                  <a:close/>
                </a:path>
              </a:pathLst>
            </a:custGeom>
            <a:solidFill>
              <a:srgbClr val="1D8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1" name="Freeform 88"/>
            <p:cNvSpPr>
              <a:spLocks/>
            </p:cNvSpPr>
            <p:nvPr/>
          </p:nvSpPr>
          <p:spPr bwMode="auto">
            <a:xfrm>
              <a:off x="2171" y="1449"/>
              <a:ext cx="297" cy="590"/>
            </a:xfrm>
            <a:custGeom>
              <a:avLst/>
              <a:gdLst>
                <a:gd name="T0" fmla="*/ 2 w 297"/>
                <a:gd name="T1" fmla="*/ 36 h 1181"/>
                <a:gd name="T2" fmla="*/ 26 w 297"/>
                <a:gd name="T3" fmla="*/ 34 h 1181"/>
                <a:gd name="T4" fmla="*/ 50 w 297"/>
                <a:gd name="T5" fmla="*/ 31 h 1181"/>
                <a:gd name="T6" fmla="*/ 74 w 297"/>
                <a:gd name="T7" fmla="*/ 28 h 1181"/>
                <a:gd name="T8" fmla="*/ 98 w 297"/>
                <a:gd name="T9" fmla="*/ 26 h 1181"/>
                <a:gd name="T10" fmla="*/ 121 w 297"/>
                <a:gd name="T11" fmla="*/ 23 h 1181"/>
                <a:gd name="T12" fmla="*/ 142 w 297"/>
                <a:gd name="T13" fmla="*/ 21 h 1181"/>
                <a:gd name="T14" fmla="*/ 162 w 297"/>
                <a:gd name="T15" fmla="*/ 18 h 1181"/>
                <a:gd name="T16" fmla="*/ 181 w 297"/>
                <a:gd name="T17" fmla="*/ 16 h 1181"/>
                <a:gd name="T18" fmla="*/ 200 w 297"/>
                <a:gd name="T19" fmla="*/ 14 h 1181"/>
                <a:gd name="T20" fmla="*/ 217 w 297"/>
                <a:gd name="T21" fmla="*/ 12 h 1181"/>
                <a:gd name="T22" fmla="*/ 232 w 297"/>
                <a:gd name="T23" fmla="*/ 10 h 1181"/>
                <a:gd name="T24" fmla="*/ 246 w 297"/>
                <a:gd name="T25" fmla="*/ 8 h 1181"/>
                <a:gd name="T26" fmla="*/ 259 w 297"/>
                <a:gd name="T27" fmla="*/ 6 h 1181"/>
                <a:gd name="T28" fmla="*/ 269 w 297"/>
                <a:gd name="T29" fmla="*/ 5 h 1181"/>
                <a:gd name="T30" fmla="*/ 279 w 297"/>
                <a:gd name="T31" fmla="*/ 3 h 1181"/>
                <a:gd name="T32" fmla="*/ 286 w 297"/>
                <a:gd name="T33" fmla="*/ 2 h 1181"/>
                <a:gd name="T34" fmla="*/ 292 w 297"/>
                <a:gd name="T35" fmla="*/ 1 h 1181"/>
                <a:gd name="T36" fmla="*/ 296 w 297"/>
                <a:gd name="T37" fmla="*/ 1 h 1181"/>
                <a:gd name="T38" fmla="*/ 297 w 297"/>
                <a:gd name="T39" fmla="*/ 0 h 1181"/>
                <a:gd name="T40" fmla="*/ 297 w 297"/>
                <a:gd name="T41" fmla="*/ 0 h 1181"/>
                <a:gd name="T42" fmla="*/ 296 w 297"/>
                <a:gd name="T43" fmla="*/ 0 h 1181"/>
                <a:gd name="T44" fmla="*/ 285 w 297"/>
                <a:gd name="T45" fmla="*/ 1 h 1181"/>
                <a:gd name="T46" fmla="*/ 287 w 297"/>
                <a:gd name="T47" fmla="*/ 1 h 1181"/>
                <a:gd name="T48" fmla="*/ 287 w 297"/>
                <a:gd name="T49" fmla="*/ 1 h 1181"/>
                <a:gd name="T50" fmla="*/ 285 w 297"/>
                <a:gd name="T51" fmla="*/ 2 h 1181"/>
                <a:gd name="T52" fmla="*/ 282 w 297"/>
                <a:gd name="T53" fmla="*/ 2 h 1181"/>
                <a:gd name="T54" fmla="*/ 276 w 297"/>
                <a:gd name="T55" fmla="*/ 3 h 1181"/>
                <a:gd name="T56" fmla="*/ 269 w 297"/>
                <a:gd name="T57" fmla="*/ 4 h 1181"/>
                <a:gd name="T58" fmla="*/ 261 w 297"/>
                <a:gd name="T59" fmla="*/ 6 h 1181"/>
                <a:gd name="T60" fmla="*/ 249 w 297"/>
                <a:gd name="T61" fmla="*/ 7 h 1181"/>
                <a:gd name="T62" fmla="*/ 238 w 297"/>
                <a:gd name="T63" fmla="*/ 9 h 1181"/>
                <a:gd name="T64" fmla="*/ 224 w 297"/>
                <a:gd name="T65" fmla="*/ 10 h 1181"/>
                <a:gd name="T66" fmla="*/ 208 w 297"/>
                <a:gd name="T67" fmla="*/ 12 h 1181"/>
                <a:gd name="T68" fmla="*/ 193 w 297"/>
                <a:gd name="T69" fmla="*/ 14 h 1181"/>
                <a:gd name="T70" fmla="*/ 174 w 297"/>
                <a:gd name="T71" fmla="*/ 16 h 1181"/>
                <a:gd name="T72" fmla="*/ 156 w 297"/>
                <a:gd name="T73" fmla="*/ 19 h 1181"/>
                <a:gd name="T74" fmla="*/ 136 w 297"/>
                <a:gd name="T75" fmla="*/ 21 h 1181"/>
                <a:gd name="T76" fmla="*/ 115 w 297"/>
                <a:gd name="T77" fmla="*/ 24 h 1181"/>
                <a:gd name="T78" fmla="*/ 94 w 297"/>
                <a:gd name="T79" fmla="*/ 26 h 1181"/>
                <a:gd name="T80" fmla="*/ 71 w 297"/>
                <a:gd name="T81" fmla="*/ 29 h 1181"/>
                <a:gd name="T82" fmla="*/ 49 w 297"/>
                <a:gd name="T83" fmla="*/ 31 h 1181"/>
                <a:gd name="T84" fmla="*/ 24 w 297"/>
                <a:gd name="T85" fmla="*/ 34 h 1181"/>
                <a:gd name="T86" fmla="*/ 0 w 297"/>
                <a:gd name="T87" fmla="*/ 36 h 1181"/>
                <a:gd name="T88" fmla="*/ 2 w 297"/>
                <a:gd name="T89" fmla="*/ 36 h 11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7" h="1181">
                  <a:moveTo>
                    <a:pt x="2" y="1181"/>
                  </a:moveTo>
                  <a:lnTo>
                    <a:pt x="26" y="1094"/>
                  </a:lnTo>
                  <a:lnTo>
                    <a:pt x="50" y="1007"/>
                  </a:lnTo>
                  <a:lnTo>
                    <a:pt x="74" y="922"/>
                  </a:lnTo>
                  <a:lnTo>
                    <a:pt x="98" y="837"/>
                  </a:lnTo>
                  <a:lnTo>
                    <a:pt x="121" y="755"/>
                  </a:lnTo>
                  <a:lnTo>
                    <a:pt x="142" y="674"/>
                  </a:lnTo>
                  <a:lnTo>
                    <a:pt x="162" y="598"/>
                  </a:lnTo>
                  <a:lnTo>
                    <a:pt x="181" y="523"/>
                  </a:lnTo>
                  <a:lnTo>
                    <a:pt x="200" y="453"/>
                  </a:lnTo>
                  <a:lnTo>
                    <a:pt x="217" y="386"/>
                  </a:lnTo>
                  <a:lnTo>
                    <a:pt x="232" y="323"/>
                  </a:lnTo>
                  <a:lnTo>
                    <a:pt x="246" y="265"/>
                  </a:lnTo>
                  <a:lnTo>
                    <a:pt x="259" y="212"/>
                  </a:lnTo>
                  <a:lnTo>
                    <a:pt x="269" y="165"/>
                  </a:lnTo>
                  <a:lnTo>
                    <a:pt x="279" y="123"/>
                  </a:lnTo>
                  <a:lnTo>
                    <a:pt x="286" y="87"/>
                  </a:lnTo>
                  <a:lnTo>
                    <a:pt x="292" y="58"/>
                  </a:lnTo>
                  <a:lnTo>
                    <a:pt x="296" y="35"/>
                  </a:lnTo>
                  <a:lnTo>
                    <a:pt x="297" y="17"/>
                  </a:lnTo>
                  <a:lnTo>
                    <a:pt x="297" y="6"/>
                  </a:lnTo>
                  <a:lnTo>
                    <a:pt x="296" y="0"/>
                  </a:lnTo>
                  <a:lnTo>
                    <a:pt x="285" y="38"/>
                  </a:lnTo>
                  <a:lnTo>
                    <a:pt x="287" y="42"/>
                  </a:lnTo>
                  <a:lnTo>
                    <a:pt x="287" y="53"/>
                  </a:lnTo>
                  <a:lnTo>
                    <a:pt x="285" y="69"/>
                  </a:lnTo>
                  <a:lnTo>
                    <a:pt x="282" y="93"/>
                  </a:lnTo>
                  <a:lnTo>
                    <a:pt x="276" y="122"/>
                  </a:lnTo>
                  <a:lnTo>
                    <a:pt x="269" y="156"/>
                  </a:lnTo>
                  <a:lnTo>
                    <a:pt x="261" y="198"/>
                  </a:lnTo>
                  <a:lnTo>
                    <a:pt x="249" y="243"/>
                  </a:lnTo>
                  <a:lnTo>
                    <a:pt x="238" y="294"/>
                  </a:lnTo>
                  <a:lnTo>
                    <a:pt x="224" y="350"/>
                  </a:lnTo>
                  <a:lnTo>
                    <a:pt x="208" y="409"/>
                  </a:lnTo>
                  <a:lnTo>
                    <a:pt x="193" y="475"/>
                  </a:lnTo>
                  <a:lnTo>
                    <a:pt x="174" y="543"/>
                  </a:lnTo>
                  <a:lnTo>
                    <a:pt x="156" y="616"/>
                  </a:lnTo>
                  <a:lnTo>
                    <a:pt x="136" y="690"/>
                  </a:lnTo>
                  <a:lnTo>
                    <a:pt x="115" y="768"/>
                  </a:lnTo>
                  <a:lnTo>
                    <a:pt x="94" y="848"/>
                  </a:lnTo>
                  <a:lnTo>
                    <a:pt x="71" y="929"/>
                  </a:lnTo>
                  <a:lnTo>
                    <a:pt x="49" y="1012"/>
                  </a:lnTo>
                  <a:lnTo>
                    <a:pt x="24" y="1096"/>
                  </a:lnTo>
                  <a:lnTo>
                    <a:pt x="0" y="1181"/>
                  </a:lnTo>
                  <a:lnTo>
                    <a:pt x="2" y="1181"/>
                  </a:lnTo>
                  <a:close/>
                </a:path>
              </a:pathLst>
            </a:custGeom>
            <a:solidFill>
              <a:srgbClr val="2594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2" name="Freeform 89"/>
            <p:cNvSpPr>
              <a:spLocks/>
            </p:cNvSpPr>
            <p:nvPr/>
          </p:nvSpPr>
          <p:spPr bwMode="auto">
            <a:xfrm>
              <a:off x="2170" y="1468"/>
              <a:ext cx="288" cy="571"/>
            </a:xfrm>
            <a:custGeom>
              <a:avLst/>
              <a:gdLst>
                <a:gd name="T0" fmla="*/ 286 w 288"/>
                <a:gd name="T1" fmla="*/ 0 h 1143"/>
                <a:gd name="T2" fmla="*/ 288 w 288"/>
                <a:gd name="T3" fmla="*/ 0 h 1143"/>
                <a:gd name="T4" fmla="*/ 288 w 288"/>
                <a:gd name="T5" fmla="*/ 0 h 1143"/>
                <a:gd name="T6" fmla="*/ 286 w 288"/>
                <a:gd name="T7" fmla="*/ 0 h 1143"/>
                <a:gd name="T8" fmla="*/ 283 w 288"/>
                <a:gd name="T9" fmla="*/ 1 h 1143"/>
                <a:gd name="T10" fmla="*/ 277 w 288"/>
                <a:gd name="T11" fmla="*/ 2 h 1143"/>
                <a:gd name="T12" fmla="*/ 270 w 288"/>
                <a:gd name="T13" fmla="*/ 3 h 1143"/>
                <a:gd name="T14" fmla="*/ 262 w 288"/>
                <a:gd name="T15" fmla="*/ 5 h 1143"/>
                <a:gd name="T16" fmla="*/ 250 w 288"/>
                <a:gd name="T17" fmla="*/ 6 h 1143"/>
                <a:gd name="T18" fmla="*/ 239 w 288"/>
                <a:gd name="T19" fmla="*/ 8 h 1143"/>
                <a:gd name="T20" fmla="*/ 225 w 288"/>
                <a:gd name="T21" fmla="*/ 9 h 1143"/>
                <a:gd name="T22" fmla="*/ 209 w 288"/>
                <a:gd name="T23" fmla="*/ 11 h 1143"/>
                <a:gd name="T24" fmla="*/ 194 w 288"/>
                <a:gd name="T25" fmla="*/ 13 h 1143"/>
                <a:gd name="T26" fmla="*/ 175 w 288"/>
                <a:gd name="T27" fmla="*/ 15 h 1143"/>
                <a:gd name="T28" fmla="*/ 157 w 288"/>
                <a:gd name="T29" fmla="*/ 18 h 1143"/>
                <a:gd name="T30" fmla="*/ 137 w 288"/>
                <a:gd name="T31" fmla="*/ 20 h 1143"/>
                <a:gd name="T32" fmla="*/ 116 w 288"/>
                <a:gd name="T33" fmla="*/ 22 h 1143"/>
                <a:gd name="T34" fmla="*/ 95 w 288"/>
                <a:gd name="T35" fmla="*/ 25 h 1143"/>
                <a:gd name="T36" fmla="*/ 72 w 288"/>
                <a:gd name="T37" fmla="*/ 27 h 1143"/>
                <a:gd name="T38" fmla="*/ 50 w 288"/>
                <a:gd name="T39" fmla="*/ 30 h 1143"/>
                <a:gd name="T40" fmla="*/ 25 w 288"/>
                <a:gd name="T41" fmla="*/ 33 h 1143"/>
                <a:gd name="T42" fmla="*/ 1 w 288"/>
                <a:gd name="T43" fmla="*/ 35 h 1143"/>
                <a:gd name="T44" fmla="*/ 0 w 288"/>
                <a:gd name="T45" fmla="*/ 35 h 1143"/>
                <a:gd name="T46" fmla="*/ 24 w 288"/>
                <a:gd name="T47" fmla="*/ 33 h 1143"/>
                <a:gd name="T48" fmla="*/ 48 w 288"/>
                <a:gd name="T49" fmla="*/ 30 h 1143"/>
                <a:gd name="T50" fmla="*/ 72 w 288"/>
                <a:gd name="T51" fmla="*/ 27 h 1143"/>
                <a:gd name="T52" fmla="*/ 95 w 288"/>
                <a:gd name="T53" fmla="*/ 25 h 1143"/>
                <a:gd name="T54" fmla="*/ 116 w 288"/>
                <a:gd name="T55" fmla="*/ 22 h 1143"/>
                <a:gd name="T56" fmla="*/ 137 w 288"/>
                <a:gd name="T57" fmla="*/ 20 h 1143"/>
                <a:gd name="T58" fmla="*/ 157 w 288"/>
                <a:gd name="T59" fmla="*/ 17 h 1143"/>
                <a:gd name="T60" fmla="*/ 175 w 288"/>
                <a:gd name="T61" fmla="*/ 15 h 1143"/>
                <a:gd name="T62" fmla="*/ 192 w 288"/>
                <a:gd name="T63" fmla="*/ 13 h 1143"/>
                <a:gd name="T64" fmla="*/ 209 w 288"/>
                <a:gd name="T65" fmla="*/ 11 h 1143"/>
                <a:gd name="T66" fmla="*/ 223 w 288"/>
                <a:gd name="T67" fmla="*/ 9 h 1143"/>
                <a:gd name="T68" fmla="*/ 236 w 288"/>
                <a:gd name="T69" fmla="*/ 8 h 1143"/>
                <a:gd name="T70" fmla="*/ 247 w 288"/>
                <a:gd name="T71" fmla="*/ 6 h 1143"/>
                <a:gd name="T72" fmla="*/ 257 w 288"/>
                <a:gd name="T73" fmla="*/ 5 h 1143"/>
                <a:gd name="T74" fmla="*/ 264 w 288"/>
                <a:gd name="T75" fmla="*/ 3 h 1143"/>
                <a:gd name="T76" fmla="*/ 270 w 288"/>
                <a:gd name="T77" fmla="*/ 3 h 1143"/>
                <a:gd name="T78" fmla="*/ 274 w 288"/>
                <a:gd name="T79" fmla="*/ 2 h 1143"/>
                <a:gd name="T80" fmla="*/ 277 w 288"/>
                <a:gd name="T81" fmla="*/ 1 h 1143"/>
                <a:gd name="T82" fmla="*/ 277 w 288"/>
                <a:gd name="T83" fmla="*/ 1 h 1143"/>
                <a:gd name="T84" fmla="*/ 276 w 288"/>
                <a:gd name="T85" fmla="*/ 1 h 1143"/>
                <a:gd name="T86" fmla="*/ 286 w 288"/>
                <a:gd name="T87" fmla="*/ 0 h 11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8" h="1143">
                  <a:moveTo>
                    <a:pt x="286" y="0"/>
                  </a:moveTo>
                  <a:lnTo>
                    <a:pt x="288" y="4"/>
                  </a:lnTo>
                  <a:lnTo>
                    <a:pt x="288" y="15"/>
                  </a:lnTo>
                  <a:lnTo>
                    <a:pt x="286" y="31"/>
                  </a:lnTo>
                  <a:lnTo>
                    <a:pt x="283" y="55"/>
                  </a:lnTo>
                  <a:lnTo>
                    <a:pt x="277" y="84"/>
                  </a:lnTo>
                  <a:lnTo>
                    <a:pt x="270" y="118"/>
                  </a:lnTo>
                  <a:lnTo>
                    <a:pt x="262" y="160"/>
                  </a:lnTo>
                  <a:lnTo>
                    <a:pt x="250" y="205"/>
                  </a:lnTo>
                  <a:lnTo>
                    <a:pt x="239" y="256"/>
                  </a:lnTo>
                  <a:lnTo>
                    <a:pt x="225" y="312"/>
                  </a:lnTo>
                  <a:lnTo>
                    <a:pt x="209" y="371"/>
                  </a:lnTo>
                  <a:lnTo>
                    <a:pt x="194" y="437"/>
                  </a:lnTo>
                  <a:lnTo>
                    <a:pt x="175" y="505"/>
                  </a:lnTo>
                  <a:lnTo>
                    <a:pt x="157" y="578"/>
                  </a:lnTo>
                  <a:lnTo>
                    <a:pt x="137" y="652"/>
                  </a:lnTo>
                  <a:lnTo>
                    <a:pt x="116" y="730"/>
                  </a:lnTo>
                  <a:lnTo>
                    <a:pt x="95" y="810"/>
                  </a:lnTo>
                  <a:lnTo>
                    <a:pt x="72" y="891"/>
                  </a:lnTo>
                  <a:lnTo>
                    <a:pt x="50" y="974"/>
                  </a:lnTo>
                  <a:lnTo>
                    <a:pt x="25" y="1058"/>
                  </a:lnTo>
                  <a:lnTo>
                    <a:pt x="1" y="1143"/>
                  </a:lnTo>
                  <a:lnTo>
                    <a:pt x="0" y="1141"/>
                  </a:lnTo>
                  <a:lnTo>
                    <a:pt x="24" y="1056"/>
                  </a:lnTo>
                  <a:lnTo>
                    <a:pt x="48" y="971"/>
                  </a:lnTo>
                  <a:lnTo>
                    <a:pt x="72" y="887"/>
                  </a:lnTo>
                  <a:lnTo>
                    <a:pt x="95" y="804"/>
                  </a:lnTo>
                  <a:lnTo>
                    <a:pt x="116" y="724"/>
                  </a:lnTo>
                  <a:lnTo>
                    <a:pt x="137" y="647"/>
                  </a:lnTo>
                  <a:lnTo>
                    <a:pt x="157" y="571"/>
                  </a:lnTo>
                  <a:lnTo>
                    <a:pt x="175" y="500"/>
                  </a:lnTo>
                  <a:lnTo>
                    <a:pt x="192" y="431"/>
                  </a:lnTo>
                  <a:lnTo>
                    <a:pt x="209" y="368"/>
                  </a:lnTo>
                  <a:lnTo>
                    <a:pt x="223" y="310"/>
                  </a:lnTo>
                  <a:lnTo>
                    <a:pt x="236" y="256"/>
                  </a:lnTo>
                  <a:lnTo>
                    <a:pt x="247" y="207"/>
                  </a:lnTo>
                  <a:lnTo>
                    <a:pt x="257" y="163"/>
                  </a:lnTo>
                  <a:lnTo>
                    <a:pt x="264" y="127"/>
                  </a:lnTo>
                  <a:lnTo>
                    <a:pt x="270" y="96"/>
                  </a:lnTo>
                  <a:lnTo>
                    <a:pt x="274" y="73"/>
                  </a:lnTo>
                  <a:lnTo>
                    <a:pt x="277" y="55"/>
                  </a:lnTo>
                  <a:lnTo>
                    <a:pt x="277" y="44"/>
                  </a:lnTo>
                  <a:lnTo>
                    <a:pt x="276" y="38"/>
                  </a:lnTo>
                  <a:lnTo>
                    <a:pt x="286" y="0"/>
                  </a:lnTo>
                  <a:close/>
                </a:path>
              </a:pathLst>
            </a:custGeom>
            <a:solidFill>
              <a:srgbClr val="2D9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3" name="Freeform 90"/>
            <p:cNvSpPr>
              <a:spLocks/>
            </p:cNvSpPr>
            <p:nvPr/>
          </p:nvSpPr>
          <p:spPr bwMode="auto">
            <a:xfrm>
              <a:off x="2169" y="1487"/>
              <a:ext cx="278" cy="551"/>
            </a:xfrm>
            <a:custGeom>
              <a:avLst/>
              <a:gdLst>
                <a:gd name="T0" fmla="*/ 1 w 278"/>
                <a:gd name="T1" fmla="*/ 34 h 1103"/>
                <a:gd name="T2" fmla="*/ 25 w 278"/>
                <a:gd name="T3" fmla="*/ 31 h 1103"/>
                <a:gd name="T4" fmla="*/ 49 w 278"/>
                <a:gd name="T5" fmla="*/ 29 h 1103"/>
                <a:gd name="T6" fmla="*/ 73 w 278"/>
                <a:gd name="T7" fmla="*/ 26 h 1103"/>
                <a:gd name="T8" fmla="*/ 96 w 278"/>
                <a:gd name="T9" fmla="*/ 23 h 1103"/>
                <a:gd name="T10" fmla="*/ 117 w 278"/>
                <a:gd name="T11" fmla="*/ 21 h 1103"/>
                <a:gd name="T12" fmla="*/ 138 w 278"/>
                <a:gd name="T13" fmla="*/ 19 h 1103"/>
                <a:gd name="T14" fmla="*/ 158 w 278"/>
                <a:gd name="T15" fmla="*/ 16 h 1103"/>
                <a:gd name="T16" fmla="*/ 176 w 278"/>
                <a:gd name="T17" fmla="*/ 14 h 1103"/>
                <a:gd name="T18" fmla="*/ 193 w 278"/>
                <a:gd name="T19" fmla="*/ 12 h 1103"/>
                <a:gd name="T20" fmla="*/ 210 w 278"/>
                <a:gd name="T21" fmla="*/ 10 h 1103"/>
                <a:gd name="T22" fmla="*/ 224 w 278"/>
                <a:gd name="T23" fmla="*/ 8 h 1103"/>
                <a:gd name="T24" fmla="*/ 237 w 278"/>
                <a:gd name="T25" fmla="*/ 6 h 1103"/>
                <a:gd name="T26" fmla="*/ 248 w 278"/>
                <a:gd name="T27" fmla="*/ 5 h 1103"/>
                <a:gd name="T28" fmla="*/ 258 w 278"/>
                <a:gd name="T29" fmla="*/ 3 h 1103"/>
                <a:gd name="T30" fmla="*/ 265 w 278"/>
                <a:gd name="T31" fmla="*/ 2 h 1103"/>
                <a:gd name="T32" fmla="*/ 271 w 278"/>
                <a:gd name="T33" fmla="*/ 1 h 1103"/>
                <a:gd name="T34" fmla="*/ 275 w 278"/>
                <a:gd name="T35" fmla="*/ 1 h 1103"/>
                <a:gd name="T36" fmla="*/ 278 w 278"/>
                <a:gd name="T37" fmla="*/ 0 h 1103"/>
                <a:gd name="T38" fmla="*/ 278 w 278"/>
                <a:gd name="T39" fmla="*/ 0 h 1103"/>
                <a:gd name="T40" fmla="*/ 277 w 278"/>
                <a:gd name="T41" fmla="*/ 0 h 1103"/>
                <a:gd name="T42" fmla="*/ 264 w 278"/>
                <a:gd name="T43" fmla="*/ 1 h 1103"/>
                <a:gd name="T44" fmla="*/ 267 w 278"/>
                <a:gd name="T45" fmla="*/ 1 h 1103"/>
                <a:gd name="T46" fmla="*/ 265 w 278"/>
                <a:gd name="T47" fmla="*/ 1 h 1103"/>
                <a:gd name="T48" fmla="*/ 264 w 278"/>
                <a:gd name="T49" fmla="*/ 2 h 1103"/>
                <a:gd name="T50" fmla="*/ 260 w 278"/>
                <a:gd name="T51" fmla="*/ 3 h 1103"/>
                <a:gd name="T52" fmla="*/ 254 w 278"/>
                <a:gd name="T53" fmla="*/ 3 h 1103"/>
                <a:gd name="T54" fmla="*/ 247 w 278"/>
                <a:gd name="T55" fmla="*/ 5 h 1103"/>
                <a:gd name="T56" fmla="*/ 238 w 278"/>
                <a:gd name="T57" fmla="*/ 6 h 1103"/>
                <a:gd name="T58" fmla="*/ 227 w 278"/>
                <a:gd name="T59" fmla="*/ 7 h 1103"/>
                <a:gd name="T60" fmla="*/ 214 w 278"/>
                <a:gd name="T61" fmla="*/ 9 h 1103"/>
                <a:gd name="T62" fmla="*/ 200 w 278"/>
                <a:gd name="T63" fmla="*/ 11 h 1103"/>
                <a:gd name="T64" fmla="*/ 185 w 278"/>
                <a:gd name="T65" fmla="*/ 13 h 1103"/>
                <a:gd name="T66" fmla="*/ 169 w 278"/>
                <a:gd name="T67" fmla="*/ 15 h 1103"/>
                <a:gd name="T68" fmla="*/ 151 w 278"/>
                <a:gd name="T69" fmla="*/ 17 h 1103"/>
                <a:gd name="T70" fmla="*/ 131 w 278"/>
                <a:gd name="T71" fmla="*/ 19 h 1103"/>
                <a:gd name="T72" fmla="*/ 111 w 278"/>
                <a:gd name="T73" fmla="*/ 21 h 1103"/>
                <a:gd name="T74" fmla="*/ 90 w 278"/>
                <a:gd name="T75" fmla="*/ 24 h 1103"/>
                <a:gd name="T76" fmla="*/ 69 w 278"/>
                <a:gd name="T77" fmla="*/ 26 h 1103"/>
                <a:gd name="T78" fmla="*/ 46 w 278"/>
                <a:gd name="T79" fmla="*/ 29 h 1103"/>
                <a:gd name="T80" fmla="*/ 24 w 278"/>
                <a:gd name="T81" fmla="*/ 31 h 1103"/>
                <a:gd name="T82" fmla="*/ 0 w 278"/>
                <a:gd name="T83" fmla="*/ 34 h 1103"/>
                <a:gd name="T84" fmla="*/ 1 w 278"/>
                <a:gd name="T85" fmla="*/ 34 h 1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8" h="1103">
                  <a:moveTo>
                    <a:pt x="1" y="1103"/>
                  </a:moveTo>
                  <a:lnTo>
                    <a:pt x="25" y="1018"/>
                  </a:lnTo>
                  <a:lnTo>
                    <a:pt x="49" y="933"/>
                  </a:lnTo>
                  <a:lnTo>
                    <a:pt x="73" y="849"/>
                  </a:lnTo>
                  <a:lnTo>
                    <a:pt x="96" y="766"/>
                  </a:lnTo>
                  <a:lnTo>
                    <a:pt x="117" y="686"/>
                  </a:lnTo>
                  <a:lnTo>
                    <a:pt x="138" y="609"/>
                  </a:lnTo>
                  <a:lnTo>
                    <a:pt x="158" y="533"/>
                  </a:lnTo>
                  <a:lnTo>
                    <a:pt x="176" y="462"/>
                  </a:lnTo>
                  <a:lnTo>
                    <a:pt x="193" y="393"/>
                  </a:lnTo>
                  <a:lnTo>
                    <a:pt x="210" y="330"/>
                  </a:lnTo>
                  <a:lnTo>
                    <a:pt x="224" y="272"/>
                  </a:lnTo>
                  <a:lnTo>
                    <a:pt x="237" y="218"/>
                  </a:lnTo>
                  <a:lnTo>
                    <a:pt x="248" y="169"/>
                  </a:lnTo>
                  <a:lnTo>
                    <a:pt x="258" y="125"/>
                  </a:lnTo>
                  <a:lnTo>
                    <a:pt x="265" y="89"/>
                  </a:lnTo>
                  <a:lnTo>
                    <a:pt x="271" y="58"/>
                  </a:lnTo>
                  <a:lnTo>
                    <a:pt x="275" y="35"/>
                  </a:lnTo>
                  <a:lnTo>
                    <a:pt x="278" y="17"/>
                  </a:lnTo>
                  <a:lnTo>
                    <a:pt x="278" y="6"/>
                  </a:lnTo>
                  <a:lnTo>
                    <a:pt x="277" y="0"/>
                  </a:lnTo>
                  <a:lnTo>
                    <a:pt x="264" y="42"/>
                  </a:lnTo>
                  <a:lnTo>
                    <a:pt x="267" y="46"/>
                  </a:lnTo>
                  <a:lnTo>
                    <a:pt x="265" y="56"/>
                  </a:lnTo>
                  <a:lnTo>
                    <a:pt x="264" y="73"/>
                  </a:lnTo>
                  <a:lnTo>
                    <a:pt x="260" y="96"/>
                  </a:lnTo>
                  <a:lnTo>
                    <a:pt x="254" y="127"/>
                  </a:lnTo>
                  <a:lnTo>
                    <a:pt x="247" y="161"/>
                  </a:lnTo>
                  <a:lnTo>
                    <a:pt x="238" y="203"/>
                  </a:lnTo>
                  <a:lnTo>
                    <a:pt x="227" y="250"/>
                  </a:lnTo>
                  <a:lnTo>
                    <a:pt x="214" y="303"/>
                  </a:lnTo>
                  <a:lnTo>
                    <a:pt x="200" y="359"/>
                  </a:lnTo>
                  <a:lnTo>
                    <a:pt x="185" y="420"/>
                  </a:lnTo>
                  <a:lnTo>
                    <a:pt x="169" y="486"/>
                  </a:lnTo>
                  <a:lnTo>
                    <a:pt x="151" y="554"/>
                  </a:lnTo>
                  <a:lnTo>
                    <a:pt x="131" y="627"/>
                  </a:lnTo>
                  <a:lnTo>
                    <a:pt x="111" y="701"/>
                  </a:lnTo>
                  <a:lnTo>
                    <a:pt x="90" y="779"/>
                  </a:lnTo>
                  <a:lnTo>
                    <a:pt x="69" y="858"/>
                  </a:lnTo>
                  <a:lnTo>
                    <a:pt x="46" y="940"/>
                  </a:lnTo>
                  <a:lnTo>
                    <a:pt x="24" y="1021"/>
                  </a:lnTo>
                  <a:lnTo>
                    <a:pt x="0" y="1103"/>
                  </a:lnTo>
                  <a:lnTo>
                    <a:pt x="1" y="1103"/>
                  </a:lnTo>
                  <a:close/>
                </a:path>
              </a:pathLst>
            </a:custGeom>
            <a:solidFill>
              <a:srgbClr val="35A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4" name="Freeform 91"/>
            <p:cNvSpPr>
              <a:spLocks/>
            </p:cNvSpPr>
            <p:nvPr/>
          </p:nvSpPr>
          <p:spPr bwMode="auto">
            <a:xfrm>
              <a:off x="2167" y="1508"/>
              <a:ext cx="269" cy="530"/>
            </a:xfrm>
            <a:custGeom>
              <a:avLst/>
              <a:gdLst>
                <a:gd name="T0" fmla="*/ 266 w 269"/>
                <a:gd name="T1" fmla="*/ 0 h 1061"/>
                <a:gd name="T2" fmla="*/ 269 w 269"/>
                <a:gd name="T3" fmla="*/ 0 h 1061"/>
                <a:gd name="T4" fmla="*/ 267 w 269"/>
                <a:gd name="T5" fmla="*/ 0 h 1061"/>
                <a:gd name="T6" fmla="*/ 266 w 269"/>
                <a:gd name="T7" fmla="*/ 0 h 1061"/>
                <a:gd name="T8" fmla="*/ 262 w 269"/>
                <a:gd name="T9" fmla="*/ 1 h 1061"/>
                <a:gd name="T10" fmla="*/ 256 w 269"/>
                <a:gd name="T11" fmla="*/ 2 h 1061"/>
                <a:gd name="T12" fmla="*/ 249 w 269"/>
                <a:gd name="T13" fmla="*/ 3 h 1061"/>
                <a:gd name="T14" fmla="*/ 240 w 269"/>
                <a:gd name="T15" fmla="*/ 5 h 1061"/>
                <a:gd name="T16" fmla="*/ 229 w 269"/>
                <a:gd name="T17" fmla="*/ 6 h 1061"/>
                <a:gd name="T18" fmla="*/ 216 w 269"/>
                <a:gd name="T19" fmla="*/ 8 h 1061"/>
                <a:gd name="T20" fmla="*/ 202 w 269"/>
                <a:gd name="T21" fmla="*/ 9 h 1061"/>
                <a:gd name="T22" fmla="*/ 187 w 269"/>
                <a:gd name="T23" fmla="*/ 11 h 1061"/>
                <a:gd name="T24" fmla="*/ 171 w 269"/>
                <a:gd name="T25" fmla="*/ 13 h 1061"/>
                <a:gd name="T26" fmla="*/ 153 w 269"/>
                <a:gd name="T27" fmla="*/ 16 h 1061"/>
                <a:gd name="T28" fmla="*/ 133 w 269"/>
                <a:gd name="T29" fmla="*/ 18 h 1061"/>
                <a:gd name="T30" fmla="*/ 113 w 269"/>
                <a:gd name="T31" fmla="*/ 20 h 1061"/>
                <a:gd name="T32" fmla="*/ 92 w 269"/>
                <a:gd name="T33" fmla="*/ 23 h 1061"/>
                <a:gd name="T34" fmla="*/ 71 w 269"/>
                <a:gd name="T35" fmla="*/ 25 h 1061"/>
                <a:gd name="T36" fmla="*/ 48 w 269"/>
                <a:gd name="T37" fmla="*/ 28 h 1061"/>
                <a:gd name="T38" fmla="*/ 26 w 269"/>
                <a:gd name="T39" fmla="*/ 30 h 1061"/>
                <a:gd name="T40" fmla="*/ 2 w 269"/>
                <a:gd name="T41" fmla="*/ 33 h 1061"/>
                <a:gd name="T42" fmla="*/ 0 w 269"/>
                <a:gd name="T43" fmla="*/ 33 h 1061"/>
                <a:gd name="T44" fmla="*/ 23 w 269"/>
                <a:gd name="T45" fmla="*/ 30 h 1061"/>
                <a:gd name="T46" fmla="*/ 45 w 269"/>
                <a:gd name="T47" fmla="*/ 28 h 1061"/>
                <a:gd name="T48" fmla="*/ 67 w 269"/>
                <a:gd name="T49" fmla="*/ 25 h 1061"/>
                <a:gd name="T50" fmla="*/ 88 w 269"/>
                <a:gd name="T51" fmla="*/ 23 h 1061"/>
                <a:gd name="T52" fmla="*/ 108 w 269"/>
                <a:gd name="T53" fmla="*/ 21 h 1061"/>
                <a:gd name="T54" fmla="*/ 127 w 269"/>
                <a:gd name="T55" fmla="*/ 18 h 1061"/>
                <a:gd name="T56" fmla="*/ 144 w 269"/>
                <a:gd name="T57" fmla="*/ 16 h 1061"/>
                <a:gd name="T58" fmla="*/ 163 w 269"/>
                <a:gd name="T59" fmla="*/ 14 h 1061"/>
                <a:gd name="T60" fmla="*/ 178 w 269"/>
                <a:gd name="T61" fmla="*/ 12 h 1061"/>
                <a:gd name="T62" fmla="*/ 192 w 269"/>
                <a:gd name="T63" fmla="*/ 10 h 1061"/>
                <a:gd name="T64" fmla="*/ 207 w 269"/>
                <a:gd name="T65" fmla="*/ 9 h 1061"/>
                <a:gd name="T66" fmla="*/ 218 w 269"/>
                <a:gd name="T67" fmla="*/ 7 h 1061"/>
                <a:gd name="T68" fmla="*/ 229 w 269"/>
                <a:gd name="T69" fmla="*/ 6 h 1061"/>
                <a:gd name="T70" fmla="*/ 238 w 269"/>
                <a:gd name="T71" fmla="*/ 4 h 1061"/>
                <a:gd name="T72" fmla="*/ 245 w 269"/>
                <a:gd name="T73" fmla="*/ 3 h 1061"/>
                <a:gd name="T74" fmla="*/ 250 w 269"/>
                <a:gd name="T75" fmla="*/ 3 h 1061"/>
                <a:gd name="T76" fmla="*/ 253 w 269"/>
                <a:gd name="T77" fmla="*/ 2 h 1061"/>
                <a:gd name="T78" fmla="*/ 256 w 269"/>
                <a:gd name="T79" fmla="*/ 1 h 1061"/>
                <a:gd name="T80" fmla="*/ 256 w 269"/>
                <a:gd name="T81" fmla="*/ 1 h 1061"/>
                <a:gd name="T82" fmla="*/ 255 w 269"/>
                <a:gd name="T83" fmla="*/ 1 h 1061"/>
                <a:gd name="T84" fmla="*/ 266 w 269"/>
                <a:gd name="T85" fmla="*/ 0 h 10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9" h="1061">
                  <a:moveTo>
                    <a:pt x="266" y="0"/>
                  </a:moveTo>
                  <a:lnTo>
                    <a:pt x="269" y="4"/>
                  </a:lnTo>
                  <a:lnTo>
                    <a:pt x="267" y="14"/>
                  </a:lnTo>
                  <a:lnTo>
                    <a:pt x="266" y="31"/>
                  </a:lnTo>
                  <a:lnTo>
                    <a:pt x="262" y="54"/>
                  </a:lnTo>
                  <a:lnTo>
                    <a:pt x="256" y="85"/>
                  </a:lnTo>
                  <a:lnTo>
                    <a:pt x="249" y="119"/>
                  </a:lnTo>
                  <a:lnTo>
                    <a:pt x="240" y="161"/>
                  </a:lnTo>
                  <a:lnTo>
                    <a:pt x="229" y="208"/>
                  </a:lnTo>
                  <a:lnTo>
                    <a:pt x="216" y="261"/>
                  </a:lnTo>
                  <a:lnTo>
                    <a:pt x="202" y="317"/>
                  </a:lnTo>
                  <a:lnTo>
                    <a:pt x="187" y="378"/>
                  </a:lnTo>
                  <a:lnTo>
                    <a:pt x="171" y="444"/>
                  </a:lnTo>
                  <a:lnTo>
                    <a:pt x="153" y="512"/>
                  </a:lnTo>
                  <a:lnTo>
                    <a:pt x="133" y="585"/>
                  </a:lnTo>
                  <a:lnTo>
                    <a:pt x="113" y="659"/>
                  </a:lnTo>
                  <a:lnTo>
                    <a:pt x="92" y="737"/>
                  </a:lnTo>
                  <a:lnTo>
                    <a:pt x="71" y="816"/>
                  </a:lnTo>
                  <a:lnTo>
                    <a:pt x="48" y="898"/>
                  </a:lnTo>
                  <a:lnTo>
                    <a:pt x="26" y="979"/>
                  </a:lnTo>
                  <a:lnTo>
                    <a:pt x="2" y="1061"/>
                  </a:lnTo>
                  <a:lnTo>
                    <a:pt x="0" y="1061"/>
                  </a:lnTo>
                  <a:lnTo>
                    <a:pt x="23" y="981"/>
                  </a:lnTo>
                  <a:lnTo>
                    <a:pt x="45" y="903"/>
                  </a:lnTo>
                  <a:lnTo>
                    <a:pt x="67" y="825"/>
                  </a:lnTo>
                  <a:lnTo>
                    <a:pt x="88" y="749"/>
                  </a:lnTo>
                  <a:lnTo>
                    <a:pt x="108" y="675"/>
                  </a:lnTo>
                  <a:lnTo>
                    <a:pt x="127" y="603"/>
                  </a:lnTo>
                  <a:lnTo>
                    <a:pt x="144" y="534"/>
                  </a:lnTo>
                  <a:lnTo>
                    <a:pt x="163" y="467"/>
                  </a:lnTo>
                  <a:lnTo>
                    <a:pt x="178" y="405"/>
                  </a:lnTo>
                  <a:lnTo>
                    <a:pt x="192" y="346"/>
                  </a:lnTo>
                  <a:lnTo>
                    <a:pt x="207" y="291"/>
                  </a:lnTo>
                  <a:lnTo>
                    <a:pt x="218" y="243"/>
                  </a:lnTo>
                  <a:lnTo>
                    <a:pt x="229" y="197"/>
                  </a:lnTo>
                  <a:lnTo>
                    <a:pt x="238" y="157"/>
                  </a:lnTo>
                  <a:lnTo>
                    <a:pt x="245" y="125"/>
                  </a:lnTo>
                  <a:lnTo>
                    <a:pt x="250" y="96"/>
                  </a:lnTo>
                  <a:lnTo>
                    <a:pt x="253" y="72"/>
                  </a:lnTo>
                  <a:lnTo>
                    <a:pt x="256" y="56"/>
                  </a:lnTo>
                  <a:lnTo>
                    <a:pt x="256" y="47"/>
                  </a:lnTo>
                  <a:lnTo>
                    <a:pt x="255" y="42"/>
                  </a:lnTo>
                  <a:lnTo>
                    <a:pt x="266" y="0"/>
                  </a:lnTo>
                  <a:close/>
                </a:path>
              </a:pathLst>
            </a:custGeom>
            <a:solidFill>
              <a:srgbClr val="3DA6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5" name="Freeform 92"/>
            <p:cNvSpPr>
              <a:spLocks/>
            </p:cNvSpPr>
            <p:nvPr/>
          </p:nvSpPr>
          <p:spPr bwMode="auto">
            <a:xfrm>
              <a:off x="2166" y="1529"/>
              <a:ext cx="257" cy="509"/>
            </a:xfrm>
            <a:custGeom>
              <a:avLst/>
              <a:gdLst>
                <a:gd name="T0" fmla="*/ 1 w 257"/>
                <a:gd name="T1" fmla="*/ 31 h 1019"/>
                <a:gd name="T2" fmla="*/ 24 w 257"/>
                <a:gd name="T3" fmla="*/ 29 h 1019"/>
                <a:gd name="T4" fmla="*/ 46 w 257"/>
                <a:gd name="T5" fmla="*/ 26 h 1019"/>
                <a:gd name="T6" fmla="*/ 68 w 257"/>
                <a:gd name="T7" fmla="*/ 24 h 1019"/>
                <a:gd name="T8" fmla="*/ 89 w 257"/>
                <a:gd name="T9" fmla="*/ 22 h 1019"/>
                <a:gd name="T10" fmla="*/ 109 w 257"/>
                <a:gd name="T11" fmla="*/ 19 h 1019"/>
                <a:gd name="T12" fmla="*/ 128 w 257"/>
                <a:gd name="T13" fmla="*/ 17 h 1019"/>
                <a:gd name="T14" fmla="*/ 145 w 257"/>
                <a:gd name="T15" fmla="*/ 15 h 1019"/>
                <a:gd name="T16" fmla="*/ 164 w 257"/>
                <a:gd name="T17" fmla="*/ 13 h 1019"/>
                <a:gd name="T18" fmla="*/ 179 w 257"/>
                <a:gd name="T19" fmla="*/ 11 h 1019"/>
                <a:gd name="T20" fmla="*/ 193 w 257"/>
                <a:gd name="T21" fmla="*/ 9 h 1019"/>
                <a:gd name="T22" fmla="*/ 208 w 257"/>
                <a:gd name="T23" fmla="*/ 7 h 1019"/>
                <a:gd name="T24" fmla="*/ 219 w 257"/>
                <a:gd name="T25" fmla="*/ 6 h 1019"/>
                <a:gd name="T26" fmla="*/ 230 w 257"/>
                <a:gd name="T27" fmla="*/ 4 h 1019"/>
                <a:gd name="T28" fmla="*/ 239 w 257"/>
                <a:gd name="T29" fmla="*/ 3 h 1019"/>
                <a:gd name="T30" fmla="*/ 246 w 257"/>
                <a:gd name="T31" fmla="*/ 2 h 1019"/>
                <a:gd name="T32" fmla="*/ 251 w 257"/>
                <a:gd name="T33" fmla="*/ 1 h 1019"/>
                <a:gd name="T34" fmla="*/ 254 w 257"/>
                <a:gd name="T35" fmla="*/ 0 h 1019"/>
                <a:gd name="T36" fmla="*/ 257 w 257"/>
                <a:gd name="T37" fmla="*/ 0 h 1019"/>
                <a:gd name="T38" fmla="*/ 257 w 257"/>
                <a:gd name="T39" fmla="*/ 0 h 1019"/>
                <a:gd name="T40" fmla="*/ 256 w 257"/>
                <a:gd name="T41" fmla="*/ 0 h 1019"/>
                <a:gd name="T42" fmla="*/ 243 w 257"/>
                <a:gd name="T43" fmla="*/ 1 h 1019"/>
                <a:gd name="T44" fmla="*/ 244 w 257"/>
                <a:gd name="T45" fmla="*/ 1 h 1019"/>
                <a:gd name="T46" fmla="*/ 243 w 257"/>
                <a:gd name="T47" fmla="*/ 1 h 1019"/>
                <a:gd name="T48" fmla="*/ 241 w 257"/>
                <a:gd name="T49" fmla="*/ 2 h 1019"/>
                <a:gd name="T50" fmla="*/ 237 w 257"/>
                <a:gd name="T51" fmla="*/ 3 h 1019"/>
                <a:gd name="T52" fmla="*/ 232 w 257"/>
                <a:gd name="T53" fmla="*/ 4 h 1019"/>
                <a:gd name="T54" fmla="*/ 225 w 257"/>
                <a:gd name="T55" fmla="*/ 5 h 1019"/>
                <a:gd name="T56" fmla="*/ 215 w 257"/>
                <a:gd name="T57" fmla="*/ 6 h 1019"/>
                <a:gd name="T58" fmla="*/ 203 w 257"/>
                <a:gd name="T59" fmla="*/ 8 h 1019"/>
                <a:gd name="T60" fmla="*/ 191 w 257"/>
                <a:gd name="T61" fmla="*/ 9 h 1019"/>
                <a:gd name="T62" fmla="*/ 176 w 257"/>
                <a:gd name="T63" fmla="*/ 11 h 1019"/>
                <a:gd name="T64" fmla="*/ 161 w 257"/>
                <a:gd name="T65" fmla="*/ 13 h 1019"/>
                <a:gd name="T66" fmla="*/ 144 w 257"/>
                <a:gd name="T67" fmla="*/ 15 h 1019"/>
                <a:gd name="T68" fmla="*/ 126 w 257"/>
                <a:gd name="T69" fmla="*/ 17 h 1019"/>
                <a:gd name="T70" fmla="*/ 107 w 257"/>
                <a:gd name="T71" fmla="*/ 19 h 1019"/>
                <a:gd name="T72" fmla="*/ 87 w 257"/>
                <a:gd name="T73" fmla="*/ 22 h 1019"/>
                <a:gd name="T74" fmla="*/ 66 w 257"/>
                <a:gd name="T75" fmla="*/ 24 h 1019"/>
                <a:gd name="T76" fmla="*/ 45 w 257"/>
                <a:gd name="T77" fmla="*/ 26 h 1019"/>
                <a:gd name="T78" fmla="*/ 22 w 257"/>
                <a:gd name="T79" fmla="*/ 29 h 1019"/>
                <a:gd name="T80" fmla="*/ 0 w 257"/>
                <a:gd name="T81" fmla="*/ 31 h 1019"/>
                <a:gd name="T82" fmla="*/ 1 w 257"/>
                <a:gd name="T83" fmla="*/ 31 h 10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7" h="1019">
                  <a:moveTo>
                    <a:pt x="1" y="1019"/>
                  </a:moveTo>
                  <a:lnTo>
                    <a:pt x="24" y="939"/>
                  </a:lnTo>
                  <a:lnTo>
                    <a:pt x="46" y="861"/>
                  </a:lnTo>
                  <a:lnTo>
                    <a:pt x="68" y="783"/>
                  </a:lnTo>
                  <a:lnTo>
                    <a:pt x="89" y="707"/>
                  </a:lnTo>
                  <a:lnTo>
                    <a:pt x="109" y="633"/>
                  </a:lnTo>
                  <a:lnTo>
                    <a:pt x="128" y="561"/>
                  </a:lnTo>
                  <a:lnTo>
                    <a:pt x="145" y="492"/>
                  </a:lnTo>
                  <a:lnTo>
                    <a:pt x="164" y="425"/>
                  </a:lnTo>
                  <a:lnTo>
                    <a:pt x="179" y="363"/>
                  </a:lnTo>
                  <a:lnTo>
                    <a:pt x="193" y="304"/>
                  </a:lnTo>
                  <a:lnTo>
                    <a:pt x="208" y="249"/>
                  </a:lnTo>
                  <a:lnTo>
                    <a:pt x="219" y="201"/>
                  </a:lnTo>
                  <a:lnTo>
                    <a:pt x="230" y="155"/>
                  </a:lnTo>
                  <a:lnTo>
                    <a:pt x="239" y="115"/>
                  </a:lnTo>
                  <a:lnTo>
                    <a:pt x="246" y="83"/>
                  </a:lnTo>
                  <a:lnTo>
                    <a:pt x="251" y="54"/>
                  </a:lnTo>
                  <a:lnTo>
                    <a:pt x="254" y="30"/>
                  </a:lnTo>
                  <a:lnTo>
                    <a:pt x="257" y="14"/>
                  </a:lnTo>
                  <a:lnTo>
                    <a:pt x="257" y="5"/>
                  </a:lnTo>
                  <a:lnTo>
                    <a:pt x="256" y="0"/>
                  </a:lnTo>
                  <a:lnTo>
                    <a:pt x="243" y="45"/>
                  </a:lnTo>
                  <a:lnTo>
                    <a:pt x="244" y="50"/>
                  </a:lnTo>
                  <a:lnTo>
                    <a:pt x="243" y="61"/>
                  </a:lnTo>
                  <a:lnTo>
                    <a:pt x="241" y="77"/>
                  </a:lnTo>
                  <a:lnTo>
                    <a:pt x="237" y="103"/>
                  </a:lnTo>
                  <a:lnTo>
                    <a:pt x="232" y="132"/>
                  </a:lnTo>
                  <a:lnTo>
                    <a:pt x="225" y="168"/>
                  </a:lnTo>
                  <a:lnTo>
                    <a:pt x="215" y="210"/>
                  </a:lnTo>
                  <a:lnTo>
                    <a:pt x="203" y="257"/>
                  </a:lnTo>
                  <a:lnTo>
                    <a:pt x="191" y="307"/>
                  </a:lnTo>
                  <a:lnTo>
                    <a:pt x="176" y="365"/>
                  </a:lnTo>
                  <a:lnTo>
                    <a:pt x="161" y="427"/>
                  </a:lnTo>
                  <a:lnTo>
                    <a:pt x="144" y="492"/>
                  </a:lnTo>
                  <a:lnTo>
                    <a:pt x="126" y="561"/>
                  </a:lnTo>
                  <a:lnTo>
                    <a:pt x="107" y="631"/>
                  </a:lnTo>
                  <a:lnTo>
                    <a:pt x="87" y="706"/>
                  </a:lnTo>
                  <a:lnTo>
                    <a:pt x="66" y="782"/>
                  </a:lnTo>
                  <a:lnTo>
                    <a:pt x="45" y="860"/>
                  </a:lnTo>
                  <a:lnTo>
                    <a:pt x="22" y="939"/>
                  </a:lnTo>
                  <a:lnTo>
                    <a:pt x="0" y="1017"/>
                  </a:lnTo>
                  <a:lnTo>
                    <a:pt x="1" y="1019"/>
                  </a:lnTo>
                  <a:close/>
                </a:path>
              </a:pathLst>
            </a:custGeom>
            <a:solidFill>
              <a:srgbClr val="45AB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6" name="Freeform 93"/>
            <p:cNvSpPr>
              <a:spLocks/>
            </p:cNvSpPr>
            <p:nvPr/>
          </p:nvSpPr>
          <p:spPr bwMode="auto">
            <a:xfrm>
              <a:off x="2164" y="1551"/>
              <a:ext cx="246" cy="487"/>
            </a:xfrm>
            <a:custGeom>
              <a:avLst/>
              <a:gdLst>
                <a:gd name="T0" fmla="*/ 245 w 246"/>
                <a:gd name="T1" fmla="*/ 0 h 972"/>
                <a:gd name="T2" fmla="*/ 246 w 246"/>
                <a:gd name="T3" fmla="*/ 1 h 972"/>
                <a:gd name="T4" fmla="*/ 245 w 246"/>
                <a:gd name="T5" fmla="*/ 1 h 972"/>
                <a:gd name="T6" fmla="*/ 243 w 246"/>
                <a:gd name="T7" fmla="*/ 1 h 972"/>
                <a:gd name="T8" fmla="*/ 239 w 246"/>
                <a:gd name="T9" fmla="*/ 2 h 972"/>
                <a:gd name="T10" fmla="*/ 234 w 246"/>
                <a:gd name="T11" fmla="*/ 3 h 972"/>
                <a:gd name="T12" fmla="*/ 227 w 246"/>
                <a:gd name="T13" fmla="*/ 4 h 972"/>
                <a:gd name="T14" fmla="*/ 217 w 246"/>
                <a:gd name="T15" fmla="*/ 6 h 972"/>
                <a:gd name="T16" fmla="*/ 205 w 246"/>
                <a:gd name="T17" fmla="*/ 7 h 972"/>
                <a:gd name="T18" fmla="*/ 193 w 246"/>
                <a:gd name="T19" fmla="*/ 9 h 972"/>
                <a:gd name="T20" fmla="*/ 178 w 246"/>
                <a:gd name="T21" fmla="*/ 10 h 972"/>
                <a:gd name="T22" fmla="*/ 163 w 246"/>
                <a:gd name="T23" fmla="*/ 12 h 972"/>
                <a:gd name="T24" fmla="*/ 146 w 246"/>
                <a:gd name="T25" fmla="*/ 14 h 972"/>
                <a:gd name="T26" fmla="*/ 128 w 246"/>
                <a:gd name="T27" fmla="*/ 17 h 972"/>
                <a:gd name="T28" fmla="*/ 109 w 246"/>
                <a:gd name="T29" fmla="*/ 19 h 972"/>
                <a:gd name="T30" fmla="*/ 89 w 246"/>
                <a:gd name="T31" fmla="*/ 21 h 972"/>
                <a:gd name="T32" fmla="*/ 68 w 246"/>
                <a:gd name="T33" fmla="*/ 24 h 972"/>
                <a:gd name="T34" fmla="*/ 47 w 246"/>
                <a:gd name="T35" fmla="*/ 26 h 972"/>
                <a:gd name="T36" fmla="*/ 24 w 246"/>
                <a:gd name="T37" fmla="*/ 28 h 972"/>
                <a:gd name="T38" fmla="*/ 2 w 246"/>
                <a:gd name="T39" fmla="*/ 31 h 972"/>
                <a:gd name="T40" fmla="*/ 0 w 246"/>
                <a:gd name="T41" fmla="*/ 31 h 972"/>
                <a:gd name="T42" fmla="*/ 22 w 246"/>
                <a:gd name="T43" fmla="*/ 29 h 972"/>
                <a:gd name="T44" fmla="*/ 43 w 246"/>
                <a:gd name="T45" fmla="*/ 26 h 972"/>
                <a:gd name="T46" fmla="*/ 64 w 246"/>
                <a:gd name="T47" fmla="*/ 24 h 972"/>
                <a:gd name="T48" fmla="*/ 84 w 246"/>
                <a:gd name="T49" fmla="*/ 22 h 972"/>
                <a:gd name="T50" fmla="*/ 102 w 246"/>
                <a:gd name="T51" fmla="*/ 19 h 972"/>
                <a:gd name="T52" fmla="*/ 121 w 246"/>
                <a:gd name="T53" fmla="*/ 17 h 972"/>
                <a:gd name="T54" fmla="*/ 137 w 246"/>
                <a:gd name="T55" fmla="*/ 15 h 972"/>
                <a:gd name="T56" fmla="*/ 153 w 246"/>
                <a:gd name="T57" fmla="*/ 13 h 972"/>
                <a:gd name="T58" fmla="*/ 169 w 246"/>
                <a:gd name="T59" fmla="*/ 12 h 972"/>
                <a:gd name="T60" fmla="*/ 181 w 246"/>
                <a:gd name="T61" fmla="*/ 10 h 972"/>
                <a:gd name="T62" fmla="*/ 194 w 246"/>
                <a:gd name="T63" fmla="*/ 8 h 972"/>
                <a:gd name="T64" fmla="*/ 204 w 246"/>
                <a:gd name="T65" fmla="*/ 7 h 972"/>
                <a:gd name="T66" fmla="*/ 214 w 246"/>
                <a:gd name="T67" fmla="*/ 6 h 972"/>
                <a:gd name="T68" fmla="*/ 221 w 246"/>
                <a:gd name="T69" fmla="*/ 5 h 972"/>
                <a:gd name="T70" fmla="*/ 227 w 246"/>
                <a:gd name="T71" fmla="*/ 4 h 972"/>
                <a:gd name="T72" fmla="*/ 229 w 246"/>
                <a:gd name="T73" fmla="*/ 3 h 972"/>
                <a:gd name="T74" fmla="*/ 232 w 246"/>
                <a:gd name="T75" fmla="*/ 2 h 972"/>
                <a:gd name="T76" fmla="*/ 232 w 246"/>
                <a:gd name="T77" fmla="*/ 2 h 972"/>
                <a:gd name="T78" fmla="*/ 231 w 246"/>
                <a:gd name="T79" fmla="*/ 2 h 972"/>
                <a:gd name="T80" fmla="*/ 245 w 246"/>
                <a:gd name="T81" fmla="*/ 0 h 9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6" h="972">
                  <a:moveTo>
                    <a:pt x="245" y="0"/>
                  </a:moveTo>
                  <a:lnTo>
                    <a:pt x="246" y="5"/>
                  </a:lnTo>
                  <a:lnTo>
                    <a:pt x="245" y="16"/>
                  </a:lnTo>
                  <a:lnTo>
                    <a:pt x="243" y="32"/>
                  </a:lnTo>
                  <a:lnTo>
                    <a:pt x="239" y="58"/>
                  </a:lnTo>
                  <a:lnTo>
                    <a:pt x="234" y="87"/>
                  </a:lnTo>
                  <a:lnTo>
                    <a:pt x="227" y="123"/>
                  </a:lnTo>
                  <a:lnTo>
                    <a:pt x="217" y="165"/>
                  </a:lnTo>
                  <a:lnTo>
                    <a:pt x="205" y="212"/>
                  </a:lnTo>
                  <a:lnTo>
                    <a:pt x="193" y="262"/>
                  </a:lnTo>
                  <a:lnTo>
                    <a:pt x="178" y="320"/>
                  </a:lnTo>
                  <a:lnTo>
                    <a:pt x="163" y="382"/>
                  </a:lnTo>
                  <a:lnTo>
                    <a:pt x="146" y="447"/>
                  </a:lnTo>
                  <a:lnTo>
                    <a:pt x="128" y="516"/>
                  </a:lnTo>
                  <a:lnTo>
                    <a:pt x="109" y="586"/>
                  </a:lnTo>
                  <a:lnTo>
                    <a:pt x="89" y="661"/>
                  </a:lnTo>
                  <a:lnTo>
                    <a:pt x="68" y="737"/>
                  </a:lnTo>
                  <a:lnTo>
                    <a:pt x="47" y="815"/>
                  </a:lnTo>
                  <a:lnTo>
                    <a:pt x="24" y="894"/>
                  </a:lnTo>
                  <a:lnTo>
                    <a:pt x="2" y="972"/>
                  </a:lnTo>
                  <a:lnTo>
                    <a:pt x="0" y="972"/>
                  </a:lnTo>
                  <a:lnTo>
                    <a:pt x="22" y="896"/>
                  </a:lnTo>
                  <a:lnTo>
                    <a:pt x="43" y="822"/>
                  </a:lnTo>
                  <a:lnTo>
                    <a:pt x="64" y="748"/>
                  </a:lnTo>
                  <a:lnTo>
                    <a:pt x="84" y="675"/>
                  </a:lnTo>
                  <a:lnTo>
                    <a:pt x="102" y="605"/>
                  </a:lnTo>
                  <a:lnTo>
                    <a:pt x="121" y="538"/>
                  </a:lnTo>
                  <a:lnTo>
                    <a:pt x="137" y="472"/>
                  </a:lnTo>
                  <a:lnTo>
                    <a:pt x="153" y="411"/>
                  </a:lnTo>
                  <a:lnTo>
                    <a:pt x="169" y="353"/>
                  </a:lnTo>
                  <a:lnTo>
                    <a:pt x="181" y="299"/>
                  </a:lnTo>
                  <a:lnTo>
                    <a:pt x="194" y="248"/>
                  </a:lnTo>
                  <a:lnTo>
                    <a:pt x="204" y="204"/>
                  </a:lnTo>
                  <a:lnTo>
                    <a:pt x="214" y="165"/>
                  </a:lnTo>
                  <a:lnTo>
                    <a:pt x="221" y="130"/>
                  </a:lnTo>
                  <a:lnTo>
                    <a:pt x="227" y="101"/>
                  </a:lnTo>
                  <a:lnTo>
                    <a:pt x="229" y="80"/>
                  </a:lnTo>
                  <a:lnTo>
                    <a:pt x="232" y="63"/>
                  </a:lnTo>
                  <a:lnTo>
                    <a:pt x="232" y="52"/>
                  </a:lnTo>
                  <a:lnTo>
                    <a:pt x="231" y="49"/>
                  </a:lnTo>
                  <a:lnTo>
                    <a:pt x="245" y="0"/>
                  </a:lnTo>
                  <a:close/>
                </a:path>
              </a:pathLst>
            </a:custGeom>
            <a:solidFill>
              <a:srgbClr val="4DB1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7" name="Freeform 94"/>
            <p:cNvSpPr>
              <a:spLocks/>
            </p:cNvSpPr>
            <p:nvPr/>
          </p:nvSpPr>
          <p:spPr bwMode="auto">
            <a:xfrm>
              <a:off x="2163" y="1576"/>
              <a:ext cx="233" cy="462"/>
            </a:xfrm>
            <a:custGeom>
              <a:avLst/>
              <a:gdLst>
                <a:gd name="T0" fmla="*/ 1 w 233"/>
                <a:gd name="T1" fmla="*/ 29 h 923"/>
                <a:gd name="T2" fmla="*/ 23 w 233"/>
                <a:gd name="T3" fmla="*/ 27 h 923"/>
                <a:gd name="T4" fmla="*/ 44 w 233"/>
                <a:gd name="T5" fmla="*/ 25 h 923"/>
                <a:gd name="T6" fmla="*/ 65 w 233"/>
                <a:gd name="T7" fmla="*/ 22 h 923"/>
                <a:gd name="T8" fmla="*/ 85 w 233"/>
                <a:gd name="T9" fmla="*/ 20 h 923"/>
                <a:gd name="T10" fmla="*/ 103 w 233"/>
                <a:gd name="T11" fmla="*/ 18 h 923"/>
                <a:gd name="T12" fmla="*/ 122 w 233"/>
                <a:gd name="T13" fmla="*/ 16 h 923"/>
                <a:gd name="T14" fmla="*/ 138 w 233"/>
                <a:gd name="T15" fmla="*/ 14 h 923"/>
                <a:gd name="T16" fmla="*/ 154 w 233"/>
                <a:gd name="T17" fmla="*/ 12 h 923"/>
                <a:gd name="T18" fmla="*/ 170 w 233"/>
                <a:gd name="T19" fmla="*/ 10 h 923"/>
                <a:gd name="T20" fmla="*/ 182 w 233"/>
                <a:gd name="T21" fmla="*/ 8 h 923"/>
                <a:gd name="T22" fmla="*/ 195 w 233"/>
                <a:gd name="T23" fmla="*/ 7 h 923"/>
                <a:gd name="T24" fmla="*/ 205 w 233"/>
                <a:gd name="T25" fmla="*/ 5 h 923"/>
                <a:gd name="T26" fmla="*/ 215 w 233"/>
                <a:gd name="T27" fmla="*/ 4 h 923"/>
                <a:gd name="T28" fmla="*/ 222 w 233"/>
                <a:gd name="T29" fmla="*/ 3 h 923"/>
                <a:gd name="T30" fmla="*/ 228 w 233"/>
                <a:gd name="T31" fmla="*/ 2 h 923"/>
                <a:gd name="T32" fmla="*/ 230 w 233"/>
                <a:gd name="T33" fmla="*/ 1 h 923"/>
                <a:gd name="T34" fmla="*/ 233 w 233"/>
                <a:gd name="T35" fmla="*/ 1 h 923"/>
                <a:gd name="T36" fmla="*/ 233 w 233"/>
                <a:gd name="T37" fmla="*/ 1 h 923"/>
                <a:gd name="T38" fmla="*/ 232 w 233"/>
                <a:gd name="T39" fmla="*/ 0 h 923"/>
                <a:gd name="T40" fmla="*/ 218 w 233"/>
                <a:gd name="T41" fmla="*/ 2 h 923"/>
                <a:gd name="T42" fmla="*/ 219 w 233"/>
                <a:gd name="T43" fmla="*/ 2 h 923"/>
                <a:gd name="T44" fmla="*/ 218 w 233"/>
                <a:gd name="T45" fmla="*/ 3 h 923"/>
                <a:gd name="T46" fmla="*/ 216 w 233"/>
                <a:gd name="T47" fmla="*/ 3 h 923"/>
                <a:gd name="T48" fmla="*/ 212 w 233"/>
                <a:gd name="T49" fmla="*/ 4 h 923"/>
                <a:gd name="T50" fmla="*/ 206 w 233"/>
                <a:gd name="T51" fmla="*/ 5 h 923"/>
                <a:gd name="T52" fmla="*/ 198 w 233"/>
                <a:gd name="T53" fmla="*/ 6 h 923"/>
                <a:gd name="T54" fmla="*/ 188 w 233"/>
                <a:gd name="T55" fmla="*/ 7 h 923"/>
                <a:gd name="T56" fmla="*/ 178 w 233"/>
                <a:gd name="T57" fmla="*/ 9 h 923"/>
                <a:gd name="T58" fmla="*/ 165 w 233"/>
                <a:gd name="T59" fmla="*/ 10 h 923"/>
                <a:gd name="T60" fmla="*/ 151 w 233"/>
                <a:gd name="T61" fmla="*/ 12 h 923"/>
                <a:gd name="T62" fmla="*/ 136 w 233"/>
                <a:gd name="T63" fmla="*/ 14 h 923"/>
                <a:gd name="T64" fmla="*/ 119 w 233"/>
                <a:gd name="T65" fmla="*/ 16 h 923"/>
                <a:gd name="T66" fmla="*/ 100 w 233"/>
                <a:gd name="T67" fmla="*/ 18 h 923"/>
                <a:gd name="T68" fmla="*/ 82 w 233"/>
                <a:gd name="T69" fmla="*/ 20 h 923"/>
                <a:gd name="T70" fmla="*/ 62 w 233"/>
                <a:gd name="T71" fmla="*/ 22 h 923"/>
                <a:gd name="T72" fmla="*/ 42 w 233"/>
                <a:gd name="T73" fmla="*/ 25 h 923"/>
                <a:gd name="T74" fmla="*/ 21 w 233"/>
                <a:gd name="T75" fmla="*/ 27 h 923"/>
                <a:gd name="T76" fmla="*/ 0 w 233"/>
                <a:gd name="T77" fmla="*/ 29 h 923"/>
                <a:gd name="T78" fmla="*/ 1 w 233"/>
                <a:gd name="T79" fmla="*/ 29 h 9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33" h="923">
                  <a:moveTo>
                    <a:pt x="1" y="923"/>
                  </a:moveTo>
                  <a:lnTo>
                    <a:pt x="23" y="847"/>
                  </a:lnTo>
                  <a:lnTo>
                    <a:pt x="44" y="773"/>
                  </a:lnTo>
                  <a:lnTo>
                    <a:pt x="65" y="699"/>
                  </a:lnTo>
                  <a:lnTo>
                    <a:pt x="85" y="626"/>
                  </a:lnTo>
                  <a:lnTo>
                    <a:pt x="103" y="556"/>
                  </a:lnTo>
                  <a:lnTo>
                    <a:pt x="122" y="489"/>
                  </a:lnTo>
                  <a:lnTo>
                    <a:pt x="138" y="423"/>
                  </a:lnTo>
                  <a:lnTo>
                    <a:pt x="154" y="362"/>
                  </a:lnTo>
                  <a:lnTo>
                    <a:pt x="170" y="304"/>
                  </a:lnTo>
                  <a:lnTo>
                    <a:pt x="182" y="250"/>
                  </a:lnTo>
                  <a:lnTo>
                    <a:pt x="195" y="199"/>
                  </a:lnTo>
                  <a:lnTo>
                    <a:pt x="205" y="155"/>
                  </a:lnTo>
                  <a:lnTo>
                    <a:pt x="215" y="116"/>
                  </a:lnTo>
                  <a:lnTo>
                    <a:pt x="222" y="81"/>
                  </a:lnTo>
                  <a:lnTo>
                    <a:pt x="228" y="52"/>
                  </a:lnTo>
                  <a:lnTo>
                    <a:pt x="230" y="31"/>
                  </a:lnTo>
                  <a:lnTo>
                    <a:pt x="233" y="14"/>
                  </a:lnTo>
                  <a:lnTo>
                    <a:pt x="233" y="3"/>
                  </a:lnTo>
                  <a:lnTo>
                    <a:pt x="232" y="0"/>
                  </a:lnTo>
                  <a:lnTo>
                    <a:pt x="218" y="50"/>
                  </a:lnTo>
                  <a:lnTo>
                    <a:pt x="219" y="54"/>
                  </a:lnTo>
                  <a:lnTo>
                    <a:pt x="218" y="65"/>
                  </a:lnTo>
                  <a:lnTo>
                    <a:pt x="216" y="83"/>
                  </a:lnTo>
                  <a:lnTo>
                    <a:pt x="212" y="107"/>
                  </a:lnTo>
                  <a:lnTo>
                    <a:pt x="206" y="136"/>
                  </a:lnTo>
                  <a:lnTo>
                    <a:pt x="198" y="172"/>
                  </a:lnTo>
                  <a:lnTo>
                    <a:pt x="188" y="213"/>
                  </a:lnTo>
                  <a:lnTo>
                    <a:pt x="178" y="259"/>
                  </a:lnTo>
                  <a:lnTo>
                    <a:pt x="165" y="311"/>
                  </a:lnTo>
                  <a:lnTo>
                    <a:pt x="151" y="367"/>
                  </a:lnTo>
                  <a:lnTo>
                    <a:pt x="136" y="427"/>
                  </a:lnTo>
                  <a:lnTo>
                    <a:pt x="119" y="490"/>
                  </a:lnTo>
                  <a:lnTo>
                    <a:pt x="100" y="557"/>
                  </a:lnTo>
                  <a:lnTo>
                    <a:pt x="82" y="628"/>
                  </a:lnTo>
                  <a:lnTo>
                    <a:pt x="62" y="700"/>
                  </a:lnTo>
                  <a:lnTo>
                    <a:pt x="42" y="773"/>
                  </a:lnTo>
                  <a:lnTo>
                    <a:pt x="21" y="847"/>
                  </a:lnTo>
                  <a:lnTo>
                    <a:pt x="0" y="923"/>
                  </a:lnTo>
                  <a:lnTo>
                    <a:pt x="1" y="923"/>
                  </a:lnTo>
                  <a:close/>
                </a:path>
              </a:pathLst>
            </a:custGeom>
            <a:solidFill>
              <a:srgbClr val="55B7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8" name="Freeform 95"/>
            <p:cNvSpPr>
              <a:spLocks/>
            </p:cNvSpPr>
            <p:nvPr/>
          </p:nvSpPr>
          <p:spPr bwMode="auto">
            <a:xfrm>
              <a:off x="2162" y="1601"/>
              <a:ext cx="220" cy="437"/>
            </a:xfrm>
            <a:custGeom>
              <a:avLst/>
              <a:gdLst>
                <a:gd name="T0" fmla="*/ 219 w 220"/>
                <a:gd name="T1" fmla="*/ 0 h 873"/>
                <a:gd name="T2" fmla="*/ 220 w 220"/>
                <a:gd name="T3" fmla="*/ 1 h 873"/>
                <a:gd name="T4" fmla="*/ 219 w 220"/>
                <a:gd name="T5" fmla="*/ 1 h 873"/>
                <a:gd name="T6" fmla="*/ 217 w 220"/>
                <a:gd name="T7" fmla="*/ 2 h 873"/>
                <a:gd name="T8" fmla="*/ 213 w 220"/>
                <a:gd name="T9" fmla="*/ 2 h 873"/>
                <a:gd name="T10" fmla="*/ 207 w 220"/>
                <a:gd name="T11" fmla="*/ 3 h 873"/>
                <a:gd name="T12" fmla="*/ 199 w 220"/>
                <a:gd name="T13" fmla="*/ 4 h 873"/>
                <a:gd name="T14" fmla="*/ 189 w 220"/>
                <a:gd name="T15" fmla="*/ 6 h 873"/>
                <a:gd name="T16" fmla="*/ 179 w 220"/>
                <a:gd name="T17" fmla="*/ 7 h 873"/>
                <a:gd name="T18" fmla="*/ 166 w 220"/>
                <a:gd name="T19" fmla="*/ 9 h 873"/>
                <a:gd name="T20" fmla="*/ 152 w 220"/>
                <a:gd name="T21" fmla="*/ 10 h 873"/>
                <a:gd name="T22" fmla="*/ 137 w 220"/>
                <a:gd name="T23" fmla="*/ 12 h 873"/>
                <a:gd name="T24" fmla="*/ 120 w 220"/>
                <a:gd name="T25" fmla="*/ 14 h 873"/>
                <a:gd name="T26" fmla="*/ 101 w 220"/>
                <a:gd name="T27" fmla="*/ 16 h 873"/>
                <a:gd name="T28" fmla="*/ 83 w 220"/>
                <a:gd name="T29" fmla="*/ 19 h 873"/>
                <a:gd name="T30" fmla="*/ 63 w 220"/>
                <a:gd name="T31" fmla="*/ 21 h 873"/>
                <a:gd name="T32" fmla="*/ 43 w 220"/>
                <a:gd name="T33" fmla="*/ 23 h 873"/>
                <a:gd name="T34" fmla="*/ 22 w 220"/>
                <a:gd name="T35" fmla="*/ 25 h 873"/>
                <a:gd name="T36" fmla="*/ 1 w 220"/>
                <a:gd name="T37" fmla="*/ 28 h 873"/>
                <a:gd name="T38" fmla="*/ 0 w 220"/>
                <a:gd name="T39" fmla="*/ 28 h 873"/>
                <a:gd name="T40" fmla="*/ 19 w 220"/>
                <a:gd name="T41" fmla="*/ 26 h 873"/>
                <a:gd name="T42" fmla="*/ 39 w 220"/>
                <a:gd name="T43" fmla="*/ 23 h 873"/>
                <a:gd name="T44" fmla="*/ 58 w 220"/>
                <a:gd name="T45" fmla="*/ 21 h 873"/>
                <a:gd name="T46" fmla="*/ 76 w 220"/>
                <a:gd name="T47" fmla="*/ 19 h 873"/>
                <a:gd name="T48" fmla="*/ 94 w 220"/>
                <a:gd name="T49" fmla="*/ 17 h 873"/>
                <a:gd name="T50" fmla="*/ 110 w 220"/>
                <a:gd name="T51" fmla="*/ 15 h 873"/>
                <a:gd name="T52" fmla="*/ 127 w 220"/>
                <a:gd name="T53" fmla="*/ 13 h 873"/>
                <a:gd name="T54" fmla="*/ 141 w 220"/>
                <a:gd name="T55" fmla="*/ 11 h 873"/>
                <a:gd name="T56" fmla="*/ 154 w 220"/>
                <a:gd name="T57" fmla="*/ 10 h 873"/>
                <a:gd name="T58" fmla="*/ 166 w 220"/>
                <a:gd name="T59" fmla="*/ 8 h 873"/>
                <a:gd name="T60" fmla="*/ 176 w 220"/>
                <a:gd name="T61" fmla="*/ 7 h 873"/>
                <a:gd name="T62" fmla="*/ 185 w 220"/>
                <a:gd name="T63" fmla="*/ 6 h 873"/>
                <a:gd name="T64" fmla="*/ 192 w 220"/>
                <a:gd name="T65" fmla="*/ 5 h 873"/>
                <a:gd name="T66" fmla="*/ 197 w 220"/>
                <a:gd name="T67" fmla="*/ 4 h 873"/>
                <a:gd name="T68" fmla="*/ 202 w 220"/>
                <a:gd name="T69" fmla="*/ 3 h 873"/>
                <a:gd name="T70" fmla="*/ 205 w 220"/>
                <a:gd name="T71" fmla="*/ 3 h 873"/>
                <a:gd name="T72" fmla="*/ 205 w 220"/>
                <a:gd name="T73" fmla="*/ 2 h 873"/>
                <a:gd name="T74" fmla="*/ 203 w 220"/>
                <a:gd name="T75" fmla="*/ 2 h 873"/>
                <a:gd name="T76" fmla="*/ 219 w 220"/>
                <a:gd name="T77" fmla="*/ 0 h 87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20" h="873">
                  <a:moveTo>
                    <a:pt x="219" y="0"/>
                  </a:moveTo>
                  <a:lnTo>
                    <a:pt x="220" y="4"/>
                  </a:lnTo>
                  <a:lnTo>
                    <a:pt x="219" y="15"/>
                  </a:lnTo>
                  <a:lnTo>
                    <a:pt x="217" y="33"/>
                  </a:lnTo>
                  <a:lnTo>
                    <a:pt x="213" y="57"/>
                  </a:lnTo>
                  <a:lnTo>
                    <a:pt x="207" y="86"/>
                  </a:lnTo>
                  <a:lnTo>
                    <a:pt x="199" y="122"/>
                  </a:lnTo>
                  <a:lnTo>
                    <a:pt x="189" y="163"/>
                  </a:lnTo>
                  <a:lnTo>
                    <a:pt x="179" y="209"/>
                  </a:lnTo>
                  <a:lnTo>
                    <a:pt x="166" y="261"/>
                  </a:lnTo>
                  <a:lnTo>
                    <a:pt x="152" y="317"/>
                  </a:lnTo>
                  <a:lnTo>
                    <a:pt x="137" y="377"/>
                  </a:lnTo>
                  <a:lnTo>
                    <a:pt x="120" y="440"/>
                  </a:lnTo>
                  <a:lnTo>
                    <a:pt x="101" y="507"/>
                  </a:lnTo>
                  <a:lnTo>
                    <a:pt x="83" y="578"/>
                  </a:lnTo>
                  <a:lnTo>
                    <a:pt x="63" y="650"/>
                  </a:lnTo>
                  <a:lnTo>
                    <a:pt x="43" y="723"/>
                  </a:lnTo>
                  <a:lnTo>
                    <a:pt x="22" y="797"/>
                  </a:lnTo>
                  <a:lnTo>
                    <a:pt x="1" y="873"/>
                  </a:lnTo>
                  <a:lnTo>
                    <a:pt x="0" y="871"/>
                  </a:lnTo>
                  <a:lnTo>
                    <a:pt x="19" y="801"/>
                  </a:lnTo>
                  <a:lnTo>
                    <a:pt x="39" y="732"/>
                  </a:lnTo>
                  <a:lnTo>
                    <a:pt x="58" y="663"/>
                  </a:lnTo>
                  <a:lnTo>
                    <a:pt x="76" y="596"/>
                  </a:lnTo>
                  <a:lnTo>
                    <a:pt x="94" y="531"/>
                  </a:lnTo>
                  <a:lnTo>
                    <a:pt x="110" y="468"/>
                  </a:lnTo>
                  <a:lnTo>
                    <a:pt x="127" y="408"/>
                  </a:lnTo>
                  <a:lnTo>
                    <a:pt x="141" y="352"/>
                  </a:lnTo>
                  <a:lnTo>
                    <a:pt x="154" y="299"/>
                  </a:lnTo>
                  <a:lnTo>
                    <a:pt x="166" y="250"/>
                  </a:lnTo>
                  <a:lnTo>
                    <a:pt x="176" y="207"/>
                  </a:lnTo>
                  <a:lnTo>
                    <a:pt x="185" y="169"/>
                  </a:lnTo>
                  <a:lnTo>
                    <a:pt x="192" y="134"/>
                  </a:lnTo>
                  <a:lnTo>
                    <a:pt x="197" y="107"/>
                  </a:lnTo>
                  <a:lnTo>
                    <a:pt x="202" y="86"/>
                  </a:lnTo>
                  <a:lnTo>
                    <a:pt x="205" y="69"/>
                  </a:lnTo>
                  <a:lnTo>
                    <a:pt x="205" y="58"/>
                  </a:lnTo>
                  <a:lnTo>
                    <a:pt x="203" y="55"/>
                  </a:lnTo>
                  <a:lnTo>
                    <a:pt x="219" y="0"/>
                  </a:lnTo>
                  <a:close/>
                </a:path>
              </a:pathLst>
            </a:custGeom>
            <a:solidFill>
              <a:srgbClr val="5DBD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99" name="Freeform 96"/>
            <p:cNvSpPr>
              <a:spLocks/>
            </p:cNvSpPr>
            <p:nvPr/>
          </p:nvSpPr>
          <p:spPr bwMode="auto">
            <a:xfrm>
              <a:off x="2160" y="1628"/>
              <a:ext cx="207" cy="409"/>
            </a:xfrm>
            <a:custGeom>
              <a:avLst/>
              <a:gdLst>
                <a:gd name="T0" fmla="*/ 2 w 207"/>
                <a:gd name="T1" fmla="*/ 26 h 816"/>
                <a:gd name="T2" fmla="*/ 21 w 207"/>
                <a:gd name="T3" fmla="*/ 24 h 816"/>
                <a:gd name="T4" fmla="*/ 41 w 207"/>
                <a:gd name="T5" fmla="*/ 22 h 816"/>
                <a:gd name="T6" fmla="*/ 60 w 207"/>
                <a:gd name="T7" fmla="*/ 20 h 816"/>
                <a:gd name="T8" fmla="*/ 78 w 207"/>
                <a:gd name="T9" fmla="*/ 17 h 816"/>
                <a:gd name="T10" fmla="*/ 96 w 207"/>
                <a:gd name="T11" fmla="*/ 15 h 816"/>
                <a:gd name="T12" fmla="*/ 112 w 207"/>
                <a:gd name="T13" fmla="*/ 13 h 816"/>
                <a:gd name="T14" fmla="*/ 129 w 207"/>
                <a:gd name="T15" fmla="*/ 12 h 816"/>
                <a:gd name="T16" fmla="*/ 143 w 207"/>
                <a:gd name="T17" fmla="*/ 10 h 816"/>
                <a:gd name="T18" fmla="*/ 156 w 207"/>
                <a:gd name="T19" fmla="*/ 8 h 816"/>
                <a:gd name="T20" fmla="*/ 168 w 207"/>
                <a:gd name="T21" fmla="*/ 7 h 816"/>
                <a:gd name="T22" fmla="*/ 178 w 207"/>
                <a:gd name="T23" fmla="*/ 5 h 816"/>
                <a:gd name="T24" fmla="*/ 187 w 207"/>
                <a:gd name="T25" fmla="*/ 4 h 816"/>
                <a:gd name="T26" fmla="*/ 194 w 207"/>
                <a:gd name="T27" fmla="*/ 3 h 816"/>
                <a:gd name="T28" fmla="*/ 199 w 207"/>
                <a:gd name="T29" fmla="*/ 2 h 816"/>
                <a:gd name="T30" fmla="*/ 204 w 207"/>
                <a:gd name="T31" fmla="*/ 1 h 816"/>
                <a:gd name="T32" fmla="*/ 207 w 207"/>
                <a:gd name="T33" fmla="*/ 1 h 816"/>
                <a:gd name="T34" fmla="*/ 207 w 207"/>
                <a:gd name="T35" fmla="*/ 1 h 816"/>
                <a:gd name="T36" fmla="*/ 205 w 207"/>
                <a:gd name="T37" fmla="*/ 0 h 816"/>
                <a:gd name="T38" fmla="*/ 188 w 207"/>
                <a:gd name="T39" fmla="*/ 2 h 816"/>
                <a:gd name="T40" fmla="*/ 190 w 207"/>
                <a:gd name="T41" fmla="*/ 2 h 816"/>
                <a:gd name="T42" fmla="*/ 190 w 207"/>
                <a:gd name="T43" fmla="*/ 3 h 816"/>
                <a:gd name="T44" fmla="*/ 187 w 207"/>
                <a:gd name="T45" fmla="*/ 3 h 816"/>
                <a:gd name="T46" fmla="*/ 182 w 207"/>
                <a:gd name="T47" fmla="*/ 4 h 816"/>
                <a:gd name="T48" fmla="*/ 177 w 207"/>
                <a:gd name="T49" fmla="*/ 5 h 816"/>
                <a:gd name="T50" fmla="*/ 170 w 207"/>
                <a:gd name="T51" fmla="*/ 6 h 816"/>
                <a:gd name="T52" fmla="*/ 160 w 207"/>
                <a:gd name="T53" fmla="*/ 7 h 816"/>
                <a:gd name="T54" fmla="*/ 149 w 207"/>
                <a:gd name="T55" fmla="*/ 9 h 816"/>
                <a:gd name="T56" fmla="*/ 137 w 207"/>
                <a:gd name="T57" fmla="*/ 10 h 816"/>
                <a:gd name="T58" fmla="*/ 123 w 207"/>
                <a:gd name="T59" fmla="*/ 12 h 816"/>
                <a:gd name="T60" fmla="*/ 108 w 207"/>
                <a:gd name="T61" fmla="*/ 14 h 816"/>
                <a:gd name="T62" fmla="*/ 92 w 207"/>
                <a:gd name="T63" fmla="*/ 16 h 816"/>
                <a:gd name="T64" fmla="*/ 75 w 207"/>
                <a:gd name="T65" fmla="*/ 18 h 816"/>
                <a:gd name="T66" fmla="*/ 57 w 207"/>
                <a:gd name="T67" fmla="*/ 20 h 816"/>
                <a:gd name="T68" fmla="*/ 38 w 207"/>
                <a:gd name="T69" fmla="*/ 22 h 816"/>
                <a:gd name="T70" fmla="*/ 19 w 207"/>
                <a:gd name="T71" fmla="*/ 24 h 816"/>
                <a:gd name="T72" fmla="*/ 0 w 207"/>
                <a:gd name="T73" fmla="*/ 26 h 816"/>
                <a:gd name="T74" fmla="*/ 2 w 207"/>
                <a:gd name="T75" fmla="*/ 26 h 8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7" h="816">
                  <a:moveTo>
                    <a:pt x="2" y="816"/>
                  </a:moveTo>
                  <a:lnTo>
                    <a:pt x="21" y="746"/>
                  </a:lnTo>
                  <a:lnTo>
                    <a:pt x="41" y="677"/>
                  </a:lnTo>
                  <a:lnTo>
                    <a:pt x="60" y="608"/>
                  </a:lnTo>
                  <a:lnTo>
                    <a:pt x="78" y="541"/>
                  </a:lnTo>
                  <a:lnTo>
                    <a:pt x="96" y="476"/>
                  </a:lnTo>
                  <a:lnTo>
                    <a:pt x="112" y="413"/>
                  </a:lnTo>
                  <a:lnTo>
                    <a:pt x="129" y="353"/>
                  </a:lnTo>
                  <a:lnTo>
                    <a:pt x="143" y="297"/>
                  </a:lnTo>
                  <a:lnTo>
                    <a:pt x="156" y="244"/>
                  </a:lnTo>
                  <a:lnTo>
                    <a:pt x="168" y="195"/>
                  </a:lnTo>
                  <a:lnTo>
                    <a:pt x="178" y="152"/>
                  </a:lnTo>
                  <a:lnTo>
                    <a:pt x="187" y="114"/>
                  </a:lnTo>
                  <a:lnTo>
                    <a:pt x="194" y="79"/>
                  </a:lnTo>
                  <a:lnTo>
                    <a:pt x="199" y="52"/>
                  </a:lnTo>
                  <a:lnTo>
                    <a:pt x="204" y="31"/>
                  </a:lnTo>
                  <a:lnTo>
                    <a:pt x="207" y="14"/>
                  </a:lnTo>
                  <a:lnTo>
                    <a:pt x="207" y="3"/>
                  </a:lnTo>
                  <a:lnTo>
                    <a:pt x="205" y="0"/>
                  </a:lnTo>
                  <a:lnTo>
                    <a:pt x="188" y="58"/>
                  </a:lnTo>
                  <a:lnTo>
                    <a:pt x="190" y="61"/>
                  </a:lnTo>
                  <a:lnTo>
                    <a:pt x="190" y="72"/>
                  </a:lnTo>
                  <a:lnTo>
                    <a:pt x="187" y="88"/>
                  </a:lnTo>
                  <a:lnTo>
                    <a:pt x="182" y="112"/>
                  </a:lnTo>
                  <a:lnTo>
                    <a:pt x="177" y="141"/>
                  </a:lnTo>
                  <a:lnTo>
                    <a:pt x="170" y="175"/>
                  </a:lnTo>
                  <a:lnTo>
                    <a:pt x="160" y="215"/>
                  </a:lnTo>
                  <a:lnTo>
                    <a:pt x="149" y="259"/>
                  </a:lnTo>
                  <a:lnTo>
                    <a:pt x="137" y="309"/>
                  </a:lnTo>
                  <a:lnTo>
                    <a:pt x="123" y="364"/>
                  </a:lnTo>
                  <a:lnTo>
                    <a:pt x="108" y="420"/>
                  </a:lnTo>
                  <a:lnTo>
                    <a:pt x="92" y="481"/>
                  </a:lnTo>
                  <a:lnTo>
                    <a:pt x="75" y="545"/>
                  </a:lnTo>
                  <a:lnTo>
                    <a:pt x="57" y="610"/>
                  </a:lnTo>
                  <a:lnTo>
                    <a:pt x="38" y="679"/>
                  </a:lnTo>
                  <a:lnTo>
                    <a:pt x="19" y="747"/>
                  </a:lnTo>
                  <a:lnTo>
                    <a:pt x="0" y="816"/>
                  </a:lnTo>
                  <a:lnTo>
                    <a:pt x="2" y="816"/>
                  </a:lnTo>
                  <a:close/>
                </a:path>
              </a:pathLst>
            </a:custGeom>
            <a:solidFill>
              <a:srgbClr val="65C3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0" name="Freeform 97"/>
            <p:cNvSpPr>
              <a:spLocks/>
            </p:cNvSpPr>
            <p:nvPr/>
          </p:nvSpPr>
          <p:spPr bwMode="auto">
            <a:xfrm>
              <a:off x="2157" y="1657"/>
              <a:ext cx="193" cy="380"/>
            </a:xfrm>
            <a:custGeom>
              <a:avLst/>
              <a:gdLst>
                <a:gd name="T0" fmla="*/ 191 w 193"/>
                <a:gd name="T1" fmla="*/ 0 h 758"/>
                <a:gd name="T2" fmla="*/ 193 w 193"/>
                <a:gd name="T3" fmla="*/ 1 h 758"/>
                <a:gd name="T4" fmla="*/ 193 w 193"/>
                <a:gd name="T5" fmla="*/ 1 h 758"/>
                <a:gd name="T6" fmla="*/ 190 w 193"/>
                <a:gd name="T7" fmla="*/ 1 h 758"/>
                <a:gd name="T8" fmla="*/ 185 w 193"/>
                <a:gd name="T9" fmla="*/ 2 h 758"/>
                <a:gd name="T10" fmla="*/ 180 w 193"/>
                <a:gd name="T11" fmla="*/ 3 h 758"/>
                <a:gd name="T12" fmla="*/ 173 w 193"/>
                <a:gd name="T13" fmla="*/ 4 h 758"/>
                <a:gd name="T14" fmla="*/ 163 w 193"/>
                <a:gd name="T15" fmla="*/ 5 h 758"/>
                <a:gd name="T16" fmla="*/ 152 w 193"/>
                <a:gd name="T17" fmla="*/ 7 h 758"/>
                <a:gd name="T18" fmla="*/ 140 w 193"/>
                <a:gd name="T19" fmla="*/ 8 h 758"/>
                <a:gd name="T20" fmla="*/ 126 w 193"/>
                <a:gd name="T21" fmla="*/ 10 h 758"/>
                <a:gd name="T22" fmla="*/ 111 w 193"/>
                <a:gd name="T23" fmla="*/ 12 h 758"/>
                <a:gd name="T24" fmla="*/ 95 w 193"/>
                <a:gd name="T25" fmla="*/ 14 h 758"/>
                <a:gd name="T26" fmla="*/ 78 w 193"/>
                <a:gd name="T27" fmla="*/ 16 h 758"/>
                <a:gd name="T28" fmla="*/ 60 w 193"/>
                <a:gd name="T29" fmla="*/ 18 h 758"/>
                <a:gd name="T30" fmla="*/ 41 w 193"/>
                <a:gd name="T31" fmla="*/ 20 h 758"/>
                <a:gd name="T32" fmla="*/ 22 w 193"/>
                <a:gd name="T33" fmla="*/ 22 h 758"/>
                <a:gd name="T34" fmla="*/ 3 w 193"/>
                <a:gd name="T35" fmla="*/ 24 h 758"/>
                <a:gd name="T36" fmla="*/ 0 w 193"/>
                <a:gd name="T37" fmla="*/ 24 h 758"/>
                <a:gd name="T38" fmla="*/ 20 w 193"/>
                <a:gd name="T39" fmla="*/ 22 h 758"/>
                <a:gd name="T40" fmla="*/ 38 w 193"/>
                <a:gd name="T41" fmla="*/ 20 h 758"/>
                <a:gd name="T42" fmla="*/ 57 w 193"/>
                <a:gd name="T43" fmla="*/ 18 h 758"/>
                <a:gd name="T44" fmla="*/ 74 w 193"/>
                <a:gd name="T45" fmla="*/ 16 h 758"/>
                <a:gd name="T46" fmla="*/ 91 w 193"/>
                <a:gd name="T47" fmla="*/ 14 h 758"/>
                <a:gd name="T48" fmla="*/ 105 w 193"/>
                <a:gd name="T49" fmla="*/ 12 h 758"/>
                <a:gd name="T50" fmla="*/ 119 w 193"/>
                <a:gd name="T51" fmla="*/ 10 h 758"/>
                <a:gd name="T52" fmla="*/ 132 w 193"/>
                <a:gd name="T53" fmla="*/ 9 h 758"/>
                <a:gd name="T54" fmla="*/ 143 w 193"/>
                <a:gd name="T55" fmla="*/ 7 h 758"/>
                <a:gd name="T56" fmla="*/ 153 w 193"/>
                <a:gd name="T57" fmla="*/ 6 h 758"/>
                <a:gd name="T58" fmla="*/ 161 w 193"/>
                <a:gd name="T59" fmla="*/ 5 h 758"/>
                <a:gd name="T60" fmla="*/ 167 w 193"/>
                <a:gd name="T61" fmla="*/ 4 h 758"/>
                <a:gd name="T62" fmla="*/ 171 w 193"/>
                <a:gd name="T63" fmla="*/ 3 h 758"/>
                <a:gd name="T64" fmla="*/ 174 w 193"/>
                <a:gd name="T65" fmla="*/ 3 h 758"/>
                <a:gd name="T66" fmla="*/ 176 w 193"/>
                <a:gd name="T67" fmla="*/ 3 h 758"/>
                <a:gd name="T68" fmla="*/ 174 w 193"/>
                <a:gd name="T69" fmla="*/ 2 h 758"/>
                <a:gd name="T70" fmla="*/ 191 w 193"/>
                <a:gd name="T71" fmla="*/ 0 h 7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3" h="758">
                  <a:moveTo>
                    <a:pt x="191" y="0"/>
                  </a:moveTo>
                  <a:lnTo>
                    <a:pt x="193" y="3"/>
                  </a:lnTo>
                  <a:lnTo>
                    <a:pt x="193" y="14"/>
                  </a:lnTo>
                  <a:lnTo>
                    <a:pt x="190" y="30"/>
                  </a:lnTo>
                  <a:lnTo>
                    <a:pt x="185" y="54"/>
                  </a:lnTo>
                  <a:lnTo>
                    <a:pt x="180" y="83"/>
                  </a:lnTo>
                  <a:lnTo>
                    <a:pt x="173" y="117"/>
                  </a:lnTo>
                  <a:lnTo>
                    <a:pt x="163" y="157"/>
                  </a:lnTo>
                  <a:lnTo>
                    <a:pt x="152" y="201"/>
                  </a:lnTo>
                  <a:lnTo>
                    <a:pt x="140" y="251"/>
                  </a:lnTo>
                  <a:lnTo>
                    <a:pt x="126" y="306"/>
                  </a:lnTo>
                  <a:lnTo>
                    <a:pt x="111" y="362"/>
                  </a:lnTo>
                  <a:lnTo>
                    <a:pt x="95" y="423"/>
                  </a:lnTo>
                  <a:lnTo>
                    <a:pt x="78" y="487"/>
                  </a:lnTo>
                  <a:lnTo>
                    <a:pt x="60" y="552"/>
                  </a:lnTo>
                  <a:lnTo>
                    <a:pt x="41" y="621"/>
                  </a:lnTo>
                  <a:lnTo>
                    <a:pt x="22" y="689"/>
                  </a:lnTo>
                  <a:lnTo>
                    <a:pt x="3" y="758"/>
                  </a:lnTo>
                  <a:lnTo>
                    <a:pt x="0" y="756"/>
                  </a:lnTo>
                  <a:lnTo>
                    <a:pt x="20" y="689"/>
                  </a:lnTo>
                  <a:lnTo>
                    <a:pt x="38" y="622"/>
                  </a:lnTo>
                  <a:lnTo>
                    <a:pt x="57" y="557"/>
                  </a:lnTo>
                  <a:lnTo>
                    <a:pt x="74" y="494"/>
                  </a:lnTo>
                  <a:lnTo>
                    <a:pt x="91" y="432"/>
                  </a:lnTo>
                  <a:lnTo>
                    <a:pt x="105" y="374"/>
                  </a:lnTo>
                  <a:lnTo>
                    <a:pt x="119" y="318"/>
                  </a:lnTo>
                  <a:lnTo>
                    <a:pt x="132" y="268"/>
                  </a:lnTo>
                  <a:lnTo>
                    <a:pt x="143" y="222"/>
                  </a:lnTo>
                  <a:lnTo>
                    <a:pt x="153" y="181"/>
                  </a:lnTo>
                  <a:lnTo>
                    <a:pt x="161" y="146"/>
                  </a:lnTo>
                  <a:lnTo>
                    <a:pt x="167" y="116"/>
                  </a:lnTo>
                  <a:lnTo>
                    <a:pt x="171" y="92"/>
                  </a:lnTo>
                  <a:lnTo>
                    <a:pt x="174" y="76"/>
                  </a:lnTo>
                  <a:lnTo>
                    <a:pt x="176" y="65"/>
                  </a:lnTo>
                  <a:lnTo>
                    <a:pt x="174" y="59"/>
                  </a:lnTo>
                  <a:lnTo>
                    <a:pt x="191" y="0"/>
                  </a:lnTo>
                  <a:close/>
                </a:path>
              </a:pathLst>
            </a:custGeom>
            <a:solidFill>
              <a:srgbClr val="6DC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1" name="Freeform 98"/>
            <p:cNvSpPr>
              <a:spLocks/>
            </p:cNvSpPr>
            <p:nvPr/>
          </p:nvSpPr>
          <p:spPr bwMode="auto">
            <a:xfrm>
              <a:off x="2156" y="1687"/>
              <a:ext cx="177" cy="349"/>
            </a:xfrm>
            <a:custGeom>
              <a:avLst/>
              <a:gdLst>
                <a:gd name="T0" fmla="*/ 1 w 177"/>
                <a:gd name="T1" fmla="*/ 22 h 697"/>
                <a:gd name="T2" fmla="*/ 21 w 177"/>
                <a:gd name="T3" fmla="*/ 20 h 697"/>
                <a:gd name="T4" fmla="*/ 39 w 177"/>
                <a:gd name="T5" fmla="*/ 18 h 697"/>
                <a:gd name="T6" fmla="*/ 58 w 177"/>
                <a:gd name="T7" fmla="*/ 16 h 697"/>
                <a:gd name="T8" fmla="*/ 75 w 177"/>
                <a:gd name="T9" fmla="*/ 14 h 697"/>
                <a:gd name="T10" fmla="*/ 92 w 177"/>
                <a:gd name="T11" fmla="*/ 12 h 697"/>
                <a:gd name="T12" fmla="*/ 106 w 177"/>
                <a:gd name="T13" fmla="*/ 10 h 697"/>
                <a:gd name="T14" fmla="*/ 120 w 177"/>
                <a:gd name="T15" fmla="*/ 9 h 697"/>
                <a:gd name="T16" fmla="*/ 133 w 177"/>
                <a:gd name="T17" fmla="*/ 7 h 697"/>
                <a:gd name="T18" fmla="*/ 144 w 177"/>
                <a:gd name="T19" fmla="*/ 6 h 697"/>
                <a:gd name="T20" fmla="*/ 154 w 177"/>
                <a:gd name="T21" fmla="*/ 4 h 697"/>
                <a:gd name="T22" fmla="*/ 162 w 177"/>
                <a:gd name="T23" fmla="*/ 3 h 697"/>
                <a:gd name="T24" fmla="*/ 168 w 177"/>
                <a:gd name="T25" fmla="*/ 2 h 697"/>
                <a:gd name="T26" fmla="*/ 172 w 177"/>
                <a:gd name="T27" fmla="*/ 2 h 697"/>
                <a:gd name="T28" fmla="*/ 175 w 177"/>
                <a:gd name="T29" fmla="*/ 1 h 697"/>
                <a:gd name="T30" fmla="*/ 177 w 177"/>
                <a:gd name="T31" fmla="*/ 1 h 697"/>
                <a:gd name="T32" fmla="*/ 175 w 177"/>
                <a:gd name="T33" fmla="*/ 0 h 697"/>
                <a:gd name="T34" fmla="*/ 157 w 177"/>
                <a:gd name="T35" fmla="*/ 3 h 697"/>
                <a:gd name="T36" fmla="*/ 158 w 177"/>
                <a:gd name="T37" fmla="*/ 3 h 697"/>
                <a:gd name="T38" fmla="*/ 157 w 177"/>
                <a:gd name="T39" fmla="*/ 3 h 697"/>
                <a:gd name="T40" fmla="*/ 154 w 177"/>
                <a:gd name="T41" fmla="*/ 3 h 697"/>
                <a:gd name="T42" fmla="*/ 151 w 177"/>
                <a:gd name="T43" fmla="*/ 4 h 697"/>
                <a:gd name="T44" fmla="*/ 145 w 177"/>
                <a:gd name="T45" fmla="*/ 5 h 697"/>
                <a:gd name="T46" fmla="*/ 137 w 177"/>
                <a:gd name="T47" fmla="*/ 6 h 697"/>
                <a:gd name="T48" fmla="*/ 129 w 177"/>
                <a:gd name="T49" fmla="*/ 7 h 697"/>
                <a:gd name="T50" fmla="*/ 119 w 177"/>
                <a:gd name="T51" fmla="*/ 8 h 697"/>
                <a:gd name="T52" fmla="*/ 107 w 177"/>
                <a:gd name="T53" fmla="*/ 10 h 697"/>
                <a:gd name="T54" fmla="*/ 95 w 177"/>
                <a:gd name="T55" fmla="*/ 11 h 697"/>
                <a:gd name="T56" fmla="*/ 80 w 177"/>
                <a:gd name="T57" fmla="*/ 13 h 697"/>
                <a:gd name="T58" fmla="*/ 66 w 177"/>
                <a:gd name="T59" fmla="*/ 15 h 697"/>
                <a:gd name="T60" fmla="*/ 49 w 177"/>
                <a:gd name="T61" fmla="*/ 17 h 697"/>
                <a:gd name="T62" fmla="*/ 34 w 177"/>
                <a:gd name="T63" fmla="*/ 18 h 697"/>
                <a:gd name="T64" fmla="*/ 17 w 177"/>
                <a:gd name="T65" fmla="*/ 20 h 697"/>
                <a:gd name="T66" fmla="*/ 0 w 177"/>
                <a:gd name="T67" fmla="*/ 22 h 697"/>
                <a:gd name="T68" fmla="*/ 1 w 177"/>
                <a:gd name="T69" fmla="*/ 22 h 6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697">
                  <a:moveTo>
                    <a:pt x="1" y="697"/>
                  </a:moveTo>
                  <a:lnTo>
                    <a:pt x="21" y="630"/>
                  </a:lnTo>
                  <a:lnTo>
                    <a:pt x="39" y="563"/>
                  </a:lnTo>
                  <a:lnTo>
                    <a:pt x="58" y="498"/>
                  </a:lnTo>
                  <a:lnTo>
                    <a:pt x="75" y="435"/>
                  </a:lnTo>
                  <a:lnTo>
                    <a:pt x="92" y="373"/>
                  </a:lnTo>
                  <a:lnTo>
                    <a:pt x="106" y="315"/>
                  </a:lnTo>
                  <a:lnTo>
                    <a:pt x="120" y="259"/>
                  </a:lnTo>
                  <a:lnTo>
                    <a:pt x="133" y="209"/>
                  </a:lnTo>
                  <a:lnTo>
                    <a:pt x="144" y="163"/>
                  </a:lnTo>
                  <a:lnTo>
                    <a:pt x="154" y="122"/>
                  </a:lnTo>
                  <a:lnTo>
                    <a:pt x="162" y="87"/>
                  </a:lnTo>
                  <a:lnTo>
                    <a:pt x="168" y="57"/>
                  </a:lnTo>
                  <a:lnTo>
                    <a:pt x="172" y="33"/>
                  </a:lnTo>
                  <a:lnTo>
                    <a:pt x="175" y="17"/>
                  </a:lnTo>
                  <a:lnTo>
                    <a:pt x="177" y="6"/>
                  </a:lnTo>
                  <a:lnTo>
                    <a:pt x="175" y="0"/>
                  </a:lnTo>
                  <a:lnTo>
                    <a:pt x="157" y="66"/>
                  </a:lnTo>
                  <a:lnTo>
                    <a:pt x="158" y="71"/>
                  </a:lnTo>
                  <a:lnTo>
                    <a:pt x="157" y="80"/>
                  </a:lnTo>
                  <a:lnTo>
                    <a:pt x="154" y="96"/>
                  </a:lnTo>
                  <a:lnTo>
                    <a:pt x="151" y="118"/>
                  </a:lnTo>
                  <a:lnTo>
                    <a:pt x="145" y="143"/>
                  </a:lnTo>
                  <a:lnTo>
                    <a:pt x="137" y="176"/>
                  </a:lnTo>
                  <a:lnTo>
                    <a:pt x="129" y="214"/>
                  </a:lnTo>
                  <a:lnTo>
                    <a:pt x="119" y="256"/>
                  </a:lnTo>
                  <a:lnTo>
                    <a:pt x="107" y="301"/>
                  </a:lnTo>
                  <a:lnTo>
                    <a:pt x="95" y="350"/>
                  </a:lnTo>
                  <a:lnTo>
                    <a:pt x="80" y="402"/>
                  </a:lnTo>
                  <a:lnTo>
                    <a:pt x="66" y="458"/>
                  </a:lnTo>
                  <a:lnTo>
                    <a:pt x="49" y="516"/>
                  </a:lnTo>
                  <a:lnTo>
                    <a:pt x="34" y="576"/>
                  </a:lnTo>
                  <a:lnTo>
                    <a:pt x="17" y="636"/>
                  </a:lnTo>
                  <a:lnTo>
                    <a:pt x="0" y="697"/>
                  </a:lnTo>
                  <a:lnTo>
                    <a:pt x="1" y="697"/>
                  </a:lnTo>
                  <a:close/>
                </a:path>
              </a:pathLst>
            </a:custGeom>
            <a:solidFill>
              <a:srgbClr val="76C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2" name="Freeform 99"/>
            <p:cNvSpPr>
              <a:spLocks/>
            </p:cNvSpPr>
            <p:nvPr/>
          </p:nvSpPr>
          <p:spPr bwMode="auto">
            <a:xfrm>
              <a:off x="2153" y="1720"/>
              <a:ext cx="161" cy="316"/>
            </a:xfrm>
            <a:custGeom>
              <a:avLst/>
              <a:gdLst>
                <a:gd name="T0" fmla="*/ 160 w 161"/>
                <a:gd name="T1" fmla="*/ 0 h 631"/>
                <a:gd name="T2" fmla="*/ 161 w 161"/>
                <a:gd name="T3" fmla="*/ 1 h 631"/>
                <a:gd name="T4" fmla="*/ 160 w 161"/>
                <a:gd name="T5" fmla="*/ 1 h 631"/>
                <a:gd name="T6" fmla="*/ 157 w 161"/>
                <a:gd name="T7" fmla="*/ 1 h 631"/>
                <a:gd name="T8" fmla="*/ 154 w 161"/>
                <a:gd name="T9" fmla="*/ 2 h 631"/>
                <a:gd name="T10" fmla="*/ 148 w 161"/>
                <a:gd name="T11" fmla="*/ 3 h 631"/>
                <a:gd name="T12" fmla="*/ 140 w 161"/>
                <a:gd name="T13" fmla="*/ 4 h 631"/>
                <a:gd name="T14" fmla="*/ 132 w 161"/>
                <a:gd name="T15" fmla="*/ 5 h 631"/>
                <a:gd name="T16" fmla="*/ 122 w 161"/>
                <a:gd name="T17" fmla="*/ 6 h 631"/>
                <a:gd name="T18" fmla="*/ 110 w 161"/>
                <a:gd name="T19" fmla="*/ 8 h 631"/>
                <a:gd name="T20" fmla="*/ 98 w 161"/>
                <a:gd name="T21" fmla="*/ 9 h 631"/>
                <a:gd name="T22" fmla="*/ 83 w 161"/>
                <a:gd name="T23" fmla="*/ 11 h 631"/>
                <a:gd name="T24" fmla="*/ 69 w 161"/>
                <a:gd name="T25" fmla="*/ 13 h 631"/>
                <a:gd name="T26" fmla="*/ 52 w 161"/>
                <a:gd name="T27" fmla="*/ 15 h 631"/>
                <a:gd name="T28" fmla="*/ 37 w 161"/>
                <a:gd name="T29" fmla="*/ 16 h 631"/>
                <a:gd name="T30" fmla="*/ 20 w 161"/>
                <a:gd name="T31" fmla="*/ 18 h 631"/>
                <a:gd name="T32" fmla="*/ 3 w 161"/>
                <a:gd name="T33" fmla="*/ 20 h 631"/>
                <a:gd name="T34" fmla="*/ 0 w 161"/>
                <a:gd name="T35" fmla="*/ 20 h 631"/>
                <a:gd name="T36" fmla="*/ 17 w 161"/>
                <a:gd name="T37" fmla="*/ 18 h 631"/>
                <a:gd name="T38" fmla="*/ 33 w 161"/>
                <a:gd name="T39" fmla="*/ 17 h 631"/>
                <a:gd name="T40" fmla="*/ 48 w 161"/>
                <a:gd name="T41" fmla="*/ 15 h 631"/>
                <a:gd name="T42" fmla="*/ 62 w 161"/>
                <a:gd name="T43" fmla="*/ 13 h 631"/>
                <a:gd name="T44" fmla="*/ 76 w 161"/>
                <a:gd name="T45" fmla="*/ 12 h 631"/>
                <a:gd name="T46" fmla="*/ 89 w 161"/>
                <a:gd name="T47" fmla="*/ 10 h 631"/>
                <a:gd name="T48" fmla="*/ 100 w 161"/>
                <a:gd name="T49" fmla="*/ 9 h 631"/>
                <a:gd name="T50" fmla="*/ 112 w 161"/>
                <a:gd name="T51" fmla="*/ 7 h 631"/>
                <a:gd name="T52" fmla="*/ 120 w 161"/>
                <a:gd name="T53" fmla="*/ 6 h 631"/>
                <a:gd name="T54" fmla="*/ 127 w 161"/>
                <a:gd name="T55" fmla="*/ 5 h 631"/>
                <a:gd name="T56" fmla="*/ 133 w 161"/>
                <a:gd name="T57" fmla="*/ 4 h 631"/>
                <a:gd name="T58" fmla="*/ 137 w 161"/>
                <a:gd name="T59" fmla="*/ 4 h 631"/>
                <a:gd name="T60" fmla="*/ 140 w 161"/>
                <a:gd name="T61" fmla="*/ 3 h 631"/>
                <a:gd name="T62" fmla="*/ 140 w 161"/>
                <a:gd name="T63" fmla="*/ 3 h 631"/>
                <a:gd name="T64" fmla="*/ 140 w 161"/>
                <a:gd name="T65" fmla="*/ 3 h 631"/>
                <a:gd name="T66" fmla="*/ 160 w 161"/>
                <a:gd name="T67" fmla="*/ 0 h 6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1" h="631">
                  <a:moveTo>
                    <a:pt x="160" y="0"/>
                  </a:moveTo>
                  <a:lnTo>
                    <a:pt x="161" y="5"/>
                  </a:lnTo>
                  <a:lnTo>
                    <a:pt x="160" y="14"/>
                  </a:lnTo>
                  <a:lnTo>
                    <a:pt x="157" y="30"/>
                  </a:lnTo>
                  <a:lnTo>
                    <a:pt x="154" y="52"/>
                  </a:lnTo>
                  <a:lnTo>
                    <a:pt x="148" y="77"/>
                  </a:lnTo>
                  <a:lnTo>
                    <a:pt x="140" y="110"/>
                  </a:lnTo>
                  <a:lnTo>
                    <a:pt x="132" y="148"/>
                  </a:lnTo>
                  <a:lnTo>
                    <a:pt x="122" y="190"/>
                  </a:lnTo>
                  <a:lnTo>
                    <a:pt x="110" y="235"/>
                  </a:lnTo>
                  <a:lnTo>
                    <a:pt x="98" y="284"/>
                  </a:lnTo>
                  <a:lnTo>
                    <a:pt x="83" y="336"/>
                  </a:lnTo>
                  <a:lnTo>
                    <a:pt x="69" y="392"/>
                  </a:lnTo>
                  <a:lnTo>
                    <a:pt x="52" y="450"/>
                  </a:lnTo>
                  <a:lnTo>
                    <a:pt x="37" y="510"/>
                  </a:lnTo>
                  <a:lnTo>
                    <a:pt x="20" y="570"/>
                  </a:lnTo>
                  <a:lnTo>
                    <a:pt x="3" y="631"/>
                  </a:lnTo>
                  <a:lnTo>
                    <a:pt x="0" y="630"/>
                  </a:lnTo>
                  <a:lnTo>
                    <a:pt x="17" y="572"/>
                  </a:lnTo>
                  <a:lnTo>
                    <a:pt x="33" y="516"/>
                  </a:lnTo>
                  <a:lnTo>
                    <a:pt x="48" y="459"/>
                  </a:lnTo>
                  <a:lnTo>
                    <a:pt x="62" y="405"/>
                  </a:lnTo>
                  <a:lnTo>
                    <a:pt x="76" y="353"/>
                  </a:lnTo>
                  <a:lnTo>
                    <a:pt x="89" y="304"/>
                  </a:lnTo>
                  <a:lnTo>
                    <a:pt x="100" y="258"/>
                  </a:lnTo>
                  <a:lnTo>
                    <a:pt x="112" y="217"/>
                  </a:lnTo>
                  <a:lnTo>
                    <a:pt x="120" y="181"/>
                  </a:lnTo>
                  <a:lnTo>
                    <a:pt x="127" y="148"/>
                  </a:lnTo>
                  <a:lnTo>
                    <a:pt x="133" y="121"/>
                  </a:lnTo>
                  <a:lnTo>
                    <a:pt x="137" y="99"/>
                  </a:lnTo>
                  <a:lnTo>
                    <a:pt x="140" y="85"/>
                  </a:lnTo>
                  <a:lnTo>
                    <a:pt x="140" y="74"/>
                  </a:lnTo>
                  <a:lnTo>
                    <a:pt x="140" y="70"/>
                  </a:lnTo>
                  <a:lnTo>
                    <a:pt x="160" y="0"/>
                  </a:lnTo>
                  <a:close/>
                </a:path>
              </a:pathLst>
            </a:custGeom>
            <a:solidFill>
              <a:srgbClr val="7ED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3" name="Freeform 100"/>
            <p:cNvSpPr>
              <a:spLocks/>
            </p:cNvSpPr>
            <p:nvPr/>
          </p:nvSpPr>
          <p:spPr bwMode="auto">
            <a:xfrm>
              <a:off x="2152" y="1755"/>
              <a:ext cx="141" cy="280"/>
            </a:xfrm>
            <a:custGeom>
              <a:avLst/>
              <a:gdLst>
                <a:gd name="T0" fmla="*/ 1 w 141"/>
                <a:gd name="T1" fmla="*/ 18 h 560"/>
                <a:gd name="T2" fmla="*/ 18 w 141"/>
                <a:gd name="T3" fmla="*/ 16 h 560"/>
                <a:gd name="T4" fmla="*/ 34 w 141"/>
                <a:gd name="T5" fmla="*/ 14 h 560"/>
                <a:gd name="T6" fmla="*/ 49 w 141"/>
                <a:gd name="T7" fmla="*/ 13 h 560"/>
                <a:gd name="T8" fmla="*/ 63 w 141"/>
                <a:gd name="T9" fmla="*/ 11 h 560"/>
                <a:gd name="T10" fmla="*/ 77 w 141"/>
                <a:gd name="T11" fmla="*/ 9 h 560"/>
                <a:gd name="T12" fmla="*/ 90 w 141"/>
                <a:gd name="T13" fmla="*/ 8 h 560"/>
                <a:gd name="T14" fmla="*/ 101 w 141"/>
                <a:gd name="T15" fmla="*/ 6 h 560"/>
                <a:gd name="T16" fmla="*/ 113 w 141"/>
                <a:gd name="T17" fmla="*/ 5 h 560"/>
                <a:gd name="T18" fmla="*/ 121 w 141"/>
                <a:gd name="T19" fmla="*/ 4 h 560"/>
                <a:gd name="T20" fmla="*/ 128 w 141"/>
                <a:gd name="T21" fmla="*/ 3 h 560"/>
                <a:gd name="T22" fmla="*/ 134 w 141"/>
                <a:gd name="T23" fmla="*/ 2 h 560"/>
                <a:gd name="T24" fmla="*/ 138 w 141"/>
                <a:gd name="T25" fmla="*/ 1 h 560"/>
                <a:gd name="T26" fmla="*/ 141 w 141"/>
                <a:gd name="T27" fmla="*/ 1 h 560"/>
                <a:gd name="T28" fmla="*/ 141 w 141"/>
                <a:gd name="T29" fmla="*/ 1 h 560"/>
                <a:gd name="T30" fmla="*/ 141 w 141"/>
                <a:gd name="T31" fmla="*/ 0 h 560"/>
                <a:gd name="T32" fmla="*/ 120 w 141"/>
                <a:gd name="T33" fmla="*/ 3 h 560"/>
                <a:gd name="T34" fmla="*/ 120 w 141"/>
                <a:gd name="T35" fmla="*/ 3 h 560"/>
                <a:gd name="T36" fmla="*/ 120 w 141"/>
                <a:gd name="T37" fmla="*/ 3 h 560"/>
                <a:gd name="T38" fmla="*/ 117 w 141"/>
                <a:gd name="T39" fmla="*/ 4 h 560"/>
                <a:gd name="T40" fmla="*/ 113 w 141"/>
                <a:gd name="T41" fmla="*/ 4 h 560"/>
                <a:gd name="T42" fmla="*/ 107 w 141"/>
                <a:gd name="T43" fmla="*/ 5 h 560"/>
                <a:gd name="T44" fmla="*/ 99 w 141"/>
                <a:gd name="T45" fmla="*/ 6 h 560"/>
                <a:gd name="T46" fmla="*/ 90 w 141"/>
                <a:gd name="T47" fmla="*/ 7 h 560"/>
                <a:gd name="T48" fmla="*/ 80 w 141"/>
                <a:gd name="T49" fmla="*/ 9 h 560"/>
                <a:gd name="T50" fmla="*/ 69 w 141"/>
                <a:gd name="T51" fmla="*/ 10 h 560"/>
                <a:gd name="T52" fmla="*/ 56 w 141"/>
                <a:gd name="T53" fmla="*/ 11 h 560"/>
                <a:gd name="T54" fmla="*/ 43 w 141"/>
                <a:gd name="T55" fmla="*/ 13 h 560"/>
                <a:gd name="T56" fmla="*/ 29 w 141"/>
                <a:gd name="T57" fmla="*/ 15 h 560"/>
                <a:gd name="T58" fmla="*/ 14 w 141"/>
                <a:gd name="T59" fmla="*/ 16 h 560"/>
                <a:gd name="T60" fmla="*/ 0 w 141"/>
                <a:gd name="T61" fmla="*/ 18 h 560"/>
                <a:gd name="T62" fmla="*/ 1 w 141"/>
                <a:gd name="T63" fmla="*/ 18 h 5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1" h="560">
                  <a:moveTo>
                    <a:pt x="1" y="560"/>
                  </a:moveTo>
                  <a:lnTo>
                    <a:pt x="18" y="502"/>
                  </a:lnTo>
                  <a:lnTo>
                    <a:pt x="34" y="446"/>
                  </a:lnTo>
                  <a:lnTo>
                    <a:pt x="49" y="389"/>
                  </a:lnTo>
                  <a:lnTo>
                    <a:pt x="63" y="335"/>
                  </a:lnTo>
                  <a:lnTo>
                    <a:pt x="77" y="283"/>
                  </a:lnTo>
                  <a:lnTo>
                    <a:pt x="90" y="234"/>
                  </a:lnTo>
                  <a:lnTo>
                    <a:pt x="101" y="188"/>
                  </a:lnTo>
                  <a:lnTo>
                    <a:pt x="113" y="147"/>
                  </a:lnTo>
                  <a:lnTo>
                    <a:pt x="121" y="111"/>
                  </a:lnTo>
                  <a:lnTo>
                    <a:pt x="128" y="78"/>
                  </a:lnTo>
                  <a:lnTo>
                    <a:pt x="134" y="51"/>
                  </a:lnTo>
                  <a:lnTo>
                    <a:pt x="138" y="29"/>
                  </a:lnTo>
                  <a:lnTo>
                    <a:pt x="141" y="15"/>
                  </a:lnTo>
                  <a:lnTo>
                    <a:pt x="141" y="4"/>
                  </a:lnTo>
                  <a:lnTo>
                    <a:pt x="141" y="0"/>
                  </a:lnTo>
                  <a:lnTo>
                    <a:pt x="120" y="76"/>
                  </a:lnTo>
                  <a:lnTo>
                    <a:pt x="120" y="80"/>
                  </a:lnTo>
                  <a:lnTo>
                    <a:pt x="120" y="89"/>
                  </a:lnTo>
                  <a:lnTo>
                    <a:pt x="117" y="105"/>
                  </a:lnTo>
                  <a:lnTo>
                    <a:pt x="113" y="125"/>
                  </a:lnTo>
                  <a:lnTo>
                    <a:pt x="107" y="152"/>
                  </a:lnTo>
                  <a:lnTo>
                    <a:pt x="99" y="183"/>
                  </a:lnTo>
                  <a:lnTo>
                    <a:pt x="90" y="219"/>
                  </a:lnTo>
                  <a:lnTo>
                    <a:pt x="80" y="261"/>
                  </a:lnTo>
                  <a:lnTo>
                    <a:pt x="69" y="304"/>
                  </a:lnTo>
                  <a:lnTo>
                    <a:pt x="56" y="351"/>
                  </a:lnTo>
                  <a:lnTo>
                    <a:pt x="43" y="400"/>
                  </a:lnTo>
                  <a:lnTo>
                    <a:pt x="29" y="453"/>
                  </a:lnTo>
                  <a:lnTo>
                    <a:pt x="14" y="505"/>
                  </a:lnTo>
                  <a:lnTo>
                    <a:pt x="0" y="558"/>
                  </a:lnTo>
                  <a:lnTo>
                    <a:pt x="1" y="560"/>
                  </a:lnTo>
                  <a:close/>
                </a:path>
              </a:pathLst>
            </a:custGeom>
            <a:solidFill>
              <a:srgbClr val="86DA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4" name="Freeform 101"/>
            <p:cNvSpPr>
              <a:spLocks/>
            </p:cNvSpPr>
            <p:nvPr/>
          </p:nvSpPr>
          <p:spPr bwMode="auto">
            <a:xfrm>
              <a:off x="2149" y="1793"/>
              <a:ext cx="123" cy="241"/>
            </a:xfrm>
            <a:custGeom>
              <a:avLst/>
              <a:gdLst>
                <a:gd name="T0" fmla="*/ 123 w 123"/>
                <a:gd name="T1" fmla="*/ 0 h 482"/>
                <a:gd name="T2" fmla="*/ 123 w 123"/>
                <a:gd name="T3" fmla="*/ 1 h 482"/>
                <a:gd name="T4" fmla="*/ 123 w 123"/>
                <a:gd name="T5" fmla="*/ 1 h 482"/>
                <a:gd name="T6" fmla="*/ 120 w 123"/>
                <a:gd name="T7" fmla="*/ 1 h 482"/>
                <a:gd name="T8" fmla="*/ 116 w 123"/>
                <a:gd name="T9" fmla="*/ 2 h 482"/>
                <a:gd name="T10" fmla="*/ 110 w 123"/>
                <a:gd name="T11" fmla="*/ 3 h 482"/>
                <a:gd name="T12" fmla="*/ 102 w 123"/>
                <a:gd name="T13" fmla="*/ 4 h 482"/>
                <a:gd name="T14" fmla="*/ 93 w 123"/>
                <a:gd name="T15" fmla="*/ 5 h 482"/>
                <a:gd name="T16" fmla="*/ 83 w 123"/>
                <a:gd name="T17" fmla="*/ 6 h 482"/>
                <a:gd name="T18" fmla="*/ 72 w 123"/>
                <a:gd name="T19" fmla="*/ 8 h 482"/>
                <a:gd name="T20" fmla="*/ 59 w 123"/>
                <a:gd name="T21" fmla="*/ 9 h 482"/>
                <a:gd name="T22" fmla="*/ 46 w 123"/>
                <a:gd name="T23" fmla="*/ 11 h 482"/>
                <a:gd name="T24" fmla="*/ 32 w 123"/>
                <a:gd name="T25" fmla="*/ 12 h 482"/>
                <a:gd name="T26" fmla="*/ 17 w 123"/>
                <a:gd name="T27" fmla="*/ 14 h 482"/>
                <a:gd name="T28" fmla="*/ 3 w 123"/>
                <a:gd name="T29" fmla="*/ 16 h 482"/>
                <a:gd name="T30" fmla="*/ 0 w 123"/>
                <a:gd name="T31" fmla="*/ 16 h 482"/>
                <a:gd name="T32" fmla="*/ 14 w 123"/>
                <a:gd name="T33" fmla="*/ 14 h 482"/>
                <a:gd name="T34" fmla="*/ 28 w 123"/>
                <a:gd name="T35" fmla="*/ 12 h 482"/>
                <a:gd name="T36" fmla="*/ 42 w 123"/>
                <a:gd name="T37" fmla="*/ 11 h 482"/>
                <a:gd name="T38" fmla="*/ 54 w 123"/>
                <a:gd name="T39" fmla="*/ 9 h 482"/>
                <a:gd name="T40" fmla="*/ 65 w 123"/>
                <a:gd name="T41" fmla="*/ 8 h 482"/>
                <a:gd name="T42" fmla="*/ 75 w 123"/>
                <a:gd name="T43" fmla="*/ 7 h 482"/>
                <a:gd name="T44" fmla="*/ 83 w 123"/>
                <a:gd name="T45" fmla="*/ 6 h 482"/>
                <a:gd name="T46" fmla="*/ 90 w 123"/>
                <a:gd name="T47" fmla="*/ 5 h 482"/>
                <a:gd name="T48" fmla="*/ 96 w 123"/>
                <a:gd name="T49" fmla="*/ 4 h 482"/>
                <a:gd name="T50" fmla="*/ 99 w 123"/>
                <a:gd name="T51" fmla="*/ 3 h 482"/>
                <a:gd name="T52" fmla="*/ 100 w 123"/>
                <a:gd name="T53" fmla="*/ 3 h 482"/>
                <a:gd name="T54" fmla="*/ 99 w 123"/>
                <a:gd name="T55" fmla="*/ 3 h 482"/>
                <a:gd name="T56" fmla="*/ 123 w 123"/>
                <a:gd name="T57" fmla="*/ 0 h 4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3" h="482">
                  <a:moveTo>
                    <a:pt x="123" y="0"/>
                  </a:moveTo>
                  <a:lnTo>
                    <a:pt x="123" y="4"/>
                  </a:lnTo>
                  <a:lnTo>
                    <a:pt x="123" y="13"/>
                  </a:lnTo>
                  <a:lnTo>
                    <a:pt x="120" y="29"/>
                  </a:lnTo>
                  <a:lnTo>
                    <a:pt x="116" y="49"/>
                  </a:lnTo>
                  <a:lnTo>
                    <a:pt x="110" y="76"/>
                  </a:lnTo>
                  <a:lnTo>
                    <a:pt x="102" y="107"/>
                  </a:lnTo>
                  <a:lnTo>
                    <a:pt x="93" y="143"/>
                  </a:lnTo>
                  <a:lnTo>
                    <a:pt x="83" y="185"/>
                  </a:lnTo>
                  <a:lnTo>
                    <a:pt x="72" y="228"/>
                  </a:lnTo>
                  <a:lnTo>
                    <a:pt x="59" y="275"/>
                  </a:lnTo>
                  <a:lnTo>
                    <a:pt x="46" y="324"/>
                  </a:lnTo>
                  <a:lnTo>
                    <a:pt x="32" y="377"/>
                  </a:lnTo>
                  <a:lnTo>
                    <a:pt x="17" y="429"/>
                  </a:lnTo>
                  <a:lnTo>
                    <a:pt x="3" y="482"/>
                  </a:lnTo>
                  <a:lnTo>
                    <a:pt x="0" y="482"/>
                  </a:lnTo>
                  <a:lnTo>
                    <a:pt x="14" y="429"/>
                  </a:lnTo>
                  <a:lnTo>
                    <a:pt x="28" y="379"/>
                  </a:lnTo>
                  <a:lnTo>
                    <a:pt x="42" y="330"/>
                  </a:lnTo>
                  <a:lnTo>
                    <a:pt x="54" y="283"/>
                  </a:lnTo>
                  <a:lnTo>
                    <a:pt x="65" y="239"/>
                  </a:lnTo>
                  <a:lnTo>
                    <a:pt x="75" y="199"/>
                  </a:lnTo>
                  <a:lnTo>
                    <a:pt x="83" y="165"/>
                  </a:lnTo>
                  <a:lnTo>
                    <a:pt x="90" y="136"/>
                  </a:lnTo>
                  <a:lnTo>
                    <a:pt x="96" y="112"/>
                  </a:lnTo>
                  <a:lnTo>
                    <a:pt x="99" y="94"/>
                  </a:lnTo>
                  <a:lnTo>
                    <a:pt x="100" y="84"/>
                  </a:lnTo>
                  <a:lnTo>
                    <a:pt x="99" y="80"/>
                  </a:lnTo>
                  <a:lnTo>
                    <a:pt x="123" y="0"/>
                  </a:lnTo>
                  <a:close/>
                </a:path>
              </a:pathLst>
            </a:custGeom>
            <a:solidFill>
              <a:srgbClr val="8EE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5" name="Freeform 102"/>
            <p:cNvSpPr>
              <a:spLocks/>
            </p:cNvSpPr>
            <p:nvPr/>
          </p:nvSpPr>
          <p:spPr bwMode="auto">
            <a:xfrm>
              <a:off x="2146" y="1833"/>
              <a:ext cx="103" cy="201"/>
            </a:xfrm>
            <a:custGeom>
              <a:avLst/>
              <a:gdLst>
                <a:gd name="T0" fmla="*/ 3 w 103"/>
                <a:gd name="T1" fmla="*/ 13 h 402"/>
                <a:gd name="T2" fmla="*/ 17 w 103"/>
                <a:gd name="T3" fmla="*/ 11 h 402"/>
                <a:gd name="T4" fmla="*/ 31 w 103"/>
                <a:gd name="T5" fmla="*/ 10 h 402"/>
                <a:gd name="T6" fmla="*/ 45 w 103"/>
                <a:gd name="T7" fmla="*/ 8 h 402"/>
                <a:gd name="T8" fmla="*/ 57 w 103"/>
                <a:gd name="T9" fmla="*/ 7 h 402"/>
                <a:gd name="T10" fmla="*/ 68 w 103"/>
                <a:gd name="T11" fmla="*/ 5 h 402"/>
                <a:gd name="T12" fmla="*/ 78 w 103"/>
                <a:gd name="T13" fmla="*/ 4 h 402"/>
                <a:gd name="T14" fmla="*/ 86 w 103"/>
                <a:gd name="T15" fmla="*/ 3 h 402"/>
                <a:gd name="T16" fmla="*/ 93 w 103"/>
                <a:gd name="T17" fmla="*/ 2 h 402"/>
                <a:gd name="T18" fmla="*/ 99 w 103"/>
                <a:gd name="T19" fmla="*/ 1 h 402"/>
                <a:gd name="T20" fmla="*/ 102 w 103"/>
                <a:gd name="T21" fmla="*/ 1 h 402"/>
                <a:gd name="T22" fmla="*/ 103 w 103"/>
                <a:gd name="T23" fmla="*/ 1 h 402"/>
                <a:gd name="T24" fmla="*/ 102 w 103"/>
                <a:gd name="T25" fmla="*/ 0 h 402"/>
                <a:gd name="T26" fmla="*/ 78 w 103"/>
                <a:gd name="T27" fmla="*/ 3 h 402"/>
                <a:gd name="T28" fmla="*/ 78 w 103"/>
                <a:gd name="T29" fmla="*/ 3 h 402"/>
                <a:gd name="T30" fmla="*/ 76 w 103"/>
                <a:gd name="T31" fmla="*/ 4 h 402"/>
                <a:gd name="T32" fmla="*/ 74 w 103"/>
                <a:gd name="T33" fmla="*/ 4 h 402"/>
                <a:gd name="T34" fmla="*/ 69 w 103"/>
                <a:gd name="T35" fmla="*/ 5 h 402"/>
                <a:gd name="T36" fmla="*/ 62 w 103"/>
                <a:gd name="T37" fmla="*/ 6 h 402"/>
                <a:gd name="T38" fmla="*/ 55 w 103"/>
                <a:gd name="T39" fmla="*/ 7 h 402"/>
                <a:gd name="T40" fmla="*/ 45 w 103"/>
                <a:gd name="T41" fmla="*/ 8 h 402"/>
                <a:gd name="T42" fmla="*/ 35 w 103"/>
                <a:gd name="T43" fmla="*/ 9 h 402"/>
                <a:gd name="T44" fmla="*/ 24 w 103"/>
                <a:gd name="T45" fmla="*/ 10 h 402"/>
                <a:gd name="T46" fmla="*/ 13 w 103"/>
                <a:gd name="T47" fmla="*/ 12 h 402"/>
                <a:gd name="T48" fmla="*/ 0 w 103"/>
                <a:gd name="T49" fmla="*/ 13 h 402"/>
                <a:gd name="T50" fmla="*/ 3 w 103"/>
                <a:gd name="T51" fmla="*/ 13 h 4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3" h="402">
                  <a:moveTo>
                    <a:pt x="3" y="402"/>
                  </a:moveTo>
                  <a:lnTo>
                    <a:pt x="17" y="349"/>
                  </a:lnTo>
                  <a:lnTo>
                    <a:pt x="31" y="299"/>
                  </a:lnTo>
                  <a:lnTo>
                    <a:pt x="45" y="250"/>
                  </a:lnTo>
                  <a:lnTo>
                    <a:pt x="57" y="203"/>
                  </a:lnTo>
                  <a:lnTo>
                    <a:pt x="68" y="159"/>
                  </a:lnTo>
                  <a:lnTo>
                    <a:pt x="78" y="119"/>
                  </a:lnTo>
                  <a:lnTo>
                    <a:pt x="86" y="85"/>
                  </a:lnTo>
                  <a:lnTo>
                    <a:pt x="93" y="56"/>
                  </a:lnTo>
                  <a:lnTo>
                    <a:pt x="99" y="32"/>
                  </a:lnTo>
                  <a:lnTo>
                    <a:pt x="102" y="14"/>
                  </a:lnTo>
                  <a:lnTo>
                    <a:pt x="103" y="4"/>
                  </a:lnTo>
                  <a:lnTo>
                    <a:pt x="102" y="0"/>
                  </a:lnTo>
                  <a:lnTo>
                    <a:pt x="78" y="87"/>
                  </a:lnTo>
                  <a:lnTo>
                    <a:pt x="78" y="90"/>
                  </a:lnTo>
                  <a:lnTo>
                    <a:pt x="76" y="101"/>
                  </a:lnTo>
                  <a:lnTo>
                    <a:pt x="74" y="118"/>
                  </a:lnTo>
                  <a:lnTo>
                    <a:pt x="69" y="139"/>
                  </a:lnTo>
                  <a:lnTo>
                    <a:pt x="62" y="165"/>
                  </a:lnTo>
                  <a:lnTo>
                    <a:pt x="55" y="197"/>
                  </a:lnTo>
                  <a:lnTo>
                    <a:pt x="45" y="233"/>
                  </a:lnTo>
                  <a:lnTo>
                    <a:pt x="35" y="271"/>
                  </a:lnTo>
                  <a:lnTo>
                    <a:pt x="24" y="313"/>
                  </a:lnTo>
                  <a:lnTo>
                    <a:pt x="13" y="357"/>
                  </a:lnTo>
                  <a:lnTo>
                    <a:pt x="0" y="400"/>
                  </a:lnTo>
                  <a:lnTo>
                    <a:pt x="3" y="402"/>
                  </a:lnTo>
                  <a:close/>
                </a:path>
              </a:pathLst>
            </a:custGeom>
            <a:solidFill>
              <a:srgbClr val="96E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6" name="Freeform 103"/>
            <p:cNvSpPr>
              <a:spLocks/>
            </p:cNvSpPr>
            <p:nvPr/>
          </p:nvSpPr>
          <p:spPr bwMode="auto">
            <a:xfrm>
              <a:off x="2143" y="1876"/>
              <a:ext cx="81" cy="157"/>
            </a:xfrm>
            <a:custGeom>
              <a:avLst/>
              <a:gdLst>
                <a:gd name="T0" fmla="*/ 81 w 81"/>
                <a:gd name="T1" fmla="*/ 0 h 313"/>
                <a:gd name="T2" fmla="*/ 81 w 81"/>
                <a:gd name="T3" fmla="*/ 1 h 313"/>
                <a:gd name="T4" fmla="*/ 79 w 81"/>
                <a:gd name="T5" fmla="*/ 1 h 313"/>
                <a:gd name="T6" fmla="*/ 77 w 81"/>
                <a:gd name="T7" fmla="*/ 1 h 313"/>
                <a:gd name="T8" fmla="*/ 72 w 81"/>
                <a:gd name="T9" fmla="*/ 2 h 313"/>
                <a:gd name="T10" fmla="*/ 65 w 81"/>
                <a:gd name="T11" fmla="*/ 3 h 313"/>
                <a:gd name="T12" fmla="*/ 58 w 81"/>
                <a:gd name="T13" fmla="*/ 4 h 313"/>
                <a:gd name="T14" fmla="*/ 48 w 81"/>
                <a:gd name="T15" fmla="*/ 5 h 313"/>
                <a:gd name="T16" fmla="*/ 38 w 81"/>
                <a:gd name="T17" fmla="*/ 6 h 313"/>
                <a:gd name="T18" fmla="*/ 27 w 81"/>
                <a:gd name="T19" fmla="*/ 8 h 313"/>
                <a:gd name="T20" fmla="*/ 16 w 81"/>
                <a:gd name="T21" fmla="*/ 9 h 313"/>
                <a:gd name="T22" fmla="*/ 3 w 81"/>
                <a:gd name="T23" fmla="*/ 10 h 313"/>
                <a:gd name="T24" fmla="*/ 0 w 81"/>
                <a:gd name="T25" fmla="*/ 10 h 313"/>
                <a:gd name="T26" fmla="*/ 10 w 81"/>
                <a:gd name="T27" fmla="*/ 9 h 313"/>
                <a:gd name="T28" fmla="*/ 20 w 81"/>
                <a:gd name="T29" fmla="*/ 8 h 313"/>
                <a:gd name="T30" fmla="*/ 30 w 81"/>
                <a:gd name="T31" fmla="*/ 7 h 313"/>
                <a:gd name="T32" fmla="*/ 37 w 81"/>
                <a:gd name="T33" fmla="*/ 6 h 313"/>
                <a:gd name="T34" fmla="*/ 44 w 81"/>
                <a:gd name="T35" fmla="*/ 5 h 313"/>
                <a:gd name="T36" fmla="*/ 50 w 81"/>
                <a:gd name="T37" fmla="*/ 4 h 313"/>
                <a:gd name="T38" fmla="*/ 52 w 81"/>
                <a:gd name="T39" fmla="*/ 4 h 313"/>
                <a:gd name="T40" fmla="*/ 54 w 81"/>
                <a:gd name="T41" fmla="*/ 4 h 313"/>
                <a:gd name="T42" fmla="*/ 54 w 81"/>
                <a:gd name="T43" fmla="*/ 3 h 313"/>
                <a:gd name="T44" fmla="*/ 81 w 81"/>
                <a:gd name="T45" fmla="*/ 0 h 3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1" h="313">
                  <a:moveTo>
                    <a:pt x="81" y="0"/>
                  </a:moveTo>
                  <a:lnTo>
                    <a:pt x="81" y="3"/>
                  </a:lnTo>
                  <a:lnTo>
                    <a:pt x="79" y="14"/>
                  </a:lnTo>
                  <a:lnTo>
                    <a:pt x="77" y="31"/>
                  </a:lnTo>
                  <a:lnTo>
                    <a:pt x="72" y="52"/>
                  </a:lnTo>
                  <a:lnTo>
                    <a:pt x="65" y="78"/>
                  </a:lnTo>
                  <a:lnTo>
                    <a:pt x="58" y="110"/>
                  </a:lnTo>
                  <a:lnTo>
                    <a:pt x="48" y="146"/>
                  </a:lnTo>
                  <a:lnTo>
                    <a:pt x="38" y="184"/>
                  </a:lnTo>
                  <a:lnTo>
                    <a:pt x="27" y="226"/>
                  </a:lnTo>
                  <a:lnTo>
                    <a:pt x="16" y="270"/>
                  </a:lnTo>
                  <a:lnTo>
                    <a:pt x="3" y="313"/>
                  </a:lnTo>
                  <a:lnTo>
                    <a:pt x="0" y="311"/>
                  </a:lnTo>
                  <a:lnTo>
                    <a:pt x="10" y="275"/>
                  </a:lnTo>
                  <a:lnTo>
                    <a:pt x="20" y="239"/>
                  </a:lnTo>
                  <a:lnTo>
                    <a:pt x="30" y="204"/>
                  </a:lnTo>
                  <a:lnTo>
                    <a:pt x="37" y="174"/>
                  </a:lnTo>
                  <a:lnTo>
                    <a:pt x="44" y="146"/>
                  </a:lnTo>
                  <a:lnTo>
                    <a:pt x="50" y="125"/>
                  </a:lnTo>
                  <a:lnTo>
                    <a:pt x="52" y="108"/>
                  </a:lnTo>
                  <a:lnTo>
                    <a:pt x="54" y="98"/>
                  </a:lnTo>
                  <a:lnTo>
                    <a:pt x="54" y="94"/>
                  </a:lnTo>
                  <a:lnTo>
                    <a:pt x="81" y="0"/>
                  </a:lnTo>
                  <a:close/>
                </a:path>
              </a:pathLst>
            </a:custGeom>
            <a:solidFill>
              <a:srgbClr val="9FEB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7" name="Freeform 104"/>
            <p:cNvSpPr>
              <a:spLocks/>
            </p:cNvSpPr>
            <p:nvPr/>
          </p:nvSpPr>
          <p:spPr bwMode="auto">
            <a:xfrm>
              <a:off x="2139" y="1923"/>
              <a:ext cx="58" cy="109"/>
            </a:xfrm>
            <a:custGeom>
              <a:avLst/>
              <a:gdLst>
                <a:gd name="T0" fmla="*/ 4 w 58"/>
                <a:gd name="T1" fmla="*/ 7 h 217"/>
                <a:gd name="T2" fmla="*/ 14 w 58"/>
                <a:gd name="T3" fmla="*/ 6 h 217"/>
                <a:gd name="T4" fmla="*/ 24 w 58"/>
                <a:gd name="T5" fmla="*/ 5 h 217"/>
                <a:gd name="T6" fmla="*/ 34 w 58"/>
                <a:gd name="T7" fmla="*/ 4 h 217"/>
                <a:gd name="T8" fmla="*/ 41 w 58"/>
                <a:gd name="T9" fmla="*/ 3 h 217"/>
                <a:gd name="T10" fmla="*/ 48 w 58"/>
                <a:gd name="T11" fmla="*/ 2 h 217"/>
                <a:gd name="T12" fmla="*/ 54 w 58"/>
                <a:gd name="T13" fmla="*/ 1 h 217"/>
                <a:gd name="T14" fmla="*/ 56 w 58"/>
                <a:gd name="T15" fmla="*/ 1 h 217"/>
                <a:gd name="T16" fmla="*/ 58 w 58"/>
                <a:gd name="T17" fmla="*/ 1 h 217"/>
                <a:gd name="T18" fmla="*/ 58 w 58"/>
                <a:gd name="T19" fmla="*/ 0 h 217"/>
                <a:gd name="T20" fmla="*/ 30 w 58"/>
                <a:gd name="T21" fmla="*/ 4 h 217"/>
                <a:gd name="T22" fmla="*/ 30 w 58"/>
                <a:gd name="T23" fmla="*/ 4 h 217"/>
                <a:gd name="T24" fmla="*/ 27 w 58"/>
                <a:gd name="T25" fmla="*/ 4 h 217"/>
                <a:gd name="T26" fmla="*/ 24 w 58"/>
                <a:gd name="T27" fmla="*/ 4 h 217"/>
                <a:gd name="T28" fmla="*/ 20 w 58"/>
                <a:gd name="T29" fmla="*/ 5 h 217"/>
                <a:gd name="T30" fmla="*/ 14 w 58"/>
                <a:gd name="T31" fmla="*/ 6 h 217"/>
                <a:gd name="T32" fmla="*/ 7 w 58"/>
                <a:gd name="T33" fmla="*/ 6 h 217"/>
                <a:gd name="T34" fmla="*/ 0 w 58"/>
                <a:gd name="T35" fmla="*/ 7 h 217"/>
                <a:gd name="T36" fmla="*/ 4 w 58"/>
                <a:gd name="T37" fmla="*/ 7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217">
                  <a:moveTo>
                    <a:pt x="4" y="217"/>
                  </a:moveTo>
                  <a:lnTo>
                    <a:pt x="14" y="181"/>
                  </a:lnTo>
                  <a:lnTo>
                    <a:pt x="24" y="145"/>
                  </a:lnTo>
                  <a:lnTo>
                    <a:pt x="34" y="110"/>
                  </a:lnTo>
                  <a:lnTo>
                    <a:pt x="41" y="80"/>
                  </a:lnTo>
                  <a:lnTo>
                    <a:pt x="48" y="52"/>
                  </a:lnTo>
                  <a:lnTo>
                    <a:pt x="54" y="31"/>
                  </a:lnTo>
                  <a:lnTo>
                    <a:pt x="56" y="14"/>
                  </a:lnTo>
                  <a:lnTo>
                    <a:pt x="58" y="4"/>
                  </a:lnTo>
                  <a:lnTo>
                    <a:pt x="58" y="0"/>
                  </a:lnTo>
                  <a:lnTo>
                    <a:pt x="30" y="101"/>
                  </a:lnTo>
                  <a:lnTo>
                    <a:pt x="30" y="105"/>
                  </a:lnTo>
                  <a:lnTo>
                    <a:pt x="27" y="114"/>
                  </a:lnTo>
                  <a:lnTo>
                    <a:pt x="24" y="128"/>
                  </a:lnTo>
                  <a:lnTo>
                    <a:pt x="20" y="147"/>
                  </a:lnTo>
                  <a:lnTo>
                    <a:pt x="14" y="166"/>
                  </a:lnTo>
                  <a:lnTo>
                    <a:pt x="7" y="192"/>
                  </a:lnTo>
                  <a:lnTo>
                    <a:pt x="0" y="217"/>
                  </a:lnTo>
                  <a:lnTo>
                    <a:pt x="4" y="217"/>
                  </a:lnTo>
                  <a:close/>
                </a:path>
              </a:pathLst>
            </a:custGeom>
            <a:solidFill>
              <a:srgbClr val="A7F1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8" name="Freeform 105"/>
            <p:cNvSpPr>
              <a:spLocks/>
            </p:cNvSpPr>
            <p:nvPr/>
          </p:nvSpPr>
          <p:spPr bwMode="auto">
            <a:xfrm>
              <a:off x="2136" y="1974"/>
              <a:ext cx="33" cy="58"/>
            </a:xfrm>
            <a:custGeom>
              <a:avLst/>
              <a:gdLst>
                <a:gd name="T0" fmla="*/ 33 w 33"/>
                <a:gd name="T1" fmla="*/ 0 h 116"/>
                <a:gd name="T2" fmla="*/ 33 w 33"/>
                <a:gd name="T3" fmla="*/ 1 h 116"/>
                <a:gd name="T4" fmla="*/ 30 w 33"/>
                <a:gd name="T5" fmla="*/ 1 h 116"/>
                <a:gd name="T6" fmla="*/ 27 w 33"/>
                <a:gd name="T7" fmla="*/ 1 h 116"/>
                <a:gd name="T8" fmla="*/ 23 w 33"/>
                <a:gd name="T9" fmla="*/ 2 h 116"/>
                <a:gd name="T10" fmla="*/ 17 w 33"/>
                <a:gd name="T11" fmla="*/ 3 h 116"/>
                <a:gd name="T12" fmla="*/ 10 w 33"/>
                <a:gd name="T13" fmla="*/ 3 h 116"/>
                <a:gd name="T14" fmla="*/ 3 w 33"/>
                <a:gd name="T15" fmla="*/ 4 h 116"/>
                <a:gd name="T16" fmla="*/ 0 w 33"/>
                <a:gd name="T17" fmla="*/ 4 h 116"/>
                <a:gd name="T18" fmla="*/ 0 w 33"/>
                <a:gd name="T19" fmla="*/ 4 h 116"/>
                <a:gd name="T20" fmla="*/ 33 w 33"/>
                <a:gd name="T21" fmla="*/ 0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116">
                  <a:moveTo>
                    <a:pt x="33" y="0"/>
                  </a:moveTo>
                  <a:lnTo>
                    <a:pt x="33" y="4"/>
                  </a:lnTo>
                  <a:lnTo>
                    <a:pt x="30" y="13"/>
                  </a:lnTo>
                  <a:lnTo>
                    <a:pt x="27" y="27"/>
                  </a:lnTo>
                  <a:lnTo>
                    <a:pt x="23" y="46"/>
                  </a:lnTo>
                  <a:lnTo>
                    <a:pt x="17" y="65"/>
                  </a:lnTo>
                  <a:lnTo>
                    <a:pt x="10" y="91"/>
                  </a:lnTo>
                  <a:lnTo>
                    <a:pt x="3" y="116"/>
                  </a:lnTo>
                  <a:lnTo>
                    <a:pt x="0" y="114"/>
                  </a:lnTo>
                  <a:lnTo>
                    <a:pt x="0" y="113"/>
                  </a:lnTo>
                  <a:lnTo>
                    <a:pt x="33" y="0"/>
                  </a:lnTo>
                  <a:close/>
                </a:path>
              </a:pathLst>
            </a:custGeom>
            <a:solidFill>
              <a:srgbClr val="AFF7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09" name="Freeform 106"/>
            <p:cNvSpPr>
              <a:spLocks/>
            </p:cNvSpPr>
            <p:nvPr/>
          </p:nvSpPr>
          <p:spPr bwMode="auto">
            <a:xfrm>
              <a:off x="2136" y="2030"/>
              <a:ext cx="1" cy="1"/>
            </a:xfrm>
            <a:custGeom>
              <a:avLst/>
              <a:gdLst>
                <a:gd name="T0" fmla="*/ 0 w 1"/>
                <a:gd name="T1" fmla="*/ 1 h 1"/>
                <a:gd name="T2" fmla="*/ 0 w 1"/>
                <a:gd name="T3" fmla="*/ 0 h 1"/>
                <a:gd name="T4" fmla="*/ 0 w 1"/>
                <a:gd name="T5" fmla="*/ 1 h 1"/>
                <a:gd name="T6" fmla="*/ 0 w 1"/>
                <a:gd name="T7" fmla="*/ 1 h 1"/>
                <a:gd name="T8" fmla="*/ 0 w 1"/>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1"/>
                  </a:moveTo>
                  <a:lnTo>
                    <a:pt x="0" y="0"/>
                  </a:lnTo>
                  <a:lnTo>
                    <a:pt x="0" y="1"/>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0" name="Freeform 107"/>
            <p:cNvSpPr>
              <a:spLocks/>
            </p:cNvSpPr>
            <p:nvPr/>
          </p:nvSpPr>
          <p:spPr bwMode="auto">
            <a:xfrm>
              <a:off x="2159" y="1384"/>
              <a:ext cx="363" cy="656"/>
            </a:xfrm>
            <a:custGeom>
              <a:avLst/>
              <a:gdLst>
                <a:gd name="T0" fmla="*/ 18 w 363"/>
                <a:gd name="T1" fmla="*/ 41 h 1312"/>
                <a:gd name="T2" fmla="*/ 0 w 363"/>
                <a:gd name="T3" fmla="*/ 38 h 1312"/>
                <a:gd name="T4" fmla="*/ 345 w 363"/>
                <a:gd name="T5" fmla="*/ 0 h 1312"/>
                <a:gd name="T6" fmla="*/ 363 w 363"/>
                <a:gd name="T7" fmla="*/ 4 h 1312"/>
                <a:gd name="T8" fmla="*/ 18 w 363"/>
                <a:gd name="T9" fmla="*/ 41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3" h="1312">
                  <a:moveTo>
                    <a:pt x="18" y="1312"/>
                  </a:moveTo>
                  <a:lnTo>
                    <a:pt x="0" y="1213"/>
                  </a:lnTo>
                  <a:lnTo>
                    <a:pt x="345" y="0"/>
                  </a:lnTo>
                  <a:lnTo>
                    <a:pt x="363" y="101"/>
                  </a:lnTo>
                  <a:lnTo>
                    <a:pt x="18" y="13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1" name="Freeform 108"/>
            <p:cNvSpPr>
              <a:spLocks/>
            </p:cNvSpPr>
            <p:nvPr/>
          </p:nvSpPr>
          <p:spPr bwMode="auto">
            <a:xfrm>
              <a:off x="1499" y="1152"/>
              <a:ext cx="1005" cy="838"/>
            </a:xfrm>
            <a:custGeom>
              <a:avLst/>
              <a:gdLst>
                <a:gd name="T0" fmla="*/ 660 w 1005"/>
                <a:gd name="T1" fmla="*/ 53 h 1676"/>
                <a:gd name="T2" fmla="*/ 1005 w 1005"/>
                <a:gd name="T3" fmla="*/ 15 h 1676"/>
                <a:gd name="T4" fmla="*/ 8 w 1005"/>
                <a:gd name="T5" fmla="*/ 0 h 1676"/>
                <a:gd name="T6" fmla="*/ 0 w 1005"/>
                <a:gd name="T7" fmla="*/ 1 h 1676"/>
                <a:gd name="T8" fmla="*/ 69 w 1005"/>
                <a:gd name="T9" fmla="*/ 2 h 1676"/>
                <a:gd name="T10" fmla="*/ 135 w 1005"/>
                <a:gd name="T11" fmla="*/ 4 h 1676"/>
                <a:gd name="T12" fmla="*/ 199 w 1005"/>
                <a:gd name="T13" fmla="*/ 5 h 1676"/>
                <a:gd name="T14" fmla="*/ 261 w 1005"/>
                <a:gd name="T15" fmla="*/ 7 h 1676"/>
                <a:gd name="T16" fmla="*/ 319 w 1005"/>
                <a:gd name="T17" fmla="*/ 9 h 1676"/>
                <a:gd name="T18" fmla="*/ 374 w 1005"/>
                <a:gd name="T19" fmla="*/ 11 h 1676"/>
                <a:gd name="T20" fmla="*/ 425 w 1005"/>
                <a:gd name="T21" fmla="*/ 13 h 1676"/>
                <a:gd name="T22" fmla="*/ 473 w 1005"/>
                <a:gd name="T23" fmla="*/ 15 h 1676"/>
                <a:gd name="T24" fmla="*/ 516 w 1005"/>
                <a:gd name="T25" fmla="*/ 17 h 1676"/>
                <a:gd name="T26" fmla="*/ 555 w 1005"/>
                <a:gd name="T27" fmla="*/ 20 h 1676"/>
                <a:gd name="T28" fmla="*/ 589 w 1005"/>
                <a:gd name="T29" fmla="*/ 22 h 1676"/>
                <a:gd name="T30" fmla="*/ 619 w 1005"/>
                <a:gd name="T31" fmla="*/ 25 h 1676"/>
                <a:gd name="T32" fmla="*/ 644 w 1005"/>
                <a:gd name="T33" fmla="*/ 28 h 1676"/>
                <a:gd name="T34" fmla="*/ 664 w 1005"/>
                <a:gd name="T35" fmla="*/ 30 h 1676"/>
                <a:gd name="T36" fmla="*/ 680 w 1005"/>
                <a:gd name="T37" fmla="*/ 33 h 1676"/>
                <a:gd name="T38" fmla="*/ 688 w 1005"/>
                <a:gd name="T39" fmla="*/ 36 h 1676"/>
                <a:gd name="T40" fmla="*/ 692 w 1005"/>
                <a:gd name="T41" fmla="*/ 39 h 1676"/>
                <a:gd name="T42" fmla="*/ 692 w 1005"/>
                <a:gd name="T43" fmla="*/ 42 h 1676"/>
                <a:gd name="T44" fmla="*/ 687 w 1005"/>
                <a:gd name="T45" fmla="*/ 44 h 1676"/>
                <a:gd name="T46" fmla="*/ 675 w 1005"/>
                <a:gd name="T47" fmla="*/ 47 h 1676"/>
                <a:gd name="T48" fmla="*/ 658 w 1005"/>
                <a:gd name="T49" fmla="*/ 50 h 1676"/>
                <a:gd name="T50" fmla="*/ 637 w 1005"/>
                <a:gd name="T51" fmla="*/ 53 h 1676"/>
                <a:gd name="T52" fmla="*/ 660 w 1005"/>
                <a:gd name="T53" fmla="*/ 53 h 16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5" h="1676">
                  <a:moveTo>
                    <a:pt x="660" y="1676"/>
                  </a:moveTo>
                  <a:lnTo>
                    <a:pt x="1005" y="463"/>
                  </a:lnTo>
                  <a:lnTo>
                    <a:pt x="8" y="0"/>
                  </a:lnTo>
                  <a:lnTo>
                    <a:pt x="0" y="29"/>
                  </a:lnTo>
                  <a:lnTo>
                    <a:pt x="69" y="63"/>
                  </a:lnTo>
                  <a:lnTo>
                    <a:pt x="135" y="105"/>
                  </a:lnTo>
                  <a:lnTo>
                    <a:pt x="199" y="152"/>
                  </a:lnTo>
                  <a:lnTo>
                    <a:pt x="261" y="204"/>
                  </a:lnTo>
                  <a:lnTo>
                    <a:pt x="319" y="260"/>
                  </a:lnTo>
                  <a:lnTo>
                    <a:pt x="374" y="324"/>
                  </a:lnTo>
                  <a:lnTo>
                    <a:pt x="425" y="391"/>
                  </a:lnTo>
                  <a:lnTo>
                    <a:pt x="473" y="461"/>
                  </a:lnTo>
                  <a:lnTo>
                    <a:pt x="516" y="535"/>
                  </a:lnTo>
                  <a:lnTo>
                    <a:pt x="555" y="613"/>
                  </a:lnTo>
                  <a:lnTo>
                    <a:pt x="589" y="695"/>
                  </a:lnTo>
                  <a:lnTo>
                    <a:pt x="619" y="780"/>
                  </a:lnTo>
                  <a:lnTo>
                    <a:pt x="644" y="865"/>
                  </a:lnTo>
                  <a:lnTo>
                    <a:pt x="664" y="954"/>
                  </a:lnTo>
                  <a:lnTo>
                    <a:pt x="680" y="1042"/>
                  </a:lnTo>
                  <a:lnTo>
                    <a:pt x="688" y="1133"/>
                  </a:lnTo>
                  <a:lnTo>
                    <a:pt x="692" y="1223"/>
                  </a:lnTo>
                  <a:lnTo>
                    <a:pt x="692" y="1314"/>
                  </a:lnTo>
                  <a:lnTo>
                    <a:pt x="687" y="1403"/>
                  </a:lnTo>
                  <a:lnTo>
                    <a:pt x="675" y="1491"/>
                  </a:lnTo>
                  <a:lnTo>
                    <a:pt x="658" y="1580"/>
                  </a:lnTo>
                  <a:lnTo>
                    <a:pt x="637" y="1665"/>
                  </a:lnTo>
                  <a:lnTo>
                    <a:pt x="660" y="1676"/>
                  </a:lnTo>
                  <a:close/>
                </a:path>
              </a:pathLst>
            </a:custGeom>
            <a:solidFill>
              <a:srgbClr val="057E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2" name="Freeform 109"/>
            <p:cNvSpPr>
              <a:spLocks/>
            </p:cNvSpPr>
            <p:nvPr/>
          </p:nvSpPr>
          <p:spPr bwMode="auto">
            <a:xfrm>
              <a:off x="1490" y="1167"/>
              <a:ext cx="701" cy="818"/>
            </a:xfrm>
            <a:custGeom>
              <a:avLst/>
              <a:gdLst>
                <a:gd name="T0" fmla="*/ 9 w 701"/>
                <a:gd name="T1" fmla="*/ 0 h 1636"/>
                <a:gd name="T2" fmla="*/ 78 w 701"/>
                <a:gd name="T3" fmla="*/ 2 h 1636"/>
                <a:gd name="T4" fmla="*/ 144 w 701"/>
                <a:gd name="T5" fmla="*/ 3 h 1636"/>
                <a:gd name="T6" fmla="*/ 208 w 701"/>
                <a:gd name="T7" fmla="*/ 4 h 1636"/>
                <a:gd name="T8" fmla="*/ 270 w 701"/>
                <a:gd name="T9" fmla="*/ 6 h 1636"/>
                <a:gd name="T10" fmla="*/ 328 w 701"/>
                <a:gd name="T11" fmla="*/ 8 h 1636"/>
                <a:gd name="T12" fmla="*/ 383 w 701"/>
                <a:gd name="T13" fmla="*/ 10 h 1636"/>
                <a:gd name="T14" fmla="*/ 434 w 701"/>
                <a:gd name="T15" fmla="*/ 12 h 1636"/>
                <a:gd name="T16" fmla="*/ 482 w 701"/>
                <a:gd name="T17" fmla="*/ 14 h 1636"/>
                <a:gd name="T18" fmla="*/ 525 w 701"/>
                <a:gd name="T19" fmla="*/ 16 h 1636"/>
                <a:gd name="T20" fmla="*/ 564 w 701"/>
                <a:gd name="T21" fmla="*/ 19 h 1636"/>
                <a:gd name="T22" fmla="*/ 598 w 701"/>
                <a:gd name="T23" fmla="*/ 21 h 1636"/>
                <a:gd name="T24" fmla="*/ 628 w 701"/>
                <a:gd name="T25" fmla="*/ 24 h 1636"/>
                <a:gd name="T26" fmla="*/ 653 w 701"/>
                <a:gd name="T27" fmla="*/ 27 h 1636"/>
                <a:gd name="T28" fmla="*/ 673 w 701"/>
                <a:gd name="T29" fmla="*/ 29 h 1636"/>
                <a:gd name="T30" fmla="*/ 689 w 701"/>
                <a:gd name="T31" fmla="*/ 32 h 1636"/>
                <a:gd name="T32" fmla="*/ 697 w 701"/>
                <a:gd name="T33" fmla="*/ 35 h 1636"/>
                <a:gd name="T34" fmla="*/ 701 w 701"/>
                <a:gd name="T35" fmla="*/ 38 h 1636"/>
                <a:gd name="T36" fmla="*/ 701 w 701"/>
                <a:gd name="T37" fmla="*/ 41 h 1636"/>
                <a:gd name="T38" fmla="*/ 696 w 701"/>
                <a:gd name="T39" fmla="*/ 43 h 1636"/>
                <a:gd name="T40" fmla="*/ 684 w 701"/>
                <a:gd name="T41" fmla="*/ 46 h 1636"/>
                <a:gd name="T42" fmla="*/ 667 w 701"/>
                <a:gd name="T43" fmla="*/ 49 h 1636"/>
                <a:gd name="T44" fmla="*/ 646 w 701"/>
                <a:gd name="T45" fmla="*/ 52 h 1636"/>
                <a:gd name="T46" fmla="*/ 621 w 701"/>
                <a:gd name="T47" fmla="*/ 51 h 1636"/>
                <a:gd name="T48" fmla="*/ 643 w 701"/>
                <a:gd name="T49" fmla="*/ 48 h 1636"/>
                <a:gd name="T50" fmla="*/ 659 w 701"/>
                <a:gd name="T51" fmla="*/ 46 h 1636"/>
                <a:gd name="T52" fmla="*/ 670 w 701"/>
                <a:gd name="T53" fmla="*/ 43 h 1636"/>
                <a:gd name="T54" fmla="*/ 676 w 701"/>
                <a:gd name="T55" fmla="*/ 40 h 1636"/>
                <a:gd name="T56" fmla="*/ 676 w 701"/>
                <a:gd name="T57" fmla="*/ 37 h 1636"/>
                <a:gd name="T58" fmla="*/ 670 w 701"/>
                <a:gd name="T59" fmla="*/ 34 h 1636"/>
                <a:gd name="T60" fmla="*/ 657 w 701"/>
                <a:gd name="T61" fmla="*/ 31 h 1636"/>
                <a:gd name="T62" fmla="*/ 640 w 701"/>
                <a:gd name="T63" fmla="*/ 29 h 1636"/>
                <a:gd name="T64" fmla="*/ 619 w 701"/>
                <a:gd name="T65" fmla="*/ 26 h 1636"/>
                <a:gd name="T66" fmla="*/ 591 w 701"/>
                <a:gd name="T67" fmla="*/ 23 h 1636"/>
                <a:gd name="T68" fmla="*/ 558 w 701"/>
                <a:gd name="T69" fmla="*/ 20 h 1636"/>
                <a:gd name="T70" fmla="*/ 520 w 701"/>
                <a:gd name="T71" fmla="*/ 18 h 1636"/>
                <a:gd name="T72" fmla="*/ 478 w 701"/>
                <a:gd name="T73" fmla="*/ 15 h 1636"/>
                <a:gd name="T74" fmla="*/ 431 w 701"/>
                <a:gd name="T75" fmla="*/ 13 h 1636"/>
                <a:gd name="T76" fmla="*/ 380 w 701"/>
                <a:gd name="T77" fmla="*/ 11 h 1636"/>
                <a:gd name="T78" fmla="*/ 324 w 701"/>
                <a:gd name="T79" fmla="*/ 9 h 1636"/>
                <a:gd name="T80" fmla="*/ 266 w 701"/>
                <a:gd name="T81" fmla="*/ 7 h 1636"/>
                <a:gd name="T82" fmla="*/ 204 w 701"/>
                <a:gd name="T83" fmla="*/ 5 h 1636"/>
                <a:gd name="T84" fmla="*/ 139 w 701"/>
                <a:gd name="T85" fmla="*/ 4 h 1636"/>
                <a:gd name="T86" fmla="*/ 71 w 701"/>
                <a:gd name="T87" fmla="*/ 3 h 1636"/>
                <a:gd name="T88" fmla="*/ 0 w 701"/>
                <a:gd name="T89" fmla="*/ 1 h 1636"/>
                <a:gd name="T90" fmla="*/ 9 w 701"/>
                <a:gd name="T91" fmla="*/ 0 h 16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01" h="1636">
                  <a:moveTo>
                    <a:pt x="9" y="0"/>
                  </a:moveTo>
                  <a:lnTo>
                    <a:pt x="78" y="34"/>
                  </a:lnTo>
                  <a:lnTo>
                    <a:pt x="144" y="76"/>
                  </a:lnTo>
                  <a:lnTo>
                    <a:pt x="208" y="123"/>
                  </a:lnTo>
                  <a:lnTo>
                    <a:pt x="270" y="175"/>
                  </a:lnTo>
                  <a:lnTo>
                    <a:pt x="328" y="231"/>
                  </a:lnTo>
                  <a:lnTo>
                    <a:pt x="383" y="295"/>
                  </a:lnTo>
                  <a:lnTo>
                    <a:pt x="434" y="362"/>
                  </a:lnTo>
                  <a:lnTo>
                    <a:pt x="482" y="432"/>
                  </a:lnTo>
                  <a:lnTo>
                    <a:pt x="525" y="506"/>
                  </a:lnTo>
                  <a:lnTo>
                    <a:pt x="564" y="584"/>
                  </a:lnTo>
                  <a:lnTo>
                    <a:pt x="598" y="666"/>
                  </a:lnTo>
                  <a:lnTo>
                    <a:pt x="628" y="751"/>
                  </a:lnTo>
                  <a:lnTo>
                    <a:pt x="653" y="836"/>
                  </a:lnTo>
                  <a:lnTo>
                    <a:pt x="673" y="925"/>
                  </a:lnTo>
                  <a:lnTo>
                    <a:pt x="689" y="1013"/>
                  </a:lnTo>
                  <a:lnTo>
                    <a:pt x="697" y="1104"/>
                  </a:lnTo>
                  <a:lnTo>
                    <a:pt x="701" y="1194"/>
                  </a:lnTo>
                  <a:lnTo>
                    <a:pt x="701" y="1285"/>
                  </a:lnTo>
                  <a:lnTo>
                    <a:pt x="696" y="1374"/>
                  </a:lnTo>
                  <a:lnTo>
                    <a:pt x="684" y="1462"/>
                  </a:lnTo>
                  <a:lnTo>
                    <a:pt x="667" y="1551"/>
                  </a:lnTo>
                  <a:lnTo>
                    <a:pt x="646" y="1636"/>
                  </a:lnTo>
                  <a:lnTo>
                    <a:pt x="621" y="1625"/>
                  </a:lnTo>
                  <a:lnTo>
                    <a:pt x="643" y="1536"/>
                  </a:lnTo>
                  <a:lnTo>
                    <a:pt x="659" y="1448"/>
                  </a:lnTo>
                  <a:lnTo>
                    <a:pt x="670" y="1357"/>
                  </a:lnTo>
                  <a:lnTo>
                    <a:pt x="676" y="1265"/>
                  </a:lnTo>
                  <a:lnTo>
                    <a:pt x="676" y="1173"/>
                  </a:lnTo>
                  <a:lnTo>
                    <a:pt x="670" y="1080"/>
                  </a:lnTo>
                  <a:lnTo>
                    <a:pt x="657" y="988"/>
                  </a:lnTo>
                  <a:lnTo>
                    <a:pt x="640" y="897"/>
                  </a:lnTo>
                  <a:lnTo>
                    <a:pt x="619" y="809"/>
                  </a:lnTo>
                  <a:lnTo>
                    <a:pt x="591" y="722"/>
                  </a:lnTo>
                  <a:lnTo>
                    <a:pt x="558" y="637"/>
                  </a:lnTo>
                  <a:lnTo>
                    <a:pt x="520" y="555"/>
                  </a:lnTo>
                  <a:lnTo>
                    <a:pt x="478" y="477"/>
                  </a:lnTo>
                  <a:lnTo>
                    <a:pt x="431" y="405"/>
                  </a:lnTo>
                  <a:lnTo>
                    <a:pt x="380" y="334"/>
                  </a:lnTo>
                  <a:lnTo>
                    <a:pt x="324" y="269"/>
                  </a:lnTo>
                  <a:lnTo>
                    <a:pt x="266" y="210"/>
                  </a:lnTo>
                  <a:lnTo>
                    <a:pt x="204" y="155"/>
                  </a:lnTo>
                  <a:lnTo>
                    <a:pt x="139" y="108"/>
                  </a:lnTo>
                  <a:lnTo>
                    <a:pt x="71" y="65"/>
                  </a:lnTo>
                  <a:lnTo>
                    <a:pt x="0" y="28"/>
                  </a:lnTo>
                  <a:lnTo>
                    <a:pt x="9" y="0"/>
                  </a:lnTo>
                  <a:close/>
                </a:path>
              </a:pathLst>
            </a:custGeom>
            <a:solidFill>
              <a:srgbClr val="0D8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3" name="Freeform 110"/>
            <p:cNvSpPr>
              <a:spLocks/>
            </p:cNvSpPr>
            <p:nvPr/>
          </p:nvSpPr>
          <p:spPr bwMode="auto">
            <a:xfrm>
              <a:off x="1482" y="1181"/>
              <a:ext cx="684" cy="799"/>
            </a:xfrm>
            <a:custGeom>
              <a:avLst/>
              <a:gdLst>
                <a:gd name="T0" fmla="*/ 629 w 684"/>
                <a:gd name="T1" fmla="*/ 50 h 1597"/>
                <a:gd name="T2" fmla="*/ 651 w 684"/>
                <a:gd name="T3" fmla="*/ 48 h 1597"/>
                <a:gd name="T4" fmla="*/ 667 w 684"/>
                <a:gd name="T5" fmla="*/ 45 h 1597"/>
                <a:gd name="T6" fmla="*/ 678 w 684"/>
                <a:gd name="T7" fmla="*/ 42 h 1597"/>
                <a:gd name="T8" fmla="*/ 684 w 684"/>
                <a:gd name="T9" fmla="*/ 39 h 1597"/>
                <a:gd name="T10" fmla="*/ 684 w 684"/>
                <a:gd name="T11" fmla="*/ 36 h 1597"/>
                <a:gd name="T12" fmla="*/ 678 w 684"/>
                <a:gd name="T13" fmla="*/ 33 h 1597"/>
                <a:gd name="T14" fmla="*/ 665 w 684"/>
                <a:gd name="T15" fmla="*/ 30 h 1597"/>
                <a:gd name="T16" fmla="*/ 648 w 684"/>
                <a:gd name="T17" fmla="*/ 28 h 1597"/>
                <a:gd name="T18" fmla="*/ 627 w 684"/>
                <a:gd name="T19" fmla="*/ 25 h 1597"/>
                <a:gd name="T20" fmla="*/ 599 w 684"/>
                <a:gd name="T21" fmla="*/ 22 h 1597"/>
                <a:gd name="T22" fmla="*/ 566 w 684"/>
                <a:gd name="T23" fmla="*/ 20 h 1597"/>
                <a:gd name="T24" fmla="*/ 528 w 684"/>
                <a:gd name="T25" fmla="*/ 17 h 1597"/>
                <a:gd name="T26" fmla="*/ 486 w 684"/>
                <a:gd name="T27" fmla="*/ 15 h 1597"/>
                <a:gd name="T28" fmla="*/ 439 w 684"/>
                <a:gd name="T29" fmla="*/ 12 h 1597"/>
                <a:gd name="T30" fmla="*/ 388 w 684"/>
                <a:gd name="T31" fmla="*/ 10 h 1597"/>
                <a:gd name="T32" fmla="*/ 332 w 684"/>
                <a:gd name="T33" fmla="*/ 8 h 1597"/>
                <a:gd name="T34" fmla="*/ 274 w 684"/>
                <a:gd name="T35" fmla="*/ 6 h 1597"/>
                <a:gd name="T36" fmla="*/ 212 w 684"/>
                <a:gd name="T37" fmla="*/ 4 h 1597"/>
                <a:gd name="T38" fmla="*/ 147 w 684"/>
                <a:gd name="T39" fmla="*/ 3 h 1597"/>
                <a:gd name="T40" fmla="*/ 79 w 684"/>
                <a:gd name="T41" fmla="*/ 2 h 1597"/>
                <a:gd name="T42" fmla="*/ 8 w 684"/>
                <a:gd name="T43" fmla="*/ 0 h 1597"/>
                <a:gd name="T44" fmla="*/ 0 w 684"/>
                <a:gd name="T45" fmla="*/ 1 h 1597"/>
                <a:gd name="T46" fmla="*/ 68 w 684"/>
                <a:gd name="T47" fmla="*/ 3 h 1597"/>
                <a:gd name="T48" fmla="*/ 134 w 684"/>
                <a:gd name="T49" fmla="*/ 4 h 1597"/>
                <a:gd name="T50" fmla="*/ 198 w 684"/>
                <a:gd name="T51" fmla="*/ 5 h 1597"/>
                <a:gd name="T52" fmla="*/ 258 w 684"/>
                <a:gd name="T53" fmla="*/ 7 h 1597"/>
                <a:gd name="T54" fmla="*/ 315 w 684"/>
                <a:gd name="T55" fmla="*/ 9 h 1597"/>
                <a:gd name="T56" fmla="*/ 369 w 684"/>
                <a:gd name="T57" fmla="*/ 11 h 1597"/>
                <a:gd name="T58" fmla="*/ 418 w 684"/>
                <a:gd name="T59" fmla="*/ 13 h 1597"/>
                <a:gd name="T60" fmla="*/ 465 w 684"/>
                <a:gd name="T61" fmla="*/ 15 h 1597"/>
                <a:gd name="T62" fmla="*/ 506 w 684"/>
                <a:gd name="T63" fmla="*/ 18 h 1597"/>
                <a:gd name="T64" fmla="*/ 542 w 684"/>
                <a:gd name="T65" fmla="*/ 20 h 1597"/>
                <a:gd name="T66" fmla="*/ 574 w 684"/>
                <a:gd name="T67" fmla="*/ 23 h 1597"/>
                <a:gd name="T68" fmla="*/ 602 w 684"/>
                <a:gd name="T69" fmla="*/ 25 h 1597"/>
                <a:gd name="T70" fmla="*/ 623 w 684"/>
                <a:gd name="T71" fmla="*/ 28 h 1597"/>
                <a:gd name="T72" fmla="*/ 640 w 684"/>
                <a:gd name="T73" fmla="*/ 31 h 1597"/>
                <a:gd name="T74" fmla="*/ 651 w 684"/>
                <a:gd name="T75" fmla="*/ 33 h 1597"/>
                <a:gd name="T76" fmla="*/ 657 w 684"/>
                <a:gd name="T77" fmla="*/ 36 h 1597"/>
                <a:gd name="T78" fmla="*/ 657 w 684"/>
                <a:gd name="T79" fmla="*/ 39 h 1597"/>
                <a:gd name="T80" fmla="*/ 651 w 684"/>
                <a:gd name="T81" fmla="*/ 42 h 1597"/>
                <a:gd name="T82" fmla="*/ 641 w 684"/>
                <a:gd name="T83" fmla="*/ 45 h 1597"/>
                <a:gd name="T84" fmla="*/ 624 w 684"/>
                <a:gd name="T85" fmla="*/ 47 h 1597"/>
                <a:gd name="T86" fmla="*/ 603 w 684"/>
                <a:gd name="T87" fmla="*/ 50 h 1597"/>
                <a:gd name="T88" fmla="*/ 629 w 684"/>
                <a:gd name="T89" fmla="*/ 50 h 15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4" h="1597">
                  <a:moveTo>
                    <a:pt x="629" y="1597"/>
                  </a:moveTo>
                  <a:lnTo>
                    <a:pt x="651" y="1508"/>
                  </a:lnTo>
                  <a:lnTo>
                    <a:pt x="667" y="1420"/>
                  </a:lnTo>
                  <a:lnTo>
                    <a:pt x="678" y="1329"/>
                  </a:lnTo>
                  <a:lnTo>
                    <a:pt x="684" y="1237"/>
                  </a:lnTo>
                  <a:lnTo>
                    <a:pt x="684" y="1145"/>
                  </a:lnTo>
                  <a:lnTo>
                    <a:pt x="678" y="1052"/>
                  </a:lnTo>
                  <a:lnTo>
                    <a:pt x="665" y="960"/>
                  </a:lnTo>
                  <a:lnTo>
                    <a:pt x="648" y="869"/>
                  </a:lnTo>
                  <a:lnTo>
                    <a:pt x="627" y="781"/>
                  </a:lnTo>
                  <a:lnTo>
                    <a:pt x="599" y="694"/>
                  </a:lnTo>
                  <a:lnTo>
                    <a:pt x="566" y="609"/>
                  </a:lnTo>
                  <a:lnTo>
                    <a:pt x="528" y="527"/>
                  </a:lnTo>
                  <a:lnTo>
                    <a:pt x="486" y="449"/>
                  </a:lnTo>
                  <a:lnTo>
                    <a:pt x="439" y="377"/>
                  </a:lnTo>
                  <a:lnTo>
                    <a:pt x="388" y="306"/>
                  </a:lnTo>
                  <a:lnTo>
                    <a:pt x="332" y="241"/>
                  </a:lnTo>
                  <a:lnTo>
                    <a:pt x="274" y="182"/>
                  </a:lnTo>
                  <a:lnTo>
                    <a:pt x="212" y="127"/>
                  </a:lnTo>
                  <a:lnTo>
                    <a:pt x="147" y="80"/>
                  </a:lnTo>
                  <a:lnTo>
                    <a:pt x="79" y="37"/>
                  </a:lnTo>
                  <a:lnTo>
                    <a:pt x="8" y="0"/>
                  </a:lnTo>
                  <a:lnTo>
                    <a:pt x="0" y="31"/>
                  </a:lnTo>
                  <a:lnTo>
                    <a:pt x="68" y="67"/>
                  </a:lnTo>
                  <a:lnTo>
                    <a:pt x="134" y="109"/>
                  </a:lnTo>
                  <a:lnTo>
                    <a:pt x="198" y="156"/>
                  </a:lnTo>
                  <a:lnTo>
                    <a:pt x="258" y="209"/>
                  </a:lnTo>
                  <a:lnTo>
                    <a:pt x="315" y="267"/>
                  </a:lnTo>
                  <a:lnTo>
                    <a:pt x="369" y="330"/>
                  </a:lnTo>
                  <a:lnTo>
                    <a:pt x="418" y="397"/>
                  </a:lnTo>
                  <a:lnTo>
                    <a:pt x="465" y="469"/>
                  </a:lnTo>
                  <a:lnTo>
                    <a:pt x="506" y="545"/>
                  </a:lnTo>
                  <a:lnTo>
                    <a:pt x="542" y="623"/>
                  </a:lnTo>
                  <a:lnTo>
                    <a:pt x="574" y="706"/>
                  </a:lnTo>
                  <a:lnTo>
                    <a:pt x="602" y="792"/>
                  </a:lnTo>
                  <a:lnTo>
                    <a:pt x="623" y="877"/>
                  </a:lnTo>
                  <a:lnTo>
                    <a:pt x="640" y="965"/>
                  </a:lnTo>
                  <a:lnTo>
                    <a:pt x="651" y="1054"/>
                  </a:lnTo>
                  <a:lnTo>
                    <a:pt x="657" y="1145"/>
                  </a:lnTo>
                  <a:lnTo>
                    <a:pt x="657" y="1235"/>
                  </a:lnTo>
                  <a:lnTo>
                    <a:pt x="651" y="1324"/>
                  </a:lnTo>
                  <a:lnTo>
                    <a:pt x="641" y="1413"/>
                  </a:lnTo>
                  <a:lnTo>
                    <a:pt x="624" y="1499"/>
                  </a:lnTo>
                  <a:lnTo>
                    <a:pt x="603" y="1584"/>
                  </a:lnTo>
                  <a:lnTo>
                    <a:pt x="629" y="1597"/>
                  </a:lnTo>
                  <a:close/>
                </a:path>
              </a:pathLst>
            </a:custGeom>
            <a:solidFill>
              <a:srgbClr val="1589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4" name="Freeform 111"/>
            <p:cNvSpPr>
              <a:spLocks/>
            </p:cNvSpPr>
            <p:nvPr/>
          </p:nvSpPr>
          <p:spPr bwMode="auto">
            <a:xfrm>
              <a:off x="1473" y="1197"/>
              <a:ext cx="666" cy="776"/>
            </a:xfrm>
            <a:custGeom>
              <a:avLst/>
              <a:gdLst>
                <a:gd name="T0" fmla="*/ 9 w 666"/>
                <a:gd name="T1" fmla="*/ 0 h 1553"/>
                <a:gd name="T2" fmla="*/ 77 w 666"/>
                <a:gd name="T3" fmla="*/ 1 h 1553"/>
                <a:gd name="T4" fmla="*/ 143 w 666"/>
                <a:gd name="T5" fmla="*/ 2 h 1553"/>
                <a:gd name="T6" fmla="*/ 207 w 666"/>
                <a:gd name="T7" fmla="*/ 3 h 1553"/>
                <a:gd name="T8" fmla="*/ 267 w 666"/>
                <a:gd name="T9" fmla="*/ 5 h 1553"/>
                <a:gd name="T10" fmla="*/ 324 w 666"/>
                <a:gd name="T11" fmla="*/ 7 h 1553"/>
                <a:gd name="T12" fmla="*/ 378 w 666"/>
                <a:gd name="T13" fmla="*/ 9 h 1553"/>
                <a:gd name="T14" fmla="*/ 427 w 666"/>
                <a:gd name="T15" fmla="*/ 11 h 1553"/>
                <a:gd name="T16" fmla="*/ 474 w 666"/>
                <a:gd name="T17" fmla="*/ 13 h 1553"/>
                <a:gd name="T18" fmla="*/ 515 w 666"/>
                <a:gd name="T19" fmla="*/ 16 h 1553"/>
                <a:gd name="T20" fmla="*/ 551 w 666"/>
                <a:gd name="T21" fmla="*/ 18 h 1553"/>
                <a:gd name="T22" fmla="*/ 583 w 666"/>
                <a:gd name="T23" fmla="*/ 21 h 1553"/>
                <a:gd name="T24" fmla="*/ 611 w 666"/>
                <a:gd name="T25" fmla="*/ 23 h 1553"/>
                <a:gd name="T26" fmla="*/ 632 w 666"/>
                <a:gd name="T27" fmla="*/ 26 h 1553"/>
                <a:gd name="T28" fmla="*/ 649 w 666"/>
                <a:gd name="T29" fmla="*/ 29 h 1553"/>
                <a:gd name="T30" fmla="*/ 660 w 666"/>
                <a:gd name="T31" fmla="*/ 31 h 1553"/>
                <a:gd name="T32" fmla="*/ 666 w 666"/>
                <a:gd name="T33" fmla="*/ 34 h 1553"/>
                <a:gd name="T34" fmla="*/ 666 w 666"/>
                <a:gd name="T35" fmla="*/ 37 h 1553"/>
                <a:gd name="T36" fmla="*/ 660 w 666"/>
                <a:gd name="T37" fmla="*/ 40 h 1553"/>
                <a:gd name="T38" fmla="*/ 650 w 666"/>
                <a:gd name="T39" fmla="*/ 43 h 1553"/>
                <a:gd name="T40" fmla="*/ 633 w 666"/>
                <a:gd name="T41" fmla="*/ 45 h 1553"/>
                <a:gd name="T42" fmla="*/ 612 w 666"/>
                <a:gd name="T43" fmla="*/ 48 h 1553"/>
                <a:gd name="T44" fmla="*/ 585 w 666"/>
                <a:gd name="T45" fmla="*/ 48 h 1553"/>
                <a:gd name="T46" fmla="*/ 607 w 666"/>
                <a:gd name="T47" fmla="*/ 45 h 1553"/>
                <a:gd name="T48" fmla="*/ 622 w 666"/>
                <a:gd name="T49" fmla="*/ 42 h 1553"/>
                <a:gd name="T50" fmla="*/ 632 w 666"/>
                <a:gd name="T51" fmla="*/ 40 h 1553"/>
                <a:gd name="T52" fmla="*/ 638 w 666"/>
                <a:gd name="T53" fmla="*/ 37 h 1553"/>
                <a:gd name="T54" fmla="*/ 636 w 666"/>
                <a:gd name="T55" fmla="*/ 34 h 1553"/>
                <a:gd name="T56" fmla="*/ 631 w 666"/>
                <a:gd name="T57" fmla="*/ 32 h 1553"/>
                <a:gd name="T58" fmla="*/ 621 w 666"/>
                <a:gd name="T59" fmla="*/ 29 h 1553"/>
                <a:gd name="T60" fmla="*/ 604 w 666"/>
                <a:gd name="T61" fmla="*/ 26 h 1553"/>
                <a:gd name="T62" fmla="*/ 584 w 666"/>
                <a:gd name="T63" fmla="*/ 24 h 1553"/>
                <a:gd name="T64" fmla="*/ 557 w 666"/>
                <a:gd name="T65" fmla="*/ 21 h 1553"/>
                <a:gd name="T66" fmla="*/ 526 w 666"/>
                <a:gd name="T67" fmla="*/ 19 h 1553"/>
                <a:gd name="T68" fmla="*/ 491 w 666"/>
                <a:gd name="T69" fmla="*/ 16 h 1553"/>
                <a:gd name="T70" fmla="*/ 450 w 666"/>
                <a:gd name="T71" fmla="*/ 14 h 1553"/>
                <a:gd name="T72" fmla="*/ 406 w 666"/>
                <a:gd name="T73" fmla="*/ 12 h 1553"/>
                <a:gd name="T74" fmla="*/ 358 w 666"/>
                <a:gd name="T75" fmla="*/ 10 h 1553"/>
                <a:gd name="T76" fmla="*/ 306 w 666"/>
                <a:gd name="T77" fmla="*/ 8 h 1553"/>
                <a:gd name="T78" fmla="*/ 250 w 666"/>
                <a:gd name="T79" fmla="*/ 6 h 1553"/>
                <a:gd name="T80" fmla="*/ 191 w 666"/>
                <a:gd name="T81" fmla="*/ 4 h 1553"/>
                <a:gd name="T82" fmla="*/ 130 w 666"/>
                <a:gd name="T83" fmla="*/ 3 h 1553"/>
                <a:gd name="T84" fmla="*/ 65 w 666"/>
                <a:gd name="T85" fmla="*/ 2 h 1553"/>
                <a:gd name="T86" fmla="*/ 0 w 666"/>
                <a:gd name="T87" fmla="*/ 1 h 1553"/>
                <a:gd name="T88" fmla="*/ 9 w 666"/>
                <a:gd name="T89" fmla="*/ 0 h 15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66" h="1553">
                  <a:moveTo>
                    <a:pt x="9" y="0"/>
                  </a:moveTo>
                  <a:lnTo>
                    <a:pt x="77" y="36"/>
                  </a:lnTo>
                  <a:lnTo>
                    <a:pt x="143" y="78"/>
                  </a:lnTo>
                  <a:lnTo>
                    <a:pt x="207" y="125"/>
                  </a:lnTo>
                  <a:lnTo>
                    <a:pt x="267" y="178"/>
                  </a:lnTo>
                  <a:lnTo>
                    <a:pt x="324" y="236"/>
                  </a:lnTo>
                  <a:lnTo>
                    <a:pt x="378" y="299"/>
                  </a:lnTo>
                  <a:lnTo>
                    <a:pt x="427" y="366"/>
                  </a:lnTo>
                  <a:lnTo>
                    <a:pt x="474" y="438"/>
                  </a:lnTo>
                  <a:lnTo>
                    <a:pt x="515" y="514"/>
                  </a:lnTo>
                  <a:lnTo>
                    <a:pt x="551" y="592"/>
                  </a:lnTo>
                  <a:lnTo>
                    <a:pt x="583" y="675"/>
                  </a:lnTo>
                  <a:lnTo>
                    <a:pt x="611" y="761"/>
                  </a:lnTo>
                  <a:lnTo>
                    <a:pt x="632" y="846"/>
                  </a:lnTo>
                  <a:lnTo>
                    <a:pt x="649" y="934"/>
                  </a:lnTo>
                  <a:lnTo>
                    <a:pt x="660" y="1023"/>
                  </a:lnTo>
                  <a:lnTo>
                    <a:pt x="666" y="1114"/>
                  </a:lnTo>
                  <a:lnTo>
                    <a:pt x="666" y="1204"/>
                  </a:lnTo>
                  <a:lnTo>
                    <a:pt x="660" y="1293"/>
                  </a:lnTo>
                  <a:lnTo>
                    <a:pt x="650" y="1382"/>
                  </a:lnTo>
                  <a:lnTo>
                    <a:pt x="633" y="1468"/>
                  </a:lnTo>
                  <a:lnTo>
                    <a:pt x="612" y="1553"/>
                  </a:lnTo>
                  <a:lnTo>
                    <a:pt x="585" y="1541"/>
                  </a:lnTo>
                  <a:lnTo>
                    <a:pt x="607" y="1459"/>
                  </a:lnTo>
                  <a:lnTo>
                    <a:pt x="622" y="1374"/>
                  </a:lnTo>
                  <a:lnTo>
                    <a:pt x="632" y="1287"/>
                  </a:lnTo>
                  <a:lnTo>
                    <a:pt x="638" y="1200"/>
                  </a:lnTo>
                  <a:lnTo>
                    <a:pt x="636" y="1114"/>
                  </a:lnTo>
                  <a:lnTo>
                    <a:pt x="631" y="1027"/>
                  </a:lnTo>
                  <a:lnTo>
                    <a:pt x="621" y="940"/>
                  </a:lnTo>
                  <a:lnTo>
                    <a:pt x="604" y="855"/>
                  </a:lnTo>
                  <a:lnTo>
                    <a:pt x="584" y="770"/>
                  </a:lnTo>
                  <a:lnTo>
                    <a:pt x="557" y="688"/>
                  </a:lnTo>
                  <a:lnTo>
                    <a:pt x="526" y="609"/>
                  </a:lnTo>
                  <a:lnTo>
                    <a:pt x="491" y="532"/>
                  </a:lnTo>
                  <a:lnTo>
                    <a:pt x="450" y="458"/>
                  </a:lnTo>
                  <a:lnTo>
                    <a:pt x="406" y="388"/>
                  </a:lnTo>
                  <a:lnTo>
                    <a:pt x="358" y="322"/>
                  </a:lnTo>
                  <a:lnTo>
                    <a:pt x="306" y="261"/>
                  </a:lnTo>
                  <a:lnTo>
                    <a:pt x="250" y="205"/>
                  </a:lnTo>
                  <a:lnTo>
                    <a:pt x="191" y="154"/>
                  </a:lnTo>
                  <a:lnTo>
                    <a:pt x="130" y="107"/>
                  </a:lnTo>
                  <a:lnTo>
                    <a:pt x="65" y="67"/>
                  </a:lnTo>
                  <a:lnTo>
                    <a:pt x="0" y="33"/>
                  </a:lnTo>
                  <a:lnTo>
                    <a:pt x="9" y="0"/>
                  </a:lnTo>
                  <a:close/>
                </a:path>
              </a:pathLst>
            </a:custGeom>
            <a:solidFill>
              <a:srgbClr val="1D8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5" name="Freeform 112"/>
            <p:cNvSpPr>
              <a:spLocks/>
            </p:cNvSpPr>
            <p:nvPr/>
          </p:nvSpPr>
          <p:spPr bwMode="auto">
            <a:xfrm>
              <a:off x="1463" y="1213"/>
              <a:ext cx="648" cy="754"/>
            </a:xfrm>
            <a:custGeom>
              <a:avLst/>
              <a:gdLst>
                <a:gd name="T0" fmla="*/ 595 w 648"/>
                <a:gd name="T1" fmla="*/ 48 h 1508"/>
                <a:gd name="T2" fmla="*/ 617 w 648"/>
                <a:gd name="T3" fmla="*/ 45 h 1508"/>
                <a:gd name="T4" fmla="*/ 632 w 648"/>
                <a:gd name="T5" fmla="*/ 42 h 1508"/>
                <a:gd name="T6" fmla="*/ 642 w 648"/>
                <a:gd name="T7" fmla="*/ 40 h 1508"/>
                <a:gd name="T8" fmla="*/ 648 w 648"/>
                <a:gd name="T9" fmla="*/ 37 h 1508"/>
                <a:gd name="T10" fmla="*/ 646 w 648"/>
                <a:gd name="T11" fmla="*/ 34 h 1508"/>
                <a:gd name="T12" fmla="*/ 641 w 648"/>
                <a:gd name="T13" fmla="*/ 32 h 1508"/>
                <a:gd name="T14" fmla="*/ 631 w 648"/>
                <a:gd name="T15" fmla="*/ 29 h 1508"/>
                <a:gd name="T16" fmla="*/ 614 w 648"/>
                <a:gd name="T17" fmla="*/ 26 h 1508"/>
                <a:gd name="T18" fmla="*/ 594 w 648"/>
                <a:gd name="T19" fmla="*/ 24 h 1508"/>
                <a:gd name="T20" fmla="*/ 567 w 648"/>
                <a:gd name="T21" fmla="*/ 21 h 1508"/>
                <a:gd name="T22" fmla="*/ 536 w 648"/>
                <a:gd name="T23" fmla="*/ 18 h 1508"/>
                <a:gd name="T24" fmla="*/ 501 w 648"/>
                <a:gd name="T25" fmla="*/ 16 h 1508"/>
                <a:gd name="T26" fmla="*/ 460 w 648"/>
                <a:gd name="T27" fmla="*/ 14 h 1508"/>
                <a:gd name="T28" fmla="*/ 416 w 648"/>
                <a:gd name="T29" fmla="*/ 12 h 1508"/>
                <a:gd name="T30" fmla="*/ 368 w 648"/>
                <a:gd name="T31" fmla="*/ 10 h 1508"/>
                <a:gd name="T32" fmla="*/ 316 w 648"/>
                <a:gd name="T33" fmla="*/ 8 h 1508"/>
                <a:gd name="T34" fmla="*/ 260 w 648"/>
                <a:gd name="T35" fmla="*/ 6 h 1508"/>
                <a:gd name="T36" fmla="*/ 201 w 648"/>
                <a:gd name="T37" fmla="*/ 4 h 1508"/>
                <a:gd name="T38" fmla="*/ 140 w 648"/>
                <a:gd name="T39" fmla="*/ 3 h 1508"/>
                <a:gd name="T40" fmla="*/ 75 w 648"/>
                <a:gd name="T41" fmla="*/ 2 h 1508"/>
                <a:gd name="T42" fmla="*/ 10 w 648"/>
                <a:gd name="T43" fmla="*/ 0 h 1508"/>
                <a:gd name="T44" fmla="*/ 0 w 648"/>
                <a:gd name="T45" fmla="*/ 2 h 1508"/>
                <a:gd name="T46" fmla="*/ 64 w 648"/>
                <a:gd name="T47" fmla="*/ 3 h 1508"/>
                <a:gd name="T48" fmla="*/ 126 w 648"/>
                <a:gd name="T49" fmla="*/ 4 h 1508"/>
                <a:gd name="T50" fmla="*/ 185 w 648"/>
                <a:gd name="T51" fmla="*/ 5 h 1508"/>
                <a:gd name="T52" fmla="*/ 242 w 648"/>
                <a:gd name="T53" fmla="*/ 7 h 1508"/>
                <a:gd name="T54" fmla="*/ 296 w 648"/>
                <a:gd name="T55" fmla="*/ 8 h 1508"/>
                <a:gd name="T56" fmla="*/ 347 w 648"/>
                <a:gd name="T57" fmla="*/ 10 h 1508"/>
                <a:gd name="T58" fmla="*/ 393 w 648"/>
                <a:gd name="T59" fmla="*/ 12 h 1508"/>
                <a:gd name="T60" fmla="*/ 436 w 648"/>
                <a:gd name="T61" fmla="*/ 14 h 1508"/>
                <a:gd name="T62" fmla="*/ 475 w 648"/>
                <a:gd name="T63" fmla="*/ 17 h 1508"/>
                <a:gd name="T64" fmla="*/ 509 w 648"/>
                <a:gd name="T65" fmla="*/ 19 h 1508"/>
                <a:gd name="T66" fmla="*/ 540 w 648"/>
                <a:gd name="T67" fmla="*/ 21 h 1508"/>
                <a:gd name="T68" fmla="*/ 566 w 648"/>
                <a:gd name="T69" fmla="*/ 24 h 1508"/>
                <a:gd name="T70" fmla="*/ 585 w 648"/>
                <a:gd name="T71" fmla="*/ 26 h 1508"/>
                <a:gd name="T72" fmla="*/ 601 w 648"/>
                <a:gd name="T73" fmla="*/ 29 h 1508"/>
                <a:gd name="T74" fmla="*/ 611 w 648"/>
                <a:gd name="T75" fmla="*/ 32 h 1508"/>
                <a:gd name="T76" fmla="*/ 617 w 648"/>
                <a:gd name="T77" fmla="*/ 34 h 1508"/>
                <a:gd name="T78" fmla="*/ 617 w 648"/>
                <a:gd name="T79" fmla="*/ 37 h 1508"/>
                <a:gd name="T80" fmla="*/ 612 w 648"/>
                <a:gd name="T81" fmla="*/ 40 h 1508"/>
                <a:gd name="T82" fmla="*/ 602 w 648"/>
                <a:gd name="T83" fmla="*/ 42 h 1508"/>
                <a:gd name="T84" fmla="*/ 587 w 648"/>
                <a:gd name="T85" fmla="*/ 45 h 1508"/>
                <a:gd name="T86" fmla="*/ 567 w 648"/>
                <a:gd name="T87" fmla="*/ 47 h 1508"/>
                <a:gd name="T88" fmla="*/ 595 w 648"/>
                <a:gd name="T89" fmla="*/ 48 h 15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8" h="1508">
                  <a:moveTo>
                    <a:pt x="595" y="1508"/>
                  </a:moveTo>
                  <a:lnTo>
                    <a:pt x="617" y="1426"/>
                  </a:lnTo>
                  <a:lnTo>
                    <a:pt x="632" y="1341"/>
                  </a:lnTo>
                  <a:lnTo>
                    <a:pt x="642" y="1254"/>
                  </a:lnTo>
                  <a:lnTo>
                    <a:pt x="648" y="1167"/>
                  </a:lnTo>
                  <a:lnTo>
                    <a:pt x="646" y="1081"/>
                  </a:lnTo>
                  <a:lnTo>
                    <a:pt x="641" y="994"/>
                  </a:lnTo>
                  <a:lnTo>
                    <a:pt x="631" y="907"/>
                  </a:lnTo>
                  <a:lnTo>
                    <a:pt x="614" y="822"/>
                  </a:lnTo>
                  <a:lnTo>
                    <a:pt x="594" y="737"/>
                  </a:lnTo>
                  <a:lnTo>
                    <a:pt x="567" y="655"/>
                  </a:lnTo>
                  <a:lnTo>
                    <a:pt x="536" y="576"/>
                  </a:lnTo>
                  <a:lnTo>
                    <a:pt x="501" y="499"/>
                  </a:lnTo>
                  <a:lnTo>
                    <a:pt x="460" y="425"/>
                  </a:lnTo>
                  <a:lnTo>
                    <a:pt x="416" y="355"/>
                  </a:lnTo>
                  <a:lnTo>
                    <a:pt x="368" y="289"/>
                  </a:lnTo>
                  <a:lnTo>
                    <a:pt x="316" y="228"/>
                  </a:lnTo>
                  <a:lnTo>
                    <a:pt x="260" y="172"/>
                  </a:lnTo>
                  <a:lnTo>
                    <a:pt x="201" y="121"/>
                  </a:lnTo>
                  <a:lnTo>
                    <a:pt x="140" y="74"/>
                  </a:lnTo>
                  <a:lnTo>
                    <a:pt x="75" y="34"/>
                  </a:lnTo>
                  <a:lnTo>
                    <a:pt x="10" y="0"/>
                  </a:lnTo>
                  <a:lnTo>
                    <a:pt x="0" y="34"/>
                  </a:lnTo>
                  <a:lnTo>
                    <a:pt x="64" y="69"/>
                  </a:lnTo>
                  <a:lnTo>
                    <a:pt x="126" y="107"/>
                  </a:lnTo>
                  <a:lnTo>
                    <a:pt x="185" y="152"/>
                  </a:lnTo>
                  <a:lnTo>
                    <a:pt x="242" y="201"/>
                  </a:lnTo>
                  <a:lnTo>
                    <a:pt x="296" y="255"/>
                  </a:lnTo>
                  <a:lnTo>
                    <a:pt x="347" y="315"/>
                  </a:lnTo>
                  <a:lnTo>
                    <a:pt x="393" y="378"/>
                  </a:lnTo>
                  <a:lnTo>
                    <a:pt x="436" y="447"/>
                  </a:lnTo>
                  <a:lnTo>
                    <a:pt x="475" y="518"/>
                  </a:lnTo>
                  <a:lnTo>
                    <a:pt x="509" y="592"/>
                  </a:lnTo>
                  <a:lnTo>
                    <a:pt x="540" y="670"/>
                  </a:lnTo>
                  <a:lnTo>
                    <a:pt x="566" y="749"/>
                  </a:lnTo>
                  <a:lnTo>
                    <a:pt x="585" y="831"/>
                  </a:lnTo>
                  <a:lnTo>
                    <a:pt x="601" y="912"/>
                  </a:lnTo>
                  <a:lnTo>
                    <a:pt x="611" y="997"/>
                  </a:lnTo>
                  <a:lnTo>
                    <a:pt x="617" y="1081"/>
                  </a:lnTo>
                  <a:lnTo>
                    <a:pt x="617" y="1166"/>
                  </a:lnTo>
                  <a:lnTo>
                    <a:pt x="612" y="1251"/>
                  </a:lnTo>
                  <a:lnTo>
                    <a:pt x="602" y="1332"/>
                  </a:lnTo>
                  <a:lnTo>
                    <a:pt x="587" y="1415"/>
                  </a:lnTo>
                  <a:lnTo>
                    <a:pt x="567" y="1495"/>
                  </a:lnTo>
                  <a:lnTo>
                    <a:pt x="595" y="1508"/>
                  </a:lnTo>
                  <a:close/>
                </a:path>
              </a:pathLst>
            </a:custGeom>
            <a:solidFill>
              <a:srgbClr val="2594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6" name="Freeform 113"/>
            <p:cNvSpPr>
              <a:spLocks/>
            </p:cNvSpPr>
            <p:nvPr/>
          </p:nvSpPr>
          <p:spPr bwMode="auto">
            <a:xfrm>
              <a:off x="1452" y="1230"/>
              <a:ext cx="628" cy="731"/>
            </a:xfrm>
            <a:custGeom>
              <a:avLst/>
              <a:gdLst>
                <a:gd name="T0" fmla="*/ 11 w 628"/>
                <a:gd name="T1" fmla="*/ 0 h 1461"/>
                <a:gd name="T2" fmla="*/ 75 w 628"/>
                <a:gd name="T3" fmla="*/ 2 h 1461"/>
                <a:gd name="T4" fmla="*/ 137 w 628"/>
                <a:gd name="T5" fmla="*/ 3 h 1461"/>
                <a:gd name="T6" fmla="*/ 196 w 628"/>
                <a:gd name="T7" fmla="*/ 4 h 1461"/>
                <a:gd name="T8" fmla="*/ 253 w 628"/>
                <a:gd name="T9" fmla="*/ 6 h 1461"/>
                <a:gd name="T10" fmla="*/ 307 w 628"/>
                <a:gd name="T11" fmla="*/ 7 h 1461"/>
                <a:gd name="T12" fmla="*/ 358 w 628"/>
                <a:gd name="T13" fmla="*/ 9 h 1461"/>
                <a:gd name="T14" fmla="*/ 404 w 628"/>
                <a:gd name="T15" fmla="*/ 11 h 1461"/>
                <a:gd name="T16" fmla="*/ 447 w 628"/>
                <a:gd name="T17" fmla="*/ 13 h 1461"/>
                <a:gd name="T18" fmla="*/ 486 w 628"/>
                <a:gd name="T19" fmla="*/ 16 h 1461"/>
                <a:gd name="T20" fmla="*/ 520 w 628"/>
                <a:gd name="T21" fmla="*/ 18 h 1461"/>
                <a:gd name="T22" fmla="*/ 551 w 628"/>
                <a:gd name="T23" fmla="*/ 20 h 1461"/>
                <a:gd name="T24" fmla="*/ 577 w 628"/>
                <a:gd name="T25" fmla="*/ 23 h 1461"/>
                <a:gd name="T26" fmla="*/ 596 w 628"/>
                <a:gd name="T27" fmla="*/ 25 h 1461"/>
                <a:gd name="T28" fmla="*/ 612 w 628"/>
                <a:gd name="T29" fmla="*/ 28 h 1461"/>
                <a:gd name="T30" fmla="*/ 622 w 628"/>
                <a:gd name="T31" fmla="*/ 31 h 1461"/>
                <a:gd name="T32" fmla="*/ 628 w 628"/>
                <a:gd name="T33" fmla="*/ 33 h 1461"/>
                <a:gd name="T34" fmla="*/ 628 w 628"/>
                <a:gd name="T35" fmla="*/ 36 h 1461"/>
                <a:gd name="T36" fmla="*/ 623 w 628"/>
                <a:gd name="T37" fmla="*/ 39 h 1461"/>
                <a:gd name="T38" fmla="*/ 613 w 628"/>
                <a:gd name="T39" fmla="*/ 41 h 1461"/>
                <a:gd name="T40" fmla="*/ 598 w 628"/>
                <a:gd name="T41" fmla="*/ 44 h 1461"/>
                <a:gd name="T42" fmla="*/ 578 w 628"/>
                <a:gd name="T43" fmla="*/ 46 h 1461"/>
                <a:gd name="T44" fmla="*/ 548 w 628"/>
                <a:gd name="T45" fmla="*/ 46 h 1461"/>
                <a:gd name="T46" fmla="*/ 568 w 628"/>
                <a:gd name="T47" fmla="*/ 43 h 1461"/>
                <a:gd name="T48" fmla="*/ 584 w 628"/>
                <a:gd name="T49" fmla="*/ 41 h 1461"/>
                <a:gd name="T50" fmla="*/ 594 w 628"/>
                <a:gd name="T51" fmla="*/ 38 h 1461"/>
                <a:gd name="T52" fmla="*/ 596 w 628"/>
                <a:gd name="T53" fmla="*/ 35 h 1461"/>
                <a:gd name="T54" fmla="*/ 595 w 628"/>
                <a:gd name="T55" fmla="*/ 33 h 1461"/>
                <a:gd name="T56" fmla="*/ 589 w 628"/>
                <a:gd name="T57" fmla="*/ 30 h 1461"/>
                <a:gd name="T58" fmla="*/ 577 w 628"/>
                <a:gd name="T59" fmla="*/ 27 h 1461"/>
                <a:gd name="T60" fmla="*/ 558 w 628"/>
                <a:gd name="T61" fmla="*/ 25 h 1461"/>
                <a:gd name="T62" fmla="*/ 536 w 628"/>
                <a:gd name="T63" fmla="*/ 22 h 1461"/>
                <a:gd name="T64" fmla="*/ 507 w 628"/>
                <a:gd name="T65" fmla="*/ 20 h 1461"/>
                <a:gd name="T66" fmla="*/ 475 w 628"/>
                <a:gd name="T67" fmla="*/ 17 h 1461"/>
                <a:gd name="T68" fmla="*/ 438 w 628"/>
                <a:gd name="T69" fmla="*/ 15 h 1461"/>
                <a:gd name="T70" fmla="*/ 396 w 628"/>
                <a:gd name="T71" fmla="*/ 13 h 1461"/>
                <a:gd name="T72" fmla="*/ 349 w 628"/>
                <a:gd name="T73" fmla="*/ 11 h 1461"/>
                <a:gd name="T74" fmla="*/ 300 w 628"/>
                <a:gd name="T75" fmla="*/ 9 h 1461"/>
                <a:gd name="T76" fmla="*/ 245 w 628"/>
                <a:gd name="T77" fmla="*/ 7 h 1461"/>
                <a:gd name="T78" fmla="*/ 188 w 628"/>
                <a:gd name="T79" fmla="*/ 5 h 1461"/>
                <a:gd name="T80" fmla="*/ 129 w 628"/>
                <a:gd name="T81" fmla="*/ 4 h 1461"/>
                <a:gd name="T82" fmla="*/ 65 w 628"/>
                <a:gd name="T83" fmla="*/ 3 h 1461"/>
                <a:gd name="T84" fmla="*/ 0 w 628"/>
                <a:gd name="T85" fmla="*/ 2 h 1461"/>
                <a:gd name="T86" fmla="*/ 11 w 628"/>
                <a:gd name="T87" fmla="*/ 0 h 14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28" h="1461">
                  <a:moveTo>
                    <a:pt x="11" y="0"/>
                  </a:moveTo>
                  <a:lnTo>
                    <a:pt x="75" y="35"/>
                  </a:lnTo>
                  <a:lnTo>
                    <a:pt x="137" y="73"/>
                  </a:lnTo>
                  <a:lnTo>
                    <a:pt x="196" y="118"/>
                  </a:lnTo>
                  <a:lnTo>
                    <a:pt x="253" y="167"/>
                  </a:lnTo>
                  <a:lnTo>
                    <a:pt x="307" y="221"/>
                  </a:lnTo>
                  <a:lnTo>
                    <a:pt x="358" y="281"/>
                  </a:lnTo>
                  <a:lnTo>
                    <a:pt x="404" y="344"/>
                  </a:lnTo>
                  <a:lnTo>
                    <a:pt x="447" y="413"/>
                  </a:lnTo>
                  <a:lnTo>
                    <a:pt x="486" y="484"/>
                  </a:lnTo>
                  <a:lnTo>
                    <a:pt x="520" y="558"/>
                  </a:lnTo>
                  <a:lnTo>
                    <a:pt x="551" y="636"/>
                  </a:lnTo>
                  <a:lnTo>
                    <a:pt x="577" y="715"/>
                  </a:lnTo>
                  <a:lnTo>
                    <a:pt x="596" y="797"/>
                  </a:lnTo>
                  <a:lnTo>
                    <a:pt x="612" y="878"/>
                  </a:lnTo>
                  <a:lnTo>
                    <a:pt x="622" y="963"/>
                  </a:lnTo>
                  <a:lnTo>
                    <a:pt x="628" y="1047"/>
                  </a:lnTo>
                  <a:lnTo>
                    <a:pt x="628" y="1132"/>
                  </a:lnTo>
                  <a:lnTo>
                    <a:pt x="623" y="1217"/>
                  </a:lnTo>
                  <a:lnTo>
                    <a:pt x="613" y="1298"/>
                  </a:lnTo>
                  <a:lnTo>
                    <a:pt x="598" y="1381"/>
                  </a:lnTo>
                  <a:lnTo>
                    <a:pt x="578" y="1461"/>
                  </a:lnTo>
                  <a:lnTo>
                    <a:pt x="548" y="1447"/>
                  </a:lnTo>
                  <a:lnTo>
                    <a:pt x="568" y="1365"/>
                  </a:lnTo>
                  <a:lnTo>
                    <a:pt x="584" y="1282"/>
                  </a:lnTo>
                  <a:lnTo>
                    <a:pt x="594" y="1199"/>
                  </a:lnTo>
                  <a:lnTo>
                    <a:pt x="596" y="1114"/>
                  </a:lnTo>
                  <a:lnTo>
                    <a:pt x="595" y="1027"/>
                  </a:lnTo>
                  <a:lnTo>
                    <a:pt x="589" y="942"/>
                  </a:lnTo>
                  <a:lnTo>
                    <a:pt x="577" y="857"/>
                  </a:lnTo>
                  <a:lnTo>
                    <a:pt x="558" y="773"/>
                  </a:lnTo>
                  <a:lnTo>
                    <a:pt x="536" y="692"/>
                  </a:lnTo>
                  <a:lnTo>
                    <a:pt x="507" y="612"/>
                  </a:lnTo>
                  <a:lnTo>
                    <a:pt x="475" y="534"/>
                  </a:lnTo>
                  <a:lnTo>
                    <a:pt x="438" y="462"/>
                  </a:lnTo>
                  <a:lnTo>
                    <a:pt x="396" y="391"/>
                  </a:lnTo>
                  <a:lnTo>
                    <a:pt x="349" y="326"/>
                  </a:lnTo>
                  <a:lnTo>
                    <a:pt x="300" y="265"/>
                  </a:lnTo>
                  <a:lnTo>
                    <a:pt x="245" y="208"/>
                  </a:lnTo>
                  <a:lnTo>
                    <a:pt x="188" y="156"/>
                  </a:lnTo>
                  <a:lnTo>
                    <a:pt x="129" y="111"/>
                  </a:lnTo>
                  <a:lnTo>
                    <a:pt x="65" y="71"/>
                  </a:lnTo>
                  <a:lnTo>
                    <a:pt x="0" y="36"/>
                  </a:lnTo>
                  <a:lnTo>
                    <a:pt x="11" y="0"/>
                  </a:lnTo>
                  <a:close/>
                </a:path>
              </a:pathLst>
            </a:custGeom>
            <a:solidFill>
              <a:srgbClr val="2D9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7" name="Freeform 114"/>
            <p:cNvSpPr>
              <a:spLocks/>
            </p:cNvSpPr>
            <p:nvPr/>
          </p:nvSpPr>
          <p:spPr bwMode="auto">
            <a:xfrm>
              <a:off x="1442" y="1248"/>
              <a:ext cx="606" cy="705"/>
            </a:xfrm>
            <a:custGeom>
              <a:avLst/>
              <a:gdLst>
                <a:gd name="T0" fmla="*/ 558 w 606"/>
                <a:gd name="T1" fmla="*/ 44 h 1411"/>
                <a:gd name="T2" fmla="*/ 578 w 606"/>
                <a:gd name="T3" fmla="*/ 41 h 1411"/>
                <a:gd name="T4" fmla="*/ 594 w 606"/>
                <a:gd name="T5" fmla="*/ 38 h 1411"/>
                <a:gd name="T6" fmla="*/ 604 w 606"/>
                <a:gd name="T7" fmla="*/ 36 h 1411"/>
                <a:gd name="T8" fmla="*/ 606 w 606"/>
                <a:gd name="T9" fmla="*/ 33 h 1411"/>
                <a:gd name="T10" fmla="*/ 605 w 606"/>
                <a:gd name="T11" fmla="*/ 30 h 1411"/>
                <a:gd name="T12" fmla="*/ 599 w 606"/>
                <a:gd name="T13" fmla="*/ 28 h 1411"/>
                <a:gd name="T14" fmla="*/ 587 w 606"/>
                <a:gd name="T15" fmla="*/ 25 h 1411"/>
                <a:gd name="T16" fmla="*/ 568 w 606"/>
                <a:gd name="T17" fmla="*/ 23 h 1411"/>
                <a:gd name="T18" fmla="*/ 546 w 606"/>
                <a:gd name="T19" fmla="*/ 20 h 1411"/>
                <a:gd name="T20" fmla="*/ 517 w 606"/>
                <a:gd name="T21" fmla="*/ 18 h 1411"/>
                <a:gd name="T22" fmla="*/ 485 w 606"/>
                <a:gd name="T23" fmla="*/ 15 h 1411"/>
                <a:gd name="T24" fmla="*/ 448 w 606"/>
                <a:gd name="T25" fmla="*/ 13 h 1411"/>
                <a:gd name="T26" fmla="*/ 406 w 606"/>
                <a:gd name="T27" fmla="*/ 11 h 1411"/>
                <a:gd name="T28" fmla="*/ 359 w 606"/>
                <a:gd name="T29" fmla="*/ 9 h 1411"/>
                <a:gd name="T30" fmla="*/ 310 w 606"/>
                <a:gd name="T31" fmla="*/ 7 h 1411"/>
                <a:gd name="T32" fmla="*/ 255 w 606"/>
                <a:gd name="T33" fmla="*/ 5 h 1411"/>
                <a:gd name="T34" fmla="*/ 198 w 606"/>
                <a:gd name="T35" fmla="*/ 3 h 1411"/>
                <a:gd name="T36" fmla="*/ 139 w 606"/>
                <a:gd name="T37" fmla="*/ 2 h 1411"/>
                <a:gd name="T38" fmla="*/ 75 w 606"/>
                <a:gd name="T39" fmla="*/ 1 h 1411"/>
                <a:gd name="T40" fmla="*/ 10 w 606"/>
                <a:gd name="T41" fmla="*/ 0 h 1411"/>
                <a:gd name="T42" fmla="*/ 0 w 606"/>
                <a:gd name="T43" fmla="*/ 1 h 1411"/>
                <a:gd name="T44" fmla="*/ 62 w 606"/>
                <a:gd name="T45" fmla="*/ 2 h 1411"/>
                <a:gd name="T46" fmla="*/ 122 w 606"/>
                <a:gd name="T47" fmla="*/ 3 h 1411"/>
                <a:gd name="T48" fmla="*/ 180 w 606"/>
                <a:gd name="T49" fmla="*/ 4 h 1411"/>
                <a:gd name="T50" fmla="*/ 235 w 606"/>
                <a:gd name="T51" fmla="*/ 6 h 1411"/>
                <a:gd name="T52" fmla="*/ 287 w 606"/>
                <a:gd name="T53" fmla="*/ 8 h 1411"/>
                <a:gd name="T54" fmla="*/ 335 w 606"/>
                <a:gd name="T55" fmla="*/ 9 h 1411"/>
                <a:gd name="T56" fmla="*/ 380 w 606"/>
                <a:gd name="T57" fmla="*/ 11 h 1411"/>
                <a:gd name="T58" fmla="*/ 420 w 606"/>
                <a:gd name="T59" fmla="*/ 14 h 1411"/>
                <a:gd name="T60" fmla="*/ 457 w 606"/>
                <a:gd name="T61" fmla="*/ 16 h 1411"/>
                <a:gd name="T62" fmla="*/ 488 w 606"/>
                <a:gd name="T63" fmla="*/ 18 h 1411"/>
                <a:gd name="T64" fmla="*/ 515 w 606"/>
                <a:gd name="T65" fmla="*/ 20 h 1411"/>
                <a:gd name="T66" fmla="*/ 537 w 606"/>
                <a:gd name="T67" fmla="*/ 23 h 1411"/>
                <a:gd name="T68" fmla="*/ 554 w 606"/>
                <a:gd name="T69" fmla="*/ 25 h 1411"/>
                <a:gd name="T70" fmla="*/ 565 w 606"/>
                <a:gd name="T71" fmla="*/ 28 h 1411"/>
                <a:gd name="T72" fmla="*/ 573 w 606"/>
                <a:gd name="T73" fmla="*/ 31 h 1411"/>
                <a:gd name="T74" fmla="*/ 574 w 606"/>
                <a:gd name="T75" fmla="*/ 33 h 1411"/>
                <a:gd name="T76" fmla="*/ 570 w 606"/>
                <a:gd name="T77" fmla="*/ 36 h 1411"/>
                <a:gd name="T78" fmla="*/ 561 w 606"/>
                <a:gd name="T79" fmla="*/ 38 h 1411"/>
                <a:gd name="T80" fmla="*/ 547 w 606"/>
                <a:gd name="T81" fmla="*/ 41 h 1411"/>
                <a:gd name="T82" fmla="*/ 527 w 606"/>
                <a:gd name="T83" fmla="*/ 43 h 1411"/>
                <a:gd name="T84" fmla="*/ 558 w 606"/>
                <a:gd name="T85" fmla="*/ 44 h 14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6" h="1411">
                  <a:moveTo>
                    <a:pt x="558" y="1411"/>
                  </a:moveTo>
                  <a:lnTo>
                    <a:pt x="578" y="1329"/>
                  </a:lnTo>
                  <a:lnTo>
                    <a:pt x="594" y="1246"/>
                  </a:lnTo>
                  <a:lnTo>
                    <a:pt x="604" y="1163"/>
                  </a:lnTo>
                  <a:lnTo>
                    <a:pt x="606" y="1078"/>
                  </a:lnTo>
                  <a:lnTo>
                    <a:pt x="605" y="991"/>
                  </a:lnTo>
                  <a:lnTo>
                    <a:pt x="599" y="906"/>
                  </a:lnTo>
                  <a:lnTo>
                    <a:pt x="587" y="821"/>
                  </a:lnTo>
                  <a:lnTo>
                    <a:pt x="568" y="737"/>
                  </a:lnTo>
                  <a:lnTo>
                    <a:pt x="546" y="656"/>
                  </a:lnTo>
                  <a:lnTo>
                    <a:pt x="517" y="576"/>
                  </a:lnTo>
                  <a:lnTo>
                    <a:pt x="485" y="498"/>
                  </a:lnTo>
                  <a:lnTo>
                    <a:pt x="448" y="426"/>
                  </a:lnTo>
                  <a:lnTo>
                    <a:pt x="406" y="355"/>
                  </a:lnTo>
                  <a:lnTo>
                    <a:pt x="359" y="290"/>
                  </a:lnTo>
                  <a:lnTo>
                    <a:pt x="310" y="229"/>
                  </a:lnTo>
                  <a:lnTo>
                    <a:pt x="255" y="172"/>
                  </a:lnTo>
                  <a:lnTo>
                    <a:pt x="198" y="120"/>
                  </a:lnTo>
                  <a:lnTo>
                    <a:pt x="139" y="75"/>
                  </a:lnTo>
                  <a:lnTo>
                    <a:pt x="75" y="35"/>
                  </a:lnTo>
                  <a:lnTo>
                    <a:pt x="10" y="0"/>
                  </a:lnTo>
                  <a:lnTo>
                    <a:pt x="0" y="38"/>
                  </a:lnTo>
                  <a:lnTo>
                    <a:pt x="62" y="71"/>
                  </a:lnTo>
                  <a:lnTo>
                    <a:pt x="122" y="111"/>
                  </a:lnTo>
                  <a:lnTo>
                    <a:pt x="180" y="154"/>
                  </a:lnTo>
                  <a:lnTo>
                    <a:pt x="235" y="203"/>
                  </a:lnTo>
                  <a:lnTo>
                    <a:pt x="287" y="258"/>
                  </a:lnTo>
                  <a:lnTo>
                    <a:pt x="335" y="317"/>
                  </a:lnTo>
                  <a:lnTo>
                    <a:pt x="380" y="381"/>
                  </a:lnTo>
                  <a:lnTo>
                    <a:pt x="420" y="448"/>
                  </a:lnTo>
                  <a:lnTo>
                    <a:pt x="457" y="518"/>
                  </a:lnTo>
                  <a:lnTo>
                    <a:pt x="488" y="592"/>
                  </a:lnTo>
                  <a:lnTo>
                    <a:pt x="515" y="668"/>
                  </a:lnTo>
                  <a:lnTo>
                    <a:pt x="537" y="748"/>
                  </a:lnTo>
                  <a:lnTo>
                    <a:pt x="554" y="828"/>
                  </a:lnTo>
                  <a:lnTo>
                    <a:pt x="565" y="909"/>
                  </a:lnTo>
                  <a:lnTo>
                    <a:pt x="573" y="992"/>
                  </a:lnTo>
                  <a:lnTo>
                    <a:pt x="574" y="1074"/>
                  </a:lnTo>
                  <a:lnTo>
                    <a:pt x="570" y="1157"/>
                  </a:lnTo>
                  <a:lnTo>
                    <a:pt x="561" y="1239"/>
                  </a:lnTo>
                  <a:lnTo>
                    <a:pt x="547" y="1318"/>
                  </a:lnTo>
                  <a:lnTo>
                    <a:pt x="527" y="1396"/>
                  </a:lnTo>
                  <a:lnTo>
                    <a:pt x="558" y="1411"/>
                  </a:lnTo>
                  <a:close/>
                </a:path>
              </a:pathLst>
            </a:custGeom>
            <a:solidFill>
              <a:srgbClr val="35A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8" name="Freeform 115"/>
            <p:cNvSpPr>
              <a:spLocks/>
            </p:cNvSpPr>
            <p:nvPr/>
          </p:nvSpPr>
          <p:spPr bwMode="auto">
            <a:xfrm>
              <a:off x="1431" y="1267"/>
              <a:ext cx="585" cy="679"/>
            </a:xfrm>
            <a:custGeom>
              <a:avLst/>
              <a:gdLst>
                <a:gd name="T0" fmla="*/ 11 w 585"/>
                <a:gd name="T1" fmla="*/ 0 h 1358"/>
                <a:gd name="T2" fmla="*/ 73 w 585"/>
                <a:gd name="T3" fmla="*/ 2 h 1358"/>
                <a:gd name="T4" fmla="*/ 133 w 585"/>
                <a:gd name="T5" fmla="*/ 3 h 1358"/>
                <a:gd name="T6" fmla="*/ 191 w 585"/>
                <a:gd name="T7" fmla="*/ 4 h 1358"/>
                <a:gd name="T8" fmla="*/ 246 w 585"/>
                <a:gd name="T9" fmla="*/ 6 h 1358"/>
                <a:gd name="T10" fmla="*/ 298 w 585"/>
                <a:gd name="T11" fmla="*/ 7 h 1358"/>
                <a:gd name="T12" fmla="*/ 346 w 585"/>
                <a:gd name="T13" fmla="*/ 9 h 1358"/>
                <a:gd name="T14" fmla="*/ 391 w 585"/>
                <a:gd name="T15" fmla="*/ 11 h 1358"/>
                <a:gd name="T16" fmla="*/ 431 w 585"/>
                <a:gd name="T17" fmla="*/ 13 h 1358"/>
                <a:gd name="T18" fmla="*/ 468 w 585"/>
                <a:gd name="T19" fmla="*/ 15 h 1358"/>
                <a:gd name="T20" fmla="*/ 499 w 585"/>
                <a:gd name="T21" fmla="*/ 18 h 1358"/>
                <a:gd name="T22" fmla="*/ 526 w 585"/>
                <a:gd name="T23" fmla="*/ 20 h 1358"/>
                <a:gd name="T24" fmla="*/ 548 w 585"/>
                <a:gd name="T25" fmla="*/ 23 h 1358"/>
                <a:gd name="T26" fmla="*/ 565 w 585"/>
                <a:gd name="T27" fmla="*/ 25 h 1358"/>
                <a:gd name="T28" fmla="*/ 576 w 585"/>
                <a:gd name="T29" fmla="*/ 28 h 1358"/>
                <a:gd name="T30" fmla="*/ 584 w 585"/>
                <a:gd name="T31" fmla="*/ 30 h 1358"/>
                <a:gd name="T32" fmla="*/ 585 w 585"/>
                <a:gd name="T33" fmla="*/ 33 h 1358"/>
                <a:gd name="T34" fmla="*/ 581 w 585"/>
                <a:gd name="T35" fmla="*/ 35 h 1358"/>
                <a:gd name="T36" fmla="*/ 572 w 585"/>
                <a:gd name="T37" fmla="*/ 38 h 1358"/>
                <a:gd name="T38" fmla="*/ 558 w 585"/>
                <a:gd name="T39" fmla="*/ 40 h 1358"/>
                <a:gd name="T40" fmla="*/ 538 w 585"/>
                <a:gd name="T41" fmla="*/ 43 h 1358"/>
                <a:gd name="T42" fmla="*/ 506 w 585"/>
                <a:gd name="T43" fmla="*/ 42 h 1358"/>
                <a:gd name="T44" fmla="*/ 524 w 585"/>
                <a:gd name="T45" fmla="*/ 40 h 1358"/>
                <a:gd name="T46" fmla="*/ 538 w 585"/>
                <a:gd name="T47" fmla="*/ 37 h 1358"/>
                <a:gd name="T48" fmla="*/ 547 w 585"/>
                <a:gd name="T49" fmla="*/ 35 h 1358"/>
                <a:gd name="T50" fmla="*/ 550 w 585"/>
                <a:gd name="T51" fmla="*/ 32 h 1358"/>
                <a:gd name="T52" fmla="*/ 547 w 585"/>
                <a:gd name="T53" fmla="*/ 30 h 1358"/>
                <a:gd name="T54" fmla="*/ 540 w 585"/>
                <a:gd name="T55" fmla="*/ 27 h 1358"/>
                <a:gd name="T56" fmla="*/ 526 w 585"/>
                <a:gd name="T57" fmla="*/ 25 h 1358"/>
                <a:gd name="T58" fmla="*/ 506 w 585"/>
                <a:gd name="T59" fmla="*/ 22 h 1358"/>
                <a:gd name="T60" fmla="*/ 482 w 585"/>
                <a:gd name="T61" fmla="*/ 20 h 1358"/>
                <a:gd name="T62" fmla="*/ 452 w 585"/>
                <a:gd name="T63" fmla="*/ 17 h 1358"/>
                <a:gd name="T64" fmla="*/ 418 w 585"/>
                <a:gd name="T65" fmla="*/ 15 h 1358"/>
                <a:gd name="T66" fmla="*/ 379 w 585"/>
                <a:gd name="T67" fmla="*/ 13 h 1358"/>
                <a:gd name="T68" fmla="*/ 335 w 585"/>
                <a:gd name="T69" fmla="*/ 11 h 1358"/>
                <a:gd name="T70" fmla="*/ 287 w 585"/>
                <a:gd name="T71" fmla="*/ 9 h 1358"/>
                <a:gd name="T72" fmla="*/ 236 w 585"/>
                <a:gd name="T73" fmla="*/ 7 h 1358"/>
                <a:gd name="T74" fmla="*/ 181 w 585"/>
                <a:gd name="T75" fmla="*/ 5 h 1358"/>
                <a:gd name="T76" fmla="*/ 123 w 585"/>
                <a:gd name="T77" fmla="*/ 4 h 1358"/>
                <a:gd name="T78" fmla="*/ 62 w 585"/>
                <a:gd name="T79" fmla="*/ 3 h 1358"/>
                <a:gd name="T80" fmla="*/ 0 w 585"/>
                <a:gd name="T81" fmla="*/ 2 h 1358"/>
                <a:gd name="T82" fmla="*/ 11 w 585"/>
                <a:gd name="T83" fmla="*/ 0 h 13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5" h="1358">
                  <a:moveTo>
                    <a:pt x="11" y="0"/>
                  </a:moveTo>
                  <a:lnTo>
                    <a:pt x="73" y="33"/>
                  </a:lnTo>
                  <a:lnTo>
                    <a:pt x="133" y="73"/>
                  </a:lnTo>
                  <a:lnTo>
                    <a:pt x="191" y="116"/>
                  </a:lnTo>
                  <a:lnTo>
                    <a:pt x="246" y="165"/>
                  </a:lnTo>
                  <a:lnTo>
                    <a:pt x="298" y="220"/>
                  </a:lnTo>
                  <a:lnTo>
                    <a:pt x="346" y="279"/>
                  </a:lnTo>
                  <a:lnTo>
                    <a:pt x="391" y="343"/>
                  </a:lnTo>
                  <a:lnTo>
                    <a:pt x="431" y="410"/>
                  </a:lnTo>
                  <a:lnTo>
                    <a:pt x="468" y="480"/>
                  </a:lnTo>
                  <a:lnTo>
                    <a:pt x="499" y="554"/>
                  </a:lnTo>
                  <a:lnTo>
                    <a:pt x="526" y="630"/>
                  </a:lnTo>
                  <a:lnTo>
                    <a:pt x="548" y="710"/>
                  </a:lnTo>
                  <a:lnTo>
                    <a:pt x="565" y="790"/>
                  </a:lnTo>
                  <a:lnTo>
                    <a:pt x="576" y="871"/>
                  </a:lnTo>
                  <a:lnTo>
                    <a:pt x="584" y="954"/>
                  </a:lnTo>
                  <a:lnTo>
                    <a:pt x="585" y="1036"/>
                  </a:lnTo>
                  <a:lnTo>
                    <a:pt x="581" y="1119"/>
                  </a:lnTo>
                  <a:lnTo>
                    <a:pt x="572" y="1201"/>
                  </a:lnTo>
                  <a:lnTo>
                    <a:pt x="558" y="1280"/>
                  </a:lnTo>
                  <a:lnTo>
                    <a:pt x="538" y="1358"/>
                  </a:lnTo>
                  <a:lnTo>
                    <a:pt x="506" y="1344"/>
                  </a:lnTo>
                  <a:lnTo>
                    <a:pt x="524" y="1264"/>
                  </a:lnTo>
                  <a:lnTo>
                    <a:pt x="538" y="1183"/>
                  </a:lnTo>
                  <a:lnTo>
                    <a:pt x="547" y="1101"/>
                  </a:lnTo>
                  <a:lnTo>
                    <a:pt x="550" y="1018"/>
                  </a:lnTo>
                  <a:lnTo>
                    <a:pt x="547" y="935"/>
                  </a:lnTo>
                  <a:lnTo>
                    <a:pt x="540" y="851"/>
                  </a:lnTo>
                  <a:lnTo>
                    <a:pt x="526" y="770"/>
                  </a:lnTo>
                  <a:lnTo>
                    <a:pt x="506" y="688"/>
                  </a:lnTo>
                  <a:lnTo>
                    <a:pt x="482" y="611"/>
                  </a:lnTo>
                  <a:lnTo>
                    <a:pt x="452" y="534"/>
                  </a:lnTo>
                  <a:lnTo>
                    <a:pt x="418" y="462"/>
                  </a:lnTo>
                  <a:lnTo>
                    <a:pt x="379" y="391"/>
                  </a:lnTo>
                  <a:lnTo>
                    <a:pt x="335" y="326"/>
                  </a:lnTo>
                  <a:lnTo>
                    <a:pt x="287" y="265"/>
                  </a:lnTo>
                  <a:lnTo>
                    <a:pt x="236" y="210"/>
                  </a:lnTo>
                  <a:lnTo>
                    <a:pt x="181" y="160"/>
                  </a:lnTo>
                  <a:lnTo>
                    <a:pt x="123" y="115"/>
                  </a:lnTo>
                  <a:lnTo>
                    <a:pt x="62" y="75"/>
                  </a:lnTo>
                  <a:lnTo>
                    <a:pt x="0" y="42"/>
                  </a:lnTo>
                  <a:lnTo>
                    <a:pt x="11" y="0"/>
                  </a:lnTo>
                  <a:close/>
                </a:path>
              </a:pathLst>
            </a:custGeom>
            <a:solidFill>
              <a:srgbClr val="3DA6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19" name="Freeform 116"/>
            <p:cNvSpPr>
              <a:spLocks/>
            </p:cNvSpPr>
            <p:nvPr/>
          </p:nvSpPr>
          <p:spPr bwMode="auto">
            <a:xfrm>
              <a:off x="1418" y="1288"/>
              <a:ext cx="563" cy="651"/>
            </a:xfrm>
            <a:custGeom>
              <a:avLst/>
              <a:gdLst>
                <a:gd name="T0" fmla="*/ 519 w 563"/>
                <a:gd name="T1" fmla="*/ 41 h 1302"/>
                <a:gd name="T2" fmla="*/ 537 w 563"/>
                <a:gd name="T3" fmla="*/ 39 h 1302"/>
                <a:gd name="T4" fmla="*/ 551 w 563"/>
                <a:gd name="T5" fmla="*/ 36 h 1302"/>
                <a:gd name="T6" fmla="*/ 560 w 563"/>
                <a:gd name="T7" fmla="*/ 34 h 1302"/>
                <a:gd name="T8" fmla="*/ 563 w 563"/>
                <a:gd name="T9" fmla="*/ 31 h 1302"/>
                <a:gd name="T10" fmla="*/ 560 w 563"/>
                <a:gd name="T11" fmla="*/ 28 h 1302"/>
                <a:gd name="T12" fmla="*/ 553 w 563"/>
                <a:gd name="T13" fmla="*/ 26 h 1302"/>
                <a:gd name="T14" fmla="*/ 539 w 563"/>
                <a:gd name="T15" fmla="*/ 23 h 1302"/>
                <a:gd name="T16" fmla="*/ 519 w 563"/>
                <a:gd name="T17" fmla="*/ 21 h 1302"/>
                <a:gd name="T18" fmla="*/ 495 w 563"/>
                <a:gd name="T19" fmla="*/ 18 h 1302"/>
                <a:gd name="T20" fmla="*/ 465 w 563"/>
                <a:gd name="T21" fmla="*/ 16 h 1302"/>
                <a:gd name="T22" fmla="*/ 431 w 563"/>
                <a:gd name="T23" fmla="*/ 14 h 1302"/>
                <a:gd name="T24" fmla="*/ 392 w 563"/>
                <a:gd name="T25" fmla="*/ 11 h 1302"/>
                <a:gd name="T26" fmla="*/ 348 w 563"/>
                <a:gd name="T27" fmla="*/ 9 h 1302"/>
                <a:gd name="T28" fmla="*/ 300 w 563"/>
                <a:gd name="T29" fmla="*/ 7 h 1302"/>
                <a:gd name="T30" fmla="*/ 249 w 563"/>
                <a:gd name="T31" fmla="*/ 6 h 1302"/>
                <a:gd name="T32" fmla="*/ 194 w 563"/>
                <a:gd name="T33" fmla="*/ 4 h 1302"/>
                <a:gd name="T34" fmla="*/ 136 w 563"/>
                <a:gd name="T35" fmla="*/ 3 h 1302"/>
                <a:gd name="T36" fmla="*/ 75 w 563"/>
                <a:gd name="T37" fmla="*/ 2 h 1302"/>
                <a:gd name="T38" fmla="*/ 13 w 563"/>
                <a:gd name="T39" fmla="*/ 0 h 1302"/>
                <a:gd name="T40" fmla="*/ 0 w 563"/>
                <a:gd name="T41" fmla="*/ 2 h 1302"/>
                <a:gd name="T42" fmla="*/ 61 w 563"/>
                <a:gd name="T43" fmla="*/ 3 h 1302"/>
                <a:gd name="T44" fmla="*/ 119 w 563"/>
                <a:gd name="T45" fmla="*/ 4 h 1302"/>
                <a:gd name="T46" fmla="*/ 174 w 563"/>
                <a:gd name="T47" fmla="*/ 5 h 1302"/>
                <a:gd name="T48" fmla="*/ 226 w 563"/>
                <a:gd name="T49" fmla="*/ 7 h 1302"/>
                <a:gd name="T50" fmla="*/ 276 w 563"/>
                <a:gd name="T51" fmla="*/ 8 h 1302"/>
                <a:gd name="T52" fmla="*/ 321 w 563"/>
                <a:gd name="T53" fmla="*/ 10 h 1302"/>
                <a:gd name="T54" fmla="*/ 362 w 563"/>
                <a:gd name="T55" fmla="*/ 12 h 1302"/>
                <a:gd name="T56" fmla="*/ 400 w 563"/>
                <a:gd name="T57" fmla="*/ 14 h 1302"/>
                <a:gd name="T58" fmla="*/ 433 w 563"/>
                <a:gd name="T59" fmla="*/ 16 h 1302"/>
                <a:gd name="T60" fmla="*/ 461 w 563"/>
                <a:gd name="T61" fmla="*/ 19 h 1302"/>
                <a:gd name="T62" fmla="*/ 485 w 563"/>
                <a:gd name="T63" fmla="*/ 21 h 1302"/>
                <a:gd name="T64" fmla="*/ 502 w 563"/>
                <a:gd name="T65" fmla="*/ 24 h 1302"/>
                <a:gd name="T66" fmla="*/ 516 w 563"/>
                <a:gd name="T67" fmla="*/ 26 h 1302"/>
                <a:gd name="T68" fmla="*/ 523 w 563"/>
                <a:gd name="T69" fmla="*/ 28 h 1302"/>
                <a:gd name="T70" fmla="*/ 526 w 563"/>
                <a:gd name="T71" fmla="*/ 31 h 1302"/>
                <a:gd name="T72" fmla="*/ 523 w 563"/>
                <a:gd name="T73" fmla="*/ 33 h 1302"/>
                <a:gd name="T74" fmla="*/ 515 w 563"/>
                <a:gd name="T75" fmla="*/ 36 h 1302"/>
                <a:gd name="T76" fmla="*/ 502 w 563"/>
                <a:gd name="T77" fmla="*/ 38 h 1302"/>
                <a:gd name="T78" fmla="*/ 483 w 563"/>
                <a:gd name="T79" fmla="*/ 41 h 1302"/>
                <a:gd name="T80" fmla="*/ 519 w 563"/>
                <a:gd name="T81" fmla="*/ 41 h 13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63" h="1302">
                  <a:moveTo>
                    <a:pt x="519" y="1302"/>
                  </a:moveTo>
                  <a:lnTo>
                    <a:pt x="537" y="1222"/>
                  </a:lnTo>
                  <a:lnTo>
                    <a:pt x="551" y="1141"/>
                  </a:lnTo>
                  <a:lnTo>
                    <a:pt x="560" y="1059"/>
                  </a:lnTo>
                  <a:lnTo>
                    <a:pt x="563" y="976"/>
                  </a:lnTo>
                  <a:lnTo>
                    <a:pt x="560" y="893"/>
                  </a:lnTo>
                  <a:lnTo>
                    <a:pt x="553" y="809"/>
                  </a:lnTo>
                  <a:lnTo>
                    <a:pt x="539" y="728"/>
                  </a:lnTo>
                  <a:lnTo>
                    <a:pt x="519" y="646"/>
                  </a:lnTo>
                  <a:lnTo>
                    <a:pt x="495" y="569"/>
                  </a:lnTo>
                  <a:lnTo>
                    <a:pt x="465" y="492"/>
                  </a:lnTo>
                  <a:lnTo>
                    <a:pt x="431" y="420"/>
                  </a:lnTo>
                  <a:lnTo>
                    <a:pt x="392" y="349"/>
                  </a:lnTo>
                  <a:lnTo>
                    <a:pt x="348" y="284"/>
                  </a:lnTo>
                  <a:lnTo>
                    <a:pt x="300" y="223"/>
                  </a:lnTo>
                  <a:lnTo>
                    <a:pt x="249" y="168"/>
                  </a:lnTo>
                  <a:lnTo>
                    <a:pt x="194" y="118"/>
                  </a:lnTo>
                  <a:lnTo>
                    <a:pt x="136" y="73"/>
                  </a:lnTo>
                  <a:lnTo>
                    <a:pt x="75" y="33"/>
                  </a:lnTo>
                  <a:lnTo>
                    <a:pt x="13" y="0"/>
                  </a:lnTo>
                  <a:lnTo>
                    <a:pt x="0" y="42"/>
                  </a:lnTo>
                  <a:lnTo>
                    <a:pt x="61" y="74"/>
                  </a:lnTo>
                  <a:lnTo>
                    <a:pt x="119" y="111"/>
                  </a:lnTo>
                  <a:lnTo>
                    <a:pt x="174" y="154"/>
                  </a:lnTo>
                  <a:lnTo>
                    <a:pt x="226" y="203"/>
                  </a:lnTo>
                  <a:lnTo>
                    <a:pt x="276" y="255"/>
                  </a:lnTo>
                  <a:lnTo>
                    <a:pt x="321" y="315"/>
                  </a:lnTo>
                  <a:lnTo>
                    <a:pt x="362" y="377"/>
                  </a:lnTo>
                  <a:lnTo>
                    <a:pt x="400" y="444"/>
                  </a:lnTo>
                  <a:lnTo>
                    <a:pt x="433" y="512"/>
                  </a:lnTo>
                  <a:lnTo>
                    <a:pt x="461" y="585"/>
                  </a:lnTo>
                  <a:lnTo>
                    <a:pt x="485" y="661"/>
                  </a:lnTo>
                  <a:lnTo>
                    <a:pt x="502" y="737"/>
                  </a:lnTo>
                  <a:lnTo>
                    <a:pt x="516" y="815"/>
                  </a:lnTo>
                  <a:lnTo>
                    <a:pt x="523" y="894"/>
                  </a:lnTo>
                  <a:lnTo>
                    <a:pt x="526" y="974"/>
                  </a:lnTo>
                  <a:lnTo>
                    <a:pt x="523" y="1054"/>
                  </a:lnTo>
                  <a:lnTo>
                    <a:pt x="515" y="1132"/>
                  </a:lnTo>
                  <a:lnTo>
                    <a:pt x="502" y="1209"/>
                  </a:lnTo>
                  <a:lnTo>
                    <a:pt x="483" y="1285"/>
                  </a:lnTo>
                  <a:lnTo>
                    <a:pt x="519" y="1302"/>
                  </a:lnTo>
                  <a:close/>
                </a:path>
              </a:pathLst>
            </a:custGeom>
            <a:solidFill>
              <a:srgbClr val="45AB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0" name="Freeform 117"/>
            <p:cNvSpPr>
              <a:spLocks/>
            </p:cNvSpPr>
            <p:nvPr/>
          </p:nvSpPr>
          <p:spPr bwMode="auto">
            <a:xfrm>
              <a:off x="1405" y="1309"/>
              <a:ext cx="539" cy="622"/>
            </a:xfrm>
            <a:custGeom>
              <a:avLst/>
              <a:gdLst>
                <a:gd name="T0" fmla="*/ 13 w 539"/>
                <a:gd name="T1" fmla="*/ 0 h 1243"/>
                <a:gd name="T2" fmla="*/ 74 w 539"/>
                <a:gd name="T3" fmla="*/ 1 h 1243"/>
                <a:gd name="T4" fmla="*/ 132 w 539"/>
                <a:gd name="T5" fmla="*/ 3 h 1243"/>
                <a:gd name="T6" fmla="*/ 187 w 539"/>
                <a:gd name="T7" fmla="*/ 4 h 1243"/>
                <a:gd name="T8" fmla="*/ 239 w 539"/>
                <a:gd name="T9" fmla="*/ 6 h 1243"/>
                <a:gd name="T10" fmla="*/ 289 w 539"/>
                <a:gd name="T11" fmla="*/ 7 h 1243"/>
                <a:gd name="T12" fmla="*/ 334 w 539"/>
                <a:gd name="T13" fmla="*/ 9 h 1243"/>
                <a:gd name="T14" fmla="*/ 375 w 539"/>
                <a:gd name="T15" fmla="*/ 11 h 1243"/>
                <a:gd name="T16" fmla="*/ 413 w 539"/>
                <a:gd name="T17" fmla="*/ 13 h 1243"/>
                <a:gd name="T18" fmla="*/ 446 w 539"/>
                <a:gd name="T19" fmla="*/ 15 h 1243"/>
                <a:gd name="T20" fmla="*/ 474 w 539"/>
                <a:gd name="T21" fmla="*/ 17 h 1243"/>
                <a:gd name="T22" fmla="*/ 498 w 539"/>
                <a:gd name="T23" fmla="*/ 20 h 1243"/>
                <a:gd name="T24" fmla="*/ 515 w 539"/>
                <a:gd name="T25" fmla="*/ 22 h 1243"/>
                <a:gd name="T26" fmla="*/ 529 w 539"/>
                <a:gd name="T27" fmla="*/ 25 h 1243"/>
                <a:gd name="T28" fmla="*/ 536 w 539"/>
                <a:gd name="T29" fmla="*/ 27 h 1243"/>
                <a:gd name="T30" fmla="*/ 539 w 539"/>
                <a:gd name="T31" fmla="*/ 30 h 1243"/>
                <a:gd name="T32" fmla="*/ 536 w 539"/>
                <a:gd name="T33" fmla="*/ 32 h 1243"/>
                <a:gd name="T34" fmla="*/ 528 w 539"/>
                <a:gd name="T35" fmla="*/ 35 h 1243"/>
                <a:gd name="T36" fmla="*/ 515 w 539"/>
                <a:gd name="T37" fmla="*/ 37 h 1243"/>
                <a:gd name="T38" fmla="*/ 496 w 539"/>
                <a:gd name="T39" fmla="*/ 39 h 1243"/>
                <a:gd name="T40" fmla="*/ 460 w 539"/>
                <a:gd name="T41" fmla="*/ 39 h 1243"/>
                <a:gd name="T42" fmla="*/ 477 w 539"/>
                <a:gd name="T43" fmla="*/ 37 h 1243"/>
                <a:gd name="T44" fmla="*/ 489 w 539"/>
                <a:gd name="T45" fmla="*/ 34 h 1243"/>
                <a:gd name="T46" fmla="*/ 498 w 539"/>
                <a:gd name="T47" fmla="*/ 32 h 1243"/>
                <a:gd name="T48" fmla="*/ 499 w 539"/>
                <a:gd name="T49" fmla="*/ 30 h 1243"/>
                <a:gd name="T50" fmla="*/ 498 w 539"/>
                <a:gd name="T51" fmla="*/ 27 h 1243"/>
                <a:gd name="T52" fmla="*/ 489 w 539"/>
                <a:gd name="T53" fmla="*/ 25 h 1243"/>
                <a:gd name="T54" fmla="*/ 478 w 539"/>
                <a:gd name="T55" fmla="*/ 23 h 1243"/>
                <a:gd name="T56" fmla="*/ 460 w 539"/>
                <a:gd name="T57" fmla="*/ 20 h 1243"/>
                <a:gd name="T58" fmla="*/ 439 w 539"/>
                <a:gd name="T59" fmla="*/ 18 h 1243"/>
                <a:gd name="T60" fmla="*/ 412 w 539"/>
                <a:gd name="T61" fmla="*/ 16 h 1243"/>
                <a:gd name="T62" fmla="*/ 381 w 539"/>
                <a:gd name="T63" fmla="*/ 14 h 1243"/>
                <a:gd name="T64" fmla="*/ 344 w 539"/>
                <a:gd name="T65" fmla="*/ 12 h 1243"/>
                <a:gd name="T66" fmla="*/ 304 w 539"/>
                <a:gd name="T67" fmla="*/ 10 h 1243"/>
                <a:gd name="T68" fmla="*/ 262 w 539"/>
                <a:gd name="T69" fmla="*/ 8 h 1243"/>
                <a:gd name="T70" fmla="*/ 215 w 539"/>
                <a:gd name="T71" fmla="*/ 7 h 1243"/>
                <a:gd name="T72" fmla="*/ 166 w 539"/>
                <a:gd name="T73" fmla="*/ 5 h 1243"/>
                <a:gd name="T74" fmla="*/ 112 w 539"/>
                <a:gd name="T75" fmla="*/ 4 h 1243"/>
                <a:gd name="T76" fmla="*/ 57 w 539"/>
                <a:gd name="T77" fmla="*/ 3 h 1243"/>
                <a:gd name="T78" fmla="*/ 0 w 539"/>
                <a:gd name="T79" fmla="*/ 2 h 1243"/>
                <a:gd name="T80" fmla="*/ 13 w 539"/>
                <a:gd name="T81" fmla="*/ 0 h 12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39" h="1243">
                  <a:moveTo>
                    <a:pt x="13" y="0"/>
                  </a:moveTo>
                  <a:lnTo>
                    <a:pt x="74" y="32"/>
                  </a:lnTo>
                  <a:lnTo>
                    <a:pt x="132" y="69"/>
                  </a:lnTo>
                  <a:lnTo>
                    <a:pt x="187" y="112"/>
                  </a:lnTo>
                  <a:lnTo>
                    <a:pt x="239" y="161"/>
                  </a:lnTo>
                  <a:lnTo>
                    <a:pt x="289" y="213"/>
                  </a:lnTo>
                  <a:lnTo>
                    <a:pt x="334" y="273"/>
                  </a:lnTo>
                  <a:lnTo>
                    <a:pt x="375" y="335"/>
                  </a:lnTo>
                  <a:lnTo>
                    <a:pt x="413" y="402"/>
                  </a:lnTo>
                  <a:lnTo>
                    <a:pt x="446" y="470"/>
                  </a:lnTo>
                  <a:lnTo>
                    <a:pt x="474" y="543"/>
                  </a:lnTo>
                  <a:lnTo>
                    <a:pt x="498" y="619"/>
                  </a:lnTo>
                  <a:lnTo>
                    <a:pt x="515" y="695"/>
                  </a:lnTo>
                  <a:lnTo>
                    <a:pt x="529" y="773"/>
                  </a:lnTo>
                  <a:lnTo>
                    <a:pt x="536" y="852"/>
                  </a:lnTo>
                  <a:lnTo>
                    <a:pt x="539" y="932"/>
                  </a:lnTo>
                  <a:lnTo>
                    <a:pt x="536" y="1012"/>
                  </a:lnTo>
                  <a:lnTo>
                    <a:pt x="528" y="1090"/>
                  </a:lnTo>
                  <a:lnTo>
                    <a:pt x="515" y="1167"/>
                  </a:lnTo>
                  <a:lnTo>
                    <a:pt x="496" y="1243"/>
                  </a:lnTo>
                  <a:lnTo>
                    <a:pt x="460" y="1225"/>
                  </a:lnTo>
                  <a:lnTo>
                    <a:pt x="477" y="1155"/>
                  </a:lnTo>
                  <a:lnTo>
                    <a:pt x="489" y="1080"/>
                  </a:lnTo>
                  <a:lnTo>
                    <a:pt x="498" y="1006"/>
                  </a:lnTo>
                  <a:lnTo>
                    <a:pt x="499" y="930"/>
                  </a:lnTo>
                  <a:lnTo>
                    <a:pt x="498" y="856"/>
                  </a:lnTo>
                  <a:lnTo>
                    <a:pt x="489" y="780"/>
                  </a:lnTo>
                  <a:lnTo>
                    <a:pt x="478" y="706"/>
                  </a:lnTo>
                  <a:lnTo>
                    <a:pt x="460" y="632"/>
                  </a:lnTo>
                  <a:lnTo>
                    <a:pt x="439" y="561"/>
                  </a:lnTo>
                  <a:lnTo>
                    <a:pt x="412" y="492"/>
                  </a:lnTo>
                  <a:lnTo>
                    <a:pt x="381" y="425"/>
                  </a:lnTo>
                  <a:lnTo>
                    <a:pt x="344" y="364"/>
                  </a:lnTo>
                  <a:lnTo>
                    <a:pt x="304" y="304"/>
                  </a:lnTo>
                  <a:lnTo>
                    <a:pt x="262" y="248"/>
                  </a:lnTo>
                  <a:lnTo>
                    <a:pt x="215" y="197"/>
                  </a:lnTo>
                  <a:lnTo>
                    <a:pt x="166" y="152"/>
                  </a:lnTo>
                  <a:lnTo>
                    <a:pt x="112" y="110"/>
                  </a:lnTo>
                  <a:lnTo>
                    <a:pt x="57" y="76"/>
                  </a:lnTo>
                  <a:lnTo>
                    <a:pt x="0" y="45"/>
                  </a:lnTo>
                  <a:lnTo>
                    <a:pt x="13" y="0"/>
                  </a:lnTo>
                  <a:close/>
                </a:path>
              </a:pathLst>
            </a:custGeom>
            <a:solidFill>
              <a:srgbClr val="4DB1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1" name="Freeform 118"/>
            <p:cNvSpPr>
              <a:spLocks/>
            </p:cNvSpPr>
            <p:nvPr/>
          </p:nvSpPr>
          <p:spPr bwMode="auto">
            <a:xfrm>
              <a:off x="1391" y="1331"/>
              <a:ext cx="513" cy="591"/>
            </a:xfrm>
            <a:custGeom>
              <a:avLst/>
              <a:gdLst>
                <a:gd name="T0" fmla="*/ 474 w 513"/>
                <a:gd name="T1" fmla="*/ 37 h 1180"/>
                <a:gd name="T2" fmla="*/ 491 w 513"/>
                <a:gd name="T3" fmla="*/ 35 h 1180"/>
                <a:gd name="T4" fmla="*/ 503 w 513"/>
                <a:gd name="T5" fmla="*/ 33 h 1180"/>
                <a:gd name="T6" fmla="*/ 512 w 513"/>
                <a:gd name="T7" fmla="*/ 31 h 1180"/>
                <a:gd name="T8" fmla="*/ 513 w 513"/>
                <a:gd name="T9" fmla="*/ 28 h 1180"/>
                <a:gd name="T10" fmla="*/ 512 w 513"/>
                <a:gd name="T11" fmla="*/ 26 h 1180"/>
                <a:gd name="T12" fmla="*/ 503 w 513"/>
                <a:gd name="T13" fmla="*/ 23 h 1180"/>
                <a:gd name="T14" fmla="*/ 492 w 513"/>
                <a:gd name="T15" fmla="*/ 21 h 1180"/>
                <a:gd name="T16" fmla="*/ 474 w 513"/>
                <a:gd name="T17" fmla="*/ 19 h 1180"/>
                <a:gd name="T18" fmla="*/ 453 w 513"/>
                <a:gd name="T19" fmla="*/ 17 h 1180"/>
                <a:gd name="T20" fmla="*/ 426 w 513"/>
                <a:gd name="T21" fmla="*/ 14 h 1180"/>
                <a:gd name="T22" fmla="*/ 395 w 513"/>
                <a:gd name="T23" fmla="*/ 12 h 1180"/>
                <a:gd name="T24" fmla="*/ 358 w 513"/>
                <a:gd name="T25" fmla="*/ 10 h 1180"/>
                <a:gd name="T26" fmla="*/ 318 w 513"/>
                <a:gd name="T27" fmla="*/ 9 h 1180"/>
                <a:gd name="T28" fmla="*/ 276 w 513"/>
                <a:gd name="T29" fmla="*/ 7 h 1180"/>
                <a:gd name="T30" fmla="*/ 229 w 513"/>
                <a:gd name="T31" fmla="*/ 5 h 1180"/>
                <a:gd name="T32" fmla="*/ 180 w 513"/>
                <a:gd name="T33" fmla="*/ 4 h 1180"/>
                <a:gd name="T34" fmla="*/ 126 w 513"/>
                <a:gd name="T35" fmla="*/ 3 h 1180"/>
                <a:gd name="T36" fmla="*/ 71 w 513"/>
                <a:gd name="T37" fmla="*/ 1 h 1180"/>
                <a:gd name="T38" fmla="*/ 14 w 513"/>
                <a:gd name="T39" fmla="*/ 0 h 1180"/>
                <a:gd name="T40" fmla="*/ 0 w 513"/>
                <a:gd name="T41" fmla="*/ 2 h 1180"/>
                <a:gd name="T42" fmla="*/ 58 w 513"/>
                <a:gd name="T43" fmla="*/ 3 h 1180"/>
                <a:gd name="T44" fmla="*/ 112 w 513"/>
                <a:gd name="T45" fmla="*/ 4 h 1180"/>
                <a:gd name="T46" fmla="*/ 164 w 513"/>
                <a:gd name="T47" fmla="*/ 5 h 1180"/>
                <a:gd name="T48" fmla="*/ 214 w 513"/>
                <a:gd name="T49" fmla="*/ 7 h 1180"/>
                <a:gd name="T50" fmla="*/ 259 w 513"/>
                <a:gd name="T51" fmla="*/ 8 h 1180"/>
                <a:gd name="T52" fmla="*/ 301 w 513"/>
                <a:gd name="T53" fmla="*/ 10 h 1180"/>
                <a:gd name="T54" fmla="*/ 339 w 513"/>
                <a:gd name="T55" fmla="*/ 12 h 1180"/>
                <a:gd name="T56" fmla="*/ 373 w 513"/>
                <a:gd name="T57" fmla="*/ 14 h 1180"/>
                <a:gd name="T58" fmla="*/ 402 w 513"/>
                <a:gd name="T59" fmla="*/ 16 h 1180"/>
                <a:gd name="T60" fmla="*/ 426 w 513"/>
                <a:gd name="T61" fmla="*/ 18 h 1180"/>
                <a:gd name="T62" fmla="*/ 445 w 513"/>
                <a:gd name="T63" fmla="*/ 21 h 1180"/>
                <a:gd name="T64" fmla="*/ 460 w 513"/>
                <a:gd name="T65" fmla="*/ 23 h 1180"/>
                <a:gd name="T66" fmla="*/ 468 w 513"/>
                <a:gd name="T67" fmla="*/ 25 h 1180"/>
                <a:gd name="T68" fmla="*/ 472 w 513"/>
                <a:gd name="T69" fmla="*/ 28 h 1180"/>
                <a:gd name="T70" fmla="*/ 471 w 513"/>
                <a:gd name="T71" fmla="*/ 30 h 1180"/>
                <a:gd name="T72" fmla="*/ 464 w 513"/>
                <a:gd name="T73" fmla="*/ 32 h 1180"/>
                <a:gd name="T74" fmla="*/ 451 w 513"/>
                <a:gd name="T75" fmla="*/ 35 h 1180"/>
                <a:gd name="T76" fmla="*/ 434 w 513"/>
                <a:gd name="T77" fmla="*/ 37 h 1180"/>
                <a:gd name="T78" fmla="*/ 474 w 513"/>
                <a:gd name="T79" fmla="*/ 37 h 11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3" h="1180">
                  <a:moveTo>
                    <a:pt x="474" y="1180"/>
                  </a:moveTo>
                  <a:lnTo>
                    <a:pt x="491" y="1110"/>
                  </a:lnTo>
                  <a:lnTo>
                    <a:pt x="503" y="1035"/>
                  </a:lnTo>
                  <a:lnTo>
                    <a:pt x="512" y="961"/>
                  </a:lnTo>
                  <a:lnTo>
                    <a:pt x="513" y="885"/>
                  </a:lnTo>
                  <a:lnTo>
                    <a:pt x="512" y="811"/>
                  </a:lnTo>
                  <a:lnTo>
                    <a:pt x="503" y="735"/>
                  </a:lnTo>
                  <a:lnTo>
                    <a:pt x="492" y="661"/>
                  </a:lnTo>
                  <a:lnTo>
                    <a:pt x="474" y="587"/>
                  </a:lnTo>
                  <a:lnTo>
                    <a:pt x="453" y="516"/>
                  </a:lnTo>
                  <a:lnTo>
                    <a:pt x="426" y="447"/>
                  </a:lnTo>
                  <a:lnTo>
                    <a:pt x="395" y="380"/>
                  </a:lnTo>
                  <a:lnTo>
                    <a:pt x="358" y="319"/>
                  </a:lnTo>
                  <a:lnTo>
                    <a:pt x="318" y="259"/>
                  </a:lnTo>
                  <a:lnTo>
                    <a:pt x="276" y="203"/>
                  </a:lnTo>
                  <a:lnTo>
                    <a:pt x="229" y="152"/>
                  </a:lnTo>
                  <a:lnTo>
                    <a:pt x="180" y="107"/>
                  </a:lnTo>
                  <a:lnTo>
                    <a:pt x="126" y="65"/>
                  </a:lnTo>
                  <a:lnTo>
                    <a:pt x="71" y="31"/>
                  </a:lnTo>
                  <a:lnTo>
                    <a:pt x="14" y="0"/>
                  </a:lnTo>
                  <a:lnTo>
                    <a:pt x="0" y="47"/>
                  </a:lnTo>
                  <a:lnTo>
                    <a:pt x="58" y="78"/>
                  </a:lnTo>
                  <a:lnTo>
                    <a:pt x="112" y="114"/>
                  </a:lnTo>
                  <a:lnTo>
                    <a:pt x="164" y="156"/>
                  </a:lnTo>
                  <a:lnTo>
                    <a:pt x="214" y="203"/>
                  </a:lnTo>
                  <a:lnTo>
                    <a:pt x="259" y="253"/>
                  </a:lnTo>
                  <a:lnTo>
                    <a:pt x="301" y="310"/>
                  </a:lnTo>
                  <a:lnTo>
                    <a:pt x="339" y="371"/>
                  </a:lnTo>
                  <a:lnTo>
                    <a:pt x="373" y="434"/>
                  </a:lnTo>
                  <a:lnTo>
                    <a:pt x="402" y="501"/>
                  </a:lnTo>
                  <a:lnTo>
                    <a:pt x="426" y="572"/>
                  </a:lnTo>
                  <a:lnTo>
                    <a:pt x="445" y="644"/>
                  </a:lnTo>
                  <a:lnTo>
                    <a:pt x="460" y="719"/>
                  </a:lnTo>
                  <a:lnTo>
                    <a:pt x="468" y="793"/>
                  </a:lnTo>
                  <a:lnTo>
                    <a:pt x="472" y="867"/>
                  </a:lnTo>
                  <a:lnTo>
                    <a:pt x="471" y="943"/>
                  </a:lnTo>
                  <a:lnTo>
                    <a:pt x="464" y="1017"/>
                  </a:lnTo>
                  <a:lnTo>
                    <a:pt x="451" y="1092"/>
                  </a:lnTo>
                  <a:lnTo>
                    <a:pt x="434" y="1162"/>
                  </a:lnTo>
                  <a:lnTo>
                    <a:pt x="474" y="1180"/>
                  </a:lnTo>
                  <a:close/>
                </a:path>
              </a:pathLst>
            </a:custGeom>
            <a:solidFill>
              <a:srgbClr val="55B7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2" name="Freeform 119"/>
            <p:cNvSpPr>
              <a:spLocks/>
            </p:cNvSpPr>
            <p:nvPr/>
          </p:nvSpPr>
          <p:spPr bwMode="auto">
            <a:xfrm>
              <a:off x="1377" y="1355"/>
              <a:ext cx="486" cy="558"/>
            </a:xfrm>
            <a:custGeom>
              <a:avLst/>
              <a:gdLst>
                <a:gd name="T0" fmla="*/ 14 w 486"/>
                <a:gd name="T1" fmla="*/ 0 h 1115"/>
                <a:gd name="T2" fmla="*/ 72 w 486"/>
                <a:gd name="T3" fmla="*/ 1 h 1115"/>
                <a:gd name="T4" fmla="*/ 126 w 486"/>
                <a:gd name="T5" fmla="*/ 3 h 1115"/>
                <a:gd name="T6" fmla="*/ 178 w 486"/>
                <a:gd name="T7" fmla="*/ 4 h 1115"/>
                <a:gd name="T8" fmla="*/ 228 w 486"/>
                <a:gd name="T9" fmla="*/ 5 h 1115"/>
                <a:gd name="T10" fmla="*/ 273 w 486"/>
                <a:gd name="T11" fmla="*/ 7 h 1115"/>
                <a:gd name="T12" fmla="*/ 315 w 486"/>
                <a:gd name="T13" fmla="*/ 9 h 1115"/>
                <a:gd name="T14" fmla="*/ 353 w 486"/>
                <a:gd name="T15" fmla="*/ 11 h 1115"/>
                <a:gd name="T16" fmla="*/ 387 w 486"/>
                <a:gd name="T17" fmla="*/ 13 h 1115"/>
                <a:gd name="T18" fmla="*/ 416 w 486"/>
                <a:gd name="T19" fmla="*/ 15 h 1115"/>
                <a:gd name="T20" fmla="*/ 440 w 486"/>
                <a:gd name="T21" fmla="*/ 17 h 1115"/>
                <a:gd name="T22" fmla="*/ 459 w 486"/>
                <a:gd name="T23" fmla="*/ 19 h 1115"/>
                <a:gd name="T24" fmla="*/ 474 w 486"/>
                <a:gd name="T25" fmla="*/ 21 h 1115"/>
                <a:gd name="T26" fmla="*/ 482 w 486"/>
                <a:gd name="T27" fmla="*/ 24 h 1115"/>
                <a:gd name="T28" fmla="*/ 486 w 486"/>
                <a:gd name="T29" fmla="*/ 26 h 1115"/>
                <a:gd name="T30" fmla="*/ 485 w 486"/>
                <a:gd name="T31" fmla="*/ 28 h 1115"/>
                <a:gd name="T32" fmla="*/ 478 w 486"/>
                <a:gd name="T33" fmla="*/ 31 h 1115"/>
                <a:gd name="T34" fmla="*/ 465 w 486"/>
                <a:gd name="T35" fmla="*/ 33 h 1115"/>
                <a:gd name="T36" fmla="*/ 448 w 486"/>
                <a:gd name="T37" fmla="*/ 35 h 1115"/>
                <a:gd name="T38" fmla="*/ 406 w 486"/>
                <a:gd name="T39" fmla="*/ 35 h 1115"/>
                <a:gd name="T40" fmla="*/ 424 w 486"/>
                <a:gd name="T41" fmla="*/ 33 h 1115"/>
                <a:gd name="T42" fmla="*/ 435 w 486"/>
                <a:gd name="T43" fmla="*/ 30 h 1115"/>
                <a:gd name="T44" fmla="*/ 441 w 486"/>
                <a:gd name="T45" fmla="*/ 28 h 1115"/>
                <a:gd name="T46" fmla="*/ 442 w 486"/>
                <a:gd name="T47" fmla="*/ 26 h 1115"/>
                <a:gd name="T48" fmla="*/ 437 w 486"/>
                <a:gd name="T49" fmla="*/ 23 h 1115"/>
                <a:gd name="T50" fmla="*/ 427 w 486"/>
                <a:gd name="T51" fmla="*/ 21 h 1115"/>
                <a:gd name="T52" fmla="*/ 410 w 486"/>
                <a:gd name="T53" fmla="*/ 19 h 1115"/>
                <a:gd name="T54" fmla="*/ 389 w 486"/>
                <a:gd name="T55" fmla="*/ 16 h 1115"/>
                <a:gd name="T56" fmla="*/ 362 w 486"/>
                <a:gd name="T57" fmla="*/ 14 h 1115"/>
                <a:gd name="T58" fmla="*/ 331 w 486"/>
                <a:gd name="T59" fmla="*/ 12 h 1115"/>
                <a:gd name="T60" fmla="*/ 296 w 486"/>
                <a:gd name="T61" fmla="*/ 10 h 1115"/>
                <a:gd name="T62" fmla="*/ 255 w 486"/>
                <a:gd name="T63" fmla="*/ 9 h 1115"/>
                <a:gd name="T64" fmla="*/ 211 w 486"/>
                <a:gd name="T65" fmla="*/ 7 h 1115"/>
                <a:gd name="T66" fmla="*/ 163 w 486"/>
                <a:gd name="T67" fmla="*/ 5 h 1115"/>
                <a:gd name="T68" fmla="*/ 110 w 486"/>
                <a:gd name="T69" fmla="*/ 4 h 1115"/>
                <a:gd name="T70" fmla="*/ 57 w 486"/>
                <a:gd name="T71" fmla="*/ 3 h 1115"/>
                <a:gd name="T72" fmla="*/ 0 w 486"/>
                <a:gd name="T73" fmla="*/ 2 h 1115"/>
                <a:gd name="T74" fmla="*/ 14 w 486"/>
                <a:gd name="T75" fmla="*/ 0 h 1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6" h="1115">
                  <a:moveTo>
                    <a:pt x="14" y="0"/>
                  </a:moveTo>
                  <a:lnTo>
                    <a:pt x="72" y="31"/>
                  </a:lnTo>
                  <a:lnTo>
                    <a:pt x="126" y="67"/>
                  </a:lnTo>
                  <a:lnTo>
                    <a:pt x="178" y="109"/>
                  </a:lnTo>
                  <a:lnTo>
                    <a:pt x="228" y="156"/>
                  </a:lnTo>
                  <a:lnTo>
                    <a:pt x="273" y="206"/>
                  </a:lnTo>
                  <a:lnTo>
                    <a:pt x="315" y="263"/>
                  </a:lnTo>
                  <a:lnTo>
                    <a:pt x="353" y="324"/>
                  </a:lnTo>
                  <a:lnTo>
                    <a:pt x="387" y="387"/>
                  </a:lnTo>
                  <a:lnTo>
                    <a:pt x="416" y="454"/>
                  </a:lnTo>
                  <a:lnTo>
                    <a:pt x="440" y="525"/>
                  </a:lnTo>
                  <a:lnTo>
                    <a:pt x="459" y="597"/>
                  </a:lnTo>
                  <a:lnTo>
                    <a:pt x="474" y="672"/>
                  </a:lnTo>
                  <a:lnTo>
                    <a:pt x="482" y="746"/>
                  </a:lnTo>
                  <a:lnTo>
                    <a:pt x="486" y="820"/>
                  </a:lnTo>
                  <a:lnTo>
                    <a:pt x="485" y="896"/>
                  </a:lnTo>
                  <a:lnTo>
                    <a:pt x="478" y="970"/>
                  </a:lnTo>
                  <a:lnTo>
                    <a:pt x="465" y="1045"/>
                  </a:lnTo>
                  <a:lnTo>
                    <a:pt x="448" y="1115"/>
                  </a:lnTo>
                  <a:lnTo>
                    <a:pt x="406" y="1095"/>
                  </a:lnTo>
                  <a:lnTo>
                    <a:pt x="424" y="1025"/>
                  </a:lnTo>
                  <a:lnTo>
                    <a:pt x="435" y="952"/>
                  </a:lnTo>
                  <a:lnTo>
                    <a:pt x="441" y="878"/>
                  </a:lnTo>
                  <a:lnTo>
                    <a:pt x="442" y="804"/>
                  </a:lnTo>
                  <a:lnTo>
                    <a:pt x="437" y="730"/>
                  </a:lnTo>
                  <a:lnTo>
                    <a:pt x="427" y="655"/>
                  </a:lnTo>
                  <a:lnTo>
                    <a:pt x="410" y="583"/>
                  </a:lnTo>
                  <a:lnTo>
                    <a:pt x="389" y="512"/>
                  </a:lnTo>
                  <a:lnTo>
                    <a:pt x="362" y="444"/>
                  </a:lnTo>
                  <a:lnTo>
                    <a:pt x="331" y="378"/>
                  </a:lnTo>
                  <a:lnTo>
                    <a:pt x="296" y="317"/>
                  </a:lnTo>
                  <a:lnTo>
                    <a:pt x="255" y="259"/>
                  </a:lnTo>
                  <a:lnTo>
                    <a:pt x="211" y="206"/>
                  </a:lnTo>
                  <a:lnTo>
                    <a:pt x="163" y="159"/>
                  </a:lnTo>
                  <a:lnTo>
                    <a:pt x="110" y="118"/>
                  </a:lnTo>
                  <a:lnTo>
                    <a:pt x="57" y="82"/>
                  </a:lnTo>
                  <a:lnTo>
                    <a:pt x="0" y="51"/>
                  </a:lnTo>
                  <a:lnTo>
                    <a:pt x="14" y="0"/>
                  </a:lnTo>
                  <a:close/>
                </a:path>
              </a:pathLst>
            </a:custGeom>
            <a:solidFill>
              <a:srgbClr val="5DBD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3" name="Freeform 120"/>
            <p:cNvSpPr>
              <a:spLocks/>
            </p:cNvSpPr>
            <p:nvPr/>
          </p:nvSpPr>
          <p:spPr bwMode="auto">
            <a:xfrm>
              <a:off x="1362" y="1380"/>
              <a:ext cx="457" cy="523"/>
            </a:xfrm>
            <a:custGeom>
              <a:avLst/>
              <a:gdLst>
                <a:gd name="T0" fmla="*/ 421 w 457"/>
                <a:gd name="T1" fmla="*/ 33 h 1044"/>
                <a:gd name="T2" fmla="*/ 439 w 457"/>
                <a:gd name="T3" fmla="*/ 31 h 1044"/>
                <a:gd name="T4" fmla="*/ 450 w 457"/>
                <a:gd name="T5" fmla="*/ 29 h 1044"/>
                <a:gd name="T6" fmla="*/ 456 w 457"/>
                <a:gd name="T7" fmla="*/ 26 h 1044"/>
                <a:gd name="T8" fmla="*/ 457 w 457"/>
                <a:gd name="T9" fmla="*/ 24 h 1044"/>
                <a:gd name="T10" fmla="*/ 452 w 457"/>
                <a:gd name="T11" fmla="*/ 22 h 1044"/>
                <a:gd name="T12" fmla="*/ 442 w 457"/>
                <a:gd name="T13" fmla="*/ 19 h 1044"/>
                <a:gd name="T14" fmla="*/ 425 w 457"/>
                <a:gd name="T15" fmla="*/ 17 h 1044"/>
                <a:gd name="T16" fmla="*/ 404 w 457"/>
                <a:gd name="T17" fmla="*/ 15 h 1044"/>
                <a:gd name="T18" fmla="*/ 377 w 457"/>
                <a:gd name="T19" fmla="*/ 13 h 1044"/>
                <a:gd name="T20" fmla="*/ 346 w 457"/>
                <a:gd name="T21" fmla="*/ 11 h 1044"/>
                <a:gd name="T22" fmla="*/ 311 w 457"/>
                <a:gd name="T23" fmla="*/ 9 h 1044"/>
                <a:gd name="T24" fmla="*/ 270 w 457"/>
                <a:gd name="T25" fmla="*/ 7 h 1044"/>
                <a:gd name="T26" fmla="*/ 226 w 457"/>
                <a:gd name="T27" fmla="*/ 5 h 1044"/>
                <a:gd name="T28" fmla="*/ 178 w 457"/>
                <a:gd name="T29" fmla="*/ 4 h 1044"/>
                <a:gd name="T30" fmla="*/ 125 w 457"/>
                <a:gd name="T31" fmla="*/ 3 h 1044"/>
                <a:gd name="T32" fmla="*/ 72 w 457"/>
                <a:gd name="T33" fmla="*/ 1 h 1044"/>
                <a:gd name="T34" fmla="*/ 15 w 457"/>
                <a:gd name="T35" fmla="*/ 0 h 1044"/>
                <a:gd name="T36" fmla="*/ 0 w 457"/>
                <a:gd name="T37" fmla="*/ 2 h 1044"/>
                <a:gd name="T38" fmla="*/ 52 w 457"/>
                <a:gd name="T39" fmla="*/ 3 h 1044"/>
                <a:gd name="T40" fmla="*/ 103 w 457"/>
                <a:gd name="T41" fmla="*/ 4 h 1044"/>
                <a:gd name="T42" fmla="*/ 151 w 457"/>
                <a:gd name="T43" fmla="*/ 5 h 1044"/>
                <a:gd name="T44" fmla="*/ 195 w 457"/>
                <a:gd name="T45" fmla="*/ 7 h 1044"/>
                <a:gd name="T46" fmla="*/ 236 w 457"/>
                <a:gd name="T47" fmla="*/ 8 h 1044"/>
                <a:gd name="T48" fmla="*/ 274 w 457"/>
                <a:gd name="T49" fmla="*/ 10 h 1044"/>
                <a:gd name="T50" fmla="*/ 308 w 457"/>
                <a:gd name="T51" fmla="*/ 12 h 1044"/>
                <a:gd name="T52" fmla="*/ 336 w 457"/>
                <a:gd name="T53" fmla="*/ 14 h 1044"/>
                <a:gd name="T54" fmla="*/ 361 w 457"/>
                <a:gd name="T55" fmla="*/ 16 h 1044"/>
                <a:gd name="T56" fmla="*/ 381 w 457"/>
                <a:gd name="T57" fmla="*/ 18 h 1044"/>
                <a:gd name="T58" fmla="*/ 395 w 457"/>
                <a:gd name="T59" fmla="*/ 20 h 1044"/>
                <a:gd name="T60" fmla="*/ 405 w 457"/>
                <a:gd name="T61" fmla="*/ 22 h 1044"/>
                <a:gd name="T62" fmla="*/ 409 w 457"/>
                <a:gd name="T63" fmla="*/ 24 h 1044"/>
                <a:gd name="T64" fmla="*/ 409 w 457"/>
                <a:gd name="T65" fmla="*/ 26 h 1044"/>
                <a:gd name="T66" fmla="*/ 404 w 457"/>
                <a:gd name="T67" fmla="*/ 28 h 1044"/>
                <a:gd name="T68" fmla="*/ 392 w 457"/>
                <a:gd name="T69" fmla="*/ 30 h 1044"/>
                <a:gd name="T70" fmla="*/ 377 w 457"/>
                <a:gd name="T71" fmla="*/ 33 h 1044"/>
                <a:gd name="T72" fmla="*/ 421 w 457"/>
                <a:gd name="T73" fmla="*/ 33 h 10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7" h="1044">
                  <a:moveTo>
                    <a:pt x="421" y="1044"/>
                  </a:moveTo>
                  <a:lnTo>
                    <a:pt x="439" y="974"/>
                  </a:lnTo>
                  <a:lnTo>
                    <a:pt x="450" y="901"/>
                  </a:lnTo>
                  <a:lnTo>
                    <a:pt x="456" y="827"/>
                  </a:lnTo>
                  <a:lnTo>
                    <a:pt x="457" y="753"/>
                  </a:lnTo>
                  <a:lnTo>
                    <a:pt x="452" y="679"/>
                  </a:lnTo>
                  <a:lnTo>
                    <a:pt x="442" y="604"/>
                  </a:lnTo>
                  <a:lnTo>
                    <a:pt x="425" y="532"/>
                  </a:lnTo>
                  <a:lnTo>
                    <a:pt x="404" y="461"/>
                  </a:lnTo>
                  <a:lnTo>
                    <a:pt x="377" y="393"/>
                  </a:lnTo>
                  <a:lnTo>
                    <a:pt x="346" y="327"/>
                  </a:lnTo>
                  <a:lnTo>
                    <a:pt x="311" y="266"/>
                  </a:lnTo>
                  <a:lnTo>
                    <a:pt x="270" y="208"/>
                  </a:lnTo>
                  <a:lnTo>
                    <a:pt x="226" y="155"/>
                  </a:lnTo>
                  <a:lnTo>
                    <a:pt x="178" y="108"/>
                  </a:lnTo>
                  <a:lnTo>
                    <a:pt x="125" y="67"/>
                  </a:lnTo>
                  <a:lnTo>
                    <a:pt x="72" y="31"/>
                  </a:lnTo>
                  <a:lnTo>
                    <a:pt x="15" y="0"/>
                  </a:lnTo>
                  <a:lnTo>
                    <a:pt x="0" y="54"/>
                  </a:lnTo>
                  <a:lnTo>
                    <a:pt x="52" y="83"/>
                  </a:lnTo>
                  <a:lnTo>
                    <a:pt x="103" y="116"/>
                  </a:lnTo>
                  <a:lnTo>
                    <a:pt x="151" y="155"/>
                  </a:lnTo>
                  <a:lnTo>
                    <a:pt x="195" y="199"/>
                  </a:lnTo>
                  <a:lnTo>
                    <a:pt x="236" y="248"/>
                  </a:lnTo>
                  <a:lnTo>
                    <a:pt x="274" y="300"/>
                  </a:lnTo>
                  <a:lnTo>
                    <a:pt x="308" y="358"/>
                  </a:lnTo>
                  <a:lnTo>
                    <a:pt x="336" y="418"/>
                  </a:lnTo>
                  <a:lnTo>
                    <a:pt x="361" y="481"/>
                  </a:lnTo>
                  <a:lnTo>
                    <a:pt x="381" y="546"/>
                  </a:lnTo>
                  <a:lnTo>
                    <a:pt x="395" y="615"/>
                  </a:lnTo>
                  <a:lnTo>
                    <a:pt x="405" y="684"/>
                  </a:lnTo>
                  <a:lnTo>
                    <a:pt x="409" y="753"/>
                  </a:lnTo>
                  <a:lnTo>
                    <a:pt x="409" y="822"/>
                  </a:lnTo>
                  <a:lnTo>
                    <a:pt x="404" y="890"/>
                  </a:lnTo>
                  <a:lnTo>
                    <a:pt x="392" y="957"/>
                  </a:lnTo>
                  <a:lnTo>
                    <a:pt x="377" y="1024"/>
                  </a:lnTo>
                  <a:lnTo>
                    <a:pt x="421" y="1044"/>
                  </a:lnTo>
                  <a:close/>
                </a:path>
              </a:pathLst>
            </a:custGeom>
            <a:solidFill>
              <a:srgbClr val="65C3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4" name="Freeform 121"/>
            <p:cNvSpPr>
              <a:spLocks/>
            </p:cNvSpPr>
            <p:nvPr/>
          </p:nvSpPr>
          <p:spPr bwMode="auto">
            <a:xfrm>
              <a:off x="1346" y="1408"/>
              <a:ext cx="425" cy="485"/>
            </a:xfrm>
            <a:custGeom>
              <a:avLst/>
              <a:gdLst>
                <a:gd name="T0" fmla="*/ 16 w 425"/>
                <a:gd name="T1" fmla="*/ 0 h 970"/>
                <a:gd name="T2" fmla="*/ 68 w 425"/>
                <a:gd name="T3" fmla="*/ 1 h 970"/>
                <a:gd name="T4" fmla="*/ 119 w 425"/>
                <a:gd name="T5" fmla="*/ 2 h 970"/>
                <a:gd name="T6" fmla="*/ 167 w 425"/>
                <a:gd name="T7" fmla="*/ 4 h 970"/>
                <a:gd name="T8" fmla="*/ 211 w 425"/>
                <a:gd name="T9" fmla="*/ 5 h 970"/>
                <a:gd name="T10" fmla="*/ 252 w 425"/>
                <a:gd name="T11" fmla="*/ 7 h 970"/>
                <a:gd name="T12" fmla="*/ 290 w 425"/>
                <a:gd name="T13" fmla="*/ 8 h 970"/>
                <a:gd name="T14" fmla="*/ 324 w 425"/>
                <a:gd name="T15" fmla="*/ 10 h 970"/>
                <a:gd name="T16" fmla="*/ 352 w 425"/>
                <a:gd name="T17" fmla="*/ 12 h 970"/>
                <a:gd name="T18" fmla="*/ 377 w 425"/>
                <a:gd name="T19" fmla="*/ 14 h 970"/>
                <a:gd name="T20" fmla="*/ 397 w 425"/>
                <a:gd name="T21" fmla="*/ 16 h 970"/>
                <a:gd name="T22" fmla="*/ 411 w 425"/>
                <a:gd name="T23" fmla="*/ 18 h 970"/>
                <a:gd name="T24" fmla="*/ 421 w 425"/>
                <a:gd name="T25" fmla="*/ 20 h 970"/>
                <a:gd name="T26" fmla="*/ 425 w 425"/>
                <a:gd name="T27" fmla="*/ 22 h 970"/>
                <a:gd name="T28" fmla="*/ 425 w 425"/>
                <a:gd name="T29" fmla="*/ 24 h 970"/>
                <a:gd name="T30" fmla="*/ 420 w 425"/>
                <a:gd name="T31" fmla="*/ 27 h 970"/>
                <a:gd name="T32" fmla="*/ 408 w 425"/>
                <a:gd name="T33" fmla="*/ 29 h 970"/>
                <a:gd name="T34" fmla="*/ 393 w 425"/>
                <a:gd name="T35" fmla="*/ 31 h 970"/>
                <a:gd name="T36" fmla="*/ 346 w 425"/>
                <a:gd name="T37" fmla="*/ 30 h 970"/>
                <a:gd name="T38" fmla="*/ 362 w 425"/>
                <a:gd name="T39" fmla="*/ 28 h 970"/>
                <a:gd name="T40" fmla="*/ 372 w 425"/>
                <a:gd name="T41" fmla="*/ 26 h 970"/>
                <a:gd name="T42" fmla="*/ 376 w 425"/>
                <a:gd name="T43" fmla="*/ 24 h 970"/>
                <a:gd name="T44" fmla="*/ 376 w 425"/>
                <a:gd name="T45" fmla="*/ 22 h 970"/>
                <a:gd name="T46" fmla="*/ 369 w 425"/>
                <a:gd name="T47" fmla="*/ 20 h 970"/>
                <a:gd name="T48" fmla="*/ 359 w 425"/>
                <a:gd name="T49" fmla="*/ 18 h 970"/>
                <a:gd name="T50" fmla="*/ 342 w 425"/>
                <a:gd name="T51" fmla="*/ 16 h 970"/>
                <a:gd name="T52" fmla="*/ 321 w 425"/>
                <a:gd name="T53" fmla="*/ 14 h 970"/>
                <a:gd name="T54" fmla="*/ 294 w 425"/>
                <a:gd name="T55" fmla="*/ 12 h 970"/>
                <a:gd name="T56" fmla="*/ 263 w 425"/>
                <a:gd name="T57" fmla="*/ 10 h 970"/>
                <a:gd name="T58" fmla="*/ 228 w 425"/>
                <a:gd name="T59" fmla="*/ 8 h 970"/>
                <a:gd name="T60" fmla="*/ 188 w 425"/>
                <a:gd name="T61" fmla="*/ 7 h 970"/>
                <a:gd name="T62" fmla="*/ 146 w 425"/>
                <a:gd name="T63" fmla="*/ 5 h 970"/>
                <a:gd name="T64" fmla="*/ 99 w 425"/>
                <a:gd name="T65" fmla="*/ 4 h 970"/>
                <a:gd name="T66" fmla="*/ 51 w 425"/>
                <a:gd name="T67" fmla="*/ 3 h 970"/>
                <a:gd name="T68" fmla="*/ 0 w 425"/>
                <a:gd name="T69" fmla="*/ 2 h 970"/>
                <a:gd name="T70" fmla="*/ 16 w 425"/>
                <a:gd name="T71" fmla="*/ 0 h 9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970">
                  <a:moveTo>
                    <a:pt x="16" y="0"/>
                  </a:moveTo>
                  <a:lnTo>
                    <a:pt x="68" y="29"/>
                  </a:lnTo>
                  <a:lnTo>
                    <a:pt x="119" y="62"/>
                  </a:lnTo>
                  <a:lnTo>
                    <a:pt x="167" y="101"/>
                  </a:lnTo>
                  <a:lnTo>
                    <a:pt x="211" y="145"/>
                  </a:lnTo>
                  <a:lnTo>
                    <a:pt x="252" y="194"/>
                  </a:lnTo>
                  <a:lnTo>
                    <a:pt x="290" y="246"/>
                  </a:lnTo>
                  <a:lnTo>
                    <a:pt x="324" y="304"/>
                  </a:lnTo>
                  <a:lnTo>
                    <a:pt x="352" y="364"/>
                  </a:lnTo>
                  <a:lnTo>
                    <a:pt x="377" y="427"/>
                  </a:lnTo>
                  <a:lnTo>
                    <a:pt x="397" y="492"/>
                  </a:lnTo>
                  <a:lnTo>
                    <a:pt x="411" y="561"/>
                  </a:lnTo>
                  <a:lnTo>
                    <a:pt x="421" y="630"/>
                  </a:lnTo>
                  <a:lnTo>
                    <a:pt x="425" y="699"/>
                  </a:lnTo>
                  <a:lnTo>
                    <a:pt x="425" y="768"/>
                  </a:lnTo>
                  <a:lnTo>
                    <a:pt x="420" y="836"/>
                  </a:lnTo>
                  <a:lnTo>
                    <a:pt x="408" y="903"/>
                  </a:lnTo>
                  <a:lnTo>
                    <a:pt x="393" y="970"/>
                  </a:lnTo>
                  <a:lnTo>
                    <a:pt x="346" y="949"/>
                  </a:lnTo>
                  <a:lnTo>
                    <a:pt x="362" y="883"/>
                  </a:lnTo>
                  <a:lnTo>
                    <a:pt x="372" y="818"/>
                  </a:lnTo>
                  <a:lnTo>
                    <a:pt x="376" y="751"/>
                  </a:lnTo>
                  <a:lnTo>
                    <a:pt x="376" y="683"/>
                  </a:lnTo>
                  <a:lnTo>
                    <a:pt x="369" y="616"/>
                  </a:lnTo>
                  <a:lnTo>
                    <a:pt x="359" y="549"/>
                  </a:lnTo>
                  <a:lnTo>
                    <a:pt x="342" y="483"/>
                  </a:lnTo>
                  <a:lnTo>
                    <a:pt x="321" y="420"/>
                  </a:lnTo>
                  <a:lnTo>
                    <a:pt x="294" y="360"/>
                  </a:lnTo>
                  <a:lnTo>
                    <a:pt x="263" y="304"/>
                  </a:lnTo>
                  <a:lnTo>
                    <a:pt x="228" y="250"/>
                  </a:lnTo>
                  <a:lnTo>
                    <a:pt x="188" y="201"/>
                  </a:lnTo>
                  <a:lnTo>
                    <a:pt x="146" y="158"/>
                  </a:lnTo>
                  <a:lnTo>
                    <a:pt x="99" y="118"/>
                  </a:lnTo>
                  <a:lnTo>
                    <a:pt x="51" y="85"/>
                  </a:lnTo>
                  <a:lnTo>
                    <a:pt x="0" y="58"/>
                  </a:lnTo>
                  <a:lnTo>
                    <a:pt x="16" y="0"/>
                  </a:lnTo>
                  <a:close/>
                </a:path>
              </a:pathLst>
            </a:custGeom>
            <a:solidFill>
              <a:srgbClr val="6DC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5" name="Freeform 122"/>
            <p:cNvSpPr>
              <a:spLocks/>
            </p:cNvSpPr>
            <p:nvPr/>
          </p:nvSpPr>
          <p:spPr bwMode="auto">
            <a:xfrm>
              <a:off x="1329" y="1436"/>
              <a:ext cx="393" cy="446"/>
            </a:xfrm>
            <a:custGeom>
              <a:avLst/>
              <a:gdLst>
                <a:gd name="T0" fmla="*/ 363 w 393"/>
                <a:gd name="T1" fmla="*/ 28 h 891"/>
                <a:gd name="T2" fmla="*/ 379 w 393"/>
                <a:gd name="T3" fmla="*/ 26 h 891"/>
                <a:gd name="T4" fmla="*/ 389 w 393"/>
                <a:gd name="T5" fmla="*/ 24 h 891"/>
                <a:gd name="T6" fmla="*/ 393 w 393"/>
                <a:gd name="T7" fmla="*/ 22 h 891"/>
                <a:gd name="T8" fmla="*/ 393 w 393"/>
                <a:gd name="T9" fmla="*/ 20 h 891"/>
                <a:gd name="T10" fmla="*/ 386 w 393"/>
                <a:gd name="T11" fmla="*/ 18 h 891"/>
                <a:gd name="T12" fmla="*/ 376 w 393"/>
                <a:gd name="T13" fmla="*/ 16 h 891"/>
                <a:gd name="T14" fmla="*/ 359 w 393"/>
                <a:gd name="T15" fmla="*/ 14 h 891"/>
                <a:gd name="T16" fmla="*/ 338 w 393"/>
                <a:gd name="T17" fmla="*/ 12 h 891"/>
                <a:gd name="T18" fmla="*/ 311 w 393"/>
                <a:gd name="T19" fmla="*/ 10 h 891"/>
                <a:gd name="T20" fmla="*/ 280 w 393"/>
                <a:gd name="T21" fmla="*/ 8 h 891"/>
                <a:gd name="T22" fmla="*/ 245 w 393"/>
                <a:gd name="T23" fmla="*/ 6 h 891"/>
                <a:gd name="T24" fmla="*/ 205 w 393"/>
                <a:gd name="T25" fmla="*/ 5 h 891"/>
                <a:gd name="T26" fmla="*/ 163 w 393"/>
                <a:gd name="T27" fmla="*/ 4 h 891"/>
                <a:gd name="T28" fmla="*/ 116 w 393"/>
                <a:gd name="T29" fmla="*/ 2 h 891"/>
                <a:gd name="T30" fmla="*/ 68 w 393"/>
                <a:gd name="T31" fmla="*/ 1 h 891"/>
                <a:gd name="T32" fmla="*/ 17 w 393"/>
                <a:gd name="T33" fmla="*/ 0 h 891"/>
                <a:gd name="T34" fmla="*/ 0 w 393"/>
                <a:gd name="T35" fmla="*/ 2 h 891"/>
                <a:gd name="T36" fmla="*/ 48 w 393"/>
                <a:gd name="T37" fmla="*/ 3 h 891"/>
                <a:gd name="T38" fmla="*/ 95 w 393"/>
                <a:gd name="T39" fmla="*/ 4 h 891"/>
                <a:gd name="T40" fmla="*/ 139 w 393"/>
                <a:gd name="T41" fmla="*/ 5 h 891"/>
                <a:gd name="T42" fmla="*/ 180 w 393"/>
                <a:gd name="T43" fmla="*/ 7 h 891"/>
                <a:gd name="T44" fmla="*/ 216 w 393"/>
                <a:gd name="T45" fmla="*/ 8 h 891"/>
                <a:gd name="T46" fmla="*/ 249 w 393"/>
                <a:gd name="T47" fmla="*/ 10 h 891"/>
                <a:gd name="T48" fmla="*/ 277 w 393"/>
                <a:gd name="T49" fmla="*/ 12 h 891"/>
                <a:gd name="T50" fmla="*/ 300 w 393"/>
                <a:gd name="T51" fmla="*/ 14 h 891"/>
                <a:gd name="T52" fmla="*/ 318 w 393"/>
                <a:gd name="T53" fmla="*/ 16 h 891"/>
                <a:gd name="T54" fmla="*/ 331 w 393"/>
                <a:gd name="T55" fmla="*/ 18 h 891"/>
                <a:gd name="T56" fmla="*/ 338 w 393"/>
                <a:gd name="T57" fmla="*/ 20 h 891"/>
                <a:gd name="T58" fmla="*/ 341 w 393"/>
                <a:gd name="T59" fmla="*/ 22 h 891"/>
                <a:gd name="T60" fmla="*/ 336 w 393"/>
                <a:gd name="T61" fmla="*/ 24 h 891"/>
                <a:gd name="T62" fmla="*/ 327 w 393"/>
                <a:gd name="T63" fmla="*/ 26 h 891"/>
                <a:gd name="T64" fmla="*/ 312 w 393"/>
                <a:gd name="T65" fmla="*/ 28 h 891"/>
                <a:gd name="T66" fmla="*/ 363 w 393"/>
                <a:gd name="T67" fmla="*/ 28 h 8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3" h="891">
                  <a:moveTo>
                    <a:pt x="363" y="891"/>
                  </a:moveTo>
                  <a:lnTo>
                    <a:pt x="379" y="825"/>
                  </a:lnTo>
                  <a:lnTo>
                    <a:pt x="389" y="760"/>
                  </a:lnTo>
                  <a:lnTo>
                    <a:pt x="393" y="693"/>
                  </a:lnTo>
                  <a:lnTo>
                    <a:pt x="393" y="625"/>
                  </a:lnTo>
                  <a:lnTo>
                    <a:pt x="386" y="558"/>
                  </a:lnTo>
                  <a:lnTo>
                    <a:pt x="376" y="491"/>
                  </a:lnTo>
                  <a:lnTo>
                    <a:pt x="359" y="425"/>
                  </a:lnTo>
                  <a:lnTo>
                    <a:pt x="338" y="362"/>
                  </a:lnTo>
                  <a:lnTo>
                    <a:pt x="311" y="302"/>
                  </a:lnTo>
                  <a:lnTo>
                    <a:pt x="280" y="246"/>
                  </a:lnTo>
                  <a:lnTo>
                    <a:pt x="245" y="192"/>
                  </a:lnTo>
                  <a:lnTo>
                    <a:pt x="205" y="143"/>
                  </a:lnTo>
                  <a:lnTo>
                    <a:pt x="163" y="100"/>
                  </a:lnTo>
                  <a:lnTo>
                    <a:pt x="116" y="60"/>
                  </a:lnTo>
                  <a:lnTo>
                    <a:pt x="68" y="27"/>
                  </a:lnTo>
                  <a:lnTo>
                    <a:pt x="17" y="0"/>
                  </a:lnTo>
                  <a:lnTo>
                    <a:pt x="0" y="62"/>
                  </a:lnTo>
                  <a:lnTo>
                    <a:pt x="48" y="87"/>
                  </a:lnTo>
                  <a:lnTo>
                    <a:pt x="95" y="119"/>
                  </a:lnTo>
                  <a:lnTo>
                    <a:pt x="139" y="159"/>
                  </a:lnTo>
                  <a:lnTo>
                    <a:pt x="180" y="203"/>
                  </a:lnTo>
                  <a:lnTo>
                    <a:pt x="216" y="250"/>
                  </a:lnTo>
                  <a:lnTo>
                    <a:pt x="249" y="304"/>
                  </a:lnTo>
                  <a:lnTo>
                    <a:pt x="277" y="360"/>
                  </a:lnTo>
                  <a:lnTo>
                    <a:pt x="300" y="420"/>
                  </a:lnTo>
                  <a:lnTo>
                    <a:pt x="318" y="482"/>
                  </a:lnTo>
                  <a:lnTo>
                    <a:pt x="331" y="545"/>
                  </a:lnTo>
                  <a:lnTo>
                    <a:pt x="338" y="610"/>
                  </a:lnTo>
                  <a:lnTo>
                    <a:pt x="341" y="675"/>
                  </a:lnTo>
                  <a:lnTo>
                    <a:pt x="336" y="740"/>
                  </a:lnTo>
                  <a:lnTo>
                    <a:pt x="327" y="804"/>
                  </a:lnTo>
                  <a:lnTo>
                    <a:pt x="312" y="867"/>
                  </a:lnTo>
                  <a:lnTo>
                    <a:pt x="363" y="891"/>
                  </a:lnTo>
                  <a:close/>
                </a:path>
              </a:pathLst>
            </a:custGeom>
            <a:solidFill>
              <a:srgbClr val="76C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6" name="Freeform 123"/>
            <p:cNvSpPr>
              <a:spLocks/>
            </p:cNvSpPr>
            <p:nvPr/>
          </p:nvSpPr>
          <p:spPr bwMode="auto">
            <a:xfrm>
              <a:off x="1309" y="1467"/>
              <a:ext cx="361" cy="403"/>
            </a:xfrm>
            <a:custGeom>
              <a:avLst/>
              <a:gdLst>
                <a:gd name="T0" fmla="*/ 20 w 361"/>
                <a:gd name="T1" fmla="*/ 0 h 805"/>
                <a:gd name="T2" fmla="*/ 68 w 361"/>
                <a:gd name="T3" fmla="*/ 1 h 805"/>
                <a:gd name="T4" fmla="*/ 115 w 361"/>
                <a:gd name="T5" fmla="*/ 2 h 805"/>
                <a:gd name="T6" fmla="*/ 159 w 361"/>
                <a:gd name="T7" fmla="*/ 4 h 805"/>
                <a:gd name="T8" fmla="*/ 200 w 361"/>
                <a:gd name="T9" fmla="*/ 5 h 805"/>
                <a:gd name="T10" fmla="*/ 236 w 361"/>
                <a:gd name="T11" fmla="*/ 6 h 805"/>
                <a:gd name="T12" fmla="*/ 269 w 361"/>
                <a:gd name="T13" fmla="*/ 8 h 805"/>
                <a:gd name="T14" fmla="*/ 297 w 361"/>
                <a:gd name="T15" fmla="*/ 10 h 805"/>
                <a:gd name="T16" fmla="*/ 320 w 361"/>
                <a:gd name="T17" fmla="*/ 12 h 805"/>
                <a:gd name="T18" fmla="*/ 338 w 361"/>
                <a:gd name="T19" fmla="*/ 14 h 805"/>
                <a:gd name="T20" fmla="*/ 351 w 361"/>
                <a:gd name="T21" fmla="*/ 16 h 805"/>
                <a:gd name="T22" fmla="*/ 358 w 361"/>
                <a:gd name="T23" fmla="*/ 18 h 805"/>
                <a:gd name="T24" fmla="*/ 361 w 361"/>
                <a:gd name="T25" fmla="*/ 20 h 805"/>
                <a:gd name="T26" fmla="*/ 356 w 361"/>
                <a:gd name="T27" fmla="*/ 22 h 805"/>
                <a:gd name="T28" fmla="*/ 347 w 361"/>
                <a:gd name="T29" fmla="*/ 24 h 805"/>
                <a:gd name="T30" fmla="*/ 332 w 361"/>
                <a:gd name="T31" fmla="*/ 26 h 805"/>
                <a:gd name="T32" fmla="*/ 279 w 361"/>
                <a:gd name="T33" fmla="*/ 25 h 805"/>
                <a:gd name="T34" fmla="*/ 291 w 361"/>
                <a:gd name="T35" fmla="*/ 23 h 805"/>
                <a:gd name="T36" fmla="*/ 300 w 361"/>
                <a:gd name="T37" fmla="*/ 21 h 805"/>
                <a:gd name="T38" fmla="*/ 303 w 361"/>
                <a:gd name="T39" fmla="*/ 20 h 805"/>
                <a:gd name="T40" fmla="*/ 301 w 361"/>
                <a:gd name="T41" fmla="*/ 18 h 805"/>
                <a:gd name="T42" fmla="*/ 296 w 361"/>
                <a:gd name="T43" fmla="*/ 16 h 805"/>
                <a:gd name="T44" fmla="*/ 284 w 361"/>
                <a:gd name="T45" fmla="*/ 14 h 805"/>
                <a:gd name="T46" fmla="*/ 267 w 361"/>
                <a:gd name="T47" fmla="*/ 12 h 805"/>
                <a:gd name="T48" fmla="*/ 248 w 361"/>
                <a:gd name="T49" fmla="*/ 11 h 805"/>
                <a:gd name="T50" fmla="*/ 222 w 361"/>
                <a:gd name="T51" fmla="*/ 9 h 805"/>
                <a:gd name="T52" fmla="*/ 194 w 361"/>
                <a:gd name="T53" fmla="*/ 8 h 805"/>
                <a:gd name="T54" fmla="*/ 161 w 361"/>
                <a:gd name="T55" fmla="*/ 6 h 805"/>
                <a:gd name="T56" fmla="*/ 125 w 361"/>
                <a:gd name="T57" fmla="*/ 5 h 805"/>
                <a:gd name="T58" fmla="*/ 86 w 361"/>
                <a:gd name="T59" fmla="*/ 4 h 805"/>
                <a:gd name="T60" fmla="*/ 44 w 361"/>
                <a:gd name="T61" fmla="*/ 3 h 805"/>
                <a:gd name="T62" fmla="*/ 0 w 361"/>
                <a:gd name="T63" fmla="*/ 3 h 805"/>
                <a:gd name="T64" fmla="*/ 20 w 361"/>
                <a:gd name="T65" fmla="*/ 0 h 8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1" h="805">
                  <a:moveTo>
                    <a:pt x="20" y="0"/>
                  </a:moveTo>
                  <a:lnTo>
                    <a:pt x="68" y="25"/>
                  </a:lnTo>
                  <a:lnTo>
                    <a:pt x="115" y="57"/>
                  </a:lnTo>
                  <a:lnTo>
                    <a:pt x="159" y="97"/>
                  </a:lnTo>
                  <a:lnTo>
                    <a:pt x="200" y="141"/>
                  </a:lnTo>
                  <a:lnTo>
                    <a:pt x="236" y="188"/>
                  </a:lnTo>
                  <a:lnTo>
                    <a:pt x="269" y="242"/>
                  </a:lnTo>
                  <a:lnTo>
                    <a:pt x="297" y="298"/>
                  </a:lnTo>
                  <a:lnTo>
                    <a:pt x="320" y="358"/>
                  </a:lnTo>
                  <a:lnTo>
                    <a:pt x="338" y="420"/>
                  </a:lnTo>
                  <a:lnTo>
                    <a:pt x="351" y="483"/>
                  </a:lnTo>
                  <a:lnTo>
                    <a:pt x="358" y="548"/>
                  </a:lnTo>
                  <a:lnTo>
                    <a:pt x="361" y="613"/>
                  </a:lnTo>
                  <a:lnTo>
                    <a:pt x="356" y="678"/>
                  </a:lnTo>
                  <a:lnTo>
                    <a:pt x="347" y="742"/>
                  </a:lnTo>
                  <a:lnTo>
                    <a:pt x="332" y="805"/>
                  </a:lnTo>
                  <a:lnTo>
                    <a:pt x="279" y="780"/>
                  </a:lnTo>
                  <a:lnTo>
                    <a:pt x="291" y="724"/>
                  </a:lnTo>
                  <a:lnTo>
                    <a:pt x="300" y="668"/>
                  </a:lnTo>
                  <a:lnTo>
                    <a:pt x="303" y="610"/>
                  </a:lnTo>
                  <a:lnTo>
                    <a:pt x="301" y="552"/>
                  </a:lnTo>
                  <a:lnTo>
                    <a:pt x="296" y="494"/>
                  </a:lnTo>
                  <a:lnTo>
                    <a:pt x="284" y="438"/>
                  </a:lnTo>
                  <a:lnTo>
                    <a:pt x="267" y="383"/>
                  </a:lnTo>
                  <a:lnTo>
                    <a:pt x="248" y="331"/>
                  </a:lnTo>
                  <a:lnTo>
                    <a:pt x="222" y="280"/>
                  </a:lnTo>
                  <a:lnTo>
                    <a:pt x="194" y="233"/>
                  </a:lnTo>
                  <a:lnTo>
                    <a:pt x="161" y="190"/>
                  </a:lnTo>
                  <a:lnTo>
                    <a:pt x="125" y="152"/>
                  </a:lnTo>
                  <a:lnTo>
                    <a:pt x="86" y="117"/>
                  </a:lnTo>
                  <a:lnTo>
                    <a:pt x="44" y="88"/>
                  </a:lnTo>
                  <a:lnTo>
                    <a:pt x="0" y="65"/>
                  </a:lnTo>
                  <a:lnTo>
                    <a:pt x="20" y="0"/>
                  </a:lnTo>
                  <a:close/>
                </a:path>
              </a:pathLst>
            </a:custGeom>
            <a:solidFill>
              <a:srgbClr val="7ED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7" name="Freeform 124"/>
            <p:cNvSpPr>
              <a:spLocks/>
            </p:cNvSpPr>
            <p:nvPr/>
          </p:nvSpPr>
          <p:spPr bwMode="auto">
            <a:xfrm>
              <a:off x="1289" y="1500"/>
              <a:ext cx="323" cy="357"/>
            </a:xfrm>
            <a:custGeom>
              <a:avLst/>
              <a:gdLst>
                <a:gd name="T0" fmla="*/ 299 w 323"/>
                <a:gd name="T1" fmla="*/ 22 h 715"/>
                <a:gd name="T2" fmla="*/ 311 w 323"/>
                <a:gd name="T3" fmla="*/ 20 h 715"/>
                <a:gd name="T4" fmla="*/ 320 w 323"/>
                <a:gd name="T5" fmla="*/ 18 h 715"/>
                <a:gd name="T6" fmla="*/ 323 w 323"/>
                <a:gd name="T7" fmla="*/ 17 h 715"/>
                <a:gd name="T8" fmla="*/ 321 w 323"/>
                <a:gd name="T9" fmla="*/ 15 h 715"/>
                <a:gd name="T10" fmla="*/ 316 w 323"/>
                <a:gd name="T11" fmla="*/ 13 h 715"/>
                <a:gd name="T12" fmla="*/ 304 w 323"/>
                <a:gd name="T13" fmla="*/ 11 h 715"/>
                <a:gd name="T14" fmla="*/ 287 w 323"/>
                <a:gd name="T15" fmla="*/ 9 h 715"/>
                <a:gd name="T16" fmla="*/ 268 w 323"/>
                <a:gd name="T17" fmla="*/ 8 h 715"/>
                <a:gd name="T18" fmla="*/ 242 w 323"/>
                <a:gd name="T19" fmla="*/ 6 h 715"/>
                <a:gd name="T20" fmla="*/ 214 w 323"/>
                <a:gd name="T21" fmla="*/ 5 h 715"/>
                <a:gd name="T22" fmla="*/ 181 w 323"/>
                <a:gd name="T23" fmla="*/ 3 h 715"/>
                <a:gd name="T24" fmla="*/ 145 w 323"/>
                <a:gd name="T25" fmla="*/ 2 h 715"/>
                <a:gd name="T26" fmla="*/ 106 w 323"/>
                <a:gd name="T27" fmla="*/ 1 h 715"/>
                <a:gd name="T28" fmla="*/ 64 w 323"/>
                <a:gd name="T29" fmla="*/ 0 h 715"/>
                <a:gd name="T30" fmla="*/ 20 w 323"/>
                <a:gd name="T31" fmla="*/ 0 h 715"/>
                <a:gd name="T32" fmla="*/ 0 w 323"/>
                <a:gd name="T33" fmla="*/ 2 h 715"/>
                <a:gd name="T34" fmla="*/ 41 w 323"/>
                <a:gd name="T35" fmla="*/ 2 h 715"/>
                <a:gd name="T36" fmla="*/ 80 w 323"/>
                <a:gd name="T37" fmla="*/ 3 h 715"/>
                <a:gd name="T38" fmla="*/ 115 w 323"/>
                <a:gd name="T39" fmla="*/ 4 h 715"/>
                <a:gd name="T40" fmla="*/ 147 w 323"/>
                <a:gd name="T41" fmla="*/ 5 h 715"/>
                <a:gd name="T42" fmla="*/ 177 w 323"/>
                <a:gd name="T43" fmla="*/ 7 h 715"/>
                <a:gd name="T44" fmla="*/ 201 w 323"/>
                <a:gd name="T45" fmla="*/ 8 h 715"/>
                <a:gd name="T46" fmla="*/ 222 w 323"/>
                <a:gd name="T47" fmla="*/ 10 h 715"/>
                <a:gd name="T48" fmla="*/ 239 w 323"/>
                <a:gd name="T49" fmla="*/ 11 h 715"/>
                <a:gd name="T50" fmla="*/ 252 w 323"/>
                <a:gd name="T51" fmla="*/ 13 h 715"/>
                <a:gd name="T52" fmla="*/ 259 w 323"/>
                <a:gd name="T53" fmla="*/ 14 h 715"/>
                <a:gd name="T54" fmla="*/ 262 w 323"/>
                <a:gd name="T55" fmla="*/ 16 h 715"/>
                <a:gd name="T56" fmla="*/ 259 w 323"/>
                <a:gd name="T57" fmla="*/ 18 h 715"/>
                <a:gd name="T58" fmla="*/ 252 w 323"/>
                <a:gd name="T59" fmla="*/ 19 h 715"/>
                <a:gd name="T60" fmla="*/ 241 w 323"/>
                <a:gd name="T61" fmla="*/ 21 h 715"/>
                <a:gd name="T62" fmla="*/ 299 w 323"/>
                <a:gd name="T63" fmla="*/ 22 h 7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3" h="715">
                  <a:moveTo>
                    <a:pt x="299" y="715"/>
                  </a:moveTo>
                  <a:lnTo>
                    <a:pt x="311" y="659"/>
                  </a:lnTo>
                  <a:lnTo>
                    <a:pt x="320" y="603"/>
                  </a:lnTo>
                  <a:lnTo>
                    <a:pt x="323" y="545"/>
                  </a:lnTo>
                  <a:lnTo>
                    <a:pt x="321" y="487"/>
                  </a:lnTo>
                  <a:lnTo>
                    <a:pt x="316" y="429"/>
                  </a:lnTo>
                  <a:lnTo>
                    <a:pt x="304" y="373"/>
                  </a:lnTo>
                  <a:lnTo>
                    <a:pt x="287" y="318"/>
                  </a:lnTo>
                  <a:lnTo>
                    <a:pt x="268" y="266"/>
                  </a:lnTo>
                  <a:lnTo>
                    <a:pt x="242" y="215"/>
                  </a:lnTo>
                  <a:lnTo>
                    <a:pt x="214" y="168"/>
                  </a:lnTo>
                  <a:lnTo>
                    <a:pt x="181" y="125"/>
                  </a:lnTo>
                  <a:lnTo>
                    <a:pt x="145" y="87"/>
                  </a:lnTo>
                  <a:lnTo>
                    <a:pt x="106" y="52"/>
                  </a:lnTo>
                  <a:lnTo>
                    <a:pt x="64" y="23"/>
                  </a:lnTo>
                  <a:lnTo>
                    <a:pt x="20" y="0"/>
                  </a:lnTo>
                  <a:lnTo>
                    <a:pt x="0" y="70"/>
                  </a:lnTo>
                  <a:lnTo>
                    <a:pt x="41" y="92"/>
                  </a:lnTo>
                  <a:lnTo>
                    <a:pt x="80" y="119"/>
                  </a:lnTo>
                  <a:lnTo>
                    <a:pt x="115" y="152"/>
                  </a:lnTo>
                  <a:lnTo>
                    <a:pt x="147" y="188"/>
                  </a:lnTo>
                  <a:lnTo>
                    <a:pt x="177" y="230"/>
                  </a:lnTo>
                  <a:lnTo>
                    <a:pt x="201" y="275"/>
                  </a:lnTo>
                  <a:lnTo>
                    <a:pt x="222" y="322"/>
                  </a:lnTo>
                  <a:lnTo>
                    <a:pt x="239" y="373"/>
                  </a:lnTo>
                  <a:lnTo>
                    <a:pt x="252" y="423"/>
                  </a:lnTo>
                  <a:lnTo>
                    <a:pt x="259" y="478"/>
                  </a:lnTo>
                  <a:lnTo>
                    <a:pt x="262" y="530"/>
                  </a:lnTo>
                  <a:lnTo>
                    <a:pt x="259" y="584"/>
                  </a:lnTo>
                  <a:lnTo>
                    <a:pt x="252" y="637"/>
                  </a:lnTo>
                  <a:lnTo>
                    <a:pt x="241" y="688"/>
                  </a:lnTo>
                  <a:lnTo>
                    <a:pt x="299" y="715"/>
                  </a:lnTo>
                  <a:close/>
                </a:path>
              </a:pathLst>
            </a:custGeom>
            <a:solidFill>
              <a:srgbClr val="86DA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8" name="Freeform 125"/>
            <p:cNvSpPr>
              <a:spLocks/>
            </p:cNvSpPr>
            <p:nvPr/>
          </p:nvSpPr>
          <p:spPr bwMode="auto">
            <a:xfrm>
              <a:off x="1268" y="1535"/>
              <a:ext cx="283" cy="309"/>
            </a:xfrm>
            <a:custGeom>
              <a:avLst/>
              <a:gdLst>
                <a:gd name="T0" fmla="*/ 21 w 283"/>
                <a:gd name="T1" fmla="*/ 0 h 618"/>
                <a:gd name="T2" fmla="*/ 62 w 283"/>
                <a:gd name="T3" fmla="*/ 1 h 618"/>
                <a:gd name="T4" fmla="*/ 101 w 283"/>
                <a:gd name="T5" fmla="*/ 2 h 618"/>
                <a:gd name="T6" fmla="*/ 136 w 283"/>
                <a:gd name="T7" fmla="*/ 3 h 618"/>
                <a:gd name="T8" fmla="*/ 168 w 283"/>
                <a:gd name="T9" fmla="*/ 4 h 618"/>
                <a:gd name="T10" fmla="*/ 198 w 283"/>
                <a:gd name="T11" fmla="*/ 5 h 618"/>
                <a:gd name="T12" fmla="*/ 222 w 283"/>
                <a:gd name="T13" fmla="*/ 7 h 618"/>
                <a:gd name="T14" fmla="*/ 243 w 283"/>
                <a:gd name="T15" fmla="*/ 8 h 618"/>
                <a:gd name="T16" fmla="*/ 260 w 283"/>
                <a:gd name="T17" fmla="*/ 10 h 618"/>
                <a:gd name="T18" fmla="*/ 273 w 283"/>
                <a:gd name="T19" fmla="*/ 12 h 618"/>
                <a:gd name="T20" fmla="*/ 280 w 283"/>
                <a:gd name="T21" fmla="*/ 13 h 618"/>
                <a:gd name="T22" fmla="*/ 283 w 283"/>
                <a:gd name="T23" fmla="*/ 15 h 618"/>
                <a:gd name="T24" fmla="*/ 280 w 283"/>
                <a:gd name="T25" fmla="*/ 17 h 618"/>
                <a:gd name="T26" fmla="*/ 273 w 283"/>
                <a:gd name="T27" fmla="*/ 18 h 618"/>
                <a:gd name="T28" fmla="*/ 262 w 283"/>
                <a:gd name="T29" fmla="*/ 20 h 618"/>
                <a:gd name="T30" fmla="*/ 200 w 283"/>
                <a:gd name="T31" fmla="*/ 19 h 618"/>
                <a:gd name="T32" fmla="*/ 211 w 283"/>
                <a:gd name="T33" fmla="*/ 17 h 618"/>
                <a:gd name="T34" fmla="*/ 217 w 283"/>
                <a:gd name="T35" fmla="*/ 16 h 618"/>
                <a:gd name="T36" fmla="*/ 217 w 283"/>
                <a:gd name="T37" fmla="*/ 14 h 618"/>
                <a:gd name="T38" fmla="*/ 211 w 283"/>
                <a:gd name="T39" fmla="*/ 12 h 618"/>
                <a:gd name="T40" fmla="*/ 201 w 283"/>
                <a:gd name="T41" fmla="*/ 11 h 618"/>
                <a:gd name="T42" fmla="*/ 185 w 283"/>
                <a:gd name="T43" fmla="*/ 9 h 618"/>
                <a:gd name="T44" fmla="*/ 164 w 283"/>
                <a:gd name="T45" fmla="*/ 8 h 618"/>
                <a:gd name="T46" fmla="*/ 139 w 283"/>
                <a:gd name="T47" fmla="*/ 7 h 618"/>
                <a:gd name="T48" fmla="*/ 109 w 283"/>
                <a:gd name="T49" fmla="*/ 5 h 618"/>
                <a:gd name="T50" fmla="*/ 75 w 283"/>
                <a:gd name="T51" fmla="*/ 4 h 618"/>
                <a:gd name="T52" fmla="*/ 38 w 283"/>
                <a:gd name="T53" fmla="*/ 4 h 618"/>
                <a:gd name="T54" fmla="*/ 0 w 283"/>
                <a:gd name="T55" fmla="*/ 3 h 618"/>
                <a:gd name="T56" fmla="*/ 21 w 283"/>
                <a:gd name="T57" fmla="*/ 0 h 6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3" h="618">
                  <a:moveTo>
                    <a:pt x="21" y="0"/>
                  </a:moveTo>
                  <a:lnTo>
                    <a:pt x="62" y="22"/>
                  </a:lnTo>
                  <a:lnTo>
                    <a:pt x="101" y="49"/>
                  </a:lnTo>
                  <a:lnTo>
                    <a:pt x="136" y="82"/>
                  </a:lnTo>
                  <a:lnTo>
                    <a:pt x="168" y="118"/>
                  </a:lnTo>
                  <a:lnTo>
                    <a:pt x="198" y="160"/>
                  </a:lnTo>
                  <a:lnTo>
                    <a:pt x="222" y="205"/>
                  </a:lnTo>
                  <a:lnTo>
                    <a:pt x="243" y="252"/>
                  </a:lnTo>
                  <a:lnTo>
                    <a:pt x="260" y="303"/>
                  </a:lnTo>
                  <a:lnTo>
                    <a:pt x="273" y="353"/>
                  </a:lnTo>
                  <a:lnTo>
                    <a:pt x="280" y="408"/>
                  </a:lnTo>
                  <a:lnTo>
                    <a:pt x="283" y="460"/>
                  </a:lnTo>
                  <a:lnTo>
                    <a:pt x="280" y="514"/>
                  </a:lnTo>
                  <a:lnTo>
                    <a:pt x="273" y="567"/>
                  </a:lnTo>
                  <a:lnTo>
                    <a:pt x="262" y="618"/>
                  </a:lnTo>
                  <a:lnTo>
                    <a:pt x="200" y="589"/>
                  </a:lnTo>
                  <a:lnTo>
                    <a:pt x="211" y="540"/>
                  </a:lnTo>
                  <a:lnTo>
                    <a:pt x="217" y="487"/>
                  </a:lnTo>
                  <a:lnTo>
                    <a:pt x="217" y="437"/>
                  </a:lnTo>
                  <a:lnTo>
                    <a:pt x="211" y="384"/>
                  </a:lnTo>
                  <a:lnTo>
                    <a:pt x="201" y="333"/>
                  </a:lnTo>
                  <a:lnTo>
                    <a:pt x="185" y="285"/>
                  </a:lnTo>
                  <a:lnTo>
                    <a:pt x="164" y="239"/>
                  </a:lnTo>
                  <a:lnTo>
                    <a:pt x="139" y="196"/>
                  </a:lnTo>
                  <a:lnTo>
                    <a:pt x="109" y="158"/>
                  </a:lnTo>
                  <a:lnTo>
                    <a:pt x="75" y="125"/>
                  </a:lnTo>
                  <a:lnTo>
                    <a:pt x="38" y="98"/>
                  </a:lnTo>
                  <a:lnTo>
                    <a:pt x="0" y="76"/>
                  </a:lnTo>
                  <a:lnTo>
                    <a:pt x="21" y="0"/>
                  </a:lnTo>
                  <a:close/>
                </a:path>
              </a:pathLst>
            </a:custGeom>
            <a:solidFill>
              <a:srgbClr val="8EE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29" name="Freeform 126"/>
            <p:cNvSpPr>
              <a:spLocks/>
            </p:cNvSpPr>
            <p:nvPr/>
          </p:nvSpPr>
          <p:spPr bwMode="auto">
            <a:xfrm>
              <a:off x="1246" y="1573"/>
              <a:ext cx="239" cy="256"/>
            </a:xfrm>
            <a:custGeom>
              <a:avLst/>
              <a:gdLst>
                <a:gd name="T0" fmla="*/ 222 w 239"/>
                <a:gd name="T1" fmla="*/ 16 h 513"/>
                <a:gd name="T2" fmla="*/ 233 w 239"/>
                <a:gd name="T3" fmla="*/ 14 h 513"/>
                <a:gd name="T4" fmla="*/ 239 w 239"/>
                <a:gd name="T5" fmla="*/ 12 h 513"/>
                <a:gd name="T6" fmla="*/ 239 w 239"/>
                <a:gd name="T7" fmla="*/ 11 h 513"/>
                <a:gd name="T8" fmla="*/ 233 w 239"/>
                <a:gd name="T9" fmla="*/ 9 h 513"/>
                <a:gd name="T10" fmla="*/ 223 w 239"/>
                <a:gd name="T11" fmla="*/ 8 h 513"/>
                <a:gd name="T12" fmla="*/ 207 w 239"/>
                <a:gd name="T13" fmla="*/ 6 h 513"/>
                <a:gd name="T14" fmla="*/ 186 w 239"/>
                <a:gd name="T15" fmla="*/ 5 h 513"/>
                <a:gd name="T16" fmla="*/ 161 w 239"/>
                <a:gd name="T17" fmla="*/ 3 h 513"/>
                <a:gd name="T18" fmla="*/ 131 w 239"/>
                <a:gd name="T19" fmla="*/ 2 h 513"/>
                <a:gd name="T20" fmla="*/ 97 w 239"/>
                <a:gd name="T21" fmla="*/ 1 h 513"/>
                <a:gd name="T22" fmla="*/ 60 w 239"/>
                <a:gd name="T23" fmla="*/ 0 h 513"/>
                <a:gd name="T24" fmla="*/ 22 w 239"/>
                <a:gd name="T25" fmla="*/ 0 h 513"/>
                <a:gd name="T26" fmla="*/ 0 w 239"/>
                <a:gd name="T27" fmla="*/ 2 h 513"/>
                <a:gd name="T28" fmla="*/ 32 w 239"/>
                <a:gd name="T29" fmla="*/ 3 h 513"/>
                <a:gd name="T30" fmla="*/ 63 w 239"/>
                <a:gd name="T31" fmla="*/ 3 h 513"/>
                <a:gd name="T32" fmla="*/ 90 w 239"/>
                <a:gd name="T33" fmla="*/ 4 h 513"/>
                <a:gd name="T34" fmla="*/ 114 w 239"/>
                <a:gd name="T35" fmla="*/ 5 h 513"/>
                <a:gd name="T36" fmla="*/ 135 w 239"/>
                <a:gd name="T37" fmla="*/ 7 h 513"/>
                <a:gd name="T38" fmla="*/ 151 w 239"/>
                <a:gd name="T39" fmla="*/ 8 h 513"/>
                <a:gd name="T40" fmla="*/ 161 w 239"/>
                <a:gd name="T41" fmla="*/ 9 h 513"/>
                <a:gd name="T42" fmla="*/ 168 w 239"/>
                <a:gd name="T43" fmla="*/ 11 h 513"/>
                <a:gd name="T44" fmla="*/ 168 w 239"/>
                <a:gd name="T45" fmla="*/ 12 h 513"/>
                <a:gd name="T46" fmla="*/ 164 w 239"/>
                <a:gd name="T47" fmla="*/ 13 h 513"/>
                <a:gd name="T48" fmla="*/ 155 w 239"/>
                <a:gd name="T49" fmla="*/ 15 h 513"/>
                <a:gd name="T50" fmla="*/ 222 w 239"/>
                <a:gd name="T51" fmla="*/ 16 h 5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9" h="513">
                  <a:moveTo>
                    <a:pt x="222" y="513"/>
                  </a:moveTo>
                  <a:lnTo>
                    <a:pt x="233" y="464"/>
                  </a:lnTo>
                  <a:lnTo>
                    <a:pt x="239" y="411"/>
                  </a:lnTo>
                  <a:lnTo>
                    <a:pt x="239" y="361"/>
                  </a:lnTo>
                  <a:lnTo>
                    <a:pt x="233" y="308"/>
                  </a:lnTo>
                  <a:lnTo>
                    <a:pt x="223" y="257"/>
                  </a:lnTo>
                  <a:lnTo>
                    <a:pt x="207" y="209"/>
                  </a:lnTo>
                  <a:lnTo>
                    <a:pt x="186" y="163"/>
                  </a:lnTo>
                  <a:lnTo>
                    <a:pt x="161" y="120"/>
                  </a:lnTo>
                  <a:lnTo>
                    <a:pt x="131" y="82"/>
                  </a:lnTo>
                  <a:lnTo>
                    <a:pt x="97" y="49"/>
                  </a:lnTo>
                  <a:lnTo>
                    <a:pt x="60" y="22"/>
                  </a:lnTo>
                  <a:lnTo>
                    <a:pt x="22" y="0"/>
                  </a:lnTo>
                  <a:lnTo>
                    <a:pt x="0" y="82"/>
                  </a:lnTo>
                  <a:lnTo>
                    <a:pt x="32" y="100"/>
                  </a:lnTo>
                  <a:lnTo>
                    <a:pt x="63" y="123"/>
                  </a:lnTo>
                  <a:lnTo>
                    <a:pt x="90" y="154"/>
                  </a:lnTo>
                  <a:lnTo>
                    <a:pt x="114" y="187"/>
                  </a:lnTo>
                  <a:lnTo>
                    <a:pt x="135" y="225"/>
                  </a:lnTo>
                  <a:lnTo>
                    <a:pt x="151" y="265"/>
                  </a:lnTo>
                  <a:lnTo>
                    <a:pt x="161" y="308"/>
                  </a:lnTo>
                  <a:lnTo>
                    <a:pt x="168" y="352"/>
                  </a:lnTo>
                  <a:lnTo>
                    <a:pt x="168" y="395"/>
                  </a:lnTo>
                  <a:lnTo>
                    <a:pt x="164" y="438"/>
                  </a:lnTo>
                  <a:lnTo>
                    <a:pt x="155" y="482"/>
                  </a:lnTo>
                  <a:lnTo>
                    <a:pt x="222" y="513"/>
                  </a:lnTo>
                  <a:close/>
                </a:path>
              </a:pathLst>
            </a:custGeom>
            <a:solidFill>
              <a:srgbClr val="96E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nvGrpSpPr>
            <p:cNvPr id="604330" name="Group 127"/>
            <p:cNvGrpSpPr>
              <a:grpSpLocks/>
            </p:cNvGrpSpPr>
            <p:nvPr/>
          </p:nvGrpSpPr>
          <p:grpSpPr bwMode="auto">
            <a:xfrm>
              <a:off x="1145" y="1165"/>
              <a:ext cx="1342" cy="838"/>
              <a:chOff x="1145" y="1165"/>
              <a:chExt cx="1342" cy="838"/>
            </a:xfrm>
          </p:grpSpPr>
          <p:sp>
            <p:nvSpPr>
              <p:cNvPr id="605279" name="Freeform 128"/>
              <p:cNvSpPr>
                <a:spLocks/>
              </p:cNvSpPr>
              <p:nvPr/>
            </p:nvSpPr>
            <p:spPr bwMode="auto">
              <a:xfrm>
                <a:off x="1203" y="1627"/>
                <a:ext cx="194" cy="200"/>
              </a:xfrm>
              <a:custGeom>
                <a:avLst/>
                <a:gdLst>
                  <a:gd name="T0" fmla="*/ 26 w 194"/>
                  <a:gd name="T1" fmla="*/ 0 h 400"/>
                  <a:gd name="T2" fmla="*/ 58 w 194"/>
                  <a:gd name="T3" fmla="*/ 1 h 400"/>
                  <a:gd name="T4" fmla="*/ 89 w 194"/>
                  <a:gd name="T5" fmla="*/ 2 h 400"/>
                  <a:gd name="T6" fmla="*/ 116 w 194"/>
                  <a:gd name="T7" fmla="*/ 3 h 400"/>
                  <a:gd name="T8" fmla="*/ 140 w 194"/>
                  <a:gd name="T9" fmla="*/ 4 h 400"/>
                  <a:gd name="T10" fmla="*/ 161 w 194"/>
                  <a:gd name="T11" fmla="*/ 5 h 400"/>
                  <a:gd name="T12" fmla="*/ 177 w 194"/>
                  <a:gd name="T13" fmla="*/ 6 h 400"/>
                  <a:gd name="T14" fmla="*/ 187 w 194"/>
                  <a:gd name="T15" fmla="*/ 8 h 400"/>
                  <a:gd name="T16" fmla="*/ 194 w 194"/>
                  <a:gd name="T17" fmla="*/ 9 h 400"/>
                  <a:gd name="T18" fmla="*/ 194 w 194"/>
                  <a:gd name="T19" fmla="*/ 10 h 400"/>
                  <a:gd name="T20" fmla="*/ 190 w 194"/>
                  <a:gd name="T21" fmla="*/ 12 h 400"/>
                  <a:gd name="T22" fmla="*/ 181 w 194"/>
                  <a:gd name="T23" fmla="*/ 13 h 400"/>
                  <a:gd name="T24" fmla="*/ 108 w 194"/>
                  <a:gd name="T25" fmla="*/ 12 h 400"/>
                  <a:gd name="T26" fmla="*/ 116 w 194"/>
                  <a:gd name="T27" fmla="*/ 11 h 400"/>
                  <a:gd name="T28" fmla="*/ 118 w 194"/>
                  <a:gd name="T29" fmla="*/ 10 h 400"/>
                  <a:gd name="T30" fmla="*/ 115 w 194"/>
                  <a:gd name="T31" fmla="*/ 8 h 400"/>
                  <a:gd name="T32" fmla="*/ 106 w 194"/>
                  <a:gd name="T33" fmla="*/ 7 h 400"/>
                  <a:gd name="T34" fmla="*/ 93 w 194"/>
                  <a:gd name="T35" fmla="*/ 6 h 400"/>
                  <a:gd name="T36" fmla="*/ 75 w 194"/>
                  <a:gd name="T37" fmla="*/ 5 h 400"/>
                  <a:gd name="T38" fmla="*/ 52 w 194"/>
                  <a:gd name="T39" fmla="*/ 4 h 400"/>
                  <a:gd name="T40" fmla="*/ 28 w 194"/>
                  <a:gd name="T41" fmla="*/ 4 h 400"/>
                  <a:gd name="T42" fmla="*/ 0 w 194"/>
                  <a:gd name="T43" fmla="*/ 3 h 400"/>
                  <a:gd name="T44" fmla="*/ 26 w 194"/>
                  <a:gd name="T45" fmla="*/ 0 h 4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4" h="400">
                    <a:moveTo>
                      <a:pt x="26" y="0"/>
                    </a:moveTo>
                    <a:lnTo>
                      <a:pt x="58" y="18"/>
                    </a:lnTo>
                    <a:lnTo>
                      <a:pt x="89" y="41"/>
                    </a:lnTo>
                    <a:lnTo>
                      <a:pt x="116" y="72"/>
                    </a:lnTo>
                    <a:lnTo>
                      <a:pt x="140" y="105"/>
                    </a:lnTo>
                    <a:lnTo>
                      <a:pt x="161" y="143"/>
                    </a:lnTo>
                    <a:lnTo>
                      <a:pt x="177" y="183"/>
                    </a:lnTo>
                    <a:lnTo>
                      <a:pt x="187" y="226"/>
                    </a:lnTo>
                    <a:lnTo>
                      <a:pt x="194" y="270"/>
                    </a:lnTo>
                    <a:lnTo>
                      <a:pt x="194" y="313"/>
                    </a:lnTo>
                    <a:lnTo>
                      <a:pt x="190" y="356"/>
                    </a:lnTo>
                    <a:lnTo>
                      <a:pt x="181" y="400"/>
                    </a:lnTo>
                    <a:lnTo>
                      <a:pt x="108" y="365"/>
                    </a:lnTo>
                    <a:lnTo>
                      <a:pt x="116" y="329"/>
                    </a:lnTo>
                    <a:lnTo>
                      <a:pt x="118" y="291"/>
                    </a:lnTo>
                    <a:lnTo>
                      <a:pt x="115" y="255"/>
                    </a:lnTo>
                    <a:lnTo>
                      <a:pt x="106" y="219"/>
                    </a:lnTo>
                    <a:lnTo>
                      <a:pt x="93" y="184"/>
                    </a:lnTo>
                    <a:lnTo>
                      <a:pt x="75" y="154"/>
                    </a:lnTo>
                    <a:lnTo>
                      <a:pt x="52" y="127"/>
                    </a:lnTo>
                    <a:lnTo>
                      <a:pt x="28" y="103"/>
                    </a:lnTo>
                    <a:lnTo>
                      <a:pt x="0" y="87"/>
                    </a:lnTo>
                    <a:lnTo>
                      <a:pt x="26" y="0"/>
                    </a:lnTo>
                    <a:close/>
                  </a:path>
                </a:pathLst>
              </a:custGeom>
              <a:solidFill>
                <a:srgbClr val="9FEB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0" name="Freeform 129"/>
              <p:cNvSpPr>
                <a:spLocks/>
              </p:cNvSpPr>
              <p:nvPr/>
            </p:nvSpPr>
            <p:spPr bwMode="auto">
              <a:xfrm>
                <a:off x="1176" y="1670"/>
                <a:ext cx="145" cy="140"/>
              </a:xfrm>
              <a:custGeom>
                <a:avLst/>
                <a:gdLst>
                  <a:gd name="T0" fmla="*/ 135 w 145"/>
                  <a:gd name="T1" fmla="*/ 9 h 278"/>
                  <a:gd name="T2" fmla="*/ 143 w 145"/>
                  <a:gd name="T3" fmla="*/ 8 h 278"/>
                  <a:gd name="T4" fmla="*/ 145 w 145"/>
                  <a:gd name="T5" fmla="*/ 7 h 278"/>
                  <a:gd name="T6" fmla="*/ 142 w 145"/>
                  <a:gd name="T7" fmla="*/ 6 h 278"/>
                  <a:gd name="T8" fmla="*/ 133 w 145"/>
                  <a:gd name="T9" fmla="*/ 5 h 278"/>
                  <a:gd name="T10" fmla="*/ 120 w 145"/>
                  <a:gd name="T11" fmla="*/ 4 h 278"/>
                  <a:gd name="T12" fmla="*/ 102 w 145"/>
                  <a:gd name="T13" fmla="*/ 3 h 278"/>
                  <a:gd name="T14" fmla="*/ 79 w 145"/>
                  <a:gd name="T15" fmla="*/ 2 h 278"/>
                  <a:gd name="T16" fmla="*/ 55 w 145"/>
                  <a:gd name="T17" fmla="*/ 1 h 278"/>
                  <a:gd name="T18" fmla="*/ 27 w 145"/>
                  <a:gd name="T19" fmla="*/ 0 h 278"/>
                  <a:gd name="T20" fmla="*/ 0 w 145"/>
                  <a:gd name="T21" fmla="*/ 3 h 278"/>
                  <a:gd name="T22" fmla="*/ 19 w 145"/>
                  <a:gd name="T23" fmla="*/ 4 h 278"/>
                  <a:gd name="T24" fmla="*/ 34 w 145"/>
                  <a:gd name="T25" fmla="*/ 4 h 278"/>
                  <a:gd name="T26" fmla="*/ 47 w 145"/>
                  <a:gd name="T27" fmla="*/ 5 h 278"/>
                  <a:gd name="T28" fmla="*/ 57 w 145"/>
                  <a:gd name="T29" fmla="*/ 6 h 278"/>
                  <a:gd name="T30" fmla="*/ 61 w 145"/>
                  <a:gd name="T31" fmla="*/ 7 h 278"/>
                  <a:gd name="T32" fmla="*/ 61 w 145"/>
                  <a:gd name="T33" fmla="*/ 7 h 278"/>
                  <a:gd name="T34" fmla="*/ 57 w 145"/>
                  <a:gd name="T35" fmla="*/ 8 h 278"/>
                  <a:gd name="T36" fmla="*/ 135 w 145"/>
                  <a:gd name="T37" fmla="*/ 9 h 2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278">
                    <a:moveTo>
                      <a:pt x="135" y="278"/>
                    </a:moveTo>
                    <a:lnTo>
                      <a:pt x="143" y="242"/>
                    </a:lnTo>
                    <a:lnTo>
                      <a:pt x="145" y="204"/>
                    </a:lnTo>
                    <a:lnTo>
                      <a:pt x="142" y="168"/>
                    </a:lnTo>
                    <a:lnTo>
                      <a:pt x="133" y="132"/>
                    </a:lnTo>
                    <a:lnTo>
                      <a:pt x="120" y="97"/>
                    </a:lnTo>
                    <a:lnTo>
                      <a:pt x="102" y="67"/>
                    </a:lnTo>
                    <a:lnTo>
                      <a:pt x="79" y="40"/>
                    </a:lnTo>
                    <a:lnTo>
                      <a:pt x="55" y="16"/>
                    </a:lnTo>
                    <a:lnTo>
                      <a:pt x="27" y="0"/>
                    </a:lnTo>
                    <a:lnTo>
                      <a:pt x="0" y="96"/>
                    </a:lnTo>
                    <a:lnTo>
                      <a:pt x="19" y="108"/>
                    </a:lnTo>
                    <a:lnTo>
                      <a:pt x="34" y="125"/>
                    </a:lnTo>
                    <a:lnTo>
                      <a:pt x="47" y="145"/>
                    </a:lnTo>
                    <a:lnTo>
                      <a:pt x="57" y="168"/>
                    </a:lnTo>
                    <a:lnTo>
                      <a:pt x="61" y="192"/>
                    </a:lnTo>
                    <a:lnTo>
                      <a:pt x="61" y="217"/>
                    </a:lnTo>
                    <a:lnTo>
                      <a:pt x="57" y="242"/>
                    </a:lnTo>
                    <a:lnTo>
                      <a:pt x="135" y="278"/>
                    </a:lnTo>
                    <a:close/>
                  </a:path>
                </a:pathLst>
              </a:custGeom>
              <a:solidFill>
                <a:srgbClr val="A7F1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1" name="Freeform 130"/>
              <p:cNvSpPr>
                <a:spLocks/>
              </p:cNvSpPr>
              <p:nvPr/>
            </p:nvSpPr>
            <p:spPr bwMode="auto">
              <a:xfrm>
                <a:off x="1147" y="1718"/>
                <a:ext cx="90" cy="74"/>
              </a:xfrm>
              <a:custGeom>
                <a:avLst/>
                <a:gdLst>
                  <a:gd name="T0" fmla="*/ 29 w 90"/>
                  <a:gd name="T1" fmla="*/ 0 h 146"/>
                  <a:gd name="T2" fmla="*/ 48 w 90"/>
                  <a:gd name="T3" fmla="*/ 1 h 146"/>
                  <a:gd name="T4" fmla="*/ 63 w 90"/>
                  <a:gd name="T5" fmla="*/ 1 h 146"/>
                  <a:gd name="T6" fmla="*/ 76 w 90"/>
                  <a:gd name="T7" fmla="*/ 2 h 146"/>
                  <a:gd name="T8" fmla="*/ 86 w 90"/>
                  <a:gd name="T9" fmla="*/ 3 h 146"/>
                  <a:gd name="T10" fmla="*/ 90 w 90"/>
                  <a:gd name="T11" fmla="*/ 4 h 146"/>
                  <a:gd name="T12" fmla="*/ 90 w 90"/>
                  <a:gd name="T13" fmla="*/ 4 h 146"/>
                  <a:gd name="T14" fmla="*/ 86 w 90"/>
                  <a:gd name="T15" fmla="*/ 5 h 146"/>
                  <a:gd name="T16" fmla="*/ 0 w 90"/>
                  <a:gd name="T17" fmla="*/ 4 h 146"/>
                  <a:gd name="T18" fmla="*/ 0 w 90"/>
                  <a:gd name="T19" fmla="*/ 4 h 146"/>
                  <a:gd name="T20" fmla="*/ 29 w 90"/>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146">
                    <a:moveTo>
                      <a:pt x="29" y="0"/>
                    </a:moveTo>
                    <a:lnTo>
                      <a:pt x="48" y="12"/>
                    </a:lnTo>
                    <a:lnTo>
                      <a:pt x="63" y="29"/>
                    </a:lnTo>
                    <a:lnTo>
                      <a:pt x="76" y="49"/>
                    </a:lnTo>
                    <a:lnTo>
                      <a:pt x="86" y="72"/>
                    </a:lnTo>
                    <a:lnTo>
                      <a:pt x="90" y="96"/>
                    </a:lnTo>
                    <a:lnTo>
                      <a:pt x="90" y="121"/>
                    </a:lnTo>
                    <a:lnTo>
                      <a:pt x="86" y="146"/>
                    </a:lnTo>
                    <a:lnTo>
                      <a:pt x="0" y="106"/>
                    </a:lnTo>
                    <a:lnTo>
                      <a:pt x="0" y="105"/>
                    </a:lnTo>
                    <a:lnTo>
                      <a:pt x="29" y="0"/>
                    </a:lnTo>
                    <a:close/>
                  </a:path>
                </a:pathLst>
              </a:custGeom>
              <a:solidFill>
                <a:srgbClr val="AFF7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2" name="Freeform 131"/>
              <p:cNvSpPr>
                <a:spLocks/>
              </p:cNvSpPr>
              <p:nvPr/>
            </p:nvSpPr>
            <p:spPr bwMode="auto">
              <a:xfrm>
                <a:off x="1145" y="1771"/>
                <a:ext cx="2" cy="1"/>
              </a:xfrm>
              <a:custGeom>
                <a:avLst/>
                <a:gdLst>
                  <a:gd name="T0" fmla="*/ 2 w 2"/>
                  <a:gd name="T1" fmla="*/ 1 h 1"/>
                  <a:gd name="T2" fmla="*/ 2 w 2"/>
                  <a:gd name="T3" fmla="*/ 0 h 1"/>
                  <a:gd name="T4" fmla="*/ 0 w 2"/>
                  <a:gd name="T5" fmla="*/ 0 h 1"/>
                  <a:gd name="T6" fmla="*/ 0 w 2"/>
                  <a:gd name="T7" fmla="*/ 0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1"/>
                    </a:moveTo>
                    <a:lnTo>
                      <a:pt x="2" y="0"/>
                    </a:lnTo>
                    <a:lnTo>
                      <a:pt x="0" y="0"/>
                    </a:lnTo>
                    <a:lnTo>
                      <a:pt x="2" y="1"/>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3" name="Freeform 132"/>
              <p:cNvSpPr>
                <a:spLocks/>
              </p:cNvSpPr>
              <p:nvPr/>
            </p:nvSpPr>
            <p:spPr bwMode="auto">
              <a:xfrm>
                <a:off x="1145" y="1165"/>
                <a:ext cx="1342" cy="838"/>
              </a:xfrm>
              <a:custGeom>
                <a:avLst/>
                <a:gdLst>
                  <a:gd name="T0" fmla="*/ 997 w 1342"/>
                  <a:gd name="T1" fmla="*/ 53 h 1676"/>
                  <a:gd name="T2" fmla="*/ 0 w 1342"/>
                  <a:gd name="T3" fmla="*/ 38 h 1676"/>
                  <a:gd name="T4" fmla="*/ 345 w 1342"/>
                  <a:gd name="T5" fmla="*/ 0 h 1676"/>
                  <a:gd name="T6" fmla="*/ 1342 w 1342"/>
                  <a:gd name="T7" fmla="*/ 15 h 1676"/>
                  <a:gd name="T8" fmla="*/ 997 w 1342"/>
                  <a:gd name="T9" fmla="*/ 53 h 16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2" h="1676">
                    <a:moveTo>
                      <a:pt x="997" y="1676"/>
                    </a:moveTo>
                    <a:lnTo>
                      <a:pt x="0" y="1211"/>
                    </a:lnTo>
                    <a:lnTo>
                      <a:pt x="345" y="0"/>
                    </a:lnTo>
                    <a:lnTo>
                      <a:pt x="1342" y="463"/>
                    </a:lnTo>
                    <a:lnTo>
                      <a:pt x="997" y="16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4" name="Freeform 133"/>
              <p:cNvSpPr>
                <a:spLocks/>
              </p:cNvSpPr>
              <p:nvPr/>
            </p:nvSpPr>
            <p:spPr bwMode="auto">
              <a:xfrm>
                <a:off x="1482" y="1165"/>
                <a:ext cx="1005" cy="838"/>
              </a:xfrm>
              <a:custGeom>
                <a:avLst/>
                <a:gdLst>
                  <a:gd name="T0" fmla="*/ 660 w 1005"/>
                  <a:gd name="T1" fmla="*/ 53 h 1676"/>
                  <a:gd name="T2" fmla="*/ 1005 w 1005"/>
                  <a:gd name="T3" fmla="*/ 15 h 1676"/>
                  <a:gd name="T4" fmla="*/ 8 w 1005"/>
                  <a:gd name="T5" fmla="*/ 0 h 1676"/>
                  <a:gd name="T6" fmla="*/ 0 w 1005"/>
                  <a:gd name="T7" fmla="*/ 1 h 1676"/>
                  <a:gd name="T8" fmla="*/ 69 w 1005"/>
                  <a:gd name="T9" fmla="*/ 2 h 1676"/>
                  <a:gd name="T10" fmla="*/ 135 w 1005"/>
                  <a:gd name="T11" fmla="*/ 4 h 1676"/>
                  <a:gd name="T12" fmla="*/ 199 w 1005"/>
                  <a:gd name="T13" fmla="*/ 5 h 1676"/>
                  <a:gd name="T14" fmla="*/ 261 w 1005"/>
                  <a:gd name="T15" fmla="*/ 7 h 1676"/>
                  <a:gd name="T16" fmla="*/ 319 w 1005"/>
                  <a:gd name="T17" fmla="*/ 9 h 1676"/>
                  <a:gd name="T18" fmla="*/ 374 w 1005"/>
                  <a:gd name="T19" fmla="*/ 11 h 1676"/>
                  <a:gd name="T20" fmla="*/ 425 w 1005"/>
                  <a:gd name="T21" fmla="*/ 13 h 1676"/>
                  <a:gd name="T22" fmla="*/ 473 w 1005"/>
                  <a:gd name="T23" fmla="*/ 15 h 1676"/>
                  <a:gd name="T24" fmla="*/ 516 w 1005"/>
                  <a:gd name="T25" fmla="*/ 17 h 1676"/>
                  <a:gd name="T26" fmla="*/ 555 w 1005"/>
                  <a:gd name="T27" fmla="*/ 20 h 1676"/>
                  <a:gd name="T28" fmla="*/ 589 w 1005"/>
                  <a:gd name="T29" fmla="*/ 22 h 1676"/>
                  <a:gd name="T30" fmla="*/ 619 w 1005"/>
                  <a:gd name="T31" fmla="*/ 25 h 1676"/>
                  <a:gd name="T32" fmla="*/ 644 w 1005"/>
                  <a:gd name="T33" fmla="*/ 28 h 1676"/>
                  <a:gd name="T34" fmla="*/ 664 w 1005"/>
                  <a:gd name="T35" fmla="*/ 30 h 1676"/>
                  <a:gd name="T36" fmla="*/ 680 w 1005"/>
                  <a:gd name="T37" fmla="*/ 33 h 1676"/>
                  <a:gd name="T38" fmla="*/ 688 w 1005"/>
                  <a:gd name="T39" fmla="*/ 36 h 1676"/>
                  <a:gd name="T40" fmla="*/ 692 w 1005"/>
                  <a:gd name="T41" fmla="*/ 39 h 1676"/>
                  <a:gd name="T42" fmla="*/ 692 w 1005"/>
                  <a:gd name="T43" fmla="*/ 42 h 1676"/>
                  <a:gd name="T44" fmla="*/ 687 w 1005"/>
                  <a:gd name="T45" fmla="*/ 44 h 1676"/>
                  <a:gd name="T46" fmla="*/ 675 w 1005"/>
                  <a:gd name="T47" fmla="*/ 47 h 1676"/>
                  <a:gd name="T48" fmla="*/ 658 w 1005"/>
                  <a:gd name="T49" fmla="*/ 50 h 1676"/>
                  <a:gd name="T50" fmla="*/ 637 w 1005"/>
                  <a:gd name="T51" fmla="*/ 53 h 1676"/>
                  <a:gd name="T52" fmla="*/ 660 w 1005"/>
                  <a:gd name="T53" fmla="*/ 53 h 16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5" h="1676">
                    <a:moveTo>
                      <a:pt x="660" y="1676"/>
                    </a:moveTo>
                    <a:lnTo>
                      <a:pt x="1005" y="463"/>
                    </a:lnTo>
                    <a:lnTo>
                      <a:pt x="8" y="0"/>
                    </a:lnTo>
                    <a:lnTo>
                      <a:pt x="0" y="29"/>
                    </a:lnTo>
                    <a:lnTo>
                      <a:pt x="69" y="63"/>
                    </a:lnTo>
                    <a:lnTo>
                      <a:pt x="135" y="105"/>
                    </a:lnTo>
                    <a:lnTo>
                      <a:pt x="199" y="152"/>
                    </a:lnTo>
                    <a:lnTo>
                      <a:pt x="261" y="204"/>
                    </a:lnTo>
                    <a:lnTo>
                      <a:pt x="319" y="260"/>
                    </a:lnTo>
                    <a:lnTo>
                      <a:pt x="374" y="324"/>
                    </a:lnTo>
                    <a:lnTo>
                      <a:pt x="425" y="391"/>
                    </a:lnTo>
                    <a:lnTo>
                      <a:pt x="473" y="461"/>
                    </a:lnTo>
                    <a:lnTo>
                      <a:pt x="516" y="535"/>
                    </a:lnTo>
                    <a:lnTo>
                      <a:pt x="555" y="613"/>
                    </a:lnTo>
                    <a:lnTo>
                      <a:pt x="589" y="695"/>
                    </a:lnTo>
                    <a:lnTo>
                      <a:pt x="619" y="780"/>
                    </a:lnTo>
                    <a:lnTo>
                      <a:pt x="644" y="865"/>
                    </a:lnTo>
                    <a:lnTo>
                      <a:pt x="664" y="954"/>
                    </a:lnTo>
                    <a:lnTo>
                      <a:pt x="680" y="1042"/>
                    </a:lnTo>
                    <a:lnTo>
                      <a:pt x="688" y="1133"/>
                    </a:lnTo>
                    <a:lnTo>
                      <a:pt x="692" y="1223"/>
                    </a:lnTo>
                    <a:lnTo>
                      <a:pt x="692" y="1314"/>
                    </a:lnTo>
                    <a:lnTo>
                      <a:pt x="687" y="1403"/>
                    </a:lnTo>
                    <a:lnTo>
                      <a:pt x="675" y="1491"/>
                    </a:lnTo>
                    <a:lnTo>
                      <a:pt x="658" y="1580"/>
                    </a:lnTo>
                    <a:lnTo>
                      <a:pt x="637" y="1665"/>
                    </a:lnTo>
                    <a:lnTo>
                      <a:pt x="660" y="1676"/>
                    </a:lnTo>
                    <a:close/>
                  </a:path>
                </a:pathLst>
              </a:custGeom>
              <a:solidFill>
                <a:srgbClr val="057E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5" name="Freeform 134"/>
              <p:cNvSpPr>
                <a:spLocks/>
              </p:cNvSpPr>
              <p:nvPr/>
            </p:nvSpPr>
            <p:spPr bwMode="auto">
              <a:xfrm>
                <a:off x="1473" y="1180"/>
                <a:ext cx="701" cy="818"/>
              </a:xfrm>
              <a:custGeom>
                <a:avLst/>
                <a:gdLst>
                  <a:gd name="T0" fmla="*/ 9 w 701"/>
                  <a:gd name="T1" fmla="*/ 0 h 1636"/>
                  <a:gd name="T2" fmla="*/ 78 w 701"/>
                  <a:gd name="T3" fmla="*/ 2 h 1636"/>
                  <a:gd name="T4" fmla="*/ 144 w 701"/>
                  <a:gd name="T5" fmla="*/ 3 h 1636"/>
                  <a:gd name="T6" fmla="*/ 208 w 701"/>
                  <a:gd name="T7" fmla="*/ 4 h 1636"/>
                  <a:gd name="T8" fmla="*/ 270 w 701"/>
                  <a:gd name="T9" fmla="*/ 6 h 1636"/>
                  <a:gd name="T10" fmla="*/ 328 w 701"/>
                  <a:gd name="T11" fmla="*/ 8 h 1636"/>
                  <a:gd name="T12" fmla="*/ 383 w 701"/>
                  <a:gd name="T13" fmla="*/ 10 h 1636"/>
                  <a:gd name="T14" fmla="*/ 434 w 701"/>
                  <a:gd name="T15" fmla="*/ 12 h 1636"/>
                  <a:gd name="T16" fmla="*/ 482 w 701"/>
                  <a:gd name="T17" fmla="*/ 14 h 1636"/>
                  <a:gd name="T18" fmla="*/ 525 w 701"/>
                  <a:gd name="T19" fmla="*/ 16 h 1636"/>
                  <a:gd name="T20" fmla="*/ 564 w 701"/>
                  <a:gd name="T21" fmla="*/ 19 h 1636"/>
                  <a:gd name="T22" fmla="*/ 598 w 701"/>
                  <a:gd name="T23" fmla="*/ 21 h 1636"/>
                  <a:gd name="T24" fmla="*/ 628 w 701"/>
                  <a:gd name="T25" fmla="*/ 24 h 1636"/>
                  <a:gd name="T26" fmla="*/ 653 w 701"/>
                  <a:gd name="T27" fmla="*/ 27 h 1636"/>
                  <a:gd name="T28" fmla="*/ 673 w 701"/>
                  <a:gd name="T29" fmla="*/ 29 h 1636"/>
                  <a:gd name="T30" fmla="*/ 689 w 701"/>
                  <a:gd name="T31" fmla="*/ 32 h 1636"/>
                  <a:gd name="T32" fmla="*/ 697 w 701"/>
                  <a:gd name="T33" fmla="*/ 35 h 1636"/>
                  <a:gd name="T34" fmla="*/ 701 w 701"/>
                  <a:gd name="T35" fmla="*/ 38 h 1636"/>
                  <a:gd name="T36" fmla="*/ 701 w 701"/>
                  <a:gd name="T37" fmla="*/ 41 h 1636"/>
                  <a:gd name="T38" fmla="*/ 696 w 701"/>
                  <a:gd name="T39" fmla="*/ 43 h 1636"/>
                  <a:gd name="T40" fmla="*/ 684 w 701"/>
                  <a:gd name="T41" fmla="*/ 46 h 1636"/>
                  <a:gd name="T42" fmla="*/ 667 w 701"/>
                  <a:gd name="T43" fmla="*/ 49 h 1636"/>
                  <a:gd name="T44" fmla="*/ 646 w 701"/>
                  <a:gd name="T45" fmla="*/ 52 h 1636"/>
                  <a:gd name="T46" fmla="*/ 621 w 701"/>
                  <a:gd name="T47" fmla="*/ 51 h 1636"/>
                  <a:gd name="T48" fmla="*/ 643 w 701"/>
                  <a:gd name="T49" fmla="*/ 48 h 1636"/>
                  <a:gd name="T50" fmla="*/ 659 w 701"/>
                  <a:gd name="T51" fmla="*/ 46 h 1636"/>
                  <a:gd name="T52" fmla="*/ 670 w 701"/>
                  <a:gd name="T53" fmla="*/ 43 h 1636"/>
                  <a:gd name="T54" fmla="*/ 676 w 701"/>
                  <a:gd name="T55" fmla="*/ 40 h 1636"/>
                  <a:gd name="T56" fmla="*/ 676 w 701"/>
                  <a:gd name="T57" fmla="*/ 37 h 1636"/>
                  <a:gd name="T58" fmla="*/ 670 w 701"/>
                  <a:gd name="T59" fmla="*/ 34 h 1636"/>
                  <a:gd name="T60" fmla="*/ 657 w 701"/>
                  <a:gd name="T61" fmla="*/ 31 h 1636"/>
                  <a:gd name="T62" fmla="*/ 640 w 701"/>
                  <a:gd name="T63" fmla="*/ 29 h 1636"/>
                  <a:gd name="T64" fmla="*/ 619 w 701"/>
                  <a:gd name="T65" fmla="*/ 26 h 1636"/>
                  <a:gd name="T66" fmla="*/ 591 w 701"/>
                  <a:gd name="T67" fmla="*/ 23 h 1636"/>
                  <a:gd name="T68" fmla="*/ 558 w 701"/>
                  <a:gd name="T69" fmla="*/ 20 h 1636"/>
                  <a:gd name="T70" fmla="*/ 520 w 701"/>
                  <a:gd name="T71" fmla="*/ 18 h 1636"/>
                  <a:gd name="T72" fmla="*/ 478 w 701"/>
                  <a:gd name="T73" fmla="*/ 15 h 1636"/>
                  <a:gd name="T74" fmla="*/ 431 w 701"/>
                  <a:gd name="T75" fmla="*/ 13 h 1636"/>
                  <a:gd name="T76" fmla="*/ 380 w 701"/>
                  <a:gd name="T77" fmla="*/ 11 h 1636"/>
                  <a:gd name="T78" fmla="*/ 324 w 701"/>
                  <a:gd name="T79" fmla="*/ 9 h 1636"/>
                  <a:gd name="T80" fmla="*/ 266 w 701"/>
                  <a:gd name="T81" fmla="*/ 7 h 1636"/>
                  <a:gd name="T82" fmla="*/ 204 w 701"/>
                  <a:gd name="T83" fmla="*/ 5 h 1636"/>
                  <a:gd name="T84" fmla="*/ 139 w 701"/>
                  <a:gd name="T85" fmla="*/ 4 h 1636"/>
                  <a:gd name="T86" fmla="*/ 71 w 701"/>
                  <a:gd name="T87" fmla="*/ 3 h 1636"/>
                  <a:gd name="T88" fmla="*/ 0 w 701"/>
                  <a:gd name="T89" fmla="*/ 1 h 1636"/>
                  <a:gd name="T90" fmla="*/ 9 w 701"/>
                  <a:gd name="T91" fmla="*/ 0 h 16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01" h="1636">
                    <a:moveTo>
                      <a:pt x="9" y="0"/>
                    </a:moveTo>
                    <a:lnTo>
                      <a:pt x="78" y="34"/>
                    </a:lnTo>
                    <a:lnTo>
                      <a:pt x="144" y="76"/>
                    </a:lnTo>
                    <a:lnTo>
                      <a:pt x="208" y="123"/>
                    </a:lnTo>
                    <a:lnTo>
                      <a:pt x="270" y="175"/>
                    </a:lnTo>
                    <a:lnTo>
                      <a:pt x="328" y="231"/>
                    </a:lnTo>
                    <a:lnTo>
                      <a:pt x="383" y="295"/>
                    </a:lnTo>
                    <a:lnTo>
                      <a:pt x="434" y="362"/>
                    </a:lnTo>
                    <a:lnTo>
                      <a:pt x="482" y="432"/>
                    </a:lnTo>
                    <a:lnTo>
                      <a:pt x="525" y="506"/>
                    </a:lnTo>
                    <a:lnTo>
                      <a:pt x="564" y="584"/>
                    </a:lnTo>
                    <a:lnTo>
                      <a:pt x="598" y="666"/>
                    </a:lnTo>
                    <a:lnTo>
                      <a:pt x="628" y="751"/>
                    </a:lnTo>
                    <a:lnTo>
                      <a:pt x="653" y="836"/>
                    </a:lnTo>
                    <a:lnTo>
                      <a:pt x="673" y="925"/>
                    </a:lnTo>
                    <a:lnTo>
                      <a:pt x="689" y="1013"/>
                    </a:lnTo>
                    <a:lnTo>
                      <a:pt x="697" y="1104"/>
                    </a:lnTo>
                    <a:lnTo>
                      <a:pt x="701" y="1194"/>
                    </a:lnTo>
                    <a:lnTo>
                      <a:pt x="701" y="1285"/>
                    </a:lnTo>
                    <a:lnTo>
                      <a:pt x="696" y="1374"/>
                    </a:lnTo>
                    <a:lnTo>
                      <a:pt x="684" y="1462"/>
                    </a:lnTo>
                    <a:lnTo>
                      <a:pt x="667" y="1551"/>
                    </a:lnTo>
                    <a:lnTo>
                      <a:pt x="646" y="1636"/>
                    </a:lnTo>
                    <a:lnTo>
                      <a:pt x="621" y="1625"/>
                    </a:lnTo>
                    <a:lnTo>
                      <a:pt x="643" y="1536"/>
                    </a:lnTo>
                    <a:lnTo>
                      <a:pt x="659" y="1448"/>
                    </a:lnTo>
                    <a:lnTo>
                      <a:pt x="670" y="1357"/>
                    </a:lnTo>
                    <a:lnTo>
                      <a:pt x="676" y="1265"/>
                    </a:lnTo>
                    <a:lnTo>
                      <a:pt x="676" y="1173"/>
                    </a:lnTo>
                    <a:lnTo>
                      <a:pt x="670" y="1080"/>
                    </a:lnTo>
                    <a:lnTo>
                      <a:pt x="657" y="988"/>
                    </a:lnTo>
                    <a:lnTo>
                      <a:pt x="640" y="897"/>
                    </a:lnTo>
                    <a:lnTo>
                      <a:pt x="619" y="809"/>
                    </a:lnTo>
                    <a:lnTo>
                      <a:pt x="591" y="722"/>
                    </a:lnTo>
                    <a:lnTo>
                      <a:pt x="558" y="637"/>
                    </a:lnTo>
                    <a:lnTo>
                      <a:pt x="520" y="555"/>
                    </a:lnTo>
                    <a:lnTo>
                      <a:pt x="478" y="477"/>
                    </a:lnTo>
                    <a:lnTo>
                      <a:pt x="431" y="405"/>
                    </a:lnTo>
                    <a:lnTo>
                      <a:pt x="380" y="334"/>
                    </a:lnTo>
                    <a:lnTo>
                      <a:pt x="324" y="269"/>
                    </a:lnTo>
                    <a:lnTo>
                      <a:pt x="266" y="210"/>
                    </a:lnTo>
                    <a:lnTo>
                      <a:pt x="204" y="155"/>
                    </a:lnTo>
                    <a:lnTo>
                      <a:pt x="139" y="108"/>
                    </a:lnTo>
                    <a:lnTo>
                      <a:pt x="71" y="65"/>
                    </a:lnTo>
                    <a:lnTo>
                      <a:pt x="0" y="28"/>
                    </a:lnTo>
                    <a:lnTo>
                      <a:pt x="9" y="0"/>
                    </a:lnTo>
                    <a:close/>
                  </a:path>
                </a:pathLst>
              </a:custGeom>
              <a:solidFill>
                <a:srgbClr val="0D8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6" name="Freeform 135"/>
              <p:cNvSpPr>
                <a:spLocks/>
              </p:cNvSpPr>
              <p:nvPr/>
            </p:nvSpPr>
            <p:spPr bwMode="auto">
              <a:xfrm>
                <a:off x="1465" y="1194"/>
                <a:ext cx="684" cy="799"/>
              </a:xfrm>
              <a:custGeom>
                <a:avLst/>
                <a:gdLst>
                  <a:gd name="T0" fmla="*/ 629 w 684"/>
                  <a:gd name="T1" fmla="*/ 50 h 1597"/>
                  <a:gd name="T2" fmla="*/ 651 w 684"/>
                  <a:gd name="T3" fmla="*/ 48 h 1597"/>
                  <a:gd name="T4" fmla="*/ 667 w 684"/>
                  <a:gd name="T5" fmla="*/ 45 h 1597"/>
                  <a:gd name="T6" fmla="*/ 678 w 684"/>
                  <a:gd name="T7" fmla="*/ 42 h 1597"/>
                  <a:gd name="T8" fmla="*/ 684 w 684"/>
                  <a:gd name="T9" fmla="*/ 39 h 1597"/>
                  <a:gd name="T10" fmla="*/ 684 w 684"/>
                  <a:gd name="T11" fmla="*/ 36 h 1597"/>
                  <a:gd name="T12" fmla="*/ 678 w 684"/>
                  <a:gd name="T13" fmla="*/ 33 h 1597"/>
                  <a:gd name="T14" fmla="*/ 665 w 684"/>
                  <a:gd name="T15" fmla="*/ 30 h 1597"/>
                  <a:gd name="T16" fmla="*/ 648 w 684"/>
                  <a:gd name="T17" fmla="*/ 28 h 1597"/>
                  <a:gd name="T18" fmla="*/ 627 w 684"/>
                  <a:gd name="T19" fmla="*/ 25 h 1597"/>
                  <a:gd name="T20" fmla="*/ 599 w 684"/>
                  <a:gd name="T21" fmla="*/ 22 h 1597"/>
                  <a:gd name="T22" fmla="*/ 566 w 684"/>
                  <a:gd name="T23" fmla="*/ 20 h 1597"/>
                  <a:gd name="T24" fmla="*/ 528 w 684"/>
                  <a:gd name="T25" fmla="*/ 17 h 1597"/>
                  <a:gd name="T26" fmla="*/ 486 w 684"/>
                  <a:gd name="T27" fmla="*/ 15 h 1597"/>
                  <a:gd name="T28" fmla="*/ 439 w 684"/>
                  <a:gd name="T29" fmla="*/ 12 h 1597"/>
                  <a:gd name="T30" fmla="*/ 388 w 684"/>
                  <a:gd name="T31" fmla="*/ 10 h 1597"/>
                  <a:gd name="T32" fmla="*/ 332 w 684"/>
                  <a:gd name="T33" fmla="*/ 8 h 1597"/>
                  <a:gd name="T34" fmla="*/ 274 w 684"/>
                  <a:gd name="T35" fmla="*/ 6 h 1597"/>
                  <a:gd name="T36" fmla="*/ 212 w 684"/>
                  <a:gd name="T37" fmla="*/ 4 h 1597"/>
                  <a:gd name="T38" fmla="*/ 147 w 684"/>
                  <a:gd name="T39" fmla="*/ 3 h 1597"/>
                  <a:gd name="T40" fmla="*/ 79 w 684"/>
                  <a:gd name="T41" fmla="*/ 2 h 1597"/>
                  <a:gd name="T42" fmla="*/ 8 w 684"/>
                  <a:gd name="T43" fmla="*/ 0 h 1597"/>
                  <a:gd name="T44" fmla="*/ 0 w 684"/>
                  <a:gd name="T45" fmla="*/ 1 h 1597"/>
                  <a:gd name="T46" fmla="*/ 68 w 684"/>
                  <a:gd name="T47" fmla="*/ 3 h 1597"/>
                  <a:gd name="T48" fmla="*/ 134 w 684"/>
                  <a:gd name="T49" fmla="*/ 4 h 1597"/>
                  <a:gd name="T50" fmla="*/ 198 w 684"/>
                  <a:gd name="T51" fmla="*/ 5 h 1597"/>
                  <a:gd name="T52" fmla="*/ 258 w 684"/>
                  <a:gd name="T53" fmla="*/ 7 h 1597"/>
                  <a:gd name="T54" fmla="*/ 315 w 684"/>
                  <a:gd name="T55" fmla="*/ 9 h 1597"/>
                  <a:gd name="T56" fmla="*/ 369 w 684"/>
                  <a:gd name="T57" fmla="*/ 11 h 1597"/>
                  <a:gd name="T58" fmla="*/ 418 w 684"/>
                  <a:gd name="T59" fmla="*/ 13 h 1597"/>
                  <a:gd name="T60" fmla="*/ 465 w 684"/>
                  <a:gd name="T61" fmla="*/ 15 h 1597"/>
                  <a:gd name="T62" fmla="*/ 506 w 684"/>
                  <a:gd name="T63" fmla="*/ 18 h 1597"/>
                  <a:gd name="T64" fmla="*/ 542 w 684"/>
                  <a:gd name="T65" fmla="*/ 20 h 1597"/>
                  <a:gd name="T66" fmla="*/ 574 w 684"/>
                  <a:gd name="T67" fmla="*/ 23 h 1597"/>
                  <a:gd name="T68" fmla="*/ 602 w 684"/>
                  <a:gd name="T69" fmla="*/ 25 h 1597"/>
                  <a:gd name="T70" fmla="*/ 623 w 684"/>
                  <a:gd name="T71" fmla="*/ 28 h 1597"/>
                  <a:gd name="T72" fmla="*/ 640 w 684"/>
                  <a:gd name="T73" fmla="*/ 31 h 1597"/>
                  <a:gd name="T74" fmla="*/ 651 w 684"/>
                  <a:gd name="T75" fmla="*/ 33 h 1597"/>
                  <a:gd name="T76" fmla="*/ 657 w 684"/>
                  <a:gd name="T77" fmla="*/ 36 h 1597"/>
                  <a:gd name="T78" fmla="*/ 657 w 684"/>
                  <a:gd name="T79" fmla="*/ 39 h 1597"/>
                  <a:gd name="T80" fmla="*/ 651 w 684"/>
                  <a:gd name="T81" fmla="*/ 42 h 1597"/>
                  <a:gd name="T82" fmla="*/ 641 w 684"/>
                  <a:gd name="T83" fmla="*/ 45 h 1597"/>
                  <a:gd name="T84" fmla="*/ 624 w 684"/>
                  <a:gd name="T85" fmla="*/ 47 h 1597"/>
                  <a:gd name="T86" fmla="*/ 603 w 684"/>
                  <a:gd name="T87" fmla="*/ 50 h 1597"/>
                  <a:gd name="T88" fmla="*/ 629 w 684"/>
                  <a:gd name="T89" fmla="*/ 50 h 15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4" h="1597">
                    <a:moveTo>
                      <a:pt x="629" y="1597"/>
                    </a:moveTo>
                    <a:lnTo>
                      <a:pt x="651" y="1508"/>
                    </a:lnTo>
                    <a:lnTo>
                      <a:pt x="667" y="1420"/>
                    </a:lnTo>
                    <a:lnTo>
                      <a:pt x="678" y="1329"/>
                    </a:lnTo>
                    <a:lnTo>
                      <a:pt x="684" y="1237"/>
                    </a:lnTo>
                    <a:lnTo>
                      <a:pt x="684" y="1145"/>
                    </a:lnTo>
                    <a:lnTo>
                      <a:pt x="678" y="1052"/>
                    </a:lnTo>
                    <a:lnTo>
                      <a:pt x="665" y="960"/>
                    </a:lnTo>
                    <a:lnTo>
                      <a:pt x="648" y="869"/>
                    </a:lnTo>
                    <a:lnTo>
                      <a:pt x="627" y="781"/>
                    </a:lnTo>
                    <a:lnTo>
                      <a:pt x="599" y="694"/>
                    </a:lnTo>
                    <a:lnTo>
                      <a:pt x="566" y="609"/>
                    </a:lnTo>
                    <a:lnTo>
                      <a:pt x="528" y="527"/>
                    </a:lnTo>
                    <a:lnTo>
                      <a:pt x="486" y="449"/>
                    </a:lnTo>
                    <a:lnTo>
                      <a:pt x="439" y="377"/>
                    </a:lnTo>
                    <a:lnTo>
                      <a:pt x="388" y="306"/>
                    </a:lnTo>
                    <a:lnTo>
                      <a:pt x="332" y="241"/>
                    </a:lnTo>
                    <a:lnTo>
                      <a:pt x="274" y="182"/>
                    </a:lnTo>
                    <a:lnTo>
                      <a:pt x="212" y="127"/>
                    </a:lnTo>
                    <a:lnTo>
                      <a:pt x="147" y="80"/>
                    </a:lnTo>
                    <a:lnTo>
                      <a:pt x="79" y="37"/>
                    </a:lnTo>
                    <a:lnTo>
                      <a:pt x="8" y="0"/>
                    </a:lnTo>
                    <a:lnTo>
                      <a:pt x="0" y="31"/>
                    </a:lnTo>
                    <a:lnTo>
                      <a:pt x="68" y="67"/>
                    </a:lnTo>
                    <a:lnTo>
                      <a:pt x="134" y="109"/>
                    </a:lnTo>
                    <a:lnTo>
                      <a:pt x="198" y="156"/>
                    </a:lnTo>
                    <a:lnTo>
                      <a:pt x="258" y="209"/>
                    </a:lnTo>
                    <a:lnTo>
                      <a:pt x="315" y="267"/>
                    </a:lnTo>
                    <a:lnTo>
                      <a:pt x="369" y="330"/>
                    </a:lnTo>
                    <a:lnTo>
                      <a:pt x="418" y="397"/>
                    </a:lnTo>
                    <a:lnTo>
                      <a:pt x="465" y="469"/>
                    </a:lnTo>
                    <a:lnTo>
                      <a:pt x="506" y="545"/>
                    </a:lnTo>
                    <a:lnTo>
                      <a:pt x="542" y="623"/>
                    </a:lnTo>
                    <a:lnTo>
                      <a:pt x="574" y="706"/>
                    </a:lnTo>
                    <a:lnTo>
                      <a:pt x="602" y="792"/>
                    </a:lnTo>
                    <a:lnTo>
                      <a:pt x="623" y="877"/>
                    </a:lnTo>
                    <a:lnTo>
                      <a:pt x="640" y="965"/>
                    </a:lnTo>
                    <a:lnTo>
                      <a:pt x="651" y="1054"/>
                    </a:lnTo>
                    <a:lnTo>
                      <a:pt x="657" y="1145"/>
                    </a:lnTo>
                    <a:lnTo>
                      <a:pt x="657" y="1235"/>
                    </a:lnTo>
                    <a:lnTo>
                      <a:pt x="651" y="1324"/>
                    </a:lnTo>
                    <a:lnTo>
                      <a:pt x="641" y="1413"/>
                    </a:lnTo>
                    <a:lnTo>
                      <a:pt x="624" y="1499"/>
                    </a:lnTo>
                    <a:lnTo>
                      <a:pt x="603" y="1584"/>
                    </a:lnTo>
                    <a:lnTo>
                      <a:pt x="629" y="1597"/>
                    </a:lnTo>
                    <a:close/>
                  </a:path>
                </a:pathLst>
              </a:custGeom>
              <a:solidFill>
                <a:srgbClr val="1589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7" name="Freeform 136"/>
              <p:cNvSpPr>
                <a:spLocks/>
              </p:cNvSpPr>
              <p:nvPr/>
            </p:nvSpPr>
            <p:spPr bwMode="auto">
              <a:xfrm>
                <a:off x="1456" y="1210"/>
                <a:ext cx="666" cy="776"/>
              </a:xfrm>
              <a:custGeom>
                <a:avLst/>
                <a:gdLst>
                  <a:gd name="T0" fmla="*/ 9 w 666"/>
                  <a:gd name="T1" fmla="*/ 0 h 1553"/>
                  <a:gd name="T2" fmla="*/ 77 w 666"/>
                  <a:gd name="T3" fmla="*/ 1 h 1553"/>
                  <a:gd name="T4" fmla="*/ 143 w 666"/>
                  <a:gd name="T5" fmla="*/ 2 h 1553"/>
                  <a:gd name="T6" fmla="*/ 207 w 666"/>
                  <a:gd name="T7" fmla="*/ 3 h 1553"/>
                  <a:gd name="T8" fmla="*/ 267 w 666"/>
                  <a:gd name="T9" fmla="*/ 5 h 1553"/>
                  <a:gd name="T10" fmla="*/ 324 w 666"/>
                  <a:gd name="T11" fmla="*/ 7 h 1553"/>
                  <a:gd name="T12" fmla="*/ 378 w 666"/>
                  <a:gd name="T13" fmla="*/ 9 h 1553"/>
                  <a:gd name="T14" fmla="*/ 427 w 666"/>
                  <a:gd name="T15" fmla="*/ 11 h 1553"/>
                  <a:gd name="T16" fmla="*/ 474 w 666"/>
                  <a:gd name="T17" fmla="*/ 13 h 1553"/>
                  <a:gd name="T18" fmla="*/ 515 w 666"/>
                  <a:gd name="T19" fmla="*/ 16 h 1553"/>
                  <a:gd name="T20" fmla="*/ 551 w 666"/>
                  <a:gd name="T21" fmla="*/ 18 h 1553"/>
                  <a:gd name="T22" fmla="*/ 583 w 666"/>
                  <a:gd name="T23" fmla="*/ 21 h 1553"/>
                  <a:gd name="T24" fmla="*/ 611 w 666"/>
                  <a:gd name="T25" fmla="*/ 23 h 1553"/>
                  <a:gd name="T26" fmla="*/ 632 w 666"/>
                  <a:gd name="T27" fmla="*/ 26 h 1553"/>
                  <a:gd name="T28" fmla="*/ 649 w 666"/>
                  <a:gd name="T29" fmla="*/ 29 h 1553"/>
                  <a:gd name="T30" fmla="*/ 660 w 666"/>
                  <a:gd name="T31" fmla="*/ 31 h 1553"/>
                  <a:gd name="T32" fmla="*/ 666 w 666"/>
                  <a:gd name="T33" fmla="*/ 34 h 1553"/>
                  <a:gd name="T34" fmla="*/ 666 w 666"/>
                  <a:gd name="T35" fmla="*/ 37 h 1553"/>
                  <a:gd name="T36" fmla="*/ 660 w 666"/>
                  <a:gd name="T37" fmla="*/ 40 h 1553"/>
                  <a:gd name="T38" fmla="*/ 650 w 666"/>
                  <a:gd name="T39" fmla="*/ 43 h 1553"/>
                  <a:gd name="T40" fmla="*/ 633 w 666"/>
                  <a:gd name="T41" fmla="*/ 45 h 1553"/>
                  <a:gd name="T42" fmla="*/ 612 w 666"/>
                  <a:gd name="T43" fmla="*/ 48 h 1553"/>
                  <a:gd name="T44" fmla="*/ 585 w 666"/>
                  <a:gd name="T45" fmla="*/ 48 h 1553"/>
                  <a:gd name="T46" fmla="*/ 607 w 666"/>
                  <a:gd name="T47" fmla="*/ 45 h 1553"/>
                  <a:gd name="T48" fmla="*/ 622 w 666"/>
                  <a:gd name="T49" fmla="*/ 42 h 1553"/>
                  <a:gd name="T50" fmla="*/ 632 w 666"/>
                  <a:gd name="T51" fmla="*/ 40 h 1553"/>
                  <a:gd name="T52" fmla="*/ 638 w 666"/>
                  <a:gd name="T53" fmla="*/ 37 h 1553"/>
                  <a:gd name="T54" fmla="*/ 636 w 666"/>
                  <a:gd name="T55" fmla="*/ 34 h 1553"/>
                  <a:gd name="T56" fmla="*/ 631 w 666"/>
                  <a:gd name="T57" fmla="*/ 32 h 1553"/>
                  <a:gd name="T58" fmla="*/ 621 w 666"/>
                  <a:gd name="T59" fmla="*/ 29 h 1553"/>
                  <a:gd name="T60" fmla="*/ 604 w 666"/>
                  <a:gd name="T61" fmla="*/ 26 h 1553"/>
                  <a:gd name="T62" fmla="*/ 584 w 666"/>
                  <a:gd name="T63" fmla="*/ 24 h 1553"/>
                  <a:gd name="T64" fmla="*/ 557 w 666"/>
                  <a:gd name="T65" fmla="*/ 21 h 1553"/>
                  <a:gd name="T66" fmla="*/ 526 w 666"/>
                  <a:gd name="T67" fmla="*/ 19 h 1553"/>
                  <a:gd name="T68" fmla="*/ 491 w 666"/>
                  <a:gd name="T69" fmla="*/ 16 h 1553"/>
                  <a:gd name="T70" fmla="*/ 450 w 666"/>
                  <a:gd name="T71" fmla="*/ 14 h 1553"/>
                  <a:gd name="T72" fmla="*/ 406 w 666"/>
                  <a:gd name="T73" fmla="*/ 12 h 1553"/>
                  <a:gd name="T74" fmla="*/ 358 w 666"/>
                  <a:gd name="T75" fmla="*/ 10 h 1553"/>
                  <a:gd name="T76" fmla="*/ 306 w 666"/>
                  <a:gd name="T77" fmla="*/ 8 h 1553"/>
                  <a:gd name="T78" fmla="*/ 250 w 666"/>
                  <a:gd name="T79" fmla="*/ 6 h 1553"/>
                  <a:gd name="T80" fmla="*/ 191 w 666"/>
                  <a:gd name="T81" fmla="*/ 4 h 1553"/>
                  <a:gd name="T82" fmla="*/ 130 w 666"/>
                  <a:gd name="T83" fmla="*/ 3 h 1553"/>
                  <a:gd name="T84" fmla="*/ 65 w 666"/>
                  <a:gd name="T85" fmla="*/ 2 h 1553"/>
                  <a:gd name="T86" fmla="*/ 0 w 666"/>
                  <a:gd name="T87" fmla="*/ 1 h 1553"/>
                  <a:gd name="T88" fmla="*/ 9 w 666"/>
                  <a:gd name="T89" fmla="*/ 0 h 15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66" h="1553">
                    <a:moveTo>
                      <a:pt x="9" y="0"/>
                    </a:moveTo>
                    <a:lnTo>
                      <a:pt x="77" y="36"/>
                    </a:lnTo>
                    <a:lnTo>
                      <a:pt x="143" y="78"/>
                    </a:lnTo>
                    <a:lnTo>
                      <a:pt x="207" y="125"/>
                    </a:lnTo>
                    <a:lnTo>
                      <a:pt x="267" y="178"/>
                    </a:lnTo>
                    <a:lnTo>
                      <a:pt x="324" y="236"/>
                    </a:lnTo>
                    <a:lnTo>
                      <a:pt x="378" y="299"/>
                    </a:lnTo>
                    <a:lnTo>
                      <a:pt x="427" y="366"/>
                    </a:lnTo>
                    <a:lnTo>
                      <a:pt x="474" y="438"/>
                    </a:lnTo>
                    <a:lnTo>
                      <a:pt x="515" y="514"/>
                    </a:lnTo>
                    <a:lnTo>
                      <a:pt x="551" y="592"/>
                    </a:lnTo>
                    <a:lnTo>
                      <a:pt x="583" y="675"/>
                    </a:lnTo>
                    <a:lnTo>
                      <a:pt x="611" y="761"/>
                    </a:lnTo>
                    <a:lnTo>
                      <a:pt x="632" y="846"/>
                    </a:lnTo>
                    <a:lnTo>
                      <a:pt x="649" y="934"/>
                    </a:lnTo>
                    <a:lnTo>
                      <a:pt x="660" y="1023"/>
                    </a:lnTo>
                    <a:lnTo>
                      <a:pt x="666" y="1114"/>
                    </a:lnTo>
                    <a:lnTo>
                      <a:pt x="666" y="1204"/>
                    </a:lnTo>
                    <a:lnTo>
                      <a:pt x="660" y="1293"/>
                    </a:lnTo>
                    <a:lnTo>
                      <a:pt x="650" y="1382"/>
                    </a:lnTo>
                    <a:lnTo>
                      <a:pt x="633" y="1468"/>
                    </a:lnTo>
                    <a:lnTo>
                      <a:pt x="612" y="1553"/>
                    </a:lnTo>
                    <a:lnTo>
                      <a:pt x="585" y="1541"/>
                    </a:lnTo>
                    <a:lnTo>
                      <a:pt x="607" y="1459"/>
                    </a:lnTo>
                    <a:lnTo>
                      <a:pt x="622" y="1374"/>
                    </a:lnTo>
                    <a:lnTo>
                      <a:pt x="632" y="1287"/>
                    </a:lnTo>
                    <a:lnTo>
                      <a:pt x="638" y="1200"/>
                    </a:lnTo>
                    <a:lnTo>
                      <a:pt x="636" y="1114"/>
                    </a:lnTo>
                    <a:lnTo>
                      <a:pt x="631" y="1027"/>
                    </a:lnTo>
                    <a:lnTo>
                      <a:pt x="621" y="940"/>
                    </a:lnTo>
                    <a:lnTo>
                      <a:pt x="604" y="855"/>
                    </a:lnTo>
                    <a:lnTo>
                      <a:pt x="584" y="770"/>
                    </a:lnTo>
                    <a:lnTo>
                      <a:pt x="557" y="688"/>
                    </a:lnTo>
                    <a:lnTo>
                      <a:pt x="526" y="609"/>
                    </a:lnTo>
                    <a:lnTo>
                      <a:pt x="491" y="532"/>
                    </a:lnTo>
                    <a:lnTo>
                      <a:pt x="450" y="458"/>
                    </a:lnTo>
                    <a:lnTo>
                      <a:pt x="406" y="388"/>
                    </a:lnTo>
                    <a:lnTo>
                      <a:pt x="358" y="322"/>
                    </a:lnTo>
                    <a:lnTo>
                      <a:pt x="306" y="261"/>
                    </a:lnTo>
                    <a:lnTo>
                      <a:pt x="250" y="205"/>
                    </a:lnTo>
                    <a:lnTo>
                      <a:pt x="191" y="154"/>
                    </a:lnTo>
                    <a:lnTo>
                      <a:pt x="130" y="107"/>
                    </a:lnTo>
                    <a:lnTo>
                      <a:pt x="65" y="67"/>
                    </a:lnTo>
                    <a:lnTo>
                      <a:pt x="0" y="33"/>
                    </a:lnTo>
                    <a:lnTo>
                      <a:pt x="9" y="0"/>
                    </a:lnTo>
                    <a:close/>
                  </a:path>
                </a:pathLst>
              </a:custGeom>
              <a:solidFill>
                <a:srgbClr val="1D8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8" name="Freeform 137"/>
              <p:cNvSpPr>
                <a:spLocks/>
              </p:cNvSpPr>
              <p:nvPr/>
            </p:nvSpPr>
            <p:spPr bwMode="auto">
              <a:xfrm>
                <a:off x="1446" y="1226"/>
                <a:ext cx="648" cy="754"/>
              </a:xfrm>
              <a:custGeom>
                <a:avLst/>
                <a:gdLst>
                  <a:gd name="T0" fmla="*/ 595 w 648"/>
                  <a:gd name="T1" fmla="*/ 48 h 1508"/>
                  <a:gd name="T2" fmla="*/ 617 w 648"/>
                  <a:gd name="T3" fmla="*/ 45 h 1508"/>
                  <a:gd name="T4" fmla="*/ 632 w 648"/>
                  <a:gd name="T5" fmla="*/ 42 h 1508"/>
                  <a:gd name="T6" fmla="*/ 642 w 648"/>
                  <a:gd name="T7" fmla="*/ 40 h 1508"/>
                  <a:gd name="T8" fmla="*/ 648 w 648"/>
                  <a:gd name="T9" fmla="*/ 37 h 1508"/>
                  <a:gd name="T10" fmla="*/ 646 w 648"/>
                  <a:gd name="T11" fmla="*/ 34 h 1508"/>
                  <a:gd name="T12" fmla="*/ 641 w 648"/>
                  <a:gd name="T13" fmla="*/ 32 h 1508"/>
                  <a:gd name="T14" fmla="*/ 631 w 648"/>
                  <a:gd name="T15" fmla="*/ 29 h 1508"/>
                  <a:gd name="T16" fmla="*/ 614 w 648"/>
                  <a:gd name="T17" fmla="*/ 26 h 1508"/>
                  <a:gd name="T18" fmla="*/ 594 w 648"/>
                  <a:gd name="T19" fmla="*/ 24 h 1508"/>
                  <a:gd name="T20" fmla="*/ 567 w 648"/>
                  <a:gd name="T21" fmla="*/ 21 h 1508"/>
                  <a:gd name="T22" fmla="*/ 536 w 648"/>
                  <a:gd name="T23" fmla="*/ 18 h 1508"/>
                  <a:gd name="T24" fmla="*/ 501 w 648"/>
                  <a:gd name="T25" fmla="*/ 16 h 1508"/>
                  <a:gd name="T26" fmla="*/ 460 w 648"/>
                  <a:gd name="T27" fmla="*/ 14 h 1508"/>
                  <a:gd name="T28" fmla="*/ 416 w 648"/>
                  <a:gd name="T29" fmla="*/ 12 h 1508"/>
                  <a:gd name="T30" fmla="*/ 368 w 648"/>
                  <a:gd name="T31" fmla="*/ 10 h 1508"/>
                  <a:gd name="T32" fmla="*/ 316 w 648"/>
                  <a:gd name="T33" fmla="*/ 8 h 1508"/>
                  <a:gd name="T34" fmla="*/ 260 w 648"/>
                  <a:gd name="T35" fmla="*/ 6 h 1508"/>
                  <a:gd name="T36" fmla="*/ 201 w 648"/>
                  <a:gd name="T37" fmla="*/ 4 h 1508"/>
                  <a:gd name="T38" fmla="*/ 140 w 648"/>
                  <a:gd name="T39" fmla="*/ 3 h 1508"/>
                  <a:gd name="T40" fmla="*/ 75 w 648"/>
                  <a:gd name="T41" fmla="*/ 2 h 1508"/>
                  <a:gd name="T42" fmla="*/ 10 w 648"/>
                  <a:gd name="T43" fmla="*/ 0 h 1508"/>
                  <a:gd name="T44" fmla="*/ 0 w 648"/>
                  <a:gd name="T45" fmla="*/ 2 h 1508"/>
                  <a:gd name="T46" fmla="*/ 64 w 648"/>
                  <a:gd name="T47" fmla="*/ 3 h 1508"/>
                  <a:gd name="T48" fmla="*/ 126 w 648"/>
                  <a:gd name="T49" fmla="*/ 4 h 1508"/>
                  <a:gd name="T50" fmla="*/ 185 w 648"/>
                  <a:gd name="T51" fmla="*/ 5 h 1508"/>
                  <a:gd name="T52" fmla="*/ 242 w 648"/>
                  <a:gd name="T53" fmla="*/ 7 h 1508"/>
                  <a:gd name="T54" fmla="*/ 296 w 648"/>
                  <a:gd name="T55" fmla="*/ 8 h 1508"/>
                  <a:gd name="T56" fmla="*/ 347 w 648"/>
                  <a:gd name="T57" fmla="*/ 10 h 1508"/>
                  <a:gd name="T58" fmla="*/ 393 w 648"/>
                  <a:gd name="T59" fmla="*/ 12 h 1508"/>
                  <a:gd name="T60" fmla="*/ 436 w 648"/>
                  <a:gd name="T61" fmla="*/ 14 h 1508"/>
                  <a:gd name="T62" fmla="*/ 475 w 648"/>
                  <a:gd name="T63" fmla="*/ 17 h 1508"/>
                  <a:gd name="T64" fmla="*/ 509 w 648"/>
                  <a:gd name="T65" fmla="*/ 19 h 1508"/>
                  <a:gd name="T66" fmla="*/ 540 w 648"/>
                  <a:gd name="T67" fmla="*/ 21 h 1508"/>
                  <a:gd name="T68" fmla="*/ 566 w 648"/>
                  <a:gd name="T69" fmla="*/ 24 h 1508"/>
                  <a:gd name="T70" fmla="*/ 585 w 648"/>
                  <a:gd name="T71" fmla="*/ 26 h 1508"/>
                  <a:gd name="T72" fmla="*/ 601 w 648"/>
                  <a:gd name="T73" fmla="*/ 29 h 1508"/>
                  <a:gd name="T74" fmla="*/ 611 w 648"/>
                  <a:gd name="T75" fmla="*/ 32 h 1508"/>
                  <a:gd name="T76" fmla="*/ 617 w 648"/>
                  <a:gd name="T77" fmla="*/ 34 h 1508"/>
                  <a:gd name="T78" fmla="*/ 617 w 648"/>
                  <a:gd name="T79" fmla="*/ 37 h 1508"/>
                  <a:gd name="T80" fmla="*/ 612 w 648"/>
                  <a:gd name="T81" fmla="*/ 40 h 1508"/>
                  <a:gd name="T82" fmla="*/ 602 w 648"/>
                  <a:gd name="T83" fmla="*/ 42 h 1508"/>
                  <a:gd name="T84" fmla="*/ 587 w 648"/>
                  <a:gd name="T85" fmla="*/ 45 h 1508"/>
                  <a:gd name="T86" fmla="*/ 567 w 648"/>
                  <a:gd name="T87" fmla="*/ 47 h 1508"/>
                  <a:gd name="T88" fmla="*/ 595 w 648"/>
                  <a:gd name="T89" fmla="*/ 48 h 15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8" h="1508">
                    <a:moveTo>
                      <a:pt x="595" y="1508"/>
                    </a:moveTo>
                    <a:lnTo>
                      <a:pt x="617" y="1426"/>
                    </a:lnTo>
                    <a:lnTo>
                      <a:pt x="632" y="1341"/>
                    </a:lnTo>
                    <a:lnTo>
                      <a:pt x="642" y="1254"/>
                    </a:lnTo>
                    <a:lnTo>
                      <a:pt x="648" y="1167"/>
                    </a:lnTo>
                    <a:lnTo>
                      <a:pt x="646" y="1081"/>
                    </a:lnTo>
                    <a:lnTo>
                      <a:pt x="641" y="994"/>
                    </a:lnTo>
                    <a:lnTo>
                      <a:pt x="631" y="907"/>
                    </a:lnTo>
                    <a:lnTo>
                      <a:pt x="614" y="822"/>
                    </a:lnTo>
                    <a:lnTo>
                      <a:pt x="594" y="737"/>
                    </a:lnTo>
                    <a:lnTo>
                      <a:pt x="567" y="655"/>
                    </a:lnTo>
                    <a:lnTo>
                      <a:pt x="536" y="576"/>
                    </a:lnTo>
                    <a:lnTo>
                      <a:pt x="501" y="499"/>
                    </a:lnTo>
                    <a:lnTo>
                      <a:pt x="460" y="425"/>
                    </a:lnTo>
                    <a:lnTo>
                      <a:pt x="416" y="355"/>
                    </a:lnTo>
                    <a:lnTo>
                      <a:pt x="368" y="289"/>
                    </a:lnTo>
                    <a:lnTo>
                      <a:pt x="316" y="228"/>
                    </a:lnTo>
                    <a:lnTo>
                      <a:pt x="260" y="172"/>
                    </a:lnTo>
                    <a:lnTo>
                      <a:pt x="201" y="121"/>
                    </a:lnTo>
                    <a:lnTo>
                      <a:pt x="140" y="74"/>
                    </a:lnTo>
                    <a:lnTo>
                      <a:pt x="75" y="34"/>
                    </a:lnTo>
                    <a:lnTo>
                      <a:pt x="10" y="0"/>
                    </a:lnTo>
                    <a:lnTo>
                      <a:pt x="0" y="34"/>
                    </a:lnTo>
                    <a:lnTo>
                      <a:pt x="64" y="69"/>
                    </a:lnTo>
                    <a:lnTo>
                      <a:pt x="126" y="107"/>
                    </a:lnTo>
                    <a:lnTo>
                      <a:pt x="185" y="152"/>
                    </a:lnTo>
                    <a:lnTo>
                      <a:pt x="242" y="201"/>
                    </a:lnTo>
                    <a:lnTo>
                      <a:pt x="296" y="255"/>
                    </a:lnTo>
                    <a:lnTo>
                      <a:pt x="347" y="315"/>
                    </a:lnTo>
                    <a:lnTo>
                      <a:pt x="393" y="378"/>
                    </a:lnTo>
                    <a:lnTo>
                      <a:pt x="436" y="447"/>
                    </a:lnTo>
                    <a:lnTo>
                      <a:pt x="475" y="518"/>
                    </a:lnTo>
                    <a:lnTo>
                      <a:pt x="509" y="592"/>
                    </a:lnTo>
                    <a:lnTo>
                      <a:pt x="540" y="670"/>
                    </a:lnTo>
                    <a:lnTo>
                      <a:pt x="566" y="749"/>
                    </a:lnTo>
                    <a:lnTo>
                      <a:pt x="585" y="831"/>
                    </a:lnTo>
                    <a:lnTo>
                      <a:pt x="601" y="912"/>
                    </a:lnTo>
                    <a:lnTo>
                      <a:pt x="611" y="997"/>
                    </a:lnTo>
                    <a:lnTo>
                      <a:pt x="617" y="1081"/>
                    </a:lnTo>
                    <a:lnTo>
                      <a:pt x="617" y="1166"/>
                    </a:lnTo>
                    <a:lnTo>
                      <a:pt x="612" y="1251"/>
                    </a:lnTo>
                    <a:lnTo>
                      <a:pt x="602" y="1332"/>
                    </a:lnTo>
                    <a:lnTo>
                      <a:pt x="587" y="1415"/>
                    </a:lnTo>
                    <a:lnTo>
                      <a:pt x="567" y="1495"/>
                    </a:lnTo>
                    <a:lnTo>
                      <a:pt x="595" y="1508"/>
                    </a:lnTo>
                    <a:close/>
                  </a:path>
                </a:pathLst>
              </a:custGeom>
              <a:solidFill>
                <a:srgbClr val="2594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89" name="Freeform 138"/>
              <p:cNvSpPr>
                <a:spLocks/>
              </p:cNvSpPr>
              <p:nvPr/>
            </p:nvSpPr>
            <p:spPr bwMode="auto">
              <a:xfrm>
                <a:off x="1435" y="1243"/>
                <a:ext cx="628" cy="731"/>
              </a:xfrm>
              <a:custGeom>
                <a:avLst/>
                <a:gdLst>
                  <a:gd name="T0" fmla="*/ 11 w 628"/>
                  <a:gd name="T1" fmla="*/ 0 h 1461"/>
                  <a:gd name="T2" fmla="*/ 75 w 628"/>
                  <a:gd name="T3" fmla="*/ 2 h 1461"/>
                  <a:gd name="T4" fmla="*/ 137 w 628"/>
                  <a:gd name="T5" fmla="*/ 3 h 1461"/>
                  <a:gd name="T6" fmla="*/ 196 w 628"/>
                  <a:gd name="T7" fmla="*/ 4 h 1461"/>
                  <a:gd name="T8" fmla="*/ 253 w 628"/>
                  <a:gd name="T9" fmla="*/ 6 h 1461"/>
                  <a:gd name="T10" fmla="*/ 307 w 628"/>
                  <a:gd name="T11" fmla="*/ 7 h 1461"/>
                  <a:gd name="T12" fmla="*/ 358 w 628"/>
                  <a:gd name="T13" fmla="*/ 9 h 1461"/>
                  <a:gd name="T14" fmla="*/ 404 w 628"/>
                  <a:gd name="T15" fmla="*/ 11 h 1461"/>
                  <a:gd name="T16" fmla="*/ 447 w 628"/>
                  <a:gd name="T17" fmla="*/ 13 h 1461"/>
                  <a:gd name="T18" fmla="*/ 486 w 628"/>
                  <a:gd name="T19" fmla="*/ 16 h 1461"/>
                  <a:gd name="T20" fmla="*/ 520 w 628"/>
                  <a:gd name="T21" fmla="*/ 18 h 1461"/>
                  <a:gd name="T22" fmla="*/ 551 w 628"/>
                  <a:gd name="T23" fmla="*/ 20 h 1461"/>
                  <a:gd name="T24" fmla="*/ 577 w 628"/>
                  <a:gd name="T25" fmla="*/ 23 h 1461"/>
                  <a:gd name="T26" fmla="*/ 596 w 628"/>
                  <a:gd name="T27" fmla="*/ 25 h 1461"/>
                  <a:gd name="T28" fmla="*/ 612 w 628"/>
                  <a:gd name="T29" fmla="*/ 28 h 1461"/>
                  <a:gd name="T30" fmla="*/ 622 w 628"/>
                  <a:gd name="T31" fmla="*/ 31 h 1461"/>
                  <a:gd name="T32" fmla="*/ 628 w 628"/>
                  <a:gd name="T33" fmla="*/ 33 h 1461"/>
                  <a:gd name="T34" fmla="*/ 628 w 628"/>
                  <a:gd name="T35" fmla="*/ 36 h 1461"/>
                  <a:gd name="T36" fmla="*/ 623 w 628"/>
                  <a:gd name="T37" fmla="*/ 39 h 1461"/>
                  <a:gd name="T38" fmla="*/ 613 w 628"/>
                  <a:gd name="T39" fmla="*/ 41 h 1461"/>
                  <a:gd name="T40" fmla="*/ 598 w 628"/>
                  <a:gd name="T41" fmla="*/ 44 h 1461"/>
                  <a:gd name="T42" fmla="*/ 578 w 628"/>
                  <a:gd name="T43" fmla="*/ 46 h 1461"/>
                  <a:gd name="T44" fmla="*/ 548 w 628"/>
                  <a:gd name="T45" fmla="*/ 46 h 1461"/>
                  <a:gd name="T46" fmla="*/ 568 w 628"/>
                  <a:gd name="T47" fmla="*/ 43 h 1461"/>
                  <a:gd name="T48" fmla="*/ 584 w 628"/>
                  <a:gd name="T49" fmla="*/ 41 h 1461"/>
                  <a:gd name="T50" fmla="*/ 594 w 628"/>
                  <a:gd name="T51" fmla="*/ 38 h 1461"/>
                  <a:gd name="T52" fmla="*/ 596 w 628"/>
                  <a:gd name="T53" fmla="*/ 35 h 1461"/>
                  <a:gd name="T54" fmla="*/ 595 w 628"/>
                  <a:gd name="T55" fmla="*/ 33 h 1461"/>
                  <a:gd name="T56" fmla="*/ 589 w 628"/>
                  <a:gd name="T57" fmla="*/ 30 h 1461"/>
                  <a:gd name="T58" fmla="*/ 577 w 628"/>
                  <a:gd name="T59" fmla="*/ 27 h 1461"/>
                  <a:gd name="T60" fmla="*/ 558 w 628"/>
                  <a:gd name="T61" fmla="*/ 25 h 1461"/>
                  <a:gd name="T62" fmla="*/ 536 w 628"/>
                  <a:gd name="T63" fmla="*/ 22 h 1461"/>
                  <a:gd name="T64" fmla="*/ 507 w 628"/>
                  <a:gd name="T65" fmla="*/ 20 h 1461"/>
                  <a:gd name="T66" fmla="*/ 475 w 628"/>
                  <a:gd name="T67" fmla="*/ 17 h 1461"/>
                  <a:gd name="T68" fmla="*/ 438 w 628"/>
                  <a:gd name="T69" fmla="*/ 15 h 1461"/>
                  <a:gd name="T70" fmla="*/ 396 w 628"/>
                  <a:gd name="T71" fmla="*/ 13 h 1461"/>
                  <a:gd name="T72" fmla="*/ 349 w 628"/>
                  <a:gd name="T73" fmla="*/ 11 h 1461"/>
                  <a:gd name="T74" fmla="*/ 300 w 628"/>
                  <a:gd name="T75" fmla="*/ 9 h 1461"/>
                  <a:gd name="T76" fmla="*/ 245 w 628"/>
                  <a:gd name="T77" fmla="*/ 7 h 1461"/>
                  <a:gd name="T78" fmla="*/ 188 w 628"/>
                  <a:gd name="T79" fmla="*/ 5 h 1461"/>
                  <a:gd name="T80" fmla="*/ 129 w 628"/>
                  <a:gd name="T81" fmla="*/ 4 h 1461"/>
                  <a:gd name="T82" fmla="*/ 65 w 628"/>
                  <a:gd name="T83" fmla="*/ 3 h 1461"/>
                  <a:gd name="T84" fmla="*/ 0 w 628"/>
                  <a:gd name="T85" fmla="*/ 2 h 1461"/>
                  <a:gd name="T86" fmla="*/ 11 w 628"/>
                  <a:gd name="T87" fmla="*/ 0 h 14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28" h="1461">
                    <a:moveTo>
                      <a:pt x="11" y="0"/>
                    </a:moveTo>
                    <a:lnTo>
                      <a:pt x="75" y="35"/>
                    </a:lnTo>
                    <a:lnTo>
                      <a:pt x="137" y="73"/>
                    </a:lnTo>
                    <a:lnTo>
                      <a:pt x="196" y="118"/>
                    </a:lnTo>
                    <a:lnTo>
                      <a:pt x="253" y="167"/>
                    </a:lnTo>
                    <a:lnTo>
                      <a:pt x="307" y="221"/>
                    </a:lnTo>
                    <a:lnTo>
                      <a:pt x="358" y="281"/>
                    </a:lnTo>
                    <a:lnTo>
                      <a:pt x="404" y="344"/>
                    </a:lnTo>
                    <a:lnTo>
                      <a:pt x="447" y="413"/>
                    </a:lnTo>
                    <a:lnTo>
                      <a:pt x="486" y="484"/>
                    </a:lnTo>
                    <a:lnTo>
                      <a:pt x="520" y="558"/>
                    </a:lnTo>
                    <a:lnTo>
                      <a:pt x="551" y="636"/>
                    </a:lnTo>
                    <a:lnTo>
                      <a:pt x="577" y="715"/>
                    </a:lnTo>
                    <a:lnTo>
                      <a:pt x="596" y="797"/>
                    </a:lnTo>
                    <a:lnTo>
                      <a:pt x="612" y="878"/>
                    </a:lnTo>
                    <a:lnTo>
                      <a:pt x="622" y="963"/>
                    </a:lnTo>
                    <a:lnTo>
                      <a:pt x="628" y="1047"/>
                    </a:lnTo>
                    <a:lnTo>
                      <a:pt x="628" y="1132"/>
                    </a:lnTo>
                    <a:lnTo>
                      <a:pt x="623" y="1217"/>
                    </a:lnTo>
                    <a:lnTo>
                      <a:pt x="613" y="1298"/>
                    </a:lnTo>
                    <a:lnTo>
                      <a:pt x="598" y="1381"/>
                    </a:lnTo>
                    <a:lnTo>
                      <a:pt x="578" y="1461"/>
                    </a:lnTo>
                    <a:lnTo>
                      <a:pt x="548" y="1447"/>
                    </a:lnTo>
                    <a:lnTo>
                      <a:pt x="568" y="1365"/>
                    </a:lnTo>
                    <a:lnTo>
                      <a:pt x="584" y="1282"/>
                    </a:lnTo>
                    <a:lnTo>
                      <a:pt x="594" y="1199"/>
                    </a:lnTo>
                    <a:lnTo>
                      <a:pt x="596" y="1114"/>
                    </a:lnTo>
                    <a:lnTo>
                      <a:pt x="595" y="1027"/>
                    </a:lnTo>
                    <a:lnTo>
                      <a:pt x="589" y="942"/>
                    </a:lnTo>
                    <a:lnTo>
                      <a:pt x="577" y="857"/>
                    </a:lnTo>
                    <a:lnTo>
                      <a:pt x="558" y="773"/>
                    </a:lnTo>
                    <a:lnTo>
                      <a:pt x="536" y="692"/>
                    </a:lnTo>
                    <a:lnTo>
                      <a:pt x="507" y="612"/>
                    </a:lnTo>
                    <a:lnTo>
                      <a:pt x="475" y="534"/>
                    </a:lnTo>
                    <a:lnTo>
                      <a:pt x="438" y="462"/>
                    </a:lnTo>
                    <a:lnTo>
                      <a:pt x="396" y="391"/>
                    </a:lnTo>
                    <a:lnTo>
                      <a:pt x="349" y="326"/>
                    </a:lnTo>
                    <a:lnTo>
                      <a:pt x="300" y="265"/>
                    </a:lnTo>
                    <a:lnTo>
                      <a:pt x="245" y="208"/>
                    </a:lnTo>
                    <a:lnTo>
                      <a:pt x="188" y="156"/>
                    </a:lnTo>
                    <a:lnTo>
                      <a:pt x="129" y="111"/>
                    </a:lnTo>
                    <a:lnTo>
                      <a:pt x="65" y="71"/>
                    </a:lnTo>
                    <a:lnTo>
                      <a:pt x="0" y="36"/>
                    </a:lnTo>
                    <a:lnTo>
                      <a:pt x="11" y="0"/>
                    </a:lnTo>
                    <a:close/>
                  </a:path>
                </a:pathLst>
              </a:custGeom>
              <a:solidFill>
                <a:srgbClr val="2D9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0" name="Freeform 139"/>
              <p:cNvSpPr>
                <a:spLocks/>
              </p:cNvSpPr>
              <p:nvPr/>
            </p:nvSpPr>
            <p:spPr bwMode="auto">
              <a:xfrm>
                <a:off x="1425" y="1261"/>
                <a:ext cx="606" cy="705"/>
              </a:xfrm>
              <a:custGeom>
                <a:avLst/>
                <a:gdLst>
                  <a:gd name="T0" fmla="*/ 558 w 606"/>
                  <a:gd name="T1" fmla="*/ 44 h 1411"/>
                  <a:gd name="T2" fmla="*/ 578 w 606"/>
                  <a:gd name="T3" fmla="*/ 41 h 1411"/>
                  <a:gd name="T4" fmla="*/ 594 w 606"/>
                  <a:gd name="T5" fmla="*/ 38 h 1411"/>
                  <a:gd name="T6" fmla="*/ 604 w 606"/>
                  <a:gd name="T7" fmla="*/ 36 h 1411"/>
                  <a:gd name="T8" fmla="*/ 606 w 606"/>
                  <a:gd name="T9" fmla="*/ 33 h 1411"/>
                  <a:gd name="T10" fmla="*/ 605 w 606"/>
                  <a:gd name="T11" fmla="*/ 30 h 1411"/>
                  <a:gd name="T12" fmla="*/ 599 w 606"/>
                  <a:gd name="T13" fmla="*/ 28 h 1411"/>
                  <a:gd name="T14" fmla="*/ 587 w 606"/>
                  <a:gd name="T15" fmla="*/ 25 h 1411"/>
                  <a:gd name="T16" fmla="*/ 568 w 606"/>
                  <a:gd name="T17" fmla="*/ 23 h 1411"/>
                  <a:gd name="T18" fmla="*/ 546 w 606"/>
                  <a:gd name="T19" fmla="*/ 20 h 1411"/>
                  <a:gd name="T20" fmla="*/ 517 w 606"/>
                  <a:gd name="T21" fmla="*/ 18 h 1411"/>
                  <a:gd name="T22" fmla="*/ 485 w 606"/>
                  <a:gd name="T23" fmla="*/ 15 h 1411"/>
                  <a:gd name="T24" fmla="*/ 448 w 606"/>
                  <a:gd name="T25" fmla="*/ 13 h 1411"/>
                  <a:gd name="T26" fmla="*/ 406 w 606"/>
                  <a:gd name="T27" fmla="*/ 11 h 1411"/>
                  <a:gd name="T28" fmla="*/ 359 w 606"/>
                  <a:gd name="T29" fmla="*/ 9 h 1411"/>
                  <a:gd name="T30" fmla="*/ 310 w 606"/>
                  <a:gd name="T31" fmla="*/ 7 h 1411"/>
                  <a:gd name="T32" fmla="*/ 255 w 606"/>
                  <a:gd name="T33" fmla="*/ 5 h 1411"/>
                  <a:gd name="T34" fmla="*/ 198 w 606"/>
                  <a:gd name="T35" fmla="*/ 3 h 1411"/>
                  <a:gd name="T36" fmla="*/ 139 w 606"/>
                  <a:gd name="T37" fmla="*/ 2 h 1411"/>
                  <a:gd name="T38" fmla="*/ 75 w 606"/>
                  <a:gd name="T39" fmla="*/ 1 h 1411"/>
                  <a:gd name="T40" fmla="*/ 10 w 606"/>
                  <a:gd name="T41" fmla="*/ 0 h 1411"/>
                  <a:gd name="T42" fmla="*/ 0 w 606"/>
                  <a:gd name="T43" fmla="*/ 1 h 1411"/>
                  <a:gd name="T44" fmla="*/ 62 w 606"/>
                  <a:gd name="T45" fmla="*/ 2 h 1411"/>
                  <a:gd name="T46" fmla="*/ 122 w 606"/>
                  <a:gd name="T47" fmla="*/ 3 h 1411"/>
                  <a:gd name="T48" fmla="*/ 180 w 606"/>
                  <a:gd name="T49" fmla="*/ 4 h 1411"/>
                  <a:gd name="T50" fmla="*/ 235 w 606"/>
                  <a:gd name="T51" fmla="*/ 6 h 1411"/>
                  <a:gd name="T52" fmla="*/ 287 w 606"/>
                  <a:gd name="T53" fmla="*/ 8 h 1411"/>
                  <a:gd name="T54" fmla="*/ 335 w 606"/>
                  <a:gd name="T55" fmla="*/ 9 h 1411"/>
                  <a:gd name="T56" fmla="*/ 380 w 606"/>
                  <a:gd name="T57" fmla="*/ 11 h 1411"/>
                  <a:gd name="T58" fmla="*/ 420 w 606"/>
                  <a:gd name="T59" fmla="*/ 14 h 1411"/>
                  <a:gd name="T60" fmla="*/ 457 w 606"/>
                  <a:gd name="T61" fmla="*/ 16 h 1411"/>
                  <a:gd name="T62" fmla="*/ 488 w 606"/>
                  <a:gd name="T63" fmla="*/ 18 h 1411"/>
                  <a:gd name="T64" fmla="*/ 515 w 606"/>
                  <a:gd name="T65" fmla="*/ 20 h 1411"/>
                  <a:gd name="T66" fmla="*/ 537 w 606"/>
                  <a:gd name="T67" fmla="*/ 23 h 1411"/>
                  <a:gd name="T68" fmla="*/ 554 w 606"/>
                  <a:gd name="T69" fmla="*/ 25 h 1411"/>
                  <a:gd name="T70" fmla="*/ 565 w 606"/>
                  <a:gd name="T71" fmla="*/ 28 h 1411"/>
                  <a:gd name="T72" fmla="*/ 573 w 606"/>
                  <a:gd name="T73" fmla="*/ 31 h 1411"/>
                  <a:gd name="T74" fmla="*/ 574 w 606"/>
                  <a:gd name="T75" fmla="*/ 33 h 1411"/>
                  <a:gd name="T76" fmla="*/ 570 w 606"/>
                  <a:gd name="T77" fmla="*/ 36 h 1411"/>
                  <a:gd name="T78" fmla="*/ 561 w 606"/>
                  <a:gd name="T79" fmla="*/ 38 h 1411"/>
                  <a:gd name="T80" fmla="*/ 547 w 606"/>
                  <a:gd name="T81" fmla="*/ 41 h 1411"/>
                  <a:gd name="T82" fmla="*/ 527 w 606"/>
                  <a:gd name="T83" fmla="*/ 43 h 1411"/>
                  <a:gd name="T84" fmla="*/ 558 w 606"/>
                  <a:gd name="T85" fmla="*/ 44 h 14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6" h="1411">
                    <a:moveTo>
                      <a:pt x="558" y="1411"/>
                    </a:moveTo>
                    <a:lnTo>
                      <a:pt x="578" y="1329"/>
                    </a:lnTo>
                    <a:lnTo>
                      <a:pt x="594" y="1246"/>
                    </a:lnTo>
                    <a:lnTo>
                      <a:pt x="604" y="1163"/>
                    </a:lnTo>
                    <a:lnTo>
                      <a:pt x="606" y="1078"/>
                    </a:lnTo>
                    <a:lnTo>
                      <a:pt x="605" y="991"/>
                    </a:lnTo>
                    <a:lnTo>
                      <a:pt x="599" y="906"/>
                    </a:lnTo>
                    <a:lnTo>
                      <a:pt x="587" y="821"/>
                    </a:lnTo>
                    <a:lnTo>
                      <a:pt x="568" y="737"/>
                    </a:lnTo>
                    <a:lnTo>
                      <a:pt x="546" y="656"/>
                    </a:lnTo>
                    <a:lnTo>
                      <a:pt x="517" y="576"/>
                    </a:lnTo>
                    <a:lnTo>
                      <a:pt x="485" y="498"/>
                    </a:lnTo>
                    <a:lnTo>
                      <a:pt x="448" y="426"/>
                    </a:lnTo>
                    <a:lnTo>
                      <a:pt x="406" y="355"/>
                    </a:lnTo>
                    <a:lnTo>
                      <a:pt x="359" y="290"/>
                    </a:lnTo>
                    <a:lnTo>
                      <a:pt x="310" y="229"/>
                    </a:lnTo>
                    <a:lnTo>
                      <a:pt x="255" y="172"/>
                    </a:lnTo>
                    <a:lnTo>
                      <a:pt x="198" y="120"/>
                    </a:lnTo>
                    <a:lnTo>
                      <a:pt x="139" y="75"/>
                    </a:lnTo>
                    <a:lnTo>
                      <a:pt x="75" y="35"/>
                    </a:lnTo>
                    <a:lnTo>
                      <a:pt x="10" y="0"/>
                    </a:lnTo>
                    <a:lnTo>
                      <a:pt x="0" y="38"/>
                    </a:lnTo>
                    <a:lnTo>
                      <a:pt x="62" y="71"/>
                    </a:lnTo>
                    <a:lnTo>
                      <a:pt x="122" y="111"/>
                    </a:lnTo>
                    <a:lnTo>
                      <a:pt x="180" y="154"/>
                    </a:lnTo>
                    <a:lnTo>
                      <a:pt x="235" y="203"/>
                    </a:lnTo>
                    <a:lnTo>
                      <a:pt x="287" y="258"/>
                    </a:lnTo>
                    <a:lnTo>
                      <a:pt x="335" y="317"/>
                    </a:lnTo>
                    <a:lnTo>
                      <a:pt x="380" y="381"/>
                    </a:lnTo>
                    <a:lnTo>
                      <a:pt x="420" y="448"/>
                    </a:lnTo>
                    <a:lnTo>
                      <a:pt x="457" y="518"/>
                    </a:lnTo>
                    <a:lnTo>
                      <a:pt x="488" y="592"/>
                    </a:lnTo>
                    <a:lnTo>
                      <a:pt x="515" y="668"/>
                    </a:lnTo>
                    <a:lnTo>
                      <a:pt x="537" y="748"/>
                    </a:lnTo>
                    <a:lnTo>
                      <a:pt x="554" y="828"/>
                    </a:lnTo>
                    <a:lnTo>
                      <a:pt x="565" y="909"/>
                    </a:lnTo>
                    <a:lnTo>
                      <a:pt x="573" y="992"/>
                    </a:lnTo>
                    <a:lnTo>
                      <a:pt x="574" y="1074"/>
                    </a:lnTo>
                    <a:lnTo>
                      <a:pt x="570" y="1157"/>
                    </a:lnTo>
                    <a:lnTo>
                      <a:pt x="561" y="1239"/>
                    </a:lnTo>
                    <a:lnTo>
                      <a:pt x="547" y="1318"/>
                    </a:lnTo>
                    <a:lnTo>
                      <a:pt x="527" y="1396"/>
                    </a:lnTo>
                    <a:lnTo>
                      <a:pt x="558" y="1411"/>
                    </a:lnTo>
                    <a:close/>
                  </a:path>
                </a:pathLst>
              </a:custGeom>
              <a:solidFill>
                <a:srgbClr val="35A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1" name="Freeform 140"/>
              <p:cNvSpPr>
                <a:spLocks/>
              </p:cNvSpPr>
              <p:nvPr/>
            </p:nvSpPr>
            <p:spPr bwMode="auto">
              <a:xfrm>
                <a:off x="1414" y="1280"/>
                <a:ext cx="585" cy="679"/>
              </a:xfrm>
              <a:custGeom>
                <a:avLst/>
                <a:gdLst>
                  <a:gd name="T0" fmla="*/ 11 w 585"/>
                  <a:gd name="T1" fmla="*/ 0 h 1358"/>
                  <a:gd name="T2" fmla="*/ 73 w 585"/>
                  <a:gd name="T3" fmla="*/ 2 h 1358"/>
                  <a:gd name="T4" fmla="*/ 133 w 585"/>
                  <a:gd name="T5" fmla="*/ 3 h 1358"/>
                  <a:gd name="T6" fmla="*/ 191 w 585"/>
                  <a:gd name="T7" fmla="*/ 4 h 1358"/>
                  <a:gd name="T8" fmla="*/ 246 w 585"/>
                  <a:gd name="T9" fmla="*/ 6 h 1358"/>
                  <a:gd name="T10" fmla="*/ 298 w 585"/>
                  <a:gd name="T11" fmla="*/ 7 h 1358"/>
                  <a:gd name="T12" fmla="*/ 346 w 585"/>
                  <a:gd name="T13" fmla="*/ 9 h 1358"/>
                  <a:gd name="T14" fmla="*/ 391 w 585"/>
                  <a:gd name="T15" fmla="*/ 11 h 1358"/>
                  <a:gd name="T16" fmla="*/ 431 w 585"/>
                  <a:gd name="T17" fmla="*/ 13 h 1358"/>
                  <a:gd name="T18" fmla="*/ 468 w 585"/>
                  <a:gd name="T19" fmla="*/ 15 h 1358"/>
                  <a:gd name="T20" fmla="*/ 499 w 585"/>
                  <a:gd name="T21" fmla="*/ 18 h 1358"/>
                  <a:gd name="T22" fmla="*/ 526 w 585"/>
                  <a:gd name="T23" fmla="*/ 20 h 1358"/>
                  <a:gd name="T24" fmla="*/ 548 w 585"/>
                  <a:gd name="T25" fmla="*/ 23 h 1358"/>
                  <a:gd name="T26" fmla="*/ 565 w 585"/>
                  <a:gd name="T27" fmla="*/ 25 h 1358"/>
                  <a:gd name="T28" fmla="*/ 576 w 585"/>
                  <a:gd name="T29" fmla="*/ 28 h 1358"/>
                  <a:gd name="T30" fmla="*/ 584 w 585"/>
                  <a:gd name="T31" fmla="*/ 30 h 1358"/>
                  <a:gd name="T32" fmla="*/ 585 w 585"/>
                  <a:gd name="T33" fmla="*/ 33 h 1358"/>
                  <a:gd name="T34" fmla="*/ 581 w 585"/>
                  <a:gd name="T35" fmla="*/ 35 h 1358"/>
                  <a:gd name="T36" fmla="*/ 572 w 585"/>
                  <a:gd name="T37" fmla="*/ 38 h 1358"/>
                  <a:gd name="T38" fmla="*/ 558 w 585"/>
                  <a:gd name="T39" fmla="*/ 40 h 1358"/>
                  <a:gd name="T40" fmla="*/ 538 w 585"/>
                  <a:gd name="T41" fmla="*/ 43 h 1358"/>
                  <a:gd name="T42" fmla="*/ 506 w 585"/>
                  <a:gd name="T43" fmla="*/ 42 h 1358"/>
                  <a:gd name="T44" fmla="*/ 524 w 585"/>
                  <a:gd name="T45" fmla="*/ 40 h 1358"/>
                  <a:gd name="T46" fmla="*/ 538 w 585"/>
                  <a:gd name="T47" fmla="*/ 37 h 1358"/>
                  <a:gd name="T48" fmla="*/ 547 w 585"/>
                  <a:gd name="T49" fmla="*/ 35 h 1358"/>
                  <a:gd name="T50" fmla="*/ 550 w 585"/>
                  <a:gd name="T51" fmla="*/ 32 h 1358"/>
                  <a:gd name="T52" fmla="*/ 547 w 585"/>
                  <a:gd name="T53" fmla="*/ 30 h 1358"/>
                  <a:gd name="T54" fmla="*/ 540 w 585"/>
                  <a:gd name="T55" fmla="*/ 27 h 1358"/>
                  <a:gd name="T56" fmla="*/ 526 w 585"/>
                  <a:gd name="T57" fmla="*/ 25 h 1358"/>
                  <a:gd name="T58" fmla="*/ 506 w 585"/>
                  <a:gd name="T59" fmla="*/ 22 h 1358"/>
                  <a:gd name="T60" fmla="*/ 482 w 585"/>
                  <a:gd name="T61" fmla="*/ 20 h 1358"/>
                  <a:gd name="T62" fmla="*/ 452 w 585"/>
                  <a:gd name="T63" fmla="*/ 17 h 1358"/>
                  <a:gd name="T64" fmla="*/ 418 w 585"/>
                  <a:gd name="T65" fmla="*/ 15 h 1358"/>
                  <a:gd name="T66" fmla="*/ 379 w 585"/>
                  <a:gd name="T67" fmla="*/ 13 h 1358"/>
                  <a:gd name="T68" fmla="*/ 335 w 585"/>
                  <a:gd name="T69" fmla="*/ 11 h 1358"/>
                  <a:gd name="T70" fmla="*/ 287 w 585"/>
                  <a:gd name="T71" fmla="*/ 9 h 1358"/>
                  <a:gd name="T72" fmla="*/ 236 w 585"/>
                  <a:gd name="T73" fmla="*/ 7 h 1358"/>
                  <a:gd name="T74" fmla="*/ 181 w 585"/>
                  <a:gd name="T75" fmla="*/ 5 h 1358"/>
                  <a:gd name="T76" fmla="*/ 123 w 585"/>
                  <a:gd name="T77" fmla="*/ 4 h 1358"/>
                  <a:gd name="T78" fmla="*/ 62 w 585"/>
                  <a:gd name="T79" fmla="*/ 3 h 1358"/>
                  <a:gd name="T80" fmla="*/ 0 w 585"/>
                  <a:gd name="T81" fmla="*/ 2 h 1358"/>
                  <a:gd name="T82" fmla="*/ 11 w 585"/>
                  <a:gd name="T83" fmla="*/ 0 h 13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5" h="1358">
                    <a:moveTo>
                      <a:pt x="11" y="0"/>
                    </a:moveTo>
                    <a:lnTo>
                      <a:pt x="73" y="33"/>
                    </a:lnTo>
                    <a:lnTo>
                      <a:pt x="133" y="73"/>
                    </a:lnTo>
                    <a:lnTo>
                      <a:pt x="191" y="116"/>
                    </a:lnTo>
                    <a:lnTo>
                      <a:pt x="246" y="165"/>
                    </a:lnTo>
                    <a:lnTo>
                      <a:pt x="298" y="220"/>
                    </a:lnTo>
                    <a:lnTo>
                      <a:pt x="346" y="279"/>
                    </a:lnTo>
                    <a:lnTo>
                      <a:pt x="391" y="343"/>
                    </a:lnTo>
                    <a:lnTo>
                      <a:pt x="431" y="410"/>
                    </a:lnTo>
                    <a:lnTo>
                      <a:pt x="468" y="480"/>
                    </a:lnTo>
                    <a:lnTo>
                      <a:pt x="499" y="554"/>
                    </a:lnTo>
                    <a:lnTo>
                      <a:pt x="526" y="630"/>
                    </a:lnTo>
                    <a:lnTo>
                      <a:pt x="548" y="710"/>
                    </a:lnTo>
                    <a:lnTo>
                      <a:pt x="565" y="790"/>
                    </a:lnTo>
                    <a:lnTo>
                      <a:pt x="576" y="871"/>
                    </a:lnTo>
                    <a:lnTo>
                      <a:pt x="584" y="954"/>
                    </a:lnTo>
                    <a:lnTo>
                      <a:pt x="585" y="1036"/>
                    </a:lnTo>
                    <a:lnTo>
                      <a:pt x="581" y="1119"/>
                    </a:lnTo>
                    <a:lnTo>
                      <a:pt x="572" y="1201"/>
                    </a:lnTo>
                    <a:lnTo>
                      <a:pt x="558" y="1280"/>
                    </a:lnTo>
                    <a:lnTo>
                      <a:pt x="538" y="1358"/>
                    </a:lnTo>
                    <a:lnTo>
                      <a:pt x="506" y="1344"/>
                    </a:lnTo>
                    <a:lnTo>
                      <a:pt x="524" y="1264"/>
                    </a:lnTo>
                    <a:lnTo>
                      <a:pt x="538" y="1183"/>
                    </a:lnTo>
                    <a:lnTo>
                      <a:pt x="547" y="1101"/>
                    </a:lnTo>
                    <a:lnTo>
                      <a:pt x="550" y="1018"/>
                    </a:lnTo>
                    <a:lnTo>
                      <a:pt x="547" y="935"/>
                    </a:lnTo>
                    <a:lnTo>
                      <a:pt x="540" y="851"/>
                    </a:lnTo>
                    <a:lnTo>
                      <a:pt x="526" y="770"/>
                    </a:lnTo>
                    <a:lnTo>
                      <a:pt x="506" y="688"/>
                    </a:lnTo>
                    <a:lnTo>
                      <a:pt x="482" y="611"/>
                    </a:lnTo>
                    <a:lnTo>
                      <a:pt x="452" y="534"/>
                    </a:lnTo>
                    <a:lnTo>
                      <a:pt x="418" y="462"/>
                    </a:lnTo>
                    <a:lnTo>
                      <a:pt x="379" y="391"/>
                    </a:lnTo>
                    <a:lnTo>
                      <a:pt x="335" y="326"/>
                    </a:lnTo>
                    <a:lnTo>
                      <a:pt x="287" y="265"/>
                    </a:lnTo>
                    <a:lnTo>
                      <a:pt x="236" y="210"/>
                    </a:lnTo>
                    <a:lnTo>
                      <a:pt x="181" y="160"/>
                    </a:lnTo>
                    <a:lnTo>
                      <a:pt x="123" y="115"/>
                    </a:lnTo>
                    <a:lnTo>
                      <a:pt x="62" y="75"/>
                    </a:lnTo>
                    <a:lnTo>
                      <a:pt x="0" y="42"/>
                    </a:lnTo>
                    <a:lnTo>
                      <a:pt x="11" y="0"/>
                    </a:lnTo>
                    <a:close/>
                  </a:path>
                </a:pathLst>
              </a:custGeom>
              <a:solidFill>
                <a:srgbClr val="3DA6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2" name="Freeform 141"/>
              <p:cNvSpPr>
                <a:spLocks/>
              </p:cNvSpPr>
              <p:nvPr/>
            </p:nvSpPr>
            <p:spPr bwMode="auto">
              <a:xfrm>
                <a:off x="1401" y="1301"/>
                <a:ext cx="563" cy="651"/>
              </a:xfrm>
              <a:custGeom>
                <a:avLst/>
                <a:gdLst>
                  <a:gd name="T0" fmla="*/ 519 w 563"/>
                  <a:gd name="T1" fmla="*/ 41 h 1302"/>
                  <a:gd name="T2" fmla="*/ 537 w 563"/>
                  <a:gd name="T3" fmla="*/ 39 h 1302"/>
                  <a:gd name="T4" fmla="*/ 551 w 563"/>
                  <a:gd name="T5" fmla="*/ 36 h 1302"/>
                  <a:gd name="T6" fmla="*/ 560 w 563"/>
                  <a:gd name="T7" fmla="*/ 34 h 1302"/>
                  <a:gd name="T8" fmla="*/ 563 w 563"/>
                  <a:gd name="T9" fmla="*/ 31 h 1302"/>
                  <a:gd name="T10" fmla="*/ 560 w 563"/>
                  <a:gd name="T11" fmla="*/ 28 h 1302"/>
                  <a:gd name="T12" fmla="*/ 553 w 563"/>
                  <a:gd name="T13" fmla="*/ 26 h 1302"/>
                  <a:gd name="T14" fmla="*/ 539 w 563"/>
                  <a:gd name="T15" fmla="*/ 23 h 1302"/>
                  <a:gd name="T16" fmla="*/ 519 w 563"/>
                  <a:gd name="T17" fmla="*/ 21 h 1302"/>
                  <a:gd name="T18" fmla="*/ 495 w 563"/>
                  <a:gd name="T19" fmla="*/ 18 h 1302"/>
                  <a:gd name="T20" fmla="*/ 465 w 563"/>
                  <a:gd name="T21" fmla="*/ 16 h 1302"/>
                  <a:gd name="T22" fmla="*/ 431 w 563"/>
                  <a:gd name="T23" fmla="*/ 14 h 1302"/>
                  <a:gd name="T24" fmla="*/ 392 w 563"/>
                  <a:gd name="T25" fmla="*/ 11 h 1302"/>
                  <a:gd name="T26" fmla="*/ 348 w 563"/>
                  <a:gd name="T27" fmla="*/ 9 h 1302"/>
                  <a:gd name="T28" fmla="*/ 300 w 563"/>
                  <a:gd name="T29" fmla="*/ 7 h 1302"/>
                  <a:gd name="T30" fmla="*/ 249 w 563"/>
                  <a:gd name="T31" fmla="*/ 6 h 1302"/>
                  <a:gd name="T32" fmla="*/ 194 w 563"/>
                  <a:gd name="T33" fmla="*/ 4 h 1302"/>
                  <a:gd name="T34" fmla="*/ 136 w 563"/>
                  <a:gd name="T35" fmla="*/ 3 h 1302"/>
                  <a:gd name="T36" fmla="*/ 75 w 563"/>
                  <a:gd name="T37" fmla="*/ 2 h 1302"/>
                  <a:gd name="T38" fmla="*/ 13 w 563"/>
                  <a:gd name="T39" fmla="*/ 0 h 1302"/>
                  <a:gd name="T40" fmla="*/ 0 w 563"/>
                  <a:gd name="T41" fmla="*/ 2 h 1302"/>
                  <a:gd name="T42" fmla="*/ 61 w 563"/>
                  <a:gd name="T43" fmla="*/ 3 h 1302"/>
                  <a:gd name="T44" fmla="*/ 119 w 563"/>
                  <a:gd name="T45" fmla="*/ 4 h 1302"/>
                  <a:gd name="T46" fmla="*/ 174 w 563"/>
                  <a:gd name="T47" fmla="*/ 5 h 1302"/>
                  <a:gd name="T48" fmla="*/ 226 w 563"/>
                  <a:gd name="T49" fmla="*/ 7 h 1302"/>
                  <a:gd name="T50" fmla="*/ 276 w 563"/>
                  <a:gd name="T51" fmla="*/ 8 h 1302"/>
                  <a:gd name="T52" fmla="*/ 321 w 563"/>
                  <a:gd name="T53" fmla="*/ 10 h 1302"/>
                  <a:gd name="T54" fmla="*/ 362 w 563"/>
                  <a:gd name="T55" fmla="*/ 12 h 1302"/>
                  <a:gd name="T56" fmla="*/ 400 w 563"/>
                  <a:gd name="T57" fmla="*/ 14 h 1302"/>
                  <a:gd name="T58" fmla="*/ 433 w 563"/>
                  <a:gd name="T59" fmla="*/ 16 h 1302"/>
                  <a:gd name="T60" fmla="*/ 461 w 563"/>
                  <a:gd name="T61" fmla="*/ 19 h 1302"/>
                  <a:gd name="T62" fmla="*/ 485 w 563"/>
                  <a:gd name="T63" fmla="*/ 21 h 1302"/>
                  <a:gd name="T64" fmla="*/ 502 w 563"/>
                  <a:gd name="T65" fmla="*/ 24 h 1302"/>
                  <a:gd name="T66" fmla="*/ 516 w 563"/>
                  <a:gd name="T67" fmla="*/ 26 h 1302"/>
                  <a:gd name="T68" fmla="*/ 523 w 563"/>
                  <a:gd name="T69" fmla="*/ 28 h 1302"/>
                  <a:gd name="T70" fmla="*/ 526 w 563"/>
                  <a:gd name="T71" fmla="*/ 31 h 1302"/>
                  <a:gd name="T72" fmla="*/ 523 w 563"/>
                  <a:gd name="T73" fmla="*/ 33 h 1302"/>
                  <a:gd name="T74" fmla="*/ 515 w 563"/>
                  <a:gd name="T75" fmla="*/ 36 h 1302"/>
                  <a:gd name="T76" fmla="*/ 502 w 563"/>
                  <a:gd name="T77" fmla="*/ 38 h 1302"/>
                  <a:gd name="T78" fmla="*/ 483 w 563"/>
                  <a:gd name="T79" fmla="*/ 41 h 1302"/>
                  <a:gd name="T80" fmla="*/ 519 w 563"/>
                  <a:gd name="T81" fmla="*/ 41 h 13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63" h="1302">
                    <a:moveTo>
                      <a:pt x="519" y="1302"/>
                    </a:moveTo>
                    <a:lnTo>
                      <a:pt x="537" y="1222"/>
                    </a:lnTo>
                    <a:lnTo>
                      <a:pt x="551" y="1141"/>
                    </a:lnTo>
                    <a:lnTo>
                      <a:pt x="560" y="1059"/>
                    </a:lnTo>
                    <a:lnTo>
                      <a:pt x="563" y="976"/>
                    </a:lnTo>
                    <a:lnTo>
                      <a:pt x="560" y="893"/>
                    </a:lnTo>
                    <a:lnTo>
                      <a:pt x="553" y="809"/>
                    </a:lnTo>
                    <a:lnTo>
                      <a:pt x="539" y="728"/>
                    </a:lnTo>
                    <a:lnTo>
                      <a:pt x="519" y="646"/>
                    </a:lnTo>
                    <a:lnTo>
                      <a:pt x="495" y="569"/>
                    </a:lnTo>
                    <a:lnTo>
                      <a:pt x="465" y="492"/>
                    </a:lnTo>
                    <a:lnTo>
                      <a:pt x="431" y="420"/>
                    </a:lnTo>
                    <a:lnTo>
                      <a:pt x="392" y="349"/>
                    </a:lnTo>
                    <a:lnTo>
                      <a:pt x="348" y="284"/>
                    </a:lnTo>
                    <a:lnTo>
                      <a:pt x="300" y="223"/>
                    </a:lnTo>
                    <a:lnTo>
                      <a:pt x="249" y="168"/>
                    </a:lnTo>
                    <a:lnTo>
                      <a:pt x="194" y="118"/>
                    </a:lnTo>
                    <a:lnTo>
                      <a:pt x="136" y="73"/>
                    </a:lnTo>
                    <a:lnTo>
                      <a:pt x="75" y="33"/>
                    </a:lnTo>
                    <a:lnTo>
                      <a:pt x="13" y="0"/>
                    </a:lnTo>
                    <a:lnTo>
                      <a:pt x="0" y="42"/>
                    </a:lnTo>
                    <a:lnTo>
                      <a:pt x="61" y="74"/>
                    </a:lnTo>
                    <a:lnTo>
                      <a:pt x="119" y="111"/>
                    </a:lnTo>
                    <a:lnTo>
                      <a:pt x="174" y="154"/>
                    </a:lnTo>
                    <a:lnTo>
                      <a:pt x="226" y="203"/>
                    </a:lnTo>
                    <a:lnTo>
                      <a:pt x="276" y="255"/>
                    </a:lnTo>
                    <a:lnTo>
                      <a:pt x="321" y="315"/>
                    </a:lnTo>
                    <a:lnTo>
                      <a:pt x="362" y="377"/>
                    </a:lnTo>
                    <a:lnTo>
                      <a:pt x="400" y="444"/>
                    </a:lnTo>
                    <a:lnTo>
                      <a:pt x="433" y="512"/>
                    </a:lnTo>
                    <a:lnTo>
                      <a:pt x="461" y="585"/>
                    </a:lnTo>
                    <a:lnTo>
                      <a:pt x="485" y="661"/>
                    </a:lnTo>
                    <a:lnTo>
                      <a:pt x="502" y="737"/>
                    </a:lnTo>
                    <a:lnTo>
                      <a:pt x="516" y="815"/>
                    </a:lnTo>
                    <a:lnTo>
                      <a:pt x="523" y="894"/>
                    </a:lnTo>
                    <a:lnTo>
                      <a:pt x="526" y="974"/>
                    </a:lnTo>
                    <a:lnTo>
                      <a:pt x="523" y="1054"/>
                    </a:lnTo>
                    <a:lnTo>
                      <a:pt x="515" y="1132"/>
                    </a:lnTo>
                    <a:lnTo>
                      <a:pt x="502" y="1209"/>
                    </a:lnTo>
                    <a:lnTo>
                      <a:pt x="483" y="1285"/>
                    </a:lnTo>
                    <a:lnTo>
                      <a:pt x="519" y="1302"/>
                    </a:lnTo>
                    <a:close/>
                  </a:path>
                </a:pathLst>
              </a:custGeom>
              <a:solidFill>
                <a:srgbClr val="45AB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3" name="Freeform 142"/>
              <p:cNvSpPr>
                <a:spLocks/>
              </p:cNvSpPr>
              <p:nvPr/>
            </p:nvSpPr>
            <p:spPr bwMode="auto">
              <a:xfrm>
                <a:off x="1388" y="1322"/>
                <a:ext cx="539" cy="622"/>
              </a:xfrm>
              <a:custGeom>
                <a:avLst/>
                <a:gdLst>
                  <a:gd name="T0" fmla="*/ 13 w 539"/>
                  <a:gd name="T1" fmla="*/ 0 h 1243"/>
                  <a:gd name="T2" fmla="*/ 74 w 539"/>
                  <a:gd name="T3" fmla="*/ 1 h 1243"/>
                  <a:gd name="T4" fmla="*/ 132 w 539"/>
                  <a:gd name="T5" fmla="*/ 3 h 1243"/>
                  <a:gd name="T6" fmla="*/ 187 w 539"/>
                  <a:gd name="T7" fmla="*/ 4 h 1243"/>
                  <a:gd name="T8" fmla="*/ 239 w 539"/>
                  <a:gd name="T9" fmla="*/ 6 h 1243"/>
                  <a:gd name="T10" fmla="*/ 289 w 539"/>
                  <a:gd name="T11" fmla="*/ 7 h 1243"/>
                  <a:gd name="T12" fmla="*/ 334 w 539"/>
                  <a:gd name="T13" fmla="*/ 9 h 1243"/>
                  <a:gd name="T14" fmla="*/ 375 w 539"/>
                  <a:gd name="T15" fmla="*/ 11 h 1243"/>
                  <a:gd name="T16" fmla="*/ 413 w 539"/>
                  <a:gd name="T17" fmla="*/ 13 h 1243"/>
                  <a:gd name="T18" fmla="*/ 446 w 539"/>
                  <a:gd name="T19" fmla="*/ 15 h 1243"/>
                  <a:gd name="T20" fmla="*/ 474 w 539"/>
                  <a:gd name="T21" fmla="*/ 17 h 1243"/>
                  <a:gd name="T22" fmla="*/ 498 w 539"/>
                  <a:gd name="T23" fmla="*/ 20 h 1243"/>
                  <a:gd name="T24" fmla="*/ 515 w 539"/>
                  <a:gd name="T25" fmla="*/ 22 h 1243"/>
                  <a:gd name="T26" fmla="*/ 529 w 539"/>
                  <a:gd name="T27" fmla="*/ 25 h 1243"/>
                  <a:gd name="T28" fmla="*/ 536 w 539"/>
                  <a:gd name="T29" fmla="*/ 27 h 1243"/>
                  <a:gd name="T30" fmla="*/ 539 w 539"/>
                  <a:gd name="T31" fmla="*/ 30 h 1243"/>
                  <a:gd name="T32" fmla="*/ 536 w 539"/>
                  <a:gd name="T33" fmla="*/ 32 h 1243"/>
                  <a:gd name="T34" fmla="*/ 528 w 539"/>
                  <a:gd name="T35" fmla="*/ 35 h 1243"/>
                  <a:gd name="T36" fmla="*/ 515 w 539"/>
                  <a:gd name="T37" fmla="*/ 37 h 1243"/>
                  <a:gd name="T38" fmla="*/ 496 w 539"/>
                  <a:gd name="T39" fmla="*/ 39 h 1243"/>
                  <a:gd name="T40" fmla="*/ 460 w 539"/>
                  <a:gd name="T41" fmla="*/ 39 h 1243"/>
                  <a:gd name="T42" fmla="*/ 477 w 539"/>
                  <a:gd name="T43" fmla="*/ 37 h 1243"/>
                  <a:gd name="T44" fmla="*/ 489 w 539"/>
                  <a:gd name="T45" fmla="*/ 34 h 1243"/>
                  <a:gd name="T46" fmla="*/ 498 w 539"/>
                  <a:gd name="T47" fmla="*/ 32 h 1243"/>
                  <a:gd name="T48" fmla="*/ 499 w 539"/>
                  <a:gd name="T49" fmla="*/ 30 h 1243"/>
                  <a:gd name="T50" fmla="*/ 498 w 539"/>
                  <a:gd name="T51" fmla="*/ 27 h 1243"/>
                  <a:gd name="T52" fmla="*/ 489 w 539"/>
                  <a:gd name="T53" fmla="*/ 25 h 1243"/>
                  <a:gd name="T54" fmla="*/ 478 w 539"/>
                  <a:gd name="T55" fmla="*/ 23 h 1243"/>
                  <a:gd name="T56" fmla="*/ 460 w 539"/>
                  <a:gd name="T57" fmla="*/ 20 h 1243"/>
                  <a:gd name="T58" fmla="*/ 439 w 539"/>
                  <a:gd name="T59" fmla="*/ 18 h 1243"/>
                  <a:gd name="T60" fmla="*/ 412 w 539"/>
                  <a:gd name="T61" fmla="*/ 16 h 1243"/>
                  <a:gd name="T62" fmla="*/ 381 w 539"/>
                  <a:gd name="T63" fmla="*/ 14 h 1243"/>
                  <a:gd name="T64" fmla="*/ 344 w 539"/>
                  <a:gd name="T65" fmla="*/ 12 h 1243"/>
                  <a:gd name="T66" fmla="*/ 304 w 539"/>
                  <a:gd name="T67" fmla="*/ 10 h 1243"/>
                  <a:gd name="T68" fmla="*/ 262 w 539"/>
                  <a:gd name="T69" fmla="*/ 8 h 1243"/>
                  <a:gd name="T70" fmla="*/ 215 w 539"/>
                  <a:gd name="T71" fmla="*/ 7 h 1243"/>
                  <a:gd name="T72" fmla="*/ 166 w 539"/>
                  <a:gd name="T73" fmla="*/ 5 h 1243"/>
                  <a:gd name="T74" fmla="*/ 112 w 539"/>
                  <a:gd name="T75" fmla="*/ 4 h 1243"/>
                  <a:gd name="T76" fmla="*/ 57 w 539"/>
                  <a:gd name="T77" fmla="*/ 3 h 1243"/>
                  <a:gd name="T78" fmla="*/ 0 w 539"/>
                  <a:gd name="T79" fmla="*/ 2 h 1243"/>
                  <a:gd name="T80" fmla="*/ 13 w 539"/>
                  <a:gd name="T81" fmla="*/ 0 h 12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39" h="1243">
                    <a:moveTo>
                      <a:pt x="13" y="0"/>
                    </a:moveTo>
                    <a:lnTo>
                      <a:pt x="74" y="32"/>
                    </a:lnTo>
                    <a:lnTo>
                      <a:pt x="132" y="69"/>
                    </a:lnTo>
                    <a:lnTo>
                      <a:pt x="187" y="112"/>
                    </a:lnTo>
                    <a:lnTo>
                      <a:pt x="239" y="161"/>
                    </a:lnTo>
                    <a:lnTo>
                      <a:pt x="289" y="213"/>
                    </a:lnTo>
                    <a:lnTo>
                      <a:pt x="334" y="273"/>
                    </a:lnTo>
                    <a:lnTo>
                      <a:pt x="375" y="335"/>
                    </a:lnTo>
                    <a:lnTo>
                      <a:pt x="413" y="402"/>
                    </a:lnTo>
                    <a:lnTo>
                      <a:pt x="446" y="470"/>
                    </a:lnTo>
                    <a:lnTo>
                      <a:pt x="474" y="543"/>
                    </a:lnTo>
                    <a:lnTo>
                      <a:pt x="498" y="619"/>
                    </a:lnTo>
                    <a:lnTo>
                      <a:pt x="515" y="695"/>
                    </a:lnTo>
                    <a:lnTo>
                      <a:pt x="529" y="773"/>
                    </a:lnTo>
                    <a:lnTo>
                      <a:pt x="536" y="852"/>
                    </a:lnTo>
                    <a:lnTo>
                      <a:pt x="539" y="932"/>
                    </a:lnTo>
                    <a:lnTo>
                      <a:pt x="536" y="1012"/>
                    </a:lnTo>
                    <a:lnTo>
                      <a:pt x="528" y="1090"/>
                    </a:lnTo>
                    <a:lnTo>
                      <a:pt x="515" y="1167"/>
                    </a:lnTo>
                    <a:lnTo>
                      <a:pt x="496" y="1243"/>
                    </a:lnTo>
                    <a:lnTo>
                      <a:pt x="460" y="1225"/>
                    </a:lnTo>
                    <a:lnTo>
                      <a:pt x="477" y="1155"/>
                    </a:lnTo>
                    <a:lnTo>
                      <a:pt x="489" y="1080"/>
                    </a:lnTo>
                    <a:lnTo>
                      <a:pt x="498" y="1006"/>
                    </a:lnTo>
                    <a:lnTo>
                      <a:pt x="499" y="930"/>
                    </a:lnTo>
                    <a:lnTo>
                      <a:pt x="498" y="856"/>
                    </a:lnTo>
                    <a:lnTo>
                      <a:pt x="489" y="780"/>
                    </a:lnTo>
                    <a:lnTo>
                      <a:pt x="478" y="706"/>
                    </a:lnTo>
                    <a:lnTo>
                      <a:pt x="460" y="632"/>
                    </a:lnTo>
                    <a:lnTo>
                      <a:pt x="439" y="561"/>
                    </a:lnTo>
                    <a:lnTo>
                      <a:pt x="412" y="492"/>
                    </a:lnTo>
                    <a:lnTo>
                      <a:pt x="381" y="425"/>
                    </a:lnTo>
                    <a:lnTo>
                      <a:pt x="344" y="364"/>
                    </a:lnTo>
                    <a:lnTo>
                      <a:pt x="304" y="304"/>
                    </a:lnTo>
                    <a:lnTo>
                      <a:pt x="262" y="248"/>
                    </a:lnTo>
                    <a:lnTo>
                      <a:pt x="215" y="197"/>
                    </a:lnTo>
                    <a:lnTo>
                      <a:pt x="166" y="152"/>
                    </a:lnTo>
                    <a:lnTo>
                      <a:pt x="112" y="110"/>
                    </a:lnTo>
                    <a:lnTo>
                      <a:pt x="57" y="76"/>
                    </a:lnTo>
                    <a:lnTo>
                      <a:pt x="0" y="45"/>
                    </a:lnTo>
                    <a:lnTo>
                      <a:pt x="13" y="0"/>
                    </a:lnTo>
                    <a:close/>
                  </a:path>
                </a:pathLst>
              </a:custGeom>
              <a:solidFill>
                <a:srgbClr val="4DB1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4" name="Freeform 143"/>
              <p:cNvSpPr>
                <a:spLocks/>
              </p:cNvSpPr>
              <p:nvPr/>
            </p:nvSpPr>
            <p:spPr bwMode="auto">
              <a:xfrm>
                <a:off x="1374" y="1344"/>
                <a:ext cx="513" cy="591"/>
              </a:xfrm>
              <a:custGeom>
                <a:avLst/>
                <a:gdLst>
                  <a:gd name="T0" fmla="*/ 474 w 513"/>
                  <a:gd name="T1" fmla="*/ 37 h 1180"/>
                  <a:gd name="T2" fmla="*/ 491 w 513"/>
                  <a:gd name="T3" fmla="*/ 35 h 1180"/>
                  <a:gd name="T4" fmla="*/ 503 w 513"/>
                  <a:gd name="T5" fmla="*/ 33 h 1180"/>
                  <a:gd name="T6" fmla="*/ 512 w 513"/>
                  <a:gd name="T7" fmla="*/ 31 h 1180"/>
                  <a:gd name="T8" fmla="*/ 513 w 513"/>
                  <a:gd name="T9" fmla="*/ 28 h 1180"/>
                  <a:gd name="T10" fmla="*/ 512 w 513"/>
                  <a:gd name="T11" fmla="*/ 26 h 1180"/>
                  <a:gd name="T12" fmla="*/ 503 w 513"/>
                  <a:gd name="T13" fmla="*/ 23 h 1180"/>
                  <a:gd name="T14" fmla="*/ 492 w 513"/>
                  <a:gd name="T15" fmla="*/ 21 h 1180"/>
                  <a:gd name="T16" fmla="*/ 474 w 513"/>
                  <a:gd name="T17" fmla="*/ 19 h 1180"/>
                  <a:gd name="T18" fmla="*/ 453 w 513"/>
                  <a:gd name="T19" fmla="*/ 17 h 1180"/>
                  <a:gd name="T20" fmla="*/ 426 w 513"/>
                  <a:gd name="T21" fmla="*/ 14 h 1180"/>
                  <a:gd name="T22" fmla="*/ 395 w 513"/>
                  <a:gd name="T23" fmla="*/ 12 h 1180"/>
                  <a:gd name="T24" fmla="*/ 358 w 513"/>
                  <a:gd name="T25" fmla="*/ 10 h 1180"/>
                  <a:gd name="T26" fmla="*/ 318 w 513"/>
                  <a:gd name="T27" fmla="*/ 9 h 1180"/>
                  <a:gd name="T28" fmla="*/ 276 w 513"/>
                  <a:gd name="T29" fmla="*/ 7 h 1180"/>
                  <a:gd name="T30" fmla="*/ 229 w 513"/>
                  <a:gd name="T31" fmla="*/ 5 h 1180"/>
                  <a:gd name="T32" fmla="*/ 180 w 513"/>
                  <a:gd name="T33" fmla="*/ 4 h 1180"/>
                  <a:gd name="T34" fmla="*/ 126 w 513"/>
                  <a:gd name="T35" fmla="*/ 3 h 1180"/>
                  <a:gd name="T36" fmla="*/ 71 w 513"/>
                  <a:gd name="T37" fmla="*/ 1 h 1180"/>
                  <a:gd name="T38" fmla="*/ 14 w 513"/>
                  <a:gd name="T39" fmla="*/ 0 h 1180"/>
                  <a:gd name="T40" fmla="*/ 0 w 513"/>
                  <a:gd name="T41" fmla="*/ 2 h 1180"/>
                  <a:gd name="T42" fmla="*/ 58 w 513"/>
                  <a:gd name="T43" fmla="*/ 3 h 1180"/>
                  <a:gd name="T44" fmla="*/ 112 w 513"/>
                  <a:gd name="T45" fmla="*/ 4 h 1180"/>
                  <a:gd name="T46" fmla="*/ 164 w 513"/>
                  <a:gd name="T47" fmla="*/ 5 h 1180"/>
                  <a:gd name="T48" fmla="*/ 214 w 513"/>
                  <a:gd name="T49" fmla="*/ 7 h 1180"/>
                  <a:gd name="T50" fmla="*/ 259 w 513"/>
                  <a:gd name="T51" fmla="*/ 8 h 1180"/>
                  <a:gd name="T52" fmla="*/ 301 w 513"/>
                  <a:gd name="T53" fmla="*/ 10 h 1180"/>
                  <a:gd name="T54" fmla="*/ 339 w 513"/>
                  <a:gd name="T55" fmla="*/ 12 h 1180"/>
                  <a:gd name="T56" fmla="*/ 373 w 513"/>
                  <a:gd name="T57" fmla="*/ 14 h 1180"/>
                  <a:gd name="T58" fmla="*/ 402 w 513"/>
                  <a:gd name="T59" fmla="*/ 16 h 1180"/>
                  <a:gd name="T60" fmla="*/ 426 w 513"/>
                  <a:gd name="T61" fmla="*/ 18 h 1180"/>
                  <a:gd name="T62" fmla="*/ 445 w 513"/>
                  <a:gd name="T63" fmla="*/ 21 h 1180"/>
                  <a:gd name="T64" fmla="*/ 460 w 513"/>
                  <a:gd name="T65" fmla="*/ 23 h 1180"/>
                  <a:gd name="T66" fmla="*/ 468 w 513"/>
                  <a:gd name="T67" fmla="*/ 25 h 1180"/>
                  <a:gd name="T68" fmla="*/ 472 w 513"/>
                  <a:gd name="T69" fmla="*/ 28 h 1180"/>
                  <a:gd name="T70" fmla="*/ 471 w 513"/>
                  <a:gd name="T71" fmla="*/ 30 h 1180"/>
                  <a:gd name="T72" fmla="*/ 464 w 513"/>
                  <a:gd name="T73" fmla="*/ 32 h 1180"/>
                  <a:gd name="T74" fmla="*/ 451 w 513"/>
                  <a:gd name="T75" fmla="*/ 35 h 1180"/>
                  <a:gd name="T76" fmla="*/ 434 w 513"/>
                  <a:gd name="T77" fmla="*/ 37 h 1180"/>
                  <a:gd name="T78" fmla="*/ 474 w 513"/>
                  <a:gd name="T79" fmla="*/ 37 h 11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3" h="1180">
                    <a:moveTo>
                      <a:pt x="474" y="1180"/>
                    </a:moveTo>
                    <a:lnTo>
                      <a:pt x="491" y="1110"/>
                    </a:lnTo>
                    <a:lnTo>
                      <a:pt x="503" y="1035"/>
                    </a:lnTo>
                    <a:lnTo>
                      <a:pt x="512" y="961"/>
                    </a:lnTo>
                    <a:lnTo>
                      <a:pt x="513" y="885"/>
                    </a:lnTo>
                    <a:lnTo>
                      <a:pt x="512" y="811"/>
                    </a:lnTo>
                    <a:lnTo>
                      <a:pt x="503" y="735"/>
                    </a:lnTo>
                    <a:lnTo>
                      <a:pt x="492" y="661"/>
                    </a:lnTo>
                    <a:lnTo>
                      <a:pt x="474" y="587"/>
                    </a:lnTo>
                    <a:lnTo>
                      <a:pt x="453" y="516"/>
                    </a:lnTo>
                    <a:lnTo>
                      <a:pt x="426" y="447"/>
                    </a:lnTo>
                    <a:lnTo>
                      <a:pt x="395" y="380"/>
                    </a:lnTo>
                    <a:lnTo>
                      <a:pt x="358" y="319"/>
                    </a:lnTo>
                    <a:lnTo>
                      <a:pt x="318" y="259"/>
                    </a:lnTo>
                    <a:lnTo>
                      <a:pt x="276" y="203"/>
                    </a:lnTo>
                    <a:lnTo>
                      <a:pt x="229" y="152"/>
                    </a:lnTo>
                    <a:lnTo>
                      <a:pt x="180" y="107"/>
                    </a:lnTo>
                    <a:lnTo>
                      <a:pt x="126" y="65"/>
                    </a:lnTo>
                    <a:lnTo>
                      <a:pt x="71" y="31"/>
                    </a:lnTo>
                    <a:lnTo>
                      <a:pt x="14" y="0"/>
                    </a:lnTo>
                    <a:lnTo>
                      <a:pt x="0" y="47"/>
                    </a:lnTo>
                    <a:lnTo>
                      <a:pt x="58" y="78"/>
                    </a:lnTo>
                    <a:lnTo>
                      <a:pt x="112" y="114"/>
                    </a:lnTo>
                    <a:lnTo>
                      <a:pt x="164" y="156"/>
                    </a:lnTo>
                    <a:lnTo>
                      <a:pt x="214" y="203"/>
                    </a:lnTo>
                    <a:lnTo>
                      <a:pt x="259" y="253"/>
                    </a:lnTo>
                    <a:lnTo>
                      <a:pt x="301" y="310"/>
                    </a:lnTo>
                    <a:lnTo>
                      <a:pt x="339" y="371"/>
                    </a:lnTo>
                    <a:lnTo>
                      <a:pt x="373" y="434"/>
                    </a:lnTo>
                    <a:lnTo>
                      <a:pt x="402" y="501"/>
                    </a:lnTo>
                    <a:lnTo>
                      <a:pt x="426" y="572"/>
                    </a:lnTo>
                    <a:lnTo>
                      <a:pt x="445" y="644"/>
                    </a:lnTo>
                    <a:lnTo>
                      <a:pt x="460" y="719"/>
                    </a:lnTo>
                    <a:lnTo>
                      <a:pt x="468" y="793"/>
                    </a:lnTo>
                    <a:lnTo>
                      <a:pt x="472" y="867"/>
                    </a:lnTo>
                    <a:lnTo>
                      <a:pt x="471" y="943"/>
                    </a:lnTo>
                    <a:lnTo>
                      <a:pt x="464" y="1017"/>
                    </a:lnTo>
                    <a:lnTo>
                      <a:pt x="451" y="1092"/>
                    </a:lnTo>
                    <a:lnTo>
                      <a:pt x="434" y="1162"/>
                    </a:lnTo>
                    <a:lnTo>
                      <a:pt x="474" y="1180"/>
                    </a:lnTo>
                    <a:close/>
                  </a:path>
                </a:pathLst>
              </a:custGeom>
              <a:solidFill>
                <a:srgbClr val="55B7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5" name="Freeform 144"/>
              <p:cNvSpPr>
                <a:spLocks/>
              </p:cNvSpPr>
              <p:nvPr/>
            </p:nvSpPr>
            <p:spPr bwMode="auto">
              <a:xfrm>
                <a:off x="1360" y="1368"/>
                <a:ext cx="486" cy="558"/>
              </a:xfrm>
              <a:custGeom>
                <a:avLst/>
                <a:gdLst>
                  <a:gd name="T0" fmla="*/ 14 w 486"/>
                  <a:gd name="T1" fmla="*/ 0 h 1115"/>
                  <a:gd name="T2" fmla="*/ 72 w 486"/>
                  <a:gd name="T3" fmla="*/ 1 h 1115"/>
                  <a:gd name="T4" fmla="*/ 126 w 486"/>
                  <a:gd name="T5" fmla="*/ 3 h 1115"/>
                  <a:gd name="T6" fmla="*/ 178 w 486"/>
                  <a:gd name="T7" fmla="*/ 4 h 1115"/>
                  <a:gd name="T8" fmla="*/ 228 w 486"/>
                  <a:gd name="T9" fmla="*/ 5 h 1115"/>
                  <a:gd name="T10" fmla="*/ 273 w 486"/>
                  <a:gd name="T11" fmla="*/ 7 h 1115"/>
                  <a:gd name="T12" fmla="*/ 315 w 486"/>
                  <a:gd name="T13" fmla="*/ 9 h 1115"/>
                  <a:gd name="T14" fmla="*/ 353 w 486"/>
                  <a:gd name="T15" fmla="*/ 11 h 1115"/>
                  <a:gd name="T16" fmla="*/ 387 w 486"/>
                  <a:gd name="T17" fmla="*/ 13 h 1115"/>
                  <a:gd name="T18" fmla="*/ 416 w 486"/>
                  <a:gd name="T19" fmla="*/ 15 h 1115"/>
                  <a:gd name="T20" fmla="*/ 440 w 486"/>
                  <a:gd name="T21" fmla="*/ 17 h 1115"/>
                  <a:gd name="T22" fmla="*/ 459 w 486"/>
                  <a:gd name="T23" fmla="*/ 19 h 1115"/>
                  <a:gd name="T24" fmla="*/ 474 w 486"/>
                  <a:gd name="T25" fmla="*/ 21 h 1115"/>
                  <a:gd name="T26" fmla="*/ 482 w 486"/>
                  <a:gd name="T27" fmla="*/ 24 h 1115"/>
                  <a:gd name="T28" fmla="*/ 486 w 486"/>
                  <a:gd name="T29" fmla="*/ 26 h 1115"/>
                  <a:gd name="T30" fmla="*/ 485 w 486"/>
                  <a:gd name="T31" fmla="*/ 28 h 1115"/>
                  <a:gd name="T32" fmla="*/ 478 w 486"/>
                  <a:gd name="T33" fmla="*/ 31 h 1115"/>
                  <a:gd name="T34" fmla="*/ 465 w 486"/>
                  <a:gd name="T35" fmla="*/ 33 h 1115"/>
                  <a:gd name="T36" fmla="*/ 448 w 486"/>
                  <a:gd name="T37" fmla="*/ 35 h 1115"/>
                  <a:gd name="T38" fmla="*/ 406 w 486"/>
                  <a:gd name="T39" fmla="*/ 35 h 1115"/>
                  <a:gd name="T40" fmla="*/ 424 w 486"/>
                  <a:gd name="T41" fmla="*/ 33 h 1115"/>
                  <a:gd name="T42" fmla="*/ 435 w 486"/>
                  <a:gd name="T43" fmla="*/ 30 h 1115"/>
                  <a:gd name="T44" fmla="*/ 441 w 486"/>
                  <a:gd name="T45" fmla="*/ 28 h 1115"/>
                  <a:gd name="T46" fmla="*/ 442 w 486"/>
                  <a:gd name="T47" fmla="*/ 26 h 1115"/>
                  <a:gd name="T48" fmla="*/ 437 w 486"/>
                  <a:gd name="T49" fmla="*/ 23 h 1115"/>
                  <a:gd name="T50" fmla="*/ 427 w 486"/>
                  <a:gd name="T51" fmla="*/ 21 h 1115"/>
                  <a:gd name="T52" fmla="*/ 410 w 486"/>
                  <a:gd name="T53" fmla="*/ 19 h 1115"/>
                  <a:gd name="T54" fmla="*/ 389 w 486"/>
                  <a:gd name="T55" fmla="*/ 16 h 1115"/>
                  <a:gd name="T56" fmla="*/ 362 w 486"/>
                  <a:gd name="T57" fmla="*/ 14 h 1115"/>
                  <a:gd name="T58" fmla="*/ 331 w 486"/>
                  <a:gd name="T59" fmla="*/ 12 h 1115"/>
                  <a:gd name="T60" fmla="*/ 296 w 486"/>
                  <a:gd name="T61" fmla="*/ 10 h 1115"/>
                  <a:gd name="T62" fmla="*/ 255 w 486"/>
                  <a:gd name="T63" fmla="*/ 9 h 1115"/>
                  <a:gd name="T64" fmla="*/ 211 w 486"/>
                  <a:gd name="T65" fmla="*/ 7 h 1115"/>
                  <a:gd name="T66" fmla="*/ 163 w 486"/>
                  <a:gd name="T67" fmla="*/ 5 h 1115"/>
                  <a:gd name="T68" fmla="*/ 110 w 486"/>
                  <a:gd name="T69" fmla="*/ 4 h 1115"/>
                  <a:gd name="T70" fmla="*/ 57 w 486"/>
                  <a:gd name="T71" fmla="*/ 3 h 1115"/>
                  <a:gd name="T72" fmla="*/ 0 w 486"/>
                  <a:gd name="T73" fmla="*/ 2 h 1115"/>
                  <a:gd name="T74" fmla="*/ 14 w 486"/>
                  <a:gd name="T75" fmla="*/ 0 h 1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6" h="1115">
                    <a:moveTo>
                      <a:pt x="14" y="0"/>
                    </a:moveTo>
                    <a:lnTo>
                      <a:pt x="72" y="31"/>
                    </a:lnTo>
                    <a:lnTo>
                      <a:pt x="126" y="67"/>
                    </a:lnTo>
                    <a:lnTo>
                      <a:pt x="178" y="109"/>
                    </a:lnTo>
                    <a:lnTo>
                      <a:pt x="228" y="156"/>
                    </a:lnTo>
                    <a:lnTo>
                      <a:pt x="273" y="206"/>
                    </a:lnTo>
                    <a:lnTo>
                      <a:pt x="315" y="263"/>
                    </a:lnTo>
                    <a:lnTo>
                      <a:pt x="353" y="324"/>
                    </a:lnTo>
                    <a:lnTo>
                      <a:pt x="387" y="387"/>
                    </a:lnTo>
                    <a:lnTo>
                      <a:pt x="416" y="454"/>
                    </a:lnTo>
                    <a:lnTo>
                      <a:pt x="440" y="525"/>
                    </a:lnTo>
                    <a:lnTo>
                      <a:pt x="459" y="597"/>
                    </a:lnTo>
                    <a:lnTo>
                      <a:pt x="474" y="672"/>
                    </a:lnTo>
                    <a:lnTo>
                      <a:pt x="482" y="746"/>
                    </a:lnTo>
                    <a:lnTo>
                      <a:pt x="486" y="820"/>
                    </a:lnTo>
                    <a:lnTo>
                      <a:pt x="485" y="896"/>
                    </a:lnTo>
                    <a:lnTo>
                      <a:pt x="478" y="970"/>
                    </a:lnTo>
                    <a:lnTo>
                      <a:pt x="465" y="1045"/>
                    </a:lnTo>
                    <a:lnTo>
                      <a:pt x="448" y="1115"/>
                    </a:lnTo>
                    <a:lnTo>
                      <a:pt x="406" y="1095"/>
                    </a:lnTo>
                    <a:lnTo>
                      <a:pt x="424" y="1025"/>
                    </a:lnTo>
                    <a:lnTo>
                      <a:pt x="435" y="952"/>
                    </a:lnTo>
                    <a:lnTo>
                      <a:pt x="441" y="878"/>
                    </a:lnTo>
                    <a:lnTo>
                      <a:pt x="442" y="804"/>
                    </a:lnTo>
                    <a:lnTo>
                      <a:pt x="437" y="730"/>
                    </a:lnTo>
                    <a:lnTo>
                      <a:pt x="427" y="655"/>
                    </a:lnTo>
                    <a:lnTo>
                      <a:pt x="410" y="583"/>
                    </a:lnTo>
                    <a:lnTo>
                      <a:pt x="389" y="512"/>
                    </a:lnTo>
                    <a:lnTo>
                      <a:pt x="362" y="444"/>
                    </a:lnTo>
                    <a:lnTo>
                      <a:pt x="331" y="378"/>
                    </a:lnTo>
                    <a:lnTo>
                      <a:pt x="296" y="317"/>
                    </a:lnTo>
                    <a:lnTo>
                      <a:pt x="255" y="259"/>
                    </a:lnTo>
                    <a:lnTo>
                      <a:pt x="211" y="206"/>
                    </a:lnTo>
                    <a:lnTo>
                      <a:pt x="163" y="159"/>
                    </a:lnTo>
                    <a:lnTo>
                      <a:pt x="110" y="118"/>
                    </a:lnTo>
                    <a:lnTo>
                      <a:pt x="57" y="82"/>
                    </a:lnTo>
                    <a:lnTo>
                      <a:pt x="0" y="51"/>
                    </a:lnTo>
                    <a:lnTo>
                      <a:pt x="14" y="0"/>
                    </a:lnTo>
                    <a:close/>
                  </a:path>
                </a:pathLst>
              </a:custGeom>
              <a:solidFill>
                <a:srgbClr val="5DBD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6" name="Freeform 145"/>
              <p:cNvSpPr>
                <a:spLocks/>
              </p:cNvSpPr>
              <p:nvPr/>
            </p:nvSpPr>
            <p:spPr bwMode="auto">
              <a:xfrm>
                <a:off x="1345" y="1393"/>
                <a:ext cx="457" cy="523"/>
              </a:xfrm>
              <a:custGeom>
                <a:avLst/>
                <a:gdLst>
                  <a:gd name="T0" fmla="*/ 421 w 457"/>
                  <a:gd name="T1" fmla="*/ 33 h 1044"/>
                  <a:gd name="T2" fmla="*/ 439 w 457"/>
                  <a:gd name="T3" fmla="*/ 31 h 1044"/>
                  <a:gd name="T4" fmla="*/ 450 w 457"/>
                  <a:gd name="T5" fmla="*/ 29 h 1044"/>
                  <a:gd name="T6" fmla="*/ 456 w 457"/>
                  <a:gd name="T7" fmla="*/ 26 h 1044"/>
                  <a:gd name="T8" fmla="*/ 457 w 457"/>
                  <a:gd name="T9" fmla="*/ 24 h 1044"/>
                  <a:gd name="T10" fmla="*/ 452 w 457"/>
                  <a:gd name="T11" fmla="*/ 22 h 1044"/>
                  <a:gd name="T12" fmla="*/ 442 w 457"/>
                  <a:gd name="T13" fmla="*/ 19 h 1044"/>
                  <a:gd name="T14" fmla="*/ 425 w 457"/>
                  <a:gd name="T15" fmla="*/ 17 h 1044"/>
                  <a:gd name="T16" fmla="*/ 404 w 457"/>
                  <a:gd name="T17" fmla="*/ 15 h 1044"/>
                  <a:gd name="T18" fmla="*/ 377 w 457"/>
                  <a:gd name="T19" fmla="*/ 13 h 1044"/>
                  <a:gd name="T20" fmla="*/ 346 w 457"/>
                  <a:gd name="T21" fmla="*/ 11 h 1044"/>
                  <a:gd name="T22" fmla="*/ 311 w 457"/>
                  <a:gd name="T23" fmla="*/ 9 h 1044"/>
                  <a:gd name="T24" fmla="*/ 270 w 457"/>
                  <a:gd name="T25" fmla="*/ 7 h 1044"/>
                  <a:gd name="T26" fmla="*/ 226 w 457"/>
                  <a:gd name="T27" fmla="*/ 5 h 1044"/>
                  <a:gd name="T28" fmla="*/ 178 w 457"/>
                  <a:gd name="T29" fmla="*/ 4 h 1044"/>
                  <a:gd name="T30" fmla="*/ 125 w 457"/>
                  <a:gd name="T31" fmla="*/ 3 h 1044"/>
                  <a:gd name="T32" fmla="*/ 72 w 457"/>
                  <a:gd name="T33" fmla="*/ 1 h 1044"/>
                  <a:gd name="T34" fmla="*/ 15 w 457"/>
                  <a:gd name="T35" fmla="*/ 0 h 1044"/>
                  <a:gd name="T36" fmla="*/ 0 w 457"/>
                  <a:gd name="T37" fmla="*/ 2 h 1044"/>
                  <a:gd name="T38" fmla="*/ 52 w 457"/>
                  <a:gd name="T39" fmla="*/ 3 h 1044"/>
                  <a:gd name="T40" fmla="*/ 103 w 457"/>
                  <a:gd name="T41" fmla="*/ 4 h 1044"/>
                  <a:gd name="T42" fmla="*/ 151 w 457"/>
                  <a:gd name="T43" fmla="*/ 5 h 1044"/>
                  <a:gd name="T44" fmla="*/ 195 w 457"/>
                  <a:gd name="T45" fmla="*/ 7 h 1044"/>
                  <a:gd name="T46" fmla="*/ 236 w 457"/>
                  <a:gd name="T47" fmla="*/ 8 h 1044"/>
                  <a:gd name="T48" fmla="*/ 274 w 457"/>
                  <a:gd name="T49" fmla="*/ 10 h 1044"/>
                  <a:gd name="T50" fmla="*/ 308 w 457"/>
                  <a:gd name="T51" fmla="*/ 12 h 1044"/>
                  <a:gd name="T52" fmla="*/ 336 w 457"/>
                  <a:gd name="T53" fmla="*/ 14 h 1044"/>
                  <a:gd name="T54" fmla="*/ 361 w 457"/>
                  <a:gd name="T55" fmla="*/ 16 h 1044"/>
                  <a:gd name="T56" fmla="*/ 381 w 457"/>
                  <a:gd name="T57" fmla="*/ 18 h 1044"/>
                  <a:gd name="T58" fmla="*/ 395 w 457"/>
                  <a:gd name="T59" fmla="*/ 20 h 1044"/>
                  <a:gd name="T60" fmla="*/ 405 w 457"/>
                  <a:gd name="T61" fmla="*/ 22 h 1044"/>
                  <a:gd name="T62" fmla="*/ 409 w 457"/>
                  <a:gd name="T63" fmla="*/ 24 h 1044"/>
                  <a:gd name="T64" fmla="*/ 409 w 457"/>
                  <a:gd name="T65" fmla="*/ 26 h 1044"/>
                  <a:gd name="T66" fmla="*/ 404 w 457"/>
                  <a:gd name="T67" fmla="*/ 28 h 1044"/>
                  <a:gd name="T68" fmla="*/ 392 w 457"/>
                  <a:gd name="T69" fmla="*/ 30 h 1044"/>
                  <a:gd name="T70" fmla="*/ 377 w 457"/>
                  <a:gd name="T71" fmla="*/ 33 h 1044"/>
                  <a:gd name="T72" fmla="*/ 421 w 457"/>
                  <a:gd name="T73" fmla="*/ 33 h 10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7" h="1044">
                    <a:moveTo>
                      <a:pt x="421" y="1044"/>
                    </a:moveTo>
                    <a:lnTo>
                      <a:pt x="439" y="974"/>
                    </a:lnTo>
                    <a:lnTo>
                      <a:pt x="450" y="901"/>
                    </a:lnTo>
                    <a:lnTo>
                      <a:pt x="456" y="827"/>
                    </a:lnTo>
                    <a:lnTo>
                      <a:pt x="457" y="753"/>
                    </a:lnTo>
                    <a:lnTo>
                      <a:pt x="452" y="679"/>
                    </a:lnTo>
                    <a:lnTo>
                      <a:pt x="442" y="604"/>
                    </a:lnTo>
                    <a:lnTo>
                      <a:pt x="425" y="532"/>
                    </a:lnTo>
                    <a:lnTo>
                      <a:pt x="404" y="461"/>
                    </a:lnTo>
                    <a:lnTo>
                      <a:pt x="377" y="393"/>
                    </a:lnTo>
                    <a:lnTo>
                      <a:pt x="346" y="327"/>
                    </a:lnTo>
                    <a:lnTo>
                      <a:pt x="311" y="266"/>
                    </a:lnTo>
                    <a:lnTo>
                      <a:pt x="270" y="208"/>
                    </a:lnTo>
                    <a:lnTo>
                      <a:pt x="226" y="155"/>
                    </a:lnTo>
                    <a:lnTo>
                      <a:pt x="178" y="108"/>
                    </a:lnTo>
                    <a:lnTo>
                      <a:pt x="125" y="67"/>
                    </a:lnTo>
                    <a:lnTo>
                      <a:pt x="72" y="31"/>
                    </a:lnTo>
                    <a:lnTo>
                      <a:pt x="15" y="0"/>
                    </a:lnTo>
                    <a:lnTo>
                      <a:pt x="0" y="54"/>
                    </a:lnTo>
                    <a:lnTo>
                      <a:pt x="52" y="83"/>
                    </a:lnTo>
                    <a:lnTo>
                      <a:pt x="103" y="116"/>
                    </a:lnTo>
                    <a:lnTo>
                      <a:pt x="151" y="155"/>
                    </a:lnTo>
                    <a:lnTo>
                      <a:pt x="195" y="199"/>
                    </a:lnTo>
                    <a:lnTo>
                      <a:pt x="236" y="248"/>
                    </a:lnTo>
                    <a:lnTo>
                      <a:pt x="274" y="300"/>
                    </a:lnTo>
                    <a:lnTo>
                      <a:pt x="308" y="358"/>
                    </a:lnTo>
                    <a:lnTo>
                      <a:pt x="336" y="418"/>
                    </a:lnTo>
                    <a:lnTo>
                      <a:pt x="361" y="481"/>
                    </a:lnTo>
                    <a:lnTo>
                      <a:pt x="381" y="546"/>
                    </a:lnTo>
                    <a:lnTo>
                      <a:pt x="395" y="615"/>
                    </a:lnTo>
                    <a:lnTo>
                      <a:pt x="405" y="684"/>
                    </a:lnTo>
                    <a:lnTo>
                      <a:pt x="409" y="753"/>
                    </a:lnTo>
                    <a:lnTo>
                      <a:pt x="409" y="822"/>
                    </a:lnTo>
                    <a:lnTo>
                      <a:pt x="404" y="890"/>
                    </a:lnTo>
                    <a:lnTo>
                      <a:pt x="392" y="957"/>
                    </a:lnTo>
                    <a:lnTo>
                      <a:pt x="377" y="1024"/>
                    </a:lnTo>
                    <a:lnTo>
                      <a:pt x="421" y="1044"/>
                    </a:lnTo>
                    <a:close/>
                  </a:path>
                </a:pathLst>
              </a:custGeom>
              <a:solidFill>
                <a:srgbClr val="65C3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7" name="Freeform 146"/>
              <p:cNvSpPr>
                <a:spLocks/>
              </p:cNvSpPr>
              <p:nvPr/>
            </p:nvSpPr>
            <p:spPr bwMode="auto">
              <a:xfrm>
                <a:off x="1329" y="1421"/>
                <a:ext cx="425" cy="485"/>
              </a:xfrm>
              <a:custGeom>
                <a:avLst/>
                <a:gdLst>
                  <a:gd name="T0" fmla="*/ 16 w 425"/>
                  <a:gd name="T1" fmla="*/ 0 h 970"/>
                  <a:gd name="T2" fmla="*/ 68 w 425"/>
                  <a:gd name="T3" fmla="*/ 1 h 970"/>
                  <a:gd name="T4" fmla="*/ 119 w 425"/>
                  <a:gd name="T5" fmla="*/ 2 h 970"/>
                  <a:gd name="T6" fmla="*/ 167 w 425"/>
                  <a:gd name="T7" fmla="*/ 4 h 970"/>
                  <a:gd name="T8" fmla="*/ 211 w 425"/>
                  <a:gd name="T9" fmla="*/ 5 h 970"/>
                  <a:gd name="T10" fmla="*/ 252 w 425"/>
                  <a:gd name="T11" fmla="*/ 7 h 970"/>
                  <a:gd name="T12" fmla="*/ 290 w 425"/>
                  <a:gd name="T13" fmla="*/ 8 h 970"/>
                  <a:gd name="T14" fmla="*/ 324 w 425"/>
                  <a:gd name="T15" fmla="*/ 10 h 970"/>
                  <a:gd name="T16" fmla="*/ 352 w 425"/>
                  <a:gd name="T17" fmla="*/ 12 h 970"/>
                  <a:gd name="T18" fmla="*/ 377 w 425"/>
                  <a:gd name="T19" fmla="*/ 14 h 970"/>
                  <a:gd name="T20" fmla="*/ 397 w 425"/>
                  <a:gd name="T21" fmla="*/ 16 h 970"/>
                  <a:gd name="T22" fmla="*/ 411 w 425"/>
                  <a:gd name="T23" fmla="*/ 18 h 970"/>
                  <a:gd name="T24" fmla="*/ 421 w 425"/>
                  <a:gd name="T25" fmla="*/ 20 h 970"/>
                  <a:gd name="T26" fmla="*/ 425 w 425"/>
                  <a:gd name="T27" fmla="*/ 22 h 970"/>
                  <a:gd name="T28" fmla="*/ 425 w 425"/>
                  <a:gd name="T29" fmla="*/ 24 h 970"/>
                  <a:gd name="T30" fmla="*/ 420 w 425"/>
                  <a:gd name="T31" fmla="*/ 27 h 970"/>
                  <a:gd name="T32" fmla="*/ 408 w 425"/>
                  <a:gd name="T33" fmla="*/ 29 h 970"/>
                  <a:gd name="T34" fmla="*/ 393 w 425"/>
                  <a:gd name="T35" fmla="*/ 31 h 970"/>
                  <a:gd name="T36" fmla="*/ 346 w 425"/>
                  <a:gd name="T37" fmla="*/ 30 h 970"/>
                  <a:gd name="T38" fmla="*/ 362 w 425"/>
                  <a:gd name="T39" fmla="*/ 28 h 970"/>
                  <a:gd name="T40" fmla="*/ 372 w 425"/>
                  <a:gd name="T41" fmla="*/ 26 h 970"/>
                  <a:gd name="T42" fmla="*/ 376 w 425"/>
                  <a:gd name="T43" fmla="*/ 24 h 970"/>
                  <a:gd name="T44" fmla="*/ 376 w 425"/>
                  <a:gd name="T45" fmla="*/ 22 h 970"/>
                  <a:gd name="T46" fmla="*/ 369 w 425"/>
                  <a:gd name="T47" fmla="*/ 20 h 970"/>
                  <a:gd name="T48" fmla="*/ 359 w 425"/>
                  <a:gd name="T49" fmla="*/ 18 h 970"/>
                  <a:gd name="T50" fmla="*/ 342 w 425"/>
                  <a:gd name="T51" fmla="*/ 16 h 970"/>
                  <a:gd name="T52" fmla="*/ 321 w 425"/>
                  <a:gd name="T53" fmla="*/ 14 h 970"/>
                  <a:gd name="T54" fmla="*/ 294 w 425"/>
                  <a:gd name="T55" fmla="*/ 12 h 970"/>
                  <a:gd name="T56" fmla="*/ 263 w 425"/>
                  <a:gd name="T57" fmla="*/ 10 h 970"/>
                  <a:gd name="T58" fmla="*/ 228 w 425"/>
                  <a:gd name="T59" fmla="*/ 8 h 970"/>
                  <a:gd name="T60" fmla="*/ 188 w 425"/>
                  <a:gd name="T61" fmla="*/ 7 h 970"/>
                  <a:gd name="T62" fmla="*/ 146 w 425"/>
                  <a:gd name="T63" fmla="*/ 5 h 970"/>
                  <a:gd name="T64" fmla="*/ 99 w 425"/>
                  <a:gd name="T65" fmla="*/ 4 h 970"/>
                  <a:gd name="T66" fmla="*/ 51 w 425"/>
                  <a:gd name="T67" fmla="*/ 3 h 970"/>
                  <a:gd name="T68" fmla="*/ 0 w 425"/>
                  <a:gd name="T69" fmla="*/ 2 h 970"/>
                  <a:gd name="T70" fmla="*/ 16 w 425"/>
                  <a:gd name="T71" fmla="*/ 0 h 9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970">
                    <a:moveTo>
                      <a:pt x="16" y="0"/>
                    </a:moveTo>
                    <a:lnTo>
                      <a:pt x="68" y="29"/>
                    </a:lnTo>
                    <a:lnTo>
                      <a:pt x="119" y="62"/>
                    </a:lnTo>
                    <a:lnTo>
                      <a:pt x="167" y="101"/>
                    </a:lnTo>
                    <a:lnTo>
                      <a:pt x="211" y="145"/>
                    </a:lnTo>
                    <a:lnTo>
                      <a:pt x="252" y="194"/>
                    </a:lnTo>
                    <a:lnTo>
                      <a:pt x="290" y="246"/>
                    </a:lnTo>
                    <a:lnTo>
                      <a:pt x="324" y="304"/>
                    </a:lnTo>
                    <a:lnTo>
                      <a:pt x="352" y="364"/>
                    </a:lnTo>
                    <a:lnTo>
                      <a:pt x="377" y="427"/>
                    </a:lnTo>
                    <a:lnTo>
                      <a:pt x="397" y="492"/>
                    </a:lnTo>
                    <a:lnTo>
                      <a:pt x="411" y="561"/>
                    </a:lnTo>
                    <a:lnTo>
                      <a:pt x="421" y="630"/>
                    </a:lnTo>
                    <a:lnTo>
                      <a:pt x="425" y="699"/>
                    </a:lnTo>
                    <a:lnTo>
                      <a:pt x="425" y="768"/>
                    </a:lnTo>
                    <a:lnTo>
                      <a:pt x="420" y="836"/>
                    </a:lnTo>
                    <a:lnTo>
                      <a:pt x="408" y="903"/>
                    </a:lnTo>
                    <a:lnTo>
                      <a:pt x="393" y="970"/>
                    </a:lnTo>
                    <a:lnTo>
                      <a:pt x="346" y="949"/>
                    </a:lnTo>
                    <a:lnTo>
                      <a:pt x="362" y="883"/>
                    </a:lnTo>
                    <a:lnTo>
                      <a:pt x="372" y="818"/>
                    </a:lnTo>
                    <a:lnTo>
                      <a:pt x="376" y="751"/>
                    </a:lnTo>
                    <a:lnTo>
                      <a:pt x="376" y="683"/>
                    </a:lnTo>
                    <a:lnTo>
                      <a:pt x="369" y="616"/>
                    </a:lnTo>
                    <a:lnTo>
                      <a:pt x="359" y="549"/>
                    </a:lnTo>
                    <a:lnTo>
                      <a:pt x="342" y="483"/>
                    </a:lnTo>
                    <a:lnTo>
                      <a:pt x="321" y="420"/>
                    </a:lnTo>
                    <a:lnTo>
                      <a:pt x="294" y="360"/>
                    </a:lnTo>
                    <a:lnTo>
                      <a:pt x="263" y="304"/>
                    </a:lnTo>
                    <a:lnTo>
                      <a:pt x="228" y="250"/>
                    </a:lnTo>
                    <a:lnTo>
                      <a:pt x="188" y="201"/>
                    </a:lnTo>
                    <a:lnTo>
                      <a:pt x="146" y="158"/>
                    </a:lnTo>
                    <a:lnTo>
                      <a:pt x="99" y="118"/>
                    </a:lnTo>
                    <a:lnTo>
                      <a:pt x="51" y="85"/>
                    </a:lnTo>
                    <a:lnTo>
                      <a:pt x="0" y="58"/>
                    </a:lnTo>
                    <a:lnTo>
                      <a:pt x="16" y="0"/>
                    </a:lnTo>
                    <a:close/>
                  </a:path>
                </a:pathLst>
              </a:custGeom>
              <a:solidFill>
                <a:srgbClr val="6DC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8" name="Freeform 147"/>
              <p:cNvSpPr>
                <a:spLocks/>
              </p:cNvSpPr>
              <p:nvPr/>
            </p:nvSpPr>
            <p:spPr bwMode="auto">
              <a:xfrm>
                <a:off x="1312" y="1449"/>
                <a:ext cx="393" cy="446"/>
              </a:xfrm>
              <a:custGeom>
                <a:avLst/>
                <a:gdLst>
                  <a:gd name="T0" fmla="*/ 363 w 393"/>
                  <a:gd name="T1" fmla="*/ 28 h 891"/>
                  <a:gd name="T2" fmla="*/ 379 w 393"/>
                  <a:gd name="T3" fmla="*/ 26 h 891"/>
                  <a:gd name="T4" fmla="*/ 389 w 393"/>
                  <a:gd name="T5" fmla="*/ 24 h 891"/>
                  <a:gd name="T6" fmla="*/ 393 w 393"/>
                  <a:gd name="T7" fmla="*/ 22 h 891"/>
                  <a:gd name="T8" fmla="*/ 393 w 393"/>
                  <a:gd name="T9" fmla="*/ 20 h 891"/>
                  <a:gd name="T10" fmla="*/ 386 w 393"/>
                  <a:gd name="T11" fmla="*/ 18 h 891"/>
                  <a:gd name="T12" fmla="*/ 376 w 393"/>
                  <a:gd name="T13" fmla="*/ 16 h 891"/>
                  <a:gd name="T14" fmla="*/ 359 w 393"/>
                  <a:gd name="T15" fmla="*/ 14 h 891"/>
                  <a:gd name="T16" fmla="*/ 338 w 393"/>
                  <a:gd name="T17" fmla="*/ 12 h 891"/>
                  <a:gd name="T18" fmla="*/ 311 w 393"/>
                  <a:gd name="T19" fmla="*/ 10 h 891"/>
                  <a:gd name="T20" fmla="*/ 280 w 393"/>
                  <a:gd name="T21" fmla="*/ 8 h 891"/>
                  <a:gd name="T22" fmla="*/ 245 w 393"/>
                  <a:gd name="T23" fmla="*/ 6 h 891"/>
                  <a:gd name="T24" fmla="*/ 205 w 393"/>
                  <a:gd name="T25" fmla="*/ 5 h 891"/>
                  <a:gd name="T26" fmla="*/ 163 w 393"/>
                  <a:gd name="T27" fmla="*/ 4 h 891"/>
                  <a:gd name="T28" fmla="*/ 116 w 393"/>
                  <a:gd name="T29" fmla="*/ 2 h 891"/>
                  <a:gd name="T30" fmla="*/ 68 w 393"/>
                  <a:gd name="T31" fmla="*/ 1 h 891"/>
                  <a:gd name="T32" fmla="*/ 17 w 393"/>
                  <a:gd name="T33" fmla="*/ 0 h 891"/>
                  <a:gd name="T34" fmla="*/ 0 w 393"/>
                  <a:gd name="T35" fmla="*/ 2 h 891"/>
                  <a:gd name="T36" fmla="*/ 48 w 393"/>
                  <a:gd name="T37" fmla="*/ 3 h 891"/>
                  <a:gd name="T38" fmla="*/ 95 w 393"/>
                  <a:gd name="T39" fmla="*/ 4 h 891"/>
                  <a:gd name="T40" fmla="*/ 139 w 393"/>
                  <a:gd name="T41" fmla="*/ 5 h 891"/>
                  <a:gd name="T42" fmla="*/ 180 w 393"/>
                  <a:gd name="T43" fmla="*/ 7 h 891"/>
                  <a:gd name="T44" fmla="*/ 216 w 393"/>
                  <a:gd name="T45" fmla="*/ 8 h 891"/>
                  <a:gd name="T46" fmla="*/ 249 w 393"/>
                  <a:gd name="T47" fmla="*/ 10 h 891"/>
                  <a:gd name="T48" fmla="*/ 277 w 393"/>
                  <a:gd name="T49" fmla="*/ 12 h 891"/>
                  <a:gd name="T50" fmla="*/ 300 w 393"/>
                  <a:gd name="T51" fmla="*/ 14 h 891"/>
                  <a:gd name="T52" fmla="*/ 318 w 393"/>
                  <a:gd name="T53" fmla="*/ 16 h 891"/>
                  <a:gd name="T54" fmla="*/ 331 w 393"/>
                  <a:gd name="T55" fmla="*/ 18 h 891"/>
                  <a:gd name="T56" fmla="*/ 338 w 393"/>
                  <a:gd name="T57" fmla="*/ 20 h 891"/>
                  <a:gd name="T58" fmla="*/ 341 w 393"/>
                  <a:gd name="T59" fmla="*/ 22 h 891"/>
                  <a:gd name="T60" fmla="*/ 336 w 393"/>
                  <a:gd name="T61" fmla="*/ 24 h 891"/>
                  <a:gd name="T62" fmla="*/ 327 w 393"/>
                  <a:gd name="T63" fmla="*/ 26 h 891"/>
                  <a:gd name="T64" fmla="*/ 312 w 393"/>
                  <a:gd name="T65" fmla="*/ 28 h 891"/>
                  <a:gd name="T66" fmla="*/ 363 w 393"/>
                  <a:gd name="T67" fmla="*/ 28 h 8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3" h="891">
                    <a:moveTo>
                      <a:pt x="363" y="891"/>
                    </a:moveTo>
                    <a:lnTo>
                      <a:pt x="379" y="825"/>
                    </a:lnTo>
                    <a:lnTo>
                      <a:pt x="389" y="760"/>
                    </a:lnTo>
                    <a:lnTo>
                      <a:pt x="393" y="693"/>
                    </a:lnTo>
                    <a:lnTo>
                      <a:pt x="393" y="625"/>
                    </a:lnTo>
                    <a:lnTo>
                      <a:pt x="386" y="558"/>
                    </a:lnTo>
                    <a:lnTo>
                      <a:pt x="376" y="491"/>
                    </a:lnTo>
                    <a:lnTo>
                      <a:pt x="359" y="425"/>
                    </a:lnTo>
                    <a:lnTo>
                      <a:pt x="338" y="362"/>
                    </a:lnTo>
                    <a:lnTo>
                      <a:pt x="311" y="302"/>
                    </a:lnTo>
                    <a:lnTo>
                      <a:pt x="280" y="246"/>
                    </a:lnTo>
                    <a:lnTo>
                      <a:pt x="245" y="192"/>
                    </a:lnTo>
                    <a:lnTo>
                      <a:pt x="205" y="143"/>
                    </a:lnTo>
                    <a:lnTo>
                      <a:pt x="163" y="100"/>
                    </a:lnTo>
                    <a:lnTo>
                      <a:pt x="116" y="60"/>
                    </a:lnTo>
                    <a:lnTo>
                      <a:pt x="68" y="27"/>
                    </a:lnTo>
                    <a:lnTo>
                      <a:pt x="17" y="0"/>
                    </a:lnTo>
                    <a:lnTo>
                      <a:pt x="0" y="62"/>
                    </a:lnTo>
                    <a:lnTo>
                      <a:pt x="48" y="87"/>
                    </a:lnTo>
                    <a:lnTo>
                      <a:pt x="95" y="119"/>
                    </a:lnTo>
                    <a:lnTo>
                      <a:pt x="139" y="159"/>
                    </a:lnTo>
                    <a:lnTo>
                      <a:pt x="180" y="203"/>
                    </a:lnTo>
                    <a:lnTo>
                      <a:pt x="216" y="250"/>
                    </a:lnTo>
                    <a:lnTo>
                      <a:pt x="249" y="304"/>
                    </a:lnTo>
                    <a:lnTo>
                      <a:pt x="277" y="360"/>
                    </a:lnTo>
                    <a:lnTo>
                      <a:pt x="300" y="420"/>
                    </a:lnTo>
                    <a:lnTo>
                      <a:pt x="318" y="482"/>
                    </a:lnTo>
                    <a:lnTo>
                      <a:pt x="331" y="545"/>
                    </a:lnTo>
                    <a:lnTo>
                      <a:pt x="338" y="610"/>
                    </a:lnTo>
                    <a:lnTo>
                      <a:pt x="341" y="675"/>
                    </a:lnTo>
                    <a:lnTo>
                      <a:pt x="336" y="740"/>
                    </a:lnTo>
                    <a:lnTo>
                      <a:pt x="327" y="804"/>
                    </a:lnTo>
                    <a:lnTo>
                      <a:pt x="312" y="867"/>
                    </a:lnTo>
                    <a:lnTo>
                      <a:pt x="363" y="891"/>
                    </a:lnTo>
                    <a:close/>
                  </a:path>
                </a:pathLst>
              </a:custGeom>
              <a:solidFill>
                <a:srgbClr val="76C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99" name="Freeform 148"/>
              <p:cNvSpPr>
                <a:spLocks/>
              </p:cNvSpPr>
              <p:nvPr/>
            </p:nvSpPr>
            <p:spPr bwMode="auto">
              <a:xfrm>
                <a:off x="1292" y="1480"/>
                <a:ext cx="361" cy="403"/>
              </a:xfrm>
              <a:custGeom>
                <a:avLst/>
                <a:gdLst>
                  <a:gd name="T0" fmla="*/ 20 w 361"/>
                  <a:gd name="T1" fmla="*/ 0 h 805"/>
                  <a:gd name="T2" fmla="*/ 68 w 361"/>
                  <a:gd name="T3" fmla="*/ 1 h 805"/>
                  <a:gd name="T4" fmla="*/ 115 w 361"/>
                  <a:gd name="T5" fmla="*/ 2 h 805"/>
                  <a:gd name="T6" fmla="*/ 159 w 361"/>
                  <a:gd name="T7" fmla="*/ 4 h 805"/>
                  <a:gd name="T8" fmla="*/ 200 w 361"/>
                  <a:gd name="T9" fmla="*/ 5 h 805"/>
                  <a:gd name="T10" fmla="*/ 236 w 361"/>
                  <a:gd name="T11" fmla="*/ 6 h 805"/>
                  <a:gd name="T12" fmla="*/ 269 w 361"/>
                  <a:gd name="T13" fmla="*/ 8 h 805"/>
                  <a:gd name="T14" fmla="*/ 297 w 361"/>
                  <a:gd name="T15" fmla="*/ 10 h 805"/>
                  <a:gd name="T16" fmla="*/ 320 w 361"/>
                  <a:gd name="T17" fmla="*/ 12 h 805"/>
                  <a:gd name="T18" fmla="*/ 338 w 361"/>
                  <a:gd name="T19" fmla="*/ 14 h 805"/>
                  <a:gd name="T20" fmla="*/ 351 w 361"/>
                  <a:gd name="T21" fmla="*/ 16 h 805"/>
                  <a:gd name="T22" fmla="*/ 358 w 361"/>
                  <a:gd name="T23" fmla="*/ 18 h 805"/>
                  <a:gd name="T24" fmla="*/ 361 w 361"/>
                  <a:gd name="T25" fmla="*/ 20 h 805"/>
                  <a:gd name="T26" fmla="*/ 356 w 361"/>
                  <a:gd name="T27" fmla="*/ 22 h 805"/>
                  <a:gd name="T28" fmla="*/ 347 w 361"/>
                  <a:gd name="T29" fmla="*/ 24 h 805"/>
                  <a:gd name="T30" fmla="*/ 332 w 361"/>
                  <a:gd name="T31" fmla="*/ 26 h 805"/>
                  <a:gd name="T32" fmla="*/ 279 w 361"/>
                  <a:gd name="T33" fmla="*/ 25 h 805"/>
                  <a:gd name="T34" fmla="*/ 291 w 361"/>
                  <a:gd name="T35" fmla="*/ 23 h 805"/>
                  <a:gd name="T36" fmla="*/ 300 w 361"/>
                  <a:gd name="T37" fmla="*/ 21 h 805"/>
                  <a:gd name="T38" fmla="*/ 303 w 361"/>
                  <a:gd name="T39" fmla="*/ 20 h 805"/>
                  <a:gd name="T40" fmla="*/ 301 w 361"/>
                  <a:gd name="T41" fmla="*/ 18 h 805"/>
                  <a:gd name="T42" fmla="*/ 296 w 361"/>
                  <a:gd name="T43" fmla="*/ 16 h 805"/>
                  <a:gd name="T44" fmla="*/ 284 w 361"/>
                  <a:gd name="T45" fmla="*/ 14 h 805"/>
                  <a:gd name="T46" fmla="*/ 267 w 361"/>
                  <a:gd name="T47" fmla="*/ 12 h 805"/>
                  <a:gd name="T48" fmla="*/ 248 w 361"/>
                  <a:gd name="T49" fmla="*/ 11 h 805"/>
                  <a:gd name="T50" fmla="*/ 222 w 361"/>
                  <a:gd name="T51" fmla="*/ 9 h 805"/>
                  <a:gd name="T52" fmla="*/ 194 w 361"/>
                  <a:gd name="T53" fmla="*/ 8 h 805"/>
                  <a:gd name="T54" fmla="*/ 161 w 361"/>
                  <a:gd name="T55" fmla="*/ 6 h 805"/>
                  <a:gd name="T56" fmla="*/ 125 w 361"/>
                  <a:gd name="T57" fmla="*/ 5 h 805"/>
                  <a:gd name="T58" fmla="*/ 86 w 361"/>
                  <a:gd name="T59" fmla="*/ 4 h 805"/>
                  <a:gd name="T60" fmla="*/ 44 w 361"/>
                  <a:gd name="T61" fmla="*/ 3 h 805"/>
                  <a:gd name="T62" fmla="*/ 0 w 361"/>
                  <a:gd name="T63" fmla="*/ 3 h 805"/>
                  <a:gd name="T64" fmla="*/ 20 w 361"/>
                  <a:gd name="T65" fmla="*/ 0 h 8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1" h="805">
                    <a:moveTo>
                      <a:pt x="20" y="0"/>
                    </a:moveTo>
                    <a:lnTo>
                      <a:pt x="68" y="25"/>
                    </a:lnTo>
                    <a:lnTo>
                      <a:pt x="115" y="57"/>
                    </a:lnTo>
                    <a:lnTo>
                      <a:pt x="159" y="97"/>
                    </a:lnTo>
                    <a:lnTo>
                      <a:pt x="200" y="141"/>
                    </a:lnTo>
                    <a:lnTo>
                      <a:pt x="236" y="188"/>
                    </a:lnTo>
                    <a:lnTo>
                      <a:pt x="269" y="242"/>
                    </a:lnTo>
                    <a:lnTo>
                      <a:pt x="297" y="298"/>
                    </a:lnTo>
                    <a:lnTo>
                      <a:pt x="320" y="358"/>
                    </a:lnTo>
                    <a:lnTo>
                      <a:pt x="338" y="420"/>
                    </a:lnTo>
                    <a:lnTo>
                      <a:pt x="351" y="483"/>
                    </a:lnTo>
                    <a:lnTo>
                      <a:pt x="358" y="548"/>
                    </a:lnTo>
                    <a:lnTo>
                      <a:pt x="361" y="613"/>
                    </a:lnTo>
                    <a:lnTo>
                      <a:pt x="356" y="678"/>
                    </a:lnTo>
                    <a:lnTo>
                      <a:pt x="347" y="742"/>
                    </a:lnTo>
                    <a:lnTo>
                      <a:pt x="332" y="805"/>
                    </a:lnTo>
                    <a:lnTo>
                      <a:pt x="279" y="780"/>
                    </a:lnTo>
                    <a:lnTo>
                      <a:pt x="291" y="724"/>
                    </a:lnTo>
                    <a:lnTo>
                      <a:pt x="300" y="668"/>
                    </a:lnTo>
                    <a:lnTo>
                      <a:pt x="303" y="610"/>
                    </a:lnTo>
                    <a:lnTo>
                      <a:pt x="301" y="552"/>
                    </a:lnTo>
                    <a:lnTo>
                      <a:pt x="296" y="494"/>
                    </a:lnTo>
                    <a:lnTo>
                      <a:pt x="284" y="438"/>
                    </a:lnTo>
                    <a:lnTo>
                      <a:pt x="267" y="383"/>
                    </a:lnTo>
                    <a:lnTo>
                      <a:pt x="248" y="331"/>
                    </a:lnTo>
                    <a:lnTo>
                      <a:pt x="222" y="280"/>
                    </a:lnTo>
                    <a:lnTo>
                      <a:pt x="194" y="233"/>
                    </a:lnTo>
                    <a:lnTo>
                      <a:pt x="161" y="190"/>
                    </a:lnTo>
                    <a:lnTo>
                      <a:pt x="125" y="152"/>
                    </a:lnTo>
                    <a:lnTo>
                      <a:pt x="86" y="117"/>
                    </a:lnTo>
                    <a:lnTo>
                      <a:pt x="44" y="88"/>
                    </a:lnTo>
                    <a:lnTo>
                      <a:pt x="0" y="65"/>
                    </a:lnTo>
                    <a:lnTo>
                      <a:pt x="20" y="0"/>
                    </a:lnTo>
                    <a:close/>
                  </a:path>
                </a:pathLst>
              </a:custGeom>
              <a:solidFill>
                <a:srgbClr val="7ED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0" name="Freeform 149"/>
              <p:cNvSpPr>
                <a:spLocks/>
              </p:cNvSpPr>
              <p:nvPr/>
            </p:nvSpPr>
            <p:spPr bwMode="auto">
              <a:xfrm>
                <a:off x="1272" y="1513"/>
                <a:ext cx="323" cy="357"/>
              </a:xfrm>
              <a:custGeom>
                <a:avLst/>
                <a:gdLst>
                  <a:gd name="T0" fmla="*/ 299 w 323"/>
                  <a:gd name="T1" fmla="*/ 22 h 715"/>
                  <a:gd name="T2" fmla="*/ 311 w 323"/>
                  <a:gd name="T3" fmla="*/ 20 h 715"/>
                  <a:gd name="T4" fmla="*/ 320 w 323"/>
                  <a:gd name="T5" fmla="*/ 18 h 715"/>
                  <a:gd name="T6" fmla="*/ 323 w 323"/>
                  <a:gd name="T7" fmla="*/ 17 h 715"/>
                  <a:gd name="T8" fmla="*/ 321 w 323"/>
                  <a:gd name="T9" fmla="*/ 15 h 715"/>
                  <a:gd name="T10" fmla="*/ 316 w 323"/>
                  <a:gd name="T11" fmla="*/ 13 h 715"/>
                  <a:gd name="T12" fmla="*/ 304 w 323"/>
                  <a:gd name="T13" fmla="*/ 11 h 715"/>
                  <a:gd name="T14" fmla="*/ 287 w 323"/>
                  <a:gd name="T15" fmla="*/ 9 h 715"/>
                  <a:gd name="T16" fmla="*/ 268 w 323"/>
                  <a:gd name="T17" fmla="*/ 8 h 715"/>
                  <a:gd name="T18" fmla="*/ 242 w 323"/>
                  <a:gd name="T19" fmla="*/ 6 h 715"/>
                  <a:gd name="T20" fmla="*/ 214 w 323"/>
                  <a:gd name="T21" fmla="*/ 5 h 715"/>
                  <a:gd name="T22" fmla="*/ 181 w 323"/>
                  <a:gd name="T23" fmla="*/ 3 h 715"/>
                  <a:gd name="T24" fmla="*/ 145 w 323"/>
                  <a:gd name="T25" fmla="*/ 2 h 715"/>
                  <a:gd name="T26" fmla="*/ 106 w 323"/>
                  <a:gd name="T27" fmla="*/ 1 h 715"/>
                  <a:gd name="T28" fmla="*/ 64 w 323"/>
                  <a:gd name="T29" fmla="*/ 0 h 715"/>
                  <a:gd name="T30" fmla="*/ 20 w 323"/>
                  <a:gd name="T31" fmla="*/ 0 h 715"/>
                  <a:gd name="T32" fmla="*/ 0 w 323"/>
                  <a:gd name="T33" fmla="*/ 2 h 715"/>
                  <a:gd name="T34" fmla="*/ 41 w 323"/>
                  <a:gd name="T35" fmla="*/ 2 h 715"/>
                  <a:gd name="T36" fmla="*/ 80 w 323"/>
                  <a:gd name="T37" fmla="*/ 3 h 715"/>
                  <a:gd name="T38" fmla="*/ 115 w 323"/>
                  <a:gd name="T39" fmla="*/ 4 h 715"/>
                  <a:gd name="T40" fmla="*/ 147 w 323"/>
                  <a:gd name="T41" fmla="*/ 5 h 715"/>
                  <a:gd name="T42" fmla="*/ 177 w 323"/>
                  <a:gd name="T43" fmla="*/ 7 h 715"/>
                  <a:gd name="T44" fmla="*/ 201 w 323"/>
                  <a:gd name="T45" fmla="*/ 8 h 715"/>
                  <a:gd name="T46" fmla="*/ 222 w 323"/>
                  <a:gd name="T47" fmla="*/ 10 h 715"/>
                  <a:gd name="T48" fmla="*/ 239 w 323"/>
                  <a:gd name="T49" fmla="*/ 11 h 715"/>
                  <a:gd name="T50" fmla="*/ 252 w 323"/>
                  <a:gd name="T51" fmla="*/ 13 h 715"/>
                  <a:gd name="T52" fmla="*/ 259 w 323"/>
                  <a:gd name="T53" fmla="*/ 14 h 715"/>
                  <a:gd name="T54" fmla="*/ 262 w 323"/>
                  <a:gd name="T55" fmla="*/ 16 h 715"/>
                  <a:gd name="T56" fmla="*/ 259 w 323"/>
                  <a:gd name="T57" fmla="*/ 18 h 715"/>
                  <a:gd name="T58" fmla="*/ 252 w 323"/>
                  <a:gd name="T59" fmla="*/ 19 h 715"/>
                  <a:gd name="T60" fmla="*/ 241 w 323"/>
                  <a:gd name="T61" fmla="*/ 21 h 715"/>
                  <a:gd name="T62" fmla="*/ 299 w 323"/>
                  <a:gd name="T63" fmla="*/ 22 h 7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3" h="715">
                    <a:moveTo>
                      <a:pt x="299" y="715"/>
                    </a:moveTo>
                    <a:lnTo>
                      <a:pt x="311" y="659"/>
                    </a:lnTo>
                    <a:lnTo>
                      <a:pt x="320" y="603"/>
                    </a:lnTo>
                    <a:lnTo>
                      <a:pt x="323" y="545"/>
                    </a:lnTo>
                    <a:lnTo>
                      <a:pt x="321" y="487"/>
                    </a:lnTo>
                    <a:lnTo>
                      <a:pt x="316" y="429"/>
                    </a:lnTo>
                    <a:lnTo>
                      <a:pt x="304" y="373"/>
                    </a:lnTo>
                    <a:lnTo>
                      <a:pt x="287" y="318"/>
                    </a:lnTo>
                    <a:lnTo>
                      <a:pt x="268" y="266"/>
                    </a:lnTo>
                    <a:lnTo>
                      <a:pt x="242" y="215"/>
                    </a:lnTo>
                    <a:lnTo>
                      <a:pt x="214" y="168"/>
                    </a:lnTo>
                    <a:lnTo>
                      <a:pt x="181" y="125"/>
                    </a:lnTo>
                    <a:lnTo>
                      <a:pt x="145" y="87"/>
                    </a:lnTo>
                    <a:lnTo>
                      <a:pt x="106" y="52"/>
                    </a:lnTo>
                    <a:lnTo>
                      <a:pt x="64" y="23"/>
                    </a:lnTo>
                    <a:lnTo>
                      <a:pt x="20" y="0"/>
                    </a:lnTo>
                    <a:lnTo>
                      <a:pt x="0" y="70"/>
                    </a:lnTo>
                    <a:lnTo>
                      <a:pt x="41" y="92"/>
                    </a:lnTo>
                    <a:lnTo>
                      <a:pt x="80" y="119"/>
                    </a:lnTo>
                    <a:lnTo>
                      <a:pt x="115" y="152"/>
                    </a:lnTo>
                    <a:lnTo>
                      <a:pt x="147" y="188"/>
                    </a:lnTo>
                    <a:lnTo>
                      <a:pt x="177" y="230"/>
                    </a:lnTo>
                    <a:lnTo>
                      <a:pt x="201" y="275"/>
                    </a:lnTo>
                    <a:lnTo>
                      <a:pt x="222" y="322"/>
                    </a:lnTo>
                    <a:lnTo>
                      <a:pt x="239" y="373"/>
                    </a:lnTo>
                    <a:lnTo>
                      <a:pt x="252" y="423"/>
                    </a:lnTo>
                    <a:lnTo>
                      <a:pt x="259" y="478"/>
                    </a:lnTo>
                    <a:lnTo>
                      <a:pt x="262" y="530"/>
                    </a:lnTo>
                    <a:lnTo>
                      <a:pt x="259" y="584"/>
                    </a:lnTo>
                    <a:lnTo>
                      <a:pt x="252" y="637"/>
                    </a:lnTo>
                    <a:lnTo>
                      <a:pt x="241" y="688"/>
                    </a:lnTo>
                    <a:lnTo>
                      <a:pt x="299" y="715"/>
                    </a:lnTo>
                    <a:close/>
                  </a:path>
                </a:pathLst>
              </a:custGeom>
              <a:solidFill>
                <a:srgbClr val="86DA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1" name="Freeform 150"/>
              <p:cNvSpPr>
                <a:spLocks/>
              </p:cNvSpPr>
              <p:nvPr/>
            </p:nvSpPr>
            <p:spPr bwMode="auto">
              <a:xfrm>
                <a:off x="1251" y="1548"/>
                <a:ext cx="283" cy="309"/>
              </a:xfrm>
              <a:custGeom>
                <a:avLst/>
                <a:gdLst>
                  <a:gd name="T0" fmla="*/ 21 w 283"/>
                  <a:gd name="T1" fmla="*/ 0 h 618"/>
                  <a:gd name="T2" fmla="*/ 62 w 283"/>
                  <a:gd name="T3" fmla="*/ 1 h 618"/>
                  <a:gd name="T4" fmla="*/ 101 w 283"/>
                  <a:gd name="T5" fmla="*/ 2 h 618"/>
                  <a:gd name="T6" fmla="*/ 136 w 283"/>
                  <a:gd name="T7" fmla="*/ 3 h 618"/>
                  <a:gd name="T8" fmla="*/ 168 w 283"/>
                  <a:gd name="T9" fmla="*/ 4 h 618"/>
                  <a:gd name="T10" fmla="*/ 198 w 283"/>
                  <a:gd name="T11" fmla="*/ 5 h 618"/>
                  <a:gd name="T12" fmla="*/ 222 w 283"/>
                  <a:gd name="T13" fmla="*/ 7 h 618"/>
                  <a:gd name="T14" fmla="*/ 243 w 283"/>
                  <a:gd name="T15" fmla="*/ 8 h 618"/>
                  <a:gd name="T16" fmla="*/ 260 w 283"/>
                  <a:gd name="T17" fmla="*/ 10 h 618"/>
                  <a:gd name="T18" fmla="*/ 273 w 283"/>
                  <a:gd name="T19" fmla="*/ 12 h 618"/>
                  <a:gd name="T20" fmla="*/ 280 w 283"/>
                  <a:gd name="T21" fmla="*/ 13 h 618"/>
                  <a:gd name="T22" fmla="*/ 283 w 283"/>
                  <a:gd name="T23" fmla="*/ 15 h 618"/>
                  <a:gd name="T24" fmla="*/ 280 w 283"/>
                  <a:gd name="T25" fmla="*/ 17 h 618"/>
                  <a:gd name="T26" fmla="*/ 273 w 283"/>
                  <a:gd name="T27" fmla="*/ 18 h 618"/>
                  <a:gd name="T28" fmla="*/ 262 w 283"/>
                  <a:gd name="T29" fmla="*/ 20 h 618"/>
                  <a:gd name="T30" fmla="*/ 200 w 283"/>
                  <a:gd name="T31" fmla="*/ 19 h 618"/>
                  <a:gd name="T32" fmla="*/ 211 w 283"/>
                  <a:gd name="T33" fmla="*/ 17 h 618"/>
                  <a:gd name="T34" fmla="*/ 217 w 283"/>
                  <a:gd name="T35" fmla="*/ 16 h 618"/>
                  <a:gd name="T36" fmla="*/ 217 w 283"/>
                  <a:gd name="T37" fmla="*/ 14 h 618"/>
                  <a:gd name="T38" fmla="*/ 211 w 283"/>
                  <a:gd name="T39" fmla="*/ 12 h 618"/>
                  <a:gd name="T40" fmla="*/ 201 w 283"/>
                  <a:gd name="T41" fmla="*/ 11 h 618"/>
                  <a:gd name="T42" fmla="*/ 185 w 283"/>
                  <a:gd name="T43" fmla="*/ 9 h 618"/>
                  <a:gd name="T44" fmla="*/ 164 w 283"/>
                  <a:gd name="T45" fmla="*/ 8 h 618"/>
                  <a:gd name="T46" fmla="*/ 139 w 283"/>
                  <a:gd name="T47" fmla="*/ 7 h 618"/>
                  <a:gd name="T48" fmla="*/ 109 w 283"/>
                  <a:gd name="T49" fmla="*/ 5 h 618"/>
                  <a:gd name="T50" fmla="*/ 75 w 283"/>
                  <a:gd name="T51" fmla="*/ 4 h 618"/>
                  <a:gd name="T52" fmla="*/ 38 w 283"/>
                  <a:gd name="T53" fmla="*/ 4 h 618"/>
                  <a:gd name="T54" fmla="*/ 0 w 283"/>
                  <a:gd name="T55" fmla="*/ 3 h 618"/>
                  <a:gd name="T56" fmla="*/ 21 w 283"/>
                  <a:gd name="T57" fmla="*/ 0 h 6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3" h="618">
                    <a:moveTo>
                      <a:pt x="21" y="0"/>
                    </a:moveTo>
                    <a:lnTo>
                      <a:pt x="62" y="22"/>
                    </a:lnTo>
                    <a:lnTo>
                      <a:pt x="101" y="49"/>
                    </a:lnTo>
                    <a:lnTo>
                      <a:pt x="136" y="82"/>
                    </a:lnTo>
                    <a:lnTo>
                      <a:pt x="168" y="118"/>
                    </a:lnTo>
                    <a:lnTo>
                      <a:pt x="198" y="160"/>
                    </a:lnTo>
                    <a:lnTo>
                      <a:pt x="222" y="205"/>
                    </a:lnTo>
                    <a:lnTo>
                      <a:pt x="243" y="252"/>
                    </a:lnTo>
                    <a:lnTo>
                      <a:pt x="260" y="303"/>
                    </a:lnTo>
                    <a:lnTo>
                      <a:pt x="273" y="353"/>
                    </a:lnTo>
                    <a:lnTo>
                      <a:pt x="280" y="408"/>
                    </a:lnTo>
                    <a:lnTo>
                      <a:pt x="283" y="460"/>
                    </a:lnTo>
                    <a:lnTo>
                      <a:pt x="280" y="514"/>
                    </a:lnTo>
                    <a:lnTo>
                      <a:pt x="273" y="567"/>
                    </a:lnTo>
                    <a:lnTo>
                      <a:pt x="262" y="618"/>
                    </a:lnTo>
                    <a:lnTo>
                      <a:pt x="200" y="589"/>
                    </a:lnTo>
                    <a:lnTo>
                      <a:pt x="211" y="540"/>
                    </a:lnTo>
                    <a:lnTo>
                      <a:pt x="217" y="487"/>
                    </a:lnTo>
                    <a:lnTo>
                      <a:pt x="217" y="437"/>
                    </a:lnTo>
                    <a:lnTo>
                      <a:pt x="211" y="384"/>
                    </a:lnTo>
                    <a:lnTo>
                      <a:pt x="201" y="333"/>
                    </a:lnTo>
                    <a:lnTo>
                      <a:pt x="185" y="285"/>
                    </a:lnTo>
                    <a:lnTo>
                      <a:pt x="164" y="239"/>
                    </a:lnTo>
                    <a:lnTo>
                      <a:pt x="139" y="196"/>
                    </a:lnTo>
                    <a:lnTo>
                      <a:pt x="109" y="158"/>
                    </a:lnTo>
                    <a:lnTo>
                      <a:pt x="75" y="125"/>
                    </a:lnTo>
                    <a:lnTo>
                      <a:pt x="38" y="98"/>
                    </a:lnTo>
                    <a:lnTo>
                      <a:pt x="0" y="76"/>
                    </a:lnTo>
                    <a:lnTo>
                      <a:pt x="21" y="0"/>
                    </a:lnTo>
                    <a:close/>
                  </a:path>
                </a:pathLst>
              </a:custGeom>
              <a:solidFill>
                <a:srgbClr val="8EE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2" name="Freeform 151"/>
              <p:cNvSpPr>
                <a:spLocks/>
              </p:cNvSpPr>
              <p:nvPr/>
            </p:nvSpPr>
            <p:spPr bwMode="auto">
              <a:xfrm>
                <a:off x="1229" y="1586"/>
                <a:ext cx="239" cy="256"/>
              </a:xfrm>
              <a:custGeom>
                <a:avLst/>
                <a:gdLst>
                  <a:gd name="T0" fmla="*/ 222 w 239"/>
                  <a:gd name="T1" fmla="*/ 16 h 513"/>
                  <a:gd name="T2" fmla="*/ 233 w 239"/>
                  <a:gd name="T3" fmla="*/ 14 h 513"/>
                  <a:gd name="T4" fmla="*/ 239 w 239"/>
                  <a:gd name="T5" fmla="*/ 12 h 513"/>
                  <a:gd name="T6" fmla="*/ 239 w 239"/>
                  <a:gd name="T7" fmla="*/ 11 h 513"/>
                  <a:gd name="T8" fmla="*/ 233 w 239"/>
                  <a:gd name="T9" fmla="*/ 9 h 513"/>
                  <a:gd name="T10" fmla="*/ 223 w 239"/>
                  <a:gd name="T11" fmla="*/ 8 h 513"/>
                  <a:gd name="T12" fmla="*/ 207 w 239"/>
                  <a:gd name="T13" fmla="*/ 6 h 513"/>
                  <a:gd name="T14" fmla="*/ 186 w 239"/>
                  <a:gd name="T15" fmla="*/ 5 h 513"/>
                  <a:gd name="T16" fmla="*/ 161 w 239"/>
                  <a:gd name="T17" fmla="*/ 3 h 513"/>
                  <a:gd name="T18" fmla="*/ 131 w 239"/>
                  <a:gd name="T19" fmla="*/ 2 h 513"/>
                  <a:gd name="T20" fmla="*/ 97 w 239"/>
                  <a:gd name="T21" fmla="*/ 1 h 513"/>
                  <a:gd name="T22" fmla="*/ 60 w 239"/>
                  <a:gd name="T23" fmla="*/ 0 h 513"/>
                  <a:gd name="T24" fmla="*/ 22 w 239"/>
                  <a:gd name="T25" fmla="*/ 0 h 513"/>
                  <a:gd name="T26" fmla="*/ 0 w 239"/>
                  <a:gd name="T27" fmla="*/ 2 h 513"/>
                  <a:gd name="T28" fmla="*/ 32 w 239"/>
                  <a:gd name="T29" fmla="*/ 3 h 513"/>
                  <a:gd name="T30" fmla="*/ 63 w 239"/>
                  <a:gd name="T31" fmla="*/ 3 h 513"/>
                  <a:gd name="T32" fmla="*/ 90 w 239"/>
                  <a:gd name="T33" fmla="*/ 4 h 513"/>
                  <a:gd name="T34" fmla="*/ 114 w 239"/>
                  <a:gd name="T35" fmla="*/ 5 h 513"/>
                  <a:gd name="T36" fmla="*/ 135 w 239"/>
                  <a:gd name="T37" fmla="*/ 7 h 513"/>
                  <a:gd name="T38" fmla="*/ 151 w 239"/>
                  <a:gd name="T39" fmla="*/ 8 h 513"/>
                  <a:gd name="T40" fmla="*/ 161 w 239"/>
                  <a:gd name="T41" fmla="*/ 9 h 513"/>
                  <a:gd name="T42" fmla="*/ 168 w 239"/>
                  <a:gd name="T43" fmla="*/ 11 h 513"/>
                  <a:gd name="T44" fmla="*/ 168 w 239"/>
                  <a:gd name="T45" fmla="*/ 12 h 513"/>
                  <a:gd name="T46" fmla="*/ 164 w 239"/>
                  <a:gd name="T47" fmla="*/ 13 h 513"/>
                  <a:gd name="T48" fmla="*/ 155 w 239"/>
                  <a:gd name="T49" fmla="*/ 15 h 513"/>
                  <a:gd name="T50" fmla="*/ 222 w 239"/>
                  <a:gd name="T51" fmla="*/ 16 h 5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9" h="513">
                    <a:moveTo>
                      <a:pt x="222" y="513"/>
                    </a:moveTo>
                    <a:lnTo>
                      <a:pt x="233" y="464"/>
                    </a:lnTo>
                    <a:lnTo>
                      <a:pt x="239" y="411"/>
                    </a:lnTo>
                    <a:lnTo>
                      <a:pt x="239" y="361"/>
                    </a:lnTo>
                    <a:lnTo>
                      <a:pt x="233" y="308"/>
                    </a:lnTo>
                    <a:lnTo>
                      <a:pt x="223" y="257"/>
                    </a:lnTo>
                    <a:lnTo>
                      <a:pt x="207" y="209"/>
                    </a:lnTo>
                    <a:lnTo>
                      <a:pt x="186" y="163"/>
                    </a:lnTo>
                    <a:lnTo>
                      <a:pt x="161" y="120"/>
                    </a:lnTo>
                    <a:lnTo>
                      <a:pt x="131" y="82"/>
                    </a:lnTo>
                    <a:lnTo>
                      <a:pt x="97" y="49"/>
                    </a:lnTo>
                    <a:lnTo>
                      <a:pt x="60" y="22"/>
                    </a:lnTo>
                    <a:lnTo>
                      <a:pt x="22" y="0"/>
                    </a:lnTo>
                    <a:lnTo>
                      <a:pt x="0" y="82"/>
                    </a:lnTo>
                    <a:lnTo>
                      <a:pt x="32" y="100"/>
                    </a:lnTo>
                    <a:lnTo>
                      <a:pt x="63" y="123"/>
                    </a:lnTo>
                    <a:lnTo>
                      <a:pt x="90" y="154"/>
                    </a:lnTo>
                    <a:lnTo>
                      <a:pt x="114" y="187"/>
                    </a:lnTo>
                    <a:lnTo>
                      <a:pt x="135" y="225"/>
                    </a:lnTo>
                    <a:lnTo>
                      <a:pt x="151" y="265"/>
                    </a:lnTo>
                    <a:lnTo>
                      <a:pt x="161" y="308"/>
                    </a:lnTo>
                    <a:lnTo>
                      <a:pt x="168" y="352"/>
                    </a:lnTo>
                    <a:lnTo>
                      <a:pt x="168" y="395"/>
                    </a:lnTo>
                    <a:lnTo>
                      <a:pt x="164" y="438"/>
                    </a:lnTo>
                    <a:lnTo>
                      <a:pt x="155" y="482"/>
                    </a:lnTo>
                    <a:lnTo>
                      <a:pt x="222" y="513"/>
                    </a:lnTo>
                    <a:close/>
                  </a:path>
                </a:pathLst>
              </a:custGeom>
              <a:solidFill>
                <a:srgbClr val="96E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3" name="Freeform 152"/>
              <p:cNvSpPr>
                <a:spLocks/>
              </p:cNvSpPr>
              <p:nvPr/>
            </p:nvSpPr>
            <p:spPr bwMode="auto">
              <a:xfrm>
                <a:off x="1203" y="1627"/>
                <a:ext cx="194" cy="200"/>
              </a:xfrm>
              <a:custGeom>
                <a:avLst/>
                <a:gdLst>
                  <a:gd name="T0" fmla="*/ 26 w 194"/>
                  <a:gd name="T1" fmla="*/ 0 h 400"/>
                  <a:gd name="T2" fmla="*/ 58 w 194"/>
                  <a:gd name="T3" fmla="*/ 1 h 400"/>
                  <a:gd name="T4" fmla="*/ 89 w 194"/>
                  <a:gd name="T5" fmla="*/ 2 h 400"/>
                  <a:gd name="T6" fmla="*/ 116 w 194"/>
                  <a:gd name="T7" fmla="*/ 3 h 400"/>
                  <a:gd name="T8" fmla="*/ 140 w 194"/>
                  <a:gd name="T9" fmla="*/ 4 h 400"/>
                  <a:gd name="T10" fmla="*/ 161 w 194"/>
                  <a:gd name="T11" fmla="*/ 5 h 400"/>
                  <a:gd name="T12" fmla="*/ 177 w 194"/>
                  <a:gd name="T13" fmla="*/ 6 h 400"/>
                  <a:gd name="T14" fmla="*/ 187 w 194"/>
                  <a:gd name="T15" fmla="*/ 8 h 400"/>
                  <a:gd name="T16" fmla="*/ 194 w 194"/>
                  <a:gd name="T17" fmla="*/ 9 h 400"/>
                  <a:gd name="T18" fmla="*/ 194 w 194"/>
                  <a:gd name="T19" fmla="*/ 10 h 400"/>
                  <a:gd name="T20" fmla="*/ 190 w 194"/>
                  <a:gd name="T21" fmla="*/ 12 h 400"/>
                  <a:gd name="T22" fmla="*/ 181 w 194"/>
                  <a:gd name="T23" fmla="*/ 13 h 400"/>
                  <a:gd name="T24" fmla="*/ 108 w 194"/>
                  <a:gd name="T25" fmla="*/ 12 h 400"/>
                  <a:gd name="T26" fmla="*/ 116 w 194"/>
                  <a:gd name="T27" fmla="*/ 11 h 400"/>
                  <a:gd name="T28" fmla="*/ 118 w 194"/>
                  <a:gd name="T29" fmla="*/ 10 h 400"/>
                  <a:gd name="T30" fmla="*/ 115 w 194"/>
                  <a:gd name="T31" fmla="*/ 8 h 400"/>
                  <a:gd name="T32" fmla="*/ 106 w 194"/>
                  <a:gd name="T33" fmla="*/ 7 h 400"/>
                  <a:gd name="T34" fmla="*/ 93 w 194"/>
                  <a:gd name="T35" fmla="*/ 6 h 400"/>
                  <a:gd name="T36" fmla="*/ 75 w 194"/>
                  <a:gd name="T37" fmla="*/ 5 h 400"/>
                  <a:gd name="T38" fmla="*/ 52 w 194"/>
                  <a:gd name="T39" fmla="*/ 4 h 400"/>
                  <a:gd name="T40" fmla="*/ 28 w 194"/>
                  <a:gd name="T41" fmla="*/ 4 h 400"/>
                  <a:gd name="T42" fmla="*/ 0 w 194"/>
                  <a:gd name="T43" fmla="*/ 3 h 400"/>
                  <a:gd name="T44" fmla="*/ 26 w 194"/>
                  <a:gd name="T45" fmla="*/ 0 h 4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4" h="400">
                    <a:moveTo>
                      <a:pt x="26" y="0"/>
                    </a:moveTo>
                    <a:lnTo>
                      <a:pt x="58" y="18"/>
                    </a:lnTo>
                    <a:lnTo>
                      <a:pt x="89" y="41"/>
                    </a:lnTo>
                    <a:lnTo>
                      <a:pt x="116" y="72"/>
                    </a:lnTo>
                    <a:lnTo>
                      <a:pt x="140" y="105"/>
                    </a:lnTo>
                    <a:lnTo>
                      <a:pt x="161" y="143"/>
                    </a:lnTo>
                    <a:lnTo>
                      <a:pt x="177" y="183"/>
                    </a:lnTo>
                    <a:lnTo>
                      <a:pt x="187" y="226"/>
                    </a:lnTo>
                    <a:lnTo>
                      <a:pt x="194" y="270"/>
                    </a:lnTo>
                    <a:lnTo>
                      <a:pt x="194" y="313"/>
                    </a:lnTo>
                    <a:lnTo>
                      <a:pt x="190" y="356"/>
                    </a:lnTo>
                    <a:lnTo>
                      <a:pt x="181" y="400"/>
                    </a:lnTo>
                    <a:lnTo>
                      <a:pt x="108" y="365"/>
                    </a:lnTo>
                    <a:lnTo>
                      <a:pt x="116" y="329"/>
                    </a:lnTo>
                    <a:lnTo>
                      <a:pt x="118" y="291"/>
                    </a:lnTo>
                    <a:lnTo>
                      <a:pt x="115" y="255"/>
                    </a:lnTo>
                    <a:lnTo>
                      <a:pt x="106" y="219"/>
                    </a:lnTo>
                    <a:lnTo>
                      <a:pt x="93" y="184"/>
                    </a:lnTo>
                    <a:lnTo>
                      <a:pt x="75" y="154"/>
                    </a:lnTo>
                    <a:lnTo>
                      <a:pt x="52" y="127"/>
                    </a:lnTo>
                    <a:lnTo>
                      <a:pt x="28" y="103"/>
                    </a:lnTo>
                    <a:lnTo>
                      <a:pt x="0" y="87"/>
                    </a:lnTo>
                    <a:lnTo>
                      <a:pt x="26" y="0"/>
                    </a:lnTo>
                    <a:close/>
                  </a:path>
                </a:pathLst>
              </a:custGeom>
              <a:solidFill>
                <a:srgbClr val="9FEB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4" name="Freeform 153"/>
              <p:cNvSpPr>
                <a:spLocks/>
              </p:cNvSpPr>
              <p:nvPr/>
            </p:nvSpPr>
            <p:spPr bwMode="auto">
              <a:xfrm>
                <a:off x="1176" y="1670"/>
                <a:ext cx="145" cy="140"/>
              </a:xfrm>
              <a:custGeom>
                <a:avLst/>
                <a:gdLst>
                  <a:gd name="T0" fmla="*/ 135 w 145"/>
                  <a:gd name="T1" fmla="*/ 9 h 278"/>
                  <a:gd name="T2" fmla="*/ 143 w 145"/>
                  <a:gd name="T3" fmla="*/ 8 h 278"/>
                  <a:gd name="T4" fmla="*/ 145 w 145"/>
                  <a:gd name="T5" fmla="*/ 7 h 278"/>
                  <a:gd name="T6" fmla="*/ 142 w 145"/>
                  <a:gd name="T7" fmla="*/ 6 h 278"/>
                  <a:gd name="T8" fmla="*/ 133 w 145"/>
                  <a:gd name="T9" fmla="*/ 5 h 278"/>
                  <a:gd name="T10" fmla="*/ 120 w 145"/>
                  <a:gd name="T11" fmla="*/ 4 h 278"/>
                  <a:gd name="T12" fmla="*/ 102 w 145"/>
                  <a:gd name="T13" fmla="*/ 3 h 278"/>
                  <a:gd name="T14" fmla="*/ 79 w 145"/>
                  <a:gd name="T15" fmla="*/ 2 h 278"/>
                  <a:gd name="T16" fmla="*/ 55 w 145"/>
                  <a:gd name="T17" fmla="*/ 1 h 278"/>
                  <a:gd name="T18" fmla="*/ 27 w 145"/>
                  <a:gd name="T19" fmla="*/ 0 h 278"/>
                  <a:gd name="T20" fmla="*/ 0 w 145"/>
                  <a:gd name="T21" fmla="*/ 3 h 278"/>
                  <a:gd name="T22" fmla="*/ 19 w 145"/>
                  <a:gd name="T23" fmla="*/ 4 h 278"/>
                  <a:gd name="T24" fmla="*/ 34 w 145"/>
                  <a:gd name="T25" fmla="*/ 4 h 278"/>
                  <a:gd name="T26" fmla="*/ 47 w 145"/>
                  <a:gd name="T27" fmla="*/ 5 h 278"/>
                  <a:gd name="T28" fmla="*/ 57 w 145"/>
                  <a:gd name="T29" fmla="*/ 6 h 278"/>
                  <a:gd name="T30" fmla="*/ 61 w 145"/>
                  <a:gd name="T31" fmla="*/ 7 h 278"/>
                  <a:gd name="T32" fmla="*/ 61 w 145"/>
                  <a:gd name="T33" fmla="*/ 7 h 278"/>
                  <a:gd name="T34" fmla="*/ 57 w 145"/>
                  <a:gd name="T35" fmla="*/ 8 h 278"/>
                  <a:gd name="T36" fmla="*/ 135 w 145"/>
                  <a:gd name="T37" fmla="*/ 9 h 2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278">
                    <a:moveTo>
                      <a:pt x="135" y="278"/>
                    </a:moveTo>
                    <a:lnTo>
                      <a:pt x="143" y="242"/>
                    </a:lnTo>
                    <a:lnTo>
                      <a:pt x="145" y="204"/>
                    </a:lnTo>
                    <a:lnTo>
                      <a:pt x="142" y="168"/>
                    </a:lnTo>
                    <a:lnTo>
                      <a:pt x="133" y="132"/>
                    </a:lnTo>
                    <a:lnTo>
                      <a:pt x="120" y="97"/>
                    </a:lnTo>
                    <a:lnTo>
                      <a:pt x="102" y="67"/>
                    </a:lnTo>
                    <a:lnTo>
                      <a:pt x="79" y="40"/>
                    </a:lnTo>
                    <a:lnTo>
                      <a:pt x="55" y="16"/>
                    </a:lnTo>
                    <a:lnTo>
                      <a:pt x="27" y="0"/>
                    </a:lnTo>
                    <a:lnTo>
                      <a:pt x="0" y="96"/>
                    </a:lnTo>
                    <a:lnTo>
                      <a:pt x="19" y="108"/>
                    </a:lnTo>
                    <a:lnTo>
                      <a:pt x="34" y="125"/>
                    </a:lnTo>
                    <a:lnTo>
                      <a:pt x="47" y="145"/>
                    </a:lnTo>
                    <a:lnTo>
                      <a:pt x="57" y="168"/>
                    </a:lnTo>
                    <a:lnTo>
                      <a:pt x="61" y="192"/>
                    </a:lnTo>
                    <a:lnTo>
                      <a:pt x="61" y="217"/>
                    </a:lnTo>
                    <a:lnTo>
                      <a:pt x="57" y="242"/>
                    </a:lnTo>
                    <a:lnTo>
                      <a:pt x="135" y="278"/>
                    </a:lnTo>
                    <a:close/>
                  </a:path>
                </a:pathLst>
              </a:custGeom>
              <a:solidFill>
                <a:srgbClr val="A7F1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5" name="Freeform 154"/>
              <p:cNvSpPr>
                <a:spLocks/>
              </p:cNvSpPr>
              <p:nvPr/>
            </p:nvSpPr>
            <p:spPr bwMode="auto">
              <a:xfrm>
                <a:off x="1147" y="1718"/>
                <a:ext cx="90" cy="74"/>
              </a:xfrm>
              <a:custGeom>
                <a:avLst/>
                <a:gdLst>
                  <a:gd name="T0" fmla="*/ 29 w 90"/>
                  <a:gd name="T1" fmla="*/ 0 h 146"/>
                  <a:gd name="T2" fmla="*/ 48 w 90"/>
                  <a:gd name="T3" fmla="*/ 1 h 146"/>
                  <a:gd name="T4" fmla="*/ 63 w 90"/>
                  <a:gd name="T5" fmla="*/ 1 h 146"/>
                  <a:gd name="T6" fmla="*/ 76 w 90"/>
                  <a:gd name="T7" fmla="*/ 2 h 146"/>
                  <a:gd name="T8" fmla="*/ 86 w 90"/>
                  <a:gd name="T9" fmla="*/ 3 h 146"/>
                  <a:gd name="T10" fmla="*/ 90 w 90"/>
                  <a:gd name="T11" fmla="*/ 4 h 146"/>
                  <a:gd name="T12" fmla="*/ 90 w 90"/>
                  <a:gd name="T13" fmla="*/ 4 h 146"/>
                  <a:gd name="T14" fmla="*/ 86 w 90"/>
                  <a:gd name="T15" fmla="*/ 5 h 146"/>
                  <a:gd name="T16" fmla="*/ 0 w 90"/>
                  <a:gd name="T17" fmla="*/ 4 h 146"/>
                  <a:gd name="T18" fmla="*/ 0 w 90"/>
                  <a:gd name="T19" fmla="*/ 4 h 146"/>
                  <a:gd name="T20" fmla="*/ 29 w 90"/>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146">
                    <a:moveTo>
                      <a:pt x="29" y="0"/>
                    </a:moveTo>
                    <a:lnTo>
                      <a:pt x="48" y="12"/>
                    </a:lnTo>
                    <a:lnTo>
                      <a:pt x="63" y="29"/>
                    </a:lnTo>
                    <a:lnTo>
                      <a:pt x="76" y="49"/>
                    </a:lnTo>
                    <a:lnTo>
                      <a:pt x="86" y="72"/>
                    </a:lnTo>
                    <a:lnTo>
                      <a:pt x="90" y="96"/>
                    </a:lnTo>
                    <a:lnTo>
                      <a:pt x="90" y="121"/>
                    </a:lnTo>
                    <a:lnTo>
                      <a:pt x="86" y="146"/>
                    </a:lnTo>
                    <a:lnTo>
                      <a:pt x="0" y="106"/>
                    </a:lnTo>
                    <a:lnTo>
                      <a:pt x="0" y="105"/>
                    </a:lnTo>
                    <a:lnTo>
                      <a:pt x="29" y="0"/>
                    </a:lnTo>
                    <a:close/>
                  </a:path>
                </a:pathLst>
              </a:custGeom>
              <a:solidFill>
                <a:srgbClr val="AFF7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6" name="Freeform 155"/>
              <p:cNvSpPr>
                <a:spLocks/>
              </p:cNvSpPr>
              <p:nvPr/>
            </p:nvSpPr>
            <p:spPr bwMode="auto">
              <a:xfrm>
                <a:off x="1145" y="1771"/>
                <a:ext cx="2" cy="1"/>
              </a:xfrm>
              <a:custGeom>
                <a:avLst/>
                <a:gdLst>
                  <a:gd name="T0" fmla="*/ 2 w 2"/>
                  <a:gd name="T1" fmla="*/ 1 h 1"/>
                  <a:gd name="T2" fmla="*/ 2 w 2"/>
                  <a:gd name="T3" fmla="*/ 0 h 1"/>
                  <a:gd name="T4" fmla="*/ 0 w 2"/>
                  <a:gd name="T5" fmla="*/ 0 h 1"/>
                  <a:gd name="T6" fmla="*/ 0 w 2"/>
                  <a:gd name="T7" fmla="*/ 0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1"/>
                    </a:moveTo>
                    <a:lnTo>
                      <a:pt x="2" y="0"/>
                    </a:lnTo>
                    <a:lnTo>
                      <a:pt x="0" y="0"/>
                    </a:lnTo>
                    <a:lnTo>
                      <a:pt x="2" y="1"/>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7" name="Freeform 156"/>
              <p:cNvSpPr>
                <a:spLocks/>
              </p:cNvSpPr>
              <p:nvPr/>
            </p:nvSpPr>
            <p:spPr bwMode="auto">
              <a:xfrm>
                <a:off x="1145" y="1165"/>
                <a:ext cx="1342" cy="838"/>
              </a:xfrm>
              <a:custGeom>
                <a:avLst/>
                <a:gdLst>
                  <a:gd name="T0" fmla="*/ 997 w 1342"/>
                  <a:gd name="T1" fmla="*/ 53 h 1676"/>
                  <a:gd name="T2" fmla="*/ 0 w 1342"/>
                  <a:gd name="T3" fmla="*/ 38 h 1676"/>
                  <a:gd name="T4" fmla="*/ 345 w 1342"/>
                  <a:gd name="T5" fmla="*/ 0 h 1676"/>
                  <a:gd name="T6" fmla="*/ 1342 w 1342"/>
                  <a:gd name="T7" fmla="*/ 15 h 1676"/>
                  <a:gd name="T8" fmla="*/ 997 w 1342"/>
                  <a:gd name="T9" fmla="*/ 53 h 16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2" h="1676">
                    <a:moveTo>
                      <a:pt x="997" y="1676"/>
                    </a:moveTo>
                    <a:lnTo>
                      <a:pt x="0" y="1211"/>
                    </a:lnTo>
                    <a:lnTo>
                      <a:pt x="345" y="0"/>
                    </a:lnTo>
                    <a:lnTo>
                      <a:pt x="1342" y="463"/>
                    </a:lnTo>
                    <a:lnTo>
                      <a:pt x="997" y="16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8" name="Line 157"/>
              <p:cNvSpPr>
                <a:spLocks noChangeShapeType="1"/>
              </p:cNvSpPr>
              <p:nvPr/>
            </p:nvSpPr>
            <p:spPr bwMode="auto">
              <a:xfrm flipH="1">
                <a:off x="1357" y="1214"/>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09" name="Line 158"/>
              <p:cNvSpPr>
                <a:spLocks noChangeShapeType="1"/>
              </p:cNvSpPr>
              <p:nvPr/>
            </p:nvSpPr>
            <p:spPr bwMode="auto">
              <a:xfrm flipH="1">
                <a:off x="1370" y="1222"/>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0" name="Line 159"/>
              <p:cNvSpPr>
                <a:spLocks noChangeShapeType="1"/>
              </p:cNvSpPr>
              <p:nvPr/>
            </p:nvSpPr>
            <p:spPr bwMode="auto">
              <a:xfrm flipH="1">
                <a:off x="1343" y="1206"/>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1" name="Line 160"/>
              <p:cNvSpPr>
                <a:spLocks noChangeShapeType="1"/>
              </p:cNvSpPr>
              <p:nvPr/>
            </p:nvSpPr>
            <p:spPr bwMode="auto">
              <a:xfrm flipH="1">
                <a:off x="1384" y="1222"/>
                <a:ext cx="344"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2" name="Line 161"/>
              <p:cNvSpPr>
                <a:spLocks noChangeShapeType="1"/>
              </p:cNvSpPr>
              <p:nvPr/>
            </p:nvSpPr>
            <p:spPr bwMode="auto">
              <a:xfrm flipH="1">
                <a:off x="1767" y="1307"/>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3" name="Line 162"/>
              <p:cNvSpPr>
                <a:spLocks noChangeShapeType="1"/>
              </p:cNvSpPr>
              <p:nvPr/>
            </p:nvSpPr>
            <p:spPr bwMode="auto">
              <a:xfrm flipH="1">
                <a:off x="1781" y="1316"/>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4" name="Line 163"/>
              <p:cNvSpPr>
                <a:spLocks noChangeShapeType="1"/>
              </p:cNvSpPr>
              <p:nvPr/>
            </p:nvSpPr>
            <p:spPr bwMode="auto">
              <a:xfrm flipH="1">
                <a:off x="1754" y="1299"/>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5" name="Line 164"/>
              <p:cNvSpPr>
                <a:spLocks noChangeShapeType="1"/>
              </p:cNvSpPr>
              <p:nvPr/>
            </p:nvSpPr>
            <p:spPr bwMode="auto">
              <a:xfrm flipH="1">
                <a:off x="1794" y="1316"/>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6" name="Line 165"/>
              <p:cNvSpPr>
                <a:spLocks noChangeShapeType="1"/>
              </p:cNvSpPr>
              <p:nvPr/>
            </p:nvSpPr>
            <p:spPr bwMode="auto">
              <a:xfrm flipH="1">
                <a:off x="1974" y="1353"/>
                <a:ext cx="344"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7" name="Line 166"/>
              <p:cNvSpPr>
                <a:spLocks noChangeShapeType="1"/>
              </p:cNvSpPr>
              <p:nvPr/>
            </p:nvSpPr>
            <p:spPr bwMode="auto">
              <a:xfrm flipH="1">
                <a:off x="1986" y="1362"/>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8" name="Line 167"/>
              <p:cNvSpPr>
                <a:spLocks noChangeShapeType="1"/>
              </p:cNvSpPr>
              <p:nvPr/>
            </p:nvSpPr>
            <p:spPr bwMode="auto">
              <a:xfrm flipH="1">
                <a:off x="1959" y="1344"/>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19" name="Line 168"/>
              <p:cNvSpPr>
                <a:spLocks noChangeShapeType="1"/>
              </p:cNvSpPr>
              <p:nvPr/>
            </p:nvSpPr>
            <p:spPr bwMode="auto">
              <a:xfrm flipH="1">
                <a:off x="2000" y="1362"/>
                <a:ext cx="344"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0" name="Line 169"/>
              <p:cNvSpPr>
                <a:spLocks noChangeShapeType="1"/>
              </p:cNvSpPr>
              <p:nvPr/>
            </p:nvSpPr>
            <p:spPr bwMode="auto">
              <a:xfrm flipH="1">
                <a:off x="1569" y="1259"/>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1" name="Line 170"/>
              <p:cNvSpPr>
                <a:spLocks noChangeShapeType="1"/>
              </p:cNvSpPr>
              <p:nvPr/>
            </p:nvSpPr>
            <p:spPr bwMode="auto">
              <a:xfrm flipH="1">
                <a:off x="1582" y="1268"/>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2" name="Line 171"/>
              <p:cNvSpPr>
                <a:spLocks noChangeShapeType="1"/>
              </p:cNvSpPr>
              <p:nvPr/>
            </p:nvSpPr>
            <p:spPr bwMode="auto">
              <a:xfrm flipH="1">
                <a:off x="1555" y="1251"/>
                <a:ext cx="345"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3" name="Line 172"/>
              <p:cNvSpPr>
                <a:spLocks noChangeShapeType="1"/>
              </p:cNvSpPr>
              <p:nvPr/>
            </p:nvSpPr>
            <p:spPr bwMode="auto">
              <a:xfrm flipH="1">
                <a:off x="1596" y="1268"/>
                <a:ext cx="344" cy="6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4" name="Freeform 173"/>
              <p:cNvSpPr>
                <a:spLocks/>
              </p:cNvSpPr>
              <p:nvPr/>
            </p:nvSpPr>
            <p:spPr bwMode="auto">
              <a:xfrm>
                <a:off x="1181" y="1688"/>
                <a:ext cx="1013" cy="236"/>
              </a:xfrm>
              <a:custGeom>
                <a:avLst/>
                <a:gdLst>
                  <a:gd name="T0" fmla="*/ 0 w 1013"/>
                  <a:gd name="T1" fmla="*/ 1 h 471"/>
                  <a:gd name="T2" fmla="*/ 7 w 1013"/>
                  <a:gd name="T3" fmla="*/ 0 h 471"/>
                  <a:gd name="T4" fmla="*/ 1013 w 1013"/>
                  <a:gd name="T5" fmla="*/ 15 h 471"/>
                  <a:gd name="T6" fmla="*/ 1012 w 1013"/>
                  <a:gd name="T7" fmla="*/ 15 h 471"/>
                  <a:gd name="T8" fmla="*/ 25 w 1013"/>
                  <a:gd name="T9" fmla="*/ 1 h 471"/>
                  <a:gd name="T10" fmla="*/ 19 w 1013"/>
                  <a:gd name="T11" fmla="*/ 2 h 471"/>
                  <a:gd name="T12" fmla="*/ 0 w 1013"/>
                  <a:gd name="T13" fmla="*/ 1 h 4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3" h="471">
                    <a:moveTo>
                      <a:pt x="0" y="25"/>
                    </a:moveTo>
                    <a:lnTo>
                      <a:pt x="7" y="0"/>
                    </a:lnTo>
                    <a:lnTo>
                      <a:pt x="1013" y="471"/>
                    </a:lnTo>
                    <a:lnTo>
                      <a:pt x="1012" y="471"/>
                    </a:lnTo>
                    <a:lnTo>
                      <a:pt x="25" y="9"/>
                    </a:lnTo>
                    <a:lnTo>
                      <a:pt x="19" y="34"/>
                    </a:lnTo>
                    <a:lnTo>
                      <a:pt x="0" y="2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5" name="Freeform 174"/>
              <p:cNvSpPr>
                <a:spLocks/>
              </p:cNvSpPr>
              <p:nvPr/>
            </p:nvSpPr>
            <p:spPr bwMode="auto">
              <a:xfrm>
                <a:off x="1200" y="1693"/>
                <a:ext cx="993" cy="231"/>
              </a:xfrm>
              <a:custGeom>
                <a:avLst/>
                <a:gdLst>
                  <a:gd name="T0" fmla="*/ 0 w 993"/>
                  <a:gd name="T1" fmla="*/ 1 h 462"/>
                  <a:gd name="T2" fmla="*/ 6 w 993"/>
                  <a:gd name="T3" fmla="*/ 0 h 462"/>
                  <a:gd name="T4" fmla="*/ 993 w 993"/>
                  <a:gd name="T5" fmla="*/ 15 h 462"/>
                  <a:gd name="T6" fmla="*/ 993 w 993"/>
                  <a:gd name="T7" fmla="*/ 15 h 462"/>
                  <a:gd name="T8" fmla="*/ 26 w 993"/>
                  <a:gd name="T9" fmla="*/ 1 h 462"/>
                  <a:gd name="T10" fmla="*/ 20 w 993"/>
                  <a:gd name="T11" fmla="*/ 2 h 462"/>
                  <a:gd name="T12" fmla="*/ 0 w 993"/>
                  <a:gd name="T13" fmla="*/ 1 h 4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462">
                    <a:moveTo>
                      <a:pt x="0" y="25"/>
                    </a:moveTo>
                    <a:lnTo>
                      <a:pt x="6" y="0"/>
                    </a:lnTo>
                    <a:lnTo>
                      <a:pt x="993" y="462"/>
                    </a:lnTo>
                    <a:lnTo>
                      <a:pt x="26" y="9"/>
                    </a:lnTo>
                    <a:lnTo>
                      <a:pt x="20" y="34"/>
                    </a:lnTo>
                    <a:lnTo>
                      <a:pt x="0" y="25"/>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6" name="Freeform 175"/>
              <p:cNvSpPr>
                <a:spLocks/>
              </p:cNvSpPr>
              <p:nvPr/>
            </p:nvSpPr>
            <p:spPr bwMode="auto">
              <a:xfrm>
                <a:off x="1220" y="1697"/>
                <a:ext cx="973" cy="227"/>
              </a:xfrm>
              <a:custGeom>
                <a:avLst/>
                <a:gdLst>
                  <a:gd name="T0" fmla="*/ 0 w 973"/>
                  <a:gd name="T1" fmla="*/ 1 h 453"/>
                  <a:gd name="T2" fmla="*/ 6 w 973"/>
                  <a:gd name="T3" fmla="*/ 0 h 453"/>
                  <a:gd name="T4" fmla="*/ 973 w 973"/>
                  <a:gd name="T5" fmla="*/ 15 h 453"/>
                  <a:gd name="T6" fmla="*/ 973 w 973"/>
                  <a:gd name="T7" fmla="*/ 15 h 453"/>
                  <a:gd name="T8" fmla="*/ 26 w 973"/>
                  <a:gd name="T9" fmla="*/ 1 h 453"/>
                  <a:gd name="T10" fmla="*/ 20 w 973"/>
                  <a:gd name="T11" fmla="*/ 2 h 453"/>
                  <a:gd name="T12" fmla="*/ 0 w 973"/>
                  <a:gd name="T13" fmla="*/ 1 h 4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3" h="453">
                    <a:moveTo>
                      <a:pt x="0" y="25"/>
                    </a:moveTo>
                    <a:lnTo>
                      <a:pt x="6" y="0"/>
                    </a:lnTo>
                    <a:lnTo>
                      <a:pt x="973" y="453"/>
                    </a:lnTo>
                    <a:lnTo>
                      <a:pt x="26" y="11"/>
                    </a:lnTo>
                    <a:lnTo>
                      <a:pt x="20" y="34"/>
                    </a:lnTo>
                    <a:lnTo>
                      <a:pt x="0" y="25"/>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7" name="Freeform 176"/>
              <p:cNvSpPr>
                <a:spLocks/>
              </p:cNvSpPr>
              <p:nvPr/>
            </p:nvSpPr>
            <p:spPr bwMode="auto">
              <a:xfrm>
                <a:off x="1240" y="1703"/>
                <a:ext cx="953" cy="222"/>
              </a:xfrm>
              <a:custGeom>
                <a:avLst/>
                <a:gdLst>
                  <a:gd name="T0" fmla="*/ 0 w 953"/>
                  <a:gd name="T1" fmla="*/ 1 h 443"/>
                  <a:gd name="T2" fmla="*/ 6 w 953"/>
                  <a:gd name="T3" fmla="*/ 0 h 443"/>
                  <a:gd name="T4" fmla="*/ 953 w 953"/>
                  <a:gd name="T5" fmla="*/ 14 h 443"/>
                  <a:gd name="T6" fmla="*/ 953 w 953"/>
                  <a:gd name="T7" fmla="*/ 14 h 443"/>
                  <a:gd name="T8" fmla="*/ 25 w 953"/>
                  <a:gd name="T9" fmla="*/ 1 h 443"/>
                  <a:gd name="T10" fmla="*/ 20 w 953"/>
                  <a:gd name="T11" fmla="*/ 1 h 443"/>
                  <a:gd name="T12" fmla="*/ 0 w 953"/>
                  <a:gd name="T13" fmla="*/ 1 h 4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3" h="443">
                    <a:moveTo>
                      <a:pt x="0" y="23"/>
                    </a:moveTo>
                    <a:lnTo>
                      <a:pt x="6" y="0"/>
                    </a:lnTo>
                    <a:lnTo>
                      <a:pt x="953" y="442"/>
                    </a:lnTo>
                    <a:lnTo>
                      <a:pt x="953" y="443"/>
                    </a:lnTo>
                    <a:lnTo>
                      <a:pt x="25" y="9"/>
                    </a:lnTo>
                    <a:lnTo>
                      <a:pt x="20" y="32"/>
                    </a:lnTo>
                    <a:lnTo>
                      <a:pt x="0" y="23"/>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8" name="Freeform 177"/>
              <p:cNvSpPr>
                <a:spLocks/>
              </p:cNvSpPr>
              <p:nvPr/>
            </p:nvSpPr>
            <p:spPr bwMode="auto">
              <a:xfrm>
                <a:off x="1260" y="1707"/>
                <a:ext cx="933" cy="218"/>
              </a:xfrm>
              <a:custGeom>
                <a:avLst/>
                <a:gdLst>
                  <a:gd name="T0" fmla="*/ 0 w 933"/>
                  <a:gd name="T1" fmla="*/ 1 h 434"/>
                  <a:gd name="T2" fmla="*/ 5 w 933"/>
                  <a:gd name="T3" fmla="*/ 0 h 434"/>
                  <a:gd name="T4" fmla="*/ 933 w 933"/>
                  <a:gd name="T5" fmla="*/ 14 h 434"/>
                  <a:gd name="T6" fmla="*/ 933 w 933"/>
                  <a:gd name="T7" fmla="*/ 14 h 434"/>
                  <a:gd name="T8" fmla="*/ 25 w 933"/>
                  <a:gd name="T9" fmla="*/ 1 h 434"/>
                  <a:gd name="T10" fmla="*/ 20 w 933"/>
                  <a:gd name="T11" fmla="*/ 1 h 434"/>
                  <a:gd name="T12" fmla="*/ 0 w 933"/>
                  <a:gd name="T13" fmla="*/ 1 h 4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434">
                    <a:moveTo>
                      <a:pt x="0" y="23"/>
                    </a:moveTo>
                    <a:lnTo>
                      <a:pt x="5" y="0"/>
                    </a:lnTo>
                    <a:lnTo>
                      <a:pt x="933" y="434"/>
                    </a:lnTo>
                    <a:lnTo>
                      <a:pt x="25" y="11"/>
                    </a:lnTo>
                    <a:lnTo>
                      <a:pt x="20" y="32"/>
                    </a:lnTo>
                    <a:lnTo>
                      <a:pt x="0" y="23"/>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29" name="Freeform 178"/>
              <p:cNvSpPr>
                <a:spLocks/>
              </p:cNvSpPr>
              <p:nvPr/>
            </p:nvSpPr>
            <p:spPr bwMode="auto">
              <a:xfrm>
                <a:off x="1280" y="1713"/>
                <a:ext cx="913" cy="212"/>
              </a:xfrm>
              <a:custGeom>
                <a:avLst/>
                <a:gdLst>
                  <a:gd name="T0" fmla="*/ 0 w 913"/>
                  <a:gd name="T1" fmla="*/ 1 h 423"/>
                  <a:gd name="T2" fmla="*/ 5 w 913"/>
                  <a:gd name="T3" fmla="*/ 0 h 423"/>
                  <a:gd name="T4" fmla="*/ 913 w 913"/>
                  <a:gd name="T5" fmla="*/ 14 h 423"/>
                  <a:gd name="T6" fmla="*/ 913 w 913"/>
                  <a:gd name="T7" fmla="*/ 14 h 423"/>
                  <a:gd name="T8" fmla="*/ 25 w 913"/>
                  <a:gd name="T9" fmla="*/ 1 h 423"/>
                  <a:gd name="T10" fmla="*/ 19 w 913"/>
                  <a:gd name="T11" fmla="*/ 1 h 423"/>
                  <a:gd name="T12" fmla="*/ 0 w 913"/>
                  <a:gd name="T13" fmla="*/ 1 h 4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3" h="423">
                    <a:moveTo>
                      <a:pt x="0" y="21"/>
                    </a:moveTo>
                    <a:lnTo>
                      <a:pt x="5" y="0"/>
                    </a:lnTo>
                    <a:lnTo>
                      <a:pt x="913" y="423"/>
                    </a:lnTo>
                    <a:lnTo>
                      <a:pt x="25" y="9"/>
                    </a:lnTo>
                    <a:lnTo>
                      <a:pt x="19" y="31"/>
                    </a:lnTo>
                    <a:lnTo>
                      <a:pt x="0" y="21"/>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0" name="Freeform 179"/>
              <p:cNvSpPr>
                <a:spLocks/>
              </p:cNvSpPr>
              <p:nvPr/>
            </p:nvSpPr>
            <p:spPr bwMode="auto">
              <a:xfrm>
                <a:off x="1299" y="1717"/>
                <a:ext cx="894" cy="208"/>
              </a:xfrm>
              <a:custGeom>
                <a:avLst/>
                <a:gdLst>
                  <a:gd name="T0" fmla="*/ 0 w 894"/>
                  <a:gd name="T1" fmla="*/ 1 h 414"/>
                  <a:gd name="T2" fmla="*/ 6 w 894"/>
                  <a:gd name="T3" fmla="*/ 0 h 414"/>
                  <a:gd name="T4" fmla="*/ 894 w 894"/>
                  <a:gd name="T5" fmla="*/ 14 h 414"/>
                  <a:gd name="T6" fmla="*/ 894 w 894"/>
                  <a:gd name="T7" fmla="*/ 14 h 414"/>
                  <a:gd name="T8" fmla="*/ 26 w 894"/>
                  <a:gd name="T9" fmla="*/ 1 h 414"/>
                  <a:gd name="T10" fmla="*/ 20 w 894"/>
                  <a:gd name="T11" fmla="*/ 1 h 414"/>
                  <a:gd name="T12" fmla="*/ 0 w 894"/>
                  <a:gd name="T13" fmla="*/ 1 h 4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4" h="414">
                    <a:moveTo>
                      <a:pt x="0" y="22"/>
                    </a:moveTo>
                    <a:lnTo>
                      <a:pt x="6" y="0"/>
                    </a:lnTo>
                    <a:lnTo>
                      <a:pt x="894" y="414"/>
                    </a:lnTo>
                    <a:lnTo>
                      <a:pt x="26" y="9"/>
                    </a:lnTo>
                    <a:lnTo>
                      <a:pt x="20" y="31"/>
                    </a:lnTo>
                    <a:lnTo>
                      <a:pt x="0" y="22"/>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1" name="Freeform 180"/>
              <p:cNvSpPr>
                <a:spLocks/>
              </p:cNvSpPr>
              <p:nvPr/>
            </p:nvSpPr>
            <p:spPr bwMode="auto">
              <a:xfrm>
                <a:off x="1319" y="1722"/>
                <a:ext cx="874" cy="204"/>
              </a:xfrm>
              <a:custGeom>
                <a:avLst/>
                <a:gdLst>
                  <a:gd name="T0" fmla="*/ 0 w 874"/>
                  <a:gd name="T1" fmla="*/ 1 h 407"/>
                  <a:gd name="T2" fmla="*/ 6 w 874"/>
                  <a:gd name="T3" fmla="*/ 0 h 407"/>
                  <a:gd name="T4" fmla="*/ 874 w 874"/>
                  <a:gd name="T5" fmla="*/ 13 h 407"/>
                  <a:gd name="T6" fmla="*/ 874 w 874"/>
                  <a:gd name="T7" fmla="*/ 13 h 407"/>
                  <a:gd name="T8" fmla="*/ 27 w 874"/>
                  <a:gd name="T9" fmla="*/ 1 h 407"/>
                  <a:gd name="T10" fmla="*/ 21 w 874"/>
                  <a:gd name="T11" fmla="*/ 1 h 407"/>
                  <a:gd name="T12" fmla="*/ 0 w 874"/>
                  <a:gd name="T13" fmla="*/ 1 h 4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4" h="407">
                    <a:moveTo>
                      <a:pt x="0" y="22"/>
                    </a:moveTo>
                    <a:lnTo>
                      <a:pt x="6" y="0"/>
                    </a:lnTo>
                    <a:lnTo>
                      <a:pt x="874" y="405"/>
                    </a:lnTo>
                    <a:lnTo>
                      <a:pt x="874" y="407"/>
                    </a:lnTo>
                    <a:lnTo>
                      <a:pt x="27" y="11"/>
                    </a:lnTo>
                    <a:lnTo>
                      <a:pt x="21" y="32"/>
                    </a:lnTo>
                    <a:lnTo>
                      <a:pt x="0" y="2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2" name="Freeform 181"/>
              <p:cNvSpPr>
                <a:spLocks/>
              </p:cNvSpPr>
              <p:nvPr/>
            </p:nvSpPr>
            <p:spPr bwMode="auto">
              <a:xfrm>
                <a:off x="1340" y="1727"/>
                <a:ext cx="853" cy="199"/>
              </a:xfrm>
              <a:custGeom>
                <a:avLst/>
                <a:gdLst>
                  <a:gd name="T0" fmla="*/ 0 w 853"/>
                  <a:gd name="T1" fmla="*/ 1 h 396"/>
                  <a:gd name="T2" fmla="*/ 6 w 853"/>
                  <a:gd name="T3" fmla="*/ 0 h 396"/>
                  <a:gd name="T4" fmla="*/ 853 w 853"/>
                  <a:gd name="T5" fmla="*/ 13 h 396"/>
                  <a:gd name="T6" fmla="*/ 853 w 853"/>
                  <a:gd name="T7" fmla="*/ 13 h 396"/>
                  <a:gd name="T8" fmla="*/ 27 w 853"/>
                  <a:gd name="T9" fmla="*/ 1 h 396"/>
                  <a:gd name="T10" fmla="*/ 22 w 853"/>
                  <a:gd name="T11" fmla="*/ 1 h 396"/>
                  <a:gd name="T12" fmla="*/ 0 w 853"/>
                  <a:gd name="T13" fmla="*/ 1 h 3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3" h="396">
                    <a:moveTo>
                      <a:pt x="0" y="21"/>
                    </a:moveTo>
                    <a:lnTo>
                      <a:pt x="6" y="0"/>
                    </a:lnTo>
                    <a:lnTo>
                      <a:pt x="853" y="396"/>
                    </a:lnTo>
                    <a:lnTo>
                      <a:pt x="27" y="11"/>
                    </a:lnTo>
                    <a:lnTo>
                      <a:pt x="22" y="31"/>
                    </a:lnTo>
                    <a:lnTo>
                      <a:pt x="0" y="21"/>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3" name="Freeform 182"/>
              <p:cNvSpPr>
                <a:spLocks/>
              </p:cNvSpPr>
              <p:nvPr/>
            </p:nvSpPr>
            <p:spPr bwMode="auto">
              <a:xfrm>
                <a:off x="1362" y="1733"/>
                <a:ext cx="831" cy="193"/>
              </a:xfrm>
              <a:custGeom>
                <a:avLst/>
                <a:gdLst>
                  <a:gd name="T0" fmla="*/ 0 w 831"/>
                  <a:gd name="T1" fmla="*/ 1 h 385"/>
                  <a:gd name="T2" fmla="*/ 5 w 831"/>
                  <a:gd name="T3" fmla="*/ 0 h 385"/>
                  <a:gd name="T4" fmla="*/ 831 w 831"/>
                  <a:gd name="T5" fmla="*/ 13 h 385"/>
                  <a:gd name="T6" fmla="*/ 829 w 831"/>
                  <a:gd name="T7" fmla="*/ 13 h 385"/>
                  <a:gd name="T8" fmla="*/ 26 w 831"/>
                  <a:gd name="T9" fmla="*/ 1 h 385"/>
                  <a:gd name="T10" fmla="*/ 21 w 831"/>
                  <a:gd name="T11" fmla="*/ 1 h 385"/>
                  <a:gd name="T12" fmla="*/ 0 w 831"/>
                  <a:gd name="T13" fmla="*/ 1 h 3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1" h="385">
                    <a:moveTo>
                      <a:pt x="0" y="20"/>
                    </a:moveTo>
                    <a:lnTo>
                      <a:pt x="5" y="0"/>
                    </a:lnTo>
                    <a:lnTo>
                      <a:pt x="831" y="385"/>
                    </a:lnTo>
                    <a:lnTo>
                      <a:pt x="829" y="385"/>
                    </a:lnTo>
                    <a:lnTo>
                      <a:pt x="26" y="10"/>
                    </a:lnTo>
                    <a:lnTo>
                      <a:pt x="21" y="30"/>
                    </a:lnTo>
                    <a:lnTo>
                      <a:pt x="0" y="2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4" name="Freeform 183"/>
              <p:cNvSpPr>
                <a:spLocks/>
              </p:cNvSpPr>
              <p:nvPr/>
            </p:nvSpPr>
            <p:spPr bwMode="auto">
              <a:xfrm>
                <a:off x="1383" y="1738"/>
                <a:ext cx="808" cy="188"/>
              </a:xfrm>
              <a:custGeom>
                <a:avLst/>
                <a:gdLst>
                  <a:gd name="T0" fmla="*/ 0 w 808"/>
                  <a:gd name="T1" fmla="*/ 1 h 375"/>
                  <a:gd name="T2" fmla="*/ 5 w 808"/>
                  <a:gd name="T3" fmla="*/ 0 h 375"/>
                  <a:gd name="T4" fmla="*/ 808 w 808"/>
                  <a:gd name="T5" fmla="*/ 12 h 375"/>
                  <a:gd name="T6" fmla="*/ 808 w 808"/>
                  <a:gd name="T7" fmla="*/ 12 h 375"/>
                  <a:gd name="T8" fmla="*/ 28 w 808"/>
                  <a:gd name="T9" fmla="*/ 1 h 375"/>
                  <a:gd name="T10" fmla="*/ 22 w 808"/>
                  <a:gd name="T11" fmla="*/ 1 h 375"/>
                  <a:gd name="T12" fmla="*/ 0 w 808"/>
                  <a:gd name="T13" fmla="*/ 1 h 3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8" h="375">
                    <a:moveTo>
                      <a:pt x="0" y="20"/>
                    </a:moveTo>
                    <a:lnTo>
                      <a:pt x="5" y="0"/>
                    </a:lnTo>
                    <a:lnTo>
                      <a:pt x="808" y="375"/>
                    </a:lnTo>
                    <a:lnTo>
                      <a:pt x="28" y="11"/>
                    </a:lnTo>
                    <a:lnTo>
                      <a:pt x="22" y="31"/>
                    </a:lnTo>
                    <a:lnTo>
                      <a:pt x="0" y="20"/>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5" name="Freeform 184"/>
              <p:cNvSpPr>
                <a:spLocks/>
              </p:cNvSpPr>
              <p:nvPr/>
            </p:nvSpPr>
            <p:spPr bwMode="auto">
              <a:xfrm>
                <a:off x="1405" y="1744"/>
                <a:ext cx="786" cy="183"/>
              </a:xfrm>
              <a:custGeom>
                <a:avLst/>
                <a:gdLst>
                  <a:gd name="T0" fmla="*/ 0 w 786"/>
                  <a:gd name="T1" fmla="*/ 1 h 366"/>
                  <a:gd name="T2" fmla="*/ 6 w 786"/>
                  <a:gd name="T3" fmla="*/ 0 h 366"/>
                  <a:gd name="T4" fmla="*/ 786 w 786"/>
                  <a:gd name="T5" fmla="*/ 12 h 366"/>
                  <a:gd name="T6" fmla="*/ 786 w 786"/>
                  <a:gd name="T7" fmla="*/ 12 h 366"/>
                  <a:gd name="T8" fmla="*/ 30 w 786"/>
                  <a:gd name="T9" fmla="*/ 1 h 366"/>
                  <a:gd name="T10" fmla="*/ 24 w 786"/>
                  <a:gd name="T11" fmla="*/ 1 h 366"/>
                  <a:gd name="T12" fmla="*/ 0 w 786"/>
                  <a:gd name="T13" fmla="*/ 1 h 3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6" h="366">
                    <a:moveTo>
                      <a:pt x="0" y="20"/>
                    </a:moveTo>
                    <a:lnTo>
                      <a:pt x="6" y="0"/>
                    </a:lnTo>
                    <a:lnTo>
                      <a:pt x="786" y="364"/>
                    </a:lnTo>
                    <a:lnTo>
                      <a:pt x="786" y="366"/>
                    </a:lnTo>
                    <a:lnTo>
                      <a:pt x="30" y="11"/>
                    </a:lnTo>
                    <a:lnTo>
                      <a:pt x="24" y="31"/>
                    </a:lnTo>
                    <a:lnTo>
                      <a:pt x="0" y="2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6" name="Freeform 185"/>
              <p:cNvSpPr>
                <a:spLocks/>
              </p:cNvSpPr>
              <p:nvPr/>
            </p:nvSpPr>
            <p:spPr bwMode="auto">
              <a:xfrm>
                <a:off x="1429" y="1749"/>
                <a:ext cx="762" cy="178"/>
              </a:xfrm>
              <a:custGeom>
                <a:avLst/>
                <a:gdLst>
                  <a:gd name="T0" fmla="*/ 0 w 762"/>
                  <a:gd name="T1" fmla="*/ 1 h 355"/>
                  <a:gd name="T2" fmla="*/ 6 w 762"/>
                  <a:gd name="T3" fmla="*/ 0 h 355"/>
                  <a:gd name="T4" fmla="*/ 762 w 762"/>
                  <a:gd name="T5" fmla="*/ 12 h 355"/>
                  <a:gd name="T6" fmla="*/ 762 w 762"/>
                  <a:gd name="T7" fmla="*/ 12 h 355"/>
                  <a:gd name="T8" fmla="*/ 30 w 762"/>
                  <a:gd name="T9" fmla="*/ 1 h 355"/>
                  <a:gd name="T10" fmla="*/ 24 w 762"/>
                  <a:gd name="T11" fmla="*/ 1 h 355"/>
                  <a:gd name="T12" fmla="*/ 0 w 762"/>
                  <a:gd name="T13" fmla="*/ 1 h 3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2" h="355">
                    <a:moveTo>
                      <a:pt x="0" y="20"/>
                    </a:moveTo>
                    <a:lnTo>
                      <a:pt x="6" y="0"/>
                    </a:lnTo>
                    <a:lnTo>
                      <a:pt x="762" y="355"/>
                    </a:lnTo>
                    <a:lnTo>
                      <a:pt x="30" y="13"/>
                    </a:lnTo>
                    <a:lnTo>
                      <a:pt x="24" y="31"/>
                    </a:lnTo>
                    <a:lnTo>
                      <a:pt x="0" y="20"/>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7" name="Freeform 186"/>
              <p:cNvSpPr>
                <a:spLocks/>
              </p:cNvSpPr>
              <p:nvPr/>
            </p:nvSpPr>
            <p:spPr bwMode="auto">
              <a:xfrm>
                <a:off x="1453" y="1755"/>
                <a:ext cx="738" cy="172"/>
              </a:xfrm>
              <a:custGeom>
                <a:avLst/>
                <a:gdLst>
                  <a:gd name="T0" fmla="*/ 0 w 738"/>
                  <a:gd name="T1" fmla="*/ 1 h 342"/>
                  <a:gd name="T2" fmla="*/ 6 w 738"/>
                  <a:gd name="T3" fmla="*/ 0 h 342"/>
                  <a:gd name="T4" fmla="*/ 738 w 738"/>
                  <a:gd name="T5" fmla="*/ 11 h 342"/>
                  <a:gd name="T6" fmla="*/ 738 w 738"/>
                  <a:gd name="T7" fmla="*/ 11 h 342"/>
                  <a:gd name="T8" fmla="*/ 31 w 738"/>
                  <a:gd name="T9" fmla="*/ 1 h 342"/>
                  <a:gd name="T10" fmla="*/ 26 w 738"/>
                  <a:gd name="T11" fmla="*/ 1 h 342"/>
                  <a:gd name="T12" fmla="*/ 0 w 738"/>
                  <a:gd name="T13" fmla="*/ 1 h 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8" h="342">
                    <a:moveTo>
                      <a:pt x="0" y="18"/>
                    </a:moveTo>
                    <a:lnTo>
                      <a:pt x="6" y="0"/>
                    </a:lnTo>
                    <a:lnTo>
                      <a:pt x="738" y="342"/>
                    </a:lnTo>
                    <a:lnTo>
                      <a:pt x="31" y="13"/>
                    </a:lnTo>
                    <a:lnTo>
                      <a:pt x="26" y="29"/>
                    </a:lnTo>
                    <a:lnTo>
                      <a:pt x="0" y="18"/>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8" name="Freeform 187"/>
              <p:cNvSpPr>
                <a:spLocks/>
              </p:cNvSpPr>
              <p:nvPr/>
            </p:nvSpPr>
            <p:spPr bwMode="auto">
              <a:xfrm>
                <a:off x="1479" y="1762"/>
                <a:ext cx="712" cy="165"/>
              </a:xfrm>
              <a:custGeom>
                <a:avLst/>
                <a:gdLst>
                  <a:gd name="T0" fmla="*/ 0 w 712"/>
                  <a:gd name="T1" fmla="*/ 0 h 331"/>
                  <a:gd name="T2" fmla="*/ 5 w 712"/>
                  <a:gd name="T3" fmla="*/ 0 h 331"/>
                  <a:gd name="T4" fmla="*/ 712 w 712"/>
                  <a:gd name="T5" fmla="*/ 10 h 331"/>
                  <a:gd name="T6" fmla="*/ 712 w 712"/>
                  <a:gd name="T7" fmla="*/ 10 h 331"/>
                  <a:gd name="T8" fmla="*/ 31 w 712"/>
                  <a:gd name="T9" fmla="*/ 0 h 331"/>
                  <a:gd name="T10" fmla="*/ 27 w 712"/>
                  <a:gd name="T11" fmla="*/ 0 h 331"/>
                  <a:gd name="T12" fmla="*/ 0 w 712"/>
                  <a:gd name="T13" fmla="*/ 0 h 3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2" h="331">
                    <a:moveTo>
                      <a:pt x="0" y="16"/>
                    </a:moveTo>
                    <a:lnTo>
                      <a:pt x="5" y="0"/>
                    </a:lnTo>
                    <a:lnTo>
                      <a:pt x="712" y="329"/>
                    </a:lnTo>
                    <a:lnTo>
                      <a:pt x="712" y="331"/>
                    </a:lnTo>
                    <a:lnTo>
                      <a:pt x="31" y="12"/>
                    </a:lnTo>
                    <a:lnTo>
                      <a:pt x="27" y="28"/>
                    </a:lnTo>
                    <a:lnTo>
                      <a:pt x="0" y="16"/>
                    </a:lnTo>
                    <a:close/>
                  </a:path>
                </a:pathLst>
              </a:custGeom>
              <a:solidFill>
                <a:srgbClr val="CACA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39" name="Freeform 188"/>
              <p:cNvSpPr>
                <a:spLocks/>
              </p:cNvSpPr>
              <p:nvPr/>
            </p:nvSpPr>
            <p:spPr bwMode="auto">
              <a:xfrm>
                <a:off x="1506" y="1768"/>
                <a:ext cx="685" cy="159"/>
              </a:xfrm>
              <a:custGeom>
                <a:avLst/>
                <a:gdLst>
                  <a:gd name="T0" fmla="*/ 0 w 685"/>
                  <a:gd name="T1" fmla="*/ 0 h 319"/>
                  <a:gd name="T2" fmla="*/ 4 w 685"/>
                  <a:gd name="T3" fmla="*/ 0 h 319"/>
                  <a:gd name="T4" fmla="*/ 685 w 685"/>
                  <a:gd name="T5" fmla="*/ 9 h 319"/>
                  <a:gd name="T6" fmla="*/ 685 w 685"/>
                  <a:gd name="T7" fmla="*/ 9 h 319"/>
                  <a:gd name="T8" fmla="*/ 32 w 685"/>
                  <a:gd name="T9" fmla="*/ 0 h 319"/>
                  <a:gd name="T10" fmla="*/ 27 w 685"/>
                  <a:gd name="T11" fmla="*/ 0 h 319"/>
                  <a:gd name="T12" fmla="*/ 0 w 685"/>
                  <a:gd name="T13" fmla="*/ 0 h 3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5" h="319">
                    <a:moveTo>
                      <a:pt x="0" y="16"/>
                    </a:moveTo>
                    <a:lnTo>
                      <a:pt x="4" y="0"/>
                    </a:lnTo>
                    <a:lnTo>
                      <a:pt x="685" y="319"/>
                    </a:lnTo>
                    <a:lnTo>
                      <a:pt x="32" y="13"/>
                    </a:lnTo>
                    <a:lnTo>
                      <a:pt x="27" y="29"/>
                    </a:lnTo>
                    <a:lnTo>
                      <a:pt x="0" y="1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0" name="Freeform 189"/>
              <p:cNvSpPr>
                <a:spLocks/>
              </p:cNvSpPr>
              <p:nvPr/>
            </p:nvSpPr>
            <p:spPr bwMode="auto">
              <a:xfrm>
                <a:off x="1533" y="1774"/>
                <a:ext cx="658" cy="153"/>
              </a:xfrm>
              <a:custGeom>
                <a:avLst/>
                <a:gdLst>
                  <a:gd name="T0" fmla="*/ 0 w 658"/>
                  <a:gd name="T1" fmla="*/ 1 h 306"/>
                  <a:gd name="T2" fmla="*/ 5 w 658"/>
                  <a:gd name="T3" fmla="*/ 0 h 306"/>
                  <a:gd name="T4" fmla="*/ 658 w 658"/>
                  <a:gd name="T5" fmla="*/ 10 h 306"/>
                  <a:gd name="T6" fmla="*/ 658 w 658"/>
                  <a:gd name="T7" fmla="*/ 10 h 306"/>
                  <a:gd name="T8" fmla="*/ 33 w 658"/>
                  <a:gd name="T9" fmla="*/ 1 h 306"/>
                  <a:gd name="T10" fmla="*/ 29 w 658"/>
                  <a:gd name="T11" fmla="*/ 1 h 306"/>
                  <a:gd name="T12" fmla="*/ 0 w 658"/>
                  <a:gd name="T13" fmla="*/ 1 h 3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8" h="306">
                    <a:moveTo>
                      <a:pt x="0" y="16"/>
                    </a:moveTo>
                    <a:lnTo>
                      <a:pt x="5" y="0"/>
                    </a:lnTo>
                    <a:lnTo>
                      <a:pt x="658" y="306"/>
                    </a:lnTo>
                    <a:lnTo>
                      <a:pt x="33" y="14"/>
                    </a:lnTo>
                    <a:lnTo>
                      <a:pt x="29" y="31"/>
                    </a:lnTo>
                    <a:lnTo>
                      <a:pt x="0" y="16"/>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1" name="Freeform 190"/>
              <p:cNvSpPr>
                <a:spLocks/>
              </p:cNvSpPr>
              <p:nvPr/>
            </p:nvSpPr>
            <p:spPr bwMode="auto">
              <a:xfrm>
                <a:off x="1562" y="1782"/>
                <a:ext cx="629" cy="146"/>
              </a:xfrm>
              <a:custGeom>
                <a:avLst/>
                <a:gdLst>
                  <a:gd name="T0" fmla="*/ 0 w 629"/>
                  <a:gd name="T1" fmla="*/ 0 h 294"/>
                  <a:gd name="T2" fmla="*/ 4 w 629"/>
                  <a:gd name="T3" fmla="*/ 0 h 294"/>
                  <a:gd name="T4" fmla="*/ 629 w 629"/>
                  <a:gd name="T5" fmla="*/ 9 h 294"/>
                  <a:gd name="T6" fmla="*/ 628 w 629"/>
                  <a:gd name="T7" fmla="*/ 9 h 294"/>
                  <a:gd name="T8" fmla="*/ 34 w 629"/>
                  <a:gd name="T9" fmla="*/ 0 h 294"/>
                  <a:gd name="T10" fmla="*/ 30 w 629"/>
                  <a:gd name="T11" fmla="*/ 0 h 294"/>
                  <a:gd name="T12" fmla="*/ 0 w 629"/>
                  <a:gd name="T13" fmla="*/ 0 h 2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9" h="294">
                    <a:moveTo>
                      <a:pt x="0" y="17"/>
                    </a:moveTo>
                    <a:lnTo>
                      <a:pt x="4" y="0"/>
                    </a:lnTo>
                    <a:lnTo>
                      <a:pt x="629" y="292"/>
                    </a:lnTo>
                    <a:lnTo>
                      <a:pt x="628" y="294"/>
                    </a:lnTo>
                    <a:lnTo>
                      <a:pt x="34" y="15"/>
                    </a:lnTo>
                    <a:lnTo>
                      <a:pt x="30" y="29"/>
                    </a:lnTo>
                    <a:lnTo>
                      <a:pt x="0" y="17"/>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2" name="Freeform 191"/>
              <p:cNvSpPr>
                <a:spLocks/>
              </p:cNvSpPr>
              <p:nvPr/>
            </p:nvSpPr>
            <p:spPr bwMode="auto">
              <a:xfrm>
                <a:off x="1592" y="1789"/>
                <a:ext cx="598" cy="139"/>
              </a:xfrm>
              <a:custGeom>
                <a:avLst/>
                <a:gdLst>
                  <a:gd name="T0" fmla="*/ 0 w 598"/>
                  <a:gd name="T1" fmla="*/ 0 h 279"/>
                  <a:gd name="T2" fmla="*/ 4 w 598"/>
                  <a:gd name="T3" fmla="*/ 0 h 279"/>
                  <a:gd name="T4" fmla="*/ 598 w 598"/>
                  <a:gd name="T5" fmla="*/ 8 h 279"/>
                  <a:gd name="T6" fmla="*/ 598 w 598"/>
                  <a:gd name="T7" fmla="*/ 8 h 279"/>
                  <a:gd name="T8" fmla="*/ 35 w 598"/>
                  <a:gd name="T9" fmla="*/ 0 h 279"/>
                  <a:gd name="T10" fmla="*/ 31 w 598"/>
                  <a:gd name="T11" fmla="*/ 0 h 279"/>
                  <a:gd name="T12" fmla="*/ 0 w 598"/>
                  <a:gd name="T13" fmla="*/ 0 h 2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8" h="279">
                    <a:moveTo>
                      <a:pt x="0" y="14"/>
                    </a:moveTo>
                    <a:lnTo>
                      <a:pt x="4" y="0"/>
                    </a:lnTo>
                    <a:lnTo>
                      <a:pt x="598" y="279"/>
                    </a:lnTo>
                    <a:lnTo>
                      <a:pt x="35" y="16"/>
                    </a:lnTo>
                    <a:lnTo>
                      <a:pt x="31" y="29"/>
                    </a:lnTo>
                    <a:lnTo>
                      <a:pt x="0" y="14"/>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3" name="Freeform 192"/>
              <p:cNvSpPr>
                <a:spLocks/>
              </p:cNvSpPr>
              <p:nvPr/>
            </p:nvSpPr>
            <p:spPr bwMode="auto">
              <a:xfrm>
                <a:off x="1623" y="1797"/>
                <a:ext cx="567" cy="132"/>
              </a:xfrm>
              <a:custGeom>
                <a:avLst/>
                <a:gdLst>
                  <a:gd name="T0" fmla="*/ 0 w 567"/>
                  <a:gd name="T1" fmla="*/ 1 h 264"/>
                  <a:gd name="T2" fmla="*/ 4 w 567"/>
                  <a:gd name="T3" fmla="*/ 0 h 264"/>
                  <a:gd name="T4" fmla="*/ 567 w 567"/>
                  <a:gd name="T5" fmla="*/ 9 h 264"/>
                  <a:gd name="T6" fmla="*/ 567 w 567"/>
                  <a:gd name="T7" fmla="*/ 9 h 264"/>
                  <a:gd name="T8" fmla="*/ 37 w 567"/>
                  <a:gd name="T9" fmla="*/ 1 h 264"/>
                  <a:gd name="T10" fmla="*/ 33 w 567"/>
                  <a:gd name="T11" fmla="*/ 1 h 264"/>
                  <a:gd name="T12" fmla="*/ 0 w 567"/>
                  <a:gd name="T13" fmla="*/ 1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7" h="264">
                    <a:moveTo>
                      <a:pt x="0" y="13"/>
                    </a:moveTo>
                    <a:lnTo>
                      <a:pt x="4" y="0"/>
                    </a:lnTo>
                    <a:lnTo>
                      <a:pt x="567" y="263"/>
                    </a:lnTo>
                    <a:lnTo>
                      <a:pt x="567" y="264"/>
                    </a:lnTo>
                    <a:lnTo>
                      <a:pt x="37" y="15"/>
                    </a:lnTo>
                    <a:lnTo>
                      <a:pt x="33" y="29"/>
                    </a:lnTo>
                    <a:lnTo>
                      <a:pt x="0" y="13"/>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4" name="Freeform 193"/>
              <p:cNvSpPr>
                <a:spLocks/>
              </p:cNvSpPr>
              <p:nvPr/>
            </p:nvSpPr>
            <p:spPr bwMode="auto">
              <a:xfrm>
                <a:off x="1656" y="1804"/>
                <a:ext cx="534" cy="125"/>
              </a:xfrm>
              <a:custGeom>
                <a:avLst/>
                <a:gdLst>
                  <a:gd name="T0" fmla="*/ 0 w 534"/>
                  <a:gd name="T1" fmla="*/ 1 h 249"/>
                  <a:gd name="T2" fmla="*/ 4 w 534"/>
                  <a:gd name="T3" fmla="*/ 0 h 249"/>
                  <a:gd name="T4" fmla="*/ 534 w 534"/>
                  <a:gd name="T5" fmla="*/ 8 h 249"/>
                  <a:gd name="T6" fmla="*/ 534 w 534"/>
                  <a:gd name="T7" fmla="*/ 8 h 249"/>
                  <a:gd name="T8" fmla="*/ 36 w 534"/>
                  <a:gd name="T9" fmla="*/ 1 h 249"/>
                  <a:gd name="T10" fmla="*/ 33 w 534"/>
                  <a:gd name="T11" fmla="*/ 1 h 249"/>
                  <a:gd name="T12" fmla="*/ 0 w 534"/>
                  <a:gd name="T13" fmla="*/ 1 h 2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4" h="249">
                    <a:moveTo>
                      <a:pt x="0" y="14"/>
                    </a:moveTo>
                    <a:lnTo>
                      <a:pt x="4" y="0"/>
                    </a:lnTo>
                    <a:lnTo>
                      <a:pt x="534" y="249"/>
                    </a:lnTo>
                    <a:lnTo>
                      <a:pt x="36" y="18"/>
                    </a:lnTo>
                    <a:lnTo>
                      <a:pt x="33" y="30"/>
                    </a:lnTo>
                    <a:lnTo>
                      <a:pt x="0" y="1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5" name="Freeform 194"/>
              <p:cNvSpPr>
                <a:spLocks/>
              </p:cNvSpPr>
              <p:nvPr/>
            </p:nvSpPr>
            <p:spPr bwMode="auto">
              <a:xfrm>
                <a:off x="1689" y="1813"/>
                <a:ext cx="501" cy="117"/>
              </a:xfrm>
              <a:custGeom>
                <a:avLst/>
                <a:gdLst>
                  <a:gd name="T0" fmla="*/ 0 w 501"/>
                  <a:gd name="T1" fmla="*/ 1 h 233"/>
                  <a:gd name="T2" fmla="*/ 3 w 501"/>
                  <a:gd name="T3" fmla="*/ 0 h 233"/>
                  <a:gd name="T4" fmla="*/ 501 w 501"/>
                  <a:gd name="T5" fmla="*/ 8 h 233"/>
                  <a:gd name="T6" fmla="*/ 501 w 501"/>
                  <a:gd name="T7" fmla="*/ 8 h 233"/>
                  <a:gd name="T8" fmla="*/ 40 w 501"/>
                  <a:gd name="T9" fmla="*/ 1 h 233"/>
                  <a:gd name="T10" fmla="*/ 36 w 501"/>
                  <a:gd name="T11" fmla="*/ 1 h 233"/>
                  <a:gd name="T12" fmla="*/ 0 w 501"/>
                  <a:gd name="T13" fmla="*/ 1 h 2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1" h="233">
                    <a:moveTo>
                      <a:pt x="0" y="12"/>
                    </a:moveTo>
                    <a:lnTo>
                      <a:pt x="3" y="0"/>
                    </a:lnTo>
                    <a:lnTo>
                      <a:pt x="501" y="231"/>
                    </a:lnTo>
                    <a:lnTo>
                      <a:pt x="501" y="233"/>
                    </a:lnTo>
                    <a:lnTo>
                      <a:pt x="40" y="16"/>
                    </a:lnTo>
                    <a:lnTo>
                      <a:pt x="36" y="29"/>
                    </a:lnTo>
                    <a:lnTo>
                      <a:pt x="0" y="12"/>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6" name="Freeform 195"/>
              <p:cNvSpPr>
                <a:spLocks/>
              </p:cNvSpPr>
              <p:nvPr/>
            </p:nvSpPr>
            <p:spPr bwMode="auto">
              <a:xfrm>
                <a:off x="1725" y="1822"/>
                <a:ext cx="465" cy="108"/>
              </a:xfrm>
              <a:custGeom>
                <a:avLst/>
                <a:gdLst>
                  <a:gd name="T0" fmla="*/ 0 w 465"/>
                  <a:gd name="T1" fmla="*/ 0 h 217"/>
                  <a:gd name="T2" fmla="*/ 4 w 465"/>
                  <a:gd name="T3" fmla="*/ 0 h 217"/>
                  <a:gd name="T4" fmla="*/ 465 w 465"/>
                  <a:gd name="T5" fmla="*/ 6 h 217"/>
                  <a:gd name="T6" fmla="*/ 465 w 465"/>
                  <a:gd name="T7" fmla="*/ 6 h 217"/>
                  <a:gd name="T8" fmla="*/ 41 w 465"/>
                  <a:gd name="T9" fmla="*/ 0 h 217"/>
                  <a:gd name="T10" fmla="*/ 38 w 465"/>
                  <a:gd name="T11" fmla="*/ 0 h 217"/>
                  <a:gd name="T12" fmla="*/ 0 w 465"/>
                  <a:gd name="T13" fmla="*/ 0 h 2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5" h="217">
                    <a:moveTo>
                      <a:pt x="0" y="13"/>
                    </a:moveTo>
                    <a:lnTo>
                      <a:pt x="4" y="0"/>
                    </a:lnTo>
                    <a:lnTo>
                      <a:pt x="465" y="217"/>
                    </a:lnTo>
                    <a:lnTo>
                      <a:pt x="41" y="20"/>
                    </a:lnTo>
                    <a:lnTo>
                      <a:pt x="38" y="29"/>
                    </a:lnTo>
                    <a:lnTo>
                      <a:pt x="0" y="13"/>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7" name="Freeform 196"/>
              <p:cNvSpPr>
                <a:spLocks/>
              </p:cNvSpPr>
              <p:nvPr/>
            </p:nvSpPr>
            <p:spPr bwMode="auto">
              <a:xfrm>
                <a:off x="1763" y="1831"/>
                <a:ext cx="427" cy="100"/>
              </a:xfrm>
              <a:custGeom>
                <a:avLst/>
                <a:gdLst>
                  <a:gd name="T0" fmla="*/ 0 w 427"/>
                  <a:gd name="T1" fmla="*/ 1 h 199"/>
                  <a:gd name="T2" fmla="*/ 3 w 427"/>
                  <a:gd name="T3" fmla="*/ 0 h 199"/>
                  <a:gd name="T4" fmla="*/ 427 w 427"/>
                  <a:gd name="T5" fmla="*/ 7 h 199"/>
                  <a:gd name="T6" fmla="*/ 425 w 427"/>
                  <a:gd name="T7" fmla="*/ 7 h 199"/>
                  <a:gd name="T8" fmla="*/ 41 w 427"/>
                  <a:gd name="T9" fmla="*/ 1 h 199"/>
                  <a:gd name="T10" fmla="*/ 38 w 427"/>
                  <a:gd name="T11" fmla="*/ 1 h 199"/>
                  <a:gd name="T12" fmla="*/ 0 w 427"/>
                  <a:gd name="T13" fmla="*/ 1 h 1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7" h="199">
                    <a:moveTo>
                      <a:pt x="0" y="9"/>
                    </a:moveTo>
                    <a:lnTo>
                      <a:pt x="3" y="0"/>
                    </a:lnTo>
                    <a:lnTo>
                      <a:pt x="427" y="197"/>
                    </a:lnTo>
                    <a:lnTo>
                      <a:pt x="425" y="199"/>
                    </a:lnTo>
                    <a:lnTo>
                      <a:pt x="41" y="18"/>
                    </a:lnTo>
                    <a:lnTo>
                      <a:pt x="38" y="29"/>
                    </a:lnTo>
                    <a:lnTo>
                      <a:pt x="0" y="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8" name="Freeform 197"/>
              <p:cNvSpPr>
                <a:spLocks/>
              </p:cNvSpPr>
              <p:nvPr/>
            </p:nvSpPr>
            <p:spPr bwMode="auto">
              <a:xfrm>
                <a:off x="1801" y="1841"/>
                <a:ext cx="387" cy="90"/>
              </a:xfrm>
              <a:custGeom>
                <a:avLst/>
                <a:gdLst>
                  <a:gd name="T0" fmla="*/ 0 w 387"/>
                  <a:gd name="T1" fmla="*/ 0 h 181"/>
                  <a:gd name="T2" fmla="*/ 3 w 387"/>
                  <a:gd name="T3" fmla="*/ 0 h 181"/>
                  <a:gd name="T4" fmla="*/ 387 w 387"/>
                  <a:gd name="T5" fmla="*/ 5 h 181"/>
                  <a:gd name="T6" fmla="*/ 387 w 387"/>
                  <a:gd name="T7" fmla="*/ 5 h 181"/>
                  <a:gd name="T8" fmla="*/ 44 w 387"/>
                  <a:gd name="T9" fmla="*/ 0 h 181"/>
                  <a:gd name="T10" fmla="*/ 42 w 387"/>
                  <a:gd name="T11" fmla="*/ 0 h 181"/>
                  <a:gd name="T12" fmla="*/ 0 w 387"/>
                  <a:gd name="T13" fmla="*/ 0 h 1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7" h="181">
                    <a:moveTo>
                      <a:pt x="0" y="11"/>
                    </a:moveTo>
                    <a:lnTo>
                      <a:pt x="3" y="0"/>
                    </a:lnTo>
                    <a:lnTo>
                      <a:pt x="387" y="181"/>
                    </a:lnTo>
                    <a:lnTo>
                      <a:pt x="44" y="20"/>
                    </a:lnTo>
                    <a:lnTo>
                      <a:pt x="42" y="29"/>
                    </a:lnTo>
                    <a:lnTo>
                      <a:pt x="0" y="11"/>
                    </a:lnTo>
                    <a:close/>
                  </a:path>
                </a:pathLst>
              </a:custGeom>
              <a:solidFill>
                <a:srgbClr val="DA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49" name="Freeform 198"/>
              <p:cNvSpPr>
                <a:spLocks/>
              </p:cNvSpPr>
              <p:nvPr/>
            </p:nvSpPr>
            <p:spPr bwMode="auto">
              <a:xfrm>
                <a:off x="1843" y="1850"/>
                <a:ext cx="345" cy="82"/>
              </a:xfrm>
              <a:custGeom>
                <a:avLst/>
                <a:gdLst>
                  <a:gd name="T0" fmla="*/ 0 w 345"/>
                  <a:gd name="T1" fmla="*/ 1 h 163"/>
                  <a:gd name="T2" fmla="*/ 2 w 345"/>
                  <a:gd name="T3" fmla="*/ 0 h 163"/>
                  <a:gd name="T4" fmla="*/ 345 w 345"/>
                  <a:gd name="T5" fmla="*/ 6 h 163"/>
                  <a:gd name="T6" fmla="*/ 345 w 345"/>
                  <a:gd name="T7" fmla="*/ 6 h 163"/>
                  <a:gd name="T8" fmla="*/ 46 w 345"/>
                  <a:gd name="T9" fmla="*/ 1 h 163"/>
                  <a:gd name="T10" fmla="*/ 43 w 345"/>
                  <a:gd name="T11" fmla="*/ 1 h 163"/>
                  <a:gd name="T12" fmla="*/ 0 w 345"/>
                  <a:gd name="T13" fmla="*/ 1 h 1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5" h="163">
                    <a:moveTo>
                      <a:pt x="0" y="9"/>
                    </a:moveTo>
                    <a:lnTo>
                      <a:pt x="2" y="0"/>
                    </a:lnTo>
                    <a:lnTo>
                      <a:pt x="345" y="161"/>
                    </a:lnTo>
                    <a:lnTo>
                      <a:pt x="345" y="163"/>
                    </a:lnTo>
                    <a:lnTo>
                      <a:pt x="46" y="22"/>
                    </a:lnTo>
                    <a:lnTo>
                      <a:pt x="43" y="29"/>
                    </a:lnTo>
                    <a:lnTo>
                      <a:pt x="0" y="9"/>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0" name="Freeform 199"/>
              <p:cNvSpPr>
                <a:spLocks/>
              </p:cNvSpPr>
              <p:nvPr/>
            </p:nvSpPr>
            <p:spPr bwMode="auto">
              <a:xfrm>
                <a:off x="1886" y="1861"/>
                <a:ext cx="302" cy="71"/>
              </a:xfrm>
              <a:custGeom>
                <a:avLst/>
                <a:gdLst>
                  <a:gd name="T0" fmla="*/ 0 w 302"/>
                  <a:gd name="T1" fmla="*/ 1 h 141"/>
                  <a:gd name="T2" fmla="*/ 3 w 302"/>
                  <a:gd name="T3" fmla="*/ 0 h 141"/>
                  <a:gd name="T4" fmla="*/ 302 w 302"/>
                  <a:gd name="T5" fmla="*/ 5 h 141"/>
                  <a:gd name="T6" fmla="*/ 302 w 302"/>
                  <a:gd name="T7" fmla="*/ 5 h 141"/>
                  <a:gd name="T8" fmla="*/ 48 w 302"/>
                  <a:gd name="T9" fmla="*/ 1 h 141"/>
                  <a:gd name="T10" fmla="*/ 45 w 302"/>
                  <a:gd name="T11" fmla="*/ 1 h 141"/>
                  <a:gd name="T12" fmla="*/ 0 w 302"/>
                  <a:gd name="T13" fmla="*/ 1 h 1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2" h="141">
                    <a:moveTo>
                      <a:pt x="0" y="7"/>
                    </a:moveTo>
                    <a:lnTo>
                      <a:pt x="3" y="0"/>
                    </a:lnTo>
                    <a:lnTo>
                      <a:pt x="302" y="141"/>
                    </a:lnTo>
                    <a:lnTo>
                      <a:pt x="48" y="21"/>
                    </a:lnTo>
                    <a:lnTo>
                      <a:pt x="45" y="29"/>
                    </a:lnTo>
                    <a:lnTo>
                      <a:pt x="0" y="7"/>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1" name="Freeform 200"/>
              <p:cNvSpPr>
                <a:spLocks/>
              </p:cNvSpPr>
              <p:nvPr/>
            </p:nvSpPr>
            <p:spPr bwMode="auto">
              <a:xfrm>
                <a:off x="1931" y="1872"/>
                <a:ext cx="257" cy="61"/>
              </a:xfrm>
              <a:custGeom>
                <a:avLst/>
                <a:gdLst>
                  <a:gd name="T0" fmla="*/ 0 w 257"/>
                  <a:gd name="T1" fmla="*/ 1 h 122"/>
                  <a:gd name="T2" fmla="*/ 3 w 257"/>
                  <a:gd name="T3" fmla="*/ 0 h 122"/>
                  <a:gd name="T4" fmla="*/ 257 w 257"/>
                  <a:gd name="T5" fmla="*/ 4 h 122"/>
                  <a:gd name="T6" fmla="*/ 257 w 257"/>
                  <a:gd name="T7" fmla="*/ 4 h 122"/>
                  <a:gd name="T8" fmla="*/ 50 w 257"/>
                  <a:gd name="T9" fmla="*/ 1 h 122"/>
                  <a:gd name="T10" fmla="*/ 48 w 257"/>
                  <a:gd name="T11" fmla="*/ 1 h 122"/>
                  <a:gd name="T12" fmla="*/ 0 w 257"/>
                  <a:gd name="T13" fmla="*/ 1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7" h="122">
                    <a:moveTo>
                      <a:pt x="0" y="8"/>
                    </a:moveTo>
                    <a:lnTo>
                      <a:pt x="3" y="0"/>
                    </a:lnTo>
                    <a:lnTo>
                      <a:pt x="257" y="120"/>
                    </a:lnTo>
                    <a:lnTo>
                      <a:pt x="257" y="122"/>
                    </a:lnTo>
                    <a:lnTo>
                      <a:pt x="50" y="24"/>
                    </a:lnTo>
                    <a:lnTo>
                      <a:pt x="48" y="29"/>
                    </a:lnTo>
                    <a:lnTo>
                      <a:pt x="0" y="8"/>
                    </a:ln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2" name="Freeform 201"/>
              <p:cNvSpPr>
                <a:spLocks/>
              </p:cNvSpPr>
              <p:nvPr/>
            </p:nvSpPr>
            <p:spPr bwMode="auto">
              <a:xfrm>
                <a:off x="1979" y="1884"/>
                <a:ext cx="209" cy="49"/>
              </a:xfrm>
              <a:custGeom>
                <a:avLst/>
                <a:gdLst>
                  <a:gd name="T0" fmla="*/ 0 w 209"/>
                  <a:gd name="T1" fmla="*/ 1 h 98"/>
                  <a:gd name="T2" fmla="*/ 2 w 209"/>
                  <a:gd name="T3" fmla="*/ 0 h 98"/>
                  <a:gd name="T4" fmla="*/ 209 w 209"/>
                  <a:gd name="T5" fmla="*/ 4 h 98"/>
                  <a:gd name="T6" fmla="*/ 208 w 209"/>
                  <a:gd name="T7" fmla="*/ 4 h 98"/>
                  <a:gd name="T8" fmla="*/ 52 w 209"/>
                  <a:gd name="T9" fmla="*/ 1 h 98"/>
                  <a:gd name="T10" fmla="*/ 51 w 209"/>
                  <a:gd name="T11" fmla="*/ 1 h 98"/>
                  <a:gd name="T12" fmla="*/ 0 w 209"/>
                  <a:gd name="T13" fmla="*/ 1 h 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9" h="98">
                    <a:moveTo>
                      <a:pt x="0" y="5"/>
                    </a:moveTo>
                    <a:lnTo>
                      <a:pt x="2" y="0"/>
                    </a:lnTo>
                    <a:lnTo>
                      <a:pt x="209" y="98"/>
                    </a:lnTo>
                    <a:lnTo>
                      <a:pt x="208" y="98"/>
                    </a:lnTo>
                    <a:lnTo>
                      <a:pt x="52" y="25"/>
                    </a:lnTo>
                    <a:lnTo>
                      <a:pt x="51" y="29"/>
                    </a:lnTo>
                    <a:lnTo>
                      <a:pt x="0" y="5"/>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3" name="Freeform 202"/>
              <p:cNvSpPr>
                <a:spLocks/>
              </p:cNvSpPr>
              <p:nvPr/>
            </p:nvSpPr>
            <p:spPr bwMode="auto">
              <a:xfrm>
                <a:off x="2030" y="1897"/>
                <a:ext cx="157" cy="37"/>
              </a:xfrm>
              <a:custGeom>
                <a:avLst/>
                <a:gdLst>
                  <a:gd name="T0" fmla="*/ 0 w 157"/>
                  <a:gd name="T1" fmla="*/ 1 h 74"/>
                  <a:gd name="T2" fmla="*/ 1 w 157"/>
                  <a:gd name="T3" fmla="*/ 0 h 74"/>
                  <a:gd name="T4" fmla="*/ 157 w 157"/>
                  <a:gd name="T5" fmla="*/ 3 h 74"/>
                  <a:gd name="T6" fmla="*/ 157 w 157"/>
                  <a:gd name="T7" fmla="*/ 3 h 74"/>
                  <a:gd name="T8" fmla="*/ 55 w 157"/>
                  <a:gd name="T9" fmla="*/ 1 h 74"/>
                  <a:gd name="T10" fmla="*/ 54 w 157"/>
                  <a:gd name="T11" fmla="*/ 1 h 74"/>
                  <a:gd name="T12" fmla="*/ 0 w 157"/>
                  <a:gd name="T13" fmla="*/ 1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74">
                    <a:moveTo>
                      <a:pt x="0" y="4"/>
                    </a:moveTo>
                    <a:lnTo>
                      <a:pt x="1" y="0"/>
                    </a:lnTo>
                    <a:lnTo>
                      <a:pt x="157" y="73"/>
                    </a:lnTo>
                    <a:lnTo>
                      <a:pt x="157" y="74"/>
                    </a:lnTo>
                    <a:lnTo>
                      <a:pt x="55" y="27"/>
                    </a:lnTo>
                    <a:lnTo>
                      <a:pt x="54" y="29"/>
                    </a:lnTo>
                    <a:lnTo>
                      <a:pt x="0" y="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4" name="Freeform 203"/>
              <p:cNvSpPr>
                <a:spLocks/>
              </p:cNvSpPr>
              <p:nvPr/>
            </p:nvSpPr>
            <p:spPr bwMode="auto">
              <a:xfrm>
                <a:off x="2084" y="1910"/>
                <a:ext cx="103" cy="25"/>
              </a:xfrm>
              <a:custGeom>
                <a:avLst/>
                <a:gdLst>
                  <a:gd name="T0" fmla="*/ 0 w 103"/>
                  <a:gd name="T1" fmla="*/ 1 h 49"/>
                  <a:gd name="T2" fmla="*/ 1 w 103"/>
                  <a:gd name="T3" fmla="*/ 0 h 49"/>
                  <a:gd name="T4" fmla="*/ 103 w 103"/>
                  <a:gd name="T5" fmla="*/ 2 h 49"/>
                  <a:gd name="T6" fmla="*/ 103 w 103"/>
                  <a:gd name="T7" fmla="*/ 2 h 49"/>
                  <a:gd name="T8" fmla="*/ 56 w 103"/>
                  <a:gd name="T9" fmla="*/ 1 h 49"/>
                  <a:gd name="T10" fmla="*/ 56 w 103"/>
                  <a:gd name="T11" fmla="*/ 1 h 49"/>
                  <a:gd name="T12" fmla="*/ 0 w 103"/>
                  <a:gd name="T13" fmla="*/ 1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49">
                    <a:moveTo>
                      <a:pt x="0" y="2"/>
                    </a:moveTo>
                    <a:lnTo>
                      <a:pt x="1" y="0"/>
                    </a:lnTo>
                    <a:lnTo>
                      <a:pt x="103" y="47"/>
                    </a:lnTo>
                    <a:lnTo>
                      <a:pt x="103" y="49"/>
                    </a:lnTo>
                    <a:lnTo>
                      <a:pt x="56" y="28"/>
                    </a:lnTo>
                    <a:lnTo>
                      <a:pt x="56" y="29"/>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5" name="Freeform 204"/>
              <p:cNvSpPr>
                <a:spLocks/>
              </p:cNvSpPr>
              <p:nvPr/>
            </p:nvSpPr>
            <p:spPr bwMode="auto">
              <a:xfrm>
                <a:off x="2140" y="1924"/>
                <a:ext cx="47" cy="12"/>
              </a:xfrm>
              <a:custGeom>
                <a:avLst/>
                <a:gdLst>
                  <a:gd name="T0" fmla="*/ 0 w 47"/>
                  <a:gd name="T1" fmla="*/ 1 h 23"/>
                  <a:gd name="T2" fmla="*/ 0 w 47"/>
                  <a:gd name="T3" fmla="*/ 0 h 23"/>
                  <a:gd name="T4" fmla="*/ 47 w 47"/>
                  <a:gd name="T5" fmla="*/ 1 h 23"/>
                  <a:gd name="T6" fmla="*/ 47 w 47"/>
                  <a:gd name="T7" fmla="*/ 1 h 23"/>
                  <a:gd name="T8" fmla="*/ 47 w 47"/>
                  <a:gd name="T9" fmla="*/ 1 h 23"/>
                  <a:gd name="T10" fmla="*/ 47 w 47"/>
                  <a:gd name="T11" fmla="*/ 1 h 23"/>
                  <a:gd name="T12" fmla="*/ 0 w 47"/>
                  <a:gd name="T13" fmla="*/ 1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23">
                    <a:moveTo>
                      <a:pt x="0" y="1"/>
                    </a:moveTo>
                    <a:lnTo>
                      <a:pt x="0" y="0"/>
                    </a:lnTo>
                    <a:lnTo>
                      <a:pt x="47" y="21"/>
                    </a:lnTo>
                    <a:lnTo>
                      <a:pt x="47" y="23"/>
                    </a:lnTo>
                    <a:lnTo>
                      <a:pt x="0" y="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6" name="Freeform 205"/>
              <p:cNvSpPr>
                <a:spLocks/>
              </p:cNvSpPr>
              <p:nvPr/>
            </p:nvSpPr>
            <p:spPr bwMode="auto">
              <a:xfrm>
                <a:off x="1188" y="1688"/>
                <a:ext cx="999" cy="248"/>
              </a:xfrm>
              <a:custGeom>
                <a:avLst/>
                <a:gdLst>
                  <a:gd name="T0" fmla="*/ 996 w 999"/>
                  <a:gd name="T1" fmla="*/ 15 h 494"/>
                  <a:gd name="T2" fmla="*/ 0 w 999"/>
                  <a:gd name="T3" fmla="*/ 0 h 494"/>
                  <a:gd name="T4" fmla="*/ 2 w 999"/>
                  <a:gd name="T5" fmla="*/ 1 h 494"/>
                  <a:gd name="T6" fmla="*/ 999 w 999"/>
                  <a:gd name="T7" fmla="*/ 16 h 494"/>
                  <a:gd name="T8" fmla="*/ 996 w 999"/>
                  <a:gd name="T9" fmla="*/ 15 h 4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9" h="494">
                    <a:moveTo>
                      <a:pt x="996" y="465"/>
                    </a:moveTo>
                    <a:lnTo>
                      <a:pt x="0" y="0"/>
                    </a:lnTo>
                    <a:lnTo>
                      <a:pt x="2" y="29"/>
                    </a:lnTo>
                    <a:lnTo>
                      <a:pt x="999" y="494"/>
                    </a:lnTo>
                    <a:lnTo>
                      <a:pt x="996"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7" name="Freeform 206"/>
              <p:cNvSpPr>
                <a:spLocks/>
              </p:cNvSpPr>
              <p:nvPr/>
            </p:nvSpPr>
            <p:spPr bwMode="auto">
              <a:xfrm>
                <a:off x="1181" y="1688"/>
                <a:ext cx="1013" cy="236"/>
              </a:xfrm>
              <a:custGeom>
                <a:avLst/>
                <a:gdLst>
                  <a:gd name="T0" fmla="*/ 0 w 1013"/>
                  <a:gd name="T1" fmla="*/ 1 h 471"/>
                  <a:gd name="T2" fmla="*/ 7 w 1013"/>
                  <a:gd name="T3" fmla="*/ 0 h 471"/>
                  <a:gd name="T4" fmla="*/ 1013 w 1013"/>
                  <a:gd name="T5" fmla="*/ 15 h 471"/>
                  <a:gd name="T6" fmla="*/ 1012 w 1013"/>
                  <a:gd name="T7" fmla="*/ 15 h 471"/>
                  <a:gd name="T8" fmla="*/ 25 w 1013"/>
                  <a:gd name="T9" fmla="*/ 1 h 471"/>
                  <a:gd name="T10" fmla="*/ 19 w 1013"/>
                  <a:gd name="T11" fmla="*/ 2 h 471"/>
                  <a:gd name="T12" fmla="*/ 0 w 1013"/>
                  <a:gd name="T13" fmla="*/ 1 h 4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3" h="471">
                    <a:moveTo>
                      <a:pt x="0" y="25"/>
                    </a:moveTo>
                    <a:lnTo>
                      <a:pt x="7" y="0"/>
                    </a:lnTo>
                    <a:lnTo>
                      <a:pt x="1013" y="471"/>
                    </a:lnTo>
                    <a:lnTo>
                      <a:pt x="1012" y="471"/>
                    </a:lnTo>
                    <a:lnTo>
                      <a:pt x="25" y="9"/>
                    </a:lnTo>
                    <a:lnTo>
                      <a:pt x="19" y="34"/>
                    </a:lnTo>
                    <a:lnTo>
                      <a:pt x="0" y="2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8" name="Freeform 207"/>
              <p:cNvSpPr>
                <a:spLocks/>
              </p:cNvSpPr>
              <p:nvPr/>
            </p:nvSpPr>
            <p:spPr bwMode="auto">
              <a:xfrm>
                <a:off x="1200" y="1693"/>
                <a:ext cx="993" cy="231"/>
              </a:xfrm>
              <a:custGeom>
                <a:avLst/>
                <a:gdLst>
                  <a:gd name="T0" fmla="*/ 0 w 993"/>
                  <a:gd name="T1" fmla="*/ 1 h 462"/>
                  <a:gd name="T2" fmla="*/ 6 w 993"/>
                  <a:gd name="T3" fmla="*/ 0 h 462"/>
                  <a:gd name="T4" fmla="*/ 993 w 993"/>
                  <a:gd name="T5" fmla="*/ 15 h 462"/>
                  <a:gd name="T6" fmla="*/ 993 w 993"/>
                  <a:gd name="T7" fmla="*/ 15 h 462"/>
                  <a:gd name="T8" fmla="*/ 26 w 993"/>
                  <a:gd name="T9" fmla="*/ 1 h 462"/>
                  <a:gd name="T10" fmla="*/ 20 w 993"/>
                  <a:gd name="T11" fmla="*/ 2 h 462"/>
                  <a:gd name="T12" fmla="*/ 0 w 993"/>
                  <a:gd name="T13" fmla="*/ 1 h 4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462">
                    <a:moveTo>
                      <a:pt x="0" y="25"/>
                    </a:moveTo>
                    <a:lnTo>
                      <a:pt x="6" y="0"/>
                    </a:lnTo>
                    <a:lnTo>
                      <a:pt x="993" y="462"/>
                    </a:lnTo>
                    <a:lnTo>
                      <a:pt x="26" y="9"/>
                    </a:lnTo>
                    <a:lnTo>
                      <a:pt x="20" y="34"/>
                    </a:lnTo>
                    <a:lnTo>
                      <a:pt x="0" y="25"/>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59" name="Freeform 208"/>
              <p:cNvSpPr>
                <a:spLocks/>
              </p:cNvSpPr>
              <p:nvPr/>
            </p:nvSpPr>
            <p:spPr bwMode="auto">
              <a:xfrm>
                <a:off x="1220" y="1697"/>
                <a:ext cx="973" cy="227"/>
              </a:xfrm>
              <a:custGeom>
                <a:avLst/>
                <a:gdLst>
                  <a:gd name="T0" fmla="*/ 0 w 973"/>
                  <a:gd name="T1" fmla="*/ 1 h 453"/>
                  <a:gd name="T2" fmla="*/ 6 w 973"/>
                  <a:gd name="T3" fmla="*/ 0 h 453"/>
                  <a:gd name="T4" fmla="*/ 973 w 973"/>
                  <a:gd name="T5" fmla="*/ 15 h 453"/>
                  <a:gd name="T6" fmla="*/ 973 w 973"/>
                  <a:gd name="T7" fmla="*/ 15 h 453"/>
                  <a:gd name="T8" fmla="*/ 26 w 973"/>
                  <a:gd name="T9" fmla="*/ 1 h 453"/>
                  <a:gd name="T10" fmla="*/ 20 w 973"/>
                  <a:gd name="T11" fmla="*/ 2 h 453"/>
                  <a:gd name="T12" fmla="*/ 0 w 973"/>
                  <a:gd name="T13" fmla="*/ 1 h 4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3" h="453">
                    <a:moveTo>
                      <a:pt x="0" y="25"/>
                    </a:moveTo>
                    <a:lnTo>
                      <a:pt x="6" y="0"/>
                    </a:lnTo>
                    <a:lnTo>
                      <a:pt x="973" y="453"/>
                    </a:lnTo>
                    <a:lnTo>
                      <a:pt x="26" y="11"/>
                    </a:lnTo>
                    <a:lnTo>
                      <a:pt x="20" y="34"/>
                    </a:lnTo>
                    <a:lnTo>
                      <a:pt x="0" y="25"/>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0" name="Freeform 209"/>
              <p:cNvSpPr>
                <a:spLocks/>
              </p:cNvSpPr>
              <p:nvPr/>
            </p:nvSpPr>
            <p:spPr bwMode="auto">
              <a:xfrm>
                <a:off x="1240" y="1703"/>
                <a:ext cx="953" cy="222"/>
              </a:xfrm>
              <a:custGeom>
                <a:avLst/>
                <a:gdLst>
                  <a:gd name="T0" fmla="*/ 0 w 953"/>
                  <a:gd name="T1" fmla="*/ 1 h 443"/>
                  <a:gd name="T2" fmla="*/ 6 w 953"/>
                  <a:gd name="T3" fmla="*/ 0 h 443"/>
                  <a:gd name="T4" fmla="*/ 953 w 953"/>
                  <a:gd name="T5" fmla="*/ 14 h 443"/>
                  <a:gd name="T6" fmla="*/ 953 w 953"/>
                  <a:gd name="T7" fmla="*/ 14 h 443"/>
                  <a:gd name="T8" fmla="*/ 25 w 953"/>
                  <a:gd name="T9" fmla="*/ 1 h 443"/>
                  <a:gd name="T10" fmla="*/ 20 w 953"/>
                  <a:gd name="T11" fmla="*/ 1 h 443"/>
                  <a:gd name="T12" fmla="*/ 0 w 953"/>
                  <a:gd name="T13" fmla="*/ 1 h 4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3" h="443">
                    <a:moveTo>
                      <a:pt x="0" y="23"/>
                    </a:moveTo>
                    <a:lnTo>
                      <a:pt x="6" y="0"/>
                    </a:lnTo>
                    <a:lnTo>
                      <a:pt x="953" y="442"/>
                    </a:lnTo>
                    <a:lnTo>
                      <a:pt x="953" y="443"/>
                    </a:lnTo>
                    <a:lnTo>
                      <a:pt x="25" y="9"/>
                    </a:lnTo>
                    <a:lnTo>
                      <a:pt x="20" y="32"/>
                    </a:lnTo>
                    <a:lnTo>
                      <a:pt x="0" y="23"/>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1" name="Freeform 210"/>
              <p:cNvSpPr>
                <a:spLocks/>
              </p:cNvSpPr>
              <p:nvPr/>
            </p:nvSpPr>
            <p:spPr bwMode="auto">
              <a:xfrm>
                <a:off x="1260" y="1707"/>
                <a:ext cx="933" cy="218"/>
              </a:xfrm>
              <a:custGeom>
                <a:avLst/>
                <a:gdLst>
                  <a:gd name="T0" fmla="*/ 0 w 933"/>
                  <a:gd name="T1" fmla="*/ 1 h 434"/>
                  <a:gd name="T2" fmla="*/ 5 w 933"/>
                  <a:gd name="T3" fmla="*/ 0 h 434"/>
                  <a:gd name="T4" fmla="*/ 933 w 933"/>
                  <a:gd name="T5" fmla="*/ 14 h 434"/>
                  <a:gd name="T6" fmla="*/ 933 w 933"/>
                  <a:gd name="T7" fmla="*/ 14 h 434"/>
                  <a:gd name="T8" fmla="*/ 25 w 933"/>
                  <a:gd name="T9" fmla="*/ 1 h 434"/>
                  <a:gd name="T10" fmla="*/ 20 w 933"/>
                  <a:gd name="T11" fmla="*/ 1 h 434"/>
                  <a:gd name="T12" fmla="*/ 0 w 933"/>
                  <a:gd name="T13" fmla="*/ 1 h 4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434">
                    <a:moveTo>
                      <a:pt x="0" y="23"/>
                    </a:moveTo>
                    <a:lnTo>
                      <a:pt x="5" y="0"/>
                    </a:lnTo>
                    <a:lnTo>
                      <a:pt x="933" y="434"/>
                    </a:lnTo>
                    <a:lnTo>
                      <a:pt x="25" y="11"/>
                    </a:lnTo>
                    <a:lnTo>
                      <a:pt x="20" y="32"/>
                    </a:lnTo>
                    <a:lnTo>
                      <a:pt x="0" y="23"/>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2" name="Freeform 211"/>
              <p:cNvSpPr>
                <a:spLocks/>
              </p:cNvSpPr>
              <p:nvPr/>
            </p:nvSpPr>
            <p:spPr bwMode="auto">
              <a:xfrm>
                <a:off x="1280" y="1713"/>
                <a:ext cx="913" cy="212"/>
              </a:xfrm>
              <a:custGeom>
                <a:avLst/>
                <a:gdLst>
                  <a:gd name="T0" fmla="*/ 0 w 913"/>
                  <a:gd name="T1" fmla="*/ 1 h 423"/>
                  <a:gd name="T2" fmla="*/ 5 w 913"/>
                  <a:gd name="T3" fmla="*/ 0 h 423"/>
                  <a:gd name="T4" fmla="*/ 913 w 913"/>
                  <a:gd name="T5" fmla="*/ 14 h 423"/>
                  <a:gd name="T6" fmla="*/ 913 w 913"/>
                  <a:gd name="T7" fmla="*/ 14 h 423"/>
                  <a:gd name="T8" fmla="*/ 25 w 913"/>
                  <a:gd name="T9" fmla="*/ 1 h 423"/>
                  <a:gd name="T10" fmla="*/ 19 w 913"/>
                  <a:gd name="T11" fmla="*/ 1 h 423"/>
                  <a:gd name="T12" fmla="*/ 0 w 913"/>
                  <a:gd name="T13" fmla="*/ 1 h 4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3" h="423">
                    <a:moveTo>
                      <a:pt x="0" y="21"/>
                    </a:moveTo>
                    <a:lnTo>
                      <a:pt x="5" y="0"/>
                    </a:lnTo>
                    <a:lnTo>
                      <a:pt x="913" y="423"/>
                    </a:lnTo>
                    <a:lnTo>
                      <a:pt x="25" y="9"/>
                    </a:lnTo>
                    <a:lnTo>
                      <a:pt x="19" y="31"/>
                    </a:lnTo>
                    <a:lnTo>
                      <a:pt x="0" y="21"/>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3" name="Freeform 212"/>
              <p:cNvSpPr>
                <a:spLocks/>
              </p:cNvSpPr>
              <p:nvPr/>
            </p:nvSpPr>
            <p:spPr bwMode="auto">
              <a:xfrm>
                <a:off x="1299" y="1717"/>
                <a:ext cx="894" cy="208"/>
              </a:xfrm>
              <a:custGeom>
                <a:avLst/>
                <a:gdLst>
                  <a:gd name="T0" fmla="*/ 0 w 894"/>
                  <a:gd name="T1" fmla="*/ 1 h 414"/>
                  <a:gd name="T2" fmla="*/ 6 w 894"/>
                  <a:gd name="T3" fmla="*/ 0 h 414"/>
                  <a:gd name="T4" fmla="*/ 894 w 894"/>
                  <a:gd name="T5" fmla="*/ 14 h 414"/>
                  <a:gd name="T6" fmla="*/ 894 w 894"/>
                  <a:gd name="T7" fmla="*/ 14 h 414"/>
                  <a:gd name="T8" fmla="*/ 26 w 894"/>
                  <a:gd name="T9" fmla="*/ 1 h 414"/>
                  <a:gd name="T10" fmla="*/ 20 w 894"/>
                  <a:gd name="T11" fmla="*/ 1 h 414"/>
                  <a:gd name="T12" fmla="*/ 0 w 894"/>
                  <a:gd name="T13" fmla="*/ 1 h 4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4" h="414">
                    <a:moveTo>
                      <a:pt x="0" y="22"/>
                    </a:moveTo>
                    <a:lnTo>
                      <a:pt x="6" y="0"/>
                    </a:lnTo>
                    <a:lnTo>
                      <a:pt x="894" y="414"/>
                    </a:lnTo>
                    <a:lnTo>
                      <a:pt x="26" y="9"/>
                    </a:lnTo>
                    <a:lnTo>
                      <a:pt x="20" y="31"/>
                    </a:lnTo>
                    <a:lnTo>
                      <a:pt x="0" y="22"/>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4" name="Freeform 213"/>
              <p:cNvSpPr>
                <a:spLocks/>
              </p:cNvSpPr>
              <p:nvPr/>
            </p:nvSpPr>
            <p:spPr bwMode="auto">
              <a:xfrm>
                <a:off x="1319" y="1722"/>
                <a:ext cx="874" cy="204"/>
              </a:xfrm>
              <a:custGeom>
                <a:avLst/>
                <a:gdLst>
                  <a:gd name="T0" fmla="*/ 0 w 874"/>
                  <a:gd name="T1" fmla="*/ 1 h 407"/>
                  <a:gd name="T2" fmla="*/ 6 w 874"/>
                  <a:gd name="T3" fmla="*/ 0 h 407"/>
                  <a:gd name="T4" fmla="*/ 874 w 874"/>
                  <a:gd name="T5" fmla="*/ 13 h 407"/>
                  <a:gd name="T6" fmla="*/ 874 w 874"/>
                  <a:gd name="T7" fmla="*/ 13 h 407"/>
                  <a:gd name="T8" fmla="*/ 27 w 874"/>
                  <a:gd name="T9" fmla="*/ 1 h 407"/>
                  <a:gd name="T10" fmla="*/ 21 w 874"/>
                  <a:gd name="T11" fmla="*/ 1 h 407"/>
                  <a:gd name="T12" fmla="*/ 0 w 874"/>
                  <a:gd name="T13" fmla="*/ 1 h 4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4" h="407">
                    <a:moveTo>
                      <a:pt x="0" y="22"/>
                    </a:moveTo>
                    <a:lnTo>
                      <a:pt x="6" y="0"/>
                    </a:lnTo>
                    <a:lnTo>
                      <a:pt x="874" y="405"/>
                    </a:lnTo>
                    <a:lnTo>
                      <a:pt x="874" y="407"/>
                    </a:lnTo>
                    <a:lnTo>
                      <a:pt x="27" y="11"/>
                    </a:lnTo>
                    <a:lnTo>
                      <a:pt x="21" y="32"/>
                    </a:lnTo>
                    <a:lnTo>
                      <a:pt x="0" y="2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5" name="Freeform 214"/>
              <p:cNvSpPr>
                <a:spLocks/>
              </p:cNvSpPr>
              <p:nvPr/>
            </p:nvSpPr>
            <p:spPr bwMode="auto">
              <a:xfrm>
                <a:off x="1340" y="1727"/>
                <a:ext cx="853" cy="199"/>
              </a:xfrm>
              <a:custGeom>
                <a:avLst/>
                <a:gdLst>
                  <a:gd name="T0" fmla="*/ 0 w 853"/>
                  <a:gd name="T1" fmla="*/ 1 h 396"/>
                  <a:gd name="T2" fmla="*/ 6 w 853"/>
                  <a:gd name="T3" fmla="*/ 0 h 396"/>
                  <a:gd name="T4" fmla="*/ 853 w 853"/>
                  <a:gd name="T5" fmla="*/ 13 h 396"/>
                  <a:gd name="T6" fmla="*/ 853 w 853"/>
                  <a:gd name="T7" fmla="*/ 13 h 396"/>
                  <a:gd name="T8" fmla="*/ 27 w 853"/>
                  <a:gd name="T9" fmla="*/ 1 h 396"/>
                  <a:gd name="T10" fmla="*/ 22 w 853"/>
                  <a:gd name="T11" fmla="*/ 1 h 396"/>
                  <a:gd name="T12" fmla="*/ 0 w 853"/>
                  <a:gd name="T13" fmla="*/ 1 h 3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3" h="396">
                    <a:moveTo>
                      <a:pt x="0" y="21"/>
                    </a:moveTo>
                    <a:lnTo>
                      <a:pt x="6" y="0"/>
                    </a:lnTo>
                    <a:lnTo>
                      <a:pt x="853" y="396"/>
                    </a:lnTo>
                    <a:lnTo>
                      <a:pt x="27" y="11"/>
                    </a:lnTo>
                    <a:lnTo>
                      <a:pt x="22" y="31"/>
                    </a:lnTo>
                    <a:lnTo>
                      <a:pt x="0" y="21"/>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6" name="Freeform 215"/>
              <p:cNvSpPr>
                <a:spLocks/>
              </p:cNvSpPr>
              <p:nvPr/>
            </p:nvSpPr>
            <p:spPr bwMode="auto">
              <a:xfrm>
                <a:off x="1362" y="1733"/>
                <a:ext cx="831" cy="193"/>
              </a:xfrm>
              <a:custGeom>
                <a:avLst/>
                <a:gdLst>
                  <a:gd name="T0" fmla="*/ 0 w 831"/>
                  <a:gd name="T1" fmla="*/ 1 h 385"/>
                  <a:gd name="T2" fmla="*/ 5 w 831"/>
                  <a:gd name="T3" fmla="*/ 0 h 385"/>
                  <a:gd name="T4" fmla="*/ 831 w 831"/>
                  <a:gd name="T5" fmla="*/ 13 h 385"/>
                  <a:gd name="T6" fmla="*/ 829 w 831"/>
                  <a:gd name="T7" fmla="*/ 13 h 385"/>
                  <a:gd name="T8" fmla="*/ 26 w 831"/>
                  <a:gd name="T9" fmla="*/ 1 h 385"/>
                  <a:gd name="T10" fmla="*/ 21 w 831"/>
                  <a:gd name="T11" fmla="*/ 1 h 385"/>
                  <a:gd name="T12" fmla="*/ 0 w 831"/>
                  <a:gd name="T13" fmla="*/ 1 h 3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1" h="385">
                    <a:moveTo>
                      <a:pt x="0" y="20"/>
                    </a:moveTo>
                    <a:lnTo>
                      <a:pt x="5" y="0"/>
                    </a:lnTo>
                    <a:lnTo>
                      <a:pt x="831" y="385"/>
                    </a:lnTo>
                    <a:lnTo>
                      <a:pt x="829" y="385"/>
                    </a:lnTo>
                    <a:lnTo>
                      <a:pt x="26" y="10"/>
                    </a:lnTo>
                    <a:lnTo>
                      <a:pt x="21" y="30"/>
                    </a:lnTo>
                    <a:lnTo>
                      <a:pt x="0" y="2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7" name="Freeform 216"/>
              <p:cNvSpPr>
                <a:spLocks/>
              </p:cNvSpPr>
              <p:nvPr/>
            </p:nvSpPr>
            <p:spPr bwMode="auto">
              <a:xfrm>
                <a:off x="1383" y="1738"/>
                <a:ext cx="808" cy="188"/>
              </a:xfrm>
              <a:custGeom>
                <a:avLst/>
                <a:gdLst>
                  <a:gd name="T0" fmla="*/ 0 w 808"/>
                  <a:gd name="T1" fmla="*/ 1 h 375"/>
                  <a:gd name="T2" fmla="*/ 5 w 808"/>
                  <a:gd name="T3" fmla="*/ 0 h 375"/>
                  <a:gd name="T4" fmla="*/ 808 w 808"/>
                  <a:gd name="T5" fmla="*/ 12 h 375"/>
                  <a:gd name="T6" fmla="*/ 808 w 808"/>
                  <a:gd name="T7" fmla="*/ 12 h 375"/>
                  <a:gd name="T8" fmla="*/ 28 w 808"/>
                  <a:gd name="T9" fmla="*/ 1 h 375"/>
                  <a:gd name="T10" fmla="*/ 22 w 808"/>
                  <a:gd name="T11" fmla="*/ 1 h 375"/>
                  <a:gd name="T12" fmla="*/ 0 w 808"/>
                  <a:gd name="T13" fmla="*/ 1 h 3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8" h="375">
                    <a:moveTo>
                      <a:pt x="0" y="20"/>
                    </a:moveTo>
                    <a:lnTo>
                      <a:pt x="5" y="0"/>
                    </a:lnTo>
                    <a:lnTo>
                      <a:pt x="808" y="375"/>
                    </a:lnTo>
                    <a:lnTo>
                      <a:pt x="28" y="11"/>
                    </a:lnTo>
                    <a:lnTo>
                      <a:pt x="22" y="31"/>
                    </a:lnTo>
                    <a:lnTo>
                      <a:pt x="0" y="20"/>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8" name="Freeform 217"/>
              <p:cNvSpPr>
                <a:spLocks/>
              </p:cNvSpPr>
              <p:nvPr/>
            </p:nvSpPr>
            <p:spPr bwMode="auto">
              <a:xfrm>
                <a:off x="1405" y="1744"/>
                <a:ext cx="786" cy="183"/>
              </a:xfrm>
              <a:custGeom>
                <a:avLst/>
                <a:gdLst>
                  <a:gd name="T0" fmla="*/ 0 w 786"/>
                  <a:gd name="T1" fmla="*/ 1 h 366"/>
                  <a:gd name="T2" fmla="*/ 6 w 786"/>
                  <a:gd name="T3" fmla="*/ 0 h 366"/>
                  <a:gd name="T4" fmla="*/ 786 w 786"/>
                  <a:gd name="T5" fmla="*/ 12 h 366"/>
                  <a:gd name="T6" fmla="*/ 786 w 786"/>
                  <a:gd name="T7" fmla="*/ 12 h 366"/>
                  <a:gd name="T8" fmla="*/ 30 w 786"/>
                  <a:gd name="T9" fmla="*/ 1 h 366"/>
                  <a:gd name="T10" fmla="*/ 24 w 786"/>
                  <a:gd name="T11" fmla="*/ 1 h 366"/>
                  <a:gd name="T12" fmla="*/ 0 w 786"/>
                  <a:gd name="T13" fmla="*/ 1 h 3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6" h="366">
                    <a:moveTo>
                      <a:pt x="0" y="20"/>
                    </a:moveTo>
                    <a:lnTo>
                      <a:pt x="6" y="0"/>
                    </a:lnTo>
                    <a:lnTo>
                      <a:pt x="786" y="364"/>
                    </a:lnTo>
                    <a:lnTo>
                      <a:pt x="786" y="366"/>
                    </a:lnTo>
                    <a:lnTo>
                      <a:pt x="30" y="11"/>
                    </a:lnTo>
                    <a:lnTo>
                      <a:pt x="24" y="31"/>
                    </a:lnTo>
                    <a:lnTo>
                      <a:pt x="0" y="2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69" name="Freeform 218"/>
              <p:cNvSpPr>
                <a:spLocks/>
              </p:cNvSpPr>
              <p:nvPr/>
            </p:nvSpPr>
            <p:spPr bwMode="auto">
              <a:xfrm>
                <a:off x="1429" y="1749"/>
                <a:ext cx="762" cy="178"/>
              </a:xfrm>
              <a:custGeom>
                <a:avLst/>
                <a:gdLst>
                  <a:gd name="T0" fmla="*/ 0 w 762"/>
                  <a:gd name="T1" fmla="*/ 1 h 355"/>
                  <a:gd name="T2" fmla="*/ 6 w 762"/>
                  <a:gd name="T3" fmla="*/ 0 h 355"/>
                  <a:gd name="T4" fmla="*/ 762 w 762"/>
                  <a:gd name="T5" fmla="*/ 12 h 355"/>
                  <a:gd name="T6" fmla="*/ 762 w 762"/>
                  <a:gd name="T7" fmla="*/ 12 h 355"/>
                  <a:gd name="T8" fmla="*/ 30 w 762"/>
                  <a:gd name="T9" fmla="*/ 1 h 355"/>
                  <a:gd name="T10" fmla="*/ 24 w 762"/>
                  <a:gd name="T11" fmla="*/ 1 h 355"/>
                  <a:gd name="T12" fmla="*/ 0 w 762"/>
                  <a:gd name="T13" fmla="*/ 1 h 3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2" h="355">
                    <a:moveTo>
                      <a:pt x="0" y="20"/>
                    </a:moveTo>
                    <a:lnTo>
                      <a:pt x="6" y="0"/>
                    </a:lnTo>
                    <a:lnTo>
                      <a:pt x="762" y="355"/>
                    </a:lnTo>
                    <a:lnTo>
                      <a:pt x="30" y="13"/>
                    </a:lnTo>
                    <a:lnTo>
                      <a:pt x="24" y="31"/>
                    </a:lnTo>
                    <a:lnTo>
                      <a:pt x="0" y="20"/>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0" name="Freeform 219"/>
              <p:cNvSpPr>
                <a:spLocks/>
              </p:cNvSpPr>
              <p:nvPr/>
            </p:nvSpPr>
            <p:spPr bwMode="auto">
              <a:xfrm>
                <a:off x="1453" y="1755"/>
                <a:ext cx="738" cy="172"/>
              </a:xfrm>
              <a:custGeom>
                <a:avLst/>
                <a:gdLst>
                  <a:gd name="T0" fmla="*/ 0 w 738"/>
                  <a:gd name="T1" fmla="*/ 1 h 342"/>
                  <a:gd name="T2" fmla="*/ 6 w 738"/>
                  <a:gd name="T3" fmla="*/ 0 h 342"/>
                  <a:gd name="T4" fmla="*/ 738 w 738"/>
                  <a:gd name="T5" fmla="*/ 11 h 342"/>
                  <a:gd name="T6" fmla="*/ 738 w 738"/>
                  <a:gd name="T7" fmla="*/ 11 h 342"/>
                  <a:gd name="T8" fmla="*/ 31 w 738"/>
                  <a:gd name="T9" fmla="*/ 1 h 342"/>
                  <a:gd name="T10" fmla="*/ 26 w 738"/>
                  <a:gd name="T11" fmla="*/ 1 h 342"/>
                  <a:gd name="T12" fmla="*/ 0 w 738"/>
                  <a:gd name="T13" fmla="*/ 1 h 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8" h="342">
                    <a:moveTo>
                      <a:pt x="0" y="18"/>
                    </a:moveTo>
                    <a:lnTo>
                      <a:pt x="6" y="0"/>
                    </a:lnTo>
                    <a:lnTo>
                      <a:pt x="738" y="342"/>
                    </a:lnTo>
                    <a:lnTo>
                      <a:pt x="31" y="13"/>
                    </a:lnTo>
                    <a:lnTo>
                      <a:pt x="26" y="29"/>
                    </a:lnTo>
                    <a:lnTo>
                      <a:pt x="0" y="18"/>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1" name="Freeform 220"/>
              <p:cNvSpPr>
                <a:spLocks/>
              </p:cNvSpPr>
              <p:nvPr/>
            </p:nvSpPr>
            <p:spPr bwMode="auto">
              <a:xfrm>
                <a:off x="1479" y="1762"/>
                <a:ext cx="712" cy="165"/>
              </a:xfrm>
              <a:custGeom>
                <a:avLst/>
                <a:gdLst>
                  <a:gd name="T0" fmla="*/ 0 w 712"/>
                  <a:gd name="T1" fmla="*/ 0 h 331"/>
                  <a:gd name="T2" fmla="*/ 5 w 712"/>
                  <a:gd name="T3" fmla="*/ 0 h 331"/>
                  <a:gd name="T4" fmla="*/ 712 w 712"/>
                  <a:gd name="T5" fmla="*/ 10 h 331"/>
                  <a:gd name="T6" fmla="*/ 712 w 712"/>
                  <a:gd name="T7" fmla="*/ 10 h 331"/>
                  <a:gd name="T8" fmla="*/ 31 w 712"/>
                  <a:gd name="T9" fmla="*/ 0 h 331"/>
                  <a:gd name="T10" fmla="*/ 27 w 712"/>
                  <a:gd name="T11" fmla="*/ 0 h 331"/>
                  <a:gd name="T12" fmla="*/ 0 w 712"/>
                  <a:gd name="T13" fmla="*/ 0 h 3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2" h="331">
                    <a:moveTo>
                      <a:pt x="0" y="16"/>
                    </a:moveTo>
                    <a:lnTo>
                      <a:pt x="5" y="0"/>
                    </a:lnTo>
                    <a:lnTo>
                      <a:pt x="712" y="329"/>
                    </a:lnTo>
                    <a:lnTo>
                      <a:pt x="712" y="331"/>
                    </a:lnTo>
                    <a:lnTo>
                      <a:pt x="31" y="12"/>
                    </a:lnTo>
                    <a:lnTo>
                      <a:pt x="27" y="28"/>
                    </a:lnTo>
                    <a:lnTo>
                      <a:pt x="0" y="16"/>
                    </a:lnTo>
                    <a:close/>
                  </a:path>
                </a:pathLst>
              </a:custGeom>
              <a:solidFill>
                <a:srgbClr val="CACA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2" name="Freeform 221"/>
              <p:cNvSpPr>
                <a:spLocks/>
              </p:cNvSpPr>
              <p:nvPr/>
            </p:nvSpPr>
            <p:spPr bwMode="auto">
              <a:xfrm>
                <a:off x="1506" y="1768"/>
                <a:ext cx="685" cy="159"/>
              </a:xfrm>
              <a:custGeom>
                <a:avLst/>
                <a:gdLst>
                  <a:gd name="T0" fmla="*/ 0 w 685"/>
                  <a:gd name="T1" fmla="*/ 0 h 319"/>
                  <a:gd name="T2" fmla="*/ 4 w 685"/>
                  <a:gd name="T3" fmla="*/ 0 h 319"/>
                  <a:gd name="T4" fmla="*/ 685 w 685"/>
                  <a:gd name="T5" fmla="*/ 9 h 319"/>
                  <a:gd name="T6" fmla="*/ 685 w 685"/>
                  <a:gd name="T7" fmla="*/ 9 h 319"/>
                  <a:gd name="T8" fmla="*/ 32 w 685"/>
                  <a:gd name="T9" fmla="*/ 0 h 319"/>
                  <a:gd name="T10" fmla="*/ 27 w 685"/>
                  <a:gd name="T11" fmla="*/ 0 h 319"/>
                  <a:gd name="T12" fmla="*/ 0 w 685"/>
                  <a:gd name="T13" fmla="*/ 0 h 3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5" h="319">
                    <a:moveTo>
                      <a:pt x="0" y="16"/>
                    </a:moveTo>
                    <a:lnTo>
                      <a:pt x="4" y="0"/>
                    </a:lnTo>
                    <a:lnTo>
                      <a:pt x="685" y="319"/>
                    </a:lnTo>
                    <a:lnTo>
                      <a:pt x="32" y="13"/>
                    </a:lnTo>
                    <a:lnTo>
                      <a:pt x="27" y="29"/>
                    </a:lnTo>
                    <a:lnTo>
                      <a:pt x="0" y="1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3" name="Freeform 222"/>
              <p:cNvSpPr>
                <a:spLocks/>
              </p:cNvSpPr>
              <p:nvPr/>
            </p:nvSpPr>
            <p:spPr bwMode="auto">
              <a:xfrm>
                <a:off x="1533" y="1774"/>
                <a:ext cx="658" cy="153"/>
              </a:xfrm>
              <a:custGeom>
                <a:avLst/>
                <a:gdLst>
                  <a:gd name="T0" fmla="*/ 0 w 658"/>
                  <a:gd name="T1" fmla="*/ 1 h 306"/>
                  <a:gd name="T2" fmla="*/ 5 w 658"/>
                  <a:gd name="T3" fmla="*/ 0 h 306"/>
                  <a:gd name="T4" fmla="*/ 658 w 658"/>
                  <a:gd name="T5" fmla="*/ 10 h 306"/>
                  <a:gd name="T6" fmla="*/ 658 w 658"/>
                  <a:gd name="T7" fmla="*/ 10 h 306"/>
                  <a:gd name="T8" fmla="*/ 33 w 658"/>
                  <a:gd name="T9" fmla="*/ 1 h 306"/>
                  <a:gd name="T10" fmla="*/ 29 w 658"/>
                  <a:gd name="T11" fmla="*/ 1 h 306"/>
                  <a:gd name="T12" fmla="*/ 0 w 658"/>
                  <a:gd name="T13" fmla="*/ 1 h 3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8" h="306">
                    <a:moveTo>
                      <a:pt x="0" y="16"/>
                    </a:moveTo>
                    <a:lnTo>
                      <a:pt x="5" y="0"/>
                    </a:lnTo>
                    <a:lnTo>
                      <a:pt x="658" y="306"/>
                    </a:lnTo>
                    <a:lnTo>
                      <a:pt x="33" y="14"/>
                    </a:lnTo>
                    <a:lnTo>
                      <a:pt x="29" y="31"/>
                    </a:lnTo>
                    <a:lnTo>
                      <a:pt x="0" y="16"/>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4" name="Freeform 223"/>
              <p:cNvSpPr>
                <a:spLocks/>
              </p:cNvSpPr>
              <p:nvPr/>
            </p:nvSpPr>
            <p:spPr bwMode="auto">
              <a:xfrm>
                <a:off x="1562" y="1782"/>
                <a:ext cx="629" cy="146"/>
              </a:xfrm>
              <a:custGeom>
                <a:avLst/>
                <a:gdLst>
                  <a:gd name="T0" fmla="*/ 0 w 629"/>
                  <a:gd name="T1" fmla="*/ 0 h 294"/>
                  <a:gd name="T2" fmla="*/ 4 w 629"/>
                  <a:gd name="T3" fmla="*/ 0 h 294"/>
                  <a:gd name="T4" fmla="*/ 629 w 629"/>
                  <a:gd name="T5" fmla="*/ 9 h 294"/>
                  <a:gd name="T6" fmla="*/ 628 w 629"/>
                  <a:gd name="T7" fmla="*/ 9 h 294"/>
                  <a:gd name="T8" fmla="*/ 34 w 629"/>
                  <a:gd name="T9" fmla="*/ 0 h 294"/>
                  <a:gd name="T10" fmla="*/ 30 w 629"/>
                  <a:gd name="T11" fmla="*/ 0 h 294"/>
                  <a:gd name="T12" fmla="*/ 0 w 629"/>
                  <a:gd name="T13" fmla="*/ 0 h 2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9" h="294">
                    <a:moveTo>
                      <a:pt x="0" y="17"/>
                    </a:moveTo>
                    <a:lnTo>
                      <a:pt x="4" y="0"/>
                    </a:lnTo>
                    <a:lnTo>
                      <a:pt x="629" y="292"/>
                    </a:lnTo>
                    <a:lnTo>
                      <a:pt x="628" y="294"/>
                    </a:lnTo>
                    <a:lnTo>
                      <a:pt x="34" y="15"/>
                    </a:lnTo>
                    <a:lnTo>
                      <a:pt x="30" y="29"/>
                    </a:lnTo>
                    <a:lnTo>
                      <a:pt x="0" y="17"/>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5" name="Freeform 224"/>
              <p:cNvSpPr>
                <a:spLocks/>
              </p:cNvSpPr>
              <p:nvPr/>
            </p:nvSpPr>
            <p:spPr bwMode="auto">
              <a:xfrm>
                <a:off x="1592" y="1789"/>
                <a:ext cx="598" cy="139"/>
              </a:xfrm>
              <a:custGeom>
                <a:avLst/>
                <a:gdLst>
                  <a:gd name="T0" fmla="*/ 0 w 598"/>
                  <a:gd name="T1" fmla="*/ 0 h 279"/>
                  <a:gd name="T2" fmla="*/ 4 w 598"/>
                  <a:gd name="T3" fmla="*/ 0 h 279"/>
                  <a:gd name="T4" fmla="*/ 598 w 598"/>
                  <a:gd name="T5" fmla="*/ 8 h 279"/>
                  <a:gd name="T6" fmla="*/ 598 w 598"/>
                  <a:gd name="T7" fmla="*/ 8 h 279"/>
                  <a:gd name="T8" fmla="*/ 35 w 598"/>
                  <a:gd name="T9" fmla="*/ 0 h 279"/>
                  <a:gd name="T10" fmla="*/ 31 w 598"/>
                  <a:gd name="T11" fmla="*/ 0 h 279"/>
                  <a:gd name="T12" fmla="*/ 0 w 598"/>
                  <a:gd name="T13" fmla="*/ 0 h 2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8" h="279">
                    <a:moveTo>
                      <a:pt x="0" y="14"/>
                    </a:moveTo>
                    <a:lnTo>
                      <a:pt x="4" y="0"/>
                    </a:lnTo>
                    <a:lnTo>
                      <a:pt x="598" y="279"/>
                    </a:lnTo>
                    <a:lnTo>
                      <a:pt x="35" y="16"/>
                    </a:lnTo>
                    <a:lnTo>
                      <a:pt x="31" y="29"/>
                    </a:lnTo>
                    <a:lnTo>
                      <a:pt x="0" y="14"/>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6" name="Freeform 225"/>
              <p:cNvSpPr>
                <a:spLocks/>
              </p:cNvSpPr>
              <p:nvPr/>
            </p:nvSpPr>
            <p:spPr bwMode="auto">
              <a:xfrm>
                <a:off x="1623" y="1797"/>
                <a:ext cx="567" cy="132"/>
              </a:xfrm>
              <a:custGeom>
                <a:avLst/>
                <a:gdLst>
                  <a:gd name="T0" fmla="*/ 0 w 567"/>
                  <a:gd name="T1" fmla="*/ 1 h 264"/>
                  <a:gd name="T2" fmla="*/ 4 w 567"/>
                  <a:gd name="T3" fmla="*/ 0 h 264"/>
                  <a:gd name="T4" fmla="*/ 567 w 567"/>
                  <a:gd name="T5" fmla="*/ 9 h 264"/>
                  <a:gd name="T6" fmla="*/ 567 w 567"/>
                  <a:gd name="T7" fmla="*/ 9 h 264"/>
                  <a:gd name="T8" fmla="*/ 37 w 567"/>
                  <a:gd name="T9" fmla="*/ 1 h 264"/>
                  <a:gd name="T10" fmla="*/ 33 w 567"/>
                  <a:gd name="T11" fmla="*/ 1 h 264"/>
                  <a:gd name="T12" fmla="*/ 0 w 567"/>
                  <a:gd name="T13" fmla="*/ 1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7" h="264">
                    <a:moveTo>
                      <a:pt x="0" y="13"/>
                    </a:moveTo>
                    <a:lnTo>
                      <a:pt x="4" y="0"/>
                    </a:lnTo>
                    <a:lnTo>
                      <a:pt x="567" y="263"/>
                    </a:lnTo>
                    <a:lnTo>
                      <a:pt x="567" y="264"/>
                    </a:lnTo>
                    <a:lnTo>
                      <a:pt x="37" y="15"/>
                    </a:lnTo>
                    <a:lnTo>
                      <a:pt x="33" y="29"/>
                    </a:lnTo>
                    <a:lnTo>
                      <a:pt x="0" y="13"/>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7" name="Freeform 226"/>
              <p:cNvSpPr>
                <a:spLocks/>
              </p:cNvSpPr>
              <p:nvPr/>
            </p:nvSpPr>
            <p:spPr bwMode="auto">
              <a:xfrm>
                <a:off x="1656" y="1804"/>
                <a:ext cx="534" cy="125"/>
              </a:xfrm>
              <a:custGeom>
                <a:avLst/>
                <a:gdLst>
                  <a:gd name="T0" fmla="*/ 0 w 534"/>
                  <a:gd name="T1" fmla="*/ 1 h 249"/>
                  <a:gd name="T2" fmla="*/ 4 w 534"/>
                  <a:gd name="T3" fmla="*/ 0 h 249"/>
                  <a:gd name="T4" fmla="*/ 534 w 534"/>
                  <a:gd name="T5" fmla="*/ 8 h 249"/>
                  <a:gd name="T6" fmla="*/ 534 w 534"/>
                  <a:gd name="T7" fmla="*/ 8 h 249"/>
                  <a:gd name="T8" fmla="*/ 36 w 534"/>
                  <a:gd name="T9" fmla="*/ 1 h 249"/>
                  <a:gd name="T10" fmla="*/ 33 w 534"/>
                  <a:gd name="T11" fmla="*/ 1 h 249"/>
                  <a:gd name="T12" fmla="*/ 0 w 534"/>
                  <a:gd name="T13" fmla="*/ 1 h 2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4" h="249">
                    <a:moveTo>
                      <a:pt x="0" y="14"/>
                    </a:moveTo>
                    <a:lnTo>
                      <a:pt x="4" y="0"/>
                    </a:lnTo>
                    <a:lnTo>
                      <a:pt x="534" y="249"/>
                    </a:lnTo>
                    <a:lnTo>
                      <a:pt x="36" y="18"/>
                    </a:lnTo>
                    <a:lnTo>
                      <a:pt x="33" y="30"/>
                    </a:lnTo>
                    <a:lnTo>
                      <a:pt x="0" y="1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8" name="Freeform 227"/>
              <p:cNvSpPr>
                <a:spLocks/>
              </p:cNvSpPr>
              <p:nvPr/>
            </p:nvSpPr>
            <p:spPr bwMode="auto">
              <a:xfrm>
                <a:off x="1689" y="1813"/>
                <a:ext cx="501" cy="117"/>
              </a:xfrm>
              <a:custGeom>
                <a:avLst/>
                <a:gdLst>
                  <a:gd name="T0" fmla="*/ 0 w 501"/>
                  <a:gd name="T1" fmla="*/ 1 h 233"/>
                  <a:gd name="T2" fmla="*/ 3 w 501"/>
                  <a:gd name="T3" fmla="*/ 0 h 233"/>
                  <a:gd name="T4" fmla="*/ 501 w 501"/>
                  <a:gd name="T5" fmla="*/ 8 h 233"/>
                  <a:gd name="T6" fmla="*/ 501 w 501"/>
                  <a:gd name="T7" fmla="*/ 8 h 233"/>
                  <a:gd name="T8" fmla="*/ 40 w 501"/>
                  <a:gd name="T9" fmla="*/ 1 h 233"/>
                  <a:gd name="T10" fmla="*/ 36 w 501"/>
                  <a:gd name="T11" fmla="*/ 1 h 233"/>
                  <a:gd name="T12" fmla="*/ 0 w 501"/>
                  <a:gd name="T13" fmla="*/ 1 h 2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1" h="233">
                    <a:moveTo>
                      <a:pt x="0" y="12"/>
                    </a:moveTo>
                    <a:lnTo>
                      <a:pt x="3" y="0"/>
                    </a:lnTo>
                    <a:lnTo>
                      <a:pt x="501" y="231"/>
                    </a:lnTo>
                    <a:lnTo>
                      <a:pt x="501" y="233"/>
                    </a:lnTo>
                    <a:lnTo>
                      <a:pt x="40" y="16"/>
                    </a:lnTo>
                    <a:lnTo>
                      <a:pt x="36" y="29"/>
                    </a:lnTo>
                    <a:lnTo>
                      <a:pt x="0" y="12"/>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79" name="Freeform 228"/>
              <p:cNvSpPr>
                <a:spLocks/>
              </p:cNvSpPr>
              <p:nvPr/>
            </p:nvSpPr>
            <p:spPr bwMode="auto">
              <a:xfrm>
                <a:off x="1725" y="1822"/>
                <a:ext cx="465" cy="108"/>
              </a:xfrm>
              <a:custGeom>
                <a:avLst/>
                <a:gdLst>
                  <a:gd name="T0" fmla="*/ 0 w 465"/>
                  <a:gd name="T1" fmla="*/ 0 h 217"/>
                  <a:gd name="T2" fmla="*/ 4 w 465"/>
                  <a:gd name="T3" fmla="*/ 0 h 217"/>
                  <a:gd name="T4" fmla="*/ 465 w 465"/>
                  <a:gd name="T5" fmla="*/ 6 h 217"/>
                  <a:gd name="T6" fmla="*/ 465 w 465"/>
                  <a:gd name="T7" fmla="*/ 6 h 217"/>
                  <a:gd name="T8" fmla="*/ 41 w 465"/>
                  <a:gd name="T9" fmla="*/ 0 h 217"/>
                  <a:gd name="T10" fmla="*/ 38 w 465"/>
                  <a:gd name="T11" fmla="*/ 0 h 217"/>
                  <a:gd name="T12" fmla="*/ 0 w 465"/>
                  <a:gd name="T13" fmla="*/ 0 h 2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5" h="217">
                    <a:moveTo>
                      <a:pt x="0" y="13"/>
                    </a:moveTo>
                    <a:lnTo>
                      <a:pt x="4" y="0"/>
                    </a:lnTo>
                    <a:lnTo>
                      <a:pt x="465" y="217"/>
                    </a:lnTo>
                    <a:lnTo>
                      <a:pt x="41" y="20"/>
                    </a:lnTo>
                    <a:lnTo>
                      <a:pt x="38" y="29"/>
                    </a:lnTo>
                    <a:lnTo>
                      <a:pt x="0" y="13"/>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0" name="Freeform 229"/>
              <p:cNvSpPr>
                <a:spLocks/>
              </p:cNvSpPr>
              <p:nvPr/>
            </p:nvSpPr>
            <p:spPr bwMode="auto">
              <a:xfrm>
                <a:off x="1763" y="1831"/>
                <a:ext cx="427" cy="100"/>
              </a:xfrm>
              <a:custGeom>
                <a:avLst/>
                <a:gdLst>
                  <a:gd name="T0" fmla="*/ 0 w 427"/>
                  <a:gd name="T1" fmla="*/ 1 h 199"/>
                  <a:gd name="T2" fmla="*/ 3 w 427"/>
                  <a:gd name="T3" fmla="*/ 0 h 199"/>
                  <a:gd name="T4" fmla="*/ 427 w 427"/>
                  <a:gd name="T5" fmla="*/ 7 h 199"/>
                  <a:gd name="T6" fmla="*/ 425 w 427"/>
                  <a:gd name="T7" fmla="*/ 7 h 199"/>
                  <a:gd name="T8" fmla="*/ 41 w 427"/>
                  <a:gd name="T9" fmla="*/ 1 h 199"/>
                  <a:gd name="T10" fmla="*/ 38 w 427"/>
                  <a:gd name="T11" fmla="*/ 1 h 199"/>
                  <a:gd name="T12" fmla="*/ 0 w 427"/>
                  <a:gd name="T13" fmla="*/ 1 h 1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7" h="199">
                    <a:moveTo>
                      <a:pt x="0" y="9"/>
                    </a:moveTo>
                    <a:lnTo>
                      <a:pt x="3" y="0"/>
                    </a:lnTo>
                    <a:lnTo>
                      <a:pt x="427" y="197"/>
                    </a:lnTo>
                    <a:lnTo>
                      <a:pt x="425" y="199"/>
                    </a:lnTo>
                    <a:lnTo>
                      <a:pt x="41" y="18"/>
                    </a:lnTo>
                    <a:lnTo>
                      <a:pt x="38" y="29"/>
                    </a:lnTo>
                    <a:lnTo>
                      <a:pt x="0" y="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1" name="Freeform 230"/>
              <p:cNvSpPr>
                <a:spLocks/>
              </p:cNvSpPr>
              <p:nvPr/>
            </p:nvSpPr>
            <p:spPr bwMode="auto">
              <a:xfrm>
                <a:off x="1801" y="1841"/>
                <a:ext cx="387" cy="90"/>
              </a:xfrm>
              <a:custGeom>
                <a:avLst/>
                <a:gdLst>
                  <a:gd name="T0" fmla="*/ 0 w 387"/>
                  <a:gd name="T1" fmla="*/ 0 h 181"/>
                  <a:gd name="T2" fmla="*/ 3 w 387"/>
                  <a:gd name="T3" fmla="*/ 0 h 181"/>
                  <a:gd name="T4" fmla="*/ 387 w 387"/>
                  <a:gd name="T5" fmla="*/ 5 h 181"/>
                  <a:gd name="T6" fmla="*/ 387 w 387"/>
                  <a:gd name="T7" fmla="*/ 5 h 181"/>
                  <a:gd name="T8" fmla="*/ 44 w 387"/>
                  <a:gd name="T9" fmla="*/ 0 h 181"/>
                  <a:gd name="T10" fmla="*/ 42 w 387"/>
                  <a:gd name="T11" fmla="*/ 0 h 181"/>
                  <a:gd name="T12" fmla="*/ 0 w 387"/>
                  <a:gd name="T13" fmla="*/ 0 h 1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7" h="181">
                    <a:moveTo>
                      <a:pt x="0" y="11"/>
                    </a:moveTo>
                    <a:lnTo>
                      <a:pt x="3" y="0"/>
                    </a:lnTo>
                    <a:lnTo>
                      <a:pt x="387" y="181"/>
                    </a:lnTo>
                    <a:lnTo>
                      <a:pt x="44" y="20"/>
                    </a:lnTo>
                    <a:lnTo>
                      <a:pt x="42" y="29"/>
                    </a:lnTo>
                    <a:lnTo>
                      <a:pt x="0" y="11"/>
                    </a:lnTo>
                    <a:close/>
                  </a:path>
                </a:pathLst>
              </a:custGeom>
              <a:solidFill>
                <a:srgbClr val="DA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2" name="Freeform 231"/>
              <p:cNvSpPr>
                <a:spLocks/>
              </p:cNvSpPr>
              <p:nvPr/>
            </p:nvSpPr>
            <p:spPr bwMode="auto">
              <a:xfrm>
                <a:off x="1843" y="1850"/>
                <a:ext cx="345" cy="82"/>
              </a:xfrm>
              <a:custGeom>
                <a:avLst/>
                <a:gdLst>
                  <a:gd name="T0" fmla="*/ 0 w 345"/>
                  <a:gd name="T1" fmla="*/ 1 h 163"/>
                  <a:gd name="T2" fmla="*/ 2 w 345"/>
                  <a:gd name="T3" fmla="*/ 0 h 163"/>
                  <a:gd name="T4" fmla="*/ 345 w 345"/>
                  <a:gd name="T5" fmla="*/ 6 h 163"/>
                  <a:gd name="T6" fmla="*/ 345 w 345"/>
                  <a:gd name="T7" fmla="*/ 6 h 163"/>
                  <a:gd name="T8" fmla="*/ 46 w 345"/>
                  <a:gd name="T9" fmla="*/ 1 h 163"/>
                  <a:gd name="T10" fmla="*/ 43 w 345"/>
                  <a:gd name="T11" fmla="*/ 1 h 163"/>
                  <a:gd name="T12" fmla="*/ 0 w 345"/>
                  <a:gd name="T13" fmla="*/ 1 h 1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5" h="163">
                    <a:moveTo>
                      <a:pt x="0" y="9"/>
                    </a:moveTo>
                    <a:lnTo>
                      <a:pt x="2" y="0"/>
                    </a:lnTo>
                    <a:lnTo>
                      <a:pt x="345" y="161"/>
                    </a:lnTo>
                    <a:lnTo>
                      <a:pt x="345" y="163"/>
                    </a:lnTo>
                    <a:lnTo>
                      <a:pt x="46" y="22"/>
                    </a:lnTo>
                    <a:lnTo>
                      <a:pt x="43" y="29"/>
                    </a:lnTo>
                    <a:lnTo>
                      <a:pt x="0" y="9"/>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3" name="Freeform 232"/>
              <p:cNvSpPr>
                <a:spLocks/>
              </p:cNvSpPr>
              <p:nvPr/>
            </p:nvSpPr>
            <p:spPr bwMode="auto">
              <a:xfrm>
                <a:off x="1886" y="1861"/>
                <a:ext cx="302" cy="71"/>
              </a:xfrm>
              <a:custGeom>
                <a:avLst/>
                <a:gdLst>
                  <a:gd name="T0" fmla="*/ 0 w 302"/>
                  <a:gd name="T1" fmla="*/ 1 h 141"/>
                  <a:gd name="T2" fmla="*/ 3 w 302"/>
                  <a:gd name="T3" fmla="*/ 0 h 141"/>
                  <a:gd name="T4" fmla="*/ 302 w 302"/>
                  <a:gd name="T5" fmla="*/ 5 h 141"/>
                  <a:gd name="T6" fmla="*/ 302 w 302"/>
                  <a:gd name="T7" fmla="*/ 5 h 141"/>
                  <a:gd name="T8" fmla="*/ 48 w 302"/>
                  <a:gd name="T9" fmla="*/ 1 h 141"/>
                  <a:gd name="T10" fmla="*/ 45 w 302"/>
                  <a:gd name="T11" fmla="*/ 1 h 141"/>
                  <a:gd name="T12" fmla="*/ 0 w 302"/>
                  <a:gd name="T13" fmla="*/ 1 h 1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2" h="141">
                    <a:moveTo>
                      <a:pt x="0" y="7"/>
                    </a:moveTo>
                    <a:lnTo>
                      <a:pt x="3" y="0"/>
                    </a:lnTo>
                    <a:lnTo>
                      <a:pt x="302" y="141"/>
                    </a:lnTo>
                    <a:lnTo>
                      <a:pt x="48" y="21"/>
                    </a:lnTo>
                    <a:lnTo>
                      <a:pt x="45" y="29"/>
                    </a:lnTo>
                    <a:lnTo>
                      <a:pt x="0" y="7"/>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4" name="Freeform 233"/>
              <p:cNvSpPr>
                <a:spLocks/>
              </p:cNvSpPr>
              <p:nvPr/>
            </p:nvSpPr>
            <p:spPr bwMode="auto">
              <a:xfrm>
                <a:off x="1931" y="1872"/>
                <a:ext cx="257" cy="61"/>
              </a:xfrm>
              <a:custGeom>
                <a:avLst/>
                <a:gdLst>
                  <a:gd name="T0" fmla="*/ 0 w 257"/>
                  <a:gd name="T1" fmla="*/ 1 h 122"/>
                  <a:gd name="T2" fmla="*/ 3 w 257"/>
                  <a:gd name="T3" fmla="*/ 0 h 122"/>
                  <a:gd name="T4" fmla="*/ 257 w 257"/>
                  <a:gd name="T5" fmla="*/ 4 h 122"/>
                  <a:gd name="T6" fmla="*/ 257 w 257"/>
                  <a:gd name="T7" fmla="*/ 4 h 122"/>
                  <a:gd name="T8" fmla="*/ 50 w 257"/>
                  <a:gd name="T9" fmla="*/ 1 h 122"/>
                  <a:gd name="T10" fmla="*/ 48 w 257"/>
                  <a:gd name="T11" fmla="*/ 1 h 122"/>
                  <a:gd name="T12" fmla="*/ 0 w 257"/>
                  <a:gd name="T13" fmla="*/ 1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7" h="122">
                    <a:moveTo>
                      <a:pt x="0" y="8"/>
                    </a:moveTo>
                    <a:lnTo>
                      <a:pt x="3" y="0"/>
                    </a:lnTo>
                    <a:lnTo>
                      <a:pt x="257" y="120"/>
                    </a:lnTo>
                    <a:lnTo>
                      <a:pt x="257" y="122"/>
                    </a:lnTo>
                    <a:lnTo>
                      <a:pt x="50" y="24"/>
                    </a:lnTo>
                    <a:lnTo>
                      <a:pt x="48" y="29"/>
                    </a:lnTo>
                    <a:lnTo>
                      <a:pt x="0" y="8"/>
                    </a:ln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5" name="Freeform 234"/>
              <p:cNvSpPr>
                <a:spLocks/>
              </p:cNvSpPr>
              <p:nvPr/>
            </p:nvSpPr>
            <p:spPr bwMode="auto">
              <a:xfrm>
                <a:off x="1979" y="1884"/>
                <a:ext cx="209" cy="49"/>
              </a:xfrm>
              <a:custGeom>
                <a:avLst/>
                <a:gdLst>
                  <a:gd name="T0" fmla="*/ 0 w 209"/>
                  <a:gd name="T1" fmla="*/ 1 h 98"/>
                  <a:gd name="T2" fmla="*/ 2 w 209"/>
                  <a:gd name="T3" fmla="*/ 0 h 98"/>
                  <a:gd name="T4" fmla="*/ 209 w 209"/>
                  <a:gd name="T5" fmla="*/ 4 h 98"/>
                  <a:gd name="T6" fmla="*/ 208 w 209"/>
                  <a:gd name="T7" fmla="*/ 4 h 98"/>
                  <a:gd name="T8" fmla="*/ 52 w 209"/>
                  <a:gd name="T9" fmla="*/ 1 h 98"/>
                  <a:gd name="T10" fmla="*/ 51 w 209"/>
                  <a:gd name="T11" fmla="*/ 1 h 98"/>
                  <a:gd name="T12" fmla="*/ 0 w 209"/>
                  <a:gd name="T13" fmla="*/ 1 h 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9" h="98">
                    <a:moveTo>
                      <a:pt x="0" y="5"/>
                    </a:moveTo>
                    <a:lnTo>
                      <a:pt x="2" y="0"/>
                    </a:lnTo>
                    <a:lnTo>
                      <a:pt x="209" y="98"/>
                    </a:lnTo>
                    <a:lnTo>
                      <a:pt x="208" y="98"/>
                    </a:lnTo>
                    <a:lnTo>
                      <a:pt x="52" y="25"/>
                    </a:lnTo>
                    <a:lnTo>
                      <a:pt x="51" y="29"/>
                    </a:lnTo>
                    <a:lnTo>
                      <a:pt x="0" y="5"/>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6" name="Freeform 235"/>
              <p:cNvSpPr>
                <a:spLocks/>
              </p:cNvSpPr>
              <p:nvPr/>
            </p:nvSpPr>
            <p:spPr bwMode="auto">
              <a:xfrm>
                <a:off x="2030" y="1897"/>
                <a:ext cx="157" cy="37"/>
              </a:xfrm>
              <a:custGeom>
                <a:avLst/>
                <a:gdLst>
                  <a:gd name="T0" fmla="*/ 0 w 157"/>
                  <a:gd name="T1" fmla="*/ 1 h 74"/>
                  <a:gd name="T2" fmla="*/ 1 w 157"/>
                  <a:gd name="T3" fmla="*/ 0 h 74"/>
                  <a:gd name="T4" fmla="*/ 157 w 157"/>
                  <a:gd name="T5" fmla="*/ 3 h 74"/>
                  <a:gd name="T6" fmla="*/ 157 w 157"/>
                  <a:gd name="T7" fmla="*/ 3 h 74"/>
                  <a:gd name="T8" fmla="*/ 55 w 157"/>
                  <a:gd name="T9" fmla="*/ 1 h 74"/>
                  <a:gd name="T10" fmla="*/ 54 w 157"/>
                  <a:gd name="T11" fmla="*/ 1 h 74"/>
                  <a:gd name="T12" fmla="*/ 0 w 157"/>
                  <a:gd name="T13" fmla="*/ 1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74">
                    <a:moveTo>
                      <a:pt x="0" y="4"/>
                    </a:moveTo>
                    <a:lnTo>
                      <a:pt x="1" y="0"/>
                    </a:lnTo>
                    <a:lnTo>
                      <a:pt x="157" y="73"/>
                    </a:lnTo>
                    <a:lnTo>
                      <a:pt x="157" y="74"/>
                    </a:lnTo>
                    <a:lnTo>
                      <a:pt x="55" y="27"/>
                    </a:lnTo>
                    <a:lnTo>
                      <a:pt x="54" y="29"/>
                    </a:lnTo>
                    <a:lnTo>
                      <a:pt x="0" y="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7" name="Freeform 236"/>
              <p:cNvSpPr>
                <a:spLocks/>
              </p:cNvSpPr>
              <p:nvPr/>
            </p:nvSpPr>
            <p:spPr bwMode="auto">
              <a:xfrm>
                <a:off x="2084" y="1910"/>
                <a:ext cx="103" cy="25"/>
              </a:xfrm>
              <a:custGeom>
                <a:avLst/>
                <a:gdLst>
                  <a:gd name="T0" fmla="*/ 0 w 103"/>
                  <a:gd name="T1" fmla="*/ 1 h 49"/>
                  <a:gd name="T2" fmla="*/ 1 w 103"/>
                  <a:gd name="T3" fmla="*/ 0 h 49"/>
                  <a:gd name="T4" fmla="*/ 103 w 103"/>
                  <a:gd name="T5" fmla="*/ 2 h 49"/>
                  <a:gd name="T6" fmla="*/ 103 w 103"/>
                  <a:gd name="T7" fmla="*/ 2 h 49"/>
                  <a:gd name="T8" fmla="*/ 56 w 103"/>
                  <a:gd name="T9" fmla="*/ 1 h 49"/>
                  <a:gd name="T10" fmla="*/ 56 w 103"/>
                  <a:gd name="T11" fmla="*/ 1 h 49"/>
                  <a:gd name="T12" fmla="*/ 0 w 103"/>
                  <a:gd name="T13" fmla="*/ 1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49">
                    <a:moveTo>
                      <a:pt x="0" y="2"/>
                    </a:moveTo>
                    <a:lnTo>
                      <a:pt x="1" y="0"/>
                    </a:lnTo>
                    <a:lnTo>
                      <a:pt x="103" y="47"/>
                    </a:lnTo>
                    <a:lnTo>
                      <a:pt x="103" y="49"/>
                    </a:lnTo>
                    <a:lnTo>
                      <a:pt x="56" y="28"/>
                    </a:lnTo>
                    <a:lnTo>
                      <a:pt x="56" y="29"/>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8" name="Freeform 237"/>
              <p:cNvSpPr>
                <a:spLocks/>
              </p:cNvSpPr>
              <p:nvPr/>
            </p:nvSpPr>
            <p:spPr bwMode="auto">
              <a:xfrm>
                <a:off x="2140" y="1924"/>
                <a:ext cx="47" cy="12"/>
              </a:xfrm>
              <a:custGeom>
                <a:avLst/>
                <a:gdLst>
                  <a:gd name="T0" fmla="*/ 0 w 47"/>
                  <a:gd name="T1" fmla="*/ 1 h 23"/>
                  <a:gd name="T2" fmla="*/ 0 w 47"/>
                  <a:gd name="T3" fmla="*/ 0 h 23"/>
                  <a:gd name="T4" fmla="*/ 47 w 47"/>
                  <a:gd name="T5" fmla="*/ 1 h 23"/>
                  <a:gd name="T6" fmla="*/ 47 w 47"/>
                  <a:gd name="T7" fmla="*/ 1 h 23"/>
                  <a:gd name="T8" fmla="*/ 47 w 47"/>
                  <a:gd name="T9" fmla="*/ 1 h 23"/>
                  <a:gd name="T10" fmla="*/ 47 w 47"/>
                  <a:gd name="T11" fmla="*/ 1 h 23"/>
                  <a:gd name="T12" fmla="*/ 0 w 47"/>
                  <a:gd name="T13" fmla="*/ 1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23">
                    <a:moveTo>
                      <a:pt x="0" y="1"/>
                    </a:moveTo>
                    <a:lnTo>
                      <a:pt x="0" y="0"/>
                    </a:lnTo>
                    <a:lnTo>
                      <a:pt x="47" y="21"/>
                    </a:lnTo>
                    <a:lnTo>
                      <a:pt x="47" y="23"/>
                    </a:lnTo>
                    <a:lnTo>
                      <a:pt x="0" y="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89" name="Freeform 238"/>
              <p:cNvSpPr>
                <a:spLocks/>
              </p:cNvSpPr>
              <p:nvPr/>
            </p:nvSpPr>
            <p:spPr bwMode="auto">
              <a:xfrm>
                <a:off x="1188" y="1688"/>
                <a:ext cx="999" cy="248"/>
              </a:xfrm>
              <a:custGeom>
                <a:avLst/>
                <a:gdLst>
                  <a:gd name="T0" fmla="*/ 996 w 999"/>
                  <a:gd name="T1" fmla="*/ 15 h 494"/>
                  <a:gd name="T2" fmla="*/ 0 w 999"/>
                  <a:gd name="T3" fmla="*/ 0 h 494"/>
                  <a:gd name="T4" fmla="*/ 2 w 999"/>
                  <a:gd name="T5" fmla="*/ 1 h 494"/>
                  <a:gd name="T6" fmla="*/ 999 w 999"/>
                  <a:gd name="T7" fmla="*/ 16 h 494"/>
                  <a:gd name="T8" fmla="*/ 996 w 999"/>
                  <a:gd name="T9" fmla="*/ 15 h 4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9" h="494">
                    <a:moveTo>
                      <a:pt x="996" y="465"/>
                    </a:moveTo>
                    <a:lnTo>
                      <a:pt x="0" y="0"/>
                    </a:lnTo>
                    <a:lnTo>
                      <a:pt x="2" y="29"/>
                    </a:lnTo>
                    <a:lnTo>
                      <a:pt x="999" y="494"/>
                    </a:lnTo>
                    <a:lnTo>
                      <a:pt x="996" y="4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0" name="Freeform 239"/>
              <p:cNvSpPr>
                <a:spLocks/>
              </p:cNvSpPr>
              <p:nvPr/>
            </p:nvSpPr>
            <p:spPr bwMode="auto">
              <a:xfrm>
                <a:off x="2177" y="1881"/>
                <a:ext cx="40" cy="52"/>
              </a:xfrm>
              <a:custGeom>
                <a:avLst/>
                <a:gdLst>
                  <a:gd name="T0" fmla="*/ 0 w 40"/>
                  <a:gd name="T1" fmla="*/ 4 h 104"/>
                  <a:gd name="T2" fmla="*/ 28 w 40"/>
                  <a:gd name="T3" fmla="*/ 0 h 104"/>
                  <a:gd name="T4" fmla="*/ 40 w 40"/>
                  <a:gd name="T5" fmla="*/ 1 h 104"/>
                  <a:gd name="T6" fmla="*/ 38 w 40"/>
                  <a:gd name="T7" fmla="*/ 1 h 104"/>
                  <a:gd name="T8" fmla="*/ 27 w 40"/>
                  <a:gd name="T9" fmla="*/ 0 h 104"/>
                  <a:gd name="T10" fmla="*/ 0 w 40"/>
                  <a:gd name="T11" fmla="*/ 4 h 104"/>
                  <a:gd name="T12" fmla="*/ 0 w 40"/>
                  <a:gd name="T13" fmla="*/ 4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104">
                    <a:moveTo>
                      <a:pt x="0" y="104"/>
                    </a:moveTo>
                    <a:lnTo>
                      <a:pt x="28" y="0"/>
                    </a:lnTo>
                    <a:lnTo>
                      <a:pt x="40" y="6"/>
                    </a:lnTo>
                    <a:lnTo>
                      <a:pt x="38" y="6"/>
                    </a:lnTo>
                    <a:lnTo>
                      <a:pt x="27" y="0"/>
                    </a:lnTo>
                    <a:lnTo>
                      <a:pt x="0" y="10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1" name="Freeform 240"/>
              <p:cNvSpPr>
                <a:spLocks/>
              </p:cNvSpPr>
              <p:nvPr/>
            </p:nvSpPr>
            <p:spPr bwMode="auto">
              <a:xfrm>
                <a:off x="2177" y="1881"/>
                <a:ext cx="38" cy="52"/>
              </a:xfrm>
              <a:custGeom>
                <a:avLst/>
                <a:gdLst>
                  <a:gd name="T0" fmla="*/ 0 w 38"/>
                  <a:gd name="T1" fmla="*/ 4 h 104"/>
                  <a:gd name="T2" fmla="*/ 27 w 38"/>
                  <a:gd name="T3" fmla="*/ 0 h 104"/>
                  <a:gd name="T4" fmla="*/ 38 w 38"/>
                  <a:gd name="T5" fmla="*/ 1 h 104"/>
                  <a:gd name="T6" fmla="*/ 38 w 38"/>
                  <a:gd name="T7" fmla="*/ 1 h 104"/>
                  <a:gd name="T8" fmla="*/ 27 w 38"/>
                  <a:gd name="T9" fmla="*/ 1 h 104"/>
                  <a:gd name="T10" fmla="*/ 0 w 38"/>
                  <a:gd name="T11" fmla="*/ 4 h 104"/>
                  <a:gd name="T12" fmla="*/ 0 w 38"/>
                  <a:gd name="T13" fmla="*/ 4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4">
                    <a:moveTo>
                      <a:pt x="0" y="104"/>
                    </a:moveTo>
                    <a:lnTo>
                      <a:pt x="27" y="0"/>
                    </a:lnTo>
                    <a:lnTo>
                      <a:pt x="38" y="6"/>
                    </a:lnTo>
                    <a:lnTo>
                      <a:pt x="38" y="8"/>
                    </a:lnTo>
                    <a:lnTo>
                      <a:pt x="27" y="2"/>
                    </a:lnTo>
                    <a:lnTo>
                      <a:pt x="0" y="104"/>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2" name="Freeform 241"/>
              <p:cNvSpPr>
                <a:spLocks/>
              </p:cNvSpPr>
              <p:nvPr/>
            </p:nvSpPr>
            <p:spPr bwMode="auto">
              <a:xfrm>
                <a:off x="2177" y="1882"/>
                <a:ext cx="38" cy="51"/>
              </a:xfrm>
              <a:custGeom>
                <a:avLst/>
                <a:gdLst>
                  <a:gd name="T0" fmla="*/ 0 w 38"/>
                  <a:gd name="T1" fmla="*/ 4 h 102"/>
                  <a:gd name="T2" fmla="*/ 27 w 38"/>
                  <a:gd name="T3" fmla="*/ 0 h 102"/>
                  <a:gd name="T4" fmla="*/ 38 w 38"/>
                  <a:gd name="T5" fmla="*/ 1 h 102"/>
                  <a:gd name="T6" fmla="*/ 37 w 38"/>
                  <a:gd name="T7" fmla="*/ 1 h 102"/>
                  <a:gd name="T8" fmla="*/ 27 w 38"/>
                  <a:gd name="T9" fmla="*/ 1 h 102"/>
                  <a:gd name="T10" fmla="*/ 0 w 38"/>
                  <a:gd name="T11" fmla="*/ 4 h 102"/>
                  <a:gd name="T12" fmla="*/ 0 w 38"/>
                  <a:gd name="T13" fmla="*/ 4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2">
                    <a:moveTo>
                      <a:pt x="0" y="102"/>
                    </a:moveTo>
                    <a:lnTo>
                      <a:pt x="27" y="0"/>
                    </a:lnTo>
                    <a:lnTo>
                      <a:pt x="38" y="6"/>
                    </a:lnTo>
                    <a:lnTo>
                      <a:pt x="37" y="8"/>
                    </a:lnTo>
                    <a:lnTo>
                      <a:pt x="27" y="2"/>
                    </a:lnTo>
                    <a:lnTo>
                      <a:pt x="0" y="102"/>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3" name="Freeform 242"/>
              <p:cNvSpPr>
                <a:spLocks/>
              </p:cNvSpPr>
              <p:nvPr/>
            </p:nvSpPr>
            <p:spPr bwMode="auto">
              <a:xfrm>
                <a:off x="2177" y="1883"/>
                <a:ext cx="37" cy="50"/>
              </a:xfrm>
              <a:custGeom>
                <a:avLst/>
                <a:gdLst>
                  <a:gd name="T0" fmla="*/ 0 w 37"/>
                  <a:gd name="T1" fmla="*/ 4 h 100"/>
                  <a:gd name="T2" fmla="*/ 27 w 37"/>
                  <a:gd name="T3" fmla="*/ 0 h 100"/>
                  <a:gd name="T4" fmla="*/ 37 w 37"/>
                  <a:gd name="T5" fmla="*/ 1 h 100"/>
                  <a:gd name="T6" fmla="*/ 37 w 37"/>
                  <a:gd name="T7" fmla="*/ 1 h 100"/>
                  <a:gd name="T8" fmla="*/ 27 w 37"/>
                  <a:gd name="T9" fmla="*/ 1 h 100"/>
                  <a:gd name="T10" fmla="*/ 0 w 37"/>
                  <a:gd name="T11" fmla="*/ 4 h 100"/>
                  <a:gd name="T12" fmla="*/ 0 w 37"/>
                  <a:gd name="T13" fmla="*/ 4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00">
                    <a:moveTo>
                      <a:pt x="0" y="100"/>
                    </a:moveTo>
                    <a:lnTo>
                      <a:pt x="27" y="0"/>
                    </a:lnTo>
                    <a:lnTo>
                      <a:pt x="37" y="6"/>
                    </a:lnTo>
                    <a:lnTo>
                      <a:pt x="37" y="7"/>
                    </a:lnTo>
                    <a:lnTo>
                      <a:pt x="27" y="4"/>
                    </a:lnTo>
                    <a:lnTo>
                      <a:pt x="0" y="100"/>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4" name="Freeform 243"/>
              <p:cNvSpPr>
                <a:spLocks/>
              </p:cNvSpPr>
              <p:nvPr/>
            </p:nvSpPr>
            <p:spPr bwMode="auto">
              <a:xfrm>
                <a:off x="2177" y="1885"/>
                <a:ext cx="37" cy="48"/>
              </a:xfrm>
              <a:custGeom>
                <a:avLst/>
                <a:gdLst>
                  <a:gd name="T0" fmla="*/ 0 w 37"/>
                  <a:gd name="T1" fmla="*/ 3 h 96"/>
                  <a:gd name="T2" fmla="*/ 27 w 37"/>
                  <a:gd name="T3" fmla="*/ 0 h 96"/>
                  <a:gd name="T4" fmla="*/ 37 w 37"/>
                  <a:gd name="T5" fmla="*/ 1 h 96"/>
                  <a:gd name="T6" fmla="*/ 37 w 37"/>
                  <a:gd name="T7" fmla="*/ 1 h 96"/>
                  <a:gd name="T8" fmla="*/ 26 w 37"/>
                  <a:gd name="T9" fmla="*/ 1 h 96"/>
                  <a:gd name="T10" fmla="*/ 0 w 37"/>
                  <a:gd name="T11" fmla="*/ 3 h 96"/>
                  <a:gd name="T12" fmla="*/ 0 w 37"/>
                  <a:gd name="T13" fmla="*/ 3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6">
                    <a:moveTo>
                      <a:pt x="0" y="96"/>
                    </a:moveTo>
                    <a:lnTo>
                      <a:pt x="27" y="0"/>
                    </a:lnTo>
                    <a:lnTo>
                      <a:pt x="37" y="3"/>
                    </a:lnTo>
                    <a:lnTo>
                      <a:pt x="37" y="5"/>
                    </a:lnTo>
                    <a:lnTo>
                      <a:pt x="26" y="2"/>
                    </a:lnTo>
                    <a:lnTo>
                      <a:pt x="0" y="96"/>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5" name="Freeform 244"/>
              <p:cNvSpPr>
                <a:spLocks/>
              </p:cNvSpPr>
              <p:nvPr/>
            </p:nvSpPr>
            <p:spPr bwMode="auto">
              <a:xfrm>
                <a:off x="2177" y="1886"/>
                <a:ext cx="37" cy="47"/>
              </a:xfrm>
              <a:custGeom>
                <a:avLst/>
                <a:gdLst>
                  <a:gd name="T0" fmla="*/ 0 w 37"/>
                  <a:gd name="T1" fmla="*/ 3 h 94"/>
                  <a:gd name="T2" fmla="*/ 26 w 37"/>
                  <a:gd name="T3" fmla="*/ 0 h 94"/>
                  <a:gd name="T4" fmla="*/ 37 w 37"/>
                  <a:gd name="T5" fmla="*/ 1 h 94"/>
                  <a:gd name="T6" fmla="*/ 35 w 37"/>
                  <a:gd name="T7" fmla="*/ 1 h 94"/>
                  <a:gd name="T8" fmla="*/ 26 w 37"/>
                  <a:gd name="T9" fmla="*/ 1 h 94"/>
                  <a:gd name="T10" fmla="*/ 0 w 37"/>
                  <a:gd name="T11" fmla="*/ 3 h 94"/>
                  <a:gd name="T12" fmla="*/ 0 w 37"/>
                  <a:gd name="T13" fmla="*/ 3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4">
                    <a:moveTo>
                      <a:pt x="0" y="94"/>
                    </a:moveTo>
                    <a:lnTo>
                      <a:pt x="26" y="0"/>
                    </a:lnTo>
                    <a:lnTo>
                      <a:pt x="37" y="3"/>
                    </a:lnTo>
                    <a:lnTo>
                      <a:pt x="35" y="5"/>
                    </a:lnTo>
                    <a:lnTo>
                      <a:pt x="26" y="1"/>
                    </a:lnTo>
                    <a:lnTo>
                      <a:pt x="0" y="94"/>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6" name="Freeform 245"/>
              <p:cNvSpPr>
                <a:spLocks/>
              </p:cNvSpPr>
              <p:nvPr/>
            </p:nvSpPr>
            <p:spPr bwMode="auto">
              <a:xfrm>
                <a:off x="2177" y="1887"/>
                <a:ext cx="35" cy="46"/>
              </a:xfrm>
              <a:custGeom>
                <a:avLst/>
                <a:gdLst>
                  <a:gd name="T0" fmla="*/ 0 w 35"/>
                  <a:gd name="T1" fmla="*/ 2 h 93"/>
                  <a:gd name="T2" fmla="*/ 26 w 35"/>
                  <a:gd name="T3" fmla="*/ 0 h 93"/>
                  <a:gd name="T4" fmla="*/ 35 w 35"/>
                  <a:gd name="T5" fmla="*/ 0 h 93"/>
                  <a:gd name="T6" fmla="*/ 35 w 35"/>
                  <a:gd name="T7" fmla="*/ 0 h 93"/>
                  <a:gd name="T8" fmla="*/ 26 w 35"/>
                  <a:gd name="T9" fmla="*/ 0 h 93"/>
                  <a:gd name="T10" fmla="*/ 0 w 35"/>
                  <a:gd name="T11" fmla="*/ 2 h 93"/>
                  <a:gd name="T12" fmla="*/ 0 w 35"/>
                  <a:gd name="T13" fmla="*/ 2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3">
                    <a:moveTo>
                      <a:pt x="0" y="93"/>
                    </a:moveTo>
                    <a:lnTo>
                      <a:pt x="26" y="0"/>
                    </a:lnTo>
                    <a:lnTo>
                      <a:pt x="35" y="4"/>
                    </a:lnTo>
                    <a:lnTo>
                      <a:pt x="35" y="6"/>
                    </a:lnTo>
                    <a:lnTo>
                      <a:pt x="26" y="2"/>
                    </a:lnTo>
                    <a:lnTo>
                      <a:pt x="0" y="93"/>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7" name="Freeform 246"/>
              <p:cNvSpPr>
                <a:spLocks/>
              </p:cNvSpPr>
              <p:nvPr/>
            </p:nvSpPr>
            <p:spPr bwMode="auto">
              <a:xfrm>
                <a:off x="2177" y="1888"/>
                <a:ext cx="35" cy="45"/>
              </a:xfrm>
              <a:custGeom>
                <a:avLst/>
                <a:gdLst>
                  <a:gd name="T0" fmla="*/ 0 w 35"/>
                  <a:gd name="T1" fmla="*/ 2 h 91"/>
                  <a:gd name="T2" fmla="*/ 26 w 35"/>
                  <a:gd name="T3" fmla="*/ 0 h 91"/>
                  <a:gd name="T4" fmla="*/ 35 w 35"/>
                  <a:gd name="T5" fmla="*/ 0 h 91"/>
                  <a:gd name="T6" fmla="*/ 35 w 35"/>
                  <a:gd name="T7" fmla="*/ 0 h 91"/>
                  <a:gd name="T8" fmla="*/ 26 w 35"/>
                  <a:gd name="T9" fmla="*/ 0 h 91"/>
                  <a:gd name="T10" fmla="*/ 0 w 35"/>
                  <a:gd name="T11" fmla="*/ 2 h 91"/>
                  <a:gd name="T12" fmla="*/ 0 w 35"/>
                  <a:gd name="T13" fmla="*/ 2 h 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1">
                    <a:moveTo>
                      <a:pt x="0" y="91"/>
                    </a:moveTo>
                    <a:lnTo>
                      <a:pt x="26" y="0"/>
                    </a:lnTo>
                    <a:lnTo>
                      <a:pt x="35" y="4"/>
                    </a:lnTo>
                    <a:lnTo>
                      <a:pt x="35" y="7"/>
                    </a:lnTo>
                    <a:lnTo>
                      <a:pt x="26" y="2"/>
                    </a:lnTo>
                    <a:lnTo>
                      <a:pt x="0" y="91"/>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8" name="Freeform 247"/>
              <p:cNvSpPr>
                <a:spLocks/>
              </p:cNvSpPr>
              <p:nvPr/>
            </p:nvSpPr>
            <p:spPr bwMode="auto">
              <a:xfrm>
                <a:off x="2177" y="1888"/>
                <a:ext cx="35" cy="45"/>
              </a:xfrm>
              <a:custGeom>
                <a:avLst/>
                <a:gdLst>
                  <a:gd name="T0" fmla="*/ 0 w 35"/>
                  <a:gd name="T1" fmla="*/ 3 h 89"/>
                  <a:gd name="T2" fmla="*/ 26 w 35"/>
                  <a:gd name="T3" fmla="*/ 0 h 89"/>
                  <a:gd name="T4" fmla="*/ 35 w 35"/>
                  <a:gd name="T5" fmla="*/ 1 h 89"/>
                  <a:gd name="T6" fmla="*/ 34 w 35"/>
                  <a:gd name="T7" fmla="*/ 1 h 89"/>
                  <a:gd name="T8" fmla="*/ 24 w 35"/>
                  <a:gd name="T9" fmla="*/ 1 h 89"/>
                  <a:gd name="T10" fmla="*/ 1 w 35"/>
                  <a:gd name="T11" fmla="*/ 3 h 89"/>
                  <a:gd name="T12" fmla="*/ 0 w 35"/>
                  <a:gd name="T13" fmla="*/ 3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89">
                    <a:moveTo>
                      <a:pt x="0" y="89"/>
                    </a:moveTo>
                    <a:lnTo>
                      <a:pt x="26" y="0"/>
                    </a:lnTo>
                    <a:lnTo>
                      <a:pt x="35" y="5"/>
                    </a:lnTo>
                    <a:lnTo>
                      <a:pt x="34" y="7"/>
                    </a:lnTo>
                    <a:lnTo>
                      <a:pt x="24" y="2"/>
                    </a:lnTo>
                    <a:lnTo>
                      <a:pt x="1" y="89"/>
                    </a:lnTo>
                    <a:lnTo>
                      <a:pt x="0" y="8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399" name="Freeform 248"/>
              <p:cNvSpPr>
                <a:spLocks/>
              </p:cNvSpPr>
              <p:nvPr/>
            </p:nvSpPr>
            <p:spPr bwMode="auto">
              <a:xfrm>
                <a:off x="2178" y="1889"/>
                <a:ext cx="33" cy="44"/>
              </a:xfrm>
              <a:custGeom>
                <a:avLst/>
                <a:gdLst>
                  <a:gd name="T0" fmla="*/ 0 w 33"/>
                  <a:gd name="T1" fmla="*/ 3 h 87"/>
                  <a:gd name="T2" fmla="*/ 23 w 33"/>
                  <a:gd name="T3" fmla="*/ 0 h 87"/>
                  <a:gd name="T4" fmla="*/ 33 w 33"/>
                  <a:gd name="T5" fmla="*/ 1 h 87"/>
                  <a:gd name="T6" fmla="*/ 33 w 33"/>
                  <a:gd name="T7" fmla="*/ 1 h 87"/>
                  <a:gd name="T8" fmla="*/ 23 w 33"/>
                  <a:gd name="T9" fmla="*/ 1 h 87"/>
                  <a:gd name="T10" fmla="*/ 0 w 33"/>
                  <a:gd name="T11" fmla="*/ 3 h 87"/>
                  <a:gd name="T12" fmla="*/ 0 w 33"/>
                  <a:gd name="T13" fmla="*/ 3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87">
                    <a:moveTo>
                      <a:pt x="0" y="87"/>
                    </a:moveTo>
                    <a:lnTo>
                      <a:pt x="23" y="0"/>
                    </a:lnTo>
                    <a:lnTo>
                      <a:pt x="33" y="5"/>
                    </a:lnTo>
                    <a:lnTo>
                      <a:pt x="33" y="7"/>
                    </a:lnTo>
                    <a:lnTo>
                      <a:pt x="23" y="2"/>
                    </a:lnTo>
                    <a:lnTo>
                      <a:pt x="0" y="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0" name="Freeform 249"/>
              <p:cNvSpPr>
                <a:spLocks/>
              </p:cNvSpPr>
              <p:nvPr/>
            </p:nvSpPr>
            <p:spPr bwMode="auto">
              <a:xfrm>
                <a:off x="2178" y="1890"/>
                <a:ext cx="33" cy="43"/>
              </a:xfrm>
              <a:custGeom>
                <a:avLst/>
                <a:gdLst>
                  <a:gd name="T0" fmla="*/ 0 w 33"/>
                  <a:gd name="T1" fmla="*/ 3 h 85"/>
                  <a:gd name="T2" fmla="*/ 23 w 33"/>
                  <a:gd name="T3" fmla="*/ 0 h 85"/>
                  <a:gd name="T4" fmla="*/ 33 w 33"/>
                  <a:gd name="T5" fmla="*/ 1 h 85"/>
                  <a:gd name="T6" fmla="*/ 32 w 33"/>
                  <a:gd name="T7" fmla="*/ 1 h 85"/>
                  <a:gd name="T8" fmla="*/ 23 w 33"/>
                  <a:gd name="T9" fmla="*/ 1 h 85"/>
                  <a:gd name="T10" fmla="*/ 0 w 33"/>
                  <a:gd name="T11" fmla="*/ 3 h 85"/>
                  <a:gd name="T12" fmla="*/ 0 w 33"/>
                  <a:gd name="T13" fmla="*/ 3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85">
                    <a:moveTo>
                      <a:pt x="0" y="85"/>
                    </a:moveTo>
                    <a:lnTo>
                      <a:pt x="23" y="0"/>
                    </a:lnTo>
                    <a:lnTo>
                      <a:pt x="33" y="5"/>
                    </a:lnTo>
                    <a:lnTo>
                      <a:pt x="32" y="7"/>
                    </a:lnTo>
                    <a:lnTo>
                      <a:pt x="23" y="3"/>
                    </a:lnTo>
                    <a:lnTo>
                      <a:pt x="0" y="85"/>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1" name="Freeform 250"/>
              <p:cNvSpPr>
                <a:spLocks/>
              </p:cNvSpPr>
              <p:nvPr/>
            </p:nvSpPr>
            <p:spPr bwMode="auto">
              <a:xfrm>
                <a:off x="2178" y="1892"/>
                <a:ext cx="32" cy="41"/>
              </a:xfrm>
              <a:custGeom>
                <a:avLst/>
                <a:gdLst>
                  <a:gd name="T0" fmla="*/ 0 w 32"/>
                  <a:gd name="T1" fmla="*/ 3 h 82"/>
                  <a:gd name="T2" fmla="*/ 23 w 32"/>
                  <a:gd name="T3" fmla="*/ 0 h 82"/>
                  <a:gd name="T4" fmla="*/ 32 w 32"/>
                  <a:gd name="T5" fmla="*/ 1 h 82"/>
                  <a:gd name="T6" fmla="*/ 32 w 32"/>
                  <a:gd name="T7" fmla="*/ 1 h 82"/>
                  <a:gd name="T8" fmla="*/ 23 w 32"/>
                  <a:gd name="T9" fmla="*/ 1 h 82"/>
                  <a:gd name="T10" fmla="*/ 0 w 32"/>
                  <a:gd name="T11" fmla="*/ 3 h 82"/>
                  <a:gd name="T12" fmla="*/ 0 w 32"/>
                  <a:gd name="T13" fmla="*/ 3 h 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2">
                    <a:moveTo>
                      <a:pt x="0" y="82"/>
                    </a:moveTo>
                    <a:lnTo>
                      <a:pt x="23" y="0"/>
                    </a:lnTo>
                    <a:lnTo>
                      <a:pt x="32" y="4"/>
                    </a:lnTo>
                    <a:lnTo>
                      <a:pt x="32" y="6"/>
                    </a:lnTo>
                    <a:lnTo>
                      <a:pt x="23" y="2"/>
                    </a:lnTo>
                    <a:lnTo>
                      <a:pt x="0" y="82"/>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2" name="Freeform 251"/>
              <p:cNvSpPr>
                <a:spLocks/>
              </p:cNvSpPr>
              <p:nvPr/>
            </p:nvSpPr>
            <p:spPr bwMode="auto">
              <a:xfrm>
                <a:off x="2178" y="1893"/>
                <a:ext cx="32" cy="40"/>
              </a:xfrm>
              <a:custGeom>
                <a:avLst/>
                <a:gdLst>
                  <a:gd name="T0" fmla="*/ 0 w 32"/>
                  <a:gd name="T1" fmla="*/ 3 h 80"/>
                  <a:gd name="T2" fmla="*/ 23 w 32"/>
                  <a:gd name="T3" fmla="*/ 0 h 80"/>
                  <a:gd name="T4" fmla="*/ 32 w 32"/>
                  <a:gd name="T5" fmla="*/ 1 h 80"/>
                  <a:gd name="T6" fmla="*/ 30 w 32"/>
                  <a:gd name="T7" fmla="*/ 1 h 80"/>
                  <a:gd name="T8" fmla="*/ 22 w 32"/>
                  <a:gd name="T9" fmla="*/ 1 h 80"/>
                  <a:gd name="T10" fmla="*/ 0 w 32"/>
                  <a:gd name="T11" fmla="*/ 3 h 80"/>
                  <a:gd name="T12" fmla="*/ 0 w 32"/>
                  <a:gd name="T13" fmla="*/ 3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0">
                    <a:moveTo>
                      <a:pt x="0" y="80"/>
                    </a:moveTo>
                    <a:lnTo>
                      <a:pt x="23" y="0"/>
                    </a:lnTo>
                    <a:lnTo>
                      <a:pt x="32" y="4"/>
                    </a:lnTo>
                    <a:lnTo>
                      <a:pt x="30" y="7"/>
                    </a:lnTo>
                    <a:lnTo>
                      <a:pt x="22" y="4"/>
                    </a:lnTo>
                    <a:lnTo>
                      <a:pt x="0" y="8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3" name="Freeform 252"/>
              <p:cNvSpPr>
                <a:spLocks/>
              </p:cNvSpPr>
              <p:nvPr/>
            </p:nvSpPr>
            <p:spPr bwMode="auto">
              <a:xfrm>
                <a:off x="2178" y="1895"/>
                <a:ext cx="30" cy="38"/>
              </a:xfrm>
              <a:custGeom>
                <a:avLst/>
                <a:gdLst>
                  <a:gd name="T0" fmla="*/ 0 w 30"/>
                  <a:gd name="T1" fmla="*/ 3 h 76"/>
                  <a:gd name="T2" fmla="*/ 22 w 30"/>
                  <a:gd name="T3" fmla="*/ 0 h 76"/>
                  <a:gd name="T4" fmla="*/ 30 w 30"/>
                  <a:gd name="T5" fmla="*/ 1 h 76"/>
                  <a:gd name="T6" fmla="*/ 30 w 30"/>
                  <a:gd name="T7" fmla="*/ 1 h 76"/>
                  <a:gd name="T8" fmla="*/ 22 w 30"/>
                  <a:gd name="T9" fmla="*/ 1 h 76"/>
                  <a:gd name="T10" fmla="*/ 0 w 30"/>
                  <a:gd name="T11" fmla="*/ 3 h 76"/>
                  <a:gd name="T12" fmla="*/ 0 w 30"/>
                  <a:gd name="T13" fmla="*/ 3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76">
                    <a:moveTo>
                      <a:pt x="0" y="76"/>
                    </a:moveTo>
                    <a:lnTo>
                      <a:pt x="22" y="0"/>
                    </a:lnTo>
                    <a:lnTo>
                      <a:pt x="30" y="3"/>
                    </a:lnTo>
                    <a:lnTo>
                      <a:pt x="30" y="5"/>
                    </a:lnTo>
                    <a:lnTo>
                      <a:pt x="22" y="1"/>
                    </a:lnTo>
                    <a:lnTo>
                      <a:pt x="0" y="76"/>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4" name="Freeform 253"/>
              <p:cNvSpPr>
                <a:spLocks/>
              </p:cNvSpPr>
              <p:nvPr/>
            </p:nvSpPr>
            <p:spPr bwMode="auto">
              <a:xfrm>
                <a:off x="2178" y="1896"/>
                <a:ext cx="30" cy="37"/>
              </a:xfrm>
              <a:custGeom>
                <a:avLst/>
                <a:gdLst>
                  <a:gd name="T0" fmla="*/ 0 w 30"/>
                  <a:gd name="T1" fmla="*/ 2 h 75"/>
                  <a:gd name="T2" fmla="*/ 22 w 30"/>
                  <a:gd name="T3" fmla="*/ 0 h 75"/>
                  <a:gd name="T4" fmla="*/ 30 w 30"/>
                  <a:gd name="T5" fmla="*/ 0 h 75"/>
                  <a:gd name="T6" fmla="*/ 29 w 30"/>
                  <a:gd name="T7" fmla="*/ 0 h 75"/>
                  <a:gd name="T8" fmla="*/ 22 w 30"/>
                  <a:gd name="T9" fmla="*/ 0 h 75"/>
                  <a:gd name="T10" fmla="*/ 2 w 30"/>
                  <a:gd name="T11" fmla="*/ 2 h 75"/>
                  <a:gd name="T12" fmla="*/ 0 w 30"/>
                  <a:gd name="T13" fmla="*/ 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75">
                    <a:moveTo>
                      <a:pt x="0" y="75"/>
                    </a:moveTo>
                    <a:lnTo>
                      <a:pt x="22" y="0"/>
                    </a:lnTo>
                    <a:lnTo>
                      <a:pt x="30" y="4"/>
                    </a:lnTo>
                    <a:lnTo>
                      <a:pt x="29" y="8"/>
                    </a:lnTo>
                    <a:lnTo>
                      <a:pt x="22" y="4"/>
                    </a:lnTo>
                    <a:lnTo>
                      <a:pt x="2" y="75"/>
                    </a:lnTo>
                    <a:lnTo>
                      <a:pt x="0" y="75"/>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5" name="Freeform 254"/>
              <p:cNvSpPr>
                <a:spLocks/>
              </p:cNvSpPr>
              <p:nvPr/>
            </p:nvSpPr>
            <p:spPr bwMode="auto">
              <a:xfrm>
                <a:off x="2180" y="1898"/>
                <a:ext cx="27" cy="35"/>
              </a:xfrm>
              <a:custGeom>
                <a:avLst/>
                <a:gdLst>
                  <a:gd name="T0" fmla="*/ 0 w 27"/>
                  <a:gd name="T1" fmla="*/ 2 h 71"/>
                  <a:gd name="T2" fmla="*/ 20 w 27"/>
                  <a:gd name="T3" fmla="*/ 0 h 71"/>
                  <a:gd name="T4" fmla="*/ 27 w 27"/>
                  <a:gd name="T5" fmla="*/ 0 h 71"/>
                  <a:gd name="T6" fmla="*/ 27 w 27"/>
                  <a:gd name="T7" fmla="*/ 0 h 71"/>
                  <a:gd name="T8" fmla="*/ 18 w 27"/>
                  <a:gd name="T9" fmla="*/ 0 h 71"/>
                  <a:gd name="T10" fmla="*/ 0 w 27"/>
                  <a:gd name="T11" fmla="*/ 2 h 71"/>
                  <a:gd name="T12" fmla="*/ 0 w 27"/>
                  <a:gd name="T13" fmla="*/ 2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1">
                    <a:moveTo>
                      <a:pt x="0" y="71"/>
                    </a:moveTo>
                    <a:lnTo>
                      <a:pt x="20" y="0"/>
                    </a:lnTo>
                    <a:lnTo>
                      <a:pt x="27" y="4"/>
                    </a:lnTo>
                    <a:lnTo>
                      <a:pt x="27" y="6"/>
                    </a:lnTo>
                    <a:lnTo>
                      <a:pt x="18" y="2"/>
                    </a:lnTo>
                    <a:lnTo>
                      <a:pt x="0" y="7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6" name="Freeform 255"/>
              <p:cNvSpPr>
                <a:spLocks/>
              </p:cNvSpPr>
              <p:nvPr/>
            </p:nvSpPr>
            <p:spPr bwMode="auto">
              <a:xfrm>
                <a:off x="2180" y="1898"/>
                <a:ext cx="27" cy="36"/>
              </a:xfrm>
              <a:custGeom>
                <a:avLst/>
                <a:gdLst>
                  <a:gd name="T0" fmla="*/ 0 w 27"/>
                  <a:gd name="T1" fmla="*/ 3 h 70"/>
                  <a:gd name="T2" fmla="*/ 18 w 27"/>
                  <a:gd name="T3" fmla="*/ 0 h 70"/>
                  <a:gd name="T4" fmla="*/ 27 w 27"/>
                  <a:gd name="T5" fmla="*/ 1 h 70"/>
                  <a:gd name="T6" fmla="*/ 25 w 27"/>
                  <a:gd name="T7" fmla="*/ 1 h 70"/>
                  <a:gd name="T8" fmla="*/ 18 w 27"/>
                  <a:gd name="T9" fmla="*/ 1 h 70"/>
                  <a:gd name="T10" fmla="*/ 0 w 27"/>
                  <a:gd name="T11" fmla="*/ 3 h 70"/>
                  <a:gd name="T12" fmla="*/ 0 w 27"/>
                  <a:gd name="T13" fmla="*/ 3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0">
                    <a:moveTo>
                      <a:pt x="0" y="69"/>
                    </a:moveTo>
                    <a:lnTo>
                      <a:pt x="18" y="0"/>
                    </a:lnTo>
                    <a:lnTo>
                      <a:pt x="27" y="4"/>
                    </a:lnTo>
                    <a:lnTo>
                      <a:pt x="25" y="7"/>
                    </a:lnTo>
                    <a:lnTo>
                      <a:pt x="18" y="4"/>
                    </a:lnTo>
                    <a:lnTo>
                      <a:pt x="0" y="70"/>
                    </a:lnTo>
                    <a:lnTo>
                      <a:pt x="0"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7" name="Freeform 256"/>
              <p:cNvSpPr>
                <a:spLocks/>
              </p:cNvSpPr>
              <p:nvPr/>
            </p:nvSpPr>
            <p:spPr bwMode="auto">
              <a:xfrm>
                <a:off x="2180" y="1900"/>
                <a:ext cx="25" cy="34"/>
              </a:xfrm>
              <a:custGeom>
                <a:avLst/>
                <a:gdLst>
                  <a:gd name="T0" fmla="*/ 0 w 25"/>
                  <a:gd name="T1" fmla="*/ 3 h 66"/>
                  <a:gd name="T2" fmla="*/ 18 w 25"/>
                  <a:gd name="T3" fmla="*/ 0 h 66"/>
                  <a:gd name="T4" fmla="*/ 25 w 25"/>
                  <a:gd name="T5" fmla="*/ 1 h 66"/>
                  <a:gd name="T6" fmla="*/ 24 w 25"/>
                  <a:gd name="T7" fmla="*/ 1 h 66"/>
                  <a:gd name="T8" fmla="*/ 18 w 25"/>
                  <a:gd name="T9" fmla="*/ 1 h 66"/>
                  <a:gd name="T10" fmla="*/ 0 w 25"/>
                  <a:gd name="T11" fmla="*/ 3 h 66"/>
                  <a:gd name="T12" fmla="*/ 0 w 25"/>
                  <a:gd name="T13" fmla="*/ 3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66">
                    <a:moveTo>
                      <a:pt x="0" y="66"/>
                    </a:moveTo>
                    <a:lnTo>
                      <a:pt x="18" y="0"/>
                    </a:lnTo>
                    <a:lnTo>
                      <a:pt x="25" y="3"/>
                    </a:lnTo>
                    <a:lnTo>
                      <a:pt x="24" y="5"/>
                    </a:lnTo>
                    <a:lnTo>
                      <a:pt x="18" y="3"/>
                    </a:lnTo>
                    <a:lnTo>
                      <a:pt x="0" y="66"/>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8" name="Freeform 257"/>
              <p:cNvSpPr>
                <a:spLocks/>
              </p:cNvSpPr>
              <p:nvPr/>
            </p:nvSpPr>
            <p:spPr bwMode="auto">
              <a:xfrm>
                <a:off x="2180" y="1902"/>
                <a:ext cx="24" cy="32"/>
              </a:xfrm>
              <a:custGeom>
                <a:avLst/>
                <a:gdLst>
                  <a:gd name="T0" fmla="*/ 0 w 24"/>
                  <a:gd name="T1" fmla="*/ 2 h 63"/>
                  <a:gd name="T2" fmla="*/ 18 w 24"/>
                  <a:gd name="T3" fmla="*/ 0 h 63"/>
                  <a:gd name="T4" fmla="*/ 24 w 24"/>
                  <a:gd name="T5" fmla="*/ 1 h 63"/>
                  <a:gd name="T6" fmla="*/ 24 w 24"/>
                  <a:gd name="T7" fmla="*/ 1 h 63"/>
                  <a:gd name="T8" fmla="*/ 17 w 24"/>
                  <a:gd name="T9" fmla="*/ 1 h 63"/>
                  <a:gd name="T10" fmla="*/ 0 w 24"/>
                  <a:gd name="T11" fmla="*/ 2 h 63"/>
                  <a:gd name="T12" fmla="*/ 0 w 24"/>
                  <a:gd name="T13" fmla="*/ 2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3">
                    <a:moveTo>
                      <a:pt x="0" y="63"/>
                    </a:moveTo>
                    <a:lnTo>
                      <a:pt x="18" y="0"/>
                    </a:lnTo>
                    <a:lnTo>
                      <a:pt x="24" y="2"/>
                    </a:lnTo>
                    <a:lnTo>
                      <a:pt x="24" y="6"/>
                    </a:lnTo>
                    <a:lnTo>
                      <a:pt x="17" y="2"/>
                    </a:lnTo>
                    <a:lnTo>
                      <a:pt x="0" y="63"/>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09" name="Freeform 258"/>
              <p:cNvSpPr>
                <a:spLocks/>
              </p:cNvSpPr>
              <p:nvPr/>
            </p:nvSpPr>
            <p:spPr bwMode="auto">
              <a:xfrm>
                <a:off x="2180" y="1903"/>
                <a:ext cx="24" cy="31"/>
              </a:xfrm>
              <a:custGeom>
                <a:avLst/>
                <a:gdLst>
                  <a:gd name="T0" fmla="*/ 0 w 24"/>
                  <a:gd name="T1" fmla="*/ 2 h 61"/>
                  <a:gd name="T2" fmla="*/ 17 w 24"/>
                  <a:gd name="T3" fmla="*/ 0 h 61"/>
                  <a:gd name="T4" fmla="*/ 24 w 24"/>
                  <a:gd name="T5" fmla="*/ 1 h 61"/>
                  <a:gd name="T6" fmla="*/ 23 w 24"/>
                  <a:gd name="T7" fmla="*/ 1 h 61"/>
                  <a:gd name="T8" fmla="*/ 17 w 24"/>
                  <a:gd name="T9" fmla="*/ 1 h 61"/>
                  <a:gd name="T10" fmla="*/ 1 w 24"/>
                  <a:gd name="T11" fmla="*/ 2 h 61"/>
                  <a:gd name="T12" fmla="*/ 0 w 24"/>
                  <a:gd name="T13" fmla="*/ 2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1">
                    <a:moveTo>
                      <a:pt x="0" y="61"/>
                    </a:moveTo>
                    <a:lnTo>
                      <a:pt x="17" y="0"/>
                    </a:lnTo>
                    <a:lnTo>
                      <a:pt x="24" y="4"/>
                    </a:lnTo>
                    <a:lnTo>
                      <a:pt x="23" y="7"/>
                    </a:lnTo>
                    <a:lnTo>
                      <a:pt x="17" y="4"/>
                    </a:lnTo>
                    <a:lnTo>
                      <a:pt x="1" y="61"/>
                    </a:lnTo>
                    <a:lnTo>
                      <a:pt x="0" y="61"/>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0" name="Freeform 259"/>
              <p:cNvSpPr>
                <a:spLocks/>
              </p:cNvSpPr>
              <p:nvPr/>
            </p:nvSpPr>
            <p:spPr bwMode="auto">
              <a:xfrm>
                <a:off x="2181" y="1905"/>
                <a:ext cx="22" cy="29"/>
              </a:xfrm>
              <a:custGeom>
                <a:avLst/>
                <a:gdLst>
                  <a:gd name="T0" fmla="*/ 0 w 22"/>
                  <a:gd name="T1" fmla="*/ 2 h 57"/>
                  <a:gd name="T2" fmla="*/ 16 w 22"/>
                  <a:gd name="T3" fmla="*/ 0 h 57"/>
                  <a:gd name="T4" fmla="*/ 22 w 22"/>
                  <a:gd name="T5" fmla="*/ 1 h 57"/>
                  <a:gd name="T6" fmla="*/ 20 w 22"/>
                  <a:gd name="T7" fmla="*/ 1 h 57"/>
                  <a:gd name="T8" fmla="*/ 14 w 22"/>
                  <a:gd name="T9" fmla="*/ 1 h 57"/>
                  <a:gd name="T10" fmla="*/ 0 w 22"/>
                  <a:gd name="T11" fmla="*/ 2 h 57"/>
                  <a:gd name="T12" fmla="*/ 0 w 22"/>
                  <a:gd name="T13" fmla="*/ 2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57">
                    <a:moveTo>
                      <a:pt x="0" y="57"/>
                    </a:moveTo>
                    <a:lnTo>
                      <a:pt x="16" y="0"/>
                    </a:lnTo>
                    <a:lnTo>
                      <a:pt x="22" y="3"/>
                    </a:lnTo>
                    <a:lnTo>
                      <a:pt x="20" y="7"/>
                    </a:lnTo>
                    <a:lnTo>
                      <a:pt x="14" y="3"/>
                    </a:lnTo>
                    <a:lnTo>
                      <a:pt x="0" y="57"/>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1" name="Freeform 260"/>
              <p:cNvSpPr>
                <a:spLocks/>
              </p:cNvSpPr>
              <p:nvPr/>
            </p:nvSpPr>
            <p:spPr bwMode="auto">
              <a:xfrm>
                <a:off x="2181" y="1907"/>
                <a:ext cx="20" cy="27"/>
              </a:xfrm>
              <a:custGeom>
                <a:avLst/>
                <a:gdLst>
                  <a:gd name="T0" fmla="*/ 0 w 20"/>
                  <a:gd name="T1" fmla="*/ 2 h 54"/>
                  <a:gd name="T2" fmla="*/ 14 w 20"/>
                  <a:gd name="T3" fmla="*/ 0 h 54"/>
                  <a:gd name="T4" fmla="*/ 20 w 20"/>
                  <a:gd name="T5" fmla="*/ 1 h 54"/>
                  <a:gd name="T6" fmla="*/ 20 w 20"/>
                  <a:gd name="T7" fmla="*/ 1 h 54"/>
                  <a:gd name="T8" fmla="*/ 14 w 20"/>
                  <a:gd name="T9" fmla="*/ 1 h 54"/>
                  <a:gd name="T10" fmla="*/ 0 w 20"/>
                  <a:gd name="T11" fmla="*/ 2 h 54"/>
                  <a:gd name="T12" fmla="*/ 0 w 20"/>
                  <a:gd name="T13" fmla="*/ 2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4">
                    <a:moveTo>
                      <a:pt x="0" y="54"/>
                    </a:moveTo>
                    <a:lnTo>
                      <a:pt x="14" y="0"/>
                    </a:lnTo>
                    <a:lnTo>
                      <a:pt x="20" y="4"/>
                    </a:lnTo>
                    <a:lnTo>
                      <a:pt x="20" y="7"/>
                    </a:lnTo>
                    <a:lnTo>
                      <a:pt x="14" y="4"/>
                    </a:lnTo>
                    <a:lnTo>
                      <a:pt x="0" y="5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2" name="Freeform 261"/>
              <p:cNvSpPr>
                <a:spLocks/>
              </p:cNvSpPr>
              <p:nvPr/>
            </p:nvSpPr>
            <p:spPr bwMode="auto">
              <a:xfrm>
                <a:off x="2181" y="1908"/>
                <a:ext cx="20" cy="26"/>
              </a:xfrm>
              <a:custGeom>
                <a:avLst/>
                <a:gdLst>
                  <a:gd name="T0" fmla="*/ 0 w 20"/>
                  <a:gd name="T1" fmla="*/ 2 h 50"/>
                  <a:gd name="T2" fmla="*/ 14 w 20"/>
                  <a:gd name="T3" fmla="*/ 0 h 50"/>
                  <a:gd name="T4" fmla="*/ 20 w 20"/>
                  <a:gd name="T5" fmla="*/ 1 h 50"/>
                  <a:gd name="T6" fmla="*/ 19 w 20"/>
                  <a:gd name="T7" fmla="*/ 1 h 50"/>
                  <a:gd name="T8" fmla="*/ 13 w 20"/>
                  <a:gd name="T9" fmla="*/ 1 h 50"/>
                  <a:gd name="T10" fmla="*/ 0 w 20"/>
                  <a:gd name="T11" fmla="*/ 2 h 50"/>
                  <a:gd name="T12" fmla="*/ 0 w 20"/>
                  <a:gd name="T13" fmla="*/ 2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0">
                    <a:moveTo>
                      <a:pt x="0" y="50"/>
                    </a:moveTo>
                    <a:lnTo>
                      <a:pt x="14" y="0"/>
                    </a:lnTo>
                    <a:lnTo>
                      <a:pt x="20" y="3"/>
                    </a:lnTo>
                    <a:lnTo>
                      <a:pt x="19" y="7"/>
                    </a:lnTo>
                    <a:lnTo>
                      <a:pt x="13" y="3"/>
                    </a:lnTo>
                    <a:lnTo>
                      <a:pt x="0" y="5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3" name="Freeform 262"/>
              <p:cNvSpPr>
                <a:spLocks/>
              </p:cNvSpPr>
              <p:nvPr/>
            </p:nvSpPr>
            <p:spPr bwMode="auto">
              <a:xfrm>
                <a:off x="2181" y="1910"/>
                <a:ext cx="19" cy="24"/>
              </a:xfrm>
              <a:custGeom>
                <a:avLst/>
                <a:gdLst>
                  <a:gd name="T0" fmla="*/ 0 w 19"/>
                  <a:gd name="T1" fmla="*/ 2 h 47"/>
                  <a:gd name="T2" fmla="*/ 13 w 19"/>
                  <a:gd name="T3" fmla="*/ 0 h 47"/>
                  <a:gd name="T4" fmla="*/ 19 w 19"/>
                  <a:gd name="T5" fmla="*/ 1 h 47"/>
                  <a:gd name="T6" fmla="*/ 17 w 19"/>
                  <a:gd name="T7" fmla="*/ 1 h 47"/>
                  <a:gd name="T8" fmla="*/ 13 w 19"/>
                  <a:gd name="T9" fmla="*/ 1 h 47"/>
                  <a:gd name="T10" fmla="*/ 2 w 19"/>
                  <a:gd name="T11" fmla="*/ 2 h 47"/>
                  <a:gd name="T12" fmla="*/ 0 w 19"/>
                  <a:gd name="T13" fmla="*/ 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47">
                    <a:moveTo>
                      <a:pt x="0" y="47"/>
                    </a:moveTo>
                    <a:lnTo>
                      <a:pt x="13" y="0"/>
                    </a:lnTo>
                    <a:lnTo>
                      <a:pt x="19" y="4"/>
                    </a:lnTo>
                    <a:lnTo>
                      <a:pt x="17" y="8"/>
                    </a:lnTo>
                    <a:lnTo>
                      <a:pt x="13" y="6"/>
                    </a:lnTo>
                    <a:lnTo>
                      <a:pt x="2" y="47"/>
                    </a:lnTo>
                    <a:lnTo>
                      <a:pt x="0" y="47"/>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4" name="Freeform 263"/>
              <p:cNvSpPr>
                <a:spLocks/>
              </p:cNvSpPr>
              <p:nvPr/>
            </p:nvSpPr>
            <p:spPr bwMode="auto">
              <a:xfrm>
                <a:off x="2183" y="1913"/>
                <a:ext cx="15" cy="21"/>
              </a:xfrm>
              <a:custGeom>
                <a:avLst/>
                <a:gdLst>
                  <a:gd name="T0" fmla="*/ 0 w 15"/>
                  <a:gd name="T1" fmla="*/ 2 h 41"/>
                  <a:gd name="T2" fmla="*/ 11 w 15"/>
                  <a:gd name="T3" fmla="*/ 0 h 41"/>
                  <a:gd name="T4" fmla="*/ 15 w 15"/>
                  <a:gd name="T5" fmla="*/ 1 h 41"/>
                  <a:gd name="T6" fmla="*/ 14 w 15"/>
                  <a:gd name="T7" fmla="*/ 1 h 41"/>
                  <a:gd name="T8" fmla="*/ 10 w 15"/>
                  <a:gd name="T9" fmla="*/ 1 h 41"/>
                  <a:gd name="T10" fmla="*/ 0 w 15"/>
                  <a:gd name="T11" fmla="*/ 2 h 41"/>
                  <a:gd name="T12" fmla="*/ 0 w 15"/>
                  <a:gd name="T13" fmla="*/ 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1">
                    <a:moveTo>
                      <a:pt x="0" y="41"/>
                    </a:moveTo>
                    <a:lnTo>
                      <a:pt x="11" y="0"/>
                    </a:lnTo>
                    <a:lnTo>
                      <a:pt x="15" y="2"/>
                    </a:lnTo>
                    <a:lnTo>
                      <a:pt x="14" y="5"/>
                    </a:lnTo>
                    <a:lnTo>
                      <a:pt x="10" y="3"/>
                    </a:lnTo>
                    <a:lnTo>
                      <a:pt x="0" y="41"/>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5" name="Freeform 264"/>
              <p:cNvSpPr>
                <a:spLocks/>
              </p:cNvSpPr>
              <p:nvPr/>
            </p:nvSpPr>
            <p:spPr bwMode="auto">
              <a:xfrm>
                <a:off x="2183" y="1915"/>
                <a:ext cx="14" cy="19"/>
              </a:xfrm>
              <a:custGeom>
                <a:avLst/>
                <a:gdLst>
                  <a:gd name="T0" fmla="*/ 0 w 14"/>
                  <a:gd name="T1" fmla="*/ 2 h 38"/>
                  <a:gd name="T2" fmla="*/ 10 w 14"/>
                  <a:gd name="T3" fmla="*/ 0 h 38"/>
                  <a:gd name="T4" fmla="*/ 14 w 14"/>
                  <a:gd name="T5" fmla="*/ 1 h 38"/>
                  <a:gd name="T6" fmla="*/ 14 w 14"/>
                  <a:gd name="T7" fmla="*/ 1 h 38"/>
                  <a:gd name="T8" fmla="*/ 10 w 14"/>
                  <a:gd name="T9" fmla="*/ 1 h 38"/>
                  <a:gd name="T10" fmla="*/ 0 w 14"/>
                  <a:gd name="T11" fmla="*/ 2 h 38"/>
                  <a:gd name="T12" fmla="*/ 0 w 14"/>
                  <a:gd name="T13" fmla="*/ 2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8">
                    <a:moveTo>
                      <a:pt x="0" y="38"/>
                    </a:moveTo>
                    <a:lnTo>
                      <a:pt x="10" y="0"/>
                    </a:lnTo>
                    <a:lnTo>
                      <a:pt x="14" y="2"/>
                    </a:lnTo>
                    <a:lnTo>
                      <a:pt x="14" y="6"/>
                    </a:lnTo>
                    <a:lnTo>
                      <a:pt x="10" y="4"/>
                    </a:lnTo>
                    <a:lnTo>
                      <a:pt x="0" y="38"/>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6" name="Freeform 265"/>
              <p:cNvSpPr>
                <a:spLocks/>
              </p:cNvSpPr>
              <p:nvPr/>
            </p:nvSpPr>
            <p:spPr bwMode="auto">
              <a:xfrm>
                <a:off x="2183" y="1917"/>
                <a:ext cx="14" cy="18"/>
              </a:xfrm>
              <a:custGeom>
                <a:avLst/>
                <a:gdLst>
                  <a:gd name="T0" fmla="*/ 0 w 14"/>
                  <a:gd name="T1" fmla="*/ 2 h 36"/>
                  <a:gd name="T2" fmla="*/ 10 w 14"/>
                  <a:gd name="T3" fmla="*/ 0 h 36"/>
                  <a:gd name="T4" fmla="*/ 14 w 14"/>
                  <a:gd name="T5" fmla="*/ 1 h 36"/>
                  <a:gd name="T6" fmla="*/ 12 w 14"/>
                  <a:gd name="T7" fmla="*/ 1 h 36"/>
                  <a:gd name="T8" fmla="*/ 8 w 14"/>
                  <a:gd name="T9" fmla="*/ 1 h 36"/>
                  <a:gd name="T10" fmla="*/ 0 w 14"/>
                  <a:gd name="T11" fmla="*/ 2 h 36"/>
                  <a:gd name="T12" fmla="*/ 0 w 14"/>
                  <a:gd name="T13" fmla="*/ 2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6">
                    <a:moveTo>
                      <a:pt x="0" y="34"/>
                    </a:moveTo>
                    <a:lnTo>
                      <a:pt x="10" y="0"/>
                    </a:lnTo>
                    <a:lnTo>
                      <a:pt x="14" y="2"/>
                    </a:lnTo>
                    <a:lnTo>
                      <a:pt x="12" y="7"/>
                    </a:lnTo>
                    <a:lnTo>
                      <a:pt x="8" y="6"/>
                    </a:lnTo>
                    <a:lnTo>
                      <a:pt x="0" y="36"/>
                    </a:lnTo>
                    <a:lnTo>
                      <a:pt x="0" y="34"/>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7" name="Freeform 266"/>
              <p:cNvSpPr>
                <a:spLocks/>
              </p:cNvSpPr>
              <p:nvPr/>
            </p:nvSpPr>
            <p:spPr bwMode="auto">
              <a:xfrm>
                <a:off x="2183" y="1919"/>
                <a:ext cx="12" cy="16"/>
              </a:xfrm>
              <a:custGeom>
                <a:avLst/>
                <a:gdLst>
                  <a:gd name="T0" fmla="*/ 0 w 12"/>
                  <a:gd name="T1" fmla="*/ 2 h 30"/>
                  <a:gd name="T2" fmla="*/ 8 w 12"/>
                  <a:gd name="T3" fmla="*/ 0 h 30"/>
                  <a:gd name="T4" fmla="*/ 12 w 12"/>
                  <a:gd name="T5" fmla="*/ 1 h 30"/>
                  <a:gd name="T6" fmla="*/ 11 w 12"/>
                  <a:gd name="T7" fmla="*/ 1 h 30"/>
                  <a:gd name="T8" fmla="*/ 8 w 12"/>
                  <a:gd name="T9" fmla="*/ 1 h 30"/>
                  <a:gd name="T10" fmla="*/ 1 w 12"/>
                  <a:gd name="T11" fmla="*/ 2 h 30"/>
                  <a:gd name="T12" fmla="*/ 0 w 12"/>
                  <a:gd name="T13" fmla="*/ 2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30">
                    <a:moveTo>
                      <a:pt x="0" y="30"/>
                    </a:moveTo>
                    <a:lnTo>
                      <a:pt x="8" y="0"/>
                    </a:lnTo>
                    <a:lnTo>
                      <a:pt x="12" y="1"/>
                    </a:lnTo>
                    <a:lnTo>
                      <a:pt x="11" y="5"/>
                    </a:lnTo>
                    <a:lnTo>
                      <a:pt x="8" y="5"/>
                    </a:lnTo>
                    <a:lnTo>
                      <a:pt x="1" y="30"/>
                    </a:lnTo>
                    <a:lnTo>
                      <a:pt x="0" y="30"/>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8" name="Freeform 267"/>
              <p:cNvSpPr>
                <a:spLocks/>
              </p:cNvSpPr>
              <p:nvPr/>
            </p:nvSpPr>
            <p:spPr bwMode="auto">
              <a:xfrm>
                <a:off x="2184" y="1922"/>
                <a:ext cx="10" cy="13"/>
              </a:xfrm>
              <a:custGeom>
                <a:avLst/>
                <a:gdLst>
                  <a:gd name="T0" fmla="*/ 0 w 10"/>
                  <a:gd name="T1" fmla="*/ 1 h 25"/>
                  <a:gd name="T2" fmla="*/ 7 w 10"/>
                  <a:gd name="T3" fmla="*/ 0 h 25"/>
                  <a:gd name="T4" fmla="*/ 10 w 10"/>
                  <a:gd name="T5" fmla="*/ 0 h 25"/>
                  <a:gd name="T6" fmla="*/ 9 w 10"/>
                  <a:gd name="T7" fmla="*/ 1 h 25"/>
                  <a:gd name="T8" fmla="*/ 6 w 10"/>
                  <a:gd name="T9" fmla="*/ 1 h 25"/>
                  <a:gd name="T10" fmla="*/ 0 w 10"/>
                  <a:gd name="T11" fmla="*/ 1 h 25"/>
                  <a:gd name="T12" fmla="*/ 0 w 10"/>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25">
                    <a:moveTo>
                      <a:pt x="0" y="25"/>
                    </a:moveTo>
                    <a:lnTo>
                      <a:pt x="7" y="0"/>
                    </a:lnTo>
                    <a:lnTo>
                      <a:pt x="10" y="0"/>
                    </a:lnTo>
                    <a:lnTo>
                      <a:pt x="9" y="5"/>
                    </a:lnTo>
                    <a:lnTo>
                      <a:pt x="6" y="5"/>
                    </a:lnTo>
                    <a:lnTo>
                      <a:pt x="0" y="2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19" name="Freeform 268"/>
              <p:cNvSpPr>
                <a:spLocks/>
              </p:cNvSpPr>
              <p:nvPr/>
            </p:nvSpPr>
            <p:spPr bwMode="auto">
              <a:xfrm>
                <a:off x="2184" y="1925"/>
                <a:ext cx="9" cy="10"/>
              </a:xfrm>
              <a:custGeom>
                <a:avLst/>
                <a:gdLst>
                  <a:gd name="T0" fmla="*/ 0 w 9"/>
                  <a:gd name="T1" fmla="*/ 1 h 20"/>
                  <a:gd name="T2" fmla="*/ 6 w 9"/>
                  <a:gd name="T3" fmla="*/ 0 h 20"/>
                  <a:gd name="T4" fmla="*/ 9 w 9"/>
                  <a:gd name="T5" fmla="*/ 0 h 20"/>
                  <a:gd name="T6" fmla="*/ 7 w 9"/>
                  <a:gd name="T7" fmla="*/ 1 h 20"/>
                  <a:gd name="T8" fmla="*/ 4 w 9"/>
                  <a:gd name="T9" fmla="*/ 1 h 20"/>
                  <a:gd name="T10" fmla="*/ 0 w 9"/>
                  <a:gd name="T11" fmla="*/ 1 h 20"/>
                  <a:gd name="T12" fmla="*/ 0 w 9"/>
                  <a:gd name="T13" fmla="*/ 1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20">
                    <a:moveTo>
                      <a:pt x="0" y="20"/>
                    </a:moveTo>
                    <a:lnTo>
                      <a:pt x="6" y="0"/>
                    </a:lnTo>
                    <a:lnTo>
                      <a:pt x="9" y="0"/>
                    </a:lnTo>
                    <a:lnTo>
                      <a:pt x="7" y="6"/>
                    </a:lnTo>
                    <a:lnTo>
                      <a:pt x="4" y="6"/>
                    </a:lnTo>
                    <a:lnTo>
                      <a:pt x="0" y="20"/>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0" name="Freeform 269"/>
              <p:cNvSpPr>
                <a:spLocks/>
              </p:cNvSpPr>
              <p:nvPr/>
            </p:nvSpPr>
            <p:spPr bwMode="auto">
              <a:xfrm>
                <a:off x="2184" y="1927"/>
                <a:ext cx="7" cy="8"/>
              </a:xfrm>
              <a:custGeom>
                <a:avLst/>
                <a:gdLst>
                  <a:gd name="T0" fmla="*/ 0 w 7"/>
                  <a:gd name="T1" fmla="*/ 1 h 14"/>
                  <a:gd name="T2" fmla="*/ 4 w 7"/>
                  <a:gd name="T3" fmla="*/ 0 h 14"/>
                  <a:gd name="T4" fmla="*/ 7 w 7"/>
                  <a:gd name="T5" fmla="*/ 0 h 14"/>
                  <a:gd name="T6" fmla="*/ 4 w 7"/>
                  <a:gd name="T7" fmla="*/ 1 h 14"/>
                  <a:gd name="T8" fmla="*/ 4 w 7"/>
                  <a:gd name="T9" fmla="*/ 1 h 14"/>
                  <a:gd name="T10" fmla="*/ 2 w 7"/>
                  <a:gd name="T11" fmla="*/ 1 h 14"/>
                  <a:gd name="T12" fmla="*/ 0 w 7"/>
                  <a:gd name="T13" fmla="*/ 1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4">
                    <a:moveTo>
                      <a:pt x="0" y="14"/>
                    </a:moveTo>
                    <a:lnTo>
                      <a:pt x="4" y="0"/>
                    </a:lnTo>
                    <a:lnTo>
                      <a:pt x="7" y="0"/>
                    </a:lnTo>
                    <a:lnTo>
                      <a:pt x="4" y="5"/>
                    </a:lnTo>
                    <a:lnTo>
                      <a:pt x="2" y="14"/>
                    </a:lnTo>
                    <a:lnTo>
                      <a:pt x="0" y="1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1" name="Freeform 270"/>
              <p:cNvSpPr>
                <a:spLocks/>
              </p:cNvSpPr>
              <p:nvPr/>
            </p:nvSpPr>
            <p:spPr bwMode="auto">
              <a:xfrm>
                <a:off x="2186" y="1930"/>
                <a:ext cx="2" cy="5"/>
              </a:xfrm>
              <a:custGeom>
                <a:avLst/>
                <a:gdLst>
                  <a:gd name="T0" fmla="*/ 0 w 2"/>
                  <a:gd name="T1" fmla="*/ 1 h 9"/>
                  <a:gd name="T2" fmla="*/ 2 w 2"/>
                  <a:gd name="T3" fmla="*/ 0 h 9"/>
                  <a:gd name="T4" fmla="*/ 2 w 2"/>
                  <a:gd name="T5" fmla="*/ 0 h 9"/>
                  <a:gd name="T6" fmla="*/ 1 w 2"/>
                  <a:gd name="T7" fmla="*/ 1 h 9"/>
                  <a:gd name="T8" fmla="*/ 1 w 2"/>
                  <a:gd name="T9" fmla="*/ 1 h 9"/>
                  <a:gd name="T10" fmla="*/ 0 w 2"/>
                  <a:gd name="T11" fmla="*/ 1 h 9"/>
                  <a:gd name="T12" fmla="*/ 0 w 2"/>
                  <a:gd name="T13" fmla="*/ 1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9">
                    <a:moveTo>
                      <a:pt x="0" y="9"/>
                    </a:moveTo>
                    <a:lnTo>
                      <a:pt x="2" y="0"/>
                    </a:lnTo>
                    <a:lnTo>
                      <a:pt x="1" y="6"/>
                    </a:lnTo>
                    <a:lnTo>
                      <a:pt x="0" y="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2" name="Freeform 271"/>
              <p:cNvSpPr>
                <a:spLocks/>
              </p:cNvSpPr>
              <p:nvPr/>
            </p:nvSpPr>
            <p:spPr bwMode="auto">
              <a:xfrm>
                <a:off x="2186" y="1933"/>
                <a:ext cx="1" cy="3"/>
              </a:xfrm>
              <a:custGeom>
                <a:avLst/>
                <a:gdLst>
                  <a:gd name="T0" fmla="*/ 0 w 1"/>
                  <a:gd name="T1" fmla="*/ 1 h 5"/>
                  <a:gd name="T2" fmla="*/ 1 w 1"/>
                  <a:gd name="T3" fmla="*/ 0 h 5"/>
                  <a:gd name="T4" fmla="*/ 1 w 1"/>
                  <a:gd name="T5" fmla="*/ 0 h 5"/>
                  <a:gd name="T6" fmla="*/ 1 w 1"/>
                  <a:gd name="T7" fmla="*/ 1 h 5"/>
                  <a:gd name="T8" fmla="*/ 1 w 1"/>
                  <a:gd name="T9" fmla="*/ 1 h 5"/>
                  <a:gd name="T10" fmla="*/ 1 w 1"/>
                  <a:gd name="T11" fmla="*/ 1 h 5"/>
                  <a:gd name="T12" fmla="*/ 0 w 1"/>
                  <a:gd name="T13" fmla="*/ 1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5">
                    <a:moveTo>
                      <a:pt x="0" y="3"/>
                    </a:moveTo>
                    <a:lnTo>
                      <a:pt x="1" y="0"/>
                    </a:lnTo>
                    <a:lnTo>
                      <a:pt x="1" y="5"/>
                    </a:lnTo>
                    <a:lnTo>
                      <a:pt x="0" y="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3" name="Freeform 272"/>
              <p:cNvSpPr>
                <a:spLocks/>
              </p:cNvSpPr>
              <p:nvPr/>
            </p:nvSpPr>
            <p:spPr bwMode="auto">
              <a:xfrm>
                <a:off x="2184" y="1881"/>
                <a:ext cx="26" cy="55"/>
              </a:xfrm>
              <a:custGeom>
                <a:avLst/>
                <a:gdLst>
                  <a:gd name="T0" fmla="*/ 3 w 26"/>
                  <a:gd name="T1" fmla="*/ 4 h 109"/>
                  <a:gd name="T2" fmla="*/ 0 w 26"/>
                  <a:gd name="T3" fmla="*/ 3 h 109"/>
                  <a:gd name="T4" fmla="*/ 21 w 26"/>
                  <a:gd name="T5" fmla="*/ 0 h 109"/>
                  <a:gd name="T6" fmla="*/ 26 w 26"/>
                  <a:gd name="T7" fmla="*/ 1 h 109"/>
                  <a:gd name="T8" fmla="*/ 3 w 26"/>
                  <a:gd name="T9" fmla="*/ 4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09">
                    <a:moveTo>
                      <a:pt x="3" y="109"/>
                    </a:moveTo>
                    <a:lnTo>
                      <a:pt x="0" y="80"/>
                    </a:lnTo>
                    <a:lnTo>
                      <a:pt x="21" y="0"/>
                    </a:lnTo>
                    <a:lnTo>
                      <a:pt x="26" y="29"/>
                    </a:lnTo>
                    <a:lnTo>
                      <a:pt x="3"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4" name="Freeform 273"/>
              <p:cNvSpPr>
                <a:spLocks/>
              </p:cNvSpPr>
              <p:nvPr/>
            </p:nvSpPr>
            <p:spPr bwMode="auto">
              <a:xfrm>
                <a:off x="2177" y="1881"/>
                <a:ext cx="40" cy="52"/>
              </a:xfrm>
              <a:custGeom>
                <a:avLst/>
                <a:gdLst>
                  <a:gd name="T0" fmla="*/ 0 w 40"/>
                  <a:gd name="T1" fmla="*/ 4 h 104"/>
                  <a:gd name="T2" fmla="*/ 28 w 40"/>
                  <a:gd name="T3" fmla="*/ 0 h 104"/>
                  <a:gd name="T4" fmla="*/ 40 w 40"/>
                  <a:gd name="T5" fmla="*/ 1 h 104"/>
                  <a:gd name="T6" fmla="*/ 38 w 40"/>
                  <a:gd name="T7" fmla="*/ 1 h 104"/>
                  <a:gd name="T8" fmla="*/ 27 w 40"/>
                  <a:gd name="T9" fmla="*/ 0 h 104"/>
                  <a:gd name="T10" fmla="*/ 0 w 40"/>
                  <a:gd name="T11" fmla="*/ 4 h 104"/>
                  <a:gd name="T12" fmla="*/ 0 w 40"/>
                  <a:gd name="T13" fmla="*/ 4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104">
                    <a:moveTo>
                      <a:pt x="0" y="104"/>
                    </a:moveTo>
                    <a:lnTo>
                      <a:pt x="28" y="0"/>
                    </a:lnTo>
                    <a:lnTo>
                      <a:pt x="40" y="6"/>
                    </a:lnTo>
                    <a:lnTo>
                      <a:pt x="38" y="6"/>
                    </a:lnTo>
                    <a:lnTo>
                      <a:pt x="27" y="0"/>
                    </a:lnTo>
                    <a:lnTo>
                      <a:pt x="0" y="10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5" name="Freeform 274"/>
              <p:cNvSpPr>
                <a:spLocks/>
              </p:cNvSpPr>
              <p:nvPr/>
            </p:nvSpPr>
            <p:spPr bwMode="auto">
              <a:xfrm>
                <a:off x="2177" y="1881"/>
                <a:ext cx="38" cy="52"/>
              </a:xfrm>
              <a:custGeom>
                <a:avLst/>
                <a:gdLst>
                  <a:gd name="T0" fmla="*/ 0 w 38"/>
                  <a:gd name="T1" fmla="*/ 4 h 104"/>
                  <a:gd name="T2" fmla="*/ 27 w 38"/>
                  <a:gd name="T3" fmla="*/ 0 h 104"/>
                  <a:gd name="T4" fmla="*/ 38 w 38"/>
                  <a:gd name="T5" fmla="*/ 1 h 104"/>
                  <a:gd name="T6" fmla="*/ 38 w 38"/>
                  <a:gd name="T7" fmla="*/ 1 h 104"/>
                  <a:gd name="T8" fmla="*/ 27 w 38"/>
                  <a:gd name="T9" fmla="*/ 1 h 104"/>
                  <a:gd name="T10" fmla="*/ 0 w 38"/>
                  <a:gd name="T11" fmla="*/ 4 h 104"/>
                  <a:gd name="T12" fmla="*/ 0 w 38"/>
                  <a:gd name="T13" fmla="*/ 4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4">
                    <a:moveTo>
                      <a:pt x="0" y="104"/>
                    </a:moveTo>
                    <a:lnTo>
                      <a:pt x="27" y="0"/>
                    </a:lnTo>
                    <a:lnTo>
                      <a:pt x="38" y="6"/>
                    </a:lnTo>
                    <a:lnTo>
                      <a:pt x="38" y="8"/>
                    </a:lnTo>
                    <a:lnTo>
                      <a:pt x="27" y="2"/>
                    </a:lnTo>
                    <a:lnTo>
                      <a:pt x="0" y="104"/>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6" name="Freeform 275"/>
              <p:cNvSpPr>
                <a:spLocks/>
              </p:cNvSpPr>
              <p:nvPr/>
            </p:nvSpPr>
            <p:spPr bwMode="auto">
              <a:xfrm>
                <a:off x="2177" y="1882"/>
                <a:ext cx="38" cy="51"/>
              </a:xfrm>
              <a:custGeom>
                <a:avLst/>
                <a:gdLst>
                  <a:gd name="T0" fmla="*/ 0 w 38"/>
                  <a:gd name="T1" fmla="*/ 4 h 102"/>
                  <a:gd name="T2" fmla="*/ 27 w 38"/>
                  <a:gd name="T3" fmla="*/ 0 h 102"/>
                  <a:gd name="T4" fmla="*/ 38 w 38"/>
                  <a:gd name="T5" fmla="*/ 1 h 102"/>
                  <a:gd name="T6" fmla="*/ 37 w 38"/>
                  <a:gd name="T7" fmla="*/ 1 h 102"/>
                  <a:gd name="T8" fmla="*/ 27 w 38"/>
                  <a:gd name="T9" fmla="*/ 1 h 102"/>
                  <a:gd name="T10" fmla="*/ 0 w 38"/>
                  <a:gd name="T11" fmla="*/ 4 h 102"/>
                  <a:gd name="T12" fmla="*/ 0 w 38"/>
                  <a:gd name="T13" fmla="*/ 4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2">
                    <a:moveTo>
                      <a:pt x="0" y="102"/>
                    </a:moveTo>
                    <a:lnTo>
                      <a:pt x="27" y="0"/>
                    </a:lnTo>
                    <a:lnTo>
                      <a:pt x="38" y="6"/>
                    </a:lnTo>
                    <a:lnTo>
                      <a:pt x="37" y="8"/>
                    </a:lnTo>
                    <a:lnTo>
                      <a:pt x="27" y="2"/>
                    </a:lnTo>
                    <a:lnTo>
                      <a:pt x="0" y="102"/>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7" name="Freeform 276"/>
              <p:cNvSpPr>
                <a:spLocks/>
              </p:cNvSpPr>
              <p:nvPr/>
            </p:nvSpPr>
            <p:spPr bwMode="auto">
              <a:xfrm>
                <a:off x="2177" y="1883"/>
                <a:ext cx="37" cy="50"/>
              </a:xfrm>
              <a:custGeom>
                <a:avLst/>
                <a:gdLst>
                  <a:gd name="T0" fmla="*/ 0 w 37"/>
                  <a:gd name="T1" fmla="*/ 4 h 100"/>
                  <a:gd name="T2" fmla="*/ 27 w 37"/>
                  <a:gd name="T3" fmla="*/ 0 h 100"/>
                  <a:gd name="T4" fmla="*/ 37 w 37"/>
                  <a:gd name="T5" fmla="*/ 1 h 100"/>
                  <a:gd name="T6" fmla="*/ 37 w 37"/>
                  <a:gd name="T7" fmla="*/ 1 h 100"/>
                  <a:gd name="T8" fmla="*/ 27 w 37"/>
                  <a:gd name="T9" fmla="*/ 1 h 100"/>
                  <a:gd name="T10" fmla="*/ 0 w 37"/>
                  <a:gd name="T11" fmla="*/ 4 h 100"/>
                  <a:gd name="T12" fmla="*/ 0 w 37"/>
                  <a:gd name="T13" fmla="*/ 4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00">
                    <a:moveTo>
                      <a:pt x="0" y="100"/>
                    </a:moveTo>
                    <a:lnTo>
                      <a:pt x="27" y="0"/>
                    </a:lnTo>
                    <a:lnTo>
                      <a:pt x="37" y="6"/>
                    </a:lnTo>
                    <a:lnTo>
                      <a:pt x="37" y="7"/>
                    </a:lnTo>
                    <a:lnTo>
                      <a:pt x="27" y="4"/>
                    </a:lnTo>
                    <a:lnTo>
                      <a:pt x="0" y="100"/>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8" name="Freeform 277"/>
              <p:cNvSpPr>
                <a:spLocks/>
              </p:cNvSpPr>
              <p:nvPr/>
            </p:nvSpPr>
            <p:spPr bwMode="auto">
              <a:xfrm>
                <a:off x="2177" y="1885"/>
                <a:ext cx="37" cy="48"/>
              </a:xfrm>
              <a:custGeom>
                <a:avLst/>
                <a:gdLst>
                  <a:gd name="T0" fmla="*/ 0 w 37"/>
                  <a:gd name="T1" fmla="*/ 3 h 96"/>
                  <a:gd name="T2" fmla="*/ 27 w 37"/>
                  <a:gd name="T3" fmla="*/ 0 h 96"/>
                  <a:gd name="T4" fmla="*/ 37 w 37"/>
                  <a:gd name="T5" fmla="*/ 1 h 96"/>
                  <a:gd name="T6" fmla="*/ 37 w 37"/>
                  <a:gd name="T7" fmla="*/ 1 h 96"/>
                  <a:gd name="T8" fmla="*/ 26 w 37"/>
                  <a:gd name="T9" fmla="*/ 1 h 96"/>
                  <a:gd name="T10" fmla="*/ 0 w 37"/>
                  <a:gd name="T11" fmla="*/ 3 h 96"/>
                  <a:gd name="T12" fmla="*/ 0 w 37"/>
                  <a:gd name="T13" fmla="*/ 3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6">
                    <a:moveTo>
                      <a:pt x="0" y="96"/>
                    </a:moveTo>
                    <a:lnTo>
                      <a:pt x="27" y="0"/>
                    </a:lnTo>
                    <a:lnTo>
                      <a:pt x="37" y="3"/>
                    </a:lnTo>
                    <a:lnTo>
                      <a:pt x="37" y="5"/>
                    </a:lnTo>
                    <a:lnTo>
                      <a:pt x="26" y="2"/>
                    </a:lnTo>
                    <a:lnTo>
                      <a:pt x="0" y="96"/>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29" name="Freeform 278"/>
              <p:cNvSpPr>
                <a:spLocks/>
              </p:cNvSpPr>
              <p:nvPr/>
            </p:nvSpPr>
            <p:spPr bwMode="auto">
              <a:xfrm>
                <a:off x="2177" y="1886"/>
                <a:ext cx="37" cy="47"/>
              </a:xfrm>
              <a:custGeom>
                <a:avLst/>
                <a:gdLst>
                  <a:gd name="T0" fmla="*/ 0 w 37"/>
                  <a:gd name="T1" fmla="*/ 3 h 94"/>
                  <a:gd name="T2" fmla="*/ 26 w 37"/>
                  <a:gd name="T3" fmla="*/ 0 h 94"/>
                  <a:gd name="T4" fmla="*/ 37 w 37"/>
                  <a:gd name="T5" fmla="*/ 1 h 94"/>
                  <a:gd name="T6" fmla="*/ 35 w 37"/>
                  <a:gd name="T7" fmla="*/ 1 h 94"/>
                  <a:gd name="T8" fmla="*/ 26 w 37"/>
                  <a:gd name="T9" fmla="*/ 1 h 94"/>
                  <a:gd name="T10" fmla="*/ 0 w 37"/>
                  <a:gd name="T11" fmla="*/ 3 h 94"/>
                  <a:gd name="T12" fmla="*/ 0 w 37"/>
                  <a:gd name="T13" fmla="*/ 3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4">
                    <a:moveTo>
                      <a:pt x="0" y="94"/>
                    </a:moveTo>
                    <a:lnTo>
                      <a:pt x="26" y="0"/>
                    </a:lnTo>
                    <a:lnTo>
                      <a:pt x="37" y="3"/>
                    </a:lnTo>
                    <a:lnTo>
                      <a:pt x="35" y="5"/>
                    </a:lnTo>
                    <a:lnTo>
                      <a:pt x="26" y="1"/>
                    </a:lnTo>
                    <a:lnTo>
                      <a:pt x="0" y="94"/>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0" name="Freeform 279"/>
              <p:cNvSpPr>
                <a:spLocks/>
              </p:cNvSpPr>
              <p:nvPr/>
            </p:nvSpPr>
            <p:spPr bwMode="auto">
              <a:xfrm>
                <a:off x="2177" y="1887"/>
                <a:ext cx="35" cy="46"/>
              </a:xfrm>
              <a:custGeom>
                <a:avLst/>
                <a:gdLst>
                  <a:gd name="T0" fmla="*/ 0 w 35"/>
                  <a:gd name="T1" fmla="*/ 2 h 93"/>
                  <a:gd name="T2" fmla="*/ 26 w 35"/>
                  <a:gd name="T3" fmla="*/ 0 h 93"/>
                  <a:gd name="T4" fmla="*/ 35 w 35"/>
                  <a:gd name="T5" fmla="*/ 0 h 93"/>
                  <a:gd name="T6" fmla="*/ 35 w 35"/>
                  <a:gd name="T7" fmla="*/ 0 h 93"/>
                  <a:gd name="T8" fmla="*/ 26 w 35"/>
                  <a:gd name="T9" fmla="*/ 0 h 93"/>
                  <a:gd name="T10" fmla="*/ 0 w 35"/>
                  <a:gd name="T11" fmla="*/ 2 h 93"/>
                  <a:gd name="T12" fmla="*/ 0 w 35"/>
                  <a:gd name="T13" fmla="*/ 2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3">
                    <a:moveTo>
                      <a:pt x="0" y="93"/>
                    </a:moveTo>
                    <a:lnTo>
                      <a:pt x="26" y="0"/>
                    </a:lnTo>
                    <a:lnTo>
                      <a:pt x="35" y="4"/>
                    </a:lnTo>
                    <a:lnTo>
                      <a:pt x="35" y="6"/>
                    </a:lnTo>
                    <a:lnTo>
                      <a:pt x="26" y="2"/>
                    </a:lnTo>
                    <a:lnTo>
                      <a:pt x="0" y="93"/>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1" name="Freeform 280"/>
              <p:cNvSpPr>
                <a:spLocks/>
              </p:cNvSpPr>
              <p:nvPr/>
            </p:nvSpPr>
            <p:spPr bwMode="auto">
              <a:xfrm>
                <a:off x="2177" y="1888"/>
                <a:ext cx="35" cy="45"/>
              </a:xfrm>
              <a:custGeom>
                <a:avLst/>
                <a:gdLst>
                  <a:gd name="T0" fmla="*/ 0 w 35"/>
                  <a:gd name="T1" fmla="*/ 2 h 91"/>
                  <a:gd name="T2" fmla="*/ 26 w 35"/>
                  <a:gd name="T3" fmla="*/ 0 h 91"/>
                  <a:gd name="T4" fmla="*/ 35 w 35"/>
                  <a:gd name="T5" fmla="*/ 0 h 91"/>
                  <a:gd name="T6" fmla="*/ 35 w 35"/>
                  <a:gd name="T7" fmla="*/ 0 h 91"/>
                  <a:gd name="T8" fmla="*/ 26 w 35"/>
                  <a:gd name="T9" fmla="*/ 0 h 91"/>
                  <a:gd name="T10" fmla="*/ 0 w 35"/>
                  <a:gd name="T11" fmla="*/ 2 h 91"/>
                  <a:gd name="T12" fmla="*/ 0 w 35"/>
                  <a:gd name="T13" fmla="*/ 2 h 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1">
                    <a:moveTo>
                      <a:pt x="0" y="91"/>
                    </a:moveTo>
                    <a:lnTo>
                      <a:pt x="26" y="0"/>
                    </a:lnTo>
                    <a:lnTo>
                      <a:pt x="35" y="4"/>
                    </a:lnTo>
                    <a:lnTo>
                      <a:pt x="35" y="7"/>
                    </a:lnTo>
                    <a:lnTo>
                      <a:pt x="26" y="2"/>
                    </a:lnTo>
                    <a:lnTo>
                      <a:pt x="0" y="91"/>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2" name="Freeform 281"/>
              <p:cNvSpPr>
                <a:spLocks/>
              </p:cNvSpPr>
              <p:nvPr/>
            </p:nvSpPr>
            <p:spPr bwMode="auto">
              <a:xfrm>
                <a:off x="2177" y="1888"/>
                <a:ext cx="35" cy="45"/>
              </a:xfrm>
              <a:custGeom>
                <a:avLst/>
                <a:gdLst>
                  <a:gd name="T0" fmla="*/ 0 w 35"/>
                  <a:gd name="T1" fmla="*/ 3 h 89"/>
                  <a:gd name="T2" fmla="*/ 26 w 35"/>
                  <a:gd name="T3" fmla="*/ 0 h 89"/>
                  <a:gd name="T4" fmla="*/ 35 w 35"/>
                  <a:gd name="T5" fmla="*/ 1 h 89"/>
                  <a:gd name="T6" fmla="*/ 34 w 35"/>
                  <a:gd name="T7" fmla="*/ 1 h 89"/>
                  <a:gd name="T8" fmla="*/ 24 w 35"/>
                  <a:gd name="T9" fmla="*/ 1 h 89"/>
                  <a:gd name="T10" fmla="*/ 1 w 35"/>
                  <a:gd name="T11" fmla="*/ 3 h 89"/>
                  <a:gd name="T12" fmla="*/ 0 w 35"/>
                  <a:gd name="T13" fmla="*/ 3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89">
                    <a:moveTo>
                      <a:pt x="0" y="89"/>
                    </a:moveTo>
                    <a:lnTo>
                      <a:pt x="26" y="0"/>
                    </a:lnTo>
                    <a:lnTo>
                      <a:pt x="35" y="5"/>
                    </a:lnTo>
                    <a:lnTo>
                      <a:pt x="34" y="7"/>
                    </a:lnTo>
                    <a:lnTo>
                      <a:pt x="24" y="2"/>
                    </a:lnTo>
                    <a:lnTo>
                      <a:pt x="1" y="89"/>
                    </a:lnTo>
                    <a:lnTo>
                      <a:pt x="0" y="8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3" name="Freeform 282"/>
              <p:cNvSpPr>
                <a:spLocks/>
              </p:cNvSpPr>
              <p:nvPr/>
            </p:nvSpPr>
            <p:spPr bwMode="auto">
              <a:xfrm>
                <a:off x="2178" y="1889"/>
                <a:ext cx="33" cy="44"/>
              </a:xfrm>
              <a:custGeom>
                <a:avLst/>
                <a:gdLst>
                  <a:gd name="T0" fmla="*/ 0 w 33"/>
                  <a:gd name="T1" fmla="*/ 3 h 87"/>
                  <a:gd name="T2" fmla="*/ 23 w 33"/>
                  <a:gd name="T3" fmla="*/ 0 h 87"/>
                  <a:gd name="T4" fmla="*/ 33 w 33"/>
                  <a:gd name="T5" fmla="*/ 1 h 87"/>
                  <a:gd name="T6" fmla="*/ 33 w 33"/>
                  <a:gd name="T7" fmla="*/ 1 h 87"/>
                  <a:gd name="T8" fmla="*/ 23 w 33"/>
                  <a:gd name="T9" fmla="*/ 1 h 87"/>
                  <a:gd name="T10" fmla="*/ 0 w 33"/>
                  <a:gd name="T11" fmla="*/ 3 h 87"/>
                  <a:gd name="T12" fmla="*/ 0 w 33"/>
                  <a:gd name="T13" fmla="*/ 3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87">
                    <a:moveTo>
                      <a:pt x="0" y="87"/>
                    </a:moveTo>
                    <a:lnTo>
                      <a:pt x="23" y="0"/>
                    </a:lnTo>
                    <a:lnTo>
                      <a:pt x="33" y="5"/>
                    </a:lnTo>
                    <a:lnTo>
                      <a:pt x="33" y="7"/>
                    </a:lnTo>
                    <a:lnTo>
                      <a:pt x="23" y="2"/>
                    </a:lnTo>
                    <a:lnTo>
                      <a:pt x="0" y="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4" name="Freeform 283"/>
              <p:cNvSpPr>
                <a:spLocks/>
              </p:cNvSpPr>
              <p:nvPr/>
            </p:nvSpPr>
            <p:spPr bwMode="auto">
              <a:xfrm>
                <a:off x="2178" y="1890"/>
                <a:ext cx="33" cy="43"/>
              </a:xfrm>
              <a:custGeom>
                <a:avLst/>
                <a:gdLst>
                  <a:gd name="T0" fmla="*/ 0 w 33"/>
                  <a:gd name="T1" fmla="*/ 3 h 85"/>
                  <a:gd name="T2" fmla="*/ 23 w 33"/>
                  <a:gd name="T3" fmla="*/ 0 h 85"/>
                  <a:gd name="T4" fmla="*/ 33 w 33"/>
                  <a:gd name="T5" fmla="*/ 1 h 85"/>
                  <a:gd name="T6" fmla="*/ 32 w 33"/>
                  <a:gd name="T7" fmla="*/ 1 h 85"/>
                  <a:gd name="T8" fmla="*/ 23 w 33"/>
                  <a:gd name="T9" fmla="*/ 1 h 85"/>
                  <a:gd name="T10" fmla="*/ 0 w 33"/>
                  <a:gd name="T11" fmla="*/ 3 h 85"/>
                  <a:gd name="T12" fmla="*/ 0 w 33"/>
                  <a:gd name="T13" fmla="*/ 3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85">
                    <a:moveTo>
                      <a:pt x="0" y="85"/>
                    </a:moveTo>
                    <a:lnTo>
                      <a:pt x="23" y="0"/>
                    </a:lnTo>
                    <a:lnTo>
                      <a:pt x="33" y="5"/>
                    </a:lnTo>
                    <a:lnTo>
                      <a:pt x="32" y="7"/>
                    </a:lnTo>
                    <a:lnTo>
                      <a:pt x="23" y="3"/>
                    </a:lnTo>
                    <a:lnTo>
                      <a:pt x="0" y="85"/>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5" name="Freeform 284"/>
              <p:cNvSpPr>
                <a:spLocks/>
              </p:cNvSpPr>
              <p:nvPr/>
            </p:nvSpPr>
            <p:spPr bwMode="auto">
              <a:xfrm>
                <a:off x="2178" y="1892"/>
                <a:ext cx="32" cy="41"/>
              </a:xfrm>
              <a:custGeom>
                <a:avLst/>
                <a:gdLst>
                  <a:gd name="T0" fmla="*/ 0 w 32"/>
                  <a:gd name="T1" fmla="*/ 3 h 82"/>
                  <a:gd name="T2" fmla="*/ 23 w 32"/>
                  <a:gd name="T3" fmla="*/ 0 h 82"/>
                  <a:gd name="T4" fmla="*/ 32 w 32"/>
                  <a:gd name="T5" fmla="*/ 1 h 82"/>
                  <a:gd name="T6" fmla="*/ 32 w 32"/>
                  <a:gd name="T7" fmla="*/ 1 h 82"/>
                  <a:gd name="T8" fmla="*/ 23 w 32"/>
                  <a:gd name="T9" fmla="*/ 1 h 82"/>
                  <a:gd name="T10" fmla="*/ 0 w 32"/>
                  <a:gd name="T11" fmla="*/ 3 h 82"/>
                  <a:gd name="T12" fmla="*/ 0 w 32"/>
                  <a:gd name="T13" fmla="*/ 3 h 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2">
                    <a:moveTo>
                      <a:pt x="0" y="82"/>
                    </a:moveTo>
                    <a:lnTo>
                      <a:pt x="23" y="0"/>
                    </a:lnTo>
                    <a:lnTo>
                      <a:pt x="32" y="4"/>
                    </a:lnTo>
                    <a:lnTo>
                      <a:pt x="32" y="6"/>
                    </a:lnTo>
                    <a:lnTo>
                      <a:pt x="23" y="2"/>
                    </a:lnTo>
                    <a:lnTo>
                      <a:pt x="0" y="82"/>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6" name="Freeform 285"/>
              <p:cNvSpPr>
                <a:spLocks/>
              </p:cNvSpPr>
              <p:nvPr/>
            </p:nvSpPr>
            <p:spPr bwMode="auto">
              <a:xfrm>
                <a:off x="2178" y="1893"/>
                <a:ext cx="32" cy="40"/>
              </a:xfrm>
              <a:custGeom>
                <a:avLst/>
                <a:gdLst>
                  <a:gd name="T0" fmla="*/ 0 w 32"/>
                  <a:gd name="T1" fmla="*/ 3 h 80"/>
                  <a:gd name="T2" fmla="*/ 23 w 32"/>
                  <a:gd name="T3" fmla="*/ 0 h 80"/>
                  <a:gd name="T4" fmla="*/ 32 w 32"/>
                  <a:gd name="T5" fmla="*/ 1 h 80"/>
                  <a:gd name="T6" fmla="*/ 30 w 32"/>
                  <a:gd name="T7" fmla="*/ 1 h 80"/>
                  <a:gd name="T8" fmla="*/ 22 w 32"/>
                  <a:gd name="T9" fmla="*/ 1 h 80"/>
                  <a:gd name="T10" fmla="*/ 0 w 32"/>
                  <a:gd name="T11" fmla="*/ 3 h 80"/>
                  <a:gd name="T12" fmla="*/ 0 w 32"/>
                  <a:gd name="T13" fmla="*/ 3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0">
                    <a:moveTo>
                      <a:pt x="0" y="80"/>
                    </a:moveTo>
                    <a:lnTo>
                      <a:pt x="23" y="0"/>
                    </a:lnTo>
                    <a:lnTo>
                      <a:pt x="32" y="4"/>
                    </a:lnTo>
                    <a:lnTo>
                      <a:pt x="30" y="7"/>
                    </a:lnTo>
                    <a:lnTo>
                      <a:pt x="22" y="4"/>
                    </a:lnTo>
                    <a:lnTo>
                      <a:pt x="0" y="8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7" name="Freeform 286"/>
              <p:cNvSpPr>
                <a:spLocks/>
              </p:cNvSpPr>
              <p:nvPr/>
            </p:nvSpPr>
            <p:spPr bwMode="auto">
              <a:xfrm>
                <a:off x="2178" y="1895"/>
                <a:ext cx="30" cy="38"/>
              </a:xfrm>
              <a:custGeom>
                <a:avLst/>
                <a:gdLst>
                  <a:gd name="T0" fmla="*/ 0 w 30"/>
                  <a:gd name="T1" fmla="*/ 3 h 76"/>
                  <a:gd name="T2" fmla="*/ 22 w 30"/>
                  <a:gd name="T3" fmla="*/ 0 h 76"/>
                  <a:gd name="T4" fmla="*/ 30 w 30"/>
                  <a:gd name="T5" fmla="*/ 1 h 76"/>
                  <a:gd name="T6" fmla="*/ 30 w 30"/>
                  <a:gd name="T7" fmla="*/ 1 h 76"/>
                  <a:gd name="T8" fmla="*/ 22 w 30"/>
                  <a:gd name="T9" fmla="*/ 1 h 76"/>
                  <a:gd name="T10" fmla="*/ 0 w 30"/>
                  <a:gd name="T11" fmla="*/ 3 h 76"/>
                  <a:gd name="T12" fmla="*/ 0 w 30"/>
                  <a:gd name="T13" fmla="*/ 3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76">
                    <a:moveTo>
                      <a:pt x="0" y="76"/>
                    </a:moveTo>
                    <a:lnTo>
                      <a:pt x="22" y="0"/>
                    </a:lnTo>
                    <a:lnTo>
                      <a:pt x="30" y="3"/>
                    </a:lnTo>
                    <a:lnTo>
                      <a:pt x="30" y="5"/>
                    </a:lnTo>
                    <a:lnTo>
                      <a:pt x="22" y="1"/>
                    </a:lnTo>
                    <a:lnTo>
                      <a:pt x="0" y="76"/>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8" name="Freeform 287"/>
              <p:cNvSpPr>
                <a:spLocks/>
              </p:cNvSpPr>
              <p:nvPr/>
            </p:nvSpPr>
            <p:spPr bwMode="auto">
              <a:xfrm>
                <a:off x="2178" y="1896"/>
                <a:ext cx="30" cy="37"/>
              </a:xfrm>
              <a:custGeom>
                <a:avLst/>
                <a:gdLst>
                  <a:gd name="T0" fmla="*/ 0 w 30"/>
                  <a:gd name="T1" fmla="*/ 2 h 75"/>
                  <a:gd name="T2" fmla="*/ 22 w 30"/>
                  <a:gd name="T3" fmla="*/ 0 h 75"/>
                  <a:gd name="T4" fmla="*/ 30 w 30"/>
                  <a:gd name="T5" fmla="*/ 0 h 75"/>
                  <a:gd name="T6" fmla="*/ 29 w 30"/>
                  <a:gd name="T7" fmla="*/ 0 h 75"/>
                  <a:gd name="T8" fmla="*/ 22 w 30"/>
                  <a:gd name="T9" fmla="*/ 0 h 75"/>
                  <a:gd name="T10" fmla="*/ 2 w 30"/>
                  <a:gd name="T11" fmla="*/ 2 h 75"/>
                  <a:gd name="T12" fmla="*/ 0 w 30"/>
                  <a:gd name="T13" fmla="*/ 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75">
                    <a:moveTo>
                      <a:pt x="0" y="75"/>
                    </a:moveTo>
                    <a:lnTo>
                      <a:pt x="22" y="0"/>
                    </a:lnTo>
                    <a:lnTo>
                      <a:pt x="30" y="4"/>
                    </a:lnTo>
                    <a:lnTo>
                      <a:pt x="29" y="8"/>
                    </a:lnTo>
                    <a:lnTo>
                      <a:pt x="22" y="4"/>
                    </a:lnTo>
                    <a:lnTo>
                      <a:pt x="2" y="75"/>
                    </a:lnTo>
                    <a:lnTo>
                      <a:pt x="0" y="75"/>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39" name="Freeform 288"/>
              <p:cNvSpPr>
                <a:spLocks/>
              </p:cNvSpPr>
              <p:nvPr/>
            </p:nvSpPr>
            <p:spPr bwMode="auto">
              <a:xfrm>
                <a:off x="2180" y="1898"/>
                <a:ext cx="27" cy="35"/>
              </a:xfrm>
              <a:custGeom>
                <a:avLst/>
                <a:gdLst>
                  <a:gd name="T0" fmla="*/ 0 w 27"/>
                  <a:gd name="T1" fmla="*/ 2 h 71"/>
                  <a:gd name="T2" fmla="*/ 20 w 27"/>
                  <a:gd name="T3" fmla="*/ 0 h 71"/>
                  <a:gd name="T4" fmla="*/ 27 w 27"/>
                  <a:gd name="T5" fmla="*/ 0 h 71"/>
                  <a:gd name="T6" fmla="*/ 27 w 27"/>
                  <a:gd name="T7" fmla="*/ 0 h 71"/>
                  <a:gd name="T8" fmla="*/ 18 w 27"/>
                  <a:gd name="T9" fmla="*/ 0 h 71"/>
                  <a:gd name="T10" fmla="*/ 0 w 27"/>
                  <a:gd name="T11" fmla="*/ 2 h 71"/>
                  <a:gd name="T12" fmla="*/ 0 w 27"/>
                  <a:gd name="T13" fmla="*/ 2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1">
                    <a:moveTo>
                      <a:pt x="0" y="71"/>
                    </a:moveTo>
                    <a:lnTo>
                      <a:pt x="20" y="0"/>
                    </a:lnTo>
                    <a:lnTo>
                      <a:pt x="27" y="4"/>
                    </a:lnTo>
                    <a:lnTo>
                      <a:pt x="27" y="6"/>
                    </a:lnTo>
                    <a:lnTo>
                      <a:pt x="18" y="2"/>
                    </a:lnTo>
                    <a:lnTo>
                      <a:pt x="0" y="7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0" name="Freeform 289"/>
              <p:cNvSpPr>
                <a:spLocks/>
              </p:cNvSpPr>
              <p:nvPr/>
            </p:nvSpPr>
            <p:spPr bwMode="auto">
              <a:xfrm>
                <a:off x="2180" y="1898"/>
                <a:ext cx="27" cy="36"/>
              </a:xfrm>
              <a:custGeom>
                <a:avLst/>
                <a:gdLst>
                  <a:gd name="T0" fmla="*/ 0 w 27"/>
                  <a:gd name="T1" fmla="*/ 3 h 70"/>
                  <a:gd name="T2" fmla="*/ 18 w 27"/>
                  <a:gd name="T3" fmla="*/ 0 h 70"/>
                  <a:gd name="T4" fmla="*/ 27 w 27"/>
                  <a:gd name="T5" fmla="*/ 1 h 70"/>
                  <a:gd name="T6" fmla="*/ 25 w 27"/>
                  <a:gd name="T7" fmla="*/ 1 h 70"/>
                  <a:gd name="T8" fmla="*/ 18 w 27"/>
                  <a:gd name="T9" fmla="*/ 1 h 70"/>
                  <a:gd name="T10" fmla="*/ 0 w 27"/>
                  <a:gd name="T11" fmla="*/ 3 h 70"/>
                  <a:gd name="T12" fmla="*/ 0 w 27"/>
                  <a:gd name="T13" fmla="*/ 3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0">
                    <a:moveTo>
                      <a:pt x="0" y="69"/>
                    </a:moveTo>
                    <a:lnTo>
                      <a:pt x="18" y="0"/>
                    </a:lnTo>
                    <a:lnTo>
                      <a:pt x="27" y="4"/>
                    </a:lnTo>
                    <a:lnTo>
                      <a:pt x="25" y="7"/>
                    </a:lnTo>
                    <a:lnTo>
                      <a:pt x="18" y="4"/>
                    </a:lnTo>
                    <a:lnTo>
                      <a:pt x="0" y="70"/>
                    </a:lnTo>
                    <a:lnTo>
                      <a:pt x="0"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1" name="Freeform 290"/>
              <p:cNvSpPr>
                <a:spLocks/>
              </p:cNvSpPr>
              <p:nvPr/>
            </p:nvSpPr>
            <p:spPr bwMode="auto">
              <a:xfrm>
                <a:off x="2180" y="1900"/>
                <a:ext cx="25" cy="34"/>
              </a:xfrm>
              <a:custGeom>
                <a:avLst/>
                <a:gdLst>
                  <a:gd name="T0" fmla="*/ 0 w 25"/>
                  <a:gd name="T1" fmla="*/ 3 h 66"/>
                  <a:gd name="T2" fmla="*/ 18 w 25"/>
                  <a:gd name="T3" fmla="*/ 0 h 66"/>
                  <a:gd name="T4" fmla="*/ 25 w 25"/>
                  <a:gd name="T5" fmla="*/ 1 h 66"/>
                  <a:gd name="T6" fmla="*/ 24 w 25"/>
                  <a:gd name="T7" fmla="*/ 1 h 66"/>
                  <a:gd name="T8" fmla="*/ 18 w 25"/>
                  <a:gd name="T9" fmla="*/ 1 h 66"/>
                  <a:gd name="T10" fmla="*/ 0 w 25"/>
                  <a:gd name="T11" fmla="*/ 3 h 66"/>
                  <a:gd name="T12" fmla="*/ 0 w 25"/>
                  <a:gd name="T13" fmla="*/ 3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66">
                    <a:moveTo>
                      <a:pt x="0" y="66"/>
                    </a:moveTo>
                    <a:lnTo>
                      <a:pt x="18" y="0"/>
                    </a:lnTo>
                    <a:lnTo>
                      <a:pt x="25" y="3"/>
                    </a:lnTo>
                    <a:lnTo>
                      <a:pt x="24" y="5"/>
                    </a:lnTo>
                    <a:lnTo>
                      <a:pt x="18" y="3"/>
                    </a:lnTo>
                    <a:lnTo>
                      <a:pt x="0" y="66"/>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2" name="Freeform 291"/>
              <p:cNvSpPr>
                <a:spLocks/>
              </p:cNvSpPr>
              <p:nvPr/>
            </p:nvSpPr>
            <p:spPr bwMode="auto">
              <a:xfrm>
                <a:off x="2180" y="1902"/>
                <a:ext cx="24" cy="32"/>
              </a:xfrm>
              <a:custGeom>
                <a:avLst/>
                <a:gdLst>
                  <a:gd name="T0" fmla="*/ 0 w 24"/>
                  <a:gd name="T1" fmla="*/ 2 h 63"/>
                  <a:gd name="T2" fmla="*/ 18 w 24"/>
                  <a:gd name="T3" fmla="*/ 0 h 63"/>
                  <a:gd name="T4" fmla="*/ 24 w 24"/>
                  <a:gd name="T5" fmla="*/ 1 h 63"/>
                  <a:gd name="T6" fmla="*/ 24 w 24"/>
                  <a:gd name="T7" fmla="*/ 1 h 63"/>
                  <a:gd name="T8" fmla="*/ 17 w 24"/>
                  <a:gd name="T9" fmla="*/ 1 h 63"/>
                  <a:gd name="T10" fmla="*/ 0 w 24"/>
                  <a:gd name="T11" fmla="*/ 2 h 63"/>
                  <a:gd name="T12" fmla="*/ 0 w 24"/>
                  <a:gd name="T13" fmla="*/ 2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3">
                    <a:moveTo>
                      <a:pt x="0" y="63"/>
                    </a:moveTo>
                    <a:lnTo>
                      <a:pt x="18" y="0"/>
                    </a:lnTo>
                    <a:lnTo>
                      <a:pt x="24" y="2"/>
                    </a:lnTo>
                    <a:lnTo>
                      <a:pt x="24" y="6"/>
                    </a:lnTo>
                    <a:lnTo>
                      <a:pt x="17" y="2"/>
                    </a:lnTo>
                    <a:lnTo>
                      <a:pt x="0" y="63"/>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3" name="Freeform 292"/>
              <p:cNvSpPr>
                <a:spLocks/>
              </p:cNvSpPr>
              <p:nvPr/>
            </p:nvSpPr>
            <p:spPr bwMode="auto">
              <a:xfrm>
                <a:off x="2180" y="1903"/>
                <a:ext cx="24" cy="31"/>
              </a:xfrm>
              <a:custGeom>
                <a:avLst/>
                <a:gdLst>
                  <a:gd name="T0" fmla="*/ 0 w 24"/>
                  <a:gd name="T1" fmla="*/ 2 h 61"/>
                  <a:gd name="T2" fmla="*/ 17 w 24"/>
                  <a:gd name="T3" fmla="*/ 0 h 61"/>
                  <a:gd name="T4" fmla="*/ 24 w 24"/>
                  <a:gd name="T5" fmla="*/ 1 h 61"/>
                  <a:gd name="T6" fmla="*/ 23 w 24"/>
                  <a:gd name="T7" fmla="*/ 1 h 61"/>
                  <a:gd name="T8" fmla="*/ 17 w 24"/>
                  <a:gd name="T9" fmla="*/ 1 h 61"/>
                  <a:gd name="T10" fmla="*/ 1 w 24"/>
                  <a:gd name="T11" fmla="*/ 2 h 61"/>
                  <a:gd name="T12" fmla="*/ 0 w 24"/>
                  <a:gd name="T13" fmla="*/ 2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1">
                    <a:moveTo>
                      <a:pt x="0" y="61"/>
                    </a:moveTo>
                    <a:lnTo>
                      <a:pt x="17" y="0"/>
                    </a:lnTo>
                    <a:lnTo>
                      <a:pt x="24" y="4"/>
                    </a:lnTo>
                    <a:lnTo>
                      <a:pt x="23" y="7"/>
                    </a:lnTo>
                    <a:lnTo>
                      <a:pt x="17" y="4"/>
                    </a:lnTo>
                    <a:lnTo>
                      <a:pt x="1" y="61"/>
                    </a:lnTo>
                    <a:lnTo>
                      <a:pt x="0" y="61"/>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4" name="Freeform 293"/>
              <p:cNvSpPr>
                <a:spLocks/>
              </p:cNvSpPr>
              <p:nvPr/>
            </p:nvSpPr>
            <p:spPr bwMode="auto">
              <a:xfrm>
                <a:off x="2181" y="1905"/>
                <a:ext cx="22" cy="29"/>
              </a:xfrm>
              <a:custGeom>
                <a:avLst/>
                <a:gdLst>
                  <a:gd name="T0" fmla="*/ 0 w 22"/>
                  <a:gd name="T1" fmla="*/ 2 h 57"/>
                  <a:gd name="T2" fmla="*/ 16 w 22"/>
                  <a:gd name="T3" fmla="*/ 0 h 57"/>
                  <a:gd name="T4" fmla="*/ 22 w 22"/>
                  <a:gd name="T5" fmla="*/ 1 h 57"/>
                  <a:gd name="T6" fmla="*/ 20 w 22"/>
                  <a:gd name="T7" fmla="*/ 1 h 57"/>
                  <a:gd name="T8" fmla="*/ 14 w 22"/>
                  <a:gd name="T9" fmla="*/ 1 h 57"/>
                  <a:gd name="T10" fmla="*/ 0 w 22"/>
                  <a:gd name="T11" fmla="*/ 2 h 57"/>
                  <a:gd name="T12" fmla="*/ 0 w 22"/>
                  <a:gd name="T13" fmla="*/ 2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57">
                    <a:moveTo>
                      <a:pt x="0" y="57"/>
                    </a:moveTo>
                    <a:lnTo>
                      <a:pt x="16" y="0"/>
                    </a:lnTo>
                    <a:lnTo>
                      <a:pt x="22" y="3"/>
                    </a:lnTo>
                    <a:lnTo>
                      <a:pt x="20" y="7"/>
                    </a:lnTo>
                    <a:lnTo>
                      <a:pt x="14" y="3"/>
                    </a:lnTo>
                    <a:lnTo>
                      <a:pt x="0" y="57"/>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5" name="Freeform 294"/>
              <p:cNvSpPr>
                <a:spLocks/>
              </p:cNvSpPr>
              <p:nvPr/>
            </p:nvSpPr>
            <p:spPr bwMode="auto">
              <a:xfrm>
                <a:off x="2181" y="1907"/>
                <a:ext cx="20" cy="27"/>
              </a:xfrm>
              <a:custGeom>
                <a:avLst/>
                <a:gdLst>
                  <a:gd name="T0" fmla="*/ 0 w 20"/>
                  <a:gd name="T1" fmla="*/ 2 h 54"/>
                  <a:gd name="T2" fmla="*/ 14 w 20"/>
                  <a:gd name="T3" fmla="*/ 0 h 54"/>
                  <a:gd name="T4" fmla="*/ 20 w 20"/>
                  <a:gd name="T5" fmla="*/ 1 h 54"/>
                  <a:gd name="T6" fmla="*/ 20 w 20"/>
                  <a:gd name="T7" fmla="*/ 1 h 54"/>
                  <a:gd name="T8" fmla="*/ 14 w 20"/>
                  <a:gd name="T9" fmla="*/ 1 h 54"/>
                  <a:gd name="T10" fmla="*/ 0 w 20"/>
                  <a:gd name="T11" fmla="*/ 2 h 54"/>
                  <a:gd name="T12" fmla="*/ 0 w 20"/>
                  <a:gd name="T13" fmla="*/ 2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4">
                    <a:moveTo>
                      <a:pt x="0" y="54"/>
                    </a:moveTo>
                    <a:lnTo>
                      <a:pt x="14" y="0"/>
                    </a:lnTo>
                    <a:lnTo>
                      <a:pt x="20" y="4"/>
                    </a:lnTo>
                    <a:lnTo>
                      <a:pt x="20" y="7"/>
                    </a:lnTo>
                    <a:lnTo>
                      <a:pt x="14" y="4"/>
                    </a:lnTo>
                    <a:lnTo>
                      <a:pt x="0" y="5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6" name="Freeform 295"/>
              <p:cNvSpPr>
                <a:spLocks/>
              </p:cNvSpPr>
              <p:nvPr/>
            </p:nvSpPr>
            <p:spPr bwMode="auto">
              <a:xfrm>
                <a:off x="2181" y="1908"/>
                <a:ext cx="20" cy="26"/>
              </a:xfrm>
              <a:custGeom>
                <a:avLst/>
                <a:gdLst>
                  <a:gd name="T0" fmla="*/ 0 w 20"/>
                  <a:gd name="T1" fmla="*/ 2 h 50"/>
                  <a:gd name="T2" fmla="*/ 14 w 20"/>
                  <a:gd name="T3" fmla="*/ 0 h 50"/>
                  <a:gd name="T4" fmla="*/ 20 w 20"/>
                  <a:gd name="T5" fmla="*/ 1 h 50"/>
                  <a:gd name="T6" fmla="*/ 19 w 20"/>
                  <a:gd name="T7" fmla="*/ 1 h 50"/>
                  <a:gd name="T8" fmla="*/ 13 w 20"/>
                  <a:gd name="T9" fmla="*/ 1 h 50"/>
                  <a:gd name="T10" fmla="*/ 0 w 20"/>
                  <a:gd name="T11" fmla="*/ 2 h 50"/>
                  <a:gd name="T12" fmla="*/ 0 w 20"/>
                  <a:gd name="T13" fmla="*/ 2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0">
                    <a:moveTo>
                      <a:pt x="0" y="50"/>
                    </a:moveTo>
                    <a:lnTo>
                      <a:pt x="14" y="0"/>
                    </a:lnTo>
                    <a:lnTo>
                      <a:pt x="20" y="3"/>
                    </a:lnTo>
                    <a:lnTo>
                      <a:pt x="19" y="7"/>
                    </a:lnTo>
                    <a:lnTo>
                      <a:pt x="13" y="3"/>
                    </a:lnTo>
                    <a:lnTo>
                      <a:pt x="0" y="5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7" name="Freeform 296"/>
              <p:cNvSpPr>
                <a:spLocks/>
              </p:cNvSpPr>
              <p:nvPr/>
            </p:nvSpPr>
            <p:spPr bwMode="auto">
              <a:xfrm>
                <a:off x="2181" y="1910"/>
                <a:ext cx="19" cy="24"/>
              </a:xfrm>
              <a:custGeom>
                <a:avLst/>
                <a:gdLst>
                  <a:gd name="T0" fmla="*/ 0 w 19"/>
                  <a:gd name="T1" fmla="*/ 2 h 47"/>
                  <a:gd name="T2" fmla="*/ 13 w 19"/>
                  <a:gd name="T3" fmla="*/ 0 h 47"/>
                  <a:gd name="T4" fmla="*/ 19 w 19"/>
                  <a:gd name="T5" fmla="*/ 1 h 47"/>
                  <a:gd name="T6" fmla="*/ 17 w 19"/>
                  <a:gd name="T7" fmla="*/ 1 h 47"/>
                  <a:gd name="T8" fmla="*/ 13 w 19"/>
                  <a:gd name="T9" fmla="*/ 1 h 47"/>
                  <a:gd name="T10" fmla="*/ 2 w 19"/>
                  <a:gd name="T11" fmla="*/ 2 h 47"/>
                  <a:gd name="T12" fmla="*/ 0 w 19"/>
                  <a:gd name="T13" fmla="*/ 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47">
                    <a:moveTo>
                      <a:pt x="0" y="47"/>
                    </a:moveTo>
                    <a:lnTo>
                      <a:pt x="13" y="0"/>
                    </a:lnTo>
                    <a:lnTo>
                      <a:pt x="19" y="4"/>
                    </a:lnTo>
                    <a:lnTo>
                      <a:pt x="17" y="8"/>
                    </a:lnTo>
                    <a:lnTo>
                      <a:pt x="13" y="6"/>
                    </a:lnTo>
                    <a:lnTo>
                      <a:pt x="2" y="47"/>
                    </a:lnTo>
                    <a:lnTo>
                      <a:pt x="0" y="47"/>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8" name="Freeform 297"/>
              <p:cNvSpPr>
                <a:spLocks/>
              </p:cNvSpPr>
              <p:nvPr/>
            </p:nvSpPr>
            <p:spPr bwMode="auto">
              <a:xfrm>
                <a:off x="2183" y="1913"/>
                <a:ext cx="15" cy="21"/>
              </a:xfrm>
              <a:custGeom>
                <a:avLst/>
                <a:gdLst>
                  <a:gd name="T0" fmla="*/ 0 w 15"/>
                  <a:gd name="T1" fmla="*/ 2 h 41"/>
                  <a:gd name="T2" fmla="*/ 11 w 15"/>
                  <a:gd name="T3" fmla="*/ 0 h 41"/>
                  <a:gd name="T4" fmla="*/ 15 w 15"/>
                  <a:gd name="T5" fmla="*/ 1 h 41"/>
                  <a:gd name="T6" fmla="*/ 14 w 15"/>
                  <a:gd name="T7" fmla="*/ 1 h 41"/>
                  <a:gd name="T8" fmla="*/ 10 w 15"/>
                  <a:gd name="T9" fmla="*/ 1 h 41"/>
                  <a:gd name="T10" fmla="*/ 0 w 15"/>
                  <a:gd name="T11" fmla="*/ 2 h 41"/>
                  <a:gd name="T12" fmla="*/ 0 w 15"/>
                  <a:gd name="T13" fmla="*/ 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1">
                    <a:moveTo>
                      <a:pt x="0" y="41"/>
                    </a:moveTo>
                    <a:lnTo>
                      <a:pt x="11" y="0"/>
                    </a:lnTo>
                    <a:lnTo>
                      <a:pt x="15" y="2"/>
                    </a:lnTo>
                    <a:lnTo>
                      <a:pt x="14" y="5"/>
                    </a:lnTo>
                    <a:lnTo>
                      <a:pt x="10" y="3"/>
                    </a:lnTo>
                    <a:lnTo>
                      <a:pt x="0" y="41"/>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49" name="Freeform 298"/>
              <p:cNvSpPr>
                <a:spLocks/>
              </p:cNvSpPr>
              <p:nvPr/>
            </p:nvSpPr>
            <p:spPr bwMode="auto">
              <a:xfrm>
                <a:off x="2183" y="1915"/>
                <a:ext cx="14" cy="19"/>
              </a:xfrm>
              <a:custGeom>
                <a:avLst/>
                <a:gdLst>
                  <a:gd name="T0" fmla="*/ 0 w 14"/>
                  <a:gd name="T1" fmla="*/ 2 h 38"/>
                  <a:gd name="T2" fmla="*/ 10 w 14"/>
                  <a:gd name="T3" fmla="*/ 0 h 38"/>
                  <a:gd name="T4" fmla="*/ 14 w 14"/>
                  <a:gd name="T5" fmla="*/ 1 h 38"/>
                  <a:gd name="T6" fmla="*/ 14 w 14"/>
                  <a:gd name="T7" fmla="*/ 1 h 38"/>
                  <a:gd name="T8" fmla="*/ 10 w 14"/>
                  <a:gd name="T9" fmla="*/ 1 h 38"/>
                  <a:gd name="T10" fmla="*/ 0 w 14"/>
                  <a:gd name="T11" fmla="*/ 2 h 38"/>
                  <a:gd name="T12" fmla="*/ 0 w 14"/>
                  <a:gd name="T13" fmla="*/ 2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8">
                    <a:moveTo>
                      <a:pt x="0" y="38"/>
                    </a:moveTo>
                    <a:lnTo>
                      <a:pt x="10" y="0"/>
                    </a:lnTo>
                    <a:lnTo>
                      <a:pt x="14" y="2"/>
                    </a:lnTo>
                    <a:lnTo>
                      <a:pt x="14" y="6"/>
                    </a:lnTo>
                    <a:lnTo>
                      <a:pt x="10" y="4"/>
                    </a:lnTo>
                    <a:lnTo>
                      <a:pt x="0" y="38"/>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0" name="Freeform 299"/>
              <p:cNvSpPr>
                <a:spLocks/>
              </p:cNvSpPr>
              <p:nvPr/>
            </p:nvSpPr>
            <p:spPr bwMode="auto">
              <a:xfrm>
                <a:off x="2183" y="1917"/>
                <a:ext cx="14" cy="18"/>
              </a:xfrm>
              <a:custGeom>
                <a:avLst/>
                <a:gdLst>
                  <a:gd name="T0" fmla="*/ 0 w 14"/>
                  <a:gd name="T1" fmla="*/ 2 h 36"/>
                  <a:gd name="T2" fmla="*/ 10 w 14"/>
                  <a:gd name="T3" fmla="*/ 0 h 36"/>
                  <a:gd name="T4" fmla="*/ 14 w 14"/>
                  <a:gd name="T5" fmla="*/ 1 h 36"/>
                  <a:gd name="T6" fmla="*/ 12 w 14"/>
                  <a:gd name="T7" fmla="*/ 1 h 36"/>
                  <a:gd name="T8" fmla="*/ 8 w 14"/>
                  <a:gd name="T9" fmla="*/ 1 h 36"/>
                  <a:gd name="T10" fmla="*/ 0 w 14"/>
                  <a:gd name="T11" fmla="*/ 2 h 36"/>
                  <a:gd name="T12" fmla="*/ 0 w 14"/>
                  <a:gd name="T13" fmla="*/ 2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6">
                    <a:moveTo>
                      <a:pt x="0" y="34"/>
                    </a:moveTo>
                    <a:lnTo>
                      <a:pt x="10" y="0"/>
                    </a:lnTo>
                    <a:lnTo>
                      <a:pt x="14" y="2"/>
                    </a:lnTo>
                    <a:lnTo>
                      <a:pt x="12" y="7"/>
                    </a:lnTo>
                    <a:lnTo>
                      <a:pt x="8" y="6"/>
                    </a:lnTo>
                    <a:lnTo>
                      <a:pt x="0" y="36"/>
                    </a:lnTo>
                    <a:lnTo>
                      <a:pt x="0" y="34"/>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1" name="Freeform 300"/>
              <p:cNvSpPr>
                <a:spLocks/>
              </p:cNvSpPr>
              <p:nvPr/>
            </p:nvSpPr>
            <p:spPr bwMode="auto">
              <a:xfrm>
                <a:off x="2183" y="1919"/>
                <a:ext cx="12" cy="16"/>
              </a:xfrm>
              <a:custGeom>
                <a:avLst/>
                <a:gdLst>
                  <a:gd name="T0" fmla="*/ 0 w 12"/>
                  <a:gd name="T1" fmla="*/ 2 h 30"/>
                  <a:gd name="T2" fmla="*/ 8 w 12"/>
                  <a:gd name="T3" fmla="*/ 0 h 30"/>
                  <a:gd name="T4" fmla="*/ 12 w 12"/>
                  <a:gd name="T5" fmla="*/ 1 h 30"/>
                  <a:gd name="T6" fmla="*/ 11 w 12"/>
                  <a:gd name="T7" fmla="*/ 1 h 30"/>
                  <a:gd name="T8" fmla="*/ 8 w 12"/>
                  <a:gd name="T9" fmla="*/ 1 h 30"/>
                  <a:gd name="T10" fmla="*/ 1 w 12"/>
                  <a:gd name="T11" fmla="*/ 2 h 30"/>
                  <a:gd name="T12" fmla="*/ 0 w 12"/>
                  <a:gd name="T13" fmla="*/ 2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30">
                    <a:moveTo>
                      <a:pt x="0" y="30"/>
                    </a:moveTo>
                    <a:lnTo>
                      <a:pt x="8" y="0"/>
                    </a:lnTo>
                    <a:lnTo>
                      <a:pt x="12" y="1"/>
                    </a:lnTo>
                    <a:lnTo>
                      <a:pt x="11" y="5"/>
                    </a:lnTo>
                    <a:lnTo>
                      <a:pt x="8" y="5"/>
                    </a:lnTo>
                    <a:lnTo>
                      <a:pt x="1" y="30"/>
                    </a:lnTo>
                    <a:lnTo>
                      <a:pt x="0" y="30"/>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2" name="Freeform 301"/>
              <p:cNvSpPr>
                <a:spLocks/>
              </p:cNvSpPr>
              <p:nvPr/>
            </p:nvSpPr>
            <p:spPr bwMode="auto">
              <a:xfrm>
                <a:off x="2184" y="1922"/>
                <a:ext cx="10" cy="13"/>
              </a:xfrm>
              <a:custGeom>
                <a:avLst/>
                <a:gdLst>
                  <a:gd name="T0" fmla="*/ 0 w 10"/>
                  <a:gd name="T1" fmla="*/ 1 h 25"/>
                  <a:gd name="T2" fmla="*/ 7 w 10"/>
                  <a:gd name="T3" fmla="*/ 0 h 25"/>
                  <a:gd name="T4" fmla="*/ 10 w 10"/>
                  <a:gd name="T5" fmla="*/ 0 h 25"/>
                  <a:gd name="T6" fmla="*/ 9 w 10"/>
                  <a:gd name="T7" fmla="*/ 1 h 25"/>
                  <a:gd name="T8" fmla="*/ 6 w 10"/>
                  <a:gd name="T9" fmla="*/ 1 h 25"/>
                  <a:gd name="T10" fmla="*/ 0 w 10"/>
                  <a:gd name="T11" fmla="*/ 1 h 25"/>
                  <a:gd name="T12" fmla="*/ 0 w 10"/>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25">
                    <a:moveTo>
                      <a:pt x="0" y="25"/>
                    </a:moveTo>
                    <a:lnTo>
                      <a:pt x="7" y="0"/>
                    </a:lnTo>
                    <a:lnTo>
                      <a:pt x="10" y="0"/>
                    </a:lnTo>
                    <a:lnTo>
                      <a:pt x="9" y="5"/>
                    </a:lnTo>
                    <a:lnTo>
                      <a:pt x="6" y="5"/>
                    </a:lnTo>
                    <a:lnTo>
                      <a:pt x="0" y="2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3" name="Freeform 302"/>
              <p:cNvSpPr>
                <a:spLocks/>
              </p:cNvSpPr>
              <p:nvPr/>
            </p:nvSpPr>
            <p:spPr bwMode="auto">
              <a:xfrm>
                <a:off x="2184" y="1925"/>
                <a:ext cx="9" cy="10"/>
              </a:xfrm>
              <a:custGeom>
                <a:avLst/>
                <a:gdLst>
                  <a:gd name="T0" fmla="*/ 0 w 9"/>
                  <a:gd name="T1" fmla="*/ 1 h 20"/>
                  <a:gd name="T2" fmla="*/ 6 w 9"/>
                  <a:gd name="T3" fmla="*/ 0 h 20"/>
                  <a:gd name="T4" fmla="*/ 9 w 9"/>
                  <a:gd name="T5" fmla="*/ 0 h 20"/>
                  <a:gd name="T6" fmla="*/ 7 w 9"/>
                  <a:gd name="T7" fmla="*/ 1 h 20"/>
                  <a:gd name="T8" fmla="*/ 4 w 9"/>
                  <a:gd name="T9" fmla="*/ 1 h 20"/>
                  <a:gd name="T10" fmla="*/ 0 w 9"/>
                  <a:gd name="T11" fmla="*/ 1 h 20"/>
                  <a:gd name="T12" fmla="*/ 0 w 9"/>
                  <a:gd name="T13" fmla="*/ 1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20">
                    <a:moveTo>
                      <a:pt x="0" y="20"/>
                    </a:moveTo>
                    <a:lnTo>
                      <a:pt x="6" y="0"/>
                    </a:lnTo>
                    <a:lnTo>
                      <a:pt x="9" y="0"/>
                    </a:lnTo>
                    <a:lnTo>
                      <a:pt x="7" y="6"/>
                    </a:lnTo>
                    <a:lnTo>
                      <a:pt x="4" y="6"/>
                    </a:lnTo>
                    <a:lnTo>
                      <a:pt x="0" y="20"/>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4" name="Freeform 303"/>
              <p:cNvSpPr>
                <a:spLocks/>
              </p:cNvSpPr>
              <p:nvPr/>
            </p:nvSpPr>
            <p:spPr bwMode="auto">
              <a:xfrm>
                <a:off x="2184" y="1927"/>
                <a:ext cx="7" cy="8"/>
              </a:xfrm>
              <a:custGeom>
                <a:avLst/>
                <a:gdLst>
                  <a:gd name="T0" fmla="*/ 0 w 7"/>
                  <a:gd name="T1" fmla="*/ 1 h 14"/>
                  <a:gd name="T2" fmla="*/ 4 w 7"/>
                  <a:gd name="T3" fmla="*/ 0 h 14"/>
                  <a:gd name="T4" fmla="*/ 7 w 7"/>
                  <a:gd name="T5" fmla="*/ 0 h 14"/>
                  <a:gd name="T6" fmla="*/ 4 w 7"/>
                  <a:gd name="T7" fmla="*/ 1 h 14"/>
                  <a:gd name="T8" fmla="*/ 4 w 7"/>
                  <a:gd name="T9" fmla="*/ 1 h 14"/>
                  <a:gd name="T10" fmla="*/ 2 w 7"/>
                  <a:gd name="T11" fmla="*/ 1 h 14"/>
                  <a:gd name="T12" fmla="*/ 0 w 7"/>
                  <a:gd name="T13" fmla="*/ 1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4">
                    <a:moveTo>
                      <a:pt x="0" y="14"/>
                    </a:moveTo>
                    <a:lnTo>
                      <a:pt x="4" y="0"/>
                    </a:lnTo>
                    <a:lnTo>
                      <a:pt x="7" y="0"/>
                    </a:lnTo>
                    <a:lnTo>
                      <a:pt x="4" y="5"/>
                    </a:lnTo>
                    <a:lnTo>
                      <a:pt x="2" y="14"/>
                    </a:lnTo>
                    <a:lnTo>
                      <a:pt x="0" y="1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5" name="Freeform 304"/>
              <p:cNvSpPr>
                <a:spLocks/>
              </p:cNvSpPr>
              <p:nvPr/>
            </p:nvSpPr>
            <p:spPr bwMode="auto">
              <a:xfrm>
                <a:off x="2186" y="1930"/>
                <a:ext cx="2" cy="5"/>
              </a:xfrm>
              <a:custGeom>
                <a:avLst/>
                <a:gdLst>
                  <a:gd name="T0" fmla="*/ 0 w 2"/>
                  <a:gd name="T1" fmla="*/ 1 h 9"/>
                  <a:gd name="T2" fmla="*/ 2 w 2"/>
                  <a:gd name="T3" fmla="*/ 0 h 9"/>
                  <a:gd name="T4" fmla="*/ 2 w 2"/>
                  <a:gd name="T5" fmla="*/ 0 h 9"/>
                  <a:gd name="T6" fmla="*/ 1 w 2"/>
                  <a:gd name="T7" fmla="*/ 1 h 9"/>
                  <a:gd name="T8" fmla="*/ 1 w 2"/>
                  <a:gd name="T9" fmla="*/ 1 h 9"/>
                  <a:gd name="T10" fmla="*/ 0 w 2"/>
                  <a:gd name="T11" fmla="*/ 1 h 9"/>
                  <a:gd name="T12" fmla="*/ 0 w 2"/>
                  <a:gd name="T13" fmla="*/ 1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9">
                    <a:moveTo>
                      <a:pt x="0" y="9"/>
                    </a:moveTo>
                    <a:lnTo>
                      <a:pt x="2" y="0"/>
                    </a:lnTo>
                    <a:lnTo>
                      <a:pt x="1" y="6"/>
                    </a:lnTo>
                    <a:lnTo>
                      <a:pt x="0" y="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6" name="Freeform 305"/>
              <p:cNvSpPr>
                <a:spLocks/>
              </p:cNvSpPr>
              <p:nvPr/>
            </p:nvSpPr>
            <p:spPr bwMode="auto">
              <a:xfrm>
                <a:off x="2186" y="1933"/>
                <a:ext cx="1" cy="3"/>
              </a:xfrm>
              <a:custGeom>
                <a:avLst/>
                <a:gdLst>
                  <a:gd name="T0" fmla="*/ 0 w 1"/>
                  <a:gd name="T1" fmla="*/ 1 h 5"/>
                  <a:gd name="T2" fmla="*/ 1 w 1"/>
                  <a:gd name="T3" fmla="*/ 0 h 5"/>
                  <a:gd name="T4" fmla="*/ 1 w 1"/>
                  <a:gd name="T5" fmla="*/ 0 h 5"/>
                  <a:gd name="T6" fmla="*/ 1 w 1"/>
                  <a:gd name="T7" fmla="*/ 1 h 5"/>
                  <a:gd name="T8" fmla="*/ 1 w 1"/>
                  <a:gd name="T9" fmla="*/ 1 h 5"/>
                  <a:gd name="T10" fmla="*/ 1 w 1"/>
                  <a:gd name="T11" fmla="*/ 1 h 5"/>
                  <a:gd name="T12" fmla="*/ 0 w 1"/>
                  <a:gd name="T13" fmla="*/ 1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5">
                    <a:moveTo>
                      <a:pt x="0" y="3"/>
                    </a:moveTo>
                    <a:lnTo>
                      <a:pt x="1" y="0"/>
                    </a:lnTo>
                    <a:lnTo>
                      <a:pt x="1" y="5"/>
                    </a:lnTo>
                    <a:lnTo>
                      <a:pt x="0" y="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7" name="Freeform 306"/>
              <p:cNvSpPr>
                <a:spLocks/>
              </p:cNvSpPr>
              <p:nvPr/>
            </p:nvSpPr>
            <p:spPr bwMode="auto">
              <a:xfrm>
                <a:off x="2184" y="1881"/>
                <a:ext cx="26" cy="55"/>
              </a:xfrm>
              <a:custGeom>
                <a:avLst/>
                <a:gdLst>
                  <a:gd name="T0" fmla="*/ 3 w 26"/>
                  <a:gd name="T1" fmla="*/ 4 h 109"/>
                  <a:gd name="T2" fmla="*/ 0 w 26"/>
                  <a:gd name="T3" fmla="*/ 3 h 109"/>
                  <a:gd name="T4" fmla="*/ 21 w 26"/>
                  <a:gd name="T5" fmla="*/ 0 h 109"/>
                  <a:gd name="T6" fmla="*/ 26 w 26"/>
                  <a:gd name="T7" fmla="*/ 1 h 109"/>
                  <a:gd name="T8" fmla="*/ 3 w 26"/>
                  <a:gd name="T9" fmla="*/ 4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09">
                    <a:moveTo>
                      <a:pt x="3" y="109"/>
                    </a:moveTo>
                    <a:lnTo>
                      <a:pt x="0" y="80"/>
                    </a:lnTo>
                    <a:lnTo>
                      <a:pt x="21" y="0"/>
                    </a:lnTo>
                    <a:lnTo>
                      <a:pt x="26" y="29"/>
                    </a:lnTo>
                    <a:lnTo>
                      <a:pt x="3" y="10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8" name="Freeform 307"/>
              <p:cNvSpPr>
                <a:spLocks/>
              </p:cNvSpPr>
              <p:nvPr/>
            </p:nvSpPr>
            <p:spPr bwMode="auto">
              <a:xfrm>
                <a:off x="1209" y="1650"/>
                <a:ext cx="996" cy="271"/>
              </a:xfrm>
              <a:custGeom>
                <a:avLst/>
                <a:gdLst>
                  <a:gd name="T0" fmla="*/ 975 w 996"/>
                  <a:gd name="T1" fmla="*/ 16 h 543"/>
                  <a:gd name="T2" fmla="*/ 996 w 996"/>
                  <a:gd name="T3" fmla="*/ 14 h 543"/>
                  <a:gd name="T4" fmla="*/ 1 w 996"/>
                  <a:gd name="T5" fmla="*/ 0 h 543"/>
                  <a:gd name="T6" fmla="*/ 0 w 996"/>
                  <a:gd name="T7" fmla="*/ 0 h 543"/>
                  <a:gd name="T8" fmla="*/ 69 w 996"/>
                  <a:gd name="T9" fmla="*/ 1 h 543"/>
                  <a:gd name="T10" fmla="*/ 138 w 996"/>
                  <a:gd name="T11" fmla="*/ 2 h 543"/>
                  <a:gd name="T12" fmla="*/ 206 w 996"/>
                  <a:gd name="T13" fmla="*/ 3 h 543"/>
                  <a:gd name="T14" fmla="*/ 274 w 996"/>
                  <a:gd name="T15" fmla="*/ 4 h 543"/>
                  <a:gd name="T16" fmla="*/ 339 w 996"/>
                  <a:gd name="T17" fmla="*/ 5 h 543"/>
                  <a:gd name="T18" fmla="*/ 403 w 996"/>
                  <a:gd name="T19" fmla="*/ 6 h 543"/>
                  <a:gd name="T20" fmla="*/ 463 w 996"/>
                  <a:gd name="T21" fmla="*/ 7 h 543"/>
                  <a:gd name="T22" fmla="*/ 523 w 996"/>
                  <a:gd name="T23" fmla="*/ 8 h 543"/>
                  <a:gd name="T24" fmla="*/ 579 w 996"/>
                  <a:gd name="T25" fmla="*/ 9 h 543"/>
                  <a:gd name="T26" fmla="*/ 632 w 996"/>
                  <a:gd name="T27" fmla="*/ 9 h 543"/>
                  <a:gd name="T28" fmla="*/ 681 w 996"/>
                  <a:gd name="T29" fmla="*/ 10 h 543"/>
                  <a:gd name="T30" fmla="*/ 728 w 996"/>
                  <a:gd name="T31" fmla="*/ 11 h 543"/>
                  <a:gd name="T32" fmla="*/ 770 w 996"/>
                  <a:gd name="T33" fmla="*/ 12 h 543"/>
                  <a:gd name="T34" fmla="*/ 808 w 996"/>
                  <a:gd name="T35" fmla="*/ 13 h 543"/>
                  <a:gd name="T36" fmla="*/ 842 w 996"/>
                  <a:gd name="T37" fmla="*/ 13 h 543"/>
                  <a:gd name="T38" fmla="*/ 872 w 996"/>
                  <a:gd name="T39" fmla="*/ 14 h 543"/>
                  <a:gd name="T40" fmla="*/ 897 w 996"/>
                  <a:gd name="T41" fmla="*/ 14 h 543"/>
                  <a:gd name="T42" fmla="*/ 919 w 996"/>
                  <a:gd name="T43" fmla="*/ 15 h 543"/>
                  <a:gd name="T44" fmla="*/ 934 w 996"/>
                  <a:gd name="T45" fmla="*/ 15 h 543"/>
                  <a:gd name="T46" fmla="*/ 944 w 996"/>
                  <a:gd name="T47" fmla="*/ 16 h 543"/>
                  <a:gd name="T48" fmla="*/ 950 w 996"/>
                  <a:gd name="T49" fmla="*/ 16 h 543"/>
                  <a:gd name="T50" fmla="*/ 951 w 996"/>
                  <a:gd name="T51" fmla="*/ 16 h 543"/>
                  <a:gd name="T52" fmla="*/ 975 w 996"/>
                  <a:gd name="T53" fmla="*/ 16 h 5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6" h="543">
                    <a:moveTo>
                      <a:pt x="975" y="543"/>
                    </a:moveTo>
                    <a:lnTo>
                      <a:pt x="996" y="463"/>
                    </a:lnTo>
                    <a:lnTo>
                      <a:pt x="1" y="0"/>
                    </a:lnTo>
                    <a:lnTo>
                      <a:pt x="0" y="2"/>
                    </a:lnTo>
                    <a:lnTo>
                      <a:pt x="69" y="34"/>
                    </a:lnTo>
                    <a:lnTo>
                      <a:pt x="138" y="67"/>
                    </a:lnTo>
                    <a:lnTo>
                      <a:pt x="206" y="100"/>
                    </a:lnTo>
                    <a:lnTo>
                      <a:pt x="274" y="132"/>
                    </a:lnTo>
                    <a:lnTo>
                      <a:pt x="339" y="165"/>
                    </a:lnTo>
                    <a:lnTo>
                      <a:pt x="403" y="197"/>
                    </a:lnTo>
                    <a:lnTo>
                      <a:pt x="463" y="228"/>
                    </a:lnTo>
                    <a:lnTo>
                      <a:pt x="523" y="259"/>
                    </a:lnTo>
                    <a:lnTo>
                      <a:pt x="579" y="288"/>
                    </a:lnTo>
                    <a:lnTo>
                      <a:pt x="632" y="317"/>
                    </a:lnTo>
                    <a:lnTo>
                      <a:pt x="681" y="344"/>
                    </a:lnTo>
                    <a:lnTo>
                      <a:pt x="728" y="371"/>
                    </a:lnTo>
                    <a:lnTo>
                      <a:pt x="770" y="395"/>
                    </a:lnTo>
                    <a:lnTo>
                      <a:pt x="808" y="418"/>
                    </a:lnTo>
                    <a:lnTo>
                      <a:pt x="842" y="440"/>
                    </a:lnTo>
                    <a:lnTo>
                      <a:pt x="872" y="460"/>
                    </a:lnTo>
                    <a:lnTo>
                      <a:pt x="897" y="476"/>
                    </a:lnTo>
                    <a:lnTo>
                      <a:pt x="919" y="492"/>
                    </a:lnTo>
                    <a:lnTo>
                      <a:pt x="934" y="505"/>
                    </a:lnTo>
                    <a:lnTo>
                      <a:pt x="944" y="516"/>
                    </a:lnTo>
                    <a:lnTo>
                      <a:pt x="950" y="525"/>
                    </a:lnTo>
                    <a:lnTo>
                      <a:pt x="951" y="532"/>
                    </a:lnTo>
                    <a:lnTo>
                      <a:pt x="975" y="543"/>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59" name="Freeform 308"/>
              <p:cNvSpPr>
                <a:spLocks/>
              </p:cNvSpPr>
              <p:nvPr/>
            </p:nvSpPr>
            <p:spPr bwMode="auto">
              <a:xfrm>
                <a:off x="1209" y="1650"/>
                <a:ext cx="951" cy="266"/>
              </a:xfrm>
              <a:custGeom>
                <a:avLst/>
                <a:gdLst>
                  <a:gd name="T0" fmla="*/ 0 w 951"/>
                  <a:gd name="T1" fmla="*/ 0 h 530"/>
                  <a:gd name="T2" fmla="*/ 69 w 951"/>
                  <a:gd name="T3" fmla="*/ 1 h 530"/>
                  <a:gd name="T4" fmla="*/ 138 w 951"/>
                  <a:gd name="T5" fmla="*/ 3 h 530"/>
                  <a:gd name="T6" fmla="*/ 206 w 951"/>
                  <a:gd name="T7" fmla="*/ 4 h 530"/>
                  <a:gd name="T8" fmla="*/ 274 w 951"/>
                  <a:gd name="T9" fmla="*/ 5 h 530"/>
                  <a:gd name="T10" fmla="*/ 339 w 951"/>
                  <a:gd name="T11" fmla="*/ 6 h 530"/>
                  <a:gd name="T12" fmla="*/ 403 w 951"/>
                  <a:gd name="T13" fmla="*/ 7 h 530"/>
                  <a:gd name="T14" fmla="*/ 463 w 951"/>
                  <a:gd name="T15" fmla="*/ 8 h 530"/>
                  <a:gd name="T16" fmla="*/ 523 w 951"/>
                  <a:gd name="T17" fmla="*/ 9 h 530"/>
                  <a:gd name="T18" fmla="*/ 579 w 951"/>
                  <a:gd name="T19" fmla="*/ 9 h 530"/>
                  <a:gd name="T20" fmla="*/ 632 w 951"/>
                  <a:gd name="T21" fmla="*/ 10 h 530"/>
                  <a:gd name="T22" fmla="*/ 681 w 951"/>
                  <a:gd name="T23" fmla="*/ 11 h 530"/>
                  <a:gd name="T24" fmla="*/ 728 w 951"/>
                  <a:gd name="T25" fmla="*/ 12 h 530"/>
                  <a:gd name="T26" fmla="*/ 770 w 951"/>
                  <a:gd name="T27" fmla="*/ 13 h 530"/>
                  <a:gd name="T28" fmla="*/ 808 w 951"/>
                  <a:gd name="T29" fmla="*/ 14 h 530"/>
                  <a:gd name="T30" fmla="*/ 842 w 951"/>
                  <a:gd name="T31" fmla="*/ 14 h 530"/>
                  <a:gd name="T32" fmla="*/ 872 w 951"/>
                  <a:gd name="T33" fmla="*/ 15 h 530"/>
                  <a:gd name="T34" fmla="*/ 897 w 951"/>
                  <a:gd name="T35" fmla="*/ 15 h 530"/>
                  <a:gd name="T36" fmla="*/ 919 w 951"/>
                  <a:gd name="T37" fmla="*/ 16 h 530"/>
                  <a:gd name="T38" fmla="*/ 934 w 951"/>
                  <a:gd name="T39" fmla="*/ 16 h 530"/>
                  <a:gd name="T40" fmla="*/ 944 w 951"/>
                  <a:gd name="T41" fmla="*/ 17 h 530"/>
                  <a:gd name="T42" fmla="*/ 950 w 951"/>
                  <a:gd name="T43" fmla="*/ 17 h 530"/>
                  <a:gd name="T44" fmla="*/ 951 w 951"/>
                  <a:gd name="T45" fmla="*/ 17 h 530"/>
                  <a:gd name="T46" fmla="*/ 927 w 951"/>
                  <a:gd name="T47" fmla="*/ 17 h 530"/>
                  <a:gd name="T48" fmla="*/ 926 w 951"/>
                  <a:gd name="T49" fmla="*/ 17 h 530"/>
                  <a:gd name="T50" fmla="*/ 920 w 951"/>
                  <a:gd name="T51" fmla="*/ 16 h 530"/>
                  <a:gd name="T52" fmla="*/ 907 w 951"/>
                  <a:gd name="T53" fmla="*/ 16 h 530"/>
                  <a:gd name="T54" fmla="*/ 890 w 951"/>
                  <a:gd name="T55" fmla="*/ 15 h 530"/>
                  <a:gd name="T56" fmla="*/ 869 w 951"/>
                  <a:gd name="T57" fmla="*/ 15 h 530"/>
                  <a:gd name="T58" fmla="*/ 842 w 951"/>
                  <a:gd name="T59" fmla="*/ 14 h 530"/>
                  <a:gd name="T60" fmla="*/ 810 w 951"/>
                  <a:gd name="T61" fmla="*/ 14 h 530"/>
                  <a:gd name="T62" fmla="*/ 774 w 951"/>
                  <a:gd name="T63" fmla="*/ 13 h 530"/>
                  <a:gd name="T64" fmla="*/ 733 w 951"/>
                  <a:gd name="T65" fmla="*/ 12 h 530"/>
                  <a:gd name="T66" fmla="*/ 688 w 951"/>
                  <a:gd name="T67" fmla="*/ 11 h 530"/>
                  <a:gd name="T68" fmla="*/ 639 w 951"/>
                  <a:gd name="T69" fmla="*/ 11 h 530"/>
                  <a:gd name="T70" fmla="*/ 586 w 951"/>
                  <a:gd name="T71" fmla="*/ 10 h 530"/>
                  <a:gd name="T72" fmla="*/ 530 w 951"/>
                  <a:gd name="T73" fmla="*/ 9 h 530"/>
                  <a:gd name="T74" fmla="*/ 471 w 951"/>
                  <a:gd name="T75" fmla="*/ 8 h 530"/>
                  <a:gd name="T76" fmla="*/ 410 w 951"/>
                  <a:gd name="T77" fmla="*/ 7 h 530"/>
                  <a:gd name="T78" fmla="*/ 345 w 951"/>
                  <a:gd name="T79" fmla="*/ 6 h 530"/>
                  <a:gd name="T80" fmla="*/ 278 w 951"/>
                  <a:gd name="T81" fmla="*/ 5 h 530"/>
                  <a:gd name="T82" fmla="*/ 210 w 951"/>
                  <a:gd name="T83" fmla="*/ 4 h 530"/>
                  <a:gd name="T84" fmla="*/ 141 w 951"/>
                  <a:gd name="T85" fmla="*/ 3 h 530"/>
                  <a:gd name="T86" fmla="*/ 71 w 951"/>
                  <a:gd name="T87" fmla="*/ 2 h 530"/>
                  <a:gd name="T88" fmla="*/ 0 w 951"/>
                  <a:gd name="T89" fmla="*/ 1 h 530"/>
                  <a:gd name="T90" fmla="*/ 0 w 951"/>
                  <a:gd name="T91" fmla="*/ 0 h 5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1" h="530">
                    <a:moveTo>
                      <a:pt x="0" y="0"/>
                    </a:moveTo>
                    <a:lnTo>
                      <a:pt x="69" y="32"/>
                    </a:lnTo>
                    <a:lnTo>
                      <a:pt x="138" y="65"/>
                    </a:lnTo>
                    <a:lnTo>
                      <a:pt x="206" y="98"/>
                    </a:lnTo>
                    <a:lnTo>
                      <a:pt x="274" y="130"/>
                    </a:lnTo>
                    <a:lnTo>
                      <a:pt x="339" y="163"/>
                    </a:lnTo>
                    <a:lnTo>
                      <a:pt x="403" y="195"/>
                    </a:lnTo>
                    <a:lnTo>
                      <a:pt x="463" y="226"/>
                    </a:lnTo>
                    <a:lnTo>
                      <a:pt x="523" y="257"/>
                    </a:lnTo>
                    <a:lnTo>
                      <a:pt x="579" y="286"/>
                    </a:lnTo>
                    <a:lnTo>
                      <a:pt x="632" y="315"/>
                    </a:lnTo>
                    <a:lnTo>
                      <a:pt x="681" y="342"/>
                    </a:lnTo>
                    <a:lnTo>
                      <a:pt x="728" y="369"/>
                    </a:lnTo>
                    <a:lnTo>
                      <a:pt x="770" y="393"/>
                    </a:lnTo>
                    <a:lnTo>
                      <a:pt x="808" y="416"/>
                    </a:lnTo>
                    <a:lnTo>
                      <a:pt x="842" y="438"/>
                    </a:lnTo>
                    <a:lnTo>
                      <a:pt x="872" y="458"/>
                    </a:lnTo>
                    <a:lnTo>
                      <a:pt x="897" y="474"/>
                    </a:lnTo>
                    <a:lnTo>
                      <a:pt x="919" y="490"/>
                    </a:lnTo>
                    <a:lnTo>
                      <a:pt x="934" y="503"/>
                    </a:lnTo>
                    <a:lnTo>
                      <a:pt x="944" y="514"/>
                    </a:lnTo>
                    <a:lnTo>
                      <a:pt x="950" y="523"/>
                    </a:lnTo>
                    <a:lnTo>
                      <a:pt x="951" y="530"/>
                    </a:lnTo>
                    <a:lnTo>
                      <a:pt x="927" y="519"/>
                    </a:lnTo>
                    <a:lnTo>
                      <a:pt x="926" y="512"/>
                    </a:lnTo>
                    <a:lnTo>
                      <a:pt x="920" y="503"/>
                    </a:lnTo>
                    <a:lnTo>
                      <a:pt x="907" y="490"/>
                    </a:lnTo>
                    <a:lnTo>
                      <a:pt x="890" y="476"/>
                    </a:lnTo>
                    <a:lnTo>
                      <a:pt x="869" y="461"/>
                    </a:lnTo>
                    <a:lnTo>
                      <a:pt x="842" y="442"/>
                    </a:lnTo>
                    <a:lnTo>
                      <a:pt x="810" y="422"/>
                    </a:lnTo>
                    <a:lnTo>
                      <a:pt x="774" y="400"/>
                    </a:lnTo>
                    <a:lnTo>
                      <a:pt x="733" y="375"/>
                    </a:lnTo>
                    <a:lnTo>
                      <a:pt x="688" y="349"/>
                    </a:lnTo>
                    <a:lnTo>
                      <a:pt x="639" y="322"/>
                    </a:lnTo>
                    <a:lnTo>
                      <a:pt x="586" y="293"/>
                    </a:lnTo>
                    <a:lnTo>
                      <a:pt x="530" y="264"/>
                    </a:lnTo>
                    <a:lnTo>
                      <a:pt x="471" y="233"/>
                    </a:lnTo>
                    <a:lnTo>
                      <a:pt x="410" y="201"/>
                    </a:lnTo>
                    <a:lnTo>
                      <a:pt x="345" y="168"/>
                    </a:lnTo>
                    <a:lnTo>
                      <a:pt x="278" y="136"/>
                    </a:lnTo>
                    <a:lnTo>
                      <a:pt x="210" y="101"/>
                    </a:lnTo>
                    <a:lnTo>
                      <a:pt x="141" y="69"/>
                    </a:lnTo>
                    <a:lnTo>
                      <a:pt x="71" y="34"/>
                    </a:lnTo>
                    <a:lnTo>
                      <a:pt x="0" y="2"/>
                    </a:lnTo>
                    <a:lnTo>
                      <a:pt x="0" y="0"/>
                    </a:lnTo>
                    <a:close/>
                  </a:path>
                </a:pathLst>
              </a:custGeom>
              <a:solidFill>
                <a:srgbClr val="B4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0" name="Freeform 309"/>
              <p:cNvSpPr>
                <a:spLocks/>
              </p:cNvSpPr>
              <p:nvPr/>
            </p:nvSpPr>
            <p:spPr bwMode="auto">
              <a:xfrm>
                <a:off x="1209" y="1651"/>
                <a:ext cx="927" cy="259"/>
              </a:xfrm>
              <a:custGeom>
                <a:avLst/>
                <a:gdLst>
                  <a:gd name="T0" fmla="*/ 927 w 927"/>
                  <a:gd name="T1" fmla="*/ 17 h 517"/>
                  <a:gd name="T2" fmla="*/ 926 w 927"/>
                  <a:gd name="T3" fmla="*/ 16 h 517"/>
                  <a:gd name="T4" fmla="*/ 920 w 927"/>
                  <a:gd name="T5" fmla="*/ 16 h 517"/>
                  <a:gd name="T6" fmla="*/ 907 w 927"/>
                  <a:gd name="T7" fmla="*/ 16 h 517"/>
                  <a:gd name="T8" fmla="*/ 890 w 927"/>
                  <a:gd name="T9" fmla="*/ 15 h 517"/>
                  <a:gd name="T10" fmla="*/ 869 w 927"/>
                  <a:gd name="T11" fmla="*/ 15 h 517"/>
                  <a:gd name="T12" fmla="*/ 842 w 927"/>
                  <a:gd name="T13" fmla="*/ 14 h 517"/>
                  <a:gd name="T14" fmla="*/ 810 w 927"/>
                  <a:gd name="T15" fmla="*/ 14 h 517"/>
                  <a:gd name="T16" fmla="*/ 774 w 927"/>
                  <a:gd name="T17" fmla="*/ 13 h 517"/>
                  <a:gd name="T18" fmla="*/ 733 w 927"/>
                  <a:gd name="T19" fmla="*/ 12 h 517"/>
                  <a:gd name="T20" fmla="*/ 688 w 927"/>
                  <a:gd name="T21" fmla="*/ 11 h 517"/>
                  <a:gd name="T22" fmla="*/ 639 w 927"/>
                  <a:gd name="T23" fmla="*/ 10 h 517"/>
                  <a:gd name="T24" fmla="*/ 586 w 927"/>
                  <a:gd name="T25" fmla="*/ 10 h 517"/>
                  <a:gd name="T26" fmla="*/ 530 w 927"/>
                  <a:gd name="T27" fmla="*/ 9 h 517"/>
                  <a:gd name="T28" fmla="*/ 471 w 927"/>
                  <a:gd name="T29" fmla="*/ 8 h 517"/>
                  <a:gd name="T30" fmla="*/ 410 w 927"/>
                  <a:gd name="T31" fmla="*/ 7 h 517"/>
                  <a:gd name="T32" fmla="*/ 345 w 927"/>
                  <a:gd name="T33" fmla="*/ 6 h 517"/>
                  <a:gd name="T34" fmla="*/ 278 w 927"/>
                  <a:gd name="T35" fmla="*/ 5 h 517"/>
                  <a:gd name="T36" fmla="*/ 210 w 927"/>
                  <a:gd name="T37" fmla="*/ 4 h 517"/>
                  <a:gd name="T38" fmla="*/ 141 w 927"/>
                  <a:gd name="T39" fmla="*/ 3 h 517"/>
                  <a:gd name="T40" fmla="*/ 71 w 927"/>
                  <a:gd name="T41" fmla="*/ 1 h 517"/>
                  <a:gd name="T42" fmla="*/ 0 w 927"/>
                  <a:gd name="T43" fmla="*/ 0 h 517"/>
                  <a:gd name="T44" fmla="*/ 0 w 927"/>
                  <a:gd name="T45" fmla="*/ 1 h 517"/>
                  <a:gd name="T46" fmla="*/ 68 w 927"/>
                  <a:gd name="T47" fmla="*/ 2 h 517"/>
                  <a:gd name="T48" fmla="*/ 137 w 927"/>
                  <a:gd name="T49" fmla="*/ 3 h 517"/>
                  <a:gd name="T50" fmla="*/ 203 w 927"/>
                  <a:gd name="T51" fmla="*/ 4 h 517"/>
                  <a:gd name="T52" fmla="*/ 270 w 927"/>
                  <a:gd name="T53" fmla="*/ 5 h 517"/>
                  <a:gd name="T54" fmla="*/ 335 w 927"/>
                  <a:gd name="T55" fmla="*/ 6 h 517"/>
                  <a:gd name="T56" fmla="*/ 397 w 927"/>
                  <a:gd name="T57" fmla="*/ 7 h 517"/>
                  <a:gd name="T58" fmla="*/ 458 w 927"/>
                  <a:gd name="T59" fmla="*/ 8 h 517"/>
                  <a:gd name="T60" fmla="*/ 516 w 927"/>
                  <a:gd name="T61" fmla="*/ 9 h 517"/>
                  <a:gd name="T62" fmla="*/ 569 w 927"/>
                  <a:gd name="T63" fmla="*/ 9 h 517"/>
                  <a:gd name="T64" fmla="*/ 622 w 927"/>
                  <a:gd name="T65" fmla="*/ 10 h 517"/>
                  <a:gd name="T66" fmla="*/ 668 w 927"/>
                  <a:gd name="T67" fmla="*/ 11 h 517"/>
                  <a:gd name="T68" fmla="*/ 712 w 927"/>
                  <a:gd name="T69" fmla="*/ 12 h 517"/>
                  <a:gd name="T70" fmla="*/ 753 w 927"/>
                  <a:gd name="T71" fmla="*/ 13 h 517"/>
                  <a:gd name="T72" fmla="*/ 789 w 927"/>
                  <a:gd name="T73" fmla="*/ 13 h 517"/>
                  <a:gd name="T74" fmla="*/ 818 w 927"/>
                  <a:gd name="T75" fmla="*/ 14 h 517"/>
                  <a:gd name="T76" fmla="*/ 845 w 927"/>
                  <a:gd name="T77" fmla="*/ 15 h 517"/>
                  <a:gd name="T78" fmla="*/ 866 w 927"/>
                  <a:gd name="T79" fmla="*/ 15 h 517"/>
                  <a:gd name="T80" fmla="*/ 883 w 927"/>
                  <a:gd name="T81" fmla="*/ 15 h 517"/>
                  <a:gd name="T82" fmla="*/ 895 w 927"/>
                  <a:gd name="T83" fmla="*/ 16 h 517"/>
                  <a:gd name="T84" fmla="*/ 900 w 927"/>
                  <a:gd name="T85" fmla="*/ 16 h 517"/>
                  <a:gd name="T86" fmla="*/ 902 w 927"/>
                  <a:gd name="T87" fmla="*/ 16 h 517"/>
                  <a:gd name="T88" fmla="*/ 927 w 927"/>
                  <a:gd name="T89" fmla="*/ 17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27" h="517">
                    <a:moveTo>
                      <a:pt x="927" y="517"/>
                    </a:moveTo>
                    <a:lnTo>
                      <a:pt x="926" y="510"/>
                    </a:lnTo>
                    <a:lnTo>
                      <a:pt x="920" y="501"/>
                    </a:lnTo>
                    <a:lnTo>
                      <a:pt x="907" y="488"/>
                    </a:lnTo>
                    <a:lnTo>
                      <a:pt x="890" y="474"/>
                    </a:lnTo>
                    <a:lnTo>
                      <a:pt x="869" y="459"/>
                    </a:lnTo>
                    <a:lnTo>
                      <a:pt x="842" y="440"/>
                    </a:lnTo>
                    <a:lnTo>
                      <a:pt x="810" y="420"/>
                    </a:lnTo>
                    <a:lnTo>
                      <a:pt x="774" y="398"/>
                    </a:lnTo>
                    <a:lnTo>
                      <a:pt x="733" y="373"/>
                    </a:lnTo>
                    <a:lnTo>
                      <a:pt x="688" y="347"/>
                    </a:lnTo>
                    <a:lnTo>
                      <a:pt x="639" y="320"/>
                    </a:lnTo>
                    <a:lnTo>
                      <a:pt x="586" y="291"/>
                    </a:lnTo>
                    <a:lnTo>
                      <a:pt x="530" y="262"/>
                    </a:lnTo>
                    <a:lnTo>
                      <a:pt x="471" y="231"/>
                    </a:lnTo>
                    <a:lnTo>
                      <a:pt x="410" y="199"/>
                    </a:lnTo>
                    <a:lnTo>
                      <a:pt x="345" y="166"/>
                    </a:lnTo>
                    <a:lnTo>
                      <a:pt x="278" y="134"/>
                    </a:lnTo>
                    <a:lnTo>
                      <a:pt x="210" y="99"/>
                    </a:lnTo>
                    <a:lnTo>
                      <a:pt x="141" y="67"/>
                    </a:lnTo>
                    <a:lnTo>
                      <a:pt x="71" y="32"/>
                    </a:lnTo>
                    <a:lnTo>
                      <a:pt x="0" y="0"/>
                    </a:lnTo>
                    <a:lnTo>
                      <a:pt x="0" y="1"/>
                    </a:lnTo>
                    <a:lnTo>
                      <a:pt x="68" y="34"/>
                    </a:lnTo>
                    <a:lnTo>
                      <a:pt x="137" y="67"/>
                    </a:lnTo>
                    <a:lnTo>
                      <a:pt x="203" y="99"/>
                    </a:lnTo>
                    <a:lnTo>
                      <a:pt x="270" y="132"/>
                    </a:lnTo>
                    <a:lnTo>
                      <a:pt x="335" y="164"/>
                    </a:lnTo>
                    <a:lnTo>
                      <a:pt x="397" y="195"/>
                    </a:lnTo>
                    <a:lnTo>
                      <a:pt x="458" y="226"/>
                    </a:lnTo>
                    <a:lnTo>
                      <a:pt x="516" y="257"/>
                    </a:lnTo>
                    <a:lnTo>
                      <a:pt x="569" y="286"/>
                    </a:lnTo>
                    <a:lnTo>
                      <a:pt x="622" y="313"/>
                    </a:lnTo>
                    <a:lnTo>
                      <a:pt x="668" y="340"/>
                    </a:lnTo>
                    <a:lnTo>
                      <a:pt x="712" y="365"/>
                    </a:lnTo>
                    <a:lnTo>
                      <a:pt x="753" y="389"/>
                    </a:lnTo>
                    <a:lnTo>
                      <a:pt x="789" y="411"/>
                    </a:lnTo>
                    <a:lnTo>
                      <a:pt x="818" y="431"/>
                    </a:lnTo>
                    <a:lnTo>
                      <a:pt x="845" y="449"/>
                    </a:lnTo>
                    <a:lnTo>
                      <a:pt x="866" y="465"/>
                    </a:lnTo>
                    <a:lnTo>
                      <a:pt x="883" y="478"/>
                    </a:lnTo>
                    <a:lnTo>
                      <a:pt x="895" y="488"/>
                    </a:lnTo>
                    <a:lnTo>
                      <a:pt x="900" y="498"/>
                    </a:lnTo>
                    <a:lnTo>
                      <a:pt x="902" y="505"/>
                    </a:lnTo>
                    <a:lnTo>
                      <a:pt x="927" y="517"/>
                    </a:lnTo>
                    <a:close/>
                  </a:path>
                </a:pathLst>
              </a:custGeom>
              <a:solidFill>
                <a:srgbClr val="B4B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1" name="Freeform 310"/>
              <p:cNvSpPr>
                <a:spLocks/>
              </p:cNvSpPr>
              <p:nvPr/>
            </p:nvSpPr>
            <p:spPr bwMode="auto">
              <a:xfrm>
                <a:off x="1207" y="1652"/>
                <a:ext cx="904" cy="252"/>
              </a:xfrm>
              <a:custGeom>
                <a:avLst/>
                <a:gdLst>
                  <a:gd name="T0" fmla="*/ 2 w 904"/>
                  <a:gd name="T1" fmla="*/ 0 h 504"/>
                  <a:gd name="T2" fmla="*/ 70 w 904"/>
                  <a:gd name="T3" fmla="*/ 2 h 504"/>
                  <a:gd name="T4" fmla="*/ 139 w 904"/>
                  <a:gd name="T5" fmla="*/ 3 h 504"/>
                  <a:gd name="T6" fmla="*/ 205 w 904"/>
                  <a:gd name="T7" fmla="*/ 4 h 504"/>
                  <a:gd name="T8" fmla="*/ 272 w 904"/>
                  <a:gd name="T9" fmla="*/ 5 h 504"/>
                  <a:gd name="T10" fmla="*/ 337 w 904"/>
                  <a:gd name="T11" fmla="*/ 6 h 504"/>
                  <a:gd name="T12" fmla="*/ 399 w 904"/>
                  <a:gd name="T13" fmla="*/ 7 h 504"/>
                  <a:gd name="T14" fmla="*/ 460 w 904"/>
                  <a:gd name="T15" fmla="*/ 8 h 504"/>
                  <a:gd name="T16" fmla="*/ 518 w 904"/>
                  <a:gd name="T17" fmla="*/ 8 h 504"/>
                  <a:gd name="T18" fmla="*/ 571 w 904"/>
                  <a:gd name="T19" fmla="*/ 9 h 504"/>
                  <a:gd name="T20" fmla="*/ 624 w 904"/>
                  <a:gd name="T21" fmla="*/ 10 h 504"/>
                  <a:gd name="T22" fmla="*/ 670 w 904"/>
                  <a:gd name="T23" fmla="*/ 11 h 504"/>
                  <a:gd name="T24" fmla="*/ 714 w 904"/>
                  <a:gd name="T25" fmla="*/ 12 h 504"/>
                  <a:gd name="T26" fmla="*/ 755 w 904"/>
                  <a:gd name="T27" fmla="*/ 13 h 504"/>
                  <a:gd name="T28" fmla="*/ 791 w 904"/>
                  <a:gd name="T29" fmla="*/ 13 h 504"/>
                  <a:gd name="T30" fmla="*/ 820 w 904"/>
                  <a:gd name="T31" fmla="*/ 14 h 504"/>
                  <a:gd name="T32" fmla="*/ 847 w 904"/>
                  <a:gd name="T33" fmla="*/ 14 h 504"/>
                  <a:gd name="T34" fmla="*/ 868 w 904"/>
                  <a:gd name="T35" fmla="*/ 15 h 504"/>
                  <a:gd name="T36" fmla="*/ 885 w 904"/>
                  <a:gd name="T37" fmla="*/ 15 h 504"/>
                  <a:gd name="T38" fmla="*/ 897 w 904"/>
                  <a:gd name="T39" fmla="*/ 16 h 504"/>
                  <a:gd name="T40" fmla="*/ 902 w 904"/>
                  <a:gd name="T41" fmla="*/ 16 h 504"/>
                  <a:gd name="T42" fmla="*/ 904 w 904"/>
                  <a:gd name="T43" fmla="*/ 16 h 504"/>
                  <a:gd name="T44" fmla="*/ 877 w 904"/>
                  <a:gd name="T45" fmla="*/ 16 h 504"/>
                  <a:gd name="T46" fmla="*/ 875 w 904"/>
                  <a:gd name="T47" fmla="*/ 16 h 504"/>
                  <a:gd name="T48" fmla="*/ 870 w 904"/>
                  <a:gd name="T49" fmla="*/ 15 h 504"/>
                  <a:gd name="T50" fmla="*/ 858 w 904"/>
                  <a:gd name="T51" fmla="*/ 15 h 504"/>
                  <a:gd name="T52" fmla="*/ 843 w 904"/>
                  <a:gd name="T53" fmla="*/ 15 h 504"/>
                  <a:gd name="T54" fmla="*/ 822 w 904"/>
                  <a:gd name="T55" fmla="*/ 14 h 504"/>
                  <a:gd name="T56" fmla="*/ 796 w 904"/>
                  <a:gd name="T57" fmla="*/ 14 h 504"/>
                  <a:gd name="T58" fmla="*/ 767 w 904"/>
                  <a:gd name="T59" fmla="*/ 13 h 504"/>
                  <a:gd name="T60" fmla="*/ 733 w 904"/>
                  <a:gd name="T61" fmla="*/ 12 h 504"/>
                  <a:gd name="T62" fmla="*/ 693 w 904"/>
                  <a:gd name="T63" fmla="*/ 12 h 504"/>
                  <a:gd name="T64" fmla="*/ 651 w 904"/>
                  <a:gd name="T65" fmla="*/ 11 h 504"/>
                  <a:gd name="T66" fmla="*/ 604 w 904"/>
                  <a:gd name="T67" fmla="*/ 10 h 504"/>
                  <a:gd name="T68" fmla="*/ 555 w 904"/>
                  <a:gd name="T69" fmla="*/ 9 h 504"/>
                  <a:gd name="T70" fmla="*/ 502 w 904"/>
                  <a:gd name="T71" fmla="*/ 8 h 504"/>
                  <a:gd name="T72" fmla="*/ 446 w 904"/>
                  <a:gd name="T73" fmla="*/ 7 h 504"/>
                  <a:gd name="T74" fmla="*/ 388 w 904"/>
                  <a:gd name="T75" fmla="*/ 6 h 504"/>
                  <a:gd name="T76" fmla="*/ 327 w 904"/>
                  <a:gd name="T77" fmla="*/ 5 h 504"/>
                  <a:gd name="T78" fmla="*/ 263 w 904"/>
                  <a:gd name="T79" fmla="*/ 5 h 504"/>
                  <a:gd name="T80" fmla="*/ 200 w 904"/>
                  <a:gd name="T81" fmla="*/ 3 h 504"/>
                  <a:gd name="T82" fmla="*/ 133 w 904"/>
                  <a:gd name="T83" fmla="*/ 3 h 504"/>
                  <a:gd name="T84" fmla="*/ 67 w 904"/>
                  <a:gd name="T85" fmla="*/ 2 h 504"/>
                  <a:gd name="T86" fmla="*/ 0 w 904"/>
                  <a:gd name="T87" fmla="*/ 1 h 504"/>
                  <a:gd name="T88" fmla="*/ 2 w 904"/>
                  <a:gd name="T89" fmla="*/ 0 h 50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04" h="504">
                    <a:moveTo>
                      <a:pt x="2" y="0"/>
                    </a:moveTo>
                    <a:lnTo>
                      <a:pt x="70" y="33"/>
                    </a:lnTo>
                    <a:lnTo>
                      <a:pt x="139" y="66"/>
                    </a:lnTo>
                    <a:lnTo>
                      <a:pt x="205" y="98"/>
                    </a:lnTo>
                    <a:lnTo>
                      <a:pt x="272" y="131"/>
                    </a:lnTo>
                    <a:lnTo>
                      <a:pt x="337" y="163"/>
                    </a:lnTo>
                    <a:lnTo>
                      <a:pt x="399" y="194"/>
                    </a:lnTo>
                    <a:lnTo>
                      <a:pt x="460" y="225"/>
                    </a:lnTo>
                    <a:lnTo>
                      <a:pt x="518" y="256"/>
                    </a:lnTo>
                    <a:lnTo>
                      <a:pt x="571" y="285"/>
                    </a:lnTo>
                    <a:lnTo>
                      <a:pt x="624" y="312"/>
                    </a:lnTo>
                    <a:lnTo>
                      <a:pt x="670" y="339"/>
                    </a:lnTo>
                    <a:lnTo>
                      <a:pt x="714" y="364"/>
                    </a:lnTo>
                    <a:lnTo>
                      <a:pt x="755" y="388"/>
                    </a:lnTo>
                    <a:lnTo>
                      <a:pt x="791" y="410"/>
                    </a:lnTo>
                    <a:lnTo>
                      <a:pt x="820" y="430"/>
                    </a:lnTo>
                    <a:lnTo>
                      <a:pt x="847" y="448"/>
                    </a:lnTo>
                    <a:lnTo>
                      <a:pt x="868" y="464"/>
                    </a:lnTo>
                    <a:lnTo>
                      <a:pt x="885" y="477"/>
                    </a:lnTo>
                    <a:lnTo>
                      <a:pt x="897" y="487"/>
                    </a:lnTo>
                    <a:lnTo>
                      <a:pt x="902" y="497"/>
                    </a:lnTo>
                    <a:lnTo>
                      <a:pt x="904" y="504"/>
                    </a:lnTo>
                    <a:lnTo>
                      <a:pt x="877" y="491"/>
                    </a:lnTo>
                    <a:lnTo>
                      <a:pt x="875" y="484"/>
                    </a:lnTo>
                    <a:lnTo>
                      <a:pt x="870" y="477"/>
                    </a:lnTo>
                    <a:lnTo>
                      <a:pt x="858" y="466"/>
                    </a:lnTo>
                    <a:lnTo>
                      <a:pt x="843" y="451"/>
                    </a:lnTo>
                    <a:lnTo>
                      <a:pt x="822" y="437"/>
                    </a:lnTo>
                    <a:lnTo>
                      <a:pt x="796" y="419"/>
                    </a:lnTo>
                    <a:lnTo>
                      <a:pt x="767" y="401"/>
                    </a:lnTo>
                    <a:lnTo>
                      <a:pt x="733" y="379"/>
                    </a:lnTo>
                    <a:lnTo>
                      <a:pt x="693" y="355"/>
                    </a:lnTo>
                    <a:lnTo>
                      <a:pt x="651" y="332"/>
                    </a:lnTo>
                    <a:lnTo>
                      <a:pt x="604" y="306"/>
                    </a:lnTo>
                    <a:lnTo>
                      <a:pt x="555" y="279"/>
                    </a:lnTo>
                    <a:lnTo>
                      <a:pt x="502" y="250"/>
                    </a:lnTo>
                    <a:lnTo>
                      <a:pt x="446" y="221"/>
                    </a:lnTo>
                    <a:lnTo>
                      <a:pt x="388" y="191"/>
                    </a:lnTo>
                    <a:lnTo>
                      <a:pt x="327" y="160"/>
                    </a:lnTo>
                    <a:lnTo>
                      <a:pt x="263" y="129"/>
                    </a:lnTo>
                    <a:lnTo>
                      <a:pt x="200" y="96"/>
                    </a:lnTo>
                    <a:lnTo>
                      <a:pt x="133" y="66"/>
                    </a:lnTo>
                    <a:lnTo>
                      <a:pt x="67" y="33"/>
                    </a:lnTo>
                    <a:lnTo>
                      <a:pt x="0" y="2"/>
                    </a:lnTo>
                    <a:lnTo>
                      <a:pt x="2" y="0"/>
                    </a:lnTo>
                    <a:close/>
                  </a:path>
                </a:pathLst>
              </a:custGeom>
              <a:solidFill>
                <a:srgbClr val="B4B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2" name="Freeform 311"/>
              <p:cNvSpPr>
                <a:spLocks/>
              </p:cNvSpPr>
              <p:nvPr/>
            </p:nvSpPr>
            <p:spPr bwMode="auto">
              <a:xfrm>
                <a:off x="1207" y="1653"/>
                <a:ext cx="877" cy="245"/>
              </a:xfrm>
              <a:custGeom>
                <a:avLst/>
                <a:gdLst>
                  <a:gd name="T0" fmla="*/ 877 w 877"/>
                  <a:gd name="T1" fmla="*/ 16 h 489"/>
                  <a:gd name="T2" fmla="*/ 875 w 877"/>
                  <a:gd name="T3" fmla="*/ 16 h 489"/>
                  <a:gd name="T4" fmla="*/ 870 w 877"/>
                  <a:gd name="T5" fmla="*/ 15 h 489"/>
                  <a:gd name="T6" fmla="*/ 858 w 877"/>
                  <a:gd name="T7" fmla="*/ 15 h 489"/>
                  <a:gd name="T8" fmla="*/ 843 w 877"/>
                  <a:gd name="T9" fmla="*/ 15 h 489"/>
                  <a:gd name="T10" fmla="*/ 822 w 877"/>
                  <a:gd name="T11" fmla="*/ 14 h 489"/>
                  <a:gd name="T12" fmla="*/ 796 w 877"/>
                  <a:gd name="T13" fmla="*/ 14 h 489"/>
                  <a:gd name="T14" fmla="*/ 767 w 877"/>
                  <a:gd name="T15" fmla="*/ 13 h 489"/>
                  <a:gd name="T16" fmla="*/ 733 w 877"/>
                  <a:gd name="T17" fmla="*/ 12 h 489"/>
                  <a:gd name="T18" fmla="*/ 693 w 877"/>
                  <a:gd name="T19" fmla="*/ 12 h 489"/>
                  <a:gd name="T20" fmla="*/ 651 w 877"/>
                  <a:gd name="T21" fmla="*/ 11 h 489"/>
                  <a:gd name="T22" fmla="*/ 604 w 877"/>
                  <a:gd name="T23" fmla="*/ 10 h 489"/>
                  <a:gd name="T24" fmla="*/ 555 w 877"/>
                  <a:gd name="T25" fmla="*/ 9 h 489"/>
                  <a:gd name="T26" fmla="*/ 502 w 877"/>
                  <a:gd name="T27" fmla="*/ 8 h 489"/>
                  <a:gd name="T28" fmla="*/ 446 w 877"/>
                  <a:gd name="T29" fmla="*/ 7 h 489"/>
                  <a:gd name="T30" fmla="*/ 388 w 877"/>
                  <a:gd name="T31" fmla="*/ 6 h 489"/>
                  <a:gd name="T32" fmla="*/ 327 w 877"/>
                  <a:gd name="T33" fmla="*/ 5 h 489"/>
                  <a:gd name="T34" fmla="*/ 263 w 877"/>
                  <a:gd name="T35" fmla="*/ 4 h 489"/>
                  <a:gd name="T36" fmla="*/ 200 w 877"/>
                  <a:gd name="T37" fmla="*/ 3 h 489"/>
                  <a:gd name="T38" fmla="*/ 133 w 877"/>
                  <a:gd name="T39" fmla="*/ 2 h 489"/>
                  <a:gd name="T40" fmla="*/ 67 w 877"/>
                  <a:gd name="T41" fmla="*/ 1 h 489"/>
                  <a:gd name="T42" fmla="*/ 0 w 877"/>
                  <a:gd name="T43" fmla="*/ 0 h 489"/>
                  <a:gd name="T44" fmla="*/ 0 w 877"/>
                  <a:gd name="T45" fmla="*/ 1 h 489"/>
                  <a:gd name="T46" fmla="*/ 64 w 877"/>
                  <a:gd name="T47" fmla="*/ 2 h 489"/>
                  <a:gd name="T48" fmla="*/ 129 w 877"/>
                  <a:gd name="T49" fmla="*/ 2 h 489"/>
                  <a:gd name="T50" fmla="*/ 193 w 877"/>
                  <a:gd name="T51" fmla="*/ 3 h 489"/>
                  <a:gd name="T52" fmla="*/ 255 w 877"/>
                  <a:gd name="T53" fmla="*/ 4 h 489"/>
                  <a:gd name="T54" fmla="*/ 316 w 877"/>
                  <a:gd name="T55" fmla="*/ 5 h 489"/>
                  <a:gd name="T56" fmla="*/ 375 w 877"/>
                  <a:gd name="T57" fmla="*/ 6 h 489"/>
                  <a:gd name="T58" fmla="*/ 432 w 877"/>
                  <a:gd name="T59" fmla="*/ 7 h 489"/>
                  <a:gd name="T60" fmla="*/ 485 w 877"/>
                  <a:gd name="T61" fmla="*/ 8 h 489"/>
                  <a:gd name="T62" fmla="*/ 536 w 877"/>
                  <a:gd name="T63" fmla="*/ 9 h 489"/>
                  <a:gd name="T64" fmla="*/ 584 w 877"/>
                  <a:gd name="T65" fmla="*/ 10 h 489"/>
                  <a:gd name="T66" fmla="*/ 629 w 877"/>
                  <a:gd name="T67" fmla="*/ 11 h 489"/>
                  <a:gd name="T68" fmla="*/ 670 w 877"/>
                  <a:gd name="T69" fmla="*/ 11 h 489"/>
                  <a:gd name="T70" fmla="*/ 709 w 877"/>
                  <a:gd name="T71" fmla="*/ 12 h 489"/>
                  <a:gd name="T72" fmla="*/ 741 w 877"/>
                  <a:gd name="T73" fmla="*/ 13 h 489"/>
                  <a:gd name="T74" fmla="*/ 771 w 877"/>
                  <a:gd name="T75" fmla="*/ 13 h 489"/>
                  <a:gd name="T76" fmla="*/ 795 w 877"/>
                  <a:gd name="T77" fmla="*/ 14 h 489"/>
                  <a:gd name="T78" fmla="*/ 815 w 877"/>
                  <a:gd name="T79" fmla="*/ 14 h 489"/>
                  <a:gd name="T80" fmla="*/ 830 w 877"/>
                  <a:gd name="T81" fmla="*/ 15 h 489"/>
                  <a:gd name="T82" fmla="*/ 841 w 877"/>
                  <a:gd name="T83" fmla="*/ 15 h 489"/>
                  <a:gd name="T84" fmla="*/ 847 w 877"/>
                  <a:gd name="T85" fmla="*/ 15 h 489"/>
                  <a:gd name="T86" fmla="*/ 849 w 877"/>
                  <a:gd name="T87" fmla="*/ 15 h 489"/>
                  <a:gd name="T88" fmla="*/ 877 w 877"/>
                  <a:gd name="T89" fmla="*/ 16 h 4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77" h="489">
                    <a:moveTo>
                      <a:pt x="877" y="489"/>
                    </a:moveTo>
                    <a:lnTo>
                      <a:pt x="875" y="482"/>
                    </a:lnTo>
                    <a:lnTo>
                      <a:pt x="870" y="475"/>
                    </a:lnTo>
                    <a:lnTo>
                      <a:pt x="858" y="464"/>
                    </a:lnTo>
                    <a:lnTo>
                      <a:pt x="843" y="449"/>
                    </a:lnTo>
                    <a:lnTo>
                      <a:pt x="822" y="435"/>
                    </a:lnTo>
                    <a:lnTo>
                      <a:pt x="796" y="417"/>
                    </a:lnTo>
                    <a:lnTo>
                      <a:pt x="767" y="399"/>
                    </a:lnTo>
                    <a:lnTo>
                      <a:pt x="733" y="377"/>
                    </a:lnTo>
                    <a:lnTo>
                      <a:pt x="693" y="353"/>
                    </a:lnTo>
                    <a:lnTo>
                      <a:pt x="651" y="330"/>
                    </a:lnTo>
                    <a:lnTo>
                      <a:pt x="604" y="304"/>
                    </a:lnTo>
                    <a:lnTo>
                      <a:pt x="555" y="277"/>
                    </a:lnTo>
                    <a:lnTo>
                      <a:pt x="502" y="248"/>
                    </a:lnTo>
                    <a:lnTo>
                      <a:pt x="446" y="219"/>
                    </a:lnTo>
                    <a:lnTo>
                      <a:pt x="388" y="189"/>
                    </a:lnTo>
                    <a:lnTo>
                      <a:pt x="327" y="158"/>
                    </a:lnTo>
                    <a:lnTo>
                      <a:pt x="263" y="127"/>
                    </a:lnTo>
                    <a:lnTo>
                      <a:pt x="200" y="94"/>
                    </a:lnTo>
                    <a:lnTo>
                      <a:pt x="133" y="64"/>
                    </a:lnTo>
                    <a:lnTo>
                      <a:pt x="67" y="31"/>
                    </a:lnTo>
                    <a:lnTo>
                      <a:pt x="0" y="0"/>
                    </a:lnTo>
                    <a:lnTo>
                      <a:pt x="0" y="2"/>
                    </a:lnTo>
                    <a:lnTo>
                      <a:pt x="64" y="33"/>
                    </a:lnTo>
                    <a:lnTo>
                      <a:pt x="129" y="64"/>
                    </a:lnTo>
                    <a:lnTo>
                      <a:pt x="193" y="94"/>
                    </a:lnTo>
                    <a:lnTo>
                      <a:pt x="255" y="125"/>
                    </a:lnTo>
                    <a:lnTo>
                      <a:pt x="316" y="156"/>
                    </a:lnTo>
                    <a:lnTo>
                      <a:pt x="375" y="185"/>
                    </a:lnTo>
                    <a:lnTo>
                      <a:pt x="432" y="214"/>
                    </a:lnTo>
                    <a:lnTo>
                      <a:pt x="485" y="243"/>
                    </a:lnTo>
                    <a:lnTo>
                      <a:pt x="536" y="270"/>
                    </a:lnTo>
                    <a:lnTo>
                      <a:pt x="584" y="295"/>
                    </a:lnTo>
                    <a:lnTo>
                      <a:pt x="629" y="321"/>
                    </a:lnTo>
                    <a:lnTo>
                      <a:pt x="670" y="344"/>
                    </a:lnTo>
                    <a:lnTo>
                      <a:pt x="709" y="368"/>
                    </a:lnTo>
                    <a:lnTo>
                      <a:pt x="741" y="388"/>
                    </a:lnTo>
                    <a:lnTo>
                      <a:pt x="771" y="406"/>
                    </a:lnTo>
                    <a:lnTo>
                      <a:pt x="795" y="422"/>
                    </a:lnTo>
                    <a:lnTo>
                      <a:pt x="815" y="438"/>
                    </a:lnTo>
                    <a:lnTo>
                      <a:pt x="830" y="451"/>
                    </a:lnTo>
                    <a:lnTo>
                      <a:pt x="841" y="462"/>
                    </a:lnTo>
                    <a:lnTo>
                      <a:pt x="847" y="469"/>
                    </a:lnTo>
                    <a:lnTo>
                      <a:pt x="849" y="476"/>
                    </a:lnTo>
                    <a:lnTo>
                      <a:pt x="877" y="489"/>
                    </a:lnTo>
                    <a:close/>
                  </a:path>
                </a:pathLst>
              </a:custGeom>
              <a:solidFill>
                <a:srgbClr val="B4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3" name="Freeform 312"/>
              <p:cNvSpPr>
                <a:spLocks/>
              </p:cNvSpPr>
              <p:nvPr/>
            </p:nvSpPr>
            <p:spPr bwMode="auto">
              <a:xfrm>
                <a:off x="1206" y="1654"/>
                <a:ext cx="850" cy="237"/>
              </a:xfrm>
              <a:custGeom>
                <a:avLst/>
                <a:gdLst>
                  <a:gd name="T0" fmla="*/ 1 w 850"/>
                  <a:gd name="T1" fmla="*/ 0 h 474"/>
                  <a:gd name="T2" fmla="*/ 65 w 850"/>
                  <a:gd name="T3" fmla="*/ 1 h 474"/>
                  <a:gd name="T4" fmla="*/ 130 w 850"/>
                  <a:gd name="T5" fmla="*/ 2 h 474"/>
                  <a:gd name="T6" fmla="*/ 194 w 850"/>
                  <a:gd name="T7" fmla="*/ 3 h 474"/>
                  <a:gd name="T8" fmla="*/ 256 w 850"/>
                  <a:gd name="T9" fmla="*/ 4 h 474"/>
                  <a:gd name="T10" fmla="*/ 317 w 850"/>
                  <a:gd name="T11" fmla="*/ 5 h 474"/>
                  <a:gd name="T12" fmla="*/ 376 w 850"/>
                  <a:gd name="T13" fmla="*/ 6 h 474"/>
                  <a:gd name="T14" fmla="*/ 433 w 850"/>
                  <a:gd name="T15" fmla="*/ 7 h 474"/>
                  <a:gd name="T16" fmla="*/ 486 w 850"/>
                  <a:gd name="T17" fmla="*/ 8 h 474"/>
                  <a:gd name="T18" fmla="*/ 537 w 850"/>
                  <a:gd name="T19" fmla="*/ 9 h 474"/>
                  <a:gd name="T20" fmla="*/ 585 w 850"/>
                  <a:gd name="T21" fmla="*/ 10 h 474"/>
                  <a:gd name="T22" fmla="*/ 630 w 850"/>
                  <a:gd name="T23" fmla="*/ 10 h 474"/>
                  <a:gd name="T24" fmla="*/ 671 w 850"/>
                  <a:gd name="T25" fmla="*/ 11 h 474"/>
                  <a:gd name="T26" fmla="*/ 710 w 850"/>
                  <a:gd name="T27" fmla="*/ 12 h 474"/>
                  <a:gd name="T28" fmla="*/ 742 w 850"/>
                  <a:gd name="T29" fmla="*/ 13 h 474"/>
                  <a:gd name="T30" fmla="*/ 772 w 850"/>
                  <a:gd name="T31" fmla="*/ 13 h 474"/>
                  <a:gd name="T32" fmla="*/ 796 w 850"/>
                  <a:gd name="T33" fmla="*/ 14 h 474"/>
                  <a:gd name="T34" fmla="*/ 816 w 850"/>
                  <a:gd name="T35" fmla="*/ 14 h 474"/>
                  <a:gd name="T36" fmla="*/ 831 w 850"/>
                  <a:gd name="T37" fmla="*/ 15 h 474"/>
                  <a:gd name="T38" fmla="*/ 842 w 850"/>
                  <a:gd name="T39" fmla="*/ 15 h 474"/>
                  <a:gd name="T40" fmla="*/ 848 w 850"/>
                  <a:gd name="T41" fmla="*/ 15 h 474"/>
                  <a:gd name="T42" fmla="*/ 850 w 850"/>
                  <a:gd name="T43" fmla="*/ 15 h 474"/>
                  <a:gd name="T44" fmla="*/ 820 w 850"/>
                  <a:gd name="T45" fmla="*/ 15 h 474"/>
                  <a:gd name="T46" fmla="*/ 818 w 850"/>
                  <a:gd name="T47" fmla="*/ 15 h 474"/>
                  <a:gd name="T48" fmla="*/ 811 w 850"/>
                  <a:gd name="T49" fmla="*/ 14 h 474"/>
                  <a:gd name="T50" fmla="*/ 800 w 850"/>
                  <a:gd name="T51" fmla="*/ 14 h 474"/>
                  <a:gd name="T52" fmla="*/ 784 w 850"/>
                  <a:gd name="T53" fmla="*/ 14 h 474"/>
                  <a:gd name="T54" fmla="*/ 763 w 850"/>
                  <a:gd name="T55" fmla="*/ 13 h 474"/>
                  <a:gd name="T56" fmla="*/ 736 w 850"/>
                  <a:gd name="T57" fmla="*/ 13 h 474"/>
                  <a:gd name="T58" fmla="*/ 705 w 850"/>
                  <a:gd name="T59" fmla="*/ 12 h 474"/>
                  <a:gd name="T60" fmla="*/ 670 w 850"/>
                  <a:gd name="T61" fmla="*/ 11 h 474"/>
                  <a:gd name="T62" fmla="*/ 630 w 850"/>
                  <a:gd name="T63" fmla="*/ 11 h 474"/>
                  <a:gd name="T64" fmla="*/ 587 w 850"/>
                  <a:gd name="T65" fmla="*/ 10 h 474"/>
                  <a:gd name="T66" fmla="*/ 540 w 850"/>
                  <a:gd name="T67" fmla="*/ 9 h 474"/>
                  <a:gd name="T68" fmla="*/ 489 w 850"/>
                  <a:gd name="T69" fmla="*/ 8 h 474"/>
                  <a:gd name="T70" fmla="*/ 435 w 850"/>
                  <a:gd name="T71" fmla="*/ 7 h 474"/>
                  <a:gd name="T72" fmla="*/ 379 w 850"/>
                  <a:gd name="T73" fmla="*/ 6 h 474"/>
                  <a:gd name="T74" fmla="*/ 319 w 850"/>
                  <a:gd name="T75" fmla="*/ 5 h 474"/>
                  <a:gd name="T76" fmla="*/ 259 w 850"/>
                  <a:gd name="T77" fmla="*/ 4 h 474"/>
                  <a:gd name="T78" fmla="*/ 195 w 850"/>
                  <a:gd name="T79" fmla="*/ 3 h 474"/>
                  <a:gd name="T80" fmla="*/ 131 w 850"/>
                  <a:gd name="T81" fmla="*/ 3 h 474"/>
                  <a:gd name="T82" fmla="*/ 66 w 850"/>
                  <a:gd name="T83" fmla="*/ 2 h 474"/>
                  <a:gd name="T84" fmla="*/ 0 w 850"/>
                  <a:gd name="T85" fmla="*/ 1 h 474"/>
                  <a:gd name="T86" fmla="*/ 1 w 850"/>
                  <a:gd name="T87" fmla="*/ 0 h 4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0" h="474">
                    <a:moveTo>
                      <a:pt x="1" y="0"/>
                    </a:moveTo>
                    <a:lnTo>
                      <a:pt x="65" y="31"/>
                    </a:lnTo>
                    <a:lnTo>
                      <a:pt x="130" y="62"/>
                    </a:lnTo>
                    <a:lnTo>
                      <a:pt x="194" y="92"/>
                    </a:lnTo>
                    <a:lnTo>
                      <a:pt x="256" y="123"/>
                    </a:lnTo>
                    <a:lnTo>
                      <a:pt x="317" y="154"/>
                    </a:lnTo>
                    <a:lnTo>
                      <a:pt x="376" y="183"/>
                    </a:lnTo>
                    <a:lnTo>
                      <a:pt x="433" y="212"/>
                    </a:lnTo>
                    <a:lnTo>
                      <a:pt x="486" y="241"/>
                    </a:lnTo>
                    <a:lnTo>
                      <a:pt x="537" y="268"/>
                    </a:lnTo>
                    <a:lnTo>
                      <a:pt x="585" y="293"/>
                    </a:lnTo>
                    <a:lnTo>
                      <a:pt x="630" y="319"/>
                    </a:lnTo>
                    <a:lnTo>
                      <a:pt x="671" y="342"/>
                    </a:lnTo>
                    <a:lnTo>
                      <a:pt x="710" y="366"/>
                    </a:lnTo>
                    <a:lnTo>
                      <a:pt x="742" y="386"/>
                    </a:lnTo>
                    <a:lnTo>
                      <a:pt x="772" y="404"/>
                    </a:lnTo>
                    <a:lnTo>
                      <a:pt x="796" y="420"/>
                    </a:lnTo>
                    <a:lnTo>
                      <a:pt x="816" y="436"/>
                    </a:lnTo>
                    <a:lnTo>
                      <a:pt x="831" y="449"/>
                    </a:lnTo>
                    <a:lnTo>
                      <a:pt x="842" y="460"/>
                    </a:lnTo>
                    <a:lnTo>
                      <a:pt x="848" y="467"/>
                    </a:lnTo>
                    <a:lnTo>
                      <a:pt x="850" y="474"/>
                    </a:lnTo>
                    <a:lnTo>
                      <a:pt x="820" y="460"/>
                    </a:lnTo>
                    <a:lnTo>
                      <a:pt x="818" y="454"/>
                    </a:lnTo>
                    <a:lnTo>
                      <a:pt x="811" y="445"/>
                    </a:lnTo>
                    <a:lnTo>
                      <a:pt x="800" y="435"/>
                    </a:lnTo>
                    <a:lnTo>
                      <a:pt x="784" y="420"/>
                    </a:lnTo>
                    <a:lnTo>
                      <a:pt x="763" y="406"/>
                    </a:lnTo>
                    <a:lnTo>
                      <a:pt x="736" y="388"/>
                    </a:lnTo>
                    <a:lnTo>
                      <a:pt x="705" y="368"/>
                    </a:lnTo>
                    <a:lnTo>
                      <a:pt x="670" y="346"/>
                    </a:lnTo>
                    <a:lnTo>
                      <a:pt x="630" y="324"/>
                    </a:lnTo>
                    <a:lnTo>
                      <a:pt x="587" y="299"/>
                    </a:lnTo>
                    <a:lnTo>
                      <a:pt x="540" y="273"/>
                    </a:lnTo>
                    <a:lnTo>
                      <a:pt x="489" y="244"/>
                    </a:lnTo>
                    <a:lnTo>
                      <a:pt x="435" y="217"/>
                    </a:lnTo>
                    <a:lnTo>
                      <a:pt x="379" y="188"/>
                    </a:lnTo>
                    <a:lnTo>
                      <a:pt x="319" y="158"/>
                    </a:lnTo>
                    <a:lnTo>
                      <a:pt x="259" y="127"/>
                    </a:lnTo>
                    <a:lnTo>
                      <a:pt x="195" y="96"/>
                    </a:lnTo>
                    <a:lnTo>
                      <a:pt x="131" y="65"/>
                    </a:lnTo>
                    <a:lnTo>
                      <a:pt x="66" y="35"/>
                    </a:lnTo>
                    <a:lnTo>
                      <a:pt x="0" y="4"/>
                    </a:lnTo>
                    <a:lnTo>
                      <a:pt x="1" y="0"/>
                    </a:lnTo>
                    <a:close/>
                  </a:path>
                </a:pathLst>
              </a:custGeom>
              <a:solidFill>
                <a:srgbClr val="B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4" name="Freeform 313"/>
              <p:cNvSpPr>
                <a:spLocks/>
              </p:cNvSpPr>
              <p:nvPr/>
            </p:nvSpPr>
            <p:spPr bwMode="auto">
              <a:xfrm>
                <a:off x="1206" y="1656"/>
                <a:ext cx="820" cy="228"/>
              </a:xfrm>
              <a:custGeom>
                <a:avLst/>
                <a:gdLst>
                  <a:gd name="T0" fmla="*/ 820 w 820"/>
                  <a:gd name="T1" fmla="*/ 15 h 456"/>
                  <a:gd name="T2" fmla="*/ 818 w 820"/>
                  <a:gd name="T3" fmla="*/ 15 h 456"/>
                  <a:gd name="T4" fmla="*/ 811 w 820"/>
                  <a:gd name="T5" fmla="*/ 14 h 456"/>
                  <a:gd name="T6" fmla="*/ 800 w 820"/>
                  <a:gd name="T7" fmla="*/ 14 h 456"/>
                  <a:gd name="T8" fmla="*/ 784 w 820"/>
                  <a:gd name="T9" fmla="*/ 13 h 456"/>
                  <a:gd name="T10" fmla="*/ 763 w 820"/>
                  <a:gd name="T11" fmla="*/ 13 h 456"/>
                  <a:gd name="T12" fmla="*/ 736 w 820"/>
                  <a:gd name="T13" fmla="*/ 12 h 456"/>
                  <a:gd name="T14" fmla="*/ 705 w 820"/>
                  <a:gd name="T15" fmla="*/ 12 h 456"/>
                  <a:gd name="T16" fmla="*/ 670 w 820"/>
                  <a:gd name="T17" fmla="*/ 11 h 456"/>
                  <a:gd name="T18" fmla="*/ 630 w 820"/>
                  <a:gd name="T19" fmla="*/ 10 h 456"/>
                  <a:gd name="T20" fmla="*/ 587 w 820"/>
                  <a:gd name="T21" fmla="*/ 10 h 456"/>
                  <a:gd name="T22" fmla="*/ 540 w 820"/>
                  <a:gd name="T23" fmla="*/ 9 h 456"/>
                  <a:gd name="T24" fmla="*/ 489 w 820"/>
                  <a:gd name="T25" fmla="*/ 8 h 456"/>
                  <a:gd name="T26" fmla="*/ 435 w 820"/>
                  <a:gd name="T27" fmla="*/ 7 h 456"/>
                  <a:gd name="T28" fmla="*/ 379 w 820"/>
                  <a:gd name="T29" fmla="*/ 6 h 456"/>
                  <a:gd name="T30" fmla="*/ 319 w 820"/>
                  <a:gd name="T31" fmla="*/ 5 h 456"/>
                  <a:gd name="T32" fmla="*/ 259 w 820"/>
                  <a:gd name="T33" fmla="*/ 4 h 456"/>
                  <a:gd name="T34" fmla="*/ 195 w 820"/>
                  <a:gd name="T35" fmla="*/ 3 h 456"/>
                  <a:gd name="T36" fmla="*/ 131 w 820"/>
                  <a:gd name="T37" fmla="*/ 2 h 456"/>
                  <a:gd name="T38" fmla="*/ 66 w 820"/>
                  <a:gd name="T39" fmla="*/ 1 h 456"/>
                  <a:gd name="T40" fmla="*/ 0 w 820"/>
                  <a:gd name="T41" fmla="*/ 0 h 456"/>
                  <a:gd name="T42" fmla="*/ 0 w 820"/>
                  <a:gd name="T43" fmla="*/ 1 h 456"/>
                  <a:gd name="T44" fmla="*/ 62 w 820"/>
                  <a:gd name="T45" fmla="*/ 1 h 456"/>
                  <a:gd name="T46" fmla="*/ 126 w 820"/>
                  <a:gd name="T47" fmla="*/ 2 h 456"/>
                  <a:gd name="T48" fmla="*/ 188 w 820"/>
                  <a:gd name="T49" fmla="*/ 3 h 456"/>
                  <a:gd name="T50" fmla="*/ 247 w 820"/>
                  <a:gd name="T51" fmla="*/ 4 h 456"/>
                  <a:gd name="T52" fmla="*/ 307 w 820"/>
                  <a:gd name="T53" fmla="*/ 5 h 456"/>
                  <a:gd name="T54" fmla="*/ 363 w 820"/>
                  <a:gd name="T55" fmla="*/ 6 h 456"/>
                  <a:gd name="T56" fmla="*/ 418 w 820"/>
                  <a:gd name="T57" fmla="*/ 7 h 456"/>
                  <a:gd name="T58" fmla="*/ 471 w 820"/>
                  <a:gd name="T59" fmla="*/ 8 h 456"/>
                  <a:gd name="T60" fmla="*/ 519 w 820"/>
                  <a:gd name="T61" fmla="*/ 9 h 456"/>
                  <a:gd name="T62" fmla="*/ 564 w 820"/>
                  <a:gd name="T63" fmla="*/ 9 h 456"/>
                  <a:gd name="T64" fmla="*/ 606 w 820"/>
                  <a:gd name="T65" fmla="*/ 10 h 456"/>
                  <a:gd name="T66" fmla="*/ 645 w 820"/>
                  <a:gd name="T67" fmla="*/ 11 h 456"/>
                  <a:gd name="T68" fmla="*/ 678 w 820"/>
                  <a:gd name="T69" fmla="*/ 12 h 456"/>
                  <a:gd name="T70" fmla="*/ 708 w 820"/>
                  <a:gd name="T71" fmla="*/ 12 h 456"/>
                  <a:gd name="T72" fmla="*/ 734 w 820"/>
                  <a:gd name="T73" fmla="*/ 13 h 456"/>
                  <a:gd name="T74" fmla="*/ 753 w 820"/>
                  <a:gd name="T75" fmla="*/ 13 h 456"/>
                  <a:gd name="T76" fmla="*/ 770 w 820"/>
                  <a:gd name="T77" fmla="*/ 13 h 456"/>
                  <a:gd name="T78" fmla="*/ 780 w 820"/>
                  <a:gd name="T79" fmla="*/ 14 h 456"/>
                  <a:gd name="T80" fmla="*/ 787 w 820"/>
                  <a:gd name="T81" fmla="*/ 14 h 456"/>
                  <a:gd name="T82" fmla="*/ 787 w 820"/>
                  <a:gd name="T83" fmla="*/ 14 h 456"/>
                  <a:gd name="T84" fmla="*/ 820 w 820"/>
                  <a:gd name="T85" fmla="*/ 15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0" h="456">
                    <a:moveTo>
                      <a:pt x="820" y="456"/>
                    </a:moveTo>
                    <a:lnTo>
                      <a:pt x="818" y="450"/>
                    </a:lnTo>
                    <a:lnTo>
                      <a:pt x="811" y="441"/>
                    </a:lnTo>
                    <a:lnTo>
                      <a:pt x="800" y="431"/>
                    </a:lnTo>
                    <a:lnTo>
                      <a:pt x="784" y="416"/>
                    </a:lnTo>
                    <a:lnTo>
                      <a:pt x="763" y="402"/>
                    </a:lnTo>
                    <a:lnTo>
                      <a:pt x="736" y="384"/>
                    </a:lnTo>
                    <a:lnTo>
                      <a:pt x="705" y="364"/>
                    </a:lnTo>
                    <a:lnTo>
                      <a:pt x="670" y="342"/>
                    </a:lnTo>
                    <a:lnTo>
                      <a:pt x="630" y="320"/>
                    </a:lnTo>
                    <a:lnTo>
                      <a:pt x="587" y="295"/>
                    </a:lnTo>
                    <a:lnTo>
                      <a:pt x="540" y="269"/>
                    </a:lnTo>
                    <a:lnTo>
                      <a:pt x="489" y="240"/>
                    </a:lnTo>
                    <a:lnTo>
                      <a:pt x="435" y="213"/>
                    </a:lnTo>
                    <a:lnTo>
                      <a:pt x="379" y="184"/>
                    </a:lnTo>
                    <a:lnTo>
                      <a:pt x="319" y="154"/>
                    </a:lnTo>
                    <a:lnTo>
                      <a:pt x="259" y="123"/>
                    </a:lnTo>
                    <a:lnTo>
                      <a:pt x="195" y="92"/>
                    </a:lnTo>
                    <a:lnTo>
                      <a:pt x="131" y="61"/>
                    </a:lnTo>
                    <a:lnTo>
                      <a:pt x="66" y="31"/>
                    </a:lnTo>
                    <a:lnTo>
                      <a:pt x="0" y="0"/>
                    </a:lnTo>
                    <a:lnTo>
                      <a:pt x="0" y="2"/>
                    </a:lnTo>
                    <a:lnTo>
                      <a:pt x="62" y="31"/>
                    </a:lnTo>
                    <a:lnTo>
                      <a:pt x="126" y="61"/>
                    </a:lnTo>
                    <a:lnTo>
                      <a:pt x="188" y="92"/>
                    </a:lnTo>
                    <a:lnTo>
                      <a:pt x="247" y="121"/>
                    </a:lnTo>
                    <a:lnTo>
                      <a:pt x="307" y="150"/>
                    </a:lnTo>
                    <a:lnTo>
                      <a:pt x="363" y="179"/>
                    </a:lnTo>
                    <a:lnTo>
                      <a:pt x="418" y="208"/>
                    </a:lnTo>
                    <a:lnTo>
                      <a:pt x="471" y="235"/>
                    </a:lnTo>
                    <a:lnTo>
                      <a:pt x="519" y="260"/>
                    </a:lnTo>
                    <a:lnTo>
                      <a:pt x="564" y="286"/>
                    </a:lnTo>
                    <a:lnTo>
                      <a:pt x="606" y="309"/>
                    </a:lnTo>
                    <a:lnTo>
                      <a:pt x="645" y="333"/>
                    </a:lnTo>
                    <a:lnTo>
                      <a:pt x="678" y="353"/>
                    </a:lnTo>
                    <a:lnTo>
                      <a:pt x="708" y="371"/>
                    </a:lnTo>
                    <a:lnTo>
                      <a:pt x="734" y="389"/>
                    </a:lnTo>
                    <a:lnTo>
                      <a:pt x="753" y="403"/>
                    </a:lnTo>
                    <a:lnTo>
                      <a:pt x="770" y="416"/>
                    </a:lnTo>
                    <a:lnTo>
                      <a:pt x="780" y="427"/>
                    </a:lnTo>
                    <a:lnTo>
                      <a:pt x="787" y="436"/>
                    </a:lnTo>
                    <a:lnTo>
                      <a:pt x="787" y="441"/>
                    </a:lnTo>
                    <a:lnTo>
                      <a:pt x="820" y="456"/>
                    </a:lnTo>
                    <a:close/>
                  </a:path>
                </a:pathLst>
              </a:custGeom>
              <a:solidFill>
                <a:srgbClr val="B3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5" name="Freeform 314"/>
              <p:cNvSpPr>
                <a:spLocks/>
              </p:cNvSpPr>
              <p:nvPr/>
            </p:nvSpPr>
            <p:spPr bwMode="auto">
              <a:xfrm>
                <a:off x="1205" y="1657"/>
                <a:ext cx="788" cy="220"/>
              </a:xfrm>
              <a:custGeom>
                <a:avLst/>
                <a:gdLst>
                  <a:gd name="T0" fmla="*/ 1 w 788"/>
                  <a:gd name="T1" fmla="*/ 0 h 439"/>
                  <a:gd name="T2" fmla="*/ 63 w 788"/>
                  <a:gd name="T3" fmla="*/ 1 h 439"/>
                  <a:gd name="T4" fmla="*/ 127 w 788"/>
                  <a:gd name="T5" fmla="*/ 2 h 439"/>
                  <a:gd name="T6" fmla="*/ 189 w 788"/>
                  <a:gd name="T7" fmla="*/ 3 h 439"/>
                  <a:gd name="T8" fmla="*/ 248 w 788"/>
                  <a:gd name="T9" fmla="*/ 4 h 439"/>
                  <a:gd name="T10" fmla="*/ 308 w 788"/>
                  <a:gd name="T11" fmla="*/ 5 h 439"/>
                  <a:gd name="T12" fmla="*/ 364 w 788"/>
                  <a:gd name="T13" fmla="*/ 6 h 439"/>
                  <a:gd name="T14" fmla="*/ 419 w 788"/>
                  <a:gd name="T15" fmla="*/ 7 h 439"/>
                  <a:gd name="T16" fmla="*/ 472 w 788"/>
                  <a:gd name="T17" fmla="*/ 8 h 439"/>
                  <a:gd name="T18" fmla="*/ 520 w 788"/>
                  <a:gd name="T19" fmla="*/ 9 h 439"/>
                  <a:gd name="T20" fmla="*/ 565 w 788"/>
                  <a:gd name="T21" fmla="*/ 9 h 439"/>
                  <a:gd name="T22" fmla="*/ 607 w 788"/>
                  <a:gd name="T23" fmla="*/ 10 h 439"/>
                  <a:gd name="T24" fmla="*/ 646 w 788"/>
                  <a:gd name="T25" fmla="*/ 11 h 439"/>
                  <a:gd name="T26" fmla="*/ 679 w 788"/>
                  <a:gd name="T27" fmla="*/ 11 h 439"/>
                  <a:gd name="T28" fmla="*/ 709 w 788"/>
                  <a:gd name="T29" fmla="*/ 12 h 439"/>
                  <a:gd name="T30" fmla="*/ 735 w 788"/>
                  <a:gd name="T31" fmla="*/ 13 h 439"/>
                  <a:gd name="T32" fmla="*/ 754 w 788"/>
                  <a:gd name="T33" fmla="*/ 13 h 439"/>
                  <a:gd name="T34" fmla="*/ 771 w 788"/>
                  <a:gd name="T35" fmla="*/ 13 h 439"/>
                  <a:gd name="T36" fmla="*/ 781 w 788"/>
                  <a:gd name="T37" fmla="*/ 14 h 439"/>
                  <a:gd name="T38" fmla="*/ 788 w 788"/>
                  <a:gd name="T39" fmla="*/ 14 h 439"/>
                  <a:gd name="T40" fmla="*/ 788 w 788"/>
                  <a:gd name="T41" fmla="*/ 14 h 439"/>
                  <a:gd name="T42" fmla="*/ 756 w 788"/>
                  <a:gd name="T43" fmla="*/ 14 h 439"/>
                  <a:gd name="T44" fmla="*/ 754 w 788"/>
                  <a:gd name="T45" fmla="*/ 14 h 439"/>
                  <a:gd name="T46" fmla="*/ 749 w 788"/>
                  <a:gd name="T47" fmla="*/ 13 h 439"/>
                  <a:gd name="T48" fmla="*/ 736 w 788"/>
                  <a:gd name="T49" fmla="*/ 13 h 439"/>
                  <a:gd name="T50" fmla="*/ 719 w 788"/>
                  <a:gd name="T51" fmla="*/ 13 h 439"/>
                  <a:gd name="T52" fmla="*/ 698 w 788"/>
                  <a:gd name="T53" fmla="*/ 12 h 439"/>
                  <a:gd name="T54" fmla="*/ 671 w 788"/>
                  <a:gd name="T55" fmla="*/ 11 h 439"/>
                  <a:gd name="T56" fmla="*/ 640 w 788"/>
                  <a:gd name="T57" fmla="*/ 11 h 439"/>
                  <a:gd name="T58" fmla="*/ 603 w 788"/>
                  <a:gd name="T59" fmla="*/ 10 h 439"/>
                  <a:gd name="T60" fmla="*/ 564 w 788"/>
                  <a:gd name="T61" fmla="*/ 9 h 439"/>
                  <a:gd name="T62" fmla="*/ 518 w 788"/>
                  <a:gd name="T63" fmla="*/ 9 h 439"/>
                  <a:gd name="T64" fmla="*/ 472 w 788"/>
                  <a:gd name="T65" fmla="*/ 8 h 439"/>
                  <a:gd name="T66" fmla="*/ 419 w 788"/>
                  <a:gd name="T67" fmla="*/ 7 h 439"/>
                  <a:gd name="T68" fmla="*/ 366 w 788"/>
                  <a:gd name="T69" fmla="*/ 6 h 439"/>
                  <a:gd name="T70" fmla="*/ 309 w 788"/>
                  <a:gd name="T71" fmla="*/ 5 h 439"/>
                  <a:gd name="T72" fmla="*/ 250 w 788"/>
                  <a:gd name="T73" fmla="*/ 4 h 439"/>
                  <a:gd name="T74" fmla="*/ 189 w 788"/>
                  <a:gd name="T75" fmla="*/ 3 h 439"/>
                  <a:gd name="T76" fmla="*/ 127 w 788"/>
                  <a:gd name="T77" fmla="*/ 2 h 439"/>
                  <a:gd name="T78" fmla="*/ 63 w 788"/>
                  <a:gd name="T79" fmla="*/ 1 h 439"/>
                  <a:gd name="T80" fmla="*/ 0 w 788"/>
                  <a:gd name="T81" fmla="*/ 1 h 439"/>
                  <a:gd name="T82" fmla="*/ 1 w 788"/>
                  <a:gd name="T83" fmla="*/ 0 h 43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8" h="439">
                    <a:moveTo>
                      <a:pt x="1" y="0"/>
                    </a:moveTo>
                    <a:lnTo>
                      <a:pt x="63" y="29"/>
                    </a:lnTo>
                    <a:lnTo>
                      <a:pt x="127" y="59"/>
                    </a:lnTo>
                    <a:lnTo>
                      <a:pt x="189" y="90"/>
                    </a:lnTo>
                    <a:lnTo>
                      <a:pt x="248" y="119"/>
                    </a:lnTo>
                    <a:lnTo>
                      <a:pt x="308" y="148"/>
                    </a:lnTo>
                    <a:lnTo>
                      <a:pt x="364" y="177"/>
                    </a:lnTo>
                    <a:lnTo>
                      <a:pt x="419" y="206"/>
                    </a:lnTo>
                    <a:lnTo>
                      <a:pt x="472" y="233"/>
                    </a:lnTo>
                    <a:lnTo>
                      <a:pt x="520" y="258"/>
                    </a:lnTo>
                    <a:lnTo>
                      <a:pt x="565" y="284"/>
                    </a:lnTo>
                    <a:lnTo>
                      <a:pt x="607" y="307"/>
                    </a:lnTo>
                    <a:lnTo>
                      <a:pt x="646" y="331"/>
                    </a:lnTo>
                    <a:lnTo>
                      <a:pt x="679" y="351"/>
                    </a:lnTo>
                    <a:lnTo>
                      <a:pt x="709" y="369"/>
                    </a:lnTo>
                    <a:lnTo>
                      <a:pt x="735" y="387"/>
                    </a:lnTo>
                    <a:lnTo>
                      <a:pt x="754" y="401"/>
                    </a:lnTo>
                    <a:lnTo>
                      <a:pt x="771" y="414"/>
                    </a:lnTo>
                    <a:lnTo>
                      <a:pt x="781" y="425"/>
                    </a:lnTo>
                    <a:lnTo>
                      <a:pt x="788" y="434"/>
                    </a:lnTo>
                    <a:lnTo>
                      <a:pt x="788" y="439"/>
                    </a:lnTo>
                    <a:lnTo>
                      <a:pt x="756" y="423"/>
                    </a:lnTo>
                    <a:lnTo>
                      <a:pt x="754" y="418"/>
                    </a:lnTo>
                    <a:lnTo>
                      <a:pt x="749" y="409"/>
                    </a:lnTo>
                    <a:lnTo>
                      <a:pt x="736" y="398"/>
                    </a:lnTo>
                    <a:lnTo>
                      <a:pt x="719" y="385"/>
                    </a:lnTo>
                    <a:lnTo>
                      <a:pt x="698" y="369"/>
                    </a:lnTo>
                    <a:lnTo>
                      <a:pt x="671" y="351"/>
                    </a:lnTo>
                    <a:lnTo>
                      <a:pt x="640" y="333"/>
                    </a:lnTo>
                    <a:lnTo>
                      <a:pt x="603" y="311"/>
                    </a:lnTo>
                    <a:lnTo>
                      <a:pt x="564" y="287"/>
                    </a:lnTo>
                    <a:lnTo>
                      <a:pt x="518" y="262"/>
                    </a:lnTo>
                    <a:lnTo>
                      <a:pt x="472" y="237"/>
                    </a:lnTo>
                    <a:lnTo>
                      <a:pt x="419" y="210"/>
                    </a:lnTo>
                    <a:lnTo>
                      <a:pt x="366" y="181"/>
                    </a:lnTo>
                    <a:lnTo>
                      <a:pt x="309" y="152"/>
                    </a:lnTo>
                    <a:lnTo>
                      <a:pt x="250" y="123"/>
                    </a:lnTo>
                    <a:lnTo>
                      <a:pt x="189" y="92"/>
                    </a:lnTo>
                    <a:lnTo>
                      <a:pt x="127" y="63"/>
                    </a:lnTo>
                    <a:lnTo>
                      <a:pt x="63" y="32"/>
                    </a:lnTo>
                    <a:lnTo>
                      <a:pt x="0" y="3"/>
                    </a:lnTo>
                    <a:lnTo>
                      <a:pt x="1" y="0"/>
                    </a:lnTo>
                    <a:close/>
                  </a:path>
                </a:pathLst>
              </a:custGeom>
              <a:solidFill>
                <a:srgbClr val="B3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6" name="Freeform 315"/>
              <p:cNvSpPr>
                <a:spLocks/>
              </p:cNvSpPr>
              <p:nvPr/>
            </p:nvSpPr>
            <p:spPr bwMode="auto">
              <a:xfrm>
                <a:off x="1205" y="1659"/>
                <a:ext cx="756" cy="210"/>
              </a:xfrm>
              <a:custGeom>
                <a:avLst/>
                <a:gdLst>
                  <a:gd name="T0" fmla="*/ 756 w 756"/>
                  <a:gd name="T1" fmla="*/ 14 h 420"/>
                  <a:gd name="T2" fmla="*/ 754 w 756"/>
                  <a:gd name="T3" fmla="*/ 13 h 420"/>
                  <a:gd name="T4" fmla="*/ 749 w 756"/>
                  <a:gd name="T5" fmla="*/ 13 h 420"/>
                  <a:gd name="T6" fmla="*/ 736 w 756"/>
                  <a:gd name="T7" fmla="*/ 13 h 420"/>
                  <a:gd name="T8" fmla="*/ 719 w 756"/>
                  <a:gd name="T9" fmla="*/ 12 h 420"/>
                  <a:gd name="T10" fmla="*/ 698 w 756"/>
                  <a:gd name="T11" fmla="*/ 12 h 420"/>
                  <a:gd name="T12" fmla="*/ 671 w 756"/>
                  <a:gd name="T13" fmla="*/ 11 h 420"/>
                  <a:gd name="T14" fmla="*/ 640 w 756"/>
                  <a:gd name="T15" fmla="*/ 11 h 420"/>
                  <a:gd name="T16" fmla="*/ 603 w 756"/>
                  <a:gd name="T17" fmla="*/ 10 h 420"/>
                  <a:gd name="T18" fmla="*/ 564 w 756"/>
                  <a:gd name="T19" fmla="*/ 9 h 420"/>
                  <a:gd name="T20" fmla="*/ 518 w 756"/>
                  <a:gd name="T21" fmla="*/ 9 h 420"/>
                  <a:gd name="T22" fmla="*/ 472 w 756"/>
                  <a:gd name="T23" fmla="*/ 8 h 420"/>
                  <a:gd name="T24" fmla="*/ 419 w 756"/>
                  <a:gd name="T25" fmla="*/ 7 h 420"/>
                  <a:gd name="T26" fmla="*/ 366 w 756"/>
                  <a:gd name="T27" fmla="*/ 6 h 420"/>
                  <a:gd name="T28" fmla="*/ 309 w 756"/>
                  <a:gd name="T29" fmla="*/ 5 h 420"/>
                  <a:gd name="T30" fmla="*/ 250 w 756"/>
                  <a:gd name="T31" fmla="*/ 4 h 420"/>
                  <a:gd name="T32" fmla="*/ 189 w 756"/>
                  <a:gd name="T33" fmla="*/ 3 h 420"/>
                  <a:gd name="T34" fmla="*/ 127 w 756"/>
                  <a:gd name="T35" fmla="*/ 2 h 420"/>
                  <a:gd name="T36" fmla="*/ 63 w 756"/>
                  <a:gd name="T37" fmla="*/ 1 h 420"/>
                  <a:gd name="T38" fmla="*/ 0 w 756"/>
                  <a:gd name="T39" fmla="*/ 0 h 420"/>
                  <a:gd name="T40" fmla="*/ 0 w 756"/>
                  <a:gd name="T41" fmla="*/ 1 h 420"/>
                  <a:gd name="T42" fmla="*/ 60 w 756"/>
                  <a:gd name="T43" fmla="*/ 1 h 420"/>
                  <a:gd name="T44" fmla="*/ 120 w 756"/>
                  <a:gd name="T45" fmla="*/ 2 h 420"/>
                  <a:gd name="T46" fmla="*/ 179 w 756"/>
                  <a:gd name="T47" fmla="*/ 3 h 420"/>
                  <a:gd name="T48" fmla="*/ 238 w 756"/>
                  <a:gd name="T49" fmla="*/ 4 h 420"/>
                  <a:gd name="T50" fmla="*/ 294 w 756"/>
                  <a:gd name="T51" fmla="*/ 5 h 420"/>
                  <a:gd name="T52" fmla="*/ 349 w 756"/>
                  <a:gd name="T53" fmla="*/ 6 h 420"/>
                  <a:gd name="T54" fmla="*/ 400 w 756"/>
                  <a:gd name="T55" fmla="*/ 7 h 420"/>
                  <a:gd name="T56" fmla="*/ 449 w 756"/>
                  <a:gd name="T57" fmla="*/ 8 h 420"/>
                  <a:gd name="T58" fmla="*/ 494 w 756"/>
                  <a:gd name="T59" fmla="*/ 8 h 420"/>
                  <a:gd name="T60" fmla="*/ 537 w 756"/>
                  <a:gd name="T61" fmla="*/ 9 h 420"/>
                  <a:gd name="T62" fmla="*/ 575 w 756"/>
                  <a:gd name="T63" fmla="*/ 10 h 420"/>
                  <a:gd name="T64" fmla="*/ 610 w 756"/>
                  <a:gd name="T65" fmla="*/ 10 h 420"/>
                  <a:gd name="T66" fmla="*/ 640 w 756"/>
                  <a:gd name="T67" fmla="*/ 11 h 420"/>
                  <a:gd name="T68" fmla="*/ 665 w 756"/>
                  <a:gd name="T69" fmla="*/ 11 h 420"/>
                  <a:gd name="T70" fmla="*/ 687 w 756"/>
                  <a:gd name="T71" fmla="*/ 12 h 420"/>
                  <a:gd name="T72" fmla="*/ 702 w 756"/>
                  <a:gd name="T73" fmla="*/ 12 h 420"/>
                  <a:gd name="T74" fmla="*/ 713 w 756"/>
                  <a:gd name="T75" fmla="*/ 13 h 420"/>
                  <a:gd name="T76" fmla="*/ 719 w 756"/>
                  <a:gd name="T77" fmla="*/ 13 h 420"/>
                  <a:gd name="T78" fmla="*/ 720 w 756"/>
                  <a:gd name="T79" fmla="*/ 13 h 420"/>
                  <a:gd name="T80" fmla="*/ 756 w 756"/>
                  <a:gd name="T81" fmla="*/ 14 h 4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6" h="420">
                    <a:moveTo>
                      <a:pt x="756" y="420"/>
                    </a:moveTo>
                    <a:lnTo>
                      <a:pt x="754" y="415"/>
                    </a:lnTo>
                    <a:lnTo>
                      <a:pt x="749" y="406"/>
                    </a:lnTo>
                    <a:lnTo>
                      <a:pt x="736" y="395"/>
                    </a:lnTo>
                    <a:lnTo>
                      <a:pt x="719" y="382"/>
                    </a:lnTo>
                    <a:lnTo>
                      <a:pt x="698" y="366"/>
                    </a:lnTo>
                    <a:lnTo>
                      <a:pt x="671" y="348"/>
                    </a:lnTo>
                    <a:lnTo>
                      <a:pt x="640" y="330"/>
                    </a:lnTo>
                    <a:lnTo>
                      <a:pt x="603" y="308"/>
                    </a:lnTo>
                    <a:lnTo>
                      <a:pt x="564" y="284"/>
                    </a:lnTo>
                    <a:lnTo>
                      <a:pt x="518" y="259"/>
                    </a:lnTo>
                    <a:lnTo>
                      <a:pt x="472" y="234"/>
                    </a:lnTo>
                    <a:lnTo>
                      <a:pt x="419" y="207"/>
                    </a:lnTo>
                    <a:lnTo>
                      <a:pt x="366" y="178"/>
                    </a:lnTo>
                    <a:lnTo>
                      <a:pt x="309" y="149"/>
                    </a:lnTo>
                    <a:lnTo>
                      <a:pt x="250" y="120"/>
                    </a:lnTo>
                    <a:lnTo>
                      <a:pt x="189" y="89"/>
                    </a:lnTo>
                    <a:lnTo>
                      <a:pt x="127" y="60"/>
                    </a:lnTo>
                    <a:lnTo>
                      <a:pt x="63" y="29"/>
                    </a:lnTo>
                    <a:lnTo>
                      <a:pt x="0" y="0"/>
                    </a:lnTo>
                    <a:lnTo>
                      <a:pt x="0" y="2"/>
                    </a:lnTo>
                    <a:lnTo>
                      <a:pt x="60" y="31"/>
                    </a:lnTo>
                    <a:lnTo>
                      <a:pt x="120" y="60"/>
                    </a:lnTo>
                    <a:lnTo>
                      <a:pt x="179" y="89"/>
                    </a:lnTo>
                    <a:lnTo>
                      <a:pt x="238" y="118"/>
                    </a:lnTo>
                    <a:lnTo>
                      <a:pt x="294" y="145"/>
                    </a:lnTo>
                    <a:lnTo>
                      <a:pt x="349" y="172"/>
                    </a:lnTo>
                    <a:lnTo>
                      <a:pt x="400" y="199"/>
                    </a:lnTo>
                    <a:lnTo>
                      <a:pt x="449" y="226"/>
                    </a:lnTo>
                    <a:lnTo>
                      <a:pt x="494" y="250"/>
                    </a:lnTo>
                    <a:lnTo>
                      <a:pt x="537" y="274"/>
                    </a:lnTo>
                    <a:lnTo>
                      <a:pt x="575" y="297"/>
                    </a:lnTo>
                    <a:lnTo>
                      <a:pt x="610" y="317"/>
                    </a:lnTo>
                    <a:lnTo>
                      <a:pt x="640" y="335"/>
                    </a:lnTo>
                    <a:lnTo>
                      <a:pt x="665" y="351"/>
                    </a:lnTo>
                    <a:lnTo>
                      <a:pt x="687" y="368"/>
                    </a:lnTo>
                    <a:lnTo>
                      <a:pt x="702" y="380"/>
                    </a:lnTo>
                    <a:lnTo>
                      <a:pt x="713" y="391"/>
                    </a:lnTo>
                    <a:lnTo>
                      <a:pt x="719" y="398"/>
                    </a:lnTo>
                    <a:lnTo>
                      <a:pt x="720" y="404"/>
                    </a:lnTo>
                    <a:lnTo>
                      <a:pt x="756" y="420"/>
                    </a:lnTo>
                    <a:close/>
                  </a:path>
                </a:pathLst>
              </a:custGeom>
              <a:solidFill>
                <a:srgbClr val="B3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7" name="Freeform 316"/>
              <p:cNvSpPr>
                <a:spLocks/>
              </p:cNvSpPr>
              <p:nvPr/>
            </p:nvSpPr>
            <p:spPr bwMode="auto">
              <a:xfrm>
                <a:off x="1203" y="1659"/>
                <a:ext cx="722" cy="201"/>
              </a:xfrm>
              <a:custGeom>
                <a:avLst/>
                <a:gdLst>
                  <a:gd name="T0" fmla="*/ 2 w 722"/>
                  <a:gd name="T1" fmla="*/ 0 h 402"/>
                  <a:gd name="T2" fmla="*/ 62 w 722"/>
                  <a:gd name="T3" fmla="*/ 1 h 402"/>
                  <a:gd name="T4" fmla="*/ 122 w 722"/>
                  <a:gd name="T5" fmla="*/ 2 h 402"/>
                  <a:gd name="T6" fmla="*/ 181 w 722"/>
                  <a:gd name="T7" fmla="*/ 3 h 402"/>
                  <a:gd name="T8" fmla="*/ 240 w 722"/>
                  <a:gd name="T9" fmla="*/ 4 h 402"/>
                  <a:gd name="T10" fmla="*/ 296 w 722"/>
                  <a:gd name="T11" fmla="*/ 5 h 402"/>
                  <a:gd name="T12" fmla="*/ 351 w 722"/>
                  <a:gd name="T13" fmla="*/ 6 h 402"/>
                  <a:gd name="T14" fmla="*/ 402 w 722"/>
                  <a:gd name="T15" fmla="*/ 7 h 402"/>
                  <a:gd name="T16" fmla="*/ 451 w 722"/>
                  <a:gd name="T17" fmla="*/ 7 h 402"/>
                  <a:gd name="T18" fmla="*/ 496 w 722"/>
                  <a:gd name="T19" fmla="*/ 8 h 402"/>
                  <a:gd name="T20" fmla="*/ 539 w 722"/>
                  <a:gd name="T21" fmla="*/ 9 h 402"/>
                  <a:gd name="T22" fmla="*/ 577 w 722"/>
                  <a:gd name="T23" fmla="*/ 10 h 402"/>
                  <a:gd name="T24" fmla="*/ 612 w 722"/>
                  <a:gd name="T25" fmla="*/ 10 h 402"/>
                  <a:gd name="T26" fmla="*/ 642 w 722"/>
                  <a:gd name="T27" fmla="*/ 11 h 402"/>
                  <a:gd name="T28" fmla="*/ 667 w 722"/>
                  <a:gd name="T29" fmla="*/ 11 h 402"/>
                  <a:gd name="T30" fmla="*/ 689 w 722"/>
                  <a:gd name="T31" fmla="*/ 12 h 402"/>
                  <a:gd name="T32" fmla="*/ 704 w 722"/>
                  <a:gd name="T33" fmla="*/ 12 h 402"/>
                  <a:gd name="T34" fmla="*/ 715 w 722"/>
                  <a:gd name="T35" fmla="*/ 13 h 402"/>
                  <a:gd name="T36" fmla="*/ 721 w 722"/>
                  <a:gd name="T37" fmla="*/ 13 h 402"/>
                  <a:gd name="T38" fmla="*/ 722 w 722"/>
                  <a:gd name="T39" fmla="*/ 13 h 402"/>
                  <a:gd name="T40" fmla="*/ 686 w 722"/>
                  <a:gd name="T41" fmla="*/ 13 h 402"/>
                  <a:gd name="T42" fmla="*/ 684 w 722"/>
                  <a:gd name="T43" fmla="*/ 12 h 402"/>
                  <a:gd name="T44" fmla="*/ 679 w 722"/>
                  <a:gd name="T45" fmla="*/ 12 h 402"/>
                  <a:gd name="T46" fmla="*/ 669 w 722"/>
                  <a:gd name="T47" fmla="*/ 12 h 402"/>
                  <a:gd name="T48" fmla="*/ 653 w 722"/>
                  <a:gd name="T49" fmla="*/ 11 h 402"/>
                  <a:gd name="T50" fmla="*/ 633 w 722"/>
                  <a:gd name="T51" fmla="*/ 11 h 402"/>
                  <a:gd name="T52" fmla="*/ 609 w 722"/>
                  <a:gd name="T53" fmla="*/ 10 h 402"/>
                  <a:gd name="T54" fmla="*/ 580 w 722"/>
                  <a:gd name="T55" fmla="*/ 10 h 402"/>
                  <a:gd name="T56" fmla="*/ 547 w 722"/>
                  <a:gd name="T57" fmla="*/ 9 h 402"/>
                  <a:gd name="T58" fmla="*/ 510 w 722"/>
                  <a:gd name="T59" fmla="*/ 9 h 402"/>
                  <a:gd name="T60" fmla="*/ 471 w 722"/>
                  <a:gd name="T61" fmla="*/ 8 h 402"/>
                  <a:gd name="T62" fmla="*/ 427 w 722"/>
                  <a:gd name="T63" fmla="*/ 7 h 402"/>
                  <a:gd name="T64" fmla="*/ 382 w 722"/>
                  <a:gd name="T65" fmla="*/ 6 h 402"/>
                  <a:gd name="T66" fmla="*/ 332 w 722"/>
                  <a:gd name="T67" fmla="*/ 6 h 402"/>
                  <a:gd name="T68" fmla="*/ 280 w 722"/>
                  <a:gd name="T69" fmla="*/ 5 h 402"/>
                  <a:gd name="T70" fmla="*/ 228 w 722"/>
                  <a:gd name="T71" fmla="*/ 4 h 402"/>
                  <a:gd name="T72" fmla="*/ 171 w 722"/>
                  <a:gd name="T73" fmla="*/ 3 h 402"/>
                  <a:gd name="T74" fmla="*/ 116 w 722"/>
                  <a:gd name="T75" fmla="*/ 2 h 402"/>
                  <a:gd name="T76" fmla="*/ 58 w 722"/>
                  <a:gd name="T77" fmla="*/ 1 h 402"/>
                  <a:gd name="T78" fmla="*/ 0 w 722"/>
                  <a:gd name="T79" fmla="*/ 1 h 402"/>
                  <a:gd name="T80" fmla="*/ 2 w 72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22" h="402">
                    <a:moveTo>
                      <a:pt x="2" y="0"/>
                    </a:moveTo>
                    <a:lnTo>
                      <a:pt x="62" y="29"/>
                    </a:lnTo>
                    <a:lnTo>
                      <a:pt x="122" y="58"/>
                    </a:lnTo>
                    <a:lnTo>
                      <a:pt x="181" y="87"/>
                    </a:lnTo>
                    <a:lnTo>
                      <a:pt x="240" y="116"/>
                    </a:lnTo>
                    <a:lnTo>
                      <a:pt x="296" y="143"/>
                    </a:lnTo>
                    <a:lnTo>
                      <a:pt x="351" y="170"/>
                    </a:lnTo>
                    <a:lnTo>
                      <a:pt x="402" y="197"/>
                    </a:lnTo>
                    <a:lnTo>
                      <a:pt x="451" y="224"/>
                    </a:lnTo>
                    <a:lnTo>
                      <a:pt x="496" y="248"/>
                    </a:lnTo>
                    <a:lnTo>
                      <a:pt x="539" y="272"/>
                    </a:lnTo>
                    <a:lnTo>
                      <a:pt x="577" y="295"/>
                    </a:lnTo>
                    <a:lnTo>
                      <a:pt x="612" y="315"/>
                    </a:lnTo>
                    <a:lnTo>
                      <a:pt x="642" y="333"/>
                    </a:lnTo>
                    <a:lnTo>
                      <a:pt x="667" y="349"/>
                    </a:lnTo>
                    <a:lnTo>
                      <a:pt x="689" y="366"/>
                    </a:lnTo>
                    <a:lnTo>
                      <a:pt x="704" y="378"/>
                    </a:lnTo>
                    <a:lnTo>
                      <a:pt x="715" y="389"/>
                    </a:lnTo>
                    <a:lnTo>
                      <a:pt x="721" y="396"/>
                    </a:lnTo>
                    <a:lnTo>
                      <a:pt x="722" y="402"/>
                    </a:lnTo>
                    <a:lnTo>
                      <a:pt x="686" y="386"/>
                    </a:lnTo>
                    <a:lnTo>
                      <a:pt x="684" y="380"/>
                    </a:lnTo>
                    <a:lnTo>
                      <a:pt x="679" y="371"/>
                    </a:lnTo>
                    <a:lnTo>
                      <a:pt x="669" y="362"/>
                    </a:lnTo>
                    <a:lnTo>
                      <a:pt x="653" y="349"/>
                    </a:lnTo>
                    <a:lnTo>
                      <a:pt x="633" y="335"/>
                    </a:lnTo>
                    <a:lnTo>
                      <a:pt x="609" y="320"/>
                    </a:lnTo>
                    <a:lnTo>
                      <a:pt x="580" y="302"/>
                    </a:lnTo>
                    <a:lnTo>
                      <a:pt x="547" y="282"/>
                    </a:lnTo>
                    <a:lnTo>
                      <a:pt x="510" y="261"/>
                    </a:lnTo>
                    <a:lnTo>
                      <a:pt x="471" y="239"/>
                    </a:lnTo>
                    <a:lnTo>
                      <a:pt x="427" y="215"/>
                    </a:lnTo>
                    <a:lnTo>
                      <a:pt x="382" y="190"/>
                    </a:lnTo>
                    <a:lnTo>
                      <a:pt x="332" y="165"/>
                    </a:lnTo>
                    <a:lnTo>
                      <a:pt x="280" y="139"/>
                    </a:lnTo>
                    <a:lnTo>
                      <a:pt x="228" y="112"/>
                    </a:lnTo>
                    <a:lnTo>
                      <a:pt x="171" y="85"/>
                    </a:lnTo>
                    <a:lnTo>
                      <a:pt x="116" y="58"/>
                    </a:lnTo>
                    <a:lnTo>
                      <a:pt x="58" y="31"/>
                    </a:lnTo>
                    <a:lnTo>
                      <a:pt x="0" y="4"/>
                    </a:lnTo>
                    <a:lnTo>
                      <a:pt x="2" y="0"/>
                    </a:lnTo>
                    <a:close/>
                  </a:path>
                </a:pathLst>
              </a:custGeom>
              <a:solidFill>
                <a:srgbClr val="B2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8" name="Freeform 317"/>
              <p:cNvSpPr>
                <a:spLocks/>
              </p:cNvSpPr>
              <p:nvPr/>
            </p:nvSpPr>
            <p:spPr bwMode="auto">
              <a:xfrm>
                <a:off x="1202" y="1661"/>
                <a:ext cx="687" cy="191"/>
              </a:xfrm>
              <a:custGeom>
                <a:avLst/>
                <a:gdLst>
                  <a:gd name="T0" fmla="*/ 687 w 687"/>
                  <a:gd name="T1" fmla="*/ 12 h 382"/>
                  <a:gd name="T2" fmla="*/ 685 w 687"/>
                  <a:gd name="T3" fmla="*/ 12 h 382"/>
                  <a:gd name="T4" fmla="*/ 680 w 687"/>
                  <a:gd name="T5" fmla="*/ 12 h 382"/>
                  <a:gd name="T6" fmla="*/ 670 w 687"/>
                  <a:gd name="T7" fmla="*/ 12 h 382"/>
                  <a:gd name="T8" fmla="*/ 654 w 687"/>
                  <a:gd name="T9" fmla="*/ 11 h 382"/>
                  <a:gd name="T10" fmla="*/ 634 w 687"/>
                  <a:gd name="T11" fmla="*/ 11 h 382"/>
                  <a:gd name="T12" fmla="*/ 610 w 687"/>
                  <a:gd name="T13" fmla="*/ 10 h 382"/>
                  <a:gd name="T14" fmla="*/ 581 w 687"/>
                  <a:gd name="T15" fmla="*/ 10 h 382"/>
                  <a:gd name="T16" fmla="*/ 548 w 687"/>
                  <a:gd name="T17" fmla="*/ 9 h 382"/>
                  <a:gd name="T18" fmla="*/ 511 w 687"/>
                  <a:gd name="T19" fmla="*/ 9 h 382"/>
                  <a:gd name="T20" fmla="*/ 472 w 687"/>
                  <a:gd name="T21" fmla="*/ 8 h 382"/>
                  <a:gd name="T22" fmla="*/ 428 w 687"/>
                  <a:gd name="T23" fmla="*/ 7 h 382"/>
                  <a:gd name="T24" fmla="*/ 383 w 687"/>
                  <a:gd name="T25" fmla="*/ 6 h 382"/>
                  <a:gd name="T26" fmla="*/ 333 w 687"/>
                  <a:gd name="T27" fmla="*/ 6 h 382"/>
                  <a:gd name="T28" fmla="*/ 281 w 687"/>
                  <a:gd name="T29" fmla="*/ 5 h 382"/>
                  <a:gd name="T30" fmla="*/ 229 w 687"/>
                  <a:gd name="T31" fmla="*/ 4 h 382"/>
                  <a:gd name="T32" fmla="*/ 172 w 687"/>
                  <a:gd name="T33" fmla="*/ 3 h 382"/>
                  <a:gd name="T34" fmla="*/ 117 w 687"/>
                  <a:gd name="T35" fmla="*/ 2 h 382"/>
                  <a:gd name="T36" fmla="*/ 59 w 687"/>
                  <a:gd name="T37" fmla="*/ 1 h 382"/>
                  <a:gd name="T38" fmla="*/ 1 w 687"/>
                  <a:gd name="T39" fmla="*/ 0 h 382"/>
                  <a:gd name="T40" fmla="*/ 0 w 687"/>
                  <a:gd name="T41" fmla="*/ 1 h 382"/>
                  <a:gd name="T42" fmla="*/ 58 w 687"/>
                  <a:gd name="T43" fmla="*/ 1 h 382"/>
                  <a:gd name="T44" fmla="*/ 116 w 687"/>
                  <a:gd name="T45" fmla="*/ 2 h 382"/>
                  <a:gd name="T46" fmla="*/ 171 w 687"/>
                  <a:gd name="T47" fmla="*/ 3 h 382"/>
                  <a:gd name="T48" fmla="*/ 226 w 687"/>
                  <a:gd name="T49" fmla="*/ 4 h 382"/>
                  <a:gd name="T50" fmla="*/ 278 w 687"/>
                  <a:gd name="T51" fmla="*/ 5 h 382"/>
                  <a:gd name="T52" fmla="*/ 329 w 687"/>
                  <a:gd name="T53" fmla="*/ 6 h 382"/>
                  <a:gd name="T54" fmla="*/ 377 w 687"/>
                  <a:gd name="T55" fmla="*/ 6 h 382"/>
                  <a:gd name="T56" fmla="*/ 422 w 687"/>
                  <a:gd name="T57" fmla="*/ 7 h 382"/>
                  <a:gd name="T58" fmla="*/ 465 w 687"/>
                  <a:gd name="T59" fmla="*/ 8 h 382"/>
                  <a:gd name="T60" fmla="*/ 502 w 687"/>
                  <a:gd name="T61" fmla="*/ 9 h 382"/>
                  <a:gd name="T62" fmla="*/ 537 w 687"/>
                  <a:gd name="T63" fmla="*/ 9 h 382"/>
                  <a:gd name="T64" fmla="*/ 567 w 687"/>
                  <a:gd name="T65" fmla="*/ 10 h 382"/>
                  <a:gd name="T66" fmla="*/ 592 w 687"/>
                  <a:gd name="T67" fmla="*/ 10 h 382"/>
                  <a:gd name="T68" fmla="*/ 613 w 687"/>
                  <a:gd name="T69" fmla="*/ 11 h 382"/>
                  <a:gd name="T70" fmla="*/ 629 w 687"/>
                  <a:gd name="T71" fmla="*/ 11 h 382"/>
                  <a:gd name="T72" fmla="*/ 640 w 687"/>
                  <a:gd name="T73" fmla="*/ 11 h 382"/>
                  <a:gd name="T74" fmla="*/ 646 w 687"/>
                  <a:gd name="T75" fmla="*/ 12 h 382"/>
                  <a:gd name="T76" fmla="*/ 647 w 687"/>
                  <a:gd name="T77" fmla="*/ 12 h 382"/>
                  <a:gd name="T78" fmla="*/ 687 w 687"/>
                  <a:gd name="T79" fmla="*/ 12 h 3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7" h="382">
                    <a:moveTo>
                      <a:pt x="687" y="382"/>
                    </a:moveTo>
                    <a:lnTo>
                      <a:pt x="685" y="376"/>
                    </a:lnTo>
                    <a:lnTo>
                      <a:pt x="680" y="367"/>
                    </a:lnTo>
                    <a:lnTo>
                      <a:pt x="670" y="358"/>
                    </a:lnTo>
                    <a:lnTo>
                      <a:pt x="654" y="345"/>
                    </a:lnTo>
                    <a:lnTo>
                      <a:pt x="634" y="331"/>
                    </a:lnTo>
                    <a:lnTo>
                      <a:pt x="610" y="316"/>
                    </a:lnTo>
                    <a:lnTo>
                      <a:pt x="581" y="298"/>
                    </a:lnTo>
                    <a:lnTo>
                      <a:pt x="548" y="278"/>
                    </a:lnTo>
                    <a:lnTo>
                      <a:pt x="511" y="257"/>
                    </a:lnTo>
                    <a:lnTo>
                      <a:pt x="472" y="235"/>
                    </a:lnTo>
                    <a:lnTo>
                      <a:pt x="428" y="211"/>
                    </a:lnTo>
                    <a:lnTo>
                      <a:pt x="383" y="186"/>
                    </a:lnTo>
                    <a:lnTo>
                      <a:pt x="333" y="161"/>
                    </a:lnTo>
                    <a:lnTo>
                      <a:pt x="281" y="135"/>
                    </a:lnTo>
                    <a:lnTo>
                      <a:pt x="229" y="108"/>
                    </a:lnTo>
                    <a:lnTo>
                      <a:pt x="172" y="81"/>
                    </a:lnTo>
                    <a:lnTo>
                      <a:pt x="117" y="54"/>
                    </a:lnTo>
                    <a:lnTo>
                      <a:pt x="59" y="27"/>
                    </a:lnTo>
                    <a:lnTo>
                      <a:pt x="1" y="0"/>
                    </a:lnTo>
                    <a:lnTo>
                      <a:pt x="0" y="1"/>
                    </a:lnTo>
                    <a:lnTo>
                      <a:pt x="58" y="29"/>
                    </a:lnTo>
                    <a:lnTo>
                      <a:pt x="116" y="56"/>
                    </a:lnTo>
                    <a:lnTo>
                      <a:pt x="171" y="83"/>
                    </a:lnTo>
                    <a:lnTo>
                      <a:pt x="226" y="110"/>
                    </a:lnTo>
                    <a:lnTo>
                      <a:pt x="278" y="137"/>
                    </a:lnTo>
                    <a:lnTo>
                      <a:pt x="329" y="164"/>
                    </a:lnTo>
                    <a:lnTo>
                      <a:pt x="377" y="188"/>
                    </a:lnTo>
                    <a:lnTo>
                      <a:pt x="422" y="213"/>
                    </a:lnTo>
                    <a:lnTo>
                      <a:pt x="465" y="235"/>
                    </a:lnTo>
                    <a:lnTo>
                      <a:pt x="502" y="257"/>
                    </a:lnTo>
                    <a:lnTo>
                      <a:pt x="537" y="277"/>
                    </a:lnTo>
                    <a:lnTo>
                      <a:pt x="567" y="296"/>
                    </a:lnTo>
                    <a:lnTo>
                      <a:pt x="592" y="313"/>
                    </a:lnTo>
                    <a:lnTo>
                      <a:pt x="613" y="327"/>
                    </a:lnTo>
                    <a:lnTo>
                      <a:pt x="629" y="340"/>
                    </a:lnTo>
                    <a:lnTo>
                      <a:pt x="640" y="349"/>
                    </a:lnTo>
                    <a:lnTo>
                      <a:pt x="646" y="358"/>
                    </a:lnTo>
                    <a:lnTo>
                      <a:pt x="647" y="363"/>
                    </a:lnTo>
                    <a:lnTo>
                      <a:pt x="687" y="382"/>
                    </a:lnTo>
                    <a:close/>
                  </a:path>
                </a:pathLst>
              </a:custGeom>
              <a:solidFill>
                <a:srgbClr val="B2D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69" name="Freeform 318"/>
              <p:cNvSpPr>
                <a:spLocks/>
              </p:cNvSpPr>
              <p:nvPr/>
            </p:nvSpPr>
            <p:spPr bwMode="auto">
              <a:xfrm>
                <a:off x="1202" y="1662"/>
                <a:ext cx="647" cy="181"/>
              </a:xfrm>
              <a:custGeom>
                <a:avLst/>
                <a:gdLst>
                  <a:gd name="T0" fmla="*/ 0 w 647"/>
                  <a:gd name="T1" fmla="*/ 0 h 362"/>
                  <a:gd name="T2" fmla="*/ 58 w 647"/>
                  <a:gd name="T3" fmla="*/ 1 h 362"/>
                  <a:gd name="T4" fmla="*/ 116 w 647"/>
                  <a:gd name="T5" fmla="*/ 2 h 362"/>
                  <a:gd name="T6" fmla="*/ 171 w 647"/>
                  <a:gd name="T7" fmla="*/ 3 h 362"/>
                  <a:gd name="T8" fmla="*/ 226 w 647"/>
                  <a:gd name="T9" fmla="*/ 4 h 362"/>
                  <a:gd name="T10" fmla="*/ 278 w 647"/>
                  <a:gd name="T11" fmla="*/ 5 h 362"/>
                  <a:gd name="T12" fmla="*/ 329 w 647"/>
                  <a:gd name="T13" fmla="*/ 6 h 362"/>
                  <a:gd name="T14" fmla="*/ 377 w 647"/>
                  <a:gd name="T15" fmla="*/ 6 h 362"/>
                  <a:gd name="T16" fmla="*/ 422 w 647"/>
                  <a:gd name="T17" fmla="*/ 7 h 362"/>
                  <a:gd name="T18" fmla="*/ 465 w 647"/>
                  <a:gd name="T19" fmla="*/ 8 h 362"/>
                  <a:gd name="T20" fmla="*/ 502 w 647"/>
                  <a:gd name="T21" fmla="*/ 8 h 362"/>
                  <a:gd name="T22" fmla="*/ 537 w 647"/>
                  <a:gd name="T23" fmla="*/ 9 h 362"/>
                  <a:gd name="T24" fmla="*/ 567 w 647"/>
                  <a:gd name="T25" fmla="*/ 10 h 362"/>
                  <a:gd name="T26" fmla="*/ 592 w 647"/>
                  <a:gd name="T27" fmla="*/ 10 h 362"/>
                  <a:gd name="T28" fmla="*/ 613 w 647"/>
                  <a:gd name="T29" fmla="*/ 11 h 362"/>
                  <a:gd name="T30" fmla="*/ 629 w 647"/>
                  <a:gd name="T31" fmla="*/ 11 h 362"/>
                  <a:gd name="T32" fmla="*/ 640 w 647"/>
                  <a:gd name="T33" fmla="*/ 11 h 362"/>
                  <a:gd name="T34" fmla="*/ 646 w 647"/>
                  <a:gd name="T35" fmla="*/ 12 h 362"/>
                  <a:gd name="T36" fmla="*/ 647 w 647"/>
                  <a:gd name="T37" fmla="*/ 12 h 362"/>
                  <a:gd name="T38" fmla="*/ 606 w 647"/>
                  <a:gd name="T39" fmla="*/ 11 h 362"/>
                  <a:gd name="T40" fmla="*/ 605 w 647"/>
                  <a:gd name="T41" fmla="*/ 11 h 362"/>
                  <a:gd name="T42" fmla="*/ 598 w 647"/>
                  <a:gd name="T43" fmla="*/ 11 h 362"/>
                  <a:gd name="T44" fmla="*/ 586 w 647"/>
                  <a:gd name="T45" fmla="*/ 10 h 362"/>
                  <a:gd name="T46" fmla="*/ 569 w 647"/>
                  <a:gd name="T47" fmla="*/ 10 h 362"/>
                  <a:gd name="T48" fmla="*/ 547 w 647"/>
                  <a:gd name="T49" fmla="*/ 10 h 362"/>
                  <a:gd name="T50" fmla="*/ 520 w 647"/>
                  <a:gd name="T51" fmla="*/ 9 h 362"/>
                  <a:gd name="T52" fmla="*/ 489 w 647"/>
                  <a:gd name="T53" fmla="*/ 8 h 362"/>
                  <a:gd name="T54" fmla="*/ 454 w 647"/>
                  <a:gd name="T55" fmla="*/ 8 h 362"/>
                  <a:gd name="T56" fmla="*/ 414 w 647"/>
                  <a:gd name="T57" fmla="*/ 7 h 362"/>
                  <a:gd name="T58" fmla="*/ 370 w 647"/>
                  <a:gd name="T59" fmla="*/ 6 h 362"/>
                  <a:gd name="T60" fmla="*/ 323 w 647"/>
                  <a:gd name="T61" fmla="*/ 6 h 362"/>
                  <a:gd name="T62" fmla="*/ 274 w 647"/>
                  <a:gd name="T63" fmla="*/ 5 h 362"/>
                  <a:gd name="T64" fmla="*/ 223 w 647"/>
                  <a:gd name="T65" fmla="*/ 4 h 362"/>
                  <a:gd name="T66" fmla="*/ 168 w 647"/>
                  <a:gd name="T67" fmla="*/ 3 h 362"/>
                  <a:gd name="T68" fmla="*/ 113 w 647"/>
                  <a:gd name="T69" fmla="*/ 2 h 362"/>
                  <a:gd name="T70" fmla="*/ 56 w 647"/>
                  <a:gd name="T71" fmla="*/ 1 h 362"/>
                  <a:gd name="T72" fmla="*/ 0 w 647"/>
                  <a:gd name="T73" fmla="*/ 1 h 362"/>
                  <a:gd name="T74" fmla="*/ 0 w 647"/>
                  <a:gd name="T75" fmla="*/ 0 h 3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7" h="362">
                    <a:moveTo>
                      <a:pt x="0" y="0"/>
                    </a:moveTo>
                    <a:lnTo>
                      <a:pt x="58" y="28"/>
                    </a:lnTo>
                    <a:lnTo>
                      <a:pt x="116" y="55"/>
                    </a:lnTo>
                    <a:lnTo>
                      <a:pt x="171" y="82"/>
                    </a:lnTo>
                    <a:lnTo>
                      <a:pt x="226" y="109"/>
                    </a:lnTo>
                    <a:lnTo>
                      <a:pt x="278" y="136"/>
                    </a:lnTo>
                    <a:lnTo>
                      <a:pt x="329" y="163"/>
                    </a:lnTo>
                    <a:lnTo>
                      <a:pt x="377" y="187"/>
                    </a:lnTo>
                    <a:lnTo>
                      <a:pt x="422" y="212"/>
                    </a:lnTo>
                    <a:lnTo>
                      <a:pt x="465" y="234"/>
                    </a:lnTo>
                    <a:lnTo>
                      <a:pt x="502" y="256"/>
                    </a:lnTo>
                    <a:lnTo>
                      <a:pt x="537" y="276"/>
                    </a:lnTo>
                    <a:lnTo>
                      <a:pt x="567" y="295"/>
                    </a:lnTo>
                    <a:lnTo>
                      <a:pt x="592" y="312"/>
                    </a:lnTo>
                    <a:lnTo>
                      <a:pt x="613" y="326"/>
                    </a:lnTo>
                    <a:lnTo>
                      <a:pt x="629" y="339"/>
                    </a:lnTo>
                    <a:lnTo>
                      <a:pt x="640" y="348"/>
                    </a:lnTo>
                    <a:lnTo>
                      <a:pt x="646" y="357"/>
                    </a:lnTo>
                    <a:lnTo>
                      <a:pt x="647" y="362"/>
                    </a:lnTo>
                    <a:lnTo>
                      <a:pt x="606" y="343"/>
                    </a:lnTo>
                    <a:lnTo>
                      <a:pt x="605" y="337"/>
                    </a:lnTo>
                    <a:lnTo>
                      <a:pt x="598" y="328"/>
                    </a:lnTo>
                    <a:lnTo>
                      <a:pt x="586" y="319"/>
                    </a:lnTo>
                    <a:lnTo>
                      <a:pt x="569" y="306"/>
                    </a:lnTo>
                    <a:lnTo>
                      <a:pt x="547" y="290"/>
                    </a:lnTo>
                    <a:lnTo>
                      <a:pt x="520" y="274"/>
                    </a:lnTo>
                    <a:lnTo>
                      <a:pt x="489" y="254"/>
                    </a:lnTo>
                    <a:lnTo>
                      <a:pt x="454" y="234"/>
                    </a:lnTo>
                    <a:lnTo>
                      <a:pt x="414" y="212"/>
                    </a:lnTo>
                    <a:lnTo>
                      <a:pt x="370" y="189"/>
                    </a:lnTo>
                    <a:lnTo>
                      <a:pt x="323" y="163"/>
                    </a:lnTo>
                    <a:lnTo>
                      <a:pt x="274" y="138"/>
                    </a:lnTo>
                    <a:lnTo>
                      <a:pt x="223" y="113"/>
                    </a:lnTo>
                    <a:lnTo>
                      <a:pt x="168" y="85"/>
                    </a:lnTo>
                    <a:lnTo>
                      <a:pt x="113" y="58"/>
                    </a:lnTo>
                    <a:lnTo>
                      <a:pt x="56" y="31"/>
                    </a:lnTo>
                    <a:lnTo>
                      <a:pt x="0" y="4"/>
                    </a:lnTo>
                    <a:lnTo>
                      <a:pt x="0" y="0"/>
                    </a:lnTo>
                    <a:close/>
                  </a:path>
                </a:pathLst>
              </a:custGeom>
              <a:solidFill>
                <a:srgbClr val="B2D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70" name="Freeform 319"/>
              <p:cNvSpPr>
                <a:spLocks/>
              </p:cNvSpPr>
              <p:nvPr/>
            </p:nvSpPr>
            <p:spPr bwMode="auto">
              <a:xfrm>
                <a:off x="1200" y="1664"/>
                <a:ext cx="608" cy="169"/>
              </a:xfrm>
              <a:custGeom>
                <a:avLst/>
                <a:gdLst>
                  <a:gd name="T0" fmla="*/ 608 w 608"/>
                  <a:gd name="T1" fmla="*/ 10 h 339"/>
                  <a:gd name="T2" fmla="*/ 607 w 608"/>
                  <a:gd name="T3" fmla="*/ 10 h 339"/>
                  <a:gd name="T4" fmla="*/ 600 w 608"/>
                  <a:gd name="T5" fmla="*/ 10 h 339"/>
                  <a:gd name="T6" fmla="*/ 588 w 608"/>
                  <a:gd name="T7" fmla="*/ 9 h 339"/>
                  <a:gd name="T8" fmla="*/ 571 w 608"/>
                  <a:gd name="T9" fmla="*/ 9 h 339"/>
                  <a:gd name="T10" fmla="*/ 549 w 608"/>
                  <a:gd name="T11" fmla="*/ 8 h 339"/>
                  <a:gd name="T12" fmla="*/ 522 w 608"/>
                  <a:gd name="T13" fmla="*/ 8 h 339"/>
                  <a:gd name="T14" fmla="*/ 491 w 608"/>
                  <a:gd name="T15" fmla="*/ 7 h 339"/>
                  <a:gd name="T16" fmla="*/ 456 w 608"/>
                  <a:gd name="T17" fmla="*/ 7 h 339"/>
                  <a:gd name="T18" fmla="*/ 416 w 608"/>
                  <a:gd name="T19" fmla="*/ 6 h 339"/>
                  <a:gd name="T20" fmla="*/ 372 w 608"/>
                  <a:gd name="T21" fmla="*/ 5 h 339"/>
                  <a:gd name="T22" fmla="*/ 325 w 608"/>
                  <a:gd name="T23" fmla="*/ 4 h 339"/>
                  <a:gd name="T24" fmla="*/ 276 w 608"/>
                  <a:gd name="T25" fmla="*/ 4 h 339"/>
                  <a:gd name="T26" fmla="*/ 225 w 608"/>
                  <a:gd name="T27" fmla="*/ 3 h 339"/>
                  <a:gd name="T28" fmla="*/ 170 w 608"/>
                  <a:gd name="T29" fmla="*/ 2 h 339"/>
                  <a:gd name="T30" fmla="*/ 115 w 608"/>
                  <a:gd name="T31" fmla="*/ 1 h 339"/>
                  <a:gd name="T32" fmla="*/ 58 w 608"/>
                  <a:gd name="T33" fmla="*/ 0 h 339"/>
                  <a:gd name="T34" fmla="*/ 2 w 608"/>
                  <a:gd name="T35" fmla="*/ 0 h 339"/>
                  <a:gd name="T36" fmla="*/ 0 w 608"/>
                  <a:gd name="T37" fmla="*/ 0 h 339"/>
                  <a:gd name="T38" fmla="*/ 54 w 608"/>
                  <a:gd name="T39" fmla="*/ 0 h 339"/>
                  <a:gd name="T40" fmla="*/ 106 w 608"/>
                  <a:gd name="T41" fmla="*/ 1 h 339"/>
                  <a:gd name="T42" fmla="*/ 157 w 608"/>
                  <a:gd name="T43" fmla="*/ 2 h 339"/>
                  <a:gd name="T44" fmla="*/ 208 w 608"/>
                  <a:gd name="T45" fmla="*/ 3 h 339"/>
                  <a:gd name="T46" fmla="*/ 256 w 608"/>
                  <a:gd name="T47" fmla="*/ 4 h 339"/>
                  <a:gd name="T48" fmla="*/ 301 w 608"/>
                  <a:gd name="T49" fmla="*/ 4 h 339"/>
                  <a:gd name="T50" fmla="*/ 345 w 608"/>
                  <a:gd name="T51" fmla="*/ 5 h 339"/>
                  <a:gd name="T52" fmla="*/ 385 w 608"/>
                  <a:gd name="T53" fmla="*/ 6 h 339"/>
                  <a:gd name="T54" fmla="*/ 422 w 608"/>
                  <a:gd name="T55" fmla="*/ 6 h 339"/>
                  <a:gd name="T56" fmla="*/ 456 w 608"/>
                  <a:gd name="T57" fmla="*/ 7 h 339"/>
                  <a:gd name="T58" fmla="*/ 484 w 608"/>
                  <a:gd name="T59" fmla="*/ 7 h 339"/>
                  <a:gd name="T60" fmla="*/ 509 w 608"/>
                  <a:gd name="T61" fmla="*/ 8 h 339"/>
                  <a:gd name="T62" fmla="*/ 529 w 608"/>
                  <a:gd name="T63" fmla="*/ 8 h 339"/>
                  <a:gd name="T64" fmla="*/ 545 w 608"/>
                  <a:gd name="T65" fmla="*/ 9 h 339"/>
                  <a:gd name="T66" fmla="*/ 556 w 608"/>
                  <a:gd name="T67" fmla="*/ 9 h 339"/>
                  <a:gd name="T68" fmla="*/ 563 w 608"/>
                  <a:gd name="T69" fmla="*/ 9 h 339"/>
                  <a:gd name="T70" fmla="*/ 564 w 608"/>
                  <a:gd name="T71" fmla="*/ 9 h 339"/>
                  <a:gd name="T72" fmla="*/ 608 w 608"/>
                  <a:gd name="T73" fmla="*/ 10 h 3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8" h="339">
                    <a:moveTo>
                      <a:pt x="608" y="339"/>
                    </a:moveTo>
                    <a:lnTo>
                      <a:pt x="607" y="333"/>
                    </a:lnTo>
                    <a:lnTo>
                      <a:pt x="600" y="324"/>
                    </a:lnTo>
                    <a:lnTo>
                      <a:pt x="588" y="315"/>
                    </a:lnTo>
                    <a:lnTo>
                      <a:pt x="571" y="302"/>
                    </a:lnTo>
                    <a:lnTo>
                      <a:pt x="549" y="286"/>
                    </a:lnTo>
                    <a:lnTo>
                      <a:pt x="522" y="270"/>
                    </a:lnTo>
                    <a:lnTo>
                      <a:pt x="491" y="250"/>
                    </a:lnTo>
                    <a:lnTo>
                      <a:pt x="456" y="230"/>
                    </a:lnTo>
                    <a:lnTo>
                      <a:pt x="416" y="208"/>
                    </a:lnTo>
                    <a:lnTo>
                      <a:pt x="372" y="185"/>
                    </a:lnTo>
                    <a:lnTo>
                      <a:pt x="325" y="159"/>
                    </a:lnTo>
                    <a:lnTo>
                      <a:pt x="276" y="134"/>
                    </a:lnTo>
                    <a:lnTo>
                      <a:pt x="225" y="109"/>
                    </a:lnTo>
                    <a:lnTo>
                      <a:pt x="170" y="81"/>
                    </a:lnTo>
                    <a:lnTo>
                      <a:pt x="115" y="54"/>
                    </a:lnTo>
                    <a:lnTo>
                      <a:pt x="58" y="27"/>
                    </a:lnTo>
                    <a:lnTo>
                      <a:pt x="2" y="0"/>
                    </a:lnTo>
                    <a:lnTo>
                      <a:pt x="0" y="4"/>
                    </a:lnTo>
                    <a:lnTo>
                      <a:pt x="54" y="29"/>
                    </a:lnTo>
                    <a:lnTo>
                      <a:pt x="106" y="54"/>
                    </a:lnTo>
                    <a:lnTo>
                      <a:pt x="157" y="80"/>
                    </a:lnTo>
                    <a:lnTo>
                      <a:pt x="208" y="103"/>
                    </a:lnTo>
                    <a:lnTo>
                      <a:pt x="256" y="129"/>
                    </a:lnTo>
                    <a:lnTo>
                      <a:pt x="301" y="152"/>
                    </a:lnTo>
                    <a:lnTo>
                      <a:pt x="345" y="176"/>
                    </a:lnTo>
                    <a:lnTo>
                      <a:pt x="385" y="197"/>
                    </a:lnTo>
                    <a:lnTo>
                      <a:pt x="422" y="217"/>
                    </a:lnTo>
                    <a:lnTo>
                      <a:pt x="456" y="237"/>
                    </a:lnTo>
                    <a:lnTo>
                      <a:pt x="484" y="253"/>
                    </a:lnTo>
                    <a:lnTo>
                      <a:pt x="509" y="270"/>
                    </a:lnTo>
                    <a:lnTo>
                      <a:pt x="529" y="284"/>
                    </a:lnTo>
                    <a:lnTo>
                      <a:pt x="545" y="295"/>
                    </a:lnTo>
                    <a:lnTo>
                      <a:pt x="556" y="306"/>
                    </a:lnTo>
                    <a:lnTo>
                      <a:pt x="563" y="313"/>
                    </a:lnTo>
                    <a:lnTo>
                      <a:pt x="564" y="319"/>
                    </a:lnTo>
                    <a:lnTo>
                      <a:pt x="608" y="339"/>
                    </a:lnTo>
                    <a:close/>
                  </a:path>
                </a:pathLst>
              </a:custGeom>
              <a:solidFill>
                <a:srgbClr val="B2D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71" name="Freeform 320"/>
              <p:cNvSpPr>
                <a:spLocks/>
              </p:cNvSpPr>
              <p:nvPr/>
            </p:nvSpPr>
            <p:spPr bwMode="auto">
              <a:xfrm>
                <a:off x="1199" y="1666"/>
                <a:ext cx="565" cy="157"/>
              </a:xfrm>
              <a:custGeom>
                <a:avLst/>
                <a:gdLst>
                  <a:gd name="T0" fmla="*/ 1 w 565"/>
                  <a:gd name="T1" fmla="*/ 0 h 315"/>
                  <a:gd name="T2" fmla="*/ 55 w 565"/>
                  <a:gd name="T3" fmla="*/ 0 h 315"/>
                  <a:gd name="T4" fmla="*/ 107 w 565"/>
                  <a:gd name="T5" fmla="*/ 1 h 315"/>
                  <a:gd name="T6" fmla="*/ 158 w 565"/>
                  <a:gd name="T7" fmla="*/ 2 h 315"/>
                  <a:gd name="T8" fmla="*/ 209 w 565"/>
                  <a:gd name="T9" fmla="*/ 3 h 315"/>
                  <a:gd name="T10" fmla="*/ 257 w 565"/>
                  <a:gd name="T11" fmla="*/ 3 h 315"/>
                  <a:gd name="T12" fmla="*/ 302 w 565"/>
                  <a:gd name="T13" fmla="*/ 4 h 315"/>
                  <a:gd name="T14" fmla="*/ 346 w 565"/>
                  <a:gd name="T15" fmla="*/ 5 h 315"/>
                  <a:gd name="T16" fmla="*/ 386 w 565"/>
                  <a:gd name="T17" fmla="*/ 6 h 315"/>
                  <a:gd name="T18" fmla="*/ 423 w 565"/>
                  <a:gd name="T19" fmla="*/ 6 h 315"/>
                  <a:gd name="T20" fmla="*/ 457 w 565"/>
                  <a:gd name="T21" fmla="*/ 7 h 315"/>
                  <a:gd name="T22" fmla="*/ 485 w 565"/>
                  <a:gd name="T23" fmla="*/ 7 h 315"/>
                  <a:gd name="T24" fmla="*/ 510 w 565"/>
                  <a:gd name="T25" fmla="*/ 8 h 315"/>
                  <a:gd name="T26" fmla="*/ 530 w 565"/>
                  <a:gd name="T27" fmla="*/ 8 h 315"/>
                  <a:gd name="T28" fmla="*/ 546 w 565"/>
                  <a:gd name="T29" fmla="*/ 9 h 315"/>
                  <a:gd name="T30" fmla="*/ 557 w 565"/>
                  <a:gd name="T31" fmla="*/ 9 h 315"/>
                  <a:gd name="T32" fmla="*/ 564 w 565"/>
                  <a:gd name="T33" fmla="*/ 9 h 315"/>
                  <a:gd name="T34" fmla="*/ 565 w 565"/>
                  <a:gd name="T35" fmla="*/ 9 h 315"/>
                  <a:gd name="T36" fmla="*/ 517 w 565"/>
                  <a:gd name="T37" fmla="*/ 9 h 315"/>
                  <a:gd name="T38" fmla="*/ 516 w 565"/>
                  <a:gd name="T39" fmla="*/ 8 h 315"/>
                  <a:gd name="T40" fmla="*/ 510 w 565"/>
                  <a:gd name="T41" fmla="*/ 8 h 315"/>
                  <a:gd name="T42" fmla="*/ 497 w 565"/>
                  <a:gd name="T43" fmla="*/ 8 h 315"/>
                  <a:gd name="T44" fmla="*/ 482 w 565"/>
                  <a:gd name="T45" fmla="*/ 8 h 315"/>
                  <a:gd name="T46" fmla="*/ 461 w 565"/>
                  <a:gd name="T47" fmla="*/ 7 h 315"/>
                  <a:gd name="T48" fmla="*/ 435 w 565"/>
                  <a:gd name="T49" fmla="*/ 7 h 315"/>
                  <a:gd name="T50" fmla="*/ 406 w 565"/>
                  <a:gd name="T51" fmla="*/ 6 h 315"/>
                  <a:gd name="T52" fmla="*/ 370 w 565"/>
                  <a:gd name="T53" fmla="*/ 5 h 315"/>
                  <a:gd name="T54" fmla="*/ 334 w 565"/>
                  <a:gd name="T55" fmla="*/ 5 h 315"/>
                  <a:gd name="T56" fmla="*/ 293 w 565"/>
                  <a:gd name="T57" fmla="*/ 4 h 315"/>
                  <a:gd name="T58" fmla="*/ 249 w 565"/>
                  <a:gd name="T59" fmla="*/ 3 h 315"/>
                  <a:gd name="T60" fmla="*/ 202 w 565"/>
                  <a:gd name="T61" fmla="*/ 3 h 315"/>
                  <a:gd name="T62" fmla="*/ 154 w 565"/>
                  <a:gd name="T63" fmla="*/ 2 h 315"/>
                  <a:gd name="T64" fmla="*/ 103 w 565"/>
                  <a:gd name="T65" fmla="*/ 1 h 315"/>
                  <a:gd name="T66" fmla="*/ 52 w 565"/>
                  <a:gd name="T67" fmla="*/ 0 h 315"/>
                  <a:gd name="T68" fmla="*/ 0 w 565"/>
                  <a:gd name="T69" fmla="*/ 0 h 315"/>
                  <a:gd name="T70" fmla="*/ 1 w 565"/>
                  <a:gd name="T71" fmla="*/ 0 h 3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5" h="315">
                    <a:moveTo>
                      <a:pt x="1" y="0"/>
                    </a:moveTo>
                    <a:lnTo>
                      <a:pt x="55" y="25"/>
                    </a:lnTo>
                    <a:lnTo>
                      <a:pt x="107" y="50"/>
                    </a:lnTo>
                    <a:lnTo>
                      <a:pt x="158" y="76"/>
                    </a:lnTo>
                    <a:lnTo>
                      <a:pt x="209" y="99"/>
                    </a:lnTo>
                    <a:lnTo>
                      <a:pt x="257" y="125"/>
                    </a:lnTo>
                    <a:lnTo>
                      <a:pt x="302" y="148"/>
                    </a:lnTo>
                    <a:lnTo>
                      <a:pt x="346" y="172"/>
                    </a:lnTo>
                    <a:lnTo>
                      <a:pt x="386" y="193"/>
                    </a:lnTo>
                    <a:lnTo>
                      <a:pt x="423" y="213"/>
                    </a:lnTo>
                    <a:lnTo>
                      <a:pt x="457" y="233"/>
                    </a:lnTo>
                    <a:lnTo>
                      <a:pt x="485" y="249"/>
                    </a:lnTo>
                    <a:lnTo>
                      <a:pt x="510" y="266"/>
                    </a:lnTo>
                    <a:lnTo>
                      <a:pt x="530" y="280"/>
                    </a:lnTo>
                    <a:lnTo>
                      <a:pt x="546" y="291"/>
                    </a:lnTo>
                    <a:lnTo>
                      <a:pt x="557" y="302"/>
                    </a:lnTo>
                    <a:lnTo>
                      <a:pt x="564" y="309"/>
                    </a:lnTo>
                    <a:lnTo>
                      <a:pt x="565" y="315"/>
                    </a:lnTo>
                    <a:lnTo>
                      <a:pt x="517" y="293"/>
                    </a:lnTo>
                    <a:lnTo>
                      <a:pt x="516" y="287"/>
                    </a:lnTo>
                    <a:lnTo>
                      <a:pt x="510" y="278"/>
                    </a:lnTo>
                    <a:lnTo>
                      <a:pt x="497" y="269"/>
                    </a:lnTo>
                    <a:lnTo>
                      <a:pt x="482" y="257"/>
                    </a:lnTo>
                    <a:lnTo>
                      <a:pt x="461" y="244"/>
                    </a:lnTo>
                    <a:lnTo>
                      <a:pt x="435" y="228"/>
                    </a:lnTo>
                    <a:lnTo>
                      <a:pt x="406" y="210"/>
                    </a:lnTo>
                    <a:lnTo>
                      <a:pt x="370" y="190"/>
                    </a:lnTo>
                    <a:lnTo>
                      <a:pt x="334" y="170"/>
                    </a:lnTo>
                    <a:lnTo>
                      <a:pt x="293" y="148"/>
                    </a:lnTo>
                    <a:lnTo>
                      <a:pt x="249" y="125"/>
                    </a:lnTo>
                    <a:lnTo>
                      <a:pt x="202" y="101"/>
                    </a:lnTo>
                    <a:lnTo>
                      <a:pt x="154" y="77"/>
                    </a:lnTo>
                    <a:lnTo>
                      <a:pt x="103" y="52"/>
                    </a:lnTo>
                    <a:lnTo>
                      <a:pt x="52" y="29"/>
                    </a:lnTo>
                    <a:lnTo>
                      <a:pt x="0" y="3"/>
                    </a:lnTo>
                    <a:lnTo>
                      <a:pt x="1" y="0"/>
                    </a:lnTo>
                    <a:close/>
                  </a:path>
                </a:pathLst>
              </a:custGeom>
              <a:solidFill>
                <a:srgbClr val="B1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72" name="Freeform 321"/>
              <p:cNvSpPr>
                <a:spLocks/>
              </p:cNvSpPr>
              <p:nvPr/>
            </p:nvSpPr>
            <p:spPr bwMode="auto">
              <a:xfrm>
                <a:off x="1198" y="1668"/>
                <a:ext cx="518" cy="144"/>
              </a:xfrm>
              <a:custGeom>
                <a:avLst/>
                <a:gdLst>
                  <a:gd name="T0" fmla="*/ 518 w 518"/>
                  <a:gd name="T1" fmla="*/ 9 h 290"/>
                  <a:gd name="T2" fmla="*/ 517 w 518"/>
                  <a:gd name="T3" fmla="*/ 8 h 290"/>
                  <a:gd name="T4" fmla="*/ 511 w 518"/>
                  <a:gd name="T5" fmla="*/ 8 h 290"/>
                  <a:gd name="T6" fmla="*/ 498 w 518"/>
                  <a:gd name="T7" fmla="*/ 8 h 290"/>
                  <a:gd name="T8" fmla="*/ 483 w 518"/>
                  <a:gd name="T9" fmla="*/ 7 h 290"/>
                  <a:gd name="T10" fmla="*/ 462 w 518"/>
                  <a:gd name="T11" fmla="*/ 7 h 290"/>
                  <a:gd name="T12" fmla="*/ 436 w 518"/>
                  <a:gd name="T13" fmla="*/ 7 h 290"/>
                  <a:gd name="T14" fmla="*/ 407 w 518"/>
                  <a:gd name="T15" fmla="*/ 6 h 290"/>
                  <a:gd name="T16" fmla="*/ 371 w 518"/>
                  <a:gd name="T17" fmla="*/ 5 h 290"/>
                  <a:gd name="T18" fmla="*/ 335 w 518"/>
                  <a:gd name="T19" fmla="*/ 5 h 290"/>
                  <a:gd name="T20" fmla="*/ 294 w 518"/>
                  <a:gd name="T21" fmla="*/ 4 h 290"/>
                  <a:gd name="T22" fmla="*/ 250 w 518"/>
                  <a:gd name="T23" fmla="*/ 3 h 290"/>
                  <a:gd name="T24" fmla="*/ 203 w 518"/>
                  <a:gd name="T25" fmla="*/ 3 h 290"/>
                  <a:gd name="T26" fmla="*/ 155 w 518"/>
                  <a:gd name="T27" fmla="*/ 2 h 290"/>
                  <a:gd name="T28" fmla="*/ 104 w 518"/>
                  <a:gd name="T29" fmla="*/ 1 h 290"/>
                  <a:gd name="T30" fmla="*/ 53 w 518"/>
                  <a:gd name="T31" fmla="*/ 0 h 290"/>
                  <a:gd name="T32" fmla="*/ 1 w 518"/>
                  <a:gd name="T33" fmla="*/ 0 h 290"/>
                  <a:gd name="T34" fmla="*/ 0 w 518"/>
                  <a:gd name="T35" fmla="*/ 0 h 290"/>
                  <a:gd name="T36" fmla="*/ 50 w 518"/>
                  <a:gd name="T37" fmla="*/ 0 h 290"/>
                  <a:gd name="T38" fmla="*/ 100 w 518"/>
                  <a:gd name="T39" fmla="*/ 1 h 290"/>
                  <a:gd name="T40" fmla="*/ 148 w 518"/>
                  <a:gd name="T41" fmla="*/ 2 h 290"/>
                  <a:gd name="T42" fmla="*/ 195 w 518"/>
                  <a:gd name="T43" fmla="*/ 3 h 290"/>
                  <a:gd name="T44" fmla="*/ 238 w 518"/>
                  <a:gd name="T45" fmla="*/ 3 h 290"/>
                  <a:gd name="T46" fmla="*/ 279 w 518"/>
                  <a:gd name="T47" fmla="*/ 4 h 290"/>
                  <a:gd name="T48" fmla="*/ 318 w 518"/>
                  <a:gd name="T49" fmla="*/ 5 h 290"/>
                  <a:gd name="T50" fmla="*/ 353 w 518"/>
                  <a:gd name="T51" fmla="*/ 5 h 290"/>
                  <a:gd name="T52" fmla="*/ 383 w 518"/>
                  <a:gd name="T53" fmla="*/ 6 h 290"/>
                  <a:gd name="T54" fmla="*/ 409 w 518"/>
                  <a:gd name="T55" fmla="*/ 6 h 290"/>
                  <a:gd name="T56" fmla="*/ 431 w 518"/>
                  <a:gd name="T57" fmla="*/ 7 h 290"/>
                  <a:gd name="T58" fmla="*/ 448 w 518"/>
                  <a:gd name="T59" fmla="*/ 7 h 290"/>
                  <a:gd name="T60" fmla="*/ 460 w 518"/>
                  <a:gd name="T61" fmla="*/ 7 h 290"/>
                  <a:gd name="T62" fmla="*/ 466 w 518"/>
                  <a:gd name="T63" fmla="*/ 8 h 290"/>
                  <a:gd name="T64" fmla="*/ 467 w 518"/>
                  <a:gd name="T65" fmla="*/ 8 h 290"/>
                  <a:gd name="T66" fmla="*/ 518 w 518"/>
                  <a:gd name="T67" fmla="*/ 9 h 2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8" h="290">
                    <a:moveTo>
                      <a:pt x="518" y="290"/>
                    </a:moveTo>
                    <a:lnTo>
                      <a:pt x="517" y="284"/>
                    </a:lnTo>
                    <a:lnTo>
                      <a:pt x="511" y="275"/>
                    </a:lnTo>
                    <a:lnTo>
                      <a:pt x="498" y="266"/>
                    </a:lnTo>
                    <a:lnTo>
                      <a:pt x="483" y="254"/>
                    </a:lnTo>
                    <a:lnTo>
                      <a:pt x="462" y="241"/>
                    </a:lnTo>
                    <a:lnTo>
                      <a:pt x="436" y="225"/>
                    </a:lnTo>
                    <a:lnTo>
                      <a:pt x="407" y="207"/>
                    </a:lnTo>
                    <a:lnTo>
                      <a:pt x="371" y="187"/>
                    </a:lnTo>
                    <a:lnTo>
                      <a:pt x="335" y="167"/>
                    </a:lnTo>
                    <a:lnTo>
                      <a:pt x="294" y="145"/>
                    </a:lnTo>
                    <a:lnTo>
                      <a:pt x="250" y="122"/>
                    </a:lnTo>
                    <a:lnTo>
                      <a:pt x="203" y="98"/>
                    </a:lnTo>
                    <a:lnTo>
                      <a:pt x="155" y="74"/>
                    </a:lnTo>
                    <a:lnTo>
                      <a:pt x="104" y="49"/>
                    </a:lnTo>
                    <a:lnTo>
                      <a:pt x="53" y="26"/>
                    </a:lnTo>
                    <a:lnTo>
                      <a:pt x="1" y="0"/>
                    </a:lnTo>
                    <a:lnTo>
                      <a:pt x="0" y="4"/>
                    </a:lnTo>
                    <a:lnTo>
                      <a:pt x="50" y="27"/>
                    </a:lnTo>
                    <a:lnTo>
                      <a:pt x="100" y="51"/>
                    </a:lnTo>
                    <a:lnTo>
                      <a:pt x="148" y="76"/>
                    </a:lnTo>
                    <a:lnTo>
                      <a:pt x="195" y="98"/>
                    </a:lnTo>
                    <a:lnTo>
                      <a:pt x="238" y="122"/>
                    </a:lnTo>
                    <a:lnTo>
                      <a:pt x="279" y="143"/>
                    </a:lnTo>
                    <a:lnTo>
                      <a:pt x="318" y="163"/>
                    </a:lnTo>
                    <a:lnTo>
                      <a:pt x="353" y="183"/>
                    </a:lnTo>
                    <a:lnTo>
                      <a:pt x="383" y="201"/>
                    </a:lnTo>
                    <a:lnTo>
                      <a:pt x="409" y="217"/>
                    </a:lnTo>
                    <a:lnTo>
                      <a:pt x="431" y="230"/>
                    </a:lnTo>
                    <a:lnTo>
                      <a:pt x="448" y="243"/>
                    </a:lnTo>
                    <a:lnTo>
                      <a:pt x="460" y="254"/>
                    </a:lnTo>
                    <a:lnTo>
                      <a:pt x="466" y="261"/>
                    </a:lnTo>
                    <a:lnTo>
                      <a:pt x="467" y="266"/>
                    </a:lnTo>
                    <a:lnTo>
                      <a:pt x="518" y="290"/>
                    </a:lnTo>
                    <a:close/>
                  </a:path>
                </a:pathLst>
              </a:custGeom>
              <a:solidFill>
                <a:srgbClr val="B1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73" name="Freeform 322"/>
              <p:cNvSpPr>
                <a:spLocks/>
              </p:cNvSpPr>
              <p:nvPr/>
            </p:nvSpPr>
            <p:spPr bwMode="auto">
              <a:xfrm>
                <a:off x="1198" y="1669"/>
                <a:ext cx="467" cy="132"/>
              </a:xfrm>
              <a:custGeom>
                <a:avLst/>
                <a:gdLst>
                  <a:gd name="T0" fmla="*/ 0 w 467"/>
                  <a:gd name="T1" fmla="*/ 0 h 262"/>
                  <a:gd name="T2" fmla="*/ 50 w 467"/>
                  <a:gd name="T3" fmla="*/ 1 h 262"/>
                  <a:gd name="T4" fmla="*/ 100 w 467"/>
                  <a:gd name="T5" fmla="*/ 2 h 262"/>
                  <a:gd name="T6" fmla="*/ 148 w 467"/>
                  <a:gd name="T7" fmla="*/ 3 h 262"/>
                  <a:gd name="T8" fmla="*/ 195 w 467"/>
                  <a:gd name="T9" fmla="*/ 3 h 262"/>
                  <a:gd name="T10" fmla="*/ 238 w 467"/>
                  <a:gd name="T11" fmla="*/ 4 h 262"/>
                  <a:gd name="T12" fmla="*/ 279 w 467"/>
                  <a:gd name="T13" fmla="*/ 5 h 262"/>
                  <a:gd name="T14" fmla="*/ 318 w 467"/>
                  <a:gd name="T15" fmla="*/ 5 h 262"/>
                  <a:gd name="T16" fmla="*/ 353 w 467"/>
                  <a:gd name="T17" fmla="*/ 6 h 262"/>
                  <a:gd name="T18" fmla="*/ 383 w 467"/>
                  <a:gd name="T19" fmla="*/ 7 h 262"/>
                  <a:gd name="T20" fmla="*/ 409 w 467"/>
                  <a:gd name="T21" fmla="*/ 7 h 262"/>
                  <a:gd name="T22" fmla="*/ 431 w 467"/>
                  <a:gd name="T23" fmla="*/ 8 h 262"/>
                  <a:gd name="T24" fmla="*/ 448 w 467"/>
                  <a:gd name="T25" fmla="*/ 8 h 262"/>
                  <a:gd name="T26" fmla="*/ 460 w 467"/>
                  <a:gd name="T27" fmla="*/ 8 h 262"/>
                  <a:gd name="T28" fmla="*/ 466 w 467"/>
                  <a:gd name="T29" fmla="*/ 9 h 262"/>
                  <a:gd name="T30" fmla="*/ 467 w 467"/>
                  <a:gd name="T31" fmla="*/ 9 h 262"/>
                  <a:gd name="T32" fmla="*/ 414 w 467"/>
                  <a:gd name="T33" fmla="*/ 8 h 262"/>
                  <a:gd name="T34" fmla="*/ 412 w 467"/>
                  <a:gd name="T35" fmla="*/ 8 h 262"/>
                  <a:gd name="T36" fmla="*/ 407 w 467"/>
                  <a:gd name="T37" fmla="*/ 8 h 262"/>
                  <a:gd name="T38" fmla="*/ 397 w 467"/>
                  <a:gd name="T39" fmla="*/ 7 h 262"/>
                  <a:gd name="T40" fmla="*/ 381 w 467"/>
                  <a:gd name="T41" fmla="*/ 7 h 262"/>
                  <a:gd name="T42" fmla="*/ 361 w 467"/>
                  <a:gd name="T43" fmla="*/ 7 h 262"/>
                  <a:gd name="T44" fmla="*/ 339 w 467"/>
                  <a:gd name="T45" fmla="*/ 6 h 262"/>
                  <a:gd name="T46" fmla="*/ 312 w 467"/>
                  <a:gd name="T47" fmla="*/ 6 h 262"/>
                  <a:gd name="T48" fmla="*/ 281 w 467"/>
                  <a:gd name="T49" fmla="*/ 5 h 262"/>
                  <a:gd name="T50" fmla="*/ 247 w 467"/>
                  <a:gd name="T51" fmla="*/ 4 h 262"/>
                  <a:gd name="T52" fmla="*/ 210 w 467"/>
                  <a:gd name="T53" fmla="*/ 4 h 262"/>
                  <a:gd name="T54" fmla="*/ 171 w 467"/>
                  <a:gd name="T55" fmla="*/ 3 h 262"/>
                  <a:gd name="T56" fmla="*/ 130 w 467"/>
                  <a:gd name="T57" fmla="*/ 3 h 262"/>
                  <a:gd name="T58" fmla="*/ 87 w 467"/>
                  <a:gd name="T59" fmla="*/ 2 h 262"/>
                  <a:gd name="T60" fmla="*/ 43 w 467"/>
                  <a:gd name="T61" fmla="*/ 1 h 262"/>
                  <a:gd name="T62" fmla="*/ 0 w 467"/>
                  <a:gd name="T63" fmla="*/ 1 h 262"/>
                  <a:gd name="T64" fmla="*/ 0 w 467"/>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67" h="262">
                    <a:moveTo>
                      <a:pt x="0" y="0"/>
                    </a:moveTo>
                    <a:lnTo>
                      <a:pt x="50" y="23"/>
                    </a:lnTo>
                    <a:lnTo>
                      <a:pt x="100" y="47"/>
                    </a:lnTo>
                    <a:lnTo>
                      <a:pt x="148" y="72"/>
                    </a:lnTo>
                    <a:lnTo>
                      <a:pt x="195" y="94"/>
                    </a:lnTo>
                    <a:lnTo>
                      <a:pt x="238" y="118"/>
                    </a:lnTo>
                    <a:lnTo>
                      <a:pt x="279" y="139"/>
                    </a:lnTo>
                    <a:lnTo>
                      <a:pt x="318" y="159"/>
                    </a:lnTo>
                    <a:lnTo>
                      <a:pt x="353" y="179"/>
                    </a:lnTo>
                    <a:lnTo>
                      <a:pt x="383" y="197"/>
                    </a:lnTo>
                    <a:lnTo>
                      <a:pt x="409" y="213"/>
                    </a:lnTo>
                    <a:lnTo>
                      <a:pt x="431" y="226"/>
                    </a:lnTo>
                    <a:lnTo>
                      <a:pt x="448" y="239"/>
                    </a:lnTo>
                    <a:lnTo>
                      <a:pt x="460" y="250"/>
                    </a:lnTo>
                    <a:lnTo>
                      <a:pt x="466" y="257"/>
                    </a:lnTo>
                    <a:lnTo>
                      <a:pt x="467" y="262"/>
                    </a:lnTo>
                    <a:lnTo>
                      <a:pt x="414" y="237"/>
                    </a:lnTo>
                    <a:lnTo>
                      <a:pt x="412" y="232"/>
                    </a:lnTo>
                    <a:lnTo>
                      <a:pt x="407" y="224"/>
                    </a:lnTo>
                    <a:lnTo>
                      <a:pt x="397" y="217"/>
                    </a:lnTo>
                    <a:lnTo>
                      <a:pt x="381" y="206"/>
                    </a:lnTo>
                    <a:lnTo>
                      <a:pt x="361" y="194"/>
                    </a:lnTo>
                    <a:lnTo>
                      <a:pt x="339" y="179"/>
                    </a:lnTo>
                    <a:lnTo>
                      <a:pt x="312" y="163"/>
                    </a:lnTo>
                    <a:lnTo>
                      <a:pt x="281" y="147"/>
                    </a:lnTo>
                    <a:lnTo>
                      <a:pt x="247" y="128"/>
                    </a:lnTo>
                    <a:lnTo>
                      <a:pt x="210" y="108"/>
                    </a:lnTo>
                    <a:lnTo>
                      <a:pt x="171" y="89"/>
                    </a:lnTo>
                    <a:lnTo>
                      <a:pt x="130" y="67"/>
                    </a:lnTo>
                    <a:lnTo>
                      <a:pt x="87" y="47"/>
                    </a:lnTo>
                    <a:lnTo>
                      <a:pt x="43" y="25"/>
                    </a:lnTo>
                    <a:lnTo>
                      <a:pt x="0" y="5"/>
                    </a:lnTo>
                    <a:lnTo>
                      <a:pt x="0" y="0"/>
                    </a:lnTo>
                    <a:close/>
                  </a:path>
                </a:pathLst>
              </a:custGeom>
              <a:solidFill>
                <a:srgbClr val="B1E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74" name="Freeform 323"/>
              <p:cNvSpPr>
                <a:spLocks/>
              </p:cNvSpPr>
              <p:nvPr/>
            </p:nvSpPr>
            <p:spPr bwMode="auto">
              <a:xfrm>
                <a:off x="1196" y="1672"/>
                <a:ext cx="416" cy="116"/>
              </a:xfrm>
              <a:custGeom>
                <a:avLst/>
                <a:gdLst>
                  <a:gd name="T0" fmla="*/ 416 w 416"/>
                  <a:gd name="T1" fmla="*/ 8 h 232"/>
                  <a:gd name="T2" fmla="*/ 414 w 416"/>
                  <a:gd name="T3" fmla="*/ 8 h 232"/>
                  <a:gd name="T4" fmla="*/ 409 w 416"/>
                  <a:gd name="T5" fmla="*/ 7 h 232"/>
                  <a:gd name="T6" fmla="*/ 399 w 416"/>
                  <a:gd name="T7" fmla="*/ 7 h 232"/>
                  <a:gd name="T8" fmla="*/ 383 w 416"/>
                  <a:gd name="T9" fmla="*/ 7 h 232"/>
                  <a:gd name="T10" fmla="*/ 363 w 416"/>
                  <a:gd name="T11" fmla="*/ 6 h 232"/>
                  <a:gd name="T12" fmla="*/ 341 w 416"/>
                  <a:gd name="T13" fmla="*/ 6 h 232"/>
                  <a:gd name="T14" fmla="*/ 314 w 416"/>
                  <a:gd name="T15" fmla="*/ 5 h 232"/>
                  <a:gd name="T16" fmla="*/ 283 w 416"/>
                  <a:gd name="T17" fmla="*/ 5 h 232"/>
                  <a:gd name="T18" fmla="*/ 249 w 416"/>
                  <a:gd name="T19" fmla="*/ 4 h 232"/>
                  <a:gd name="T20" fmla="*/ 212 w 416"/>
                  <a:gd name="T21" fmla="*/ 4 h 232"/>
                  <a:gd name="T22" fmla="*/ 173 w 416"/>
                  <a:gd name="T23" fmla="*/ 3 h 232"/>
                  <a:gd name="T24" fmla="*/ 132 w 416"/>
                  <a:gd name="T25" fmla="*/ 2 h 232"/>
                  <a:gd name="T26" fmla="*/ 89 w 416"/>
                  <a:gd name="T27" fmla="*/ 2 h 232"/>
                  <a:gd name="T28" fmla="*/ 45 w 416"/>
                  <a:gd name="T29" fmla="*/ 1 h 232"/>
                  <a:gd name="T30" fmla="*/ 2 w 416"/>
                  <a:gd name="T31" fmla="*/ 0 h 232"/>
                  <a:gd name="T32" fmla="*/ 0 w 416"/>
                  <a:gd name="T33" fmla="*/ 1 h 232"/>
                  <a:gd name="T34" fmla="*/ 41 w 416"/>
                  <a:gd name="T35" fmla="*/ 1 h 232"/>
                  <a:gd name="T36" fmla="*/ 81 w 416"/>
                  <a:gd name="T37" fmla="*/ 2 h 232"/>
                  <a:gd name="T38" fmla="*/ 120 w 416"/>
                  <a:gd name="T39" fmla="*/ 2 h 232"/>
                  <a:gd name="T40" fmla="*/ 158 w 416"/>
                  <a:gd name="T41" fmla="*/ 3 h 232"/>
                  <a:gd name="T42" fmla="*/ 194 w 416"/>
                  <a:gd name="T43" fmla="*/ 4 h 232"/>
                  <a:gd name="T44" fmla="*/ 226 w 416"/>
                  <a:gd name="T45" fmla="*/ 4 h 232"/>
                  <a:gd name="T46" fmla="*/ 257 w 416"/>
                  <a:gd name="T47" fmla="*/ 5 h 232"/>
                  <a:gd name="T48" fmla="*/ 283 w 416"/>
                  <a:gd name="T49" fmla="*/ 5 h 232"/>
                  <a:gd name="T50" fmla="*/ 307 w 416"/>
                  <a:gd name="T51" fmla="*/ 6 h 232"/>
                  <a:gd name="T52" fmla="*/ 325 w 416"/>
                  <a:gd name="T53" fmla="*/ 6 h 232"/>
                  <a:gd name="T54" fmla="*/ 341 w 416"/>
                  <a:gd name="T55" fmla="*/ 6 h 232"/>
                  <a:gd name="T56" fmla="*/ 351 w 416"/>
                  <a:gd name="T57" fmla="*/ 7 h 232"/>
                  <a:gd name="T58" fmla="*/ 356 w 416"/>
                  <a:gd name="T59" fmla="*/ 7 h 232"/>
                  <a:gd name="T60" fmla="*/ 358 w 416"/>
                  <a:gd name="T61" fmla="*/ 7 h 232"/>
                  <a:gd name="T62" fmla="*/ 416 w 416"/>
                  <a:gd name="T63" fmla="*/ 8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6" h="232">
                    <a:moveTo>
                      <a:pt x="416" y="232"/>
                    </a:moveTo>
                    <a:lnTo>
                      <a:pt x="414" y="227"/>
                    </a:lnTo>
                    <a:lnTo>
                      <a:pt x="409" y="219"/>
                    </a:lnTo>
                    <a:lnTo>
                      <a:pt x="399" y="212"/>
                    </a:lnTo>
                    <a:lnTo>
                      <a:pt x="383" y="201"/>
                    </a:lnTo>
                    <a:lnTo>
                      <a:pt x="363" y="189"/>
                    </a:lnTo>
                    <a:lnTo>
                      <a:pt x="341" y="174"/>
                    </a:lnTo>
                    <a:lnTo>
                      <a:pt x="314" y="158"/>
                    </a:lnTo>
                    <a:lnTo>
                      <a:pt x="283" y="142"/>
                    </a:lnTo>
                    <a:lnTo>
                      <a:pt x="249" y="123"/>
                    </a:lnTo>
                    <a:lnTo>
                      <a:pt x="212" y="103"/>
                    </a:lnTo>
                    <a:lnTo>
                      <a:pt x="173" y="84"/>
                    </a:lnTo>
                    <a:lnTo>
                      <a:pt x="132" y="62"/>
                    </a:lnTo>
                    <a:lnTo>
                      <a:pt x="89" y="42"/>
                    </a:lnTo>
                    <a:lnTo>
                      <a:pt x="45" y="20"/>
                    </a:lnTo>
                    <a:lnTo>
                      <a:pt x="2" y="0"/>
                    </a:lnTo>
                    <a:lnTo>
                      <a:pt x="0" y="4"/>
                    </a:lnTo>
                    <a:lnTo>
                      <a:pt x="41" y="24"/>
                    </a:lnTo>
                    <a:lnTo>
                      <a:pt x="81" y="44"/>
                    </a:lnTo>
                    <a:lnTo>
                      <a:pt x="120" y="62"/>
                    </a:lnTo>
                    <a:lnTo>
                      <a:pt x="158" y="82"/>
                    </a:lnTo>
                    <a:lnTo>
                      <a:pt x="194" y="100"/>
                    </a:lnTo>
                    <a:lnTo>
                      <a:pt x="226" y="118"/>
                    </a:lnTo>
                    <a:lnTo>
                      <a:pt x="257" y="134"/>
                    </a:lnTo>
                    <a:lnTo>
                      <a:pt x="283" y="149"/>
                    </a:lnTo>
                    <a:lnTo>
                      <a:pt x="307" y="163"/>
                    </a:lnTo>
                    <a:lnTo>
                      <a:pt x="325" y="176"/>
                    </a:lnTo>
                    <a:lnTo>
                      <a:pt x="341" y="185"/>
                    </a:lnTo>
                    <a:lnTo>
                      <a:pt x="351" y="194"/>
                    </a:lnTo>
                    <a:lnTo>
                      <a:pt x="356" y="199"/>
                    </a:lnTo>
                    <a:lnTo>
                      <a:pt x="358" y="205"/>
                    </a:lnTo>
                    <a:lnTo>
                      <a:pt x="416" y="232"/>
                    </a:lnTo>
                    <a:close/>
                  </a:path>
                </a:pathLst>
              </a:custGeom>
              <a:solidFill>
                <a:srgbClr val="B1E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75" name="Freeform 324"/>
              <p:cNvSpPr>
                <a:spLocks/>
              </p:cNvSpPr>
              <p:nvPr/>
            </p:nvSpPr>
            <p:spPr bwMode="auto">
              <a:xfrm>
                <a:off x="1195" y="1674"/>
                <a:ext cx="359" cy="100"/>
              </a:xfrm>
              <a:custGeom>
                <a:avLst/>
                <a:gdLst>
                  <a:gd name="T0" fmla="*/ 1 w 359"/>
                  <a:gd name="T1" fmla="*/ 0 h 201"/>
                  <a:gd name="T2" fmla="*/ 42 w 359"/>
                  <a:gd name="T3" fmla="*/ 0 h 201"/>
                  <a:gd name="T4" fmla="*/ 82 w 359"/>
                  <a:gd name="T5" fmla="*/ 1 h 201"/>
                  <a:gd name="T6" fmla="*/ 121 w 359"/>
                  <a:gd name="T7" fmla="*/ 1 h 201"/>
                  <a:gd name="T8" fmla="*/ 159 w 359"/>
                  <a:gd name="T9" fmla="*/ 2 h 201"/>
                  <a:gd name="T10" fmla="*/ 195 w 359"/>
                  <a:gd name="T11" fmla="*/ 3 h 201"/>
                  <a:gd name="T12" fmla="*/ 227 w 359"/>
                  <a:gd name="T13" fmla="*/ 3 h 201"/>
                  <a:gd name="T14" fmla="*/ 258 w 359"/>
                  <a:gd name="T15" fmla="*/ 4 h 201"/>
                  <a:gd name="T16" fmla="*/ 284 w 359"/>
                  <a:gd name="T17" fmla="*/ 4 h 201"/>
                  <a:gd name="T18" fmla="*/ 308 w 359"/>
                  <a:gd name="T19" fmla="*/ 4 h 201"/>
                  <a:gd name="T20" fmla="*/ 326 w 359"/>
                  <a:gd name="T21" fmla="*/ 5 h 201"/>
                  <a:gd name="T22" fmla="*/ 342 w 359"/>
                  <a:gd name="T23" fmla="*/ 5 h 201"/>
                  <a:gd name="T24" fmla="*/ 352 w 359"/>
                  <a:gd name="T25" fmla="*/ 5 h 201"/>
                  <a:gd name="T26" fmla="*/ 357 w 359"/>
                  <a:gd name="T27" fmla="*/ 6 h 201"/>
                  <a:gd name="T28" fmla="*/ 359 w 359"/>
                  <a:gd name="T29" fmla="*/ 6 h 201"/>
                  <a:gd name="T30" fmla="*/ 297 w 359"/>
                  <a:gd name="T31" fmla="*/ 5 h 201"/>
                  <a:gd name="T32" fmla="*/ 295 w 359"/>
                  <a:gd name="T33" fmla="*/ 5 h 201"/>
                  <a:gd name="T34" fmla="*/ 288 w 359"/>
                  <a:gd name="T35" fmla="*/ 5 h 201"/>
                  <a:gd name="T36" fmla="*/ 277 w 359"/>
                  <a:gd name="T37" fmla="*/ 4 h 201"/>
                  <a:gd name="T38" fmla="*/ 260 w 359"/>
                  <a:gd name="T39" fmla="*/ 4 h 201"/>
                  <a:gd name="T40" fmla="*/ 239 w 359"/>
                  <a:gd name="T41" fmla="*/ 4 h 201"/>
                  <a:gd name="T42" fmla="*/ 213 w 359"/>
                  <a:gd name="T43" fmla="*/ 3 h 201"/>
                  <a:gd name="T44" fmla="*/ 183 w 359"/>
                  <a:gd name="T45" fmla="*/ 3 h 201"/>
                  <a:gd name="T46" fmla="*/ 151 w 359"/>
                  <a:gd name="T47" fmla="*/ 2 h 201"/>
                  <a:gd name="T48" fmla="*/ 116 w 359"/>
                  <a:gd name="T49" fmla="*/ 1 h 201"/>
                  <a:gd name="T50" fmla="*/ 77 w 359"/>
                  <a:gd name="T51" fmla="*/ 1 h 201"/>
                  <a:gd name="T52" fmla="*/ 39 w 359"/>
                  <a:gd name="T53" fmla="*/ 0 h 201"/>
                  <a:gd name="T54" fmla="*/ 0 w 359"/>
                  <a:gd name="T55" fmla="*/ 0 h 201"/>
                  <a:gd name="T56" fmla="*/ 1 w 359"/>
                  <a:gd name="T57" fmla="*/ 0 h 2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9" h="201">
                    <a:moveTo>
                      <a:pt x="1" y="0"/>
                    </a:moveTo>
                    <a:lnTo>
                      <a:pt x="42" y="20"/>
                    </a:lnTo>
                    <a:lnTo>
                      <a:pt x="82" y="40"/>
                    </a:lnTo>
                    <a:lnTo>
                      <a:pt x="121" y="58"/>
                    </a:lnTo>
                    <a:lnTo>
                      <a:pt x="159" y="78"/>
                    </a:lnTo>
                    <a:lnTo>
                      <a:pt x="195" y="96"/>
                    </a:lnTo>
                    <a:lnTo>
                      <a:pt x="227" y="114"/>
                    </a:lnTo>
                    <a:lnTo>
                      <a:pt x="258" y="130"/>
                    </a:lnTo>
                    <a:lnTo>
                      <a:pt x="284" y="145"/>
                    </a:lnTo>
                    <a:lnTo>
                      <a:pt x="308" y="159"/>
                    </a:lnTo>
                    <a:lnTo>
                      <a:pt x="326" y="172"/>
                    </a:lnTo>
                    <a:lnTo>
                      <a:pt x="342" y="181"/>
                    </a:lnTo>
                    <a:lnTo>
                      <a:pt x="352" y="190"/>
                    </a:lnTo>
                    <a:lnTo>
                      <a:pt x="357" y="195"/>
                    </a:lnTo>
                    <a:lnTo>
                      <a:pt x="359" y="201"/>
                    </a:lnTo>
                    <a:lnTo>
                      <a:pt x="297" y="172"/>
                    </a:lnTo>
                    <a:lnTo>
                      <a:pt x="295" y="166"/>
                    </a:lnTo>
                    <a:lnTo>
                      <a:pt x="288" y="161"/>
                    </a:lnTo>
                    <a:lnTo>
                      <a:pt x="277" y="152"/>
                    </a:lnTo>
                    <a:lnTo>
                      <a:pt x="260" y="141"/>
                    </a:lnTo>
                    <a:lnTo>
                      <a:pt x="239" y="128"/>
                    </a:lnTo>
                    <a:lnTo>
                      <a:pt x="213" y="112"/>
                    </a:lnTo>
                    <a:lnTo>
                      <a:pt x="183" y="98"/>
                    </a:lnTo>
                    <a:lnTo>
                      <a:pt x="151" y="80"/>
                    </a:lnTo>
                    <a:lnTo>
                      <a:pt x="116" y="61"/>
                    </a:lnTo>
                    <a:lnTo>
                      <a:pt x="77" y="43"/>
                    </a:lnTo>
                    <a:lnTo>
                      <a:pt x="39" y="23"/>
                    </a:lnTo>
                    <a:lnTo>
                      <a:pt x="0" y="5"/>
                    </a:lnTo>
                    <a:lnTo>
                      <a:pt x="1" y="0"/>
                    </a:lnTo>
                    <a:close/>
                  </a:path>
                </a:pathLst>
              </a:custGeom>
              <a:solidFill>
                <a:srgbClr val="B0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76" name="Freeform 325"/>
              <p:cNvSpPr>
                <a:spLocks/>
              </p:cNvSpPr>
              <p:nvPr/>
            </p:nvSpPr>
            <p:spPr bwMode="auto">
              <a:xfrm>
                <a:off x="1193" y="1677"/>
                <a:ext cx="299" cy="83"/>
              </a:xfrm>
              <a:custGeom>
                <a:avLst/>
                <a:gdLst>
                  <a:gd name="T0" fmla="*/ 299 w 299"/>
                  <a:gd name="T1" fmla="*/ 5 h 167"/>
                  <a:gd name="T2" fmla="*/ 297 w 299"/>
                  <a:gd name="T3" fmla="*/ 5 h 167"/>
                  <a:gd name="T4" fmla="*/ 290 w 299"/>
                  <a:gd name="T5" fmla="*/ 4 h 167"/>
                  <a:gd name="T6" fmla="*/ 279 w 299"/>
                  <a:gd name="T7" fmla="*/ 4 h 167"/>
                  <a:gd name="T8" fmla="*/ 262 w 299"/>
                  <a:gd name="T9" fmla="*/ 4 h 167"/>
                  <a:gd name="T10" fmla="*/ 241 w 299"/>
                  <a:gd name="T11" fmla="*/ 3 h 167"/>
                  <a:gd name="T12" fmla="*/ 215 w 299"/>
                  <a:gd name="T13" fmla="*/ 3 h 167"/>
                  <a:gd name="T14" fmla="*/ 185 w 299"/>
                  <a:gd name="T15" fmla="*/ 2 h 167"/>
                  <a:gd name="T16" fmla="*/ 153 w 299"/>
                  <a:gd name="T17" fmla="*/ 2 h 167"/>
                  <a:gd name="T18" fmla="*/ 118 w 299"/>
                  <a:gd name="T19" fmla="*/ 1 h 167"/>
                  <a:gd name="T20" fmla="*/ 79 w 299"/>
                  <a:gd name="T21" fmla="*/ 1 h 167"/>
                  <a:gd name="T22" fmla="*/ 41 w 299"/>
                  <a:gd name="T23" fmla="*/ 0 h 167"/>
                  <a:gd name="T24" fmla="*/ 2 w 299"/>
                  <a:gd name="T25" fmla="*/ 0 h 167"/>
                  <a:gd name="T26" fmla="*/ 0 w 299"/>
                  <a:gd name="T27" fmla="*/ 0 h 167"/>
                  <a:gd name="T28" fmla="*/ 34 w 299"/>
                  <a:gd name="T29" fmla="*/ 0 h 167"/>
                  <a:gd name="T30" fmla="*/ 67 w 299"/>
                  <a:gd name="T31" fmla="*/ 1 h 167"/>
                  <a:gd name="T32" fmla="*/ 98 w 299"/>
                  <a:gd name="T33" fmla="*/ 1 h 167"/>
                  <a:gd name="T34" fmla="*/ 128 w 299"/>
                  <a:gd name="T35" fmla="*/ 2 h 167"/>
                  <a:gd name="T36" fmla="*/ 154 w 299"/>
                  <a:gd name="T37" fmla="*/ 2 h 167"/>
                  <a:gd name="T38" fmla="*/ 177 w 299"/>
                  <a:gd name="T39" fmla="*/ 3 h 167"/>
                  <a:gd name="T40" fmla="*/ 197 w 299"/>
                  <a:gd name="T41" fmla="*/ 3 h 167"/>
                  <a:gd name="T42" fmla="*/ 212 w 299"/>
                  <a:gd name="T43" fmla="*/ 3 h 167"/>
                  <a:gd name="T44" fmla="*/ 224 w 299"/>
                  <a:gd name="T45" fmla="*/ 3 h 167"/>
                  <a:gd name="T46" fmla="*/ 231 w 299"/>
                  <a:gd name="T47" fmla="*/ 4 h 167"/>
                  <a:gd name="T48" fmla="*/ 232 w 299"/>
                  <a:gd name="T49" fmla="*/ 4 h 167"/>
                  <a:gd name="T50" fmla="*/ 299 w 299"/>
                  <a:gd name="T51" fmla="*/ 5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9" h="167">
                    <a:moveTo>
                      <a:pt x="299" y="167"/>
                    </a:moveTo>
                    <a:lnTo>
                      <a:pt x="297" y="161"/>
                    </a:lnTo>
                    <a:lnTo>
                      <a:pt x="290" y="156"/>
                    </a:lnTo>
                    <a:lnTo>
                      <a:pt x="279" y="147"/>
                    </a:lnTo>
                    <a:lnTo>
                      <a:pt x="262" y="136"/>
                    </a:lnTo>
                    <a:lnTo>
                      <a:pt x="241" y="123"/>
                    </a:lnTo>
                    <a:lnTo>
                      <a:pt x="215" y="107"/>
                    </a:lnTo>
                    <a:lnTo>
                      <a:pt x="185" y="93"/>
                    </a:lnTo>
                    <a:lnTo>
                      <a:pt x="153" y="75"/>
                    </a:lnTo>
                    <a:lnTo>
                      <a:pt x="118" y="56"/>
                    </a:lnTo>
                    <a:lnTo>
                      <a:pt x="79" y="38"/>
                    </a:lnTo>
                    <a:lnTo>
                      <a:pt x="41" y="18"/>
                    </a:lnTo>
                    <a:lnTo>
                      <a:pt x="2" y="0"/>
                    </a:lnTo>
                    <a:lnTo>
                      <a:pt x="0" y="6"/>
                    </a:lnTo>
                    <a:lnTo>
                      <a:pt x="34" y="22"/>
                    </a:lnTo>
                    <a:lnTo>
                      <a:pt x="67" y="38"/>
                    </a:lnTo>
                    <a:lnTo>
                      <a:pt x="98" y="53"/>
                    </a:lnTo>
                    <a:lnTo>
                      <a:pt x="128" y="69"/>
                    </a:lnTo>
                    <a:lnTo>
                      <a:pt x="154" y="84"/>
                    </a:lnTo>
                    <a:lnTo>
                      <a:pt x="177" y="96"/>
                    </a:lnTo>
                    <a:lnTo>
                      <a:pt x="197" y="107"/>
                    </a:lnTo>
                    <a:lnTo>
                      <a:pt x="212" y="118"/>
                    </a:lnTo>
                    <a:lnTo>
                      <a:pt x="224" y="125"/>
                    </a:lnTo>
                    <a:lnTo>
                      <a:pt x="231" y="131"/>
                    </a:lnTo>
                    <a:lnTo>
                      <a:pt x="232" y="136"/>
                    </a:lnTo>
                    <a:lnTo>
                      <a:pt x="299" y="167"/>
                    </a:lnTo>
                    <a:close/>
                  </a:path>
                </a:pathLst>
              </a:custGeom>
              <a:solidFill>
                <a:srgbClr val="B0E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77" name="Freeform 326"/>
              <p:cNvSpPr>
                <a:spLocks/>
              </p:cNvSpPr>
              <p:nvPr/>
            </p:nvSpPr>
            <p:spPr bwMode="auto">
              <a:xfrm>
                <a:off x="1190" y="1679"/>
                <a:ext cx="235" cy="66"/>
              </a:xfrm>
              <a:custGeom>
                <a:avLst/>
                <a:gdLst>
                  <a:gd name="T0" fmla="*/ 3 w 235"/>
                  <a:gd name="T1" fmla="*/ 0 h 130"/>
                  <a:gd name="T2" fmla="*/ 37 w 235"/>
                  <a:gd name="T3" fmla="*/ 1 h 130"/>
                  <a:gd name="T4" fmla="*/ 70 w 235"/>
                  <a:gd name="T5" fmla="*/ 1 h 130"/>
                  <a:gd name="T6" fmla="*/ 101 w 235"/>
                  <a:gd name="T7" fmla="*/ 2 h 130"/>
                  <a:gd name="T8" fmla="*/ 131 w 235"/>
                  <a:gd name="T9" fmla="*/ 2 h 130"/>
                  <a:gd name="T10" fmla="*/ 157 w 235"/>
                  <a:gd name="T11" fmla="*/ 3 h 130"/>
                  <a:gd name="T12" fmla="*/ 180 w 235"/>
                  <a:gd name="T13" fmla="*/ 3 h 130"/>
                  <a:gd name="T14" fmla="*/ 200 w 235"/>
                  <a:gd name="T15" fmla="*/ 4 h 130"/>
                  <a:gd name="T16" fmla="*/ 215 w 235"/>
                  <a:gd name="T17" fmla="*/ 4 h 130"/>
                  <a:gd name="T18" fmla="*/ 227 w 235"/>
                  <a:gd name="T19" fmla="*/ 4 h 130"/>
                  <a:gd name="T20" fmla="*/ 234 w 235"/>
                  <a:gd name="T21" fmla="*/ 4 h 130"/>
                  <a:gd name="T22" fmla="*/ 235 w 235"/>
                  <a:gd name="T23" fmla="*/ 5 h 130"/>
                  <a:gd name="T24" fmla="*/ 163 w 235"/>
                  <a:gd name="T25" fmla="*/ 4 h 130"/>
                  <a:gd name="T26" fmla="*/ 160 w 235"/>
                  <a:gd name="T27" fmla="*/ 3 h 130"/>
                  <a:gd name="T28" fmla="*/ 155 w 235"/>
                  <a:gd name="T29" fmla="*/ 3 h 130"/>
                  <a:gd name="T30" fmla="*/ 142 w 235"/>
                  <a:gd name="T31" fmla="*/ 3 h 130"/>
                  <a:gd name="T32" fmla="*/ 126 w 235"/>
                  <a:gd name="T33" fmla="*/ 3 h 130"/>
                  <a:gd name="T34" fmla="*/ 106 w 235"/>
                  <a:gd name="T35" fmla="*/ 2 h 130"/>
                  <a:gd name="T36" fmla="*/ 84 w 235"/>
                  <a:gd name="T37" fmla="*/ 2 h 130"/>
                  <a:gd name="T38" fmla="*/ 57 w 235"/>
                  <a:gd name="T39" fmla="*/ 1 h 130"/>
                  <a:gd name="T40" fmla="*/ 30 w 235"/>
                  <a:gd name="T41" fmla="*/ 1 h 130"/>
                  <a:gd name="T42" fmla="*/ 0 w 235"/>
                  <a:gd name="T43" fmla="*/ 1 h 130"/>
                  <a:gd name="T44" fmla="*/ 3 w 235"/>
                  <a:gd name="T45" fmla="*/ 0 h 1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5" h="130">
                    <a:moveTo>
                      <a:pt x="3" y="0"/>
                    </a:moveTo>
                    <a:lnTo>
                      <a:pt x="37" y="16"/>
                    </a:lnTo>
                    <a:lnTo>
                      <a:pt x="70" y="32"/>
                    </a:lnTo>
                    <a:lnTo>
                      <a:pt x="101" y="47"/>
                    </a:lnTo>
                    <a:lnTo>
                      <a:pt x="131" y="63"/>
                    </a:lnTo>
                    <a:lnTo>
                      <a:pt x="157" y="78"/>
                    </a:lnTo>
                    <a:lnTo>
                      <a:pt x="180" y="90"/>
                    </a:lnTo>
                    <a:lnTo>
                      <a:pt x="200" y="101"/>
                    </a:lnTo>
                    <a:lnTo>
                      <a:pt x="215" y="112"/>
                    </a:lnTo>
                    <a:lnTo>
                      <a:pt x="227" y="119"/>
                    </a:lnTo>
                    <a:lnTo>
                      <a:pt x="234" y="125"/>
                    </a:lnTo>
                    <a:lnTo>
                      <a:pt x="235" y="130"/>
                    </a:lnTo>
                    <a:lnTo>
                      <a:pt x="163" y="96"/>
                    </a:lnTo>
                    <a:lnTo>
                      <a:pt x="160" y="92"/>
                    </a:lnTo>
                    <a:lnTo>
                      <a:pt x="155" y="87"/>
                    </a:lnTo>
                    <a:lnTo>
                      <a:pt x="142" y="79"/>
                    </a:lnTo>
                    <a:lnTo>
                      <a:pt x="126" y="69"/>
                    </a:lnTo>
                    <a:lnTo>
                      <a:pt x="106" y="58"/>
                    </a:lnTo>
                    <a:lnTo>
                      <a:pt x="84" y="45"/>
                    </a:lnTo>
                    <a:lnTo>
                      <a:pt x="57" y="32"/>
                    </a:lnTo>
                    <a:lnTo>
                      <a:pt x="30" y="20"/>
                    </a:lnTo>
                    <a:lnTo>
                      <a:pt x="0" y="5"/>
                    </a:lnTo>
                    <a:lnTo>
                      <a:pt x="3" y="0"/>
                    </a:lnTo>
                    <a:close/>
                  </a:path>
                </a:pathLst>
              </a:custGeom>
              <a:solidFill>
                <a:srgbClr val="B0F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478" name="Freeform 327"/>
              <p:cNvSpPr>
                <a:spLocks/>
              </p:cNvSpPr>
              <p:nvPr/>
            </p:nvSpPr>
            <p:spPr bwMode="auto">
              <a:xfrm>
                <a:off x="1189" y="1682"/>
                <a:ext cx="164" cy="45"/>
              </a:xfrm>
              <a:custGeom>
                <a:avLst/>
                <a:gdLst>
                  <a:gd name="T0" fmla="*/ 164 w 164"/>
                  <a:gd name="T1" fmla="*/ 2 h 91"/>
                  <a:gd name="T2" fmla="*/ 161 w 164"/>
                  <a:gd name="T3" fmla="*/ 2 h 91"/>
                  <a:gd name="T4" fmla="*/ 156 w 164"/>
                  <a:gd name="T5" fmla="*/ 2 h 91"/>
                  <a:gd name="T6" fmla="*/ 143 w 164"/>
                  <a:gd name="T7" fmla="*/ 2 h 91"/>
                  <a:gd name="T8" fmla="*/ 127 w 164"/>
                  <a:gd name="T9" fmla="*/ 2 h 91"/>
                  <a:gd name="T10" fmla="*/ 107 w 164"/>
                  <a:gd name="T11" fmla="*/ 1 h 91"/>
                  <a:gd name="T12" fmla="*/ 85 w 164"/>
                  <a:gd name="T13" fmla="*/ 1 h 91"/>
                  <a:gd name="T14" fmla="*/ 58 w 164"/>
                  <a:gd name="T15" fmla="*/ 0 h 91"/>
                  <a:gd name="T16" fmla="*/ 31 w 164"/>
                  <a:gd name="T17" fmla="*/ 0 h 91"/>
                  <a:gd name="T18" fmla="*/ 1 w 164"/>
                  <a:gd name="T19" fmla="*/ 0 h 91"/>
                  <a:gd name="T20" fmla="*/ 0 w 164"/>
                  <a:gd name="T21" fmla="*/ 0 h 91"/>
                  <a:gd name="T22" fmla="*/ 20 w 164"/>
                  <a:gd name="T23" fmla="*/ 0 h 91"/>
                  <a:gd name="T24" fmla="*/ 38 w 164"/>
                  <a:gd name="T25" fmla="*/ 0 h 91"/>
                  <a:gd name="T26" fmla="*/ 54 w 164"/>
                  <a:gd name="T27" fmla="*/ 1 h 91"/>
                  <a:gd name="T28" fmla="*/ 68 w 164"/>
                  <a:gd name="T29" fmla="*/ 1 h 91"/>
                  <a:gd name="T30" fmla="*/ 78 w 164"/>
                  <a:gd name="T31" fmla="*/ 1 h 91"/>
                  <a:gd name="T32" fmla="*/ 83 w 164"/>
                  <a:gd name="T33" fmla="*/ 1 h 91"/>
                  <a:gd name="T34" fmla="*/ 85 w 164"/>
                  <a:gd name="T35" fmla="*/ 1 h 91"/>
                  <a:gd name="T36" fmla="*/ 164 w 164"/>
                  <a:gd name="T37" fmla="*/ 2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4" h="91">
                    <a:moveTo>
                      <a:pt x="164" y="91"/>
                    </a:moveTo>
                    <a:lnTo>
                      <a:pt x="161" y="87"/>
                    </a:lnTo>
                    <a:lnTo>
                      <a:pt x="156" y="82"/>
                    </a:lnTo>
                    <a:lnTo>
                      <a:pt x="143" y="74"/>
                    </a:lnTo>
                    <a:lnTo>
                      <a:pt x="127" y="64"/>
                    </a:lnTo>
                    <a:lnTo>
                      <a:pt x="107" y="53"/>
                    </a:lnTo>
                    <a:lnTo>
                      <a:pt x="85" y="40"/>
                    </a:lnTo>
                    <a:lnTo>
                      <a:pt x="58" y="27"/>
                    </a:lnTo>
                    <a:lnTo>
                      <a:pt x="31" y="15"/>
                    </a:lnTo>
                    <a:lnTo>
                      <a:pt x="1" y="0"/>
                    </a:lnTo>
                    <a:lnTo>
                      <a:pt x="0" y="7"/>
                    </a:lnTo>
                    <a:lnTo>
                      <a:pt x="20" y="17"/>
                    </a:lnTo>
                    <a:lnTo>
                      <a:pt x="38" y="26"/>
                    </a:lnTo>
                    <a:lnTo>
                      <a:pt x="54" y="33"/>
                    </a:lnTo>
                    <a:lnTo>
                      <a:pt x="68" y="40"/>
                    </a:lnTo>
                    <a:lnTo>
                      <a:pt x="78" y="47"/>
                    </a:lnTo>
                    <a:lnTo>
                      <a:pt x="83" y="51"/>
                    </a:lnTo>
                    <a:lnTo>
                      <a:pt x="85" y="55"/>
                    </a:lnTo>
                    <a:lnTo>
                      <a:pt x="164" y="91"/>
                    </a:lnTo>
                    <a:close/>
                  </a:path>
                </a:pathLst>
              </a:custGeom>
              <a:solidFill>
                <a:srgbClr val="B0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604331" name="Group 328"/>
            <p:cNvGrpSpPr>
              <a:grpSpLocks/>
            </p:cNvGrpSpPr>
            <p:nvPr/>
          </p:nvGrpSpPr>
          <p:grpSpPr bwMode="auto">
            <a:xfrm>
              <a:off x="1188" y="1378"/>
              <a:ext cx="1180" cy="543"/>
              <a:chOff x="1188" y="1378"/>
              <a:chExt cx="1180" cy="543"/>
            </a:xfrm>
          </p:grpSpPr>
          <p:sp>
            <p:nvSpPr>
              <p:cNvPr id="605079" name="Freeform 329"/>
              <p:cNvSpPr>
                <a:spLocks/>
              </p:cNvSpPr>
              <p:nvPr/>
            </p:nvSpPr>
            <p:spPr bwMode="auto">
              <a:xfrm>
                <a:off x="1188" y="1686"/>
                <a:ext cx="86" cy="23"/>
              </a:xfrm>
              <a:custGeom>
                <a:avLst/>
                <a:gdLst>
                  <a:gd name="T0" fmla="*/ 1 w 86"/>
                  <a:gd name="T1" fmla="*/ 0 h 48"/>
                  <a:gd name="T2" fmla="*/ 21 w 86"/>
                  <a:gd name="T3" fmla="*/ 0 h 48"/>
                  <a:gd name="T4" fmla="*/ 39 w 86"/>
                  <a:gd name="T5" fmla="*/ 0 h 48"/>
                  <a:gd name="T6" fmla="*/ 55 w 86"/>
                  <a:gd name="T7" fmla="*/ 0 h 48"/>
                  <a:gd name="T8" fmla="*/ 69 w 86"/>
                  <a:gd name="T9" fmla="*/ 1 h 48"/>
                  <a:gd name="T10" fmla="*/ 79 w 86"/>
                  <a:gd name="T11" fmla="*/ 1 h 48"/>
                  <a:gd name="T12" fmla="*/ 84 w 86"/>
                  <a:gd name="T13" fmla="*/ 1 h 48"/>
                  <a:gd name="T14" fmla="*/ 86 w 86"/>
                  <a:gd name="T15" fmla="*/ 1 h 48"/>
                  <a:gd name="T16" fmla="*/ 1 w 86"/>
                  <a:gd name="T17" fmla="*/ 0 h 48"/>
                  <a:gd name="T18" fmla="*/ 0 w 86"/>
                  <a:gd name="T19" fmla="*/ 0 h 48"/>
                  <a:gd name="T20" fmla="*/ 1 w 86"/>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6" h="48">
                    <a:moveTo>
                      <a:pt x="1" y="0"/>
                    </a:moveTo>
                    <a:lnTo>
                      <a:pt x="21" y="10"/>
                    </a:lnTo>
                    <a:lnTo>
                      <a:pt x="39" y="19"/>
                    </a:lnTo>
                    <a:lnTo>
                      <a:pt x="55" y="26"/>
                    </a:lnTo>
                    <a:lnTo>
                      <a:pt x="69" y="33"/>
                    </a:lnTo>
                    <a:lnTo>
                      <a:pt x="79" y="40"/>
                    </a:lnTo>
                    <a:lnTo>
                      <a:pt x="84" y="44"/>
                    </a:lnTo>
                    <a:lnTo>
                      <a:pt x="86" y="48"/>
                    </a:lnTo>
                    <a:lnTo>
                      <a:pt x="1" y="8"/>
                    </a:lnTo>
                    <a:lnTo>
                      <a:pt x="0" y="6"/>
                    </a:lnTo>
                    <a:lnTo>
                      <a:pt x="1" y="0"/>
                    </a:lnTo>
                    <a:close/>
                  </a:path>
                </a:pathLst>
              </a:custGeom>
              <a:solidFill>
                <a:srgbClr val="B0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0" name="Freeform 330"/>
              <p:cNvSpPr>
                <a:spLocks/>
              </p:cNvSpPr>
              <p:nvPr/>
            </p:nvSpPr>
            <p:spPr bwMode="auto">
              <a:xfrm>
                <a:off x="1188" y="1688"/>
                <a:ext cx="1" cy="1"/>
              </a:xfrm>
              <a:custGeom>
                <a:avLst/>
                <a:gdLst>
                  <a:gd name="T0" fmla="*/ 1 w 1"/>
                  <a:gd name="T1" fmla="*/ 1 h 2"/>
                  <a:gd name="T2" fmla="*/ 0 w 1"/>
                  <a:gd name="T3" fmla="*/ 0 h 2"/>
                  <a:gd name="T4" fmla="*/ 0 w 1"/>
                  <a:gd name="T5" fmla="*/ 0 h 2"/>
                  <a:gd name="T6" fmla="*/ 0 w 1"/>
                  <a:gd name="T7" fmla="*/ 0 h 2"/>
                  <a:gd name="T8" fmla="*/ 1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2"/>
                    </a:moveTo>
                    <a:lnTo>
                      <a:pt x="0" y="0"/>
                    </a:lnTo>
                    <a:lnTo>
                      <a:pt x="1" y="2"/>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1" name="Freeform 331"/>
              <p:cNvSpPr>
                <a:spLocks/>
              </p:cNvSpPr>
              <p:nvPr/>
            </p:nvSpPr>
            <p:spPr bwMode="auto">
              <a:xfrm>
                <a:off x="1188" y="1650"/>
                <a:ext cx="1017" cy="271"/>
              </a:xfrm>
              <a:custGeom>
                <a:avLst/>
                <a:gdLst>
                  <a:gd name="T0" fmla="*/ 996 w 1017"/>
                  <a:gd name="T1" fmla="*/ 16 h 543"/>
                  <a:gd name="T2" fmla="*/ 0 w 1017"/>
                  <a:gd name="T3" fmla="*/ 2 h 543"/>
                  <a:gd name="T4" fmla="*/ 22 w 1017"/>
                  <a:gd name="T5" fmla="*/ 0 h 543"/>
                  <a:gd name="T6" fmla="*/ 1017 w 1017"/>
                  <a:gd name="T7" fmla="*/ 14 h 543"/>
                  <a:gd name="T8" fmla="*/ 996 w 1017"/>
                  <a:gd name="T9" fmla="*/ 16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7" h="543">
                    <a:moveTo>
                      <a:pt x="996" y="543"/>
                    </a:moveTo>
                    <a:lnTo>
                      <a:pt x="0" y="78"/>
                    </a:lnTo>
                    <a:lnTo>
                      <a:pt x="22" y="0"/>
                    </a:lnTo>
                    <a:lnTo>
                      <a:pt x="1017" y="463"/>
                    </a:lnTo>
                    <a:lnTo>
                      <a:pt x="996"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2" name="Freeform 332"/>
              <p:cNvSpPr>
                <a:spLocks/>
              </p:cNvSpPr>
              <p:nvPr/>
            </p:nvSpPr>
            <p:spPr bwMode="auto">
              <a:xfrm>
                <a:off x="1209" y="1650"/>
                <a:ext cx="996" cy="271"/>
              </a:xfrm>
              <a:custGeom>
                <a:avLst/>
                <a:gdLst>
                  <a:gd name="T0" fmla="*/ 975 w 996"/>
                  <a:gd name="T1" fmla="*/ 16 h 543"/>
                  <a:gd name="T2" fmla="*/ 996 w 996"/>
                  <a:gd name="T3" fmla="*/ 14 h 543"/>
                  <a:gd name="T4" fmla="*/ 1 w 996"/>
                  <a:gd name="T5" fmla="*/ 0 h 543"/>
                  <a:gd name="T6" fmla="*/ 0 w 996"/>
                  <a:gd name="T7" fmla="*/ 0 h 543"/>
                  <a:gd name="T8" fmla="*/ 69 w 996"/>
                  <a:gd name="T9" fmla="*/ 1 h 543"/>
                  <a:gd name="T10" fmla="*/ 138 w 996"/>
                  <a:gd name="T11" fmla="*/ 2 h 543"/>
                  <a:gd name="T12" fmla="*/ 206 w 996"/>
                  <a:gd name="T13" fmla="*/ 3 h 543"/>
                  <a:gd name="T14" fmla="*/ 274 w 996"/>
                  <a:gd name="T15" fmla="*/ 4 h 543"/>
                  <a:gd name="T16" fmla="*/ 339 w 996"/>
                  <a:gd name="T17" fmla="*/ 5 h 543"/>
                  <a:gd name="T18" fmla="*/ 403 w 996"/>
                  <a:gd name="T19" fmla="*/ 6 h 543"/>
                  <a:gd name="T20" fmla="*/ 463 w 996"/>
                  <a:gd name="T21" fmla="*/ 7 h 543"/>
                  <a:gd name="T22" fmla="*/ 523 w 996"/>
                  <a:gd name="T23" fmla="*/ 8 h 543"/>
                  <a:gd name="T24" fmla="*/ 579 w 996"/>
                  <a:gd name="T25" fmla="*/ 9 h 543"/>
                  <a:gd name="T26" fmla="*/ 632 w 996"/>
                  <a:gd name="T27" fmla="*/ 9 h 543"/>
                  <a:gd name="T28" fmla="*/ 681 w 996"/>
                  <a:gd name="T29" fmla="*/ 10 h 543"/>
                  <a:gd name="T30" fmla="*/ 728 w 996"/>
                  <a:gd name="T31" fmla="*/ 11 h 543"/>
                  <a:gd name="T32" fmla="*/ 770 w 996"/>
                  <a:gd name="T33" fmla="*/ 12 h 543"/>
                  <a:gd name="T34" fmla="*/ 808 w 996"/>
                  <a:gd name="T35" fmla="*/ 13 h 543"/>
                  <a:gd name="T36" fmla="*/ 842 w 996"/>
                  <a:gd name="T37" fmla="*/ 13 h 543"/>
                  <a:gd name="T38" fmla="*/ 872 w 996"/>
                  <a:gd name="T39" fmla="*/ 14 h 543"/>
                  <a:gd name="T40" fmla="*/ 897 w 996"/>
                  <a:gd name="T41" fmla="*/ 14 h 543"/>
                  <a:gd name="T42" fmla="*/ 919 w 996"/>
                  <a:gd name="T43" fmla="*/ 15 h 543"/>
                  <a:gd name="T44" fmla="*/ 934 w 996"/>
                  <a:gd name="T45" fmla="*/ 15 h 543"/>
                  <a:gd name="T46" fmla="*/ 944 w 996"/>
                  <a:gd name="T47" fmla="*/ 16 h 543"/>
                  <a:gd name="T48" fmla="*/ 950 w 996"/>
                  <a:gd name="T49" fmla="*/ 16 h 543"/>
                  <a:gd name="T50" fmla="*/ 951 w 996"/>
                  <a:gd name="T51" fmla="*/ 16 h 543"/>
                  <a:gd name="T52" fmla="*/ 975 w 996"/>
                  <a:gd name="T53" fmla="*/ 16 h 5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6" h="543">
                    <a:moveTo>
                      <a:pt x="975" y="543"/>
                    </a:moveTo>
                    <a:lnTo>
                      <a:pt x="996" y="463"/>
                    </a:lnTo>
                    <a:lnTo>
                      <a:pt x="1" y="0"/>
                    </a:lnTo>
                    <a:lnTo>
                      <a:pt x="0" y="2"/>
                    </a:lnTo>
                    <a:lnTo>
                      <a:pt x="69" y="34"/>
                    </a:lnTo>
                    <a:lnTo>
                      <a:pt x="138" y="67"/>
                    </a:lnTo>
                    <a:lnTo>
                      <a:pt x="206" y="100"/>
                    </a:lnTo>
                    <a:lnTo>
                      <a:pt x="274" y="132"/>
                    </a:lnTo>
                    <a:lnTo>
                      <a:pt x="339" y="165"/>
                    </a:lnTo>
                    <a:lnTo>
                      <a:pt x="403" y="197"/>
                    </a:lnTo>
                    <a:lnTo>
                      <a:pt x="463" y="228"/>
                    </a:lnTo>
                    <a:lnTo>
                      <a:pt x="523" y="259"/>
                    </a:lnTo>
                    <a:lnTo>
                      <a:pt x="579" y="288"/>
                    </a:lnTo>
                    <a:lnTo>
                      <a:pt x="632" y="317"/>
                    </a:lnTo>
                    <a:lnTo>
                      <a:pt x="681" y="344"/>
                    </a:lnTo>
                    <a:lnTo>
                      <a:pt x="728" y="371"/>
                    </a:lnTo>
                    <a:lnTo>
                      <a:pt x="770" y="395"/>
                    </a:lnTo>
                    <a:lnTo>
                      <a:pt x="808" y="418"/>
                    </a:lnTo>
                    <a:lnTo>
                      <a:pt x="842" y="440"/>
                    </a:lnTo>
                    <a:lnTo>
                      <a:pt x="872" y="460"/>
                    </a:lnTo>
                    <a:lnTo>
                      <a:pt x="897" y="476"/>
                    </a:lnTo>
                    <a:lnTo>
                      <a:pt x="919" y="492"/>
                    </a:lnTo>
                    <a:lnTo>
                      <a:pt x="934" y="505"/>
                    </a:lnTo>
                    <a:lnTo>
                      <a:pt x="944" y="516"/>
                    </a:lnTo>
                    <a:lnTo>
                      <a:pt x="950" y="525"/>
                    </a:lnTo>
                    <a:lnTo>
                      <a:pt x="951" y="532"/>
                    </a:lnTo>
                    <a:lnTo>
                      <a:pt x="975" y="543"/>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3" name="Freeform 333"/>
              <p:cNvSpPr>
                <a:spLocks/>
              </p:cNvSpPr>
              <p:nvPr/>
            </p:nvSpPr>
            <p:spPr bwMode="auto">
              <a:xfrm>
                <a:off x="1209" y="1650"/>
                <a:ext cx="951" cy="266"/>
              </a:xfrm>
              <a:custGeom>
                <a:avLst/>
                <a:gdLst>
                  <a:gd name="T0" fmla="*/ 0 w 951"/>
                  <a:gd name="T1" fmla="*/ 0 h 530"/>
                  <a:gd name="T2" fmla="*/ 69 w 951"/>
                  <a:gd name="T3" fmla="*/ 1 h 530"/>
                  <a:gd name="T4" fmla="*/ 138 w 951"/>
                  <a:gd name="T5" fmla="*/ 3 h 530"/>
                  <a:gd name="T6" fmla="*/ 206 w 951"/>
                  <a:gd name="T7" fmla="*/ 4 h 530"/>
                  <a:gd name="T8" fmla="*/ 274 w 951"/>
                  <a:gd name="T9" fmla="*/ 5 h 530"/>
                  <a:gd name="T10" fmla="*/ 339 w 951"/>
                  <a:gd name="T11" fmla="*/ 6 h 530"/>
                  <a:gd name="T12" fmla="*/ 403 w 951"/>
                  <a:gd name="T13" fmla="*/ 7 h 530"/>
                  <a:gd name="T14" fmla="*/ 463 w 951"/>
                  <a:gd name="T15" fmla="*/ 8 h 530"/>
                  <a:gd name="T16" fmla="*/ 523 w 951"/>
                  <a:gd name="T17" fmla="*/ 9 h 530"/>
                  <a:gd name="T18" fmla="*/ 579 w 951"/>
                  <a:gd name="T19" fmla="*/ 9 h 530"/>
                  <a:gd name="T20" fmla="*/ 632 w 951"/>
                  <a:gd name="T21" fmla="*/ 10 h 530"/>
                  <a:gd name="T22" fmla="*/ 681 w 951"/>
                  <a:gd name="T23" fmla="*/ 11 h 530"/>
                  <a:gd name="T24" fmla="*/ 728 w 951"/>
                  <a:gd name="T25" fmla="*/ 12 h 530"/>
                  <a:gd name="T26" fmla="*/ 770 w 951"/>
                  <a:gd name="T27" fmla="*/ 13 h 530"/>
                  <a:gd name="T28" fmla="*/ 808 w 951"/>
                  <a:gd name="T29" fmla="*/ 14 h 530"/>
                  <a:gd name="T30" fmla="*/ 842 w 951"/>
                  <a:gd name="T31" fmla="*/ 14 h 530"/>
                  <a:gd name="T32" fmla="*/ 872 w 951"/>
                  <a:gd name="T33" fmla="*/ 15 h 530"/>
                  <a:gd name="T34" fmla="*/ 897 w 951"/>
                  <a:gd name="T35" fmla="*/ 15 h 530"/>
                  <a:gd name="T36" fmla="*/ 919 w 951"/>
                  <a:gd name="T37" fmla="*/ 16 h 530"/>
                  <a:gd name="T38" fmla="*/ 934 w 951"/>
                  <a:gd name="T39" fmla="*/ 16 h 530"/>
                  <a:gd name="T40" fmla="*/ 944 w 951"/>
                  <a:gd name="T41" fmla="*/ 17 h 530"/>
                  <a:gd name="T42" fmla="*/ 950 w 951"/>
                  <a:gd name="T43" fmla="*/ 17 h 530"/>
                  <a:gd name="T44" fmla="*/ 951 w 951"/>
                  <a:gd name="T45" fmla="*/ 17 h 530"/>
                  <a:gd name="T46" fmla="*/ 927 w 951"/>
                  <a:gd name="T47" fmla="*/ 17 h 530"/>
                  <a:gd name="T48" fmla="*/ 926 w 951"/>
                  <a:gd name="T49" fmla="*/ 17 h 530"/>
                  <a:gd name="T50" fmla="*/ 920 w 951"/>
                  <a:gd name="T51" fmla="*/ 16 h 530"/>
                  <a:gd name="T52" fmla="*/ 907 w 951"/>
                  <a:gd name="T53" fmla="*/ 16 h 530"/>
                  <a:gd name="T54" fmla="*/ 890 w 951"/>
                  <a:gd name="T55" fmla="*/ 15 h 530"/>
                  <a:gd name="T56" fmla="*/ 869 w 951"/>
                  <a:gd name="T57" fmla="*/ 15 h 530"/>
                  <a:gd name="T58" fmla="*/ 842 w 951"/>
                  <a:gd name="T59" fmla="*/ 14 h 530"/>
                  <a:gd name="T60" fmla="*/ 810 w 951"/>
                  <a:gd name="T61" fmla="*/ 14 h 530"/>
                  <a:gd name="T62" fmla="*/ 774 w 951"/>
                  <a:gd name="T63" fmla="*/ 13 h 530"/>
                  <a:gd name="T64" fmla="*/ 733 w 951"/>
                  <a:gd name="T65" fmla="*/ 12 h 530"/>
                  <a:gd name="T66" fmla="*/ 688 w 951"/>
                  <a:gd name="T67" fmla="*/ 11 h 530"/>
                  <a:gd name="T68" fmla="*/ 639 w 951"/>
                  <a:gd name="T69" fmla="*/ 11 h 530"/>
                  <a:gd name="T70" fmla="*/ 586 w 951"/>
                  <a:gd name="T71" fmla="*/ 10 h 530"/>
                  <a:gd name="T72" fmla="*/ 530 w 951"/>
                  <a:gd name="T73" fmla="*/ 9 h 530"/>
                  <a:gd name="T74" fmla="*/ 471 w 951"/>
                  <a:gd name="T75" fmla="*/ 8 h 530"/>
                  <a:gd name="T76" fmla="*/ 410 w 951"/>
                  <a:gd name="T77" fmla="*/ 7 h 530"/>
                  <a:gd name="T78" fmla="*/ 345 w 951"/>
                  <a:gd name="T79" fmla="*/ 6 h 530"/>
                  <a:gd name="T80" fmla="*/ 278 w 951"/>
                  <a:gd name="T81" fmla="*/ 5 h 530"/>
                  <a:gd name="T82" fmla="*/ 210 w 951"/>
                  <a:gd name="T83" fmla="*/ 4 h 530"/>
                  <a:gd name="T84" fmla="*/ 141 w 951"/>
                  <a:gd name="T85" fmla="*/ 3 h 530"/>
                  <a:gd name="T86" fmla="*/ 71 w 951"/>
                  <a:gd name="T87" fmla="*/ 2 h 530"/>
                  <a:gd name="T88" fmla="*/ 0 w 951"/>
                  <a:gd name="T89" fmla="*/ 1 h 530"/>
                  <a:gd name="T90" fmla="*/ 0 w 951"/>
                  <a:gd name="T91" fmla="*/ 0 h 5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1" h="530">
                    <a:moveTo>
                      <a:pt x="0" y="0"/>
                    </a:moveTo>
                    <a:lnTo>
                      <a:pt x="69" y="32"/>
                    </a:lnTo>
                    <a:lnTo>
                      <a:pt x="138" y="65"/>
                    </a:lnTo>
                    <a:lnTo>
                      <a:pt x="206" y="98"/>
                    </a:lnTo>
                    <a:lnTo>
                      <a:pt x="274" y="130"/>
                    </a:lnTo>
                    <a:lnTo>
                      <a:pt x="339" y="163"/>
                    </a:lnTo>
                    <a:lnTo>
                      <a:pt x="403" y="195"/>
                    </a:lnTo>
                    <a:lnTo>
                      <a:pt x="463" y="226"/>
                    </a:lnTo>
                    <a:lnTo>
                      <a:pt x="523" y="257"/>
                    </a:lnTo>
                    <a:lnTo>
                      <a:pt x="579" y="286"/>
                    </a:lnTo>
                    <a:lnTo>
                      <a:pt x="632" y="315"/>
                    </a:lnTo>
                    <a:lnTo>
                      <a:pt x="681" y="342"/>
                    </a:lnTo>
                    <a:lnTo>
                      <a:pt x="728" y="369"/>
                    </a:lnTo>
                    <a:lnTo>
                      <a:pt x="770" y="393"/>
                    </a:lnTo>
                    <a:lnTo>
                      <a:pt x="808" y="416"/>
                    </a:lnTo>
                    <a:lnTo>
                      <a:pt x="842" y="438"/>
                    </a:lnTo>
                    <a:lnTo>
                      <a:pt x="872" y="458"/>
                    </a:lnTo>
                    <a:lnTo>
                      <a:pt x="897" y="474"/>
                    </a:lnTo>
                    <a:lnTo>
                      <a:pt x="919" y="490"/>
                    </a:lnTo>
                    <a:lnTo>
                      <a:pt x="934" y="503"/>
                    </a:lnTo>
                    <a:lnTo>
                      <a:pt x="944" y="514"/>
                    </a:lnTo>
                    <a:lnTo>
                      <a:pt x="950" y="523"/>
                    </a:lnTo>
                    <a:lnTo>
                      <a:pt x="951" y="530"/>
                    </a:lnTo>
                    <a:lnTo>
                      <a:pt x="927" y="519"/>
                    </a:lnTo>
                    <a:lnTo>
                      <a:pt x="926" y="512"/>
                    </a:lnTo>
                    <a:lnTo>
                      <a:pt x="920" y="503"/>
                    </a:lnTo>
                    <a:lnTo>
                      <a:pt x="907" y="490"/>
                    </a:lnTo>
                    <a:lnTo>
                      <a:pt x="890" y="476"/>
                    </a:lnTo>
                    <a:lnTo>
                      <a:pt x="869" y="461"/>
                    </a:lnTo>
                    <a:lnTo>
                      <a:pt x="842" y="442"/>
                    </a:lnTo>
                    <a:lnTo>
                      <a:pt x="810" y="422"/>
                    </a:lnTo>
                    <a:lnTo>
                      <a:pt x="774" y="400"/>
                    </a:lnTo>
                    <a:lnTo>
                      <a:pt x="733" y="375"/>
                    </a:lnTo>
                    <a:lnTo>
                      <a:pt x="688" y="349"/>
                    </a:lnTo>
                    <a:lnTo>
                      <a:pt x="639" y="322"/>
                    </a:lnTo>
                    <a:lnTo>
                      <a:pt x="586" y="293"/>
                    </a:lnTo>
                    <a:lnTo>
                      <a:pt x="530" y="264"/>
                    </a:lnTo>
                    <a:lnTo>
                      <a:pt x="471" y="233"/>
                    </a:lnTo>
                    <a:lnTo>
                      <a:pt x="410" y="201"/>
                    </a:lnTo>
                    <a:lnTo>
                      <a:pt x="345" y="168"/>
                    </a:lnTo>
                    <a:lnTo>
                      <a:pt x="278" y="136"/>
                    </a:lnTo>
                    <a:lnTo>
                      <a:pt x="210" y="101"/>
                    </a:lnTo>
                    <a:lnTo>
                      <a:pt x="141" y="69"/>
                    </a:lnTo>
                    <a:lnTo>
                      <a:pt x="71" y="34"/>
                    </a:lnTo>
                    <a:lnTo>
                      <a:pt x="0" y="2"/>
                    </a:lnTo>
                    <a:lnTo>
                      <a:pt x="0" y="0"/>
                    </a:lnTo>
                    <a:close/>
                  </a:path>
                </a:pathLst>
              </a:custGeom>
              <a:solidFill>
                <a:srgbClr val="B4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4" name="Freeform 334"/>
              <p:cNvSpPr>
                <a:spLocks/>
              </p:cNvSpPr>
              <p:nvPr/>
            </p:nvSpPr>
            <p:spPr bwMode="auto">
              <a:xfrm>
                <a:off x="1209" y="1651"/>
                <a:ext cx="927" cy="259"/>
              </a:xfrm>
              <a:custGeom>
                <a:avLst/>
                <a:gdLst>
                  <a:gd name="T0" fmla="*/ 927 w 927"/>
                  <a:gd name="T1" fmla="*/ 17 h 517"/>
                  <a:gd name="T2" fmla="*/ 926 w 927"/>
                  <a:gd name="T3" fmla="*/ 16 h 517"/>
                  <a:gd name="T4" fmla="*/ 920 w 927"/>
                  <a:gd name="T5" fmla="*/ 16 h 517"/>
                  <a:gd name="T6" fmla="*/ 907 w 927"/>
                  <a:gd name="T7" fmla="*/ 16 h 517"/>
                  <a:gd name="T8" fmla="*/ 890 w 927"/>
                  <a:gd name="T9" fmla="*/ 15 h 517"/>
                  <a:gd name="T10" fmla="*/ 869 w 927"/>
                  <a:gd name="T11" fmla="*/ 15 h 517"/>
                  <a:gd name="T12" fmla="*/ 842 w 927"/>
                  <a:gd name="T13" fmla="*/ 14 h 517"/>
                  <a:gd name="T14" fmla="*/ 810 w 927"/>
                  <a:gd name="T15" fmla="*/ 14 h 517"/>
                  <a:gd name="T16" fmla="*/ 774 w 927"/>
                  <a:gd name="T17" fmla="*/ 13 h 517"/>
                  <a:gd name="T18" fmla="*/ 733 w 927"/>
                  <a:gd name="T19" fmla="*/ 12 h 517"/>
                  <a:gd name="T20" fmla="*/ 688 w 927"/>
                  <a:gd name="T21" fmla="*/ 11 h 517"/>
                  <a:gd name="T22" fmla="*/ 639 w 927"/>
                  <a:gd name="T23" fmla="*/ 10 h 517"/>
                  <a:gd name="T24" fmla="*/ 586 w 927"/>
                  <a:gd name="T25" fmla="*/ 10 h 517"/>
                  <a:gd name="T26" fmla="*/ 530 w 927"/>
                  <a:gd name="T27" fmla="*/ 9 h 517"/>
                  <a:gd name="T28" fmla="*/ 471 w 927"/>
                  <a:gd name="T29" fmla="*/ 8 h 517"/>
                  <a:gd name="T30" fmla="*/ 410 w 927"/>
                  <a:gd name="T31" fmla="*/ 7 h 517"/>
                  <a:gd name="T32" fmla="*/ 345 w 927"/>
                  <a:gd name="T33" fmla="*/ 6 h 517"/>
                  <a:gd name="T34" fmla="*/ 278 w 927"/>
                  <a:gd name="T35" fmla="*/ 5 h 517"/>
                  <a:gd name="T36" fmla="*/ 210 w 927"/>
                  <a:gd name="T37" fmla="*/ 4 h 517"/>
                  <a:gd name="T38" fmla="*/ 141 w 927"/>
                  <a:gd name="T39" fmla="*/ 3 h 517"/>
                  <a:gd name="T40" fmla="*/ 71 w 927"/>
                  <a:gd name="T41" fmla="*/ 1 h 517"/>
                  <a:gd name="T42" fmla="*/ 0 w 927"/>
                  <a:gd name="T43" fmla="*/ 0 h 517"/>
                  <a:gd name="T44" fmla="*/ 0 w 927"/>
                  <a:gd name="T45" fmla="*/ 1 h 517"/>
                  <a:gd name="T46" fmla="*/ 68 w 927"/>
                  <a:gd name="T47" fmla="*/ 2 h 517"/>
                  <a:gd name="T48" fmla="*/ 137 w 927"/>
                  <a:gd name="T49" fmla="*/ 3 h 517"/>
                  <a:gd name="T50" fmla="*/ 203 w 927"/>
                  <a:gd name="T51" fmla="*/ 4 h 517"/>
                  <a:gd name="T52" fmla="*/ 270 w 927"/>
                  <a:gd name="T53" fmla="*/ 5 h 517"/>
                  <a:gd name="T54" fmla="*/ 335 w 927"/>
                  <a:gd name="T55" fmla="*/ 6 h 517"/>
                  <a:gd name="T56" fmla="*/ 397 w 927"/>
                  <a:gd name="T57" fmla="*/ 7 h 517"/>
                  <a:gd name="T58" fmla="*/ 458 w 927"/>
                  <a:gd name="T59" fmla="*/ 8 h 517"/>
                  <a:gd name="T60" fmla="*/ 516 w 927"/>
                  <a:gd name="T61" fmla="*/ 9 h 517"/>
                  <a:gd name="T62" fmla="*/ 569 w 927"/>
                  <a:gd name="T63" fmla="*/ 9 h 517"/>
                  <a:gd name="T64" fmla="*/ 622 w 927"/>
                  <a:gd name="T65" fmla="*/ 10 h 517"/>
                  <a:gd name="T66" fmla="*/ 668 w 927"/>
                  <a:gd name="T67" fmla="*/ 11 h 517"/>
                  <a:gd name="T68" fmla="*/ 712 w 927"/>
                  <a:gd name="T69" fmla="*/ 12 h 517"/>
                  <a:gd name="T70" fmla="*/ 753 w 927"/>
                  <a:gd name="T71" fmla="*/ 13 h 517"/>
                  <a:gd name="T72" fmla="*/ 789 w 927"/>
                  <a:gd name="T73" fmla="*/ 13 h 517"/>
                  <a:gd name="T74" fmla="*/ 818 w 927"/>
                  <a:gd name="T75" fmla="*/ 14 h 517"/>
                  <a:gd name="T76" fmla="*/ 845 w 927"/>
                  <a:gd name="T77" fmla="*/ 15 h 517"/>
                  <a:gd name="T78" fmla="*/ 866 w 927"/>
                  <a:gd name="T79" fmla="*/ 15 h 517"/>
                  <a:gd name="T80" fmla="*/ 883 w 927"/>
                  <a:gd name="T81" fmla="*/ 15 h 517"/>
                  <a:gd name="T82" fmla="*/ 895 w 927"/>
                  <a:gd name="T83" fmla="*/ 16 h 517"/>
                  <a:gd name="T84" fmla="*/ 900 w 927"/>
                  <a:gd name="T85" fmla="*/ 16 h 517"/>
                  <a:gd name="T86" fmla="*/ 902 w 927"/>
                  <a:gd name="T87" fmla="*/ 16 h 517"/>
                  <a:gd name="T88" fmla="*/ 927 w 927"/>
                  <a:gd name="T89" fmla="*/ 17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27" h="517">
                    <a:moveTo>
                      <a:pt x="927" y="517"/>
                    </a:moveTo>
                    <a:lnTo>
                      <a:pt x="926" y="510"/>
                    </a:lnTo>
                    <a:lnTo>
                      <a:pt x="920" y="501"/>
                    </a:lnTo>
                    <a:lnTo>
                      <a:pt x="907" y="488"/>
                    </a:lnTo>
                    <a:lnTo>
                      <a:pt x="890" y="474"/>
                    </a:lnTo>
                    <a:lnTo>
                      <a:pt x="869" y="459"/>
                    </a:lnTo>
                    <a:lnTo>
                      <a:pt x="842" y="440"/>
                    </a:lnTo>
                    <a:lnTo>
                      <a:pt x="810" y="420"/>
                    </a:lnTo>
                    <a:lnTo>
                      <a:pt x="774" y="398"/>
                    </a:lnTo>
                    <a:lnTo>
                      <a:pt x="733" y="373"/>
                    </a:lnTo>
                    <a:lnTo>
                      <a:pt x="688" y="347"/>
                    </a:lnTo>
                    <a:lnTo>
                      <a:pt x="639" y="320"/>
                    </a:lnTo>
                    <a:lnTo>
                      <a:pt x="586" y="291"/>
                    </a:lnTo>
                    <a:lnTo>
                      <a:pt x="530" y="262"/>
                    </a:lnTo>
                    <a:lnTo>
                      <a:pt x="471" y="231"/>
                    </a:lnTo>
                    <a:lnTo>
                      <a:pt x="410" y="199"/>
                    </a:lnTo>
                    <a:lnTo>
                      <a:pt x="345" y="166"/>
                    </a:lnTo>
                    <a:lnTo>
                      <a:pt x="278" y="134"/>
                    </a:lnTo>
                    <a:lnTo>
                      <a:pt x="210" y="99"/>
                    </a:lnTo>
                    <a:lnTo>
                      <a:pt x="141" y="67"/>
                    </a:lnTo>
                    <a:lnTo>
                      <a:pt x="71" y="32"/>
                    </a:lnTo>
                    <a:lnTo>
                      <a:pt x="0" y="0"/>
                    </a:lnTo>
                    <a:lnTo>
                      <a:pt x="0" y="1"/>
                    </a:lnTo>
                    <a:lnTo>
                      <a:pt x="68" y="34"/>
                    </a:lnTo>
                    <a:lnTo>
                      <a:pt x="137" y="67"/>
                    </a:lnTo>
                    <a:lnTo>
                      <a:pt x="203" y="99"/>
                    </a:lnTo>
                    <a:lnTo>
                      <a:pt x="270" y="132"/>
                    </a:lnTo>
                    <a:lnTo>
                      <a:pt x="335" y="164"/>
                    </a:lnTo>
                    <a:lnTo>
                      <a:pt x="397" y="195"/>
                    </a:lnTo>
                    <a:lnTo>
                      <a:pt x="458" y="226"/>
                    </a:lnTo>
                    <a:lnTo>
                      <a:pt x="516" y="257"/>
                    </a:lnTo>
                    <a:lnTo>
                      <a:pt x="569" y="286"/>
                    </a:lnTo>
                    <a:lnTo>
                      <a:pt x="622" y="313"/>
                    </a:lnTo>
                    <a:lnTo>
                      <a:pt x="668" y="340"/>
                    </a:lnTo>
                    <a:lnTo>
                      <a:pt x="712" y="365"/>
                    </a:lnTo>
                    <a:lnTo>
                      <a:pt x="753" y="389"/>
                    </a:lnTo>
                    <a:lnTo>
                      <a:pt x="789" y="411"/>
                    </a:lnTo>
                    <a:lnTo>
                      <a:pt x="818" y="431"/>
                    </a:lnTo>
                    <a:lnTo>
                      <a:pt x="845" y="449"/>
                    </a:lnTo>
                    <a:lnTo>
                      <a:pt x="866" y="465"/>
                    </a:lnTo>
                    <a:lnTo>
                      <a:pt x="883" y="478"/>
                    </a:lnTo>
                    <a:lnTo>
                      <a:pt x="895" y="488"/>
                    </a:lnTo>
                    <a:lnTo>
                      <a:pt x="900" y="498"/>
                    </a:lnTo>
                    <a:lnTo>
                      <a:pt x="902" y="505"/>
                    </a:lnTo>
                    <a:lnTo>
                      <a:pt x="927" y="517"/>
                    </a:lnTo>
                    <a:close/>
                  </a:path>
                </a:pathLst>
              </a:custGeom>
              <a:solidFill>
                <a:srgbClr val="B4B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5" name="Freeform 335"/>
              <p:cNvSpPr>
                <a:spLocks/>
              </p:cNvSpPr>
              <p:nvPr/>
            </p:nvSpPr>
            <p:spPr bwMode="auto">
              <a:xfrm>
                <a:off x="1207" y="1652"/>
                <a:ext cx="904" cy="252"/>
              </a:xfrm>
              <a:custGeom>
                <a:avLst/>
                <a:gdLst>
                  <a:gd name="T0" fmla="*/ 2 w 904"/>
                  <a:gd name="T1" fmla="*/ 0 h 504"/>
                  <a:gd name="T2" fmla="*/ 70 w 904"/>
                  <a:gd name="T3" fmla="*/ 2 h 504"/>
                  <a:gd name="T4" fmla="*/ 139 w 904"/>
                  <a:gd name="T5" fmla="*/ 3 h 504"/>
                  <a:gd name="T6" fmla="*/ 205 w 904"/>
                  <a:gd name="T7" fmla="*/ 4 h 504"/>
                  <a:gd name="T8" fmla="*/ 272 w 904"/>
                  <a:gd name="T9" fmla="*/ 5 h 504"/>
                  <a:gd name="T10" fmla="*/ 337 w 904"/>
                  <a:gd name="T11" fmla="*/ 6 h 504"/>
                  <a:gd name="T12" fmla="*/ 399 w 904"/>
                  <a:gd name="T13" fmla="*/ 7 h 504"/>
                  <a:gd name="T14" fmla="*/ 460 w 904"/>
                  <a:gd name="T15" fmla="*/ 8 h 504"/>
                  <a:gd name="T16" fmla="*/ 518 w 904"/>
                  <a:gd name="T17" fmla="*/ 8 h 504"/>
                  <a:gd name="T18" fmla="*/ 571 w 904"/>
                  <a:gd name="T19" fmla="*/ 9 h 504"/>
                  <a:gd name="T20" fmla="*/ 624 w 904"/>
                  <a:gd name="T21" fmla="*/ 10 h 504"/>
                  <a:gd name="T22" fmla="*/ 670 w 904"/>
                  <a:gd name="T23" fmla="*/ 11 h 504"/>
                  <a:gd name="T24" fmla="*/ 714 w 904"/>
                  <a:gd name="T25" fmla="*/ 12 h 504"/>
                  <a:gd name="T26" fmla="*/ 755 w 904"/>
                  <a:gd name="T27" fmla="*/ 13 h 504"/>
                  <a:gd name="T28" fmla="*/ 791 w 904"/>
                  <a:gd name="T29" fmla="*/ 13 h 504"/>
                  <a:gd name="T30" fmla="*/ 820 w 904"/>
                  <a:gd name="T31" fmla="*/ 14 h 504"/>
                  <a:gd name="T32" fmla="*/ 847 w 904"/>
                  <a:gd name="T33" fmla="*/ 14 h 504"/>
                  <a:gd name="T34" fmla="*/ 868 w 904"/>
                  <a:gd name="T35" fmla="*/ 15 h 504"/>
                  <a:gd name="T36" fmla="*/ 885 w 904"/>
                  <a:gd name="T37" fmla="*/ 15 h 504"/>
                  <a:gd name="T38" fmla="*/ 897 w 904"/>
                  <a:gd name="T39" fmla="*/ 16 h 504"/>
                  <a:gd name="T40" fmla="*/ 902 w 904"/>
                  <a:gd name="T41" fmla="*/ 16 h 504"/>
                  <a:gd name="T42" fmla="*/ 904 w 904"/>
                  <a:gd name="T43" fmla="*/ 16 h 504"/>
                  <a:gd name="T44" fmla="*/ 877 w 904"/>
                  <a:gd name="T45" fmla="*/ 16 h 504"/>
                  <a:gd name="T46" fmla="*/ 875 w 904"/>
                  <a:gd name="T47" fmla="*/ 16 h 504"/>
                  <a:gd name="T48" fmla="*/ 870 w 904"/>
                  <a:gd name="T49" fmla="*/ 15 h 504"/>
                  <a:gd name="T50" fmla="*/ 858 w 904"/>
                  <a:gd name="T51" fmla="*/ 15 h 504"/>
                  <a:gd name="T52" fmla="*/ 843 w 904"/>
                  <a:gd name="T53" fmla="*/ 15 h 504"/>
                  <a:gd name="T54" fmla="*/ 822 w 904"/>
                  <a:gd name="T55" fmla="*/ 14 h 504"/>
                  <a:gd name="T56" fmla="*/ 796 w 904"/>
                  <a:gd name="T57" fmla="*/ 14 h 504"/>
                  <a:gd name="T58" fmla="*/ 767 w 904"/>
                  <a:gd name="T59" fmla="*/ 13 h 504"/>
                  <a:gd name="T60" fmla="*/ 733 w 904"/>
                  <a:gd name="T61" fmla="*/ 12 h 504"/>
                  <a:gd name="T62" fmla="*/ 693 w 904"/>
                  <a:gd name="T63" fmla="*/ 12 h 504"/>
                  <a:gd name="T64" fmla="*/ 651 w 904"/>
                  <a:gd name="T65" fmla="*/ 11 h 504"/>
                  <a:gd name="T66" fmla="*/ 604 w 904"/>
                  <a:gd name="T67" fmla="*/ 10 h 504"/>
                  <a:gd name="T68" fmla="*/ 555 w 904"/>
                  <a:gd name="T69" fmla="*/ 9 h 504"/>
                  <a:gd name="T70" fmla="*/ 502 w 904"/>
                  <a:gd name="T71" fmla="*/ 8 h 504"/>
                  <a:gd name="T72" fmla="*/ 446 w 904"/>
                  <a:gd name="T73" fmla="*/ 7 h 504"/>
                  <a:gd name="T74" fmla="*/ 388 w 904"/>
                  <a:gd name="T75" fmla="*/ 6 h 504"/>
                  <a:gd name="T76" fmla="*/ 327 w 904"/>
                  <a:gd name="T77" fmla="*/ 5 h 504"/>
                  <a:gd name="T78" fmla="*/ 263 w 904"/>
                  <a:gd name="T79" fmla="*/ 5 h 504"/>
                  <a:gd name="T80" fmla="*/ 200 w 904"/>
                  <a:gd name="T81" fmla="*/ 3 h 504"/>
                  <a:gd name="T82" fmla="*/ 133 w 904"/>
                  <a:gd name="T83" fmla="*/ 3 h 504"/>
                  <a:gd name="T84" fmla="*/ 67 w 904"/>
                  <a:gd name="T85" fmla="*/ 2 h 504"/>
                  <a:gd name="T86" fmla="*/ 0 w 904"/>
                  <a:gd name="T87" fmla="*/ 1 h 504"/>
                  <a:gd name="T88" fmla="*/ 2 w 904"/>
                  <a:gd name="T89" fmla="*/ 0 h 50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04" h="504">
                    <a:moveTo>
                      <a:pt x="2" y="0"/>
                    </a:moveTo>
                    <a:lnTo>
                      <a:pt x="70" y="33"/>
                    </a:lnTo>
                    <a:lnTo>
                      <a:pt x="139" y="66"/>
                    </a:lnTo>
                    <a:lnTo>
                      <a:pt x="205" y="98"/>
                    </a:lnTo>
                    <a:lnTo>
                      <a:pt x="272" y="131"/>
                    </a:lnTo>
                    <a:lnTo>
                      <a:pt x="337" y="163"/>
                    </a:lnTo>
                    <a:lnTo>
                      <a:pt x="399" y="194"/>
                    </a:lnTo>
                    <a:lnTo>
                      <a:pt x="460" y="225"/>
                    </a:lnTo>
                    <a:lnTo>
                      <a:pt x="518" y="256"/>
                    </a:lnTo>
                    <a:lnTo>
                      <a:pt x="571" y="285"/>
                    </a:lnTo>
                    <a:lnTo>
                      <a:pt x="624" y="312"/>
                    </a:lnTo>
                    <a:lnTo>
                      <a:pt x="670" y="339"/>
                    </a:lnTo>
                    <a:lnTo>
                      <a:pt x="714" y="364"/>
                    </a:lnTo>
                    <a:lnTo>
                      <a:pt x="755" y="388"/>
                    </a:lnTo>
                    <a:lnTo>
                      <a:pt x="791" y="410"/>
                    </a:lnTo>
                    <a:lnTo>
                      <a:pt x="820" y="430"/>
                    </a:lnTo>
                    <a:lnTo>
                      <a:pt x="847" y="448"/>
                    </a:lnTo>
                    <a:lnTo>
                      <a:pt x="868" y="464"/>
                    </a:lnTo>
                    <a:lnTo>
                      <a:pt x="885" y="477"/>
                    </a:lnTo>
                    <a:lnTo>
                      <a:pt x="897" y="487"/>
                    </a:lnTo>
                    <a:lnTo>
                      <a:pt x="902" y="497"/>
                    </a:lnTo>
                    <a:lnTo>
                      <a:pt x="904" y="504"/>
                    </a:lnTo>
                    <a:lnTo>
                      <a:pt x="877" y="491"/>
                    </a:lnTo>
                    <a:lnTo>
                      <a:pt x="875" y="484"/>
                    </a:lnTo>
                    <a:lnTo>
                      <a:pt x="870" y="477"/>
                    </a:lnTo>
                    <a:lnTo>
                      <a:pt x="858" y="466"/>
                    </a:lnTo>
                    <a:lnTo>
                      <a:pt x="843" y="451"/>
                    </a:lnTo>
                    <a:lnTo>
                      <a:pt x="822" y="437"/>
                    </a:lnTo>
                    <a:lnTo>
                      <a:pt x="796" y="419"/>
                    </a:lnTo>
                    <a:lnTo>
                      <a:pt x="767" y="401"/>
                    </a:lnTo>
                    <a:lnTo>
                      <a:pt x="733" y="379"/>
                    </a:lnTo>
                    <a:lnTo>
                      <a:pt x="693" y="355"/>
                    </a:lnTo>
                    <a:lnTo>
                      <a:pt x="651" y="332"/>
                    </a:lnTo>
                    <a:lnTo>
                      <a:pt x="604" y="306"/>
                    </a:lnTo>
                    <a:lnTo>
                      <a:pt x="555" y="279"/>
                    </a:lnTo>
                    <a:lnTo>
                      <a:pt x="502" y="250"/>
                    </a:lnTo>
                    <a:lnTo>
                      <a:pt x="446" y="221"/>
                    </a:lnTo>
                    <a:lnTo>
                      <a:pt x="388" y="191"/>
                    </a:lnTo>
                    <a:lnTo>
                      <a:pt x="327" y="160"/>
                    </a:lnTo>
                    <a:lnTo>
                      <a:pt x="263" y="129"/>
                    </a:lnTo>
                    <a:lnTo>
                      <a:pt x="200" y="96"/>
                    </a:lnTo>
                    <a:lnTo>
                      <a:pt x="133" y="66"/>
                    </a:lnTo>
                    <a:lnTo>
                      <a:pt x="67" y="33"/>
                    </a:lnTo>
                    <a:lnTo>
                      <a:pt x="0" y="2"/>
                    </a:lnTo>
                    <a:lnTo>
                      <a:pt x="2" y="0"/>
                    </a:lnTo>
                    <a:close/>
                  </a:path>
                </a:pathLst>
              </a:custGeom>
              <a:solidFill>
                <a:srgbClr val="B4B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6" name="Freeform 336"/>
              <p:cNvSpPr>
                <a:spLocks/>
              </p:cNvSpPr>
              <p:nvPr/>
            </p:nvSpPr>
            <p:spPr bwMode="auto">
              <a:xfrm>
                <a:off x="1207" y="1653"/>
                <a:ext cx="877" cy="245"/>
              </a:xfrm>
              <a:custGeom>
                <a:avLst/>
                <a:gdLst>
                  <a:gd name="T0" fmla="*/ 877 w 877"/>
                  <a:gd name="T1" fmla="*/ 16 h 489"/>
                  <a:gd name="T2" fmla="*/ 875 w 877"/>
                  <a:gd name="T3" fmla="*/ 16 h 489"/>
                  <a:gd name="T4" fmla="*/ 870 w 877"/>
                  <a:gd name="T5" fmla="*/ 15 h 489"/>
                  <a:gd name="T6" fmla="*/ 858 w 877"/>
                  <a:gd name="T7" fmla="*/ 15 h 489"/>
                  <a:gd name="T8" fmla="*/ 843 w 877"/>
                  <a:gd name="T9" fmla="*/ 15 h 489"/>
                  <a:gd name="T10" fmla="*/ 822 w 877"/>
                  <a:gd name="T11" fmla="*/ 14 h 489"/>
                  <a:gd name="T12" fmla="*/ 796 w 877"/>
                  <a:gd name="T13" fmla="*/ 14 h 489"/>
                  <a:gd name="T14" fmla="*/ 767 w 877"/>
                  <a:gd name="T15" fmla="*/ 13 h 489"/>
                  <a:gd name="T16" fmla="*/ 733 w 877"/>
                  <a:gd name="T17" fmla="*/ 12 h 489"/>
                  <a:gd name="T18" fmla="*/ 693 w 877"/>
                  <a:gd name="T19" fmla="*/ 12 h 489"/>
                  <a:gd name="T20" fmla="*/ 651 w 877"/>
                  <a:gd name="T21" fmla="*/ 11 h 489"/>
                  <a:gd name="T22" fmla="*/ 604 w 877"/>
                  <a:gd name="T23" fmla="*/ 10 h 489"/>
                  <a:gd name="T24" fmla="*/ 555 w 877"/>
                  <a:gd name="T25" fmla="*/ 9 h 489"/>
                  <a:gd name="T26" fmla="*/ 502 w 877"/>
                  <a:gd name="T27" fmla="*/ 8 h 489"/>
                  <a:gd name="T28" fmla="*/ 446 w 877"/>
                  <a:gd name="T29" fmla="*/ 7 h 489"/>
                  <a:gd name="T30" fmla="*/ 388 w 877"/>
                  <a:gd name="T31" fmla="*/ 6 h 489"/>
                  <a:gd name="T32" fmla="*/ 327 w 877"/>
                  <a:gd name="T33" fmla="*/ 5 h 489"/>
                  <a:gd name="T34" fmla="*/ 263 w 877"/>
                  <a:gd name="T35" fmla="*/ 4 h 489"/>
                  <a:gd name="T36" fmla="*/ 200 w 877"/>
                  <a:gd name="T37" fmla="*/ 3 h 489"/>
                  <a:gd name="T38" fmla="*/ 133 w 877"/>
                  <a:gd name="T39" fmla="*/ 2 h 489"/>
                  <a:gd name="T40" fmla="*/ 67 w 877"/>
                  <a:gd name="T41" fmla="*/ 1 h 489"/>
                  <a:gd name="T42" fmla="*/ 0 w 877"/>
                  <a:gd name="T43" fmla="*/ 0 h 489"/>
                  <a:gd name="T44" fmla="*/ 0 w 877"/>
                  <a:gd name="T45" fmla="*/ 1 h 489"/>
                  <a:gd name="T46" fmla="*/ 64 w 877"/>
                  <a:gd name="T47" fmla="*/ 2 h 489"/>
                  <a:gd name="T48" fmla="*/ 129 w 877"/>
                  <a:gd name="T49" fmla="*/ 2 h 489"/>
                  <a:gd name="T50" fmla="*/ 193 w 877"/>
                  <a:gd name="T51" fmla="*/ 3 h 489"/>
                  <a:gd name="T52" fmla="*/ 255 w 877"/>
                  <a:gd name="T53" fmla="*/ 4 h 489"/>
                  <a:gd name="T54" fmla="*/ 316 w 877"/>
                  <a:gd name="T55" fmla="*/ 5 h 489"/>
                  <a:gd name="T56" fmla="*/ 375 w 877"/>
                  <a:gd name="T57" fmla="*/ 6 h 489"/>
                  <a:gd name="T58" fmla="*/ 432 w 877"/>
                  <a:gd name="T59" fmla="*/ 7 h 489"/>
                  <a:gd name="T60" fmla="*/ 485 w 877"/>
                  <a:gd name="T61" fmla="*/ 8 h 489"/>
                  <a:gd name="T62" fmla="*/ 536 w 877"/>
                  <a:gd name="T63" fmla="*/ 9 h 489"/>
                  <a:gd name="T64" fmla="*/ 584 w 877"/>
                  <a:gd name="T65" fmla="*/ 10 h 489"/>
                  <a:gd name="T66" fmla="*/ 629 w 877"/>
                  <a:gd name="T67" fmla="*/ 11 h 489"/>
                  <a:gd name="T68" fmla="*/ 670 w 877"/>
                  <a:gd name="T69" fmla="*/ 11 h 489"/>
                  <a:gd name="T70" fmla="*/ 709 w 877"/>
                  <a:gd name="T71" fmla="*/ 12 h 489"/>
                  <a:gd name="T72" fmla="*/ 741 w 877"/>
                  <a:gd name="T73" fmla="*/ 13 h 489"/>
                  <a:gd name="T74" fmla="*/ 771 w 877"/>
                  <a:gd name="T75" fmla="*/ 13 h 489"/>
                  <a:gd name="T76" fmla="*/ 795 w 877"/>
                  <a:gd name="T77" fmla="*/ 14 h 489"/>
                  <a:gd name="T78" fmla="*/ 815 w 877"/>
                  <a:gd name="T79" fmla="*/ 14 h 489"/>
                  <a:gd name="T80" fmla="*/ 830 w 877"/>
                  <a:gd name="T81" fmla="*/ 15 h 489"/>
                  <a:gd name="T82" fmla="*/ 841 w 877"/>
                  <a:gd name="T83" fmla="*/ 15 h 489"/>
                  <a:gd name="T84" fmla="*/ 847 w 877"/>
                  <a:gd name="T85" fmla="*/ 15 h 489"/>
                  <a:gd name="T86" fmla="*/ 849 w 877"/>
                  <a:gd name="T87" fmla="*/ 15 h 489"/>
                  <a:gd name="T88" fmla="*/ 877 w 877"/>
                  <a:gd name="T89" fmla="*/ 16 h 4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77" h="489">
                    <a:moveTo>
                      <a:pt x="877" y="489"/>
                    </a:moveTo>
                    <a:lnTo>
                      <a:pt x="875" y="482"/>
                    </a:lnTo>
                    <a:lnTo>
                      <a:pt x="870" y="475"/>
                    </a:lnTo>
                    <a:lnTo>
                      <a:pt x="858" y="464"/>
                    </a:lnTo>
                    <a:lnTo>
                      <a:pt x="843" y="449"/>
                    </a:lnTo>
                    <a:lnTo>
                      <a:pt x="822" y="435"/>
                    </a:lnTo>
                    <a:lnTo>
                      <a:pt x="796" y="417"/>
                    </a:lnTo>
                    <a:lnTo>
                      <a:pt x="767" y="399"/>
                    </a:lnTo>
                    <a:lnTo>
                      <a:pt x="733" y="377"/>
                    </a:lnTo>
                    <a:lnTo>
                      <a:pt x="693" y="353"/>
                    </a:lnTo>
                    <a:lnTo>
                      <a:pt x="651" y="330"/>
                    </a:lnTo>
                    <a:lnTo>
                      <a:pt x="604" y="304"/>
                    </a:lnTo>
                    <a:lnTo>
                      <a:pt x="555" y="277"/>
                    </a:lnTo>
                    <a:lnTo>
                      <a:pt x="502" y="248"/>
                    </a:lnTo>
                    <a:lnTo>
                      <a:pt x="446" y="219"/>
                    </a:lnTo>
                    <a:lnTo>
                      <a:pt x="388" y="189"/>
                    </a:lnTo>
                    <a:lnTo>
                      <a:pt x="327" y="158"/>
                    </a:lnTo>
                    <a:lnTo>
                      <a:pt x="263" y="127"/>
                    </a:lnTo>
                    <a:lnTo>
                      <a:pt x="200" y="94"/>
                    </a:lnTo>
                    <a:lnTo>
                      <a:pt x="133" y="64"/>
                    </a:lnTo>
                    <a:lnTo>
                      <a:pt x="67" y="31"/>
                    </a:lnTo>
                    <a:lnTo>
                      <a:pt x="0" y="0"/>
                    </a:lnTo>
                    <a:lnTo>
                      <a:pt x="0" y="2"/>
                    </a:lnTo>
                    <a:lnTo>
                      <a:pt x="64" y="33"/>
                    </a:lnTo>
                    <a:lnTo>
                      <a:pt x="129" y="64"/>
                    </a:lnTo>
                    <a:lnTo>
                      <a:pt x="193" y="94"/>
                    </a:lnTo>
                    <a:lnTo>
                      <a:pt x="255" y="125"/>
                    </a:lnTo>
                    <a:lnTo>
                      <a:pt x="316" y="156"/>
                    </a:lnTo>
                    <a:lnTo>
                      <a:pt x="375" y="185"/>
                    </a:lnTo>
                    <a:lnTo>
                      <a:pt x="432" y="214"/>
                    </a:lnTo>
                    <a:lnTo>
                      <a:pt x="485" y="243"/>
                    </a:lnTo>
                    <a:lnTo>
                      <a:pt x="536" y="270"/>
                    </a:lnTo>
                    <a:lnTo>
                      <a:pt x="584" y="295"/>
                    </a:lnTo>
                    <a:lnTo>
                      <a:pt x="629" y="321"/>
                    </a:lnTo>
                    <a:lnTo>
                      <a:pt x="670" y="344"/>
                    </a:lnTo>
                    <a:lnTo>
                      <a:pt x="709" y="368"/>
                    </a:lnTo>
                    <a:lnTo>
                      <a:pt x="741" y="388"/>
                    </a:lnTo>
                    <a:lnTo>
                      <a:pt x="771" y="406"/>
                    </a:lnTo>
                    <a:lnTo>
                      <a:pt x="795" y="422"/>
                    </a:lnTo>
                    <a:lnTo>
                      <a:pt x="815" y="438"/>
                    </a:lnTo>
                    <a:lnTo>
                      <a:pt x="830" y="451"/>
                    </a:lnTo>
                    <a:lnTo>
                      <a:pt x="841" y="462"/>
                    </a:lnTo>
                    <a:lnTo>
                      <a:pt x="847" y="469"/>
                    </a:lnTo>
                    <a:lnTo>
                      <a:pt x="849" y="476"/>
                    </a:lnTo>
                    <a:lnTo>
                      <a:pt x="877" y="489"/>
                    </a:lnTo>
                    <a:close/>
                  </a:path>
                </a:pathLst>
              </a:custGeom>
              <a:solidFill>
                <a:srgbClr val="B4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7" name="Freeform 337"/>
              <p:cNvSpPr>
                <a:spLocks/>
              </p:cNvSpPr>
              <p:nvPr/>
            </p:nvSpPr>
            <p:spPr bwMode="auto">
              <a:xfrm>
                <a:off x="1206" y="1654"/>
                <a:ext cx="850" cy="237"/>
              </a:xfrm>
              <a:custGeom>
                <a:avLst/>
                <a:gdLst>
                  <a:gd name="T0" fmla="*/ 1 w 850"/>
                  <a:gd name="T1" fmla="*/ 0 h 474"/>
                  <a:gd name="T2" fmla="*/ 65 w 850"/>
                  <a:gd name="T3" fmla="*/ 1 h 474"/>
                  <a:gd name="T4" fmla="*/ 130 w 850"/>
                  <a:gd name="T5" fmla="*/ 2 h 474"/>
                  <a:gd name="T6" fmla="*/ 194 w 850"/>
                  <a:gd name="T7" fmla="*/ 3 h 474"/>
                  <a:gd name="T8" fmla="*/ 256 w 850"/>
                  <a:gd name="T9" fmla="*/ 4 h 474"/>
                  <a:gd name="T10" fmla="*/ 317 w 850"/>
                  <a:gd name="T11" fmla="*/ 5 h 474"/>
                  <a:gd name="T12" fmla="*/ 376 w 850"/>
                  <a:gd name="T13" fmla="*/ 6 h 474"/>
                  <a:gd name="T14" fmla="*/ 433 w 850"/>
                  <a:gd name="T15" fmla="*/ 7 h 474"/>
                  <a:gd name="T16" fmla="*/ 486 w 850"/>
                  <a:gd name="T17" fmla="*/ 8 h 474"/>
                  <a:gd name="T18" fmla="*/ 537 w 850"/>
                  <a:gd name="T19" fmla="*/ 9 h 474"/>
                  <a:gd name="T20" fmla="*/ 585 w 850"/>
                  <a:gd name="T21" fmla="*/ 10 h 474"/>
                  <a:gd name="T22" fmla="*/ 630 w 850"/>
                  <a:gd name="T23" fmla="*/ 10 h 474"/>
                  <a:gd name="T24" fmla="*/ 671 w 850"/>
                  <a:gd name="T25" fmla="*/ 11 h 474"/>
                  <a:gd name="T26" fmla="*/ 710 w 850"/>
                  <a:gd name="T27" fmla="*/ 12 h 474"/>
                  <a:gd name="T28" fmla="*/ 742 w 850"/>
                  <a:gd name="T29" fmla="*/ 13 h 474"/>
                  <a:gd name="T30" fmla="*/ 772 w 850"/>
                  <a:gd name="T31" fmla="*/ 13 h 474"/>
                  <a:gd name="T32" fmla="*/ 796 w 850"/>
                  <a:gd name="T33" fmla="*/ 14 h 474"/>
                  <a:gd name="T34" fmla="*/ 816 w 850"/>
                  <a:gd name="T35" fmla="*/ 14 h 474"/>
                  <a:gd name="T36" fmla="*/ 831 w 850"/>
                  <a:gd name="T37" fmla="*/ 15 h 474"/>
                  <a:gd name="T38" fmla="*/ 842 w 850"/>
                  <a:gd name="T39" fmla="*/ 15 h 474"/>
                  <a:gd name="T40" fmla="*/ 848 w 850"/>
                  <a:gd name="T41" fmla="*/ 15 h 474"/>
                  <a:gd name="T42" fmla="*/ 850 w 850"/>
                  <a:gd name="T43" fmla="*/ 15 h 474"/>
                  <a:gd name="T44" fmla="*/ 820 w 850"/>
                  <a:gd name="T45" fmla="*/ 15 h 474"/>
                  <a:gd name="T46" fmla="*/ 818 w 850"/>
                  <a:gd name="T47" fmla="*/ 15 h 474"/>
                  <a:gd name="T48" fmla="*/ 811 w 850"/>
                  <a:gd name="T49" fmla="*/ 14 h 474"/>
                  <a:gd name="T50" fmla="*/ 800 w 850"/>
                  <a:gd name="T51" fmla="*/ 14 h 474"/>
                  <a:gd name="T52" fmla="*/ 784 w 850"/>
                  <a:gd name="T53" fmla="*/ 14 h 474"/>
                  <a:gd name="T54" fmla="*/ 763 w 850"/>
                  <a:gd name="T55" fmla="*/ 13 h 474"/>
                  <a:gd name="T56" fmla="*/ 736 w 850"/>
                  <a:gd name="T57" fmla="*/ 13 h 474"/>
                  <a:gd name="T58" fmla="*/ 705 w 850"/>
                  <a:gd name="T59" fmla="*/ 12 h 474"/>
                  <a:gd name="T60" fmla="*/ 670 w 850"/>
                  <a:gd name="T61" fmla="*/ 11 h 474"/>
                  <a:gd name="T62" fmla="*/ 630 w 850"/>
                  <a:gd name="T63" fmla="*/ 11 h 474"/>
                  <a:gd name="T64" fmla="*/ 587 w 850"/>
                  <a:gd name="T65" fmla="*/ 10 h 474"/>
                  <a:gd name="T66" fmla="*/ 540 w 850"/>
                  <a:gd name="T67" fmla="*/ 9 h 474"/>
                  <a:gd name="T68" fmla="*/ 489 w 850"/>
                  <a:gd name="T69" fmla="*/ 8 h 474"/>
                  <a:gd name="T70" fmla="*/ 435 w 850"/>
                  <a:gd name="T71" fmla="*/ 7 h 474"/>
                  <a:gd name="T72" fmla="*/ 379 w 850"/>
                  <a:gd name="T73" fmla="*/ 6 h 474"/>
                  <a:gd name="T74" fmla="*/ 319 w 850"/>
                  <a:gd name="T75" fmla="*/ 5 h 474"/>
                  <a:gd name="T76" fmla="*/ 259 w 850"/>
                  <a:gd name="T77" fmla="*/ 4 h 474"/>
                  <a:gd name="T78" fmla="*/ 195 w 850"/>
                  <a:gd name="T79" fmla="*/ 3 h 474"/>
                  <a:gd name="T80" fmla="*/ 131 w 850"/>
                  <a:gd name="T81" fmla="*/ 3 h 474"/>
                  <a:gd name="T82" fmla="*/ 66 w 850"/>
                  <a:gd name="T83" fmla="*/ 2 h 474"/>
                  <a:gd name="T84" fmla="*/ 0 w 850"/>
                  <a:gd name="T85" fmla="*/ 1 h 474"/>
                  <a:gd name="T86" fmla="*/ 1 w 850"/>
                  <a:gd name="T87" fmla="*/ 0 h 4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0" h="474">
                    <a:moveTo>
                      <a:pt x="1" y="0"/>
                    </a:moveTo>
                    <a:lnTo>
                      <a:pt x="65" y="31"/>
                    </a:lnTo>
                    <a:lnTo>
                      <a:pt x="130" y="62"/>
                    </a:lnTo>
                    <a:lnTo>
                      <a:pt x="194" y="92"/>
                    </a:lnTo>
                    <a:lnTo>
                      <a:pt x="256" y="123"/>
                    </a:lnTo>
                    <a:lnTo>
                      <a:pt x="317" y="154"/>
                    </a:lnTo>
                    <a:lnTo>
                      <a:pt x="376" y="183"/>
                    </a:lnTo>
                    <a:lnTo>
                      <a:pt x="433" y="212"/>
                    </a:lnTo>
                    <a:lnTo>
                      <a:pt x="486" y="241"/>
                    </a:lnTo>
                    <a:lnTo>
                      <a:pt x="537" y="268"/>
                    </a:lnTo>
                    <a:lnTo>
                      <a:pt x="585" y="293"/>
                    </a:lnTo>
                    <a:lnTo>
                      <a:pt x="630" y="319"/>
                    </a:lnTo>
                    <a:lnTo>
                      <a:pt x="671" y="342"/>
                    </a:lnTo>
                    <a:lnTo>
                      <a:pt x="710" y="366"/>
                    </a:lnTo>
                    <a:lnTo>
                      <a:pt x="742" y="386"/>
                    </a:lnTo>
                    <a:lnTo>
                      <a:pt x="772" y="404"/>
                    </a:lnTo>
                    <a:lnTo>
                      <a:pt x="796" y="420"/>
                    </a:lnTo>
                    <a:lnTo>
                      <a:pt x="816" y="436"/>
                    </a:lnTo>
                    <a:lnTo>
                      <a:pt x="831" y="449"/>
                    </a:lnTo>
                    <a:lnTo>
                      <a:pt x="842" y="460"/>
                    </a:lnTo>
                    <a:lnTo>
                      <a:pt x="848" y="467"/>
                    </a:lnTo>
                    <a:lnTo>
                      <a:pt x="850" y="474"/>
                    </a:lnTo>
                    <a:lnTo>
                      <a:pt x="820" y="460"/>
                    </a:lnTo>
                    <a:lnTo>
                      <a:pt x="818" y="454"/>
                    </a:lnTo>
                    <a:lnTo>
                      <a:pt x="811" y="445"/>
                    </a:lnTo>
                    <a:lnTo>
                      <a:pt x="800" y="435"/>
                    </a:lnTo>
                    <a:lnTo>
                      <a:pt x="784" y="420"/>
                    </a:lnTo>
                    <a:lnTo>
                      <a:pt x="763" y="406"/>
                    </a:lnTo>
                    <a:lnTo>
                      <a:pt x="736" y="388"/>
                    </a:lnTo>
                    <a:lnTo>
                      <a:pt x="705" y="368"/>
                    </a:lnTo>
                    <a:lnTo>
                      <a:pt x="670" y="346"/>
                    </a:lnTo>
                    <a:lnTo>
                      <a:pt x="630" y="324"/>
                    </a:lnTo>
                    <a:lnTo>
                      <a:pt x="587" y="299"/>
                    </a:lnTo>
                    <a:lnTo>
                      <a:pt x="540" y="273"/>
                    </a:lnTo>
                    <a:lnTo>
                      <a:pt x="489" y="244"/>
                    </a:lnTo>
                    <a:lnTo>
                      <a:pt x="435" y="217"/>
                    </a:lnTo>
                    <a:lnTo>
                      <a:pt x="379" y="188"/>
                    </a:lnTo>
                    <a:lnTo>
                      <a:pt x="319" y="158"/>
                    </a:lnTo>
                    <a:lnTo>
                      <a:pt x="259" y="127"/>
                    </a:lnTo>
                    <a:lnTo>
                      <a:pt x="195" y="96"/>
                    </a:lnTo>
                    <a:lnTo>
                      <a:pt x="131" y="65"/>
                    </a:lnTo>
                    <a:lnTo>
                      <a:pt x="66" y="35"/>
                    </a:lnTo>
                    <a:lnTo>
                      <a:pt x="0" y="4"/>
                    </a:lnTo>
                    <a:lnTo>
                      <a:pt x="1" y="0"/>
                    </a:lnTo>
                    <a:close/>
                  </a:path>
                </a:pathLst>
              </a:custGeom>
              <a:solidFill>
                <a:srgbClr val="B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8" name="Freeform 338"/>
              <p:cNvSpPr>
                <a:spLocks/>
              </p:cNvSpPr>
              <p:nvPr/>
            </p:nvSpPr>
            <p:spPr bwMode="auto">
              <a:xfrm>
                <a:off x="1206" y="1656"/>
                <a:ext cx="820" cy="228"/>
              </a:xfrm>
              <a:custGeom>
                <a:avLst/>
                <a:gdLst>
                  <a:gd name="T0" fmla="*/ 820 w 820"/>
                  <a:gd name="T1" fmla="*/ 15 h 456"/>
                  <a:gd name="T2" fmla="*/ 818 w 820"/>
                  <a:gd name="T3" fmla="*/ 15 h 456"/>
                  <a:gd name="T4" fmla="*/ 811 w 820"/>
                  <a:gd name="T5" fmla="*/ 14 h 456"/>
                  <a:gd name="T6" fmla="*/ 800 w 820"/>
                  <a:gd name="T7" fmla="*/ 14 h 456"/>
                  <a:gd name="T8" fmla="*/ 784 w 820"/>
                  <a:gd name="T9" fmla="*/ 13 h 456"/>
                  <a:gd name="T10" fmla="*/ 763 w 820"/>
                  <a:gd name="T11" fmla="*/ 13 h 456"/>
                  <a:gd name="T12" fmla="*/ 736 w 820"/>
                  <a:gd name="T13" fmla="*/ 12 h 456"/>
                  <a:gd name="T14" fmla="*/ 705 w 820"/>
                  <a:gd name="T15" fmla="*/ 12 h 456"/>
                  <a:gd name="T16" fmla="*/ 670 w 820"/>
                  <a:gd name="T17" fmla="*/ 11 h 456"/>
                  <a:gd name="T18" fmla="*/ 630 w 820"/>
                  <a:gd name="T19" fmla="*/ 10 h 456"/>
                  <a:gd name="T20" fmla="*/ 587 w 820"/>
                  <a:gd name="T21" fmla="*/ 10 h 456"/>
                  <a:gd name="T22" fmla="*/ 540 w 820"/>
                  <a:gd name="T23" fmla="*/ 9 h 456"/>
                  <a:gd name="T24" fmla="*/ 489 w 820"/>
                  <a:gd name="T25" fmla="*/ 8 h 456"/>
                  <a:gd name="T26" fmla="*/ 435 w 820"/>
                  <a:gd name="T27" fmla="*/ 7 h 456"/>
                  <a:gd name="T28" fmla="*/ 379 w 820"/>
                  <a:gd name="T29" fmla="*/ 6 h 456"/>
                  <a:gd name="T30" fmla="*/ 319 w 820"/>
                  <a:gd name="T31" fmla="*/ 5 h 456"/>
                  <a:gd name="T32" fmla="*/ 259 w 820"/>
                  <a:gd name="T33" fmla="*/ 4 h 456"/>
                  <a:gd name="T34" fmla="*/ 195 w 820"/>
                  <a:gd name="T35" fmla="*/ 3 h 456"/>
                  <a:gd name="T36" fmla="*/ 131 w 820"/>
                  <a:gd name="T37" fmla="*/ 2 h 456"/>
                  <a:gd name="T38" fmla="*/ 66 w 820"/>
                  <a:gd name="T39" fmla="*/ 1 h 456"/>
                  <a:gd name="T40" fmla="*/ 0 w 820"/>
                  <a:gd name="T41" fmla="*/ 0 h 456"/>
                  <a:gd name="T42" fmla="*/ 0 w 820"/>
                  <a:gd name="T43" fmla="*/ 1 h 456"/>
                  <a:gd name="T44" fmla="*/ 62 w 820"/>
                  <a:gd name="T45" fmla="*/ 1 h 456"/>
                  <a:gd name="T46" fmla="*/ 126 w 820"/>
                  <a:gd name="T47" fmla="*/ 2 h 456"/>
                  <a:gd name="T48" fmla="*/ 188 w 820"/>
                  <a:gd name="T49" fmla="*/ 3 h 456"/>
                  <a:gd name="T50" fmla="*/ 247 w 820"/>
                  <a:gd name="T51" fmla="*/ 4 h 456"/>
                  <a:gd name="T52" fmla="*/ 307 w 820"/>
                  <a:gd name="T53" fmla="*/ 5 h 456"/>
                  <a:gd name="T54" fmla="*/ 363 w 820"/>
                  <a:gd name="T55" fmla="*/ 6 h 456"/>
                  <a:gd name="T56" fmla="*/ 418 w 820"/>
                  <a:gd name="T57" fmla="*/ 7 h 456"/>
                  <a:gd name="T58" fmla="*/ 471 w 820"/>
                  <a:gd name="T59" fmla="*/ 8 h 456"/>
                  <a:gd name="T60" fmla="*/ 519 w 820"/>
                  <a:gd name="T61" fmla="*/ 9 h 456"/>
                  <a:gd name="T62" fmla="*/ 564 w 820"/>
                  <a:gd name="T63" fmla="*/ 9 h 456"/>
                  <a:gd name="T64" fmla="*/ 606 w 820"/>
                  <a:gd name="T65" fmla="*/ 10 h 456"/>
                  <a:gd name="T66" fmla="*/ 645 w 820"/>
                  <a:gd name="T67" fmla="*/ 11 h 456"/>
                  <a:gd name="T68" fmla="*/ 678 w 820"/>
                  <a:gd name="T69" fmla="*/ 12 h 456"/>
                  <a:gd name="T70" fmla="*/ 708 w 820"/>
                  <a:gd name="T71" fmla="*/ 12 h 456"/>
                  <a:gd name="T72" fmla="*/ 734 w 820"/>
                  <a:gd name="T73" fmla="*/ 13 h 456"/>
                  <a:gd name="T74" fmla="*/ 753 w 820"/>
                  <a:gd name="T75" fmla="*/ 13 h 456"/>
                  <a:gd name="T76" fmla="*/ 770 w 820"/>
                  <a:gd name="T77" fmla="*/ 13 h 456"/>
                  <a:gd name="T78" fmla="*/ 780 w 820"/>
                  <a:gd name="T79" fmla="*/ 14 h 456"/>
                  <a:gd name="T80" fmla="*/ 787 w 820"/>
                  <a:gd name="T81" fmla="*/ 14 h 456"/>
                  <a:gd name="T82" fmla="*/ 787 w 820"/>
                  <a:gd name="T83" fmla="*/ 14 h 456"/>
                  <a:gd name="T84" fmla="*/ 820 w 820"/>
                  <a:gd name="T85" fmla="*/ 15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0" h="456">
                    <a:moveTo>
                      <a:pt x="820" y="456"/>
                    </a:moveTo>
                    <a:lnTo>
                      <a:pt x="818" y="450"/>
                    </a:lnTo>
                    <a:lnTo>
                      <a:pt x="811" y="441"/>
                    </a:lnTo>
                    <a:lnTo>
                      <a:pt x="800" y="431"/>
                    </a:lnTo>
                    <a:lnTo>
                      <a:pt x="784" y="416"/>
                    </a:lnTo>
                    <a:lnTo>
                      <a:pt x="763" y="402"/>
                    </a:lnTo>
                    <a:lnTo>
                      <a:pt x="736" y="384"/>
                    </a:lnTo>
                    <a:lnTo>
                      <a:pt x="705" y="364"/>
                    </a:lnTo>
                    <a:lnTo>
                      <a:pt x="670" y="342"/>
                    </a:lnTo>
                    <a:lnTo>
                      <a:pt x="630" y="320"/>
                    </a:lnTo>
                    <a:lnTo>
                      <a:pt x="587" y="295"/>
                    </a:lnTo>
                    <a:lnTo>
                      <a:pt x="540" y="269"/>
                    </a:lnTo>
                    <a:lnTo>
                      <a:pt x="489" y="240"/>
                    </a:lnTo>
                    <a:lnTo>
                      <a:pt x="435" y="213"/>
                    </a:lnTo>
                    <a:lnTo>
                      <a:pt x="379" y="184"/>
                    </a:lnTo>
                    <a:lnTo>
                      <a:pt x="319" y="154"/>
                    </a:lnTo>
                    <a:lnTo>
                      <a:pt x="259" y="123"/>
                    </a:lnTo>
                    <a:lnTo>
                      <a:pt x="195" y="92"/>
                    </a:lnTo>
                    <a:lnTo>
                      <a:pt x="131" y="61"/>
                    </a:lnTo>
                    <a:lnTo>
                      <a:pt x="66" y="31"/>
                    </a:lnTo>
                    <a:lnTo>
                      <a:pt x="0" y="0"/>
                    </a:lnTo>
                    <a:lnTo>
                      <a:pt x="0" y="2"/>
                    </a:lnTo>
                    <a:lnTo>
                      <a:pt x="62" y="31"/>
                    </a:lnTo>
                    <a:lnTo>
                      <a:pt x="126" y="61"/>
                    </a:lnTo>
                    <a:lnTo>
                      <a:pt x="188" y="92"/>
                    </a:lnTo>
                    <a:lnTo>
                      <a:pt x="247" y="121"/>
                    </a:lnTo>
                    <a:lnTo>
                      <a:pt x="307" y="150"/>
                    </a:lnTo>
                    <a:lnTo>
                      <a:pt x="363" y="179"/>
                    </a:lnTo>
                    <a:lnTo>
                      <a:pt x="418" y="208"/>
                    </a:lnTo>
                    <a:lnTo>
                      <a:pt x="471" y="235"/>
                    </a:lnTo>
                    <a:lnTo>
                      <a:pt x="519" y="260"/>
                    </a:lnTo>
                    <a:lnTo>
                      <a:pt x="564" y="286"/>
                    </a:lnTo>
                    <a:lnTo>
                      <a:pt x="606" y="309"/>
                    </a:lnTo>
                    <a:lnTo>
                      <a:pt x="645" y="333"/>
                    </a:lnTo>
                    <a:lnTo>
                      <a:pt x="678" y="353"/>
                    </a:lnTo>
                    <a:lnTo>
                      <a:pt x="708" y="371"/>
                    </a:lnTo>
                    <a:lnTo>
                      <a:pt x="734" y="389"/>
                    </a:lnTo>
                    <a:lnTo>
                      <a:pt x="753" y="403"/>
                    </a:lnTo>
                    <a:lnTo>
                      <a:pt x="770" y="416"/>
                    </a:lnTo>
                    <a:lnTo>
                      <a:pt x="780" y="427"/>
                    </a:lnTo>
                    <a:lnTo>
                      <a:pt x="787" y="436"/>
                    </a:lnTo>
                    <a:lnTo>
                      <a:pt x="787" y="441"/>
                    </a:lnTo>
                    <a:lnTo>
                      <a:pt x="820" y="456"/>
                    </a:lnTo>
                    <a:close/>
                  </a:path>
                </a:pathLst>
              </a:custGeom>
              <a:solidFill>
                <a:srgbClr val="B3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89" name="Freeform 339"/>
              <p:cNvSpPr>
                <a:spLocks/>
              </p:cNvSpPr>
              <p:nvPr/>
            </p:nvSpPr>
            <p:spPr bwMode="auto">
              <a:xfrm>
                <a:off x="1205" y="1657"/>
                <a:ext cx="788" cy="220"/>
              </a:xfrm>
              <a:custGeom>
                <a:avLst/>
                <a:gdLst>
                  <a:gd name="T0" fmla="*/ 1 w 788"/>
                  <a:gd name="T1" fmla="*/ 0 h 439"/>
                  <a:gd name="T2" fmla="*/ 63 w 788"/>
                  <a:gd name="T3" fmla="*/ 1 h 439"/>
                  <a:gd name="T4" fmla="*/ 127 w 788"/>
                  <a:gd name="T5" fmla="*/ 2 h 439"/>
                  <a:gd name="T6" fmla="*/ 189 w 788"/>
                  <a:gd name="T7" fmla="*/ 3 h 439"/>
                  <a:gd name="T8" fmla="*/ 248 w 788"/>
                  <a:gd name="T9" fmla="*/ 4 h 439"/>
                  <a:gd name="T10" fmla="*/ 308 w 788"/>
                  <a:gd name="T11" fmla="*/ 5 h 439"/>
                  <a:gd name="T12" fmla="*/ 364 w 788"/>
                  <a:gd name="T13" fmla="*/ 6 h 439"/>
                  <a:gd name="T14" fmla="*/ 419 w 788"/>
                  <a:gd name="T15" fmla="*/ 7 h 439"/>
                  <a:gd name="T16" fmla="*/ 472 w 788"/>
                  <a:gd name="T17" fmla="*/ 8 h 439"/>
                  <a:gd name="T18" fmla="*/ 520 w 788"/>
                  <a:gd name="T19" fmla="*/ 9 h 439"/>
                  <a:gd name="T20" fmla="*/ 565 w 788"/>
                  <a:gd name="T21" fmla="*/ 9 h 439"/>
                  <a:gd name="T22" fmla="*/ 607 w 788"/>
                  <a:gd name="T23" fmla="*/ 10 h 439"/>
                  <a:gd name="T24" fmla="*/ 646 w 788"/>
                  <a:gd name="T25" fmla="*/ 11 h 439"/>
                  <a:gd name="T26" fmla="*/ 679 w 788"/>
                  <a:gd name="T27" fmla="*/ 11 h 439"/>
                  <a:gd name="T28" fmla="*/ 709 w 788"/>
                  <a:gd name="T29" fmla="*/ 12 h 439"/>
                  <a:gd name="T30" fmla="*/ 735 w 788"/>
                  <a:gd name="T31" fmla="*/ 13 h 439"/>
                  <a:gd name="T32" fmla="*/ 754 w 788"/>
                  <a:gd name="T33" fmla="*/ 13 h 439"/>
                  <a:gd name="T34" fmla="*/ 771 w 788"/>
                  <a:gd name="T35" fmla="*/ 13 h 439"/>
                  <a:gd name="T36" fmla="*/ 781 w 788"/>
                  <a:gd name="T37" fmla="*/ 14 h 439"/>
                  <a:gd name="T38" fmla="*/ 788 w 788"/>
                  <a:gd name="T39" fmla="*/ 14 h 439"/>
                  <a:gd name="T40" fmla="*/ 788 w 788"/>
                  <a:gd name="T41" fmla="*/ 14 h 439"/>
                  <a:gd name="T42" fmla="*/ 756 w 788"/>
                  <a:gd name="T43" fmla="*/ 14 h 439"/>
                  <a:gd name="T44" fmla="*/ 754 w 788"/>
                  <a:gd name="T45" fmla="*/ 14 h 439"/>
                  <a:gd name="T46" fmla="*/ 749 w 788"/>
                  <a:gd name="T47" fmla="*/ 13 h 439"/>
                  <a:gd name="T48" fmla="*/ 736 w 788"/>
                  <a:gd name="T49" fmla="*/ 13 h 439"/>
                  <a:gd name="T50" fmla="*/ 719 w 788"/>
                  <a:gd name="T51" fmla="*/ 13 h 439"/>
                  <a:gd name="T52" fmla="*/ 698 w 788"/>
                  <a:gd name="T53" fmla="*/ 12 h 439"/>
                  <a:gd name="T54" fmla="*/ 671 w 788"/>
                  <a:gd name="T55" fmla="*/ 11 h 439"/>
                  <a:gd name="T56" fmla="*/ 640 w 788"/>
                  <a:gd name="T57" fmla="*/ 11 h 439"/>
                  <a:gd name="T58" fmla="*/ 603 w 788"/>
                  <a:gd name="T59" fmla="*/ 10 h 439"/>
                  <a:gd name="T60" fmla="*/ 564 w 788"/>
                  <a:gd name="T61" fmla="*/ 9 h 439"/>
                  <a:gd name="T62" fmla="*/ 518 w 788"/>
                  <a:gd name="T63" fmla="*/ 9 h 439"/>
                  <a:gd name="T64" fmla="*/ 472 w 788"/>
                  <a:gd name="T65" fmla="*/ 8 h 439"/>
                  <a:gd name="T66" fmla="*/ 419 w 788"/>
                  <a:gd name="T67" fmla="*/ 7 h 439"/>
                  <a:gd name="T68" fmla="*/ 366 w 788"/>
                  <a:gd name="T69" fmla="*/ 6 h 439"/>
                  <a:gd name="T70" fmla="*/ 309 w 788"/>
                  <a:gd name="T71" fmla="*/ 5 h 439"/>
                  <a:gd name="T72" fmla="*/ 250 w 788"/>
                  <a:gd name="T73" fmla="*/ 4 h 439"/>
                  <a:gd name="T74" fmla="*/ 189 w 788"/>
                  <a:gd name="T75" fmla="*/ 3 h 439"/>
                  <a:gd name="T76" fmla="*/ 127 w 788"/>
                  <a:gd name="T77" fmla="*/ 2 h 439"/>
                  <a:gd name="T78" fmla="*/ 63 w 788"/>
                  <a:gd name="T79" fmla="*/ 1 h 439"/>
                  <a:gd name="T80" fmla="*/ 0 w 788"/>
                  <a:gd name="T81" fmla="*/ 1 h 439"/>
                  <a:gd name="T82" fmla="*/ 1 w 788"/>
                  <a:gd name="T83" fmla="*/ 0 h 43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8" h="439">
                    <a:moveTo>
                      <a:pt x="1" y="0"/>
                    </a:moveTo>
                    <a:lnTo>
                      <a:pt x="63" y="29"/>
                    </a:lnTo>
                    <a:lnTo>
                      <a:pt x="127" y="59"/>
                    </a:lnTo>
                    <a:lnTo>
                      <a:pt x="189" y="90"/>
                    </a:lnTo>
                    <a:lnTo>
                      <a:pt x="248" y="119"/>
                    </a:lnTo>
                    <a:lnTo>
                      <a:pt x="308" y="148"/>
                    </a:lnTo>
                    <a:lnTo>
                      <a:pt x="364" y="177"/>
                    </a:lnTo>
                    <a:lnTo>
                      <a:pt x="419" y="206"/>
                    </a:lnTo>
                    <a:lnTo>
                      <a:pt x="472" y="233"/>
                    </a:lnTo>
                    <a:lnTo>
                      <a:pt x="520" y="258"/>
                    </a:lnTo>
                    <a:lnTo>
                      <a:pt x="565" y="284"/>
                    </a:lnTo>
                    <a:lnTo>
                      <a:pt x="607" y="307"/>
                    </a:lnTo>
                    <a:lnTo>
                      <a:pt x="646" y="331"/>
                    </a:lnTo>
                    <a:lnTo>
                      <a:pt x="679" y="351"/>
                    </a:lnTo>
                    <a:lnTo>
                      <a:pt x="709" y="369"/>
                    </a:lnTo>
                    <a:lnTo>
                      <a:pt x="735" y="387"/>
                    </a:lnTo>
                    <a:lnTo>
                      <a:pt x="754" y="401"/>
                    </a:lnTo>
                    <a:lnTo>
                      <a:pt x="771" y="414"/>
                    </a:lnTo>
                    <a:lnTo>
                      <a:pt x="781" y="425"/>
                    </a:lnTo>
                    <a:lnTo>
                      <a:pt x="788" y="434"/>
                    </a:lnTo>
                    <a:lnTo>
                      <a:pt x="788" y="439"/>
                    </a:lnTo>
                    <a:lnTo>
                      <a:pt x="756" y="423"/>
                    </a:lnTo>
                    <a:lnTo>
                      <a:pt x="754" y="418"/>
                    </a:lnTo>
                    <a:lnTo>
                      <a:pt x="749" y="409"/>
                    </a:lnTo>
                    <a:lnTo>
                      <a:pt x="736" y="398"/>
                    </a:lnTo>
                    <a:lnTo>
                      <a:pt x="719" y="385"/>
                    </a:lnTo>
                    <a:lnTo>
                      <a:pt x="698" y="369"/>
                    </a:lnTo>
                    <a:lnTo>
                      <a:pt x="671" y="351"/>
                    </a:lnTo>
                    <a:lnTo>
                      <a:pt x="640" y="333"/>
                    </a:lnTo>
                    <a:lnTo>
                      <a:pt x="603" y="311"/>
                    </a:lnTo>
                    <a:lnTo>
                      <a:pt x="564" y="287"/>
                    </a:lnTo>
                    <a:lnTo>
                      <a:pt x="518" y="262"/>
                    </a:lnTo>
                    <a:lnTo>
                      <a:pt x="472" y="237"/>
                    </a:lnTo>
                    <a:lnTo>
                      <a:pt x="419" y="210"/>
                    </a:lnTo>
                    <a:lnTo>
                      <a:pt x="366" y="181"/>
                    </a:lnTo>
                    <a:lnTo>
                      <a:pt x="309" y="152"/>
                    </a:lnTo>
                    <a:lnTo>
                      <a:pt x="250" y="123"/>
                    </a:lnTo>
                    <a:lnTo>
                      <a:pt x="189" y="92"/>
                    </a:lnTo>
                    <a:lnTo>
                      <a:pt x="127" y="63"/>
                    </a:lnTo>
                    <a:lnTo>
                      <a:pt x="63" y="32"/>
                    </a:lnTo>
                    <a:lnTo>
                      <a:pt x="0" y="3"/>
                    </a:lnTo>
                    <a:lnTo>
                      <a:pt x="1" y="0"/>
                    </a:lnTo>
                    <a:close/>
                  </a:path>
                </a:pathLst>
              </a:custGeom>
              <a:solidFill>
                <a:srgbClr val="B3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0" name="Freeform 340"/>
              <p:cNvSpPr>
                <a:spLocks/>
              </p:cNvSpPr>
              <p:nvPr/>
            </p:nvSpPr>
            <p:spPr bwMode="auto">
              <a:xfrm>
                <a:off x="1205" y="1659"/>
                <a:ext cx="756" cy="210"/>
              </a:xfrm>
              <a:custGeom>
                <a:avLst/>
                <a:gdLst>
                  <a:gd name="T0" fmla="*/ 756 w 756"/>
                  <a:gd name="T1" fmla="*/ 14 h 420"/>
                  <a:gd name="T2" fmla="*/ 754 w 756"/>
                  <a:gd name="T3" fmla="*/ 13 h 420"/>
                  <a:gd name="T4" fmla="*/ 749 w 756"/>
                  <a:gd name="T5" fmla="*/ 13 h 420"/>
                  <a:gd name="T6" fmla="*/ 736 w 756"/>
                  <a:gd name="T7" fmla="*/ 13 h 420"/>
                  <a:gd name="T8" fmla="*/ 719 w 756"/>
                  <a:gd name="T9" fmla="*/ 12 h 420"/>
                  <a:gd name="T10" fmla="*/ 698 w 756"/>
                  <a:gd name="T11" fmla="*/ 12 h 420"/>
                  <a:gd name="T12" fmla="*/ 671 w 756"/>
                  <a:gd name="T13" fmla="*/ 11 h 420"/>
                  <a:gd name="T14" fmla="*/ 640 w 756"/>
                  <a:gd name="T15" fmla="*/ 11 h 420"/>
                  <a:gd name="T16" fmla="*/ 603 w 756"/>
                  <a:gd name="T17" fmla="*/ 10 h 420"/>
                  <a:gd name="T18" fmla="*/ 564 w 756"/>
                  <a:gd name="T19" fmla="*/ 9 h 420"/>
                  <a:gd name="T20" fmla="*/ 518 w 756"/>
                  <a:gd name="T21" fmla="*/ 9 h 420"/>
                  <a:gd name="T22" fmla="*/ 472 w 756"/>
                  <a:gd name="T23" fmla="*/ 8 h 420"/>
                  <a:gd name="T24" fmla="*/ 419 w 756"/>
                  <a:gd name="T25" fmla="*/ 7 h 420"/>
                  <a:gd name="T26" fmla="*/ 366 w 756"/>
                  <a:gd name="T27" fmla="*/ 6 h 420"/>
                  <a:gd name="T28" fmla="*/ 309 w 756"/>
                  <a:gd name="T29" fmla="*/ 5 h 420"/>
                  <a:gd name="T30" fmla="*/ 250 w 756"/>
                  <a:gd name="T31" fmla="*/ 4 h 420"/>
                  <a:gd name="T32" fmla="*/ 189 w 756"/>
                  <a:gd name="T33" fmla="*/ 3 h 420"/>
                  <a:gd name="T34" fmla="*/ 127 w 756"/>
                  <a:gd name="T35" fmla="*/ 2 h 420"/>
                  <a:gd name="T36" fmla="*/ 63 w 756"/>
                  <a:gd name="T37" fmla="*/ 1 h 420"/>
                  <a:gd name="T38" fmla="*/ 0 w 756"/>
                  <a:gd name="T39" fmla="*/ 0 h 420"/>
                  <a:gd name="T40" fmla="*/ 0 w 756"/>
                  <a:gd name="T41" fmla="*/ 1 h 420"/>
                  <a:gd name="T42" fmla="*/ 60 w 756"/>
                  <a:gd name="T43" fmla="*/ 1 h 420"/>
                  <a:gd name="T44" fmla="*/ 120 w 756"/>
                  <a:gd name="T45" fmla="*/ 2 h 420"/>
                  <a:gd name="T46" fmla="*/ 179 w 756"/>
                  <a:gd name="T47" fmla="*/ 3 h 420"/>
                  <a:gd name="T48" fmla="*/ 238 w 756"/>
                  <a:gd name="T49" fmla="*/ 4 h 420"/>
                  <a:gd name="T50" fmla="*/ 294 w 756"/>
                  <a:gd name="T51" fmla="*/ 5 h 420"/>
                  <a:gd name="T52" fmla="*/ 349 w 756"/>
                  <a:gd name="T53" fmla="*/ 6 h 420"/>
                  <a:gd name="T54" fmla="*/ 400 w 756"/>
                  <a:gd name="T55" fmla="*/ 7 h 420"/>
                  <a:gd name="T56" fmla="*/ 449 w 756"/>
                  <a:gd name="T57" fmla="*/ 8 h 420"/>
                  <a:gd name="T58" fmla="*/ 494 w 756"/>
                  <a:gd name="T59" fmla="*/ 8 h 420"/>
                  <a:gd name="T60" fmla="*/ 537 w 756"/>
                  <a:gd name="T61" fmla="*/ 9 h 420"/>
                  <a:gd name="T62" fmla="*/ 575 w 756"/>
                  <a:gd name="T63" fmla="*/ 10 h 420"/>
                  <a:gd name="T64" fmla="*/ 610 w 756"/>
                  <a:gd name="T65" fmla="*/ 10 h 420"/>
                  <a:gd name="T66" fmla="*/ 640 w 756"/>
                  <a:gd name="T67" fmla="*/ 11 h 420"/>
                  <a:gd name="T68" fmla="*/ 665 w 756"/>
                  <a:gd name="T69" fmla="*/ 11 h 420"/>
                  <a:gd name="T70" fmla="*/ 687 w 756"/>
                  <a:gd name="T71" fmla="*/ 12 h 420"/>
                  <a:gd name="T72" fmla="*/ 702 w 756"/>
                  <a:gd name="T73" fmla="*/ 12 h 420"/>
                  <a:gd name="T74" fmla="*/ 713 w 756"/>
                  <a:gd name="T75" fmla="*/ 13 h 420"/>
                  <a:gd name="T76" fmla="*/ 719 w 756"/>
                  <a:gd name="T77" fmla="*/ 13 h 420"/>
                  <a:gd name="T78" fmla="*/ 720 w 756"/>
                  <a:gd name="T79" fmla="*/ 13 h 420"/>
                  <a:gd name="T80" fmla="*/ 756 w 756"/>
                  <a:gd name="T81" fmla="*/ 14 h 4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6" h="420">
                    <a:moveTo>
                      <a:pt x="756" y="420"/>
                    </a:moveTo>
                    <a:lnTo>
                      <a:pt x="754" y="415"/>
                    </a:lnTo>
                    <a:lnTo>
                      <a:pt x="749" y="406"/>
                    </a:lnTo>
                    <a:lnTo>
                      <a:pt x="736" y="395"/>
                    </a:lnTo>
                    <a:lnTo>
                      <a:pt x="719" y="382"/>
                    </a:lnTo>
                    <a:lnTo>
                      <a:pt x="698" y="366"/>
                    </a:lnTo>
                    <a:lnTo>
                      <a:pt x="671" y="348"/>
                    </a:lnTo>
                    <a:lnTo>
                      <a:pt x="640" y="330"/>
                    </a:lnTo>
                    <a:lnTo>
                      <a:pt x="603" y="308"/>
                    </a:lnTo>
                    <a:lnTo>
                      <a:pt x="564" y="284"/>
                    </a:lnTo>
                    <a:lnTo>
                      <a:pt x="518" y="259"/>
                    </a:lnTo>
                    <a:lnTo>
                      <a:pt x="472" y="234"/>
                    </a:lnTo>
                    <a:lnTo>
                      <a:pt x="419" y="207"/>
                    </a:lnTo>
                    <a:lnTo>
                      <a:pt x="366" y="178"/>
                    </a:lnTo>
                    <a:lnTo>
                      <a:pt x="309" y="149"/>
                    </a:lnTo>
                    <a:lnTo>
                      <a:pt x="250" y="120"/>
                    </a:lnTo>
                    <a:lnTo>
                      <a:pt x="189" y="89"/>
                    </a:lnTo>
                    <a:lnTo>
                      <a:pt x="127" y="60"/>
                    </a:lnTo>
                    <a:lnTo>
                      <a:pt x="63" y="29"/>
                    </a:lnTo>
                    <a:lnTo>
                      <a:pt x="0" y="0"/>
                    </a:lnTo>
                    <a:lnTo>
                      <a:pt x="0" y="2"/>
                    </a:lnTo>
                    <a:lnTo>
                      <a:pt x="60" y="31"/>
                    </a:lnTo>
                    <a:lnTo>
                      <a:pt x="120" y="60"/>
                    </a:lnTo>
                    <a:lnTo>
                      <a:pt x="179" y="89"/>
                    </a:lnTo>
                    <a:lnTo>
                      <a:pt x="238" y="118"/>
                    </a:lnTo>
                    <a:lnTo>
                      <a:pt x="294" y="145"/>
                    </a:lnTo>
                    <a:lnTo>
                      <a:pt x="349" y="172"/>
                    </a:lnTo>
                    <a:lnTo>
                      <a:pt x="400" y="199"/>
                    </a:lnTo>
                    <a:lnTo>
                      <a:pt x="449" y="226"/>
                    </a:lnTo>
                    <a:lnTo>
                      <a:pt x="494" y="250"/>
                    </a:lnTo>
                    <a:lnTo>
                      <a:pt x="537" y="274"/>
                    </a:lnTo>
                    <a:lnTo>
                      <a:pt x="575" y="297"/>
                    </a:lnTo>
                    <a:lnTo>
                      <a:pt x="610" y="317"/>
                    </a:lnTo>
                    <a:lnTo>
                      <a:pt x="640" y="335"/>
                    </a:lnTo>
                    <a:lnTo>
                      <a:pt x="665" y="351"/>
                    </a:lnTo>
                    <a:lnTo>
                      <a:pt x="687" y="368"/>
                    </a:lnTo>
                    <a:lnTo>
                      <a:pt x="702" y="380"/>
                    </a:lnTo>
                    <a:lnTo>
                      <a:pt x="713" y="391"/>
                    </a:lnTo>
                    <a:lnTo>
                      <a:pt x="719" y="398"/>
                    </a:lnTo>
                    <a:lnTo>
                      <a:pt x="720" y="404"/>
                    </a:lnTo>
                    <a:lnTo>
                      <a:pt x="756" y="420"/>
                    </a:lnTo>
                    <a:close/>
                  </a:path>
                </a:pathLst>
              </a:custGeom>
              <a:solidFill>
                <a:srgbClr val="B3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1" name="Freeform 341"/>
              <p:cNvSpPr>
                <a:spLocks/>
              </p:cNvSpPr>
              <p:nvPr/>
            </p:nvSpPr>
            <p:spPr bwMode="auto">
              <a:xfrm>
                <a:off x="1203" y="1659"/>
                <a:ext cx="722" cy="201"/>
              </a:xfrm>
              <a:custGeom>
                <a:avLst/>
                <a:gdLst>
                  <a:gd name="T0" fmla="*/ 2 w 722"/>
                  <a:gd name="T1" fmla="*/ 0 h 402"/>
                  <a:gd name="T2" fmla="*/ 62 w 722"/>
                  <a:gd name="T3" fmla="*/ 1 h 402"/>
                  <a:gd name="T4" fmla="*/ 122 w 722"/>
                  <a:gd name="T5" fmla="*/ 2 h 402"/>
                  <a:gd name="T6" fmla="*/ 181 w 722"/>
                  <a:gd name="T7" fmla="*/ 3 h 402"/>
                  <a:gd name="T8" fmla="*/ 240 w 722"/>
                  <a:gd name="T9" fmla="*/ 4 h 402"/>
                  <a:gd name="T10" fmla="*/ 296 w 722"/>
                  <a:gd name="T11" fmla="*/ 5 h 402"/>
                  <a:gd name="T12" fmla="*/ 351 w 722"/>
                  <a:gd name="T13" fmla="*/ 6 h 402"/>
                  <a:gd name="T14" fmla="*/ 402 w 722"/>
                  <a:gd name="T15" fmla="*/ 7 h 402"/>
                  <a:gd name="T16" fmla="*/ 451 w 722"/>
                  <a:gd name="T17" fmla="*/ 7 h 402"/>
                  <a:gd name="T18" fmla="*/ 496 w 722"/>
                  <a:gd name="T19" fmla="*/ 8 h 402"/>
                  <a:gd name="T20" fmla="*/ 539 w 722"/>
                  <a:gd name="T21" fmla="*/ 9 h 402"/>
                  <a:gd name="T22" fmla="*/ 577 w 722"/>
                  <a:gd name="T23" fmla="*/ 10 h 402"/>
                  <a:gd name="T24" fmla="*/ 612 w 722"/>
                  <a:gd name="T25" fmla="*/ 10 h 402"/>
                  <a:gd name="T26" fmla="*/ 642 w 722"/>
                  <a:gd name="T27" fmla="*/ 11 h 402"/>
                  <a:gd name="T28" fmla="*/ 667 w 722"/>
                  <a:gd name="T29" fmla="*/ 11 h 402"/>
                  <a:gd name="T30" fmla="*/ 689 w 722"/>
                  <a:gd name="T31" fmla="*/ 12 h 402"/>
                  <a:gd name="T32" fmla="*/ 704 w 722"/>
                  <a:gd name="T33" fmla="*/ 12 h 402"/>
                  <a:gd name="T34" fmla="*/ 715 w 722"/>
                  <a:gd name="T35" fmla="*/ 13 h 402"/>
                  <a:gd name="T36" fmla="*/ 721 w 722"/>
                  <a:gd name="T37" fmla="*/ 13 h 402"/>
                  <a:gd name="T38" fmla="*/ 722 w 722"/>
                  <a:gd name="T39" fmla="*/ 13 h 402"/>
                  <a:gd name="T40" fmla="*/ 686 w 722"/>
                  <a:gd name="T41" fmla="*/ 13 h 402"/>
                  <a:gd name="T42" fmla="*/ 684 w 722"/>
                  <a:gd name="T43" fmla="*/ 12 h 402"/>
                  <a:gd name="T44" fmla="*/ 679 w 722"/>
                  <a:gd name="T45" fmla="*/ 12 h 402"/>
                  <a:gd name="T46" fmla="*/ 669 w 722"/>
                  <a:gd name="T47" fmla="*/ 12 h 402"/>
                  <a:gd name="T48" fmla="*/ 653 w 722"/>
                  <a:gd name="T49" fmla="*/ 11 h 402"/>
                  <a:gd name="T50" fmla="*/ 633 w 722"/>
                  <a:gd name="T51" fmla="*/ 11 h 402"/>
                  <a:gd name="T52" fmla="*/ 609 w 722"/>
                  <a:gd name="T53" fmla="*/ 10 h 402"/>
                  <a:gd name="T54" fmla="*/ 580 w 722"/>
                  <a:gd name="T55" fmla="*/ 10 h 402"/>
                  <a:gd name="T56" fmla="*/ 547 w 722"/>
                  <a:gd name="T57" fmla="*/ 9 h 402"/>
                  <a:gd name="T58" fmla="*/ 510 w 722"/>
                  <a:gd name="T59" fmla="*/ 9 h 402"/>
                  <a:gd name="T60" fmla="*/ 471 w 722"/>
                  <a:gd name="T61" fmla="*/ 8 h 402"/>
                  <a:gd name="T62" fmla="*/ 427 w 722"/>
                  <a:gd name="T63" fmla="*/ 7 h 402"/>
                  <a:gd name="T64" fmla="*/ 382 w 722"/>
                  <a:gd name="T65" fmla="*/ 6 h 402"/>
                  <a:gd name="T66" fmla="*/ 332 w 722"/>
                  <a:gd name="T67" fmla="*/ 6 h 402"/>
                  <a:gd name="T68" fmla="*/ 280 w 722"/>
                  <a:gd name="T69" fmla="*/ 5 h 402"/>
                  <a:gd name="T70" fmla="*/ 228 w 722"/>
                  <a:gd name="T71" fmla="*/ 4 h 402"/>
                  <a:gd name="T72" fmla="*/ 171 w 722"/>
                  <a:gd name="T73" fmla="*/ 3 h 402"/>
                  <a:gd name="T74" fmla="*/ 116 w 722"/>
                  <a:gd name="T75" fmla="*/ 2 h 402"/>
                  <a:gd name="T76" fmla="*/ 58 w 722"/>
                  <a:gd name="T77" fmla="*/ 1 h 402"/>
                  <a:gd name="T78" fmla="*/ 0 w 722"/>
                  <a:gd name="T79" fmla="*/ 1 h 402"/>
                  <a:gd name="T80" fmla="*/ 2 w 72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22" h="402">
                    <a:moveTo>
                      <a:pt x="2" y="0"/>
                    </a:moveTo>
                    <a:lnTo>
                      <a:pt x="62" y="29"/>
                    </a:lnTo>
                    <a:lnTo>
                      <a:pt x="122" y="58"/>
                    </a:lnTo>
                    <a:lnTo>
                      <a:pt x="181" y="87"/>
                    </a:lnTo>
                    <a:lnTo>
                      <a:pt x="240" y="116"/>
                    </a:lnTo>
                    <a:lnTo>
                      <a:pt x="296" y="143"/>
                    </a:lnTo>
                    <a:lnTo>
                      <a:pt x="351" y="170"/>
                    </a:lnTo>
                    <a:lnTo>
                      <a:pt x="402" y="197"/>
                    </a:lnTo>
                    <a:lnTo>
                      <a:pt x="451" y="224"/>
                    </a:lnTo>
                    <a:lnTo>
                      <a:pt x="496" y="248"/>
                    </a:lnTo>
                    <a:lnTo>
                      <a:pt x="539" y="272"/>
                    </a:lnTo>
                    <a:lnTo>
                      <a:pt x="577" y="295"/>
                    </a:lnTo>
                    <a:lnTo>
                      <a:pt x="612" y="315"/>
                    </a:lnTo>
                    <a:lnTo>
                      <a:pt x="642" y="333"/>
                    </a:lnTo>
                    <a:lnTo>
                      <a:pt x="667" y="349"/>
                    </a:lnTo>
                    <a:lnTo>
                      <a:pt x="689" y="366"/>
                    </a:lnTo>
                    <a:lnTo>
                      <a:pt x="704" y="378"/>
                    </a:lnTo>
                    <a:lnTo>
                      <a:pt x="715" y="389"/>
                    </a:lnTo>
                    <a:lnTo>
                      <a:pt x="721" y="396"/>
                    </a:lnTo>
                    <a:lnTo>
                      <a:pt x="722" y="402"/>
                    </a:lnTo>
                    <a:lnTo>
                      <a:pt x="686" y="386"/>
                    </a:lnTo>
                    <a:lnTo>
                      <a:pt x="684" y="380"/>
                    </a:lnTo>
                    <a:lnTo>
                      <a:pt x="679" y="371"/>
                    </a:lnTo>
                    <a:lnTo>
                      <a:pt x="669" y="362"/>
                    </a:lnTo>
                    <a:lnTo>
                      <a:pt x="653" y="349"/>
                    </a:lnTo>
                    <a:lnTo>
                      <a:pt x="633" y="335"/>
                    </a:lnTo>
                    <a:lnTo>
                      <a:pt x="609" y="320"/>
                    </a:lnTo>
                    <a:lnTo>
                      <a:pt x="580" y="302"/>
                    </a:lnTo>
                    <a:lnTo>
                      <a:pt x="547" y="282"/>
                    </a:lnTo>
                    <a:lnTo>
                      <a:pt x="510" y="261"/>
                    </a:lnTo>
                    <a:lnTo>
                      <a:pt x="471" y="239"/>
                    </a:lnTo>
                    <a:lnTo>
                      <a:pt x="427" y="215"/>
                    </a:lnTo>
                    <a:lnTo>
                      <a:pt x="382" y="190"/>
                    </a:lnTo>
                    <a:lnTo>
                      <a:pt x="332" y="165"/>
                    </a:lnTo>
                    <a:lnTo>
                      <a:pt x="280" y="139"/>
                    </a:lnTo>
                    <a:lnTo>
                      <a:pt x="228" y="112"/>
                    </a:lnTo>
                    <a:lnTo>
                      <a:pt x="171" y="85"/>
                    </a:lnTo>
                    <a:lnTo>
                      <a:pt x="116" y="58"/>
                    </a:lnTo>
                    <a:lnTo>
                      <a:pt x="58" y="31"/>
                    </a:lnTo>
                    <a:lnTo>
                      <a:pt x="0" y="4"/>
                    </a:lnTo>
                    <a:lnTo>
                      <a:pt x="2" y="0"/>
                    </a:lnTo>
                    <a:close/>
                  </a:path>
                </a:pathLst>
              </a:custGeom>
              <a:solidFill>
                <a:srgbClr val="B2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2" name="Freeform 342"/>
              <p:cNvSpPr>
                <a:spLocks/>
              </p:cNvSpPr>
              <p:nvPr/>
            </p:nvSpPr>
            <p:spPr bwMode="auto">
              <a:xfrm>
                <a:off x="1202" y="1661"/>
                <a:ext cx="687" cy="191"/>
              </a:xfrm>
              <a:custGeom>
                <a:avLst/>
                <a:gdLst>
                  <a:gd name="T0" fmla="*/ 687 w 687"/>
                  <a:gd name="T1" fmla="*/ 12 h 382"/>
                  <a:gd name="T2" fmla="*/ 685 w 687"/>
                  <a:gd name="T3" fmla="*/ 12 h 382"/>
                  <a:gd name="T4" fmla="*/ 680 w 687"/>
                  <a:gd name="T5" fmla="*/ 12 h 382"/>
                  <a:gd name="T6" fmla="*/ 670 w 687"/>
                  <a:gd name="T7" fmla="*/ 12 h 382"/>
                  <a:gd name="T8" fmla="*/ 654 w 687"/>
                  <a:gd name="T9" fmla="*/ 11 h 382"/>
                  <a:gd name="T10" fmla="*/ 634 w 687"/>
                  <a:gd name="T11" fmla="*/ 11 h 382"/>
                  <a:gd name="T12" fmla="*/ 610 w 687"/>
                  <a:gd name="T13" fmla="*/ 10 h 382"/>
                  <a:gd name="T14" fmla="*/ 581 w 687"/>
                  <a:gd name="T15" fmla="*/ 10 h 382"/>
                  <a:gd name="T16" fmla="*/ 548 w 687"/>
                  <a:gd name="T17" fmla="*/ 9 h 382"/>
                  <a:gd name="T18" fmla="*/ 511 w 687"/>
                  <a:gd name="T19" fmla="*/ 9 h 382"/>
                  <a:gd name="T20" fmla="*/ 472 w 687"/>
                  <a:gd name="T21" fmla="*/ 8 h 382"/>
                  <a:gd name="T22" fmla="*/ 428 w 687"/>
                  <a:gd name="T23" fmla="*/ 7 h 382"/>
                  <a:gd name="T24" fmla="*/ 383 w 687"/>
                  <a:gd name="T25" fmla="*/ 6 h 382"/>
                  <a:gd name="T26" fmla="*/ 333 w 687"/>
                  <a:gd name="T27" fmla="*/ 6 h 382"/>
                  <a:gd name="T28" fmla="*/ 281 w 687"/>
                  <a:gd name="T29" fmla="*/ 5 h 382"/>
                  <a:gd name="T30" fmla="*/ 229 w 687"/>
                  <a:gd name="T31" fmla="*/ 4 h 382"/>
                  <a:gd name="T32" fmla="*/ 172 w 687"/>
                  <a:gd name="T33" fmla="*/ 3 h 382"/>
                  <a:gd name="T34" fmla="*/ 117 w 687"/>
                  <a:gd name="T35" fmla="*/ 2 h 382"/>
                  <a:gd name="T36" fmla="*/ 59 w 687"/>
                  <a:gd name="T37" fmla="*/ 1 h 382"/>
                  <a:gd name="T38" fmla="*/ 1 w 687"/>
                  <a:gd name="T39" fmla="*/ 0 h 382"/>
                  <a:gd name="T40" fmla="*/ 0 w 687"/>
                  <a:gd name="T41" fmla="*/ 1 h 382"/>
                  <a:gd name="T42" fmla="*/ 58 w 687"/>
                  <a:gd name="T43" fmla="*/ 1 h 382"/>
                  <a:gd name="T44" fmla="*/ 116 w 687"/>
                  <a:gd name="T45" fmla="*/ 2 h 382"/>
                  <a:gd name="T46" fmla="*/ 171 w 687"/>
                  <a:gd name="T47" fmla="*/ 3 h 382"/>
                  <a:gd name="T48" fmla="*/ 226 w 687"/>
                  <a:gd name="T49" fmla="*/ 4 h 382"/>
                  <a:gd name="T50" fmla="*/ 278 w 687"/>
                  <a:gd name="T51" fmla="*/ 5 h 382"/>
                  <a:gd name="T52" fmla="*/ 329 w 687"/>
                  <a:gd name="T53" fmla="*/ 6 h 382"/>
                  <a:gd name="T54" fmla="*/ 377 w 687"/>
                  <a:gd name="T55" fmla="*/ 6 h 382"/>
                  <a:gd name="T56" fmla="*/ 422 w 687"/>
                  <a:gd name="T57" fmla="*/ 7 h 382"/>
                  <a:gd name="T58" fmla="*/ 465 w 687"/>
                  <a:gd name="T59" fmla="*/ 8 h 382"/>
                  <a:gd name="T60" fmla="*/ 502 w 687"/>
                  <a:gd name="T61" fmla="*/ 9 h 382"/>
                  <a:gd name="T62" fmla="*/ 537 w 687"/>
                  <a:gd name="T63" fmla="*/ 9 h 382"/>
                  <a:gd name="T64" fmla="*/ 567 w 687"/>
                  <a:gd name="T65" fmla="*/ 10 h 382"/>
                  <a:gd name="T66" fmla="*/ 592 w 687"/>
                  <a:gd name="T67" fmla="*/ 10 h 382"/>
                  <a:gd name="T68" fmla="*/ 613 w 687"/>
                  <a:gd name="T69" fmla="*/ 11 h 382"/>
                  <a:gd name="T70" fmla="*/ 629 w 687"/>
                  <a:gd name="T71" fmla="*/ 11 h 382"/>
                  <a:gd name="T72" fmla="*/ 640 w 687"/>
                  <a:gd name="T73" fmla="*/ 11 h 382"/>
                  <a:gd name="T74" fmla="*/ 646 w 687"/>
                  <a:gd name="T75" fmla="*/ 12 h 382"/>
                  <a:gd name="T76" fmla="*/ 647 w 687"/>
                  <a:gd name="T77" fmla="*/ 12 h 382"/>
                  <a:gd name="T78" fmla="*/ 687 w 687"/>
                  <a:gd name="T79" fmla="*/ 12 h 3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7" h="382">
                    <a:moveTo>
                      <a:pt x="687" y="382"/>
                    </a:moveTo>
                    <a:lnTo>
                      <a:pt x="685" y="376"/>
                    </a:lnTo>
                    <a:lnTo>
                      <a:pt x="680" y="367"/>
                    </a:lnTo>
                    <a:lnTo>
                      <a:pt x="670" y="358"/>
                    </a:lnTo>
                    <a:lnTo>
                      <a:pt x="654" y="345"/>
                    </a:lnTo>
                    <a:lnTo>
                      <a:pt x="634" y="331"/>
                    </a:lnTo>
                    <a:lnTo>
                      <a:pt x="610" y="316"/>
                    </a:lnTo>
                    <a:lnTo>
                      <a:pt x="581" y="298"/>
                    </a:lnTo>
                    <a:lnTo>
                      <a:pt x="548" y="278"/>
                    </a:lnTo>
                    <a:lnTo>
                      <a:pt x="511" y="257"/>
                    </a:lnTo>
                    <a:lnTo>
                      <a:pt x="472" y="235"/>
                    </a:lnTo>
                    <a:lnTo>
                      <a:pt x="428" y="211"/>
                    </a:lnTo>
                    <a:lnTo>
                      <a:pt x="383" y="186"/>
                    </a:lnTo>
                    <a:lnTo>
                      <a:pt x="333" y="161"/>
                    </a:lnTo>
                    <a:lnTo>
                      <a:pt x="281" y="135"/>
                    </a:lnTo>
                    <a:lnTo>
                      <a:pt x="229" y="108"/>
                    </a:lnTo>
                    <a:lnTo>
                      <a:pt x="172" y="81"/>
                    </a:lnTo>
                    <a:lnTo>
                      <a:pt x="117" y="54"/>
                    </a:lnTo>
                    <a:lnTo>
                      <a:pt x="59" y="27"/>
                    </a:lnTo>
                    <a:lnTo>
                      <a:pt x="1" y="0"/>
                    </a:lnTo>
                    <a:lnTo>
                      <a:pt x="0" y="1"/>
                    </a:lnTo>
                    <a:lnTo>
                      <a:pt x="58" y="29"/>
                    </a:lnTo>
                    <a:lnTo>
                      <a:pt x="116" y="56"/>
                    </a:lnTo>
                    <a:lnTo>
                      <a:pt x="171" y="83"/>
                    </a:lnTo>
                    <a:lnTo>
                      <a:pt x="226" y="110"/>
                    </a:lnTo>
                    <a:lnTo>
                      <a:pt x="278" y="137"/>
                    </a:lnTo>
                    <a:lnTo>
                      <a:pt x="329" y="164"/>
                    </a:lnTo>
                    <a:lnTo>
                      <a:pt x="377" y="188"/>
                    </a:lnTo>
                    <a:lnTo>
                      <a:pt x="422" y="213"/>
                    </a:lnTo>
                    <a:lnTo>
                      <a:pt x="465" y="235"/>
                    </a:lnTo>
                    <a:lnTo>
                      <a:pt x="502" y="257"/>
                    </a:lnTo>
                    <a:lnTo>
                      <a:pt x="537" y="277"/>
                    </a:lnTo>
                    <a:lnTo>
                      <a:pt x="567" y="296"/>
                    </a:lnTo>
                    <a:lnTo>
                      <a:pt x="592" y="313"/>
                    </a:lnTo>
                    <a:lnTo>
                      <a:pt x="613" y="327"/>
                    </a:lnTo>
                    <a:lnTo>
                      <a:pt x="629" y="340"/>
                    </a:lnTo>
                    <a:lnTo>
                      <a:pt x="640" y="349"/>
                    </a:lnTo>
                    <a:lnTo>
                      <a:pt x="646" y="358"/>
                    </a:lnTo>
                    <a:lnTo>
                      <a:pt x="647" y="363"/>
                    </a:lnTo>
                    <a:lnTo>
                      <a:pt x="687" y="382"/>
                    </a:lnTo>
                    <a:close/>
                  </a:path>
                </a:pathLst>
              </a:custGeom>
              <a:solidFill>
                <a:srgbClr val="B2D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3" name="Freeform 343"/>
              <p:cNvSpPr>
                <a:spLocks/>
              </p:cNvSpPr>
              <p:nvPr/>
            </p:nvSpPr>
            <p:spPr bwMode="auto">
              <a:xfrm>
                <a:off x="1202" y="1662"/>
                <a:ext cx="647" cy="181"/>
              </a:xfrm>
              <a:custGeom>
                <a:avLst/>
                <a:gdLst>
                  <a:gd name="T0" fmla="*/ 0 w 647"/>
                  <a:gd name="T1" fmla="*/ 0 h 362"/>
                  <a:gd name="T2" fmla="*/ 58 w 647"/>
                  <a:gd name="T3" fmla="*/ 1 h 362"/>
                  <a:gd name="T4" fmla="*/ 116 w 647"/>
                  <a:gd name="T5" fmla="*/ 2 h 362"/>
                  <a:gd name="T6" fmla="*/ 171 w 647"/>
                  <a:gd name="T7" fmla="*/ 3 h 362"/>
                  <a:gd name="T8" fmla="*/ 226 w 647"/>
                  <a:gd name="T9" fmla="*/ 4 h 362"/>
                  <a:gd name="T10" fmla="*/ 278 w 647"/>
                  <a:gd name="T11" fmla="*/ 5 h 362"/>
                  <a:gd name="T12" fmla="*/ 329 w 647"/>
                  <a:gd name="T13" fmla="*/ 6 h 362"/>
                  <a:gd name="T14" fmla="*/ 377 w 647"/>
                  <a:gd name="T15" fmla="*/ 6 h 362"/>
                  <a:gd name="T16" fmla="*/ 422 w 647"/>
                  <a:gd name="T17" fmla="*/ 7 h 362"/>
                  <a:gd name="T18" fmla="*/ 465 w 647"/>
                  <a:gd name="T19" fmla="*/ 8 h 362"/>
                  <a:gd name="T20" fmla="*/ 502 w 647"/>
                  <a:gd name="T21" fmla="*/ 8 h 362"/>
                  <a:gd name="T22" fmla="*/ 537 w 647"/>
                  <a:gd name="T23" fmla="*/ 9 h 362"/>
                  <a:gd name="T24" fmla="*/ 567 w 647"/>
                  <a:gd name="T25" fmla="*/ 10 h 362"/>
                  <a:gd name="T26" fmla="*/ 592 w 647"/>
                  <a:gd name="T27" fmla="*/ 10 h 362"/>
                  <a:gd name="T28" fmla="*/ 613 w 647"/>
                  <a:gd name="T29" fmla="*/ 11 h 362"/>
                  <a:gd name="T30" fmla="*/ 629 w 647"/>
                  <a:gd name="T31" fmla="*/ 11 h 362"/>
                  <a:gd name="T32" fmla="*/ 640 w 647"/>
                  <a:gd name="T33" fmla="*/ 11 h 362"/>
                  <a:gd name="T34" fmla="*/ 646 w 647"/>
                  <a:gd name="T35" fmla="*/ 12 h 362"/>
                  <a:gd name="T36" fmla="*/ 647 w 647"/>
                  <a:gd name="T37" fmla="*/ 12 h 362"/>
                  <a:gd name="T38" fmla="*/ 606 w 647"/>
                  <a:gd name="T39" fmla="*/ 11 h 362"/>
                  <a:gd name="T40" fmla="*/ 605 w 647"/>
                  <a:gd name="T41" fmla="*/ 11 h 362"/>
                  <a:gd name="T42" fmla="*/ 598 w 647"/>
                  <a:gd name="T43" fmla="*/ 11 h 362"/>
                  <a:gd name="T44" fmla="*/ 586 w 647"/>
                  <a:gd name="T45" fmla="*/ 10 h 362"/>
                  <a:gd name="T46" fmla="*/ 569 w 647"/>
                  <a:gd name="T47" fmla="*/ 10 h 362"/>
                  <a:gd name="T48" fmla="*/ 547 w 647"/>
                  <a:gd name="T49" fmla="*/ 10 h 362"/>
                  <a:gd name="T50" fmla="*/ 520 w 647"/>
                  <a:gd name="T51" fmla="*/ 9 h 362"/>
                  <a:gd name="T52" fmla="*/ 489 w 647"/>
                  <a:gd name="T53" fmla="*/ 8 h 362"/>
                  <a:gd name="T54" fmla="*/ 454 w 647"/>
                  <a:gd name="T55" fmla="*/ 8 h 362"/>
                  <a:gd name="T56" fmla="*/ 414 w 647"/>
                  <a:gd name="T57" fmla="*/ 7 h 362"/>
                  <a:gd name="T58" fmla="*/ 370 w 647"/>
                  <a:gd name="T59" fmla="*/ 6 h 362"/>
                  <a:gd name="T60" fmla="*/ 323 w 647"/>
                  <a:gd name="T61" fmla="*/ 6 h 362"/>
                  <a:gd name="T62" fmla="*/ 274 w 647"/>
                  <a:gd name="T63" fmla="*/ 5 h 362"/>
                  <a:gd name="T64" fmla="*/ 223 w 647"/>
                  <a:gd name="T65" fmla="*/ 4 h 362"/>
                  <a:gd name="T66" fmla="*/ 168 w 647"/>
                  <a:gd name="T67" fmla="*/ 3 h 362"/>
                  <a:gd name="T68" fmla="*/ 113 w 647"/>
                  <a:gd name="T69" fmla="*/ 2 h 362"/>
                  <a:gd name="T70" fmla="*/ 56 w 647"/>
                  <a:gd name="T71" fmla="*/ 1 h 362"/>
                  <a:gd name="T72" fmla="*/ 0 w 647"/>
                  <a:gd name="T73" fmla="*/ 1 h 362"/>
                  <a:gd name="T74" fmla="*/ 0 w 647"/>
                  <a:gd name="T75" fmla="*/ 0 h 3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7" h="362">
                    <a:moveTo>
                      <a:pt x="0" y="0"/>
                    </a:moveTo>
                    <a:lnTo>
                      <a:pt x="58" y="28"/>
                    </a:lnTo>
                    <a:lnTo>
                      <a:pt x="116" y="55"/>
                    </a:lnTo>
                    <a:lnTo>
                      <a:pt x="171" y="82"/>
                    </a:lnTo>
                    <a:lnTo>
                      <a:pt x="226" y="109"/>
                    </a:lnTo>
                    <a:lnTo>
                      <a:pt x="278" y="136"/>
                    </a:lnTo>
                    <a:lnTo>
                      <a:pt x="329" y="163"/>
                    </a:lnTo>
                    <a:lnTo>
                      <a:pt x="377" y="187"/>
                    </a:lnTo>
                    <a:lnTo>
                      <a:pt x="422" y="212"/>
                    </a:lnTo>
                    <a:lnTo>
                      <a:pt x="465" y="234"/>
                    </a:lnTo>
                    <a:lnTo>
                      <a:pt x="502" y="256"/>
                    </a:lnTo>
                    <a:lnTo>
                      <a:pt x="537" y="276"/>
                    </a:lnTo>
                    <a:lnTo>
                      <a:pt x="567" y="295"/>
                    </a:lnTo>
                    <a:lnTo>
                      <a:pt x="592" y="312"/>
                    </a:lnTo>
                    <a:lnTo>
                      <a:pt x="613" y="326"/>
                    </a:lnTo>
                    <a:lnTo>
                      <a:pt x="629" y="339"/>
                    </a:lnTo>
                    <a:lnTo>
                      <a:pt x="640" y="348"/>
                    </a:lnTo>
                    <a:lnTo>
                      <a:pt x="646" y="357"/>
                    </a:lnTo>
                    <a:lnTo>
                      <a:pt x="647" y="362"/>
                    </a:lnTo>
                    <a:lnTo>
                      <a:pt x="606" y="343"/>
                    </a:lnTo>
                    <a:lnTo>
                      <a:pt x="605" y="337"/>
                    </a:lnTo>
                    <a:lnTo>
                      <a:pt x="598" y="328"/>
                    </a:lnTo>
                    <a:lnTo>
                      <a:pt x="586" y="319"/>
                    </a:lnTo>
                    <a:lnTo>
                      <a:pt x="569" y="306"/>
                    </a:lnTo>
                    <a:lnTo>
                      <a:pt x="547" y="290"/>
                    </a:lnTo>
                    <a:lnTo>
                      <a:pt x="520" y="274"/>
                    </a:lnTo>
                    <a:lnTo>
                      <a:pt x="489" y="254"/>
                    </a:lnTo>
                    <a:lnTo>
                      <a:pt x="454" y="234"/>
                    </a:lnTo>
                    <a:lnTo>
                      <a:pt x="414" y="212"/>
                    </a:lnTo>
                    <a:lnTo>
                      <a:pt x="370" y="189"/>
                    </a:lnTo>
                    <a:lnTo>
                      <a:pt x="323" y="163"/>
                    </a:lnTo>
                    <a:lnTo>
                      <a:pt x="274" y="138"/>
                    </a:lnTo>
                    <a:lnTo>
                      <a:pt x="223" y="113"/>
                    </a:lnTo>
                    <a:lnTo>
                      <a:pt x="168" y="85"/>
                    </a:lnTo>
                    <a:lnTo>
                      <a:pt x="113" y="58"/>
                    </a:lnTo>
                    <a:lnTo>
                      <a:pt x="56" y="31"/>
                    </a:lnTo>
                    <a:lnTo>
                      <a:pt x="0" y="4"/>
                    </a:lnTo>
                    <a:lnTo>
                      <a:pt x="0" y="0"/>
                    </a:lnTo>
                    <a:close/>
                  </a:path>
                </a:pathLst>
              </a:custGeom>
              <a:solidFill>
                <a:srgbClr val="B2D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4" name="Freeform 344"/>
              <p:cNvSpPr>
                <a:spLocks/>
              </p:cNvSpPr>
              <p:nvPr/>
            </p:nvSpPr>
            <p:spPr bwMode="auto">
              <a:xfrm>
                <a:off x="1200" y="1664"/>
                <a:ext cx="608" cy="169"/>
              </a:xfrm>
              <a:custGeom>
                <a:avLst/>
                <a:gdLst>
                  <a:gd name="T0" fmla="*/ 608 w 608"/>
                  <a:gd name="T1" fmla="*/ 10 h 339"/>
                  <a:gd name="T2" fmla="*/ 607 w 608"/>
                  <a:gd name="T3" fmla="*/ 10 h 339"/>
                  <a:gd name="T4" fmla="*/ 600 w 608"/>
                  <a:gd name="T5" fmla="*/ 10 h 339"/>
                  <a:gd name="T6" fmla="*/ 588 w 608"/>
                  <a:gd name="T7" fmla="*/ 9 h 339"/>
                  <a:gd name="T8" fmla="*/ 571 w 608"/>
                  <a:gd name="T9" fmla="*/ 9 h 339"/>
                  <a:gd name="T10" fmla="*/ 549 w 608"/>
                  <a:gd name="T11" fmla="*/ 8 h 339"/>
                  <a:gd name="T12" fmla="*/ 522 w 608"/>
                  <a:gd name="T13" fmla="*/ 8 h 339"/>
                  <a:gd name="T14" fmla="*/ 491 w 608"/>
                  <a:gd name="T15" fmla="*/ 7 h 339"/>
                  <a:gd name="T16" fmla="*/ 456 w 608"/>
                  <a:gd name="T17" fmla="*/ 7 h 339"/>
                  <a:gd name="T18" fmla="*/ 416 w 608"/>
                  <a:gd name="T19" fmla="*/ 6 h 339"/>
                  <a:gd name="T20" fmla="*/ 372 w 608"/>
                  <a:gd name="T21" fmla="*/ 5 h 339"/>
                  <a:gd name="T22" fmla="*/ 325 w 608"/>
                  <a:gd name="T23" fmla="*/ 4 h 339"/>
                  <a:gd name="T24" fmla="*/ 276 w 608"/>
                  <a:gd name="T25" fmla="*/ 4 h 339"/>
                  <a:gd name="T26" fmla="*/ 225 w 608"/>
                  <a:gd name="T27" fmla="*/ 3 h 339"/>
                  <a:gd name="T28" fmla="*/ 170 w 608"/>
                  <a:gd name="T29" fmla="*/ 2 h 339"/>
                  <a:gd name="T30" fmla="*/ 115 w 608"/>
                  <a:gd name="T31" fmla="*/ 1 h 339"/>
                  <a:gd name="T32" fmla="*/ 58 w 608"/>
                  <a:gd name="T33" fmla="*/ 0 h 339"/>
                  <a:gd name="T34" fmla="*/ 2 w 608"/>
                  <a:gd name="T35" fmla="*/ 0 h 339"/>
                  <a:gd name="T36" fmla="*/ 0 w 608"/>
                  <a:gd name="T37" fmla="*/ 0 h 339"/>
                  <a:gd name="T38" fmla="*/ 54 w 608"/>
                  <a:gd name="T39" fmla="*/ 0 h 339"/>
                  <a:gd name="T40" fmla="*/ 106 w 608"/>
                  <a:gd name="T41" fmla="*/ 1 h 339"/>
                  <a:gd name="T42" fmla="*/ 157 w 608"/>
                  <a:gd name="T43" fmla="*/ 2 h 339"/>
                  <a:gd name="T44" fmla="*/ 208 w 608"/>
                  <a:gd name="T45" fmla="*/ 3 h 339"/>
                  <a:gd name="T46" fmla="*/ 256 w 608"/>
                  <a:gd name="T47" fmla="*/ 4 h 339"/>
                  <a:gd name="T48" fmla="*/ 301 w 608"/>
                  <a:gd name="T49" fmla="*/ 4 h 339"/>
                  <a:gd name="T50" fmla="*/ 345 w 608"/>
                  <a:gd name="T51" fmla="*/ 5 h 339"/>
                  <a:gd name="T52" fmla="*/ 385 w 608"/>
                  <a:gd name="T53" fmla="*/ 6 h 339"/>
                  <a:gd name="T54" fmla="*/ 422 w 608"/>
                  <a:gd name="T55" fmla="*/ 6 h 339"/>
                  <a:gd name="T56" fmla="*/ 456 w 608"/>
                  <a:gd name="T57" fmla="*/ 7 h 339"/>
                  <a:gd name="T58" fmla="*/ 484 w 608"/>
                  <a:gd name="T59" fmla="*/ 7 h 339"/>
                  <a:gd name="T60" fmla="*/ 509 w 608"/>
                  <a:gd name="T61" fmla="*/ 8 h 339"/>
                  <a:gd name="T62" fmla="*/ 529 w 608"/>
                  <a:gd name="T63" fmla="*/ 8 h 339"/>
                  <a:gd name="T64" fmla="*/ 545 w 608"/>
                  <a:gd name="T65" fmla="*/ 9 h 339"/>
                  <a:gd name="T66" fmla="*/ 556 w 608"/>
                  <a:gd name="T67" fmla="*/ 9 h 339"/>
                  <a:gd name="T68" fmla="*/ 563 w 608"/>
                  <a:gd name="T69" fmla="*/ 9 h 339"/>
                  <a:gd name="T70" fmla="*/ 564 w 608"/>
                  <a:gd name="T71" fmla="*/ 9 h 339"/>
                  <a:gd name="T72" fmla="*/ 608 w 608"/>
                  <a:gd name="T73" fmla="*/ 10 h 3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8" h="339">
                    <a:moveTo>
                      <a:pt x="608" y="339"/>
                    </a:moveTo>
                    <a:lnTo>
                      <a:pt x="607" y="333"/>
                    </a:lnTo>
                    <a:lnTo>
                      <a:pt x="600" y="324"/>
                    </a:lnTo>
                    <a:lnTo>
                      <a:pt x="588" y="315"/>
                    </a:lnTo>
                    <a:lnTo>
                      <a:pt x="571" y="302"/>
                    </a:lnTo>
                    <a:lnTo>
                      <a:pt x="549" y="286"/>
                    </a:lnTo>
                    <a:lnTo>
                      <a:pt x="522" y="270"/>
                    </a:lnTo>
                    <a:lnTo>
                      <a:pt x="491" y="250"/>
                    </a:lnTo>
                    <a:lnTo>
                      <a:pt x="456" y="230"/>
                    </a:lnTo>
                    <a:lnTo>
                      <a:pt x="416" y="208"/>
                    </a:lnTo>
                    <a:lnTo>
                      <a:pt x="372" y="185"/>
                    </a:lnTo>
                    <a:lnTo>
                      <a:pt x="325" y="159"/>
                    </a:lnTo>
                    <a:lnTo>
                      <a:pt x="276" y="134"/>
                    </a:lnTo>
                    <a:lnTo>
                      <a:pt x="225" y="109"/>
                    </a:lnTo>
                    <a:lnTo>
                      <a:pt x="170" y="81"/>
                    </a:lnTo>
                    <a:lnTo>
                      <a:pt x="115" y="54"/>
                    </a:lnTo>
                    <a:lnTo>
                      <a:pt x="58" y="27"/>
                    </a:lnTo>
                    <a:lnTo>
                      <a:pt x="2" y="0"/>
                    </a:lnTo>
                    <a:lnTo>
                      <a:pt x="0" y="4"/>
                    </a:lnTo>
                    <a:lnTo>
                      <a:pt x="54" y="29"/>
                    </a:lnTo>
                    <a:lnTo>
                      <a:pt x="106" y="54"/>
                    </a:lnTo>
                    <a:lnTo>
                      <a:pt x="157" y="80"/>
                    </a:lnTo>
                    <a:lnTo>
                      <a:pt x="208" y="103"/>
                    </a:lnTo>
                    <a:lnTo>
                      <a:pt x="256" y="129"/>
                    </a:lnTo>
                    <a:lnTo>
                      <a:pt x="301" y="152"/>
                    </a:lnTo>
                    <a:lnTo>
                      <a:pt x="345" y="176"/>
                    </a:lnTo>
                    <a:lnTo>
                      <a:pt x="385" y="197"/>
                    </a:lnTo>
                    <a:lnTo>
                      <a:pt x="422" y="217"/>
                    </a:lnTo>
                    <a:lnTo>
                      <a:pt x="456" y="237"/>
                    </a:lnTo>
                    <a:lnTo>
                      <a:pt x="484" y="253"/>
                    </a:lnTo>
                    <a:lnTo>
                      <a:pt x="509" y="270"/>
                    </a:lnTo>
                    <a:lnTo>
                      <a:pt x="529" y="284"/>
                    </a:lnTo>
                    <a:lnTo>
                      <a:pt x="545" y="295"/>
                    </a:lnTo>
                    <a:lnTo>
                      <a:pt x="556" y="306"/>
                    </a:lnTo>
                    <a:lnTo>
                      <a:pt x="563" y="313"/>
                    </a:lnTo>
                    <a:lnTo>
                      <a:pt x="564" y="319"/>
                    </a:lnTo>
                    <a:lnTo>
                      <a:pt x="608" y="339"/>
                    </a:lnTo>
                    <a:close/>
                  </a:path>
                </a:pathLst>
              </a:custGeom>
              <a:solidFill>
                <a:srgbClr val="B2D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5" name="Freeform 345"/>
              <p:cNvSpPr>
                <a:spLocks/>
              </p:cNvSpPr>
              <p:nvPr/>
            </p:nvSpPr>
            <p:spPr bwMode="auto">
              <a:xfrm>
                <a:off x="1199" y="1666"/>
                <a:ext cx="565" cy="157"/>
              </a:xfrm>
              <a:custGeom>
                <a:avLst/>
                <a:gdLst>
                  <a:gd name="T0" fmla="*/ 1 w 565"/>
                  <a:gd name="T1" fmla="*/ 0 h 315"/>
                  <a:gd name="T2" fmla="*/ 55 w 565"/>
                  <a:gd name="T3" fmla="*/ 0 h 315"/>
                  <a:gd name="T4" fmla="*/ 107 w 565"/>
                  <a:gd name="T5" fmla="*/ 1 h 315"/>
                  <a:gd name="T6" fmla="*/ 158 w 565"/>
                  <a:gd name="T7" fmla="*/ 2 h 315"/>
                  <a:gd name="T8" fmla="*/ 209 w 565"/>
                  <a:gd name="T9" fmla="*/ 3 h 315"/>
                  <a:gd name="T10" fmla="*/ 257 w 565"/>
                  <a:gd name="T11" fmla="*/ 3 h 315"/>
                  <a:gd name="T12" fmla="*/ 302 w 565"/>
                  <a:gd name="T13" fmla="*/ 4 h 315"/>
                  <a:gd name="T14" fmla="*/ 346 w 565"/>
                  <a:gd name="T15" fmla="*/ 5 h 315"/>
                  <a:gd name="T16" fmla="*/ 386 w 565"/>
                  <a:gd name="T17" fmla="*/ 6 h 315"/>
                  <a:gd name="T18" fmla="*/ 423 w 565"/>
                  <a:gd name="T19" fmla="*/ 6 h 315"/>
                  <a:gd name="T20" fmla="*/ 457 w 565"/>
                  <a:gd name="T21" fmla="*/ 7 h 315"/>
                  <a:gd name="T22" fmla="*/ 485 w 565"/>
                  <a:gd name="T23" fmla="*/ 7 h 315"/>
                  <a:gd name="T24" fmla="*/ 510 w 565"/>
                  <a:gd name="T25" fmla="*/ 8 h 315"/>
                  <a:gd name="T26" fmla="*/ 530 w 565"/>
                  <a:gd name="T27" fmla="*/ 8 h 315"/>
                  <a:gd name="T28" fmla="*/ 546 w 565"/>
                  <a:gd name="T29" fmla="*/ 9 h 315"/>
                  <a:gd name="T30" fmla="*/ 557 w 565"/>
                  <a:gd name="T31" fmla="*/ 9 h 315"/>
                  <a:gd name="T32" fmla="*/ 564 w 565"/>
                  <a:gd name="T33" fmla="*/ 9 h 315"/>
                  <a:gd name="T34" fmla="*/ 565 w 565"/>
                  <a:gd name="T35" fmla="*/ 9 h 315"/>
                  <a:gd name="T36" fmla="*/ 517 w 565"/>
                  <a:gd name="T37" fmla="*/ 9 h 315"/>
                  <a:gd name="T38" fmla="*/ 516 w 565"/>
                  <a:gd name="T39" fmla="*/ 8 h 315"/>
                  <a:gd name="T40" fmla="*/ 510 w 565"/>
                  <a:gd name="T41" fmla="*/ 8 h 315"/>
                  <a:gd name="T42" fmla="*/ 497 w 565"/>
                  <a:gd name="T43" fmla="*/ 8 h 315"/>
                  <a:gd name="T44" fmla="*/ 482 w 565"/>
                  <a:gd name="T45" fmla="*/ 8 h 315"/>
                  <a:gd name="T46" fmla="*/ 461 w 565"/>
                  <a:gd name="T47" fmla="*/ 7 h 315"/>
                  <a:gd name="T48" fmla="*/ 435 w 565"/>
                  <a:gd name="T49" fmla="*/ 7 h 315"/>
                  <a:gd name="T50" fmla="*/ 406 w 565"/>
                  <a:gd name="T51" fmla="*/ 6 h 315"/>
                  <a:gd name="T52" fmla="*/ 370 w 565"/>
                  <a:gd name="T53" fmla="*/ 5 h 315"/>
                  <a:gd name="T54" fmla="*/ 334 w 565"/>
                  <a:gd name="T55" fmla="*/ 5 h 315"/>
                  <a:gd name="T56" fmla="*/ 293 w 565"/>
                  <a:gd name="T57" fmla="*/ 4 h 315"/>
                  <a:gd name="T58" fmla="*/ 249 w 565"/>
                  <a:gd name="T59" fmla="*/ 3 h 315"/>
                  <a:gd name="T60" fmla="*/ 202 w 565"/>
                  <a:gd name="T61" fmla="*/ 3 h 315"/>
                  <a:gd name="T62" fmla="*/ 154 w 565"/>
                  <a:gd name="T63" fmla="*/ 2 h 315"/>
                  <a:gd name="T64" fmla="*/ 103 w 565"/>
                  <a:gd name="T65" fmla="*/ 1 h 315"/>
                  <a:gd name="T66" fmla="*/ 52 w 565"/>
                  <a:gd name="T67" fmla="*/ 0 h 315"/>
                  <a:gd name="T68" fmla="*/ 0 w 565"/>
                  <a:gd name="T69" fmla="*/ 0 h 315"/>
                  <a:gd name="T70" fmla="*/ 1 w 565"/>
                  <a:gd name="T71" fmla="*/ 0 h 3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5" h="315">
                    <a:moveTo>
                      <a:pt x="1" y="0"/>
                    </a:moveTo>
                    <a:lnTo>
                      <a:pt x="55" y="25"/>
                    </a:lnTo>
                    <a:lnTo>
                      <a:pt x="107" y="50"/>
                    </a:lnTo>
                    <a:lnTo>
                      <a:pt x="158" y="76"/>
                    </a:lnTo>
                    <a:lnTo>
                      <a:pt x="209" y="99"/>
                    </a:lnTo>
                    <a:lnTo>
                      <a:pt x="257" y="125"/>
                    </a:lnTo>
                    <a:lnTo>
                      <a:pt x="302" y="148"/>
                    </a:lnTo>
                    <a:lnTo>
                      <a:pt x="346" y="172"/>
                    </a:lnTo>
                    <a:lnTo>
                      <a:pt x="386" y="193"/>
                    </a:lnTo>
                    <a:lnTo>
                      <a:pt x="423" y="213"/>
                    </a:lnTo>
                    <a:lnTo>
                      <a:pt x="457" y="233"/>
                    </a:lnTo>
                    <a:lnTo>
                      <a:pt x="485" y="249"/>
                    </a:lnTo>
                    <a:lnTo>
                      <a:pt x="510" y="266"/>
                    </a:lnTo>
                    <a:lnTo>
                      <a:pt x="530" y="280"/>
                    </a:lnTo>
                    <a:lnTo>
                      <a:pt x="546" y="291"/>
                    </a:lnTo>
                    <a:lnTo>
                      <a:pt x="557" y="302"/>
                    </a:lnTo>
                    <a:lnTo>
                      <a:pt x="564" y="309"/>
                    </a:lnTo>
                    <a:lnTo>
                      <a:pt x="565" y="315"/>
                    </a:lnTo>
                    <a:lnTo>
                      <a:pt x="517" y="293"/>
                    </a:lnTo>
                    <a:lnTo>
                      <a:pt x="516" y="287"/>
                    </a:lnTo>
                    <a:lnTo>
                      <a:pt x="510" y="278"/>
                    </a:lnTo>
                    <a:lnTo>
                      <a:pt x="497" y="269"/>
                    </a:lnTo>
                    <a:lnTo>
                      <a:pt x="482" y="257"/>
                    </a:lnTo>
                    <a:lnTo>
                      <a:pt x="461" y="244"/>
                    </a:lnTo>
                    <a:lnTo>
                      <a:pt x="435" y="228"/>
                    </a:lnTo>
                    <a:lnTo>
                      <a:pt x="406" y="210"/>
                    </a:lnTo>
                    <a:lnTo>
                      <a:pt x="370" y="190"/>
                    </a:lnTo>
                    <a:lnTo>
                      <a:pt x="334" y="170"/>
                    </a:lnTo>
                    <a:lnTo>
                      <a:pt x="293" y="148"/>
                    </a:lnTo>
                    <a:lnTo>
                      <a:pt x="249" y="125"/>
                    </a:lnTo>
                    <a:lnTo>
                      <a:pt x="202" y="101"/>
                    </a:lnTo>
                    <a:lnTo>
                      <a:pt x="154" y="77"/>
                    </a:lnTo>
                    <a:lnTo>
                      <a:pt x="103" y="52"/>
                    </a:lnTo>
                    <a:lnTo>
                      <a:pt x="52" y="29"/>
                    </a:lnTo>
                    <a:lnTo>
                      <a:pt x="0" y="3"/>
                    </a:lnTo>
                    <a:lnTo>
                      <a:pt x="1" y="0"/>
                    </a:lnTo>
                    <a:close/>
                  </a:path>
                </a:pathLst>
              </a:custGeom>
              <a:solidFill>
                <a:srgbClr val="B1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6" name="Freeform 346"/>
              <p:cNvSpPr>
                <a:spLocks/>
              </p:cNvSpPr>
              <p:nvPr/>
            </p:nvSpPr>
            <p:spPr bwMode="auto">
              <a:xfrm>
                <a:off x="1198" y="1668"/>
                <a:ext cx="518" cy="144"/>
              </a:xfrm>
              <a:custGeom>
                <a:avLst/>
                <a:gdLst>
                  <a:gd name="T0" fmla="*/ 518 w 518"/>
                  <a:gd name="T1" fmla="*/ 9 h 290"/>
                  <a:gd name="T2" fmla="*/ 517 w 518"/>
                  <a:gd name="T3" fmla="*/ 8 h 290"/>
                  <a:gd name="T4" fmla="*/ 511 w 518"/>
                  <a:gd name="T5" fmla="*/ 8 h 290"/>
                  <a:gd name="T6" fmla="*/ 498 w 518"/>
                  <a:gd name="T7" fmla="*/ 8 h 290"/>
                  <a:gd name="T8" fmla="*/ 483 w 518"/>
                  <a:gd name="T9" fmla="*/ 7 h 290"/>
                  <a:gd name="T10" fmla="*/ 462 w 518"/>
                  <a:gd name="T11" fmla="*/ 7 h 290"/>
                  <a:gd name="T12" fmla="*/ 436 w 518"/>
                  <a:gd name="T13" fmla="*/ 7 h 290"/>
                  <a:gd name="T14" fmla="*/ 407 w 518"/>
                  <a:gd name="T15" fmla="*/ 6 h 290"/>
                  <a:gd name="T16" fmla="*/ 371 w 518"/>
                  <a:gd name="T17" fmla="*/ 5 h 290"/>
                  <a:gd name="T18" fmla="*/ 335 w 518"/>
                  <a:gd name="T19" fmla="*/ 5 h 290"/>
                  <a:gd name="T20" fmla="*/ 294 w 518"/>
                  <a:gd name="T21" fmla="*/ 4 h 290"/>
                  <a:gd name="T22" fmla="*/ 250 w 518"/>
                  <a:gd name="T23" fmla="*/ 3 h 290"/>
                  <a:gd name="T24" fmla="*/ 203 w 518"/>
                  <a:gd name="T25" fmla="*/ 3 h 290"/>
                  <a:gd name="T26" fmla="*/ 155 w 518"/>
                  <a:gd name="T27" fmla="*/ 2 h 290"/>
                  <a:gd name="T28" fmla="*/ 104 w 518"/>
                  <a:gd name="T29" fmla="*/ 1 h 290"/>
                  <a:gd name="T30" fmla="*/ 53 w 518"/>
                  <a:gd name="T31" fmla="*/ 0 h 290"/>
                  <a:gd name="T32" fmla="*/ 1 w 518"/>
                  <a:gd name="T33" fmla="*/ 0 h 290"/>
                  <a:gd name="T34" fmla="*/ 0 w 518"/>
                  <a:gd name="T35" fmla="*/ 0 h 290"/>
                  <a:gd name="T36" fmla="*/ 50 w 518"/>
                  <a:gd name="T37" fmla="*/ 0 h 290"/>
                  <a:gd name="T38" fmla="*/ 100 w 518"/>
                  <a:gd name="T39" fmla="*/ 1 h 290"/>
                  <a:gd name="T40" fmla="*/ 148 w 518"/>
                  <a:gd name="T41" fmla="*/ 2 h 290"/>
                  <a:gd name="T42" fmla="*/ 195 w 518"/>
                  <a:gd name="T43" fmla="*/ 3 h 290"/>
                  <a:gd name="T44" fmla="*/ 238 w 518"/>
                  <a:gd name="T45" fmla="*/ 3 h 290"/>
                  <a:gd name="T46" fmla="*/ 279 w 518"/>
                  <a:gd name="T47" fmla="*/ 4 h 290"/>
                  <a:gd name="T48" fmla="*/ 318 w 518"/>
                  <a:gd name="T49" fmla="*/ 5 h 290"/>
                  <a:gd name="T50" fmla="*/ 353 w 518"/>
                  <a:gd name="T51" fmla="*/ 5 h 290"/>
                  <a:gd name="T52" fmla="*/ 383 w 518"/>
                  <a:gd name="T53" fmla="*/ 6 h 290"/>
                  <a:gd name="T54" fmla="*/ 409 w 518"/>
                  <a:gd name="T55" fmla="*/ 6 h 290"/>
                  <a:gd name="T56" fmla="*/ 431 w 518"/>
                  <a:gd name="T57" fmla="*/ 7 h 290"/>
                  <a:gd name="T58" fmla="*/ 448 w 518"/>
                  <a:gd name="T59" fmla="*/ 7 h 290"/>
                  <a:gd name="T60" fmla="*/ 460 w 518"/>
                  <a:gd name="T61" fmla="*/ 7 h 290"/>
                  <a:gd name="T62" fmla="*/ 466 w 518"/>
                  <a:gd name="T63" fmla="*/ 8 h 290"/>
                  <a:gd name="T64" fmla="*/ 467 w 518"/>
                  <a:gd name="T65" fmla="*/ 8 h 290"/>
                  <a:gd name="T66" fmla="*/ 518 w 518"/>
                  <a:gd name="T67" fmla="*/ 9 h 2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8" h="290">
                    <a:moveTo>
                      <a:pt x="518" y="290"/>
                    </a:moveTo>
                    <a:lnTo>
                      <a:pt x="517" y="284"/>
                    </a:lnTo>
                    <a:lnTo>
                      <a:pt x="511" y="275"/>
                    </a:lnTo>
                    <a:lnTo>
                      <a:pt x="498" y="266"/>
                    </a:lnTo>
                    <a:lnTo>
                      <a:pt x="483" y="254"/>
                    </a:lnTo>
                    <a:lnTo>
                      <a:pt x="462" y="241"/>
                    </a:lnTo>
                    <a:lnTo>
                      <a:pt x="436" y="225"/>
                    </a:lnTo>
                    <a:lnTo>
                      <a:pt x="407" y="207"/>
                    </a:lnTo>
                    <a:lnTo>
                      <a:pt x="371" y="187"/>
                    </a:lnTo>
                    <a:lnTo>
                      <a:pt x="335" y="167"/>
                    </a:lnTo>
                    <a:lnTo>
                      <a:pt x="294" y="145"/>
                    </a:lnTo>
                    <a:lnTo>
                      <a:pt x="250" y="122"/>
                    </a:lnTo>
                    <a:lnTo>
                      <a:pt x="203" y="98"/>
                    </a:lnTo>
                    <a:lnTo>
                      <a:pt x="155" y="74"/>
                    </a:lnTo>
                    <a:lnTo>
                      <a:pt x="104" y="49"/>
                    </a:lnTo>
                    <a:lnTo>
                      <a:pt x="53" y="26"/>
                    </a:lnTo>
                    <a:lnTo>
                      <a:pt x="1" y="0"/>
                    </a:lnTo>
                    <a:lnTo>
                      <a:pt x="0" y="4"/>
                    </a:lnTo>
                    <a:lnTo>
                      <a:pt x="50" y="27"/>
                    </a:lnTo>
                    <a:lnTo>
                      <a:pt x="100" y="51"/>
                    </a:lnTo>
                    <a:lnTo>
                      <a:pt x="148" y="76"/>
                    </a:lnTo>
                    <a:lnTo>
                      <a:pt x="195" y="98"/>
                    </a:lnTo>
                    <a:lnTo>
                      <a:pt x="238" y="122"/>
                    </a:lnTo>
                    <a:lnTo>
                      <a:pt x="279" y="143"/>
                    </a:lnTo>
                    <a:lnTo>
                      <a:pt x="318" y="163"/>
                    </a:lnTo>
                    <a:lnTo>
                      <a:pt x="353" y="183"/>
                    </a:lnTo>
                    <a:lnTo>
                      <a:pt x="383" y="201"/>
                    </a:lnTo>
                    <a:lnTo>
                      <a:pt x="409" y="217"/>
                    </a:lnTo>
                    <a:lnTo>
                      <a:pt x="431" y="230"/>
                    </a:lnTo>
                    <a:lnTo>
                      <a:pt x="448" y="243"/>
                    </a:lnTo>
                    <a:lnTo>
                      <a:pt x="460" y="254"/>
                    </a:lnTo>
                    <a:lnTo>
                      <a:pt x="466" y="261"/>
                    </a:lnTo>
                    <a:lnTo>
                      <a:pt x="467" y="266"/>
                    </a:lnTo>
                    <a:lnTo>
                      <a:pt x="518" y="290"/>
                    </a:lnTo>
                    <a:close/>
                  </a:path>
                </a:pathLst>
              </a:custGeom>
              <a:solidFill>
                <a:srgbClr val="B1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7" name="Freeform 347"/>
              <p:cNvSpPr>
                <a:spLocks/>
              </p:cNvSpPr>
              <p:nvPr/>
            </p:nvSpPr>
            <p:spPr bwMode="auto">
              <a:xfrm>
                <a:off x="1198" y="1669"/>
                <a:ext cx="467" cy="132"/>
              </a:xfrm>
              <a:custGeom>
                <a:avLst/>
                <a:gdLst>
                  <a:gd name="T0" fmla="*/ 0 w 467"/>
                  <a:gd name="T1" fmla="*/ 0 h 262"/>
                  <a:gd name="T2" fmla="*/ 50 w 467"/>
                  <a:gd name="T3" fmla="*/ 1 h 262"/>
                  <a:gd name="T4" fmla="*/ 100 w 467"/>
                  <a:gd name="T5" fmla="*/ 2 h 262"/>
                  <a:gd name="T6" fmla="*/ 148 w 467"/>
                  <a:gd name="T7" fmla="*/ 3 h 262"/>
                  <a:gd name="T8" fmla="*/ 195 w 467"/>
                  <a:gd name="T9" fmla="*/ 3 h 262"/>
                  <a:gd name="T10" fmla="*/ 238 w 467"/>
                  <a:gd name="T11" fmla="*/ 4 h 262"/>
                  <a:gd name="T12" fmla="*/ 279 w 467"/>
                  <a:gd name="T13" fmla="*/ 5 h 262"/>
                  <a:gd name="T14" fmla="*/ 318 w 467"/>
                  <a:gd name="T15" fmla="*/ 5 h 262"/>
                  <a:gd name="T16" fmla="*/ 353 w 467"/>
                  <a:gd name="T17" fmla="*/ 6 h 262"/>
                  <a:gd name="T18" fmla="*/ 383 w 467"/>
                  <a:gd name="T19" fmla="*/ 7 h 262"/>
                  <a:gd name="T20" fmla="*/ 409 w 467"/>
                  <a:gd name="T21" fmla="*/ 7 h 262"/>
                  <a:gd name="T22" fmla="*/ 431 w 467"/>
                  <a:gd name="T23" fmla="*/ 8 h 262"/>
                  <a:gd name="T24" fmla="*/ 448 w 467"/>
                  <a:gd name="T25" fmla="*/ 8 h 262"/>
                  <a:gd name="T26" fmla="*/ 460 w 467"/>
                  <a:gd name="T27" fmla="*/ 8 h 262"/>
                  <a:gd name="T28" fmla="*/ 466 w 467"/>
                  <a:gd name="T29" fmla="*/ 9 h 262"/>
                  <a:gd name="T30" fmla="*/ 467 w 467"/>
                  <a:gd name="T31" fmla="*/ 9 h 262"/>
                  <a:gd name="T32" fmla="*/ 414 w 467"/>
                  <a:gd name="T33" fmla="*/ 8 h 262"/>
                  <a:gd name="T34" fmla="*/ 412 w 467"/>
                  <a:gd name="T35" fmla="*/ 8 h 262"/>
                  <a:gd name="T36" fmla="*/ 407 w 467"/>
                  <a:gd name="T37" fmla="*/ 8 h 262"/>
                  <a:gd name="T38" fmla="*/ 397 w 467"/>
                  <a:gd name="T39" fmla="*/ 7 h 262"/>
                  <a:gd name="T40" fmla="*/ 381 w 467"/>
                  <a:gd name="T41" fmla="*/ 7 h 262"/>
                  <a:gd name="T42" fmla="*/ 361 w 467"/>
                  <a:gd name="T43" fmla="*/ 7 h 262"/>
                  <a:gd name="T44" fmla="*/ 339 w 467"/>
                  <a:gd name="T45" fmla="*/ 6 h 262"/>
                  <a:gd name="T46" fmla="*/ 312 w 467"/>
                  <a:gd name="T47" fmla="*/ 6 h 262"/>
                  <a:gd name="T48" fmla="*/ 281 w 467"/>
                  <a:gd name="T49" fmla="*/ 5 h 262"/>
                  <a:gd name="T50" fmla="*/ 247 w 467"/>
                  <a:gd name="T51" fmla="*/ 4 h 262"/>
                  <a:gd name="T52" fmla="*/ 210 w 467"/>
                  <a:gd name="T53" fmla="*/ 4 h 262"/>
                  <a:gd name="T54" fmla="*/ 171 w 467"/>
                  <a:gd name="T55" fmla="*/ 3 h 262"/>
                  <a:gd name="T56" fmla="*/ 130 w 467"/>
                  <a:gd name="T57" fmla="*/ 3 h 262"/>
                  <a:gd name="T58" fmla="*/ 87 w 467"/>
                  <a:gd name="T59" fmla="*/ 2 h 262"/>
                  <a:gd name="T60" fmla="*/ 43 w 467"/>
                  <a:gd name="T61" fmla="*/ 1 h 262"/>
                  <a:gd name="T62" fmla="*/ 0 w 467"/>
                  <a:gd name="T63" fmla="*/ 1 h 262"/>
                  <a:gd name="T64" fmla="*/ 0 w 467"/>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67" h="262">
                    <a:moveTo>
                      <a:pt x="0" y="0"/>
                    </a:moveTo>
                    <a:lnTo>
                      <a:pt x="50" y="23"/>
                    </a:lnTo>
                    <a:lnTo>
                      <a:pt x="100" y="47"/>
                    </a:lnTo>
                    <a:lnTo>
                      <a:pt x="148" y="72"/>
                    </a:lnTo>
                    <a:lnTo>
                      <a:pt x="195" y="94"/>
                    </a:lnTo>
                    <a:lnTo>
                      <a:pt x="238" y="118"/>
                    </a:lnTo>
                    <a:lnTo>
                      <a:pt x="279" y="139"/>
                    </a:lnTo>
                    <a:lnTo>
                      <a:pt x="318" y="159"/>
                    </a:lnTo>
                    <a:lnTo>
                      <a:pt x="353" y="179"/>
                    </a:lnTo>
                    <a:lnTo>
                      <a:pt x="383" y="197"/>
                    </a:lnTo>
                    <a:lnTo>
                      <a:pt x="409" y="213"/>
                    </a:lnTo>
                    <a:lnTo>
                      <a:pt x="431" y="226"/>
                    </a:lnTo>
                    <a:lnTo>
                      <a:pt x="448" y="239"/>
                    </a:lnTo>
                    <a:lnTo>
                      <a:pt x="460" y="250"/>
                    </a:lnTo>
                    <a:lnTo>
                      <a:pt x="466" y="257"/>
                    </a:lnTo>
                    <a:lnTo>
                      <a:pt x="467" y="262"/>
                    </a:lnTo>
                    <a:lnTo>
                      <a:pt x="414" y="237"/>
                    </a:lnTo>
                    <a:lnTo>
                      <a:pt x="412" y="232"/>
                    </a:lnTo>
                    <a:lnTo>
                      <a:pt x="407" y="224"/>
                    </a:lnTo>
                    <a:lnTo>
                      <a:pt x="397" y="217"/>
                    </a:lnTo>
                    <a:lnTo>
                      <a:pt x="381" y="206"/>
                    </a:lnTo>
                    <a:lnTo>
                      <a:pt x="361" y="194"/>
                    </a:lnTo>
                    <a:lnTo>
                      <a:pt x="339" y="179"/>
                    </a:lnTo>
                    <a:lnTo>
                      <a:pt x="312" y="163"/>
                    </a:lnTo>
                    <a:lnTo>
                      <a:pt x="281" y="147"/>
                    </a:lnTo>
                    <a:lnTo>
                      <a:pt x="247" y="128"/>
                    </a:lnTo>
                    <a:lnTo>
                      <a:pt x="210" y="108"/>
                    </a:lnTo>
                    <a:lnTo>
                      <a:pt x="171" y="89"/>
                    </a:lnTo>
                    <a:lnTo>
                      <a:pt x="130" y="67"/>
                    </a:lnTo>
                    <a:lnTo>
                      <a:pt x="87" y="47"/>
                    </a:lnTo>
                    <a:lnTo>
                      <a:pt x="43" y="25"/>
                    </a:lnTo>
                    <a:lnTo>
                      <a:pt x="0" y="5"/>
                    </a:lnTo>
                    <a:lnTo>
                      <a:pt x="0" y="0"/>
                    </a:lnTo>
                    <a:close/>
                  </a:path>
                </a:pathLst>
              </a:custGeom>
              <a:solidFill>
                <a:srgbClr val="B1E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8" name="Freeform 348"/>
              <p:cNvSpPr>
                <a:spLocks/>
              </p:cNvSpPr>
              <p:nvPr/>
            </p:nvSpPr>
            <p:spPr bwMode="auto">
              <a:xfrm>
                <a:off x="1196" y="1672"/>
                <a:ext cx="416" cy="116"/>
              </a:xfrm>
              <a:custGeom>
                <a:avLst/>
                <a:gdLst>
                  <a:gd name="T0" fmla="*/ 416 w 416"/>
                  <a:gd name="T1" fmla="*/ 8 h 232"/>
                  <a:gd name="T2" fmla="*/ 414 w 416"/>
                  <a:gd name="T3" fmla="*/ 8 h 232"/>
                  <a:gd name="T4" fmla="*/ 409 w 416"/>
                  <a:gd name="T5" fmla="*/ 7 h 232"/>
                  <a:gd name="T6" fmla="*/ 399 w 416"/>
                  <a:gd name="T7" fmla="*/ 7 h 232"/>
                  <a:gd name="T8" fmla="*/ 383 w 416"/>
                  <a:gd name="T9" fmla="*/ 7 h 232"/>
                  <a:gd name="T10" fmla="*/ 363 w 416"/>
                  <a:gd name="T11" fmla="*/ 6 h 232"/>
                  <a:gd name="T12" fmla="*/ 341 w 416"/>
                  <a:gd name="T13" fmla="*/ 6 h 232"/>
                  <a:gd name="T14" fmla="*/ 314 w 416"/>
                  <a:gd name="T15" fmla="*/ 5 h 232"/>
                  <a:gd name="T16" fmla="*/ 283 w 416"/>
                  <a:gd name="T17" fmla="*/ 5 h 232"/>
                  <a:gd name="T18" fmla="*/ 249 w 416"/>
                  <a:gd name="T19" fmla="*/ 4 h 232"/>
                  <a:gd name="T20" fmla="*/ 212 w 416"/>
                  <a:gd name="T21" fmla="*/ 4 h 232"/>
                  <a:gd name="T22" fmla="*/ 173 w 416"/>
                  <a:gd name="T23" fmla="*/ 3 h 232"/>
                  <a:gd name="T24" fmla="*/ 132 w 416"/>
                  <a:gd name="T25" fmla="*/ 2 h 232"/>
                  <a:gd name="T26" fmla="*/ 89 w 416"/>
                  <a:gd name="T27" fmla="*/ 2 h 232"/>
                  <a:gd name="T28" fmla="*/ 45 w 416"/>
                  <a:gd name="T29" fmla="*/ 1 h 232"/>
                  <a:gd name="T30" fmla="*/ 2 w 416"/>
                  <a:gd name="T31" fmla="*/ 0 h 232"/>
                  <a:gd name="T32" fmla="*/ 0 w 416"/>
                  <a:gd name="T33" fmla="*/ 1 h 232"/>
                  <a:gd name="T34" fmla="*/ 41 w 416"/>
                  <a:gd name="T35" fmla="*/ 1 h 232"/>
                  <a:gd name="T36" fmla="*/ 81 w 416"/>
                  <a:gd name="T37" fmla="*/ 2 h 232"/>
                  <a:gd name="T38" fmla="*/ 120 w 416"/>
                  <a:gd name="T39" fmla="*/ 2 h 232"/>
                  <a:gd name="T40" fmla="*/ 158 w 416"/>
                  <a:gd name="T41" fmla="*/ 3 h 232"/>
                  <a:gd name="T42" fmla="*/ 194 w 416"/>
                  <a:gd name="T43" fmla="*/ 4 h 232"/>
                  <a:gd name="T44" fmla="*/ 226 w 416"/>
                  <a:gd name="T45" fmla="*/ 4 h 232"/>
                  <a:gd name="T46" fmla="*/ 257 w 416"/>
                  <a:gd name="T47" fmla="*/ 5 h 232"/>
                  <a:gd name="T48" fmla="*/ 283 w 416"/>
                  <a:gd name="T49" fmla="*/ 5 h 232"/>
                  <a:gd name="T50" fmla="*/ 307 w 416"/>
                  <a:gd name="T51" fmla="*/ 6 h 232"/>
                  <a:gd name="T52" fmla="*/ 325 w 416"/>
                  <a:gd name="T53" fmla="*/ 6 h 232"/>
                  <a:gd name="T54" fmla="*/ 341 w 416"/>
                  <a:gd name="T55" fmla="*/ 6 h 232"/>
                  <a:gd name="T56" fmla="*/ 351 w 416"/>
                  <a:gd name="T57" fmla="*/ 7 h 232"/>
                  <a:gd name="T58" fmla="*/ 356 w 416"/>
                  <a:gd name="T59" fmla="*/ 7 h 232"/>
                  <a:gd name="T60" fmla="*/ 358 w 416"/>
                  <a:gd name="T61" fmla="*/ 7 h 232"/>
                  <a:gd name="T62" fmla="*/ 416 w 416"/>
                  <a:gd name="T63" fmla="*/ 8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6" h="232">
                    <a:moveTo>
                      <a:pt x="416" y="232"/>
                    </a:moveTo>
                    <a:lnTo>
                      <a:pt x="414" y="227"/>
                    </a:lnTo>
                    <a:lnTo>
                      <a:pt x="409" y="219"/>
                    </a:lnTo>
                    <a:lnTo>
                      <a:pt x="399" y="212"/>
                    </a:lnTo>
                    <a:lnTo>
                      <a:pt x="383" y="201"/>
                    </a:lnTo>
                    <a:lnTo>
                      <a:pt x="363" y="189"/>
                    </a:lnTo>
                    <a:lnTo>
                      <a:pt x="341" y="174"/>
                    </a:lnTo>
                    <a:lnTo>
                      <a:pt x="314" y="158"/>
                    </a:lnTo>
                    <a:lnTo>
                      <a:pt x="283" y="142"/>
                    </a:lnTo>
                    <a:lnTo>
                      <a:pt x="249" y="123"/>
                    </a:lnTo>
                    <a:lnTo>
                      <a:pt x="212" y="103"/>
                    </a:lnTo>
                    <a:lnTo>
                      <a:pt x="173" y="84"/>
                    </a:lnTo>
                    <a:lnTo>
                      <a:pt x="132" y="62"/>
                    </a:lnTo>
                    <a:lnTo>
                      <a:pt x="89" y="42"/>
                    </a:lnTo>
                    <a:lnTo>
                      <a:pt x="45" y="20"/>
                    </a:lnTo>
                    <a:lnTo>
                      <a:pt x="2" y="0"/>
                    </a:lnTo>
                    <a:lnTo>
                      <a:pt x="0" y="4"/>
                    </a:lnTo>
                    <a:lnTo>
                      <a:pt x="41" y="24"/>
                    </a:lnTo>
                    <a:lnTo>
                      <a:pt x="81" y="44"/>
                    </a:lnTo>
                    <a:lnTo>
                      <a:pt x="120" y="62"/>
                    </a:lnTo>
                    <a:lnTo>
                      <a:pt x="158" y="82"/>
                    </a:lnTo>
                    <a:lnTo>
                      <a:pt x="194" y="100"/>
                    </a:lnTo>
                    <a:lnTo>
                      <a:pt x="226" y="118"/>
                    </a:lnTo>
                    <a:lnTo>
                      <a:pt x="257" y="134"/>
                    </a:lnTo>
                    <a:lnTo>
                      <a:pt x="283" y="149"/>
                    </a:lnTo>
                    <a:lnTo>
                      <a:pt x="307" y="163"/>
                    </a:lnTo>
                    <a:lnTo>
                      <a:pt x="325" y="176"/>
                    </a:lnTo>
                    <a:lnTo>
                      <a:pt x="341" y="185"/>
                    </a:lnTo>
                    <a:lnTo>
                      <a:pt x="351" y="194"/>
                    </a:lnTo>
                    <a:lnTo>
                      <a:pt x="356" y="199"/>
                    </a:lnTo>
                    <a:lnTo>
                      <a:pt x="358" y="205"/>
                    </a:lnTo>
                    <a:lnTo>
                      <a:pt x="416" y="232"/>
                    </a:lnTo>
                    <a:close/>
                  </a:path>
                </a:pathLst>
              </a:custGeom>
              <a:solidFill>
                <a:srgbClr val="B1E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99" name="Freeform 349"/>
              <p:cNvSpPr>
                <a:spLocks/>
              </p:cNvSpPr>
              <p:nvPr/>
            </p:nvSpPr>
            <p:spPr bwMode="auto">
              <a:xfrm>
                <a:off x="1195" y="1674"/>
                <a:ext cx="359" cy="100"/>
              </a:xfrm>
              <a:custGeom>
                <a:avLst/>
                <a:gdLst>
                  <a:gd name="T0" fmla="*/ 1 w 359"/>
                  <a:gd name="T1" fmla="*/ 0 h 201"/>
                  <a:gd name="T2" fmla="*/ 42 w 359"/>
                  <a:gd name="T3" fmla="*/ 0 h 201"/>
                  <a:gd name="T4" fmla="*/ 82 w 359"/>
                  <a:gd name="T5" fmla="*/ 1 h 201"/>
                  <a:gd name="T6" fmla="*/ 121 w 359"/>
                  <a:gd name="T7" fmla="*/ 1 h 201"/>
                  <a:gd name="T8" fmla="*/ 159 w 359"/>
                  <a:gd name="T9" fmla="*/ 2 h 201"/>
                  <a:gd name="T10" fmla="*/ 195 w 359"/>
                  <a:gd name="T11" fmla="*/ 3 h 201"/>
                  <a:gd name="T12" fmla="*/ 227 w 359"/>
                  <a:gd name="T13" fmla="*/ 3 h 201"/>
                  <a:gd name="T14" fmla="*/ 258 w 359"/>
                  <a:gd name="T15" fmla="*/ 4 h 201"/>
                  <a:gd name="T16" fmla="*/ 284 w 359"/>
                  <a:gd name="T17" fmla="*/ 4 h 201"/>
                  <a:gd name="T18" fmla="*/ 308 w 359"/>
                  <a:gd name="T19" fmla="*/ 4 h 201"/>
                  <a:gd name="T20" fmla="*/ 326 w 359"/>
                  <a:gd name="T21" fmla="*/ 5 h 201"/>
                  <a:gd name="T22" fmla="*/ 342 w 359"/>
                  <a:gd name="T23" fmla="*/ 5 h 201"/>
                  <a:gd name="T24" fmla="*/ 352 w 359"/>
                  <a:gd name="T25" fmla="*/ 5 h 201"/>
                  <a:gd name="T26" fmla="*/ 357 w 359"/>
                  <a:gd name="T27" fmla="*/ 6 h 201"/>
                  <a:gd name="T28" fmla="*/ 359 w 359"/>
                  <a:gd name="T29" fmla="*/ 6 h 201"/>
                  <a:gd name="T30" fmla="*/ 297 w 359"/>
                  <a:gd name="T31" fmla="*/ 5 h 201"/>
                  <a:gd name="T32" fmla="*/ 295 w 359"/>
                  <a:gd name="T33" fmla="*/ 5 h 201"/>
                  <a:gd name="T34" fmla="*/ 288 w 359"/>
                  <a:gd name="T35" fmla="*/ 5 h 201"/>
                  <a:gd name="T36" fmla="*/ 277 w 359"/>
                  <a:gd name="T37" fmla="*/ 4 h 201"/>
                  <a:gd name="T38" fmla="*/ 260 w 359"/>
                  <a:gd name="T39" fmla="*/ 4 h 201"/>
                  <a:gd name="T40" fmla="*/ 239 w 359"/>
                  <a:gd name="T41" fmla="*/ 4 h 201"/>
                  <a:gd name="T42" fmla="*/ 213 w 359"/>
                  <a:gd name="T43" fmla="*/ 3 h 201"/>
                  <a:gd name="T44" fmla="*/ 183 w 359"/>
                  <a:gd name="T45" fmla="*/ 3 h 201"/>
                  <a:gd name="T46" fmla="*/ 151 w 359"/>
                  <a:gd name="T47" fmla="*/ 2 h 201"/>
                  <a:gd name="T48" fmla="*/ 116 w 359"/>
                  <a:gd name="T49" fmla="*/ 1 h 201"/>
                  <a:gd name="T50" fmla="*/ 77 w 359"/>
                  <a:gd name="T51" fmla="*/ 1 h 201"/>
                  <a:gd name="T52" fmla="*/ 39 w 359"/>
                  <a:gd name="T53" fmla="*/ 0 h 201"/>
                  <a:gd name="T54" fmla="*/ 0 w 359"/>
                  <a:gd name="T55" fmla="*/ 0 h 201"/>
                  <a:gd name="T56" fmla="*/ 1 w 359"/>
                  <a:gd name="T57" fmla="*/ 0 h 2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9" h="201">
                    <a:moveTo>
                      <a:pt x="1" y="0"/>
                    </a:moveTo>
                    <a:lnTo>
                      <a:pt x="42" y="20"/>
                    </a:lnTo>
                    <a:lnTo>
                      <a:pt x="82" y="40"/>
                    </a:lnTo>
                    <a:lnTo>
                      <a:pt x="121" y="58"/>
                    </a:lnTo>
                    <a:lnTo>
                      <a:pt x="159" y="78"/>
                    </a:lnTo>
                    <a:lnTo>
                      <a:pt x="195" y="96"/>
                    </a:lnTo>
                    <a:lnTo>
                      <a:pt x="227" y="114"/>
                    </a:lnTo>
                    <a:lnTo>
                      <a:pt x="258" y="130"/>
                    </a:lnTo>
                    <a:lnTo>
                      <a:pt x="284" y="145"/>
                    </a:lnTo>
                    <a:lnTo>
                      <a:pt x="308" y="159"/>
                    </a:lnTo>
                    <a:lnTo>
                      <a:pt x="326" y="172"/>
                    </a:lnTo>
                    <a:lnTo>
                      <a:pt x="342" y="181"/>
                    </a:lnTo>
                    <a:lnTo>
                      <a:pt x="352" y="190"/>
                    </a:lnTo>
                    <a:lnTo>
                      <a:pt x="357" y="195"/>
                    </a:lnTo>
                    <a:lnTo>
                      <a:pt x="359" y="201"/>
                    </a:lnTo>
                    <a:lnTo>
                      <a:pt x="297" y="172"/>
                    </a:lnTo>
                    <a:lnTo>
                      <a:pt x="295" y="166"/>
                    </a:lnTo>
                    <a:lnTo>
                      <a:pt x="288" y="161"/>
                    </a:lnTo>
                    <a:lnTo>
                      <a:pt x="277" y="152"/>
                    </a:lnTo>
                    <a:lnTo>
                      <a:pt x="260" y="141"/>
                    </a:lnTo>
                    <a:lnTo>
                      <a:pt x="239" y="128"/>
                    </a:lnTo>
                    <a:lnTo>
                      <a:pt x="213" y="112"/>
                    </a:lnTo>
                    <a:lnTo>
                      <a:pt x="183" y="98"/>
                    </a:lnTo>
                    <a:lnTo>
                      <a:pt x="151" y="80"/>
                    </a:lnTo>
                    <a:lnTo>
                      <a:pt x="116" y="61"/>
                    </a:lnTo>
                    <a:lnTo>
                      <a:pt x="77" y="43"/>
                    </a:lnTo>
                    <a:lnTo>
                      <a:pt x="39" y="23"/>
                    </a:lnTo>
                    <a:lnTo>
                      <a:pt x="0" y="5"/>
                    </a:lnTo>
                    <a:lnTo>
                      <a:pt x="1" y="0"/>
                    </a:lnTo>
                    <a:close/>
                  </a:path>
                </a:pathLst>
              </a:custGeom>
              <a:solidFill>
                <a:srgbClr val="B0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0" name="Freeform 350"/>
              <p:cNvSpPr>
                <a:spLocks/>
              </p:cNvSpPr>
              <p:nvPr/>
            </p:nvSpPr>
            <p:spPr bwMode="auto">
              <a:xfrm>
                <a:off x="1193" y="1677"/>
                <a:ext cx="299" cy="83"/>
              </a:xfrm>
              <a:custGeom>
                <a:avLst/>
                <a:gdLst>
                  <a:gd name="T0" fmla="*/ 299 w 299"/>
                  <a:gd name="T1" fmla="*/ 5 h 167"/>
                  <a:gd name="T2" fmla="*/ 297 w 299"/>
                  <a:gd name="T3" fmla="*/ 5 h 167"/>
                  <a:gd name="T4" fmla="*/ 290 w 299"/>
                  <a:gd name="T5" fmla="*/ 4 h 167"/>
                  <a:gd name="T6" fmla="*/ 279 w 299"/>
                  <a:gd name="T7" fmla="*/ 4 h 167"/>
                  <a:gd name="T8" fmla="*/ 262 w 299"/>
                  <a:gd name="T9" fmla="*/ 4 h 167"/>
                  <a:gd name="T10" fmla="*/ 241 w 299"/>
                  <a:gd name="T11" fmla="*/ 3 h 167"/>
                  <a:gd name="T12" fmla="*/ 215 w 299"/>
                  <a:gd name="T13" fmla="*/ 3 h 167"/>
                  <a:gd name="T14" fmla="*/ 185 w 299"/>
                  <a:gd name="T15" fmla="*/ 2 h 167"/>
                  <a:gd name="T16" fmla="*/ 153 w 299"/>
                  <a:gd name="T17" fmla="*/ 2 h 167"/>
                  <a:gd name="T18" fmla="*/ 118 w 299"/>
                  <a:gd name="T19" fmla="*/ 1 h 167"/>
                  <a:gd name="T20" fmla="*/ 79 w 299"/>
                  <a:gd name="T21" fmla="*/ 1 h 167"/>
                  <a:gd name="T22" fmla="*/ 41 w 299"/>
                  <a:gd name="T23" fmla="*/ 0 h 167"/>
                  <a:gd name="T24" fmla="*/ 2 w 299"/>
                  <a:gd name="T25" fmla="*/ 0 h 167"/>
                  <a:gd name="T26" fmla="*/ 0 w 299"/>
                  <a:gd name="T27" fmla="*/ 0 h 167"/>
                  <a:gd name="T28" fmla="*/ 34 w 299"/>
                  <a:gd name="T29" fmla="*/ 0 h 167"/>
                  <a:gd name="T30" fmla="*/ 67 w 299"/>
                  <a:gd name="T31" fmla="*/ 1 h 167"/>
                  <a:gd name="T32" fmla="*/ 98 w 299"/>
                  <a:gd name="T33" fmla="*/ 1 h 167"/>
                  <a:gd name="T34" fmla="*/ 128 w 299"/>
                  <a:gd name="T35" fmla="*/ 2 h 167"/>
                  <a:gd name="T36" fmla="*/ 154 w 299"/>
                  <a:gd name="T37" fmla="*/ 2 h 167"/>
                  <a:gd name="T38" fmla="*/ 177 w 299"/>
                  <a:gd name="T39" fmla="*/ 3 h 167"/>
                  <a:gd name="T40" fmla="*/ 197 w 299"/>
                  <a:gd name="T41" fmla="*/ 3 h 167"/>
                  <a:gd name="T42" fmla="*/ 212 w 299"/>
                  <a:gd name="T43" fmla="*/ 3 h 167"/>
                  <a:gd name="T44" fmla="*/ 224 w 299"/>
                  <a:gd name="T45" fmla="*/ 3 h 167"/>
                  <a:gd name="T46" fmla="*/ 231 w 299"/>
                  <a:gd name="T47" fmla="*/ 4 h 167"/>
                  <a:gd name="T48" fmla="*/ 232 w 299"/>
                  <a:gd name="T49" fmla="*/ 4 h 167"/>
                  <a:gd name="T50" fmla="*/ 299 w 299"/>
                  <a:gd name="T51" fmla="*/ 5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9" h="167">
                    <a:moveTo>
                      <a:pt x="299" y="167"/>
                    </a:moveTo>
                    <a:lnTo>
                      <a:pt x="297" y="161"/>
                    </a:lnTo>
                    <a:lnTo>
                      <a:pt x="290" y="156"/>
                    </a:lnTo>
                    <a:lnTo>
                      <a:pt x="279" y="147"/>
                    </a:lnTo>
                    <a:lnTo>
                      <a:pt x="262" y="136"/>
                    </a:lnTo>
                    <a:lnTo>
                      <a:pt x="241" y="123"/>
                    </a:lnTo>
                    <a:lnTo>
                      <a:pt x="215" y="107"/>
                    </a:lnTo>
                    <a:lnTo>
                      <a:pt x="185" y="93"/>
                    </a:lnTo>
                    <a:lnTo>
                      <a:pt x="153" y="75"/>
                    </a:lnTo>
                    <a:lnTo>
                      <a:pt x="118" y="56"/>
                    </a:lnTo>
                    <a:lnTo>
                      <a:pt x="79" y="38"/>
                    </a:lnTo>
                    <a:lnTo>
                      <a:pt x="41" y="18"/>
                    </a:lnTo>
                    <a:lnTo>
                      <a:pt x="2" y="0"/>
                    </a:lnTo>
                    <a:lnTo>
                      <a:pt x="0" y="6"/>
                    </a:lnTo>
                    <a:lnTo>
                      <a:pt x="34" y="22"/>
                    </a:lnTo>
                    <a:lnTo>
                      <a:pt x="67" y="38"/>
                    </a:lnTo>
                    <a:lnTo>
                      <a:pt x="98" y="53"/>
                    </a:lnTo>
                    <a:lnTo>
                      <a:pt x="128" y="69"/>
                    </a:lnTo>
                    <a:lnTo>
                      <a:pt x="154" y="84"/>
                    </a:lnTo>
                    <a:lnTo>
                      <a:pt x="177" y="96"/>
                    </a:lnTo>
                    <a:lnTo>
                      <a:pt x="197" y="107"/>
                    </a:lnTo>
                    <a:lnTo>
                      <a:pt x="212" y="118"/>
                    </a:lnTo>
                    <a:lnTo>
                      <a:pt x="224" y="125"/>
                    </a:lnTo>
                    <a:lnTo>
                      <a:pt x="231" y="131"/>
                    </a:lnTo>
                    <a:lnTo>
                      <a:pt x="232" y="136"/>
                    </a:lnTo>
                    <a:lnTo>
                      <a:pt x="299" y="167"/>
                    </a:lnTo>
                    <a:close/>
                  </a:path>
                </a:pathLst>
              </a:custGeom>
              <a:solidFill>
                <a:srgbClr val="B0E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1" name="Freeform 351"/>
              <p:cNvSpPr>
                <a:spLocks/>
              </p:cNvSpPr>
              <p:nvPr/>
            </p:nvSpPr>
            <p:spPr bwMode="auto">
              <a:xfrm>
                <a:off x="1190" y="1679"/>
                <a:ext cx="235" cy="66"/>
              </a:xfrm>
              <a:custGeom>
                <a:avLst/>
                <a:gdLst>
                  <a:gd name="T0" fmla="*/ 3 w 235"/>
                  <a:gd name="T1" fmla="*/ 0 h 130"/>
                  <a:gd name="T2" fmla="*/ 37 w 235"/>
                  <a:gd name="T3" fmla="*/ 1 h 130"/>
                  <a:gd name="T4" fmla="*/ 70 w 235"/>
                  <a:gd name="T5" fmla="*/ 1 h 130"/>
                  <a:gd name="T6" fmla="*/ 101 w 235"/>
                  <a:gd name="T7" fmla="*/ 2 h 130"/>
                  <a:gd name="T8" fmla="*/ 131 w 235"/>
                  <a:gd name="T9" fmla="*/ 2 h 130"/>
                  <a:gd name="T10" fmla="*/ 157 w 235"/>
                  <a:gd name="T11" fmla="*/ 3 h 130"/>
                  <a:gd name="T12" fmla="*/ 180 w 235"/>
                  <a:gd name="T13" fmla="*/ 3 h 130"/>
                  <a:gd name="T14" fmla="*/ 200 w 235"/>
                  <a:gd name="T15" fmla="*/ 4 h 130"/>
                  <a:gd name="T16" fmla="*/ 215 w 235"/>
                  <a:gd name="T17" fmla="*/ 4 h 130"/>
                  <a:gd name="T18" fmla="*/ 227 w 235"/>
                  <a:gd name="T19" fmla="*/ 4 h 130"/>
                  <a:gd name="T20" fmla="*/ 234 w 235"/>
                  <a:gd name="T21" fmla="*/ 4 h 130"/>
                  <a:gd name="T22" fmla="*/ 235 w 235"/>
                  <a:gd name="T23" fmla="*/ 5 h 130"/>
                  <a:gd name="T24" fmla="*/ 163 w 235"/>
                  <a:gd name="T25" fmla="*/ 4 h 130"/>
                  <a:gd name="T26" fmla="*/ 160 w 235"/>
                  <a:gd name="T27" fmla="*/ 3 h 130"/>
                  <a:gd name="T28" fmla="*/ 155 w 235"/>
                  <a:gd name="T29" fmla="*/ 3 h 130"/>
                  <a:gd name="T30" fmla="*/ 142 w 235"/>
                  <a:gd name="T31" fmla="*/ 3 h 130"/>
                  <a:gd name="T32" fmla="*/ 126 w 235"/>
                  <a:gd name="T33" fmla="*/ 3 h 130"/>
                  <a:gd name="T34" fmla="*/ 106 w 235"/>
                  <a:gd name="T35" fmla="*/ 2 h 130"/>
                  <a:gd name="T36" fmla="*/ 84 w 235"/>
                  <a:gd name="T37" fmla="*/ 2 h 130"/>
                  <a:gd name="T38" fmla="*/ 57 w 235"/>
                  <a:gd name="T39" fmla="*/ 1 h 130"/>
                  <a:gd name="T40" fmla="*/ 30 w 235"/>
                  <a:gd name="T41" fmla="*/ 1 h 130"/>
                  <a:gd name="T42" fmla="*/ 0 w 235"/>
                  <a:gd name="T43" fmla="*/ 1 h 130"/>
                  <a:gd name="T44" fmla="*/ 3 w 235"/>
                  <a:gd name="T45" fmla="*/ 0 h 1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5" h="130">
                    <a:moveTo>
                      <a:pt x="3" y="0"/>
                    </a:moveTo>
                    <a:lnTo>
                      <a:pt x="37" y="16"/>
                    </a:lnTo>
                    <a:lnTo>
                      <a:pt x="70" y="32"/>
                    </a:lnTo>
                    <a:lnTo>
                      <a:pt x="101" y="47"/>
                    </a:lnTo>
                    <a:lnTo>
                      <a:pt x="131" y="63"/>
                    </a:lnTo>
                    <a:lnTo>
                      <a:pt x="157" y="78"/>
                    </a:lnTo>
                    <a:lnTo>
                      <a:pt x="180" y="90"/>
                    </a:lnTo>
                    <a:lnTo>
                      <a:pt x="200" y="101"/>
                    </a:lnTo>
                    <a:lnTo>
                      <a:pt x="215" y="112"/>
                    </a:lnTo>
                    <a:lnTo>
                      <a:pt x="227" y="119"/>
                    </a:lnTo>
                    <a:lnTo>
                      <a:pt x="234" y="125"/>
                    </a:lnTo>
                    <a:lnTo>
                      <a:pt x="235" y="130"/>
                    </a:lnTo>
                    <a:lnTo>
                      <a:pt x="163" y="96"/>
                    </a:lnTo>
                    <a:lnTo>
                      <a:pt x="160" y="92"/>
                    </a:lnTo>
                    <a:lnTo>
                      <a:pt x="155" y="87"/>
                    </a:lnTo>
                    <a:lnTo>
                      <a:pt x="142" y="79"/>
                    </a:lnTo>
                    <a:lnTo>
                      <a:pt x="126" y="69"/>
                    </a:lnTo>
                    <a:lnTo>
                      <a:pt x="106" y="58"/>
                    </a:lnTo>
                    <a:lnTo>
                      <a:pt x="84" y="45"/>
                    </a:lnTo>
                    <a:lnTo>
                      <a:pt x="57" y="32"/>
                    </a:lnTo>
                    <a:lnTo>
                      <a:pt x="30" y="20"/>
                    </a:lnTo>
                    <a:lnTo>
                      <a:pt x="0" y="5"/>
                    </a:lnTo>
                    <a:lnTo>
                      <a:pt x="3" y="0"/>
                    </a:lnTo>
                    <a:close/>
                  </a:path>
                </a:pathLst>
              </a:custGeom>
              <a:solidFill>
                <a:srgbClr val="B0F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2" name="Freeform 352"/>
              <p:cNvSpPr>
                <a:spLocks/>
              </p:cNvSpPr>
              <p:nvPr/>
            </p:nvSpPr>
            <p:spPr bwMode="auto">
              <a:xfrm>
                <a:off x="1189" y="1682"/>
                <a:ext cx="164" cy="45"/>
              </a:xfrm>
              <a:custGeom>
                <a:avLst/>
                <a:gdLst>
                  <a:gd name="T0" fmla="*/ 164 w 164"/>
                  <a:gd name="T1" fmla="*/ 2 h 91"/>
                  <a:gd name="T2" fmla="*/ 161 w 164"/>
                  <a:gd name="T3" fmla="*/ 2 h 91"/>
                  <a:gd name="T4" fmla="*/ 156 w 164"/>
                  <a:gd name="T5" fmla="*/ 2 h 91"/>
                  <a:gd name="T6" fmla="*/ 143 w 164"/>
                  <a:gd name="T7" fmla="*/ 2 h 91"/>
                  <a:gd name="T8" fmla="*/ 127 w 164"/>
                  <a:gd name="T9" fmla="*/ 2 h 91"/>
                  <a:gd name="T10" fmla="*/ 107 w 164"/>
                  <a:gd name="T11" fmla="*/ 1 h 91"/>
                  <a:gd name="T12" fmla="*/ 85 w 164"/>
                  <a:gd name="T13" fmla="*/ 1 h 91"/>
                  <a:gd name="T14" fmla="*/ 58 w 164"/>
                  <a:gd name="T15" fmla="*/ 0 h 91"/>
                  <a:gd name="T16" fmla="*/ 31 w 164"/>
                  <a:gd name="T17" fmla="*/ 0 h 91"/>
                  <a:gd name="T18" fmla="*/ 1 w 164"/>
                  <a:gd name="T19" fmla="*/ 0 h 91"/>
                  <a:gd name="T20" fmla="*/ 0 w 164"/>
                  <a:gd name="T21" fmla="*/ 0 h 91"/>
                  <a:gd name="T22" fmla="*/ 20 w 164"/>
                  <a:gd name="T23" fmla="*/ 0 h 91"/>
                  <a:gd name="T24" fmla="*/ 38 w 164"/>
                  <a:gd name="T25" fmla="*/ 0 h 91"/>
                  <a:gd name="T26" fmla="*/ 54 w 164"/>
                  <a:gd name="T27" fmla="*/ 1 h 91"/>
                  <a:gd name="T28" fmla="*/ 68 w 164"/>
                  <a:gd name="T29" fmla="*/ 1 h 91"/>
                  <a:gd name="T30" fmla="*/ 78 w 164"/>
                  <a:gd name="T31" fmla="*/ 1 h 91"/>
                  <a:gd name="T32" fmla="*/ 83 w 164"/>
                  <a:gd name="T33" fmla="*/ 1 h 91"/>
                  <a:gd name="T34" fmla="*/ 85 w 164"/>
                  <a:gd name="T35" fmla="*/ 1 h 91"/>
                  <a:gd name="T36" fmla="*/ 164 w 164"/>
                  <a:gd name="T37" fmla="*/ 2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4" h="91">
                    <a:moveTo>
                      <a:pt x="164" y="91"/>
                    </a:moveTo>
                    <a:lnTo>
                      <a:pt x="161" y="87"/>
                    </a:lnTo>
                    <a:lnTo>
                      <a:pt x="156" y="82"/>
                    </a:lnTo>
                    <a:lnTo>
                      <a:pt x="143" y="74"/>
                    </a:lnTo>
                    <a:lnTo>
                      <a:pt x="127" y="64"/>
                    </a:lnTo>
                    <a:lnTo>
                      <a:pt x="107" y="53"/>
                    </a:lnTo>
                    <a:lnTo>
                      <a:pt x="85" y="40"/>
                    </a:lnTo>
                    <a:lnTo>
                      <a:pt x="58" y="27"/>
                    </a:lnTo>
                    <a:lnTo>
                      <a:pt x="31" y="15"/>
                    </a:lnTo>
                    <a:lnTo>
                      <a:pt x="1" y="0"/>
                    </a:lnTo>
                    <a:lnTo>
                      <a:pt x="0" y="7"/>
                    </a:lnTo>
                    <a:lnTo>
                      <a:pt x="20" y="17"/>
                    </a:lnTo>
                    <a:lnTo>
                      <a:pt x="38" y="26"/>
                    </a:lnTo>
                    <a:lnTo>
                      <a:pt x="54" y="33"/>
                    </a:lnTo>
                    <a:lnTo>
                      <a:pt x="68" y="40"/>
                    </a:lnTo>
                    <a:lnTo>
                      <a:pt x="78" y="47"/>
                    </a:lnTo>
                    <a:lnTo>
                      <a:pt x="83" y="51"/>
                    </a:lnTo>
                    <a:lnTo>
                      <a:pt x="85" y="55"/>
                    </a:lnTo>
                    <a:lnTo>
                      <a:pt x="164" y="91"/>
                    </a:lnTo>
                    <a:close/>
                  </a:path>
                </a:pathLst>
              </a:custGeom>
              <a:solidFill>
                <a:srgbClr val="B0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3" name="Freeform 353"/>
              <p:cNvSpPr>
                <a:spLocks/>
              </p:cNvSpPr>
              <p:nvPr/>
            </p:nvSpPr>
            <p:spPr bwMode="auto">
              <a:xfrm>
                <a:off x="1188" y="1686"/>
                <a:ext cx="86" cy="23"/>
              </a:xfrm>
              <a:custGeom>
                <a:avLst/>
                <a:gdLst>
                  <a:gd name="T0" fmla="*/ 1 w 86"/>
                  <a:gd name="T1" fmla="*/ 0 h 48"/>
                  <a:gd name="T2" fmla="*/ 21 w 86"/>
                  <a:gd name="T3" fmla="*/ 0 h 48"/>
                  <a:gd name="T4" fmla="*/ 39 w 86"/>
                  <a:gd name="T5" fmla="*/ 0 h 48"/>
                  <a:gd name="T6" fmla="*/ 55 w 86"/>
                  <a:gd name="T7" fmla="*/ 0 h 48"/>
                  <a:gd name="T8" fmla="*/ 69 w 86"/>
                  <a:gd name="T9" fmla="*/ 1 h 48"/>
                  <a:gd name="T10" fmla="*/ 79 w 86"/>
                  <a:gd name="T11" fmla="*/ 1 h 48"/>
                  <a:gd name="T12" fmla="*/ 84 w 86"/>
                  <a:gd name="T13" fmla="*/ 1 h 48"/>
                  <a:gd name="T14" fmla="*/ 86 w 86"/>
                  <a:gd name="T15" fmla="*/ 1 h 48"/>
                  <a:gd name="T16" fmla="*/ 1 w 86"/>
                  <a:gd name="T17" fmla="*/ 0 h 48"/>
                  <a:gd name="T18" fmla="*/ 0 w 86"/>
                  <a:gd name="T19" fmla="*/ 0 h 48"/>
                  <a:gd name="T20" fmla="*/ 1 w 86"/>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6" h="48">
                    <a:moveTo>
                      <a:pt x="1" y="0"/>
                    </a:moveTo>
                    <a:lnTo>
                      <a:pt x="21" y="10"/>
                    </a:lnTo>
                    <a:lnTo>
                      <a:pt x="39" y="19"/>
                    </a:lnTo>
                    <a:lnTo>
                      <a:pt x="55" y="26"/>
                    </a:lnTo>
                    <a:lnTo>
                      <a:pt x="69" y="33"/>
                    </a:lnTo>
                    <a:lnTo>
                      <a:pt x="79" y="40"/>
                    </a:lnTo>
                    <a:lnTo>
                      <a:pt x="84" y="44"/>
                    </a:lnTo>
                    <a:lnTo>
                      <a:pt x="86" y="48"/>
                    </a:lnTo>
                    <a:lnTo>
                      <a:pt x="1" y="8"/>
                    </a:lnTo>
                    <a:lnTo>
                      <a:pt x="0" y="6"/>
                    </a:lnTo>
                    <a:lnTo>
                      <a:pt x="1" y="0"/>
                    </a:lnTo>
                    <a:close/>
                  </a:path>
                </a:pathLst>
              </a:custGeom>
              <a:solidFill>
                <a:srgbClr val="B0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4" name="Freeform 354"/>
              <p:cNvSpPr>
                <a:spLocks/>
              </p:cNvSpPr>
              <p:nvPr/>
            </p:nvSpPr>
            <p:spPr bwMode="auto">
              <a:xfrm>
                <a:off x="1188" y="1688"/>
                <a:ext cx="1" cy="1"/>
              </a:xfrm>
              <a:custGeom>
                <a:avLst/>
                <a:gdLst>
                  <a:gd name="T0" fmla="*/ 1 w 1"/>
                  <a:gd name="T1" fmla="*/ 1 h 2"/>
                  <a:gd name="T2" fmla="*/ 0 w 1"/>
                  <a:gd name="T3" fmla="*/ 0 h 2"/>
                  <a:gd name="T4" fmla="*/ 0 w 1"/>
                  <a:gd name="T5" fmla="*/ 0 h 2"/>
                  <a:gd name="T6" fmla="*/ 0 w 1"/>
                  <a:gd name="T7" fmla="*/ 0 h 2"/>
                  <a:gd name="T8" fmla="*/ 1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2"/>
                    </a:moveTo>
                    <a:lnTo>
                      <a:pt x="0" y="0"/>
                    </a:lnTo>
                    <a:lnTo>
                      <a:pt x="1" y="2"/>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5" name="Freeform 355"/>
              <p:cNvSpPr>
                <a:spLocks/>
              </p:cNvSpPr>
              <p:nvPr/>
            </p:nvSpPr>
            <p:spPr bwMode="auto">
              <a:xfrm>
                <a:off x="1188" y="1650"/>
                <a:ext cx="1017" cy="271"/>
              </a:xfrm>
              <a:custGeom>
                <a:avLst/>
                <a:gdLst>
                  <a:gd name="T0" fmla="*/ 996 w 1017"/>
                  <a:gd name="T1" fmla="*/ 16 h 543"/>
                  <a:gd name="T2" fmla="*/ 0 w 1017"/>
                  <a:gd name="T3" fmla="*/ 2 h 543"/>
                  <a:gd name="T4" fmla="*/ 22 w 1017"/>
                  <a:gd name="T5" fmla="*/ 0 h 543"/>
                  <a:gd name="T6" fmla="*/ 1017 w 1017"/>
                  <a:gd name="T7" fmla="*/ 14 h 543"/>
                  <a:gd name="T8" fmla="*/ 996 w 1017"/>
                  <a:gd name="T9" fmla="*/ 16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7" h="543">
                    <a:moveTo>
                      <a:pt x="996" y="543"/>
                    </a:moveTo>
                    <a:lnTo>
                      <a:pt x="0" y="78"/>
                    </a:lnTo>
                    <a:lnTo>
                      <a:pt x="22" y="0"/>
                    </a:lnTo>
                    <a:lnTo>
                      <a:pt x="1017" y="463"/>
                    </a:lnTo>
                    <a:lnTo>
                      <a:pt x="996" y="5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6" name="Freeform 356"/>
              <p:cNvSpPr>
                <a:spLocks/>
              </p:cNvSpPr>
              <p:nvPr/>
            </p:nvSpPr>
            <p:spPr bwMode="auto">
              <a:xfrm>
                <a:off x="1332" y="1417"/>
                <a:ext cx="1013" cy="235"/>
              </a:xfrm>
              <a:custGeom>
                <a:avLst/>
                <a:gdLst>
                  <a:gd name="T0" fmla="*/ 0 w 1013"/>
                  <a:gd name="T1" fmla="*/ 1 h 470"/>
                  <a:gd name="T2" fmla="*/ 7 w 1013"/>
                  <a:gd name="T3" fmla="*/ 0 h 470"/>
                  <a:gd name="T4" fmla="*/ 1013 w 1013"/>
                  <a:gd name="T5" fmla="*/ 15 h 470"/>
                  <a:gd name="T6" fmla="*/ 1012 w 1013"/>
                  <a:gd name="T7" fmla="*/ 15 h 470"/>
                  <a:gd name="T8" fmla="*/ 25 w 1013"/>
                  <a:gd name="T9" fmla="*/ 1 h 470"/>
                  <a:gd name="T10" fmla="*/ 20 w 1013"/>
                  <a:gd name="T11" fmla="*/ 2 h 470"/>
                  <a:gd name="T12" fmla="*/ 0 w 1013"/>
                  <a:gd name="T13" fmla="*/ 1 h 4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3" h="470">
                    <a:moveTo>
                      <a:pt x="0" y="25"/>
                    </a:moveTo>
                    <a:lnTo>
                      <a:pt x="7" y="0"/>
                    </a:lnTo>
                    <a:lnTo>
                      <a:pt x="1013" y="470"/>
                    </a:lnTo>
                    <a:lnTo>
                      <a:pt x="1012" y="470"/>
                    </a:lnTo>
                    <a:lnTo>
                      <a:pt x="25" y="9"/>
                    </a:lnTo>
                    <a:lnTo>
                      <a:pt x="20" y="34"/>
                    </a:lnTo>
                    <a:lnTo>
                      <a:pt x="0" y="2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7" name="Freeform 357"/>
              <p:cNvSpPr>
                <a:spLocks/>
              </p:cNvSpPr>
              <p:nvPr/>
            </p:nvSpPr>
            <p:spPr bwMode="auto">
              <a:xfrm>
                <a:off x="1352" y="1421"/>
                <a:ext cx="992" cy="231"/>
              </a:xfrm>
              <a:custGeom>
                <a:avLst/>
                <a:gdLst>
                  <a:gd name="T0" fmla="*/ 0 w 992"/>
                  <a:gd name="T1" fmla="*/ 1 h 461"/>
                  <a:gd name="T2" fmla="*/ 5 w 992"/>
                  <a:gd name="T3" fmla="*/ 0 h 461"/>
                  <a:gd name="T4" fmla="*/ 992 w 992"/>
                  <a:gd name="T5" fmla="*/ 15 h 461"/>
                  <a:gd name="T6" fmla="*/ 992 w 992"/>
                  <a:gd name="T7" fmla="*/ 15 h 461"/>
                  <a:gd name="T8" fmla="*/ 25 w 992"/>
                  <a:gd name="T9" fmla="*/ 1 h 461"/>
                  <a:gd name="T10" fmla="*/ 19 w 992"/>
                  <a:gd name="T11" fmla="*/ 2 h 461"/>
                  <a:gd name="T12" fmla="*/ 0 w 992"/>
                  <a:gd name="T13" fmla="*/ 1 h 4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2" h="461">
                    <a:moveTo>
                      <a:pt x="0" y="25"/>
                    </a:moveTo>
                    <a:lnTo>
                      <a:pt x="5" y="0"/>
                    </a:lnTo>
                    <a:lnTo>
                      <a:pt x="992" y="461"/>
                    </a:lnTo>
                    <a:lnTo>
                      <a:pt x="25" y="9"/>
                    </a:lnTo>
                    <a:lnTo>
                      <a:pt x="19" y="34"/>
                    </a:lnTo>
                    <a:lnTo>
                      <a:pt x="0" y="25"/>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8" name="Freeform 358"/>
              <p:cNvSpPr>
                <a:spLocks/>
              </p:cNvSpPr>
              <p:nvPr/>
            </p:nvSpPr>
            <p:spPr bwMode="auto">
              <a:xfrm>
                <a:off x="1371" y="1426"/>
                <a:ext cx="973" cy="226"/>
              </a:xfrm>
              <a:custGeom>
                <a:avLst/>
                <a:gdLst>
                  <a:gd name="T0" fmla="*/ 0 w 973"/>
                  <a:gd name="T1" fmla="*/ 1 h 452"/>
                  <a:gd name="T2" fmla="*/ 6 w 973"/>
                  <a:gd name="T3" fmla="*/ 0 h 452"/>
                  <a:gd name="T4" fmla="*/ 973 w 973"/>
                  <a:gd name="T5" fmla="*/ 15 h 452"/>
                  <a:gd name="T6" fmla="*/ 973 w 973"/>
                  <a:gd name="T7" fmla="*/ 15 h 452"/>
                  <a:gd name="T8" fmla="*/ 26 w 973"/>
                  <a:gd name="T9" fmla="*/ 1 h 452"/>
                  <a:gd name="T10" fmla="*/ 20 w 973"/>
                  <a:gd name="T11" fmla="*/ 2 h 452"/>
                  <a:gd name="T12" fmla="*/ 0 w 973"/>
                  <a:gd name="T13" fmla="*/ 1 h 4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3" h="452">
                    <a:moveTo>
                      <a:pt x="0" y="25"/>
                    </a:moveTo>
                    <a:lnTo>
                      <a:pt x="6" y="0"/>
                    </a:lnTo>
                    <a:lnTo>
                      <a:pt x="973" y="452"/>
                    </a:lnTo>
                    <a:lnTo>
                      <a:pt x="26" y="11"/>
                    </a:lnTo>
                    <a:lnTo>
                      <a:pt x="20" y="34"/>
                    </a:lnTo>
                    <a:lnTo>
                      <a:pt x="0" y="25"/>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09" name="Freeform 359"/>
              <p:cNvSpPr>
                <a:spLocks/>
              </p:cNvSpPr>
              <p:nvPr/>
            </p:nvSpPr>
            <p:spPr bwMode="auto">
              <a:xfrm>
                <a:off x="1391" y="1431"/>
                <a:ext cx="953" cy="222"/>
              </a:xfrm>
              <a:custGeom>
                <a:avLst/>
                <a:gdLst>
                  <a:gd name="T0" fmla="*/ 0 w 953"/>
                  <a:gd name="T1" fmla="*/ 1 h 443"/>
                  <a:gd name="T2" fmla="*/ 6 w 953"/>
                  <a:gd name="T3" fmla="*/ 0 h 443"/>
                  <a:gd name="T4" fmla="*/ 953 w 953"/>
                  <a:gd name="T5" fmla="*/ 14 h 443"/>
                  <a:gd name="T6" fmla="*/ 953 w 953"/>
                  <a:gd name="T7" fmla="*/ 14 h 443"/>
                  <a:gd name="T8" fmla="*/ 26 w 953"/>
                  <a:gd name="T9" fmla="*/ 1 h 443"/>
                  <a:gd name="T10" fmla="*/ 20 w 953"/>
                  <a:gd name="T11" fmla="*/ 1 h 443"/>
                  <a:gd name="T12" fmla="*/ 0 w 953"/>
                  <a:gd name="T13" fmla="*/ 1 h 4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3" h="443">
                    <a:moveTo>
                      <a:pt x="0" y="23"/>
                    </a:moveTo>
                    <a:lnTo>
                      <a:pt x="6" y="0"/>
                    </a:lnTo>
                    <a:lnTo>
                      <a:pt x="953" y="441"/>
                    </a:lnTo>
                    <a:lnTo>
                      <a:pt x="953" y="443"/>
                    </a:lnTo>
                    <a:lnTo>
                      <a:pt x="26" y="9"/>
                    </a:lnTo>
                    <a:lnTo>
                      <a:pt x="20" y="32"/>
                    </a:lnTo>
                    <a:lnTo>
                      <a:pt x="0" y="23"/>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0" name="Freeform 360"/>
              <p:cNvSpPr>
                <a:spLocks/>
              </p:cNvSpPr>
              <p:nvPr/>
            </p:nvSpPr>
            <p:spPr bwMode="auto">
              <a:xfrm>
                <a:off x="1411" y="1436"/>
                <a:ext cx="933" cy="217"/>
              </a:xfrm>
              <a:custGeom>
                <a:avLst/>
                <a:gdLst>
                  <a:gd name="T0" fmla="*/ 0 w 933"/>
                  <a:gd name="T1" fmla="*/ 1 h 434"/>
                  <a:gd name="T2" fmla="*/ 6 w 933"/>
                  <a:gd name="T3" fmla="*/ 0 h 434"/>
                  <a:gd name="T4" fmla="*/ 933 w 933"/>
                  <a:gd name="T5" fmla="*/ 14 h 434"/>
                  <a:gd name="T6" fmla="*/ 933 w 933"/>
                  <a:gd name="T7" fmla="*/ 14 h 434"/>
                  <a:gd name="T8" fmla="*/ 25 w 933"/>
                  <a:gd name="T9" fmla="*/ 1 h 434"/>
                  <a:gd name="T10" fmla="*/ 20 w 933"/>
                  <a:gd name="T11" fmla="*/ 1 h 434"/>
                  <a:gd name="T12" fmla="*/ 0 w 933"/>
                  <a:gd name="T13" fmla="*/ 1 h 4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434">
                    <a:moveTo>
                      <a:pt x="0" y="23"/>
                    </a:moveTo>
                    <a:lnTo>
                      <a:pt x="6" y="0"/>
                    </a:lnTo>
                    <a:lnTo>
                      <a:pt x="933" y="434"/>
                    </a:lnTo>
                    <a:lnTo>
                      <a:pt x="25" y="11"/>
                    </a:lnTo>
                    <a:lnTo>
                      <a:pt x="20" y="32"/>
                    </a:lnTo>
                    <a:lnTo>
                      <a:pt x="0" y="23"/>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1" name="Freeform 361"/>
              <p:cNvSpPr>
                <a:spLocks/>
              </p:cNvSpPr>
              <p:nvPr/>
            </p:nvSpPr>
            <p:spPr bwMode="auto">
              <a:xfrm>
                <a:off x="1431" y="1441"/>
                <a:ext cx="913" cy="212"/>
              </a:xfrm>
              <a:custGeom>
                <a:avLst/>
                <a:gdLst>
                  <a:gd name="T0" fmla="*/ 0 w 913"/>
                  <a:gd name="T1" fmla="*/ 1 h 423"/>
                  <a:gd name="T2" fmla="*/ 5 w 913"/>
                  <a:gd name="T3" fmla="*/ 0 h 423"/>
                  <a:gd name="T4" fmla="*/ 913 w 913"/>
                  <a:gd name="T5" fmla="*/ 14 h 423"/>
                  <a:gd name="T6" fmla="*/ 913 w 913"/>
                  <a:gd name="T7" fmla="*/ 14 h 423"/>
                  <a:gd name="T8" fmla="*/ 25 w 913"/>
                  <a:gd name="T9" fmla="*/ 1 h 423"/>
                  <a:gd name="T10" fmla="*/ 20 w 913"/>
                  <a:gd name="T11" fmla="*/ 1 h 423"/>
                  <a:gd name="T12" fmla="*/ 0 w 913"/>
                  <a:gd name="T13" fmla="*/ 1 h 4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3" h="423">
                    <a:moveTo>
                      <a:pt x="0" y="21"/>
                    </a:moveTo>
                    <a:lnTo>
                      <a:pt x="5" y="0"/>
                    </a:lnTo>
                    <a:lnTo>
                      <a:pt x="913" y="423"/>
                    </a:lnTo>
                    <a:lnTo>
                      <a:pt x="25" y="9"/>
                    </a:lnTo>
                    <a:lnTo>
                      <a:pt x="20" y="30"/>
                    </a:lnTo>
                    <a:lnTo>
                      <a:pt x="0" y="21"/>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2" name="Freeform 362"/>
              <p:cNvSpPr>
                <a:spLocks/>
              </p:cNvSpPr>
              <p:nvPr/>
            </p:nvSpPr>
            <p:spPr bwMode="auto">
              <a:xfrm>
                <a:off x="1451" y="1446"/>
                <a:ext cx="893" cy="207"/>
              </a:xfrm>
              <a:custGeom>
                <a:avLst/>
                <a:gdLst>
                  <a:gd name="T0" fmla="*/ 0 w 893"/>
                  <a:gd name="T1" fmla="*/ 1 h 414"/>
                  <a:gd name="T2" fmla="*/ 5 w 893"/>
                  <a:gd name="T3" fmla="*/ 0 h 414"/>
                  <a:gd name="T4" fmla="*/ 893 w 893"/>
                  <a:gd name="T5" fmla="*/ 13 h 414"/>
                  <a:gd name="T6" fmla="*/ 893 w 893"/>
                  <a:gd name="T7" fmla="*/ 13 h 414"/>
                  <a:gd name="T8" fmla="*/ 25 w 893"/>
                  <a:gd name="T9" fmla="*/ 1 h 414"/>
                  <a:gd name="T10" fmla="*/ 19 w 893"/>
                  <a:gd name="T11" fmla="*/ 1 h 414"/>
                  <a:gd name="T12" fmla="*/ 0 w 893"/>
                  <a:gd name="T13" fmla="*/ 1 h 4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3" h="414">
                    <a:moveTo>
                      <a:pt x="0" y="21"/>
                    </a:moveTo>
                    <a:lnTo>
                      <a:pt x="5" y="0"/>
                    </a:lnTo>
                    <a:lnTo>
                      <a:pt x="893" y="414"/>
                    </a:lnTo>
                    <a:lnTo>
                      <a:pt x="25" y="9"/>
                    </a:lnTo>
                    <a:lnTo>
                      <a:pt x="19" y="31"/>
                    </a:lnTo>
                    <a:lnTo>
                      <a:pt x="0" y="21"/>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3" name="Freeform 363"/>
              <p:cNvSpPr>
                <a:spLocks/>
              </p:cNvSpPr>
              <p:nvPr/>
            </p:nvSpPr>
            <p:spPr bwMode="auto">
              <a:xfrm>
                <a:off x="1470" y="1450"/>
                <a:ext cx="874" cy="204"/>
              </a:xfrm>
              <a:custGeom>
                <a:avLst/>
                <a:gdLst>
                  <a:gd name="T0" fmla="*/ 0 w 874"/>
                  <a:gd name="T1" fmla="*/ 1 h 407"/>
                  <a:gd name="T2" fmla="*/ 6 w 874"/>
                  <a:gd name="T3" fmla="*/ 0 h 407"/>
                  <a:gd name="T4" fmla="*/ 874 w 874"/>
                  <a:gd name="T5" fmla="*/ 13 h 407"/>
                  <a:gd name="T6" fmla="*/ 874 w 874"/>
                  <a:gd name="T7" fmla="*/ 13 h 407"/>
                  <a:gd name="T8" fmla="*/ 27 w 874"/>
                  <a:gd name="T9" fmla="*/ 1 h 407"/>
                  <a:gd name="T10" fmla="*/ 22 w 874"/>
                  <a:gd name="T11" fmla="*/ 1 h 407"/>
                  <a:gd name="T12" fmla="*/ 0 w 874"/>
                  <a:gd name="T13" fmla="*/ 1 h 4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4" h="407">
                    <a:moveTo>
                      <a:pt x="0" y="22"/>
                    </a:moveTo>
                    <a:lnTo>
                      <a:pt x="6" y="0"/>
                    </a:lnTo>
                    <a:lnTo>
                      <a:pt x="874" y="405"/>
                    </a:lnTo>
                    <a:lnTo>
                      <a:pt x="874" y="407"/>
                    </a:lnTo>
                    <a:lnTo>
                      <a:pt x="27" y="11"/>
                    </a:lnTo>
                    <a:lnTo>
                      <a:pt x="22" y="32"/>
                    </a:lnTo>
                    <a:lnTo>
                      <a:pt x="0" y="2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4" name="Freeform 364"/>
              <p:cNvSpPr>
                <a:spLocks/>
              </p:cNvSpPr>
              <p:nvPr/>
            </p:nvSpPr>
            <p:spPr bwMode="auto">
              <a:xfrm>
                <a:off x="1492" y="1456"/>
                <a:ext cx="852" cy="198"/>
              </a:xfrm>
              <a:custGeom>
                <a:avLst/>
                <a:gdLst>
                  <a:gd name="T0" fmla="*/ 0 w 852"/>
                  <a:gd name="T1" fmla="*/ 1 h 396"/>
                  <a:gd name="T2" fmla="*/ 5 w 852"/>
                  <a:gd name="T3" fmla="*/ 0 h 396"/>
                  <a:gd name="T4" fmla="*/ 852 w 852"/>
                  <a:gd name="T5" fmla="*/ 13 h 396"/>
                  <a:gd name="T6" fmla="*/ 852 w 852"/>
                  <a:gd name="T7" fmla="*/ 13 h 396"/>
                  <a:gd name="T8" fmla="*/ 26 w 852"/>
                  <a:gd name="T9" fmla="*/ 1 h 396"/>
                  <a:gd name="T10" fmla="*/ 21 w 852"/>
                  <a:gd name="T11" fmla="*/ 1 h 396"/>
                  <a:gd name="T12" fmla="*/ 0 w 852"/>
                  <a:gd name="T13" fmla="*/ 1 h 3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2" h="396">
                    <a:moveTo>
                      <a:pt x="0" y="21"/>
                    </a:moveTo>
                    <a:lnTo>
                      <a:pt x="5" y="0"/>
                    </a:lnTo>
                    <a:lnTo>
                      <a:pt x="852" y="396"/>
                    </a:lnTo>
                    <a:lnTo>
                      <a:pt x="26" y="11"/>
                    </a:lnTo>
                    <a:lnTo>
                      <a:pt x="21" y="30"/>
                    </a:lnTo>
                    <a:lnTo>
                      <a:pt x="0" y="21"/>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5" name="Freeform 365"/>
              <p:cNvSpPr>
                <a:spLocks/>
              </p:cNvSpPr>
              <p:nvPr/>
            </p:nvSpPr>
            <p:spPr bwMode="auto">
              <a:xfrm>
                <a:off x="1513" y="1461"/>
                <a:ext cx="831" cy="193"/>
              </a:xfrm>
              <a:custGeom>
                <a:avLst/>
                <a:gdLst>
                  <a:gd name="T0" fmla="*/ 0 w 831"/>
                  <a:gd name="T1" fmla="*/ 1 h 385"/>
                  <a:gd name="T2" fmla="*/ 5 w 831"/>
                  <a:gd name="T3" fmla="*/ 0 h 385"/>
                  <a:gd name="T4" fmla="*/ 831 w 831"/>
                  <a:gd name="T5" fmla="*/ 13 h 385"/>
                  <a:gd name="T6" fmla="*/ 829 w 831"/>
                  <a:gd name="T7" fmla="*/ 13 h 385"/>
                  <a:gd name="T8" fmla="*/ 27 w 831"/>
                  <a:gd name="T9" fmla="*/ 1 h 385"/>
                  <a:gd name="T10" fmla="*/ 21 w 831"/>
                  <a:gd name="T11" fmla="*/ 1 h 385"/>
                  <a:gd name="T12" fmla="*/ 0 w 831"/>
                  <a:gd name="T13" fmla="*/ 1 h 3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1" h="385">
                    <a:moveTo>
                      <a:pt x="0" y="19"/>
                    </a:moveTo>
                    <a:lnTo>
                      <a:pt x="5" y="0"/>
                    </a:lnTo>
                    <a:lnTo>
                      <a:pt x="831" y="385"/>
                    </a:lnTo>
                    <a:lnTo>
                      <a:pt x="829" y="385"/>
                    </a:lnTo>
                    <a:lnTo>
                      <a:pt x="27" y="10"/>
                    </a:lnTo>
                    <a:lnTo>
                      <a:pt x="21" y="30"/>
                    </a:lnTo>
                    <a:lnTo>
                      <a:pt x="0" y="1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6" name="Freeform 366"/>
              <p:cNvSpPr>
                <a:spLocks/>
              </p:cNvSpPr>
              <p:nvPr/>
            </p:nvSpPr>
            <p:spPr bwMode="auto">
              <a:xfrm>
                <a:off x="1534" y="1467"/>
                <a:ext cx="808" cy="187"/>
              </a:xfrm>
              <a:custGeom>
                <a:avLst/>
                <a:gdLst>
                  <a:gd name="T0" fmla="*/ 0 w 808"/>
                  <a:gd name="T1" fmla="*/ 0 h 375"/>
                  <a:gd name="T2" fmla="*/ 6 w 808"/>
                  <a:gd name="T3" fmla="*/ 0 h 375"/>
                  <a:gd name="T4" fmla="*/ 808 w 808"/>
                  <a:gd name="T5" fmla="*/ 11 h 375"/>
                  <a:gd name="T6" fmla="*/ 808 w 808"/>
                  <a:gd name="T7" fmla="*/ 11 h 375"/>
                  <a:gd name="T8" fmla="*/ 28 w 808"/>
                  <a:gd name="T9" fmla="*/ 0 h 375"/>
                  <a:gd name="T10" fmla="*/ 23 w 808"/>
                  <a:gd name="T11" fmla="*/ 0 h 375"/>
                  <a:gd name="T12" fmla="*/ 0 w 808"/>
                  <a:gd name="T13" fmla="*/ 0 h 3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8" h="375">
                    <a:moveTo>
                      <a:pt x="0" y="20"/>
                    </a:moveTo>
                    <a:lnTo>
                      <a:pt x="6" y="0"/>
                    </a:lnTo>
                    <a:lnTo>
                      <a:pt x="808" y="375"/>
                    </a:lnTo>
                    <a:lnTo>
                      <a:pt x="28" y="11"/>
                    </a:lnTo>
                    <a:lnTo>
                      <a:pt x="23" y="31"/>
                    </a:lnTo>
                    <a:lnTo>
                      <a:pt x="0" y="20"/>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7" name="Freeform 367"/>
              <p:cNvSpPr>
                <a:spLocks/>
              </p:cNvSpPr>
              <p:nvPr/>
            </p:nvSpPr>
            <p:spPr bwMode="auto">
              <a:xfrm>
                <a:off x="1557" y="1472"/>
                <a:ext cx="785" cy="183"/>
              </a:xfrm>
              <a:custGeom>
                <a:avLst/>
                <a:gdLst>
                  <a:gd name="T0" fmla="*/ 0 w 785"/>
                  <a:gd name="T1" fmla="*/ 1 h 366"/>
                  <a:gd name="T2" fmla="*/ 5 w 785"/>
                  <a:gd name="T3" fmla="*/ 0 h 366"/>
                  <a:gd name="T4" fmla="*/ 785 w 785"/>
                  <a:gd name="T5" fmla="*/ 12 h 366"/>
                  <a:gd name="T6" fmla="*/ 785 w 785"/>
                  <a:gd name="T7" fmla="*/ 12 h 366"/>
                  <a:gd name="T8" fmla="*/ 29 w 785"/>
                  <a:gd name="T9" fmla="*/ 1 h 366"/>
                  <a:gd name="T10" fmla="*/ 24 w 785"/>
                  <a:gd name="T11" fmla="*/ 1 h 366"/>
                  <a:gd name="T12" fmla="*/ 0 w 785"/>
                  <a:gd name="T13" fmla="*/ 1 h 3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5" h="366">
                    <a:moveTo>
                      <a:pt x="0" y="20"/>
                    </a:moveTo>
                    <a:lnTo>
                      <a:pt x="5" y="0"/>
                    </a:lnTo>
                    <a:lnTo>
                      <a:pt x="785" y="364"/>
                    </a:lnTo>
                    <a:lnTo>
                      <a:pt x="785" y="366"/>
                    </a:lnTo>
                    <a:lnTo>
                      <a:pt x="29" y="11"/>
                    </a:lnTo>
                    <a:lnTo>
                      <a:pt x="24" y="31"/>
                    </a:lnTo>
                    <a:lnTo>
                      <a:pt x="0" y="2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8" name="Freeform 368"/>
              <p:cNvSpPr>
                <a:spLocks/>
              </p:cNvSpPr>
              <p:nvPr/>
            </p:nvSpPr>
            <p:spPr bwMode="auto">
              <a:xfrm>
                <a:off x="1581" y="1478"/>
                <a:ext cx="761" cy="177"/>
              </a:xfrm>
              <a:custGeom>
                <a:avLst/>
                <a:gdLst>
                  <a:gd name="T0" fmla="*/ 0 w 761"/>
                  <a:gd name="T1" fmla="*/ 0 h 355"/>
                  <a:gd name="T2" fmla="*/ 5 w 761"/>
                  <a:gd name="T3" fmla="*/ 0 h 355"/>
                  <a:gd name="T4" fmla="*/ 761 w 761"/>
                  <a:gd name="T5" fmla="*/ 11 h 355"/>
                  <a:gd name="T6" fmla="*/ 761 w 761"/>
                  <a:gd name="T7" fmla="*/ 11 h 355"/>
                  <a:gd name="T8" fmla="*/ 29 w 761"/>
                  <a:gd name="T9" fmla="*/ 0 h 355"/>
                  <a:gd name="T10" fmla="*/ 24 w 761"/>
                  <a:gd name="T11" fmla="*/ 0 h 355"/>
                  <a:gd name="T12" fmla="*/ 0 w 761"/>
                  <a:gd name="T13" fmla="*/ 0 h 3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1" h="355">
                    <a:moveTo>
                      <a:pt x="0" y="20"/>
                    </a:moveTo>
                    <a:lnTo>
                      <a:pt x="5" y="0"/>
                    </a:lnTo>
                    <a:lnTo>
                      <a:pt x="761" y="355"/>
                    </a:lnTo>
                    <a:lnTo>
                      <a:pt x="29" y="13"/>
                    </a:lnTo>
                    <a:lnTo>
                      <a:pt x="24" y="31"/>
                    </a:lnTo>
                    <a:lnTo>
                      <a:pt x="0" y="20"/>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19" name="Freeform 369"/>
              <p:cNvSpPr>
                <a:spLocks/>
              </p:cNvSpPr>
              <p:nvPr/>
            </p:nvSpPr>
            <p:spPr bwMode="auto">
              <a:xfrm>
                <a:off x="1605" y="1484"/>
                <a:ext cx="737" cy="171"/>
              </a:xfrm>
              <a:custGeom>
                <a:avLst/>
                <a:gdLst>
                  <a:gd name="T0" fmla="*/ 0 w 737"/>
                  <a:gd name="T1" fmla="*/ 1 h 342"/>
                  <a:gd name="T2" fmla="*/ 5 w 737"/>
                  <a:gd name="T3" fmla="*/ 0 h 342"/>
                  <a:gd name="T4" fmla="*/ 737 w 737"/>
                  <a:gd name="T5" fmla="*/ 11 h 342"/>
                  <a:gd name="T6" fmla="*/ 737 w 737"/>
                  <a:gd name="T7" fmla="*/ 11 h 342"/>
                  <a:gd name="T8" fmla="*/ 31 w 737"/>
                  <a:gd name="T9" fmla="*/ 1 h 342"/>
                  <a:gd name="T10" fmla="*/ 25 w 737"/>
                  <a:gd name="T11" fmla="*/ 1 h 342"/>
                  <a:gd name="T12" fmla="*/ 0 w 737"/>
                  <a:gd name="T13" fmla="*/ 1 h 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7" h="342">
                    <a:moveTo>
                      <a:pt x="0" y="18"/>
                    </a:moveTo>
                    <a:lnTo>
                      <a:pt x="5" y="0"/>
                    </a:lnTo>
                    <a:lnTo>
                      <a:pt x="737" y="342"/>
                    </a:lnTo>
                    <a:lnTo>
                      <a:pt x="31" y="12"/>
                    </a:lnTo>
                    <a:lnTo>
                      <a:pt x="25" y="29"/>
                    </a:lnTo>
                    <a:lnTo>
                      <a:pt x="0" y="18"/>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0" name="Freeform 370"/>
              <p:cNvSpPr>
                <a:spLocks/>
              </p:cNvSpPr>
              <p:nvPr/>
            </p:nvSpPr>
            <p:spPr bwMode="auto">
              <a:xfrm>
                <a:off x="1630" y="1490"/>
                <a:ext cx="712" cy="166"/>
              </a:xfrm>
              <a:custGeom>
                <a:avLst/>
                <a:gdLst>
                  <a:gd name="T0" fmla="*/ 0 w 712"/>
                  <a:gd name="T1" fmla="*/ 1 h 332"/>
                  <a:gd name="T2" fmla="*/ 6 w 712"/>
                  <a:gd name="T3" fmla="*/ 0 h 332"/>
                  <a:gd name="T4" fmla="*/ 712 w 712"/>
                  <a:gd name="T5" fmla="*/ 11 h 332"/>
                  <a:gd name="T6" fmla="*/ 712 w 712"/>
                  <a:gd name="T7" fmla="*/ 11 h 332"/>
                  <a:gd name="T8" fmla="*/ 31 w 712"/>
                  <a:gd name="T9" fmla="*/ 1 h 332"/>
                  <a:gd name="T10" fmla="*/ 27 w 712"/>
                  <a:gd name="T11" fmla="*/ 1 h 332"/>
                  <a:gd name="T12" fmla="*/ 0 w 712"/>
                  <a:gd name="T13" fmla="*/ 1 h 3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2" h="332">
                    <a:moveTo>
                      <a:pt x="0" y="17"/>
                    </a:moveTo>
                    <a:lnTo>
                      <a:pt x="6" y="0"/>
                    </a:lnTo>
                    <a:lnTo>
                      <a:pt x="712" y="330"/>
                    </a:lnTo>
                    <a:lnTo>
                      <a:pt x="712" y="332"/>
                    </a:lnTo>
                    <a:lnTo>
                      <a:pt x="31" y="13"/>
                    </a:lnTo>
                    <a:lnTo>
                      <a:pt x="27" y="29"/>
                    </a:lnTo>
                    <a:lnTo>
                      <a:pt x="0" y="17"/>
                    </a:lnTo>
                    <a:close/>
                  </a:path>
                </a:pathLst>
              </a:custGeom>
              <a:solidFill>
                <a:srgbClr val="CACA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1" name="Freeform 371"/>
              <p:cNvSpPr>
                <a:spLocks/>
              </p:cNvSpPr>
              <p:nvPr/>
            </p:nvSpPr>
            <p:spPr bwMode="auto">
              <a:xfrm>
                <a:off x="1657" y="1497"/>
                <a:ext cx="685" cy="159"/>
              </a:xfrm>
              <a:custGeom>
                <a:avLst/>
                <a:gdLst>
                  <a:gd name="T0" fmla="*/ 0 w 685"/>
                  <a:gd name="T1" fmla="*/ 0 h 319"/>
                  <a:gd name="T2" fmla="*/ 4 w 685"/>
                  <a:gd name="T3" fmla="*/ 0 h 319"/>
                  <a:gd name="T4" fmla="*/ 685 w 685"/>
                  <a:gd name="T5" fmla="*/ 9 h 319"/>
                  <a:gd name="T6" fmla="*/ 685 w 685"/>
                  <a:gd name="T7" fmla="*/ 9 h 319"/>
                  <a:gd name="T8" fmla="*/ 32 w 685"/>
                  <a:gd name="T9" fmla="*/ 0 h 319"/>
                  <a:gd name="T10" fmla="*/ 27 w 685"/>
                  <a:gd name="T11" fmla="*/ 0 h 319"/>
                  <a:gd name="T12" fmla="*/ 0 w 685"/>
                  <a:gd name="T13" fmla="*/ 0 h 3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5" h="319">
                    <a:moveTo>
                      <a:pt x="0" y="16"/>
                    </a:moveTo>
                    <a:lnTo>
                      <a:pt x="4" y="0"/>
                    </a:lnTo>
                    <a:lnTo>
                      <a:pt x="685" y="319"/>
                    </a:lnTo>
                    <a:lnTo>
                      <a:pt x="32" y="13"/>
                    </a:lnTo>
                    <a:lnTo>
                      <a:pt x="27" y="29"/>
                    </a:lnTo>
                    <a:lnTo>
                      <a:pt x="0" y="1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2" name="Freeform 372"/>
              <p:cNvSpPr>
                <a:spLocks/>
              </p:cNvSpPr>
              <p:nvPr/>
            </p:nvSpPr>
            <p:spPr bwMode="auto">
              <a:xfrm>
                <a:off x="1684" y="1503"/>
                <a:ext cx="658" cy="153"/>
              </a:xfrm>
              <a:custGeom>
                <a:avLst/>
                <a:gdLst>
                  <a:gd name="T0" fmla="*/ 0 w 658"/>
                  <a:gd name="T1" fmla="*/ 1 h 306"/>
                  <a:gd name="T2" fmla="*/ 5 w 658"/>
                  <a:gd name="T3" fmla="*/ 0 h 306"/>
                  <a:gd name="T4" fmla="*/ 658 w 658"/>
                  <a:gd name="T5" fmla="*/ 10 h 306"/>
                  <a:gd name="T6" fmla="*/ 658 w 658"/>
                  <a:gd name="T7" fmla="*/ 10 h 306"/>
                  <a:gd name="T8" fmla="*/ 34 w 658"/>
                  <a:gd name="T9" fmla="*/ 1 h 306"/>
                  <a:gd name="T10" fmla="*/ 29 w 658"/>
                  <a:gd name="T11" fmla="*/ 1 h 306"/>
                  <a:gd name="T12" fmla="*/ 0 w 658"/>
                  <a:gd name="T13" fmla="*/ 1 h 3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8" h="306">
                    <a:moveTo>
                      <a:pt x="0" y="16"/>
                    </a:moveTo>
                    <a:lnTo>
                      <a:pt x="5" y="0"/>
                    </a:lnTo>
                    <a:lnTo>
                      <a:pt x="658" y="306"/>
                    </a:lnTo>
                    <a:lnTo>
                      <a:pt x="34" y="14"/>
                    </a:lnTo>
                    <a:lnTo>
                      <a:pt x="29" y="31"/>
                    </a:lnTo>
                    <a:lnTo>
                      <a:pt x="0" y="16"/>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3" name="Freeform 373"/>
              <p:cNvSpPr>
                <a:spLocks/>
              </p:cNvSpPr>
              <p:nvPr/>
            </p:nvSpPr>
            <p:spPr bwMode="auto">
              <a:xfrm>
                <a:off x="1713" y="1510"/>
                <a:ext cx="629" cy="147"/>
              </a:xfrm>
              <a:custGeom>
                <a:avLst/>
                <a:gdLst>
                  <a:gd name="T0" fmla="*/ 0 w 629"/>
                  <a:gd name="T1" fmla="*/ 1 h 294"/>
                  <a:gd name="T2" fmla="*/ 5 w 629"/>
                  <a:gd name="T3" fmla="*/ 0 h 294"/>
                  <a:gd name="T4" fmla="*/ 629 w 629"/>
                  <a:gd name="T5" fmla="*/ 10 h 294"/>
                  <a:gd name="T6" fmla="*/ 628 w 629"/>
                  <a:gd name="T7" fmla="*/ 10 h 294"/>
                  <a:gd name="T8" fmla="*/ 34 w 629"/>
                  <a:gd name="T9" fmla="*/ 1 h 294"/>
                  <a:gd name="T10" fmla="*/ 30 w 629"/>
                  <a:gd name="T11" fmla="*/ 1 h 294"/>
                  <a:gd name="T12" fmla="*/ 0 w 629"/>
                  <a:gd name="T13" fmla="*/ 1 h 2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9" h="294">
                    <a:moveTo>
                      <a:pt x="0" y="17"/>
                    </a:moveTo>
                    <a:lnTo>
                      <a:pt x="5" y="0"/>
                    </a:lnTo>
                    <a:lnTo>
                      <a:pt x="629" y="292"/>
                    </a:lnTo>
                    <a:lnTo>
                      <a:pt x="628" y="294"/>
                    </a:lnTo>
                    <a:lnTo>
                      <a:pt x="34" y="15"/>
                    </a:lnTo>
                    <a:lnTo>
                      <a:pt x="30" y="29"/>
                    </a:lnTo>
                    <a:lnTo>
                      <a:pt x="0" y="17"/>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4" name="Freeform 374"/>
              <p:cNvSpPr>
                <a:spLocks/>
              </p:cNvSpPr>
              <p:nvPr/>
            </p:nvSpPr>
            <p:spPr bwMode="auto">
              <a:xfrm>
                <a:off x="1743" y="1517"/>
                <a:ext cx="598" cy="140"/>
              </a:xfrm>
              <a:custGeom>
                <a:avLst/>
                <a:gdLst>
                  <a:gd name="T0" fmla="*/ 0 w 598"/>
                  <a:gd name="T1" fmla="*/ 1 h 279"/>
                  <a:gd name="T2" fmla="*/ 4 w 598"/>
                  <a:gd name="T3" fmla="*/ 0 h 279"/>
                  <a:gd name="T4" fmla="*/ 598 w 598"/>
                  <a:gd name="T5" fmla="*/ 9 h 279"/>
                  <a:gd name="T6" fmla="*/ 598 w 598"/>
                  <a:gd name="T7" fmla="*/ 9 h 279"/>
                  <a:gd name="T8" fmla="*/ 35 w 598"/>
                  <a:gd name="T9" fmla="*/ 1 h 279"/>
                  <a:gd name="T10" fmla="*/ 31 w 598"/>
                  <a:gd name="T11" fmla="*/ 1 h 279"/>
                  <a:gd name="T12" fmla="*/ 0 w 598"/>
                  <a:gd name="T13" fmla="*/ 1 h 2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8" h="279">
                    <a:moveTo>
                      <a:pt x="0" y="14"/>
                    </a:moveTo>
                    <a:lnTo>
                      <a:pt x="4" y="0"/>
                    </a:lnTo>
                    <a:lnTo>
                      <a:pt x="598" y="279"/>
                    </a:lnTo>
                    <a:lnTo>
                      <a:pt x="35" y="16"/>
                    </a:lnTo>
                    <a:lnTo>
                      <a:pt x="31" y="29"/>
                    </a:lnTo>
                    <a:lnTo>
                      <a:pt x="0" y="14"/>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5" name="Freeform 375"/>
              <p:cNvSpPr>
                <a:spLocks/>
              </p:cNvSpPr>
              <p:nvPr/>
            </p:nvSpPr>
            <p:spPr bwMode="auto">
              <a:xfrm>
                <a:off x="1774" y="1526"/>
                <a:ext cx="567" cy="132"/>
              </a:xfrm>
              <a:custGeom>
                <a:avLst/>
                <a:gdLst>
                  <a:gd name="T0" fmla="*/ 0 w 567"/>
                  <a:gd name="T1" fmla="*/ 1 h 264"/>
                  <a:gd name="T2" fmla="*/ 4 w 567"/>
                  <a:gd name="T3" fmla="*/ 0 h 264"/>
                  <a:gd name="T4" fmla="*/ 567 w 567"/>
                  <a:gd name="T5" fmla="*/ 9 h 264"/>
                  <a:gd name="T6" fmla="*/ 567 w 567"/>
                  <a:gd name="T7" fmla="*/ 9 h 264"/>
                  <a:gd name="T8" fmla="*/ 37 w 567"/>
                  <a:gd name="T9" fmla="*/ 1 h 264"/>
                  <a:gd name="T10" fmla="*/ 33 w 567"/>
                  <a:gd name="T11" fmla="*/ 1 h 264"/>
                  <a:gd name="T12" fmla="*/ 0 w 567"/>
                  <a:gd name="T13" fmla="*/ 1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7" h="264">
                    <a:moveTo>
                      <a:pt x="0" y="13"/>
                    </a:moveTo>
                    <a:lnTo>
                      <a:pt x="4" y="0"/>
                    </a:lnTo>
                    <a:lnTo>
                      <a:pt x="567" y="263"/>
                    </a:lnTo>
                    <a:lnTo>
                      <a:pt x="567" y="264"/>
                    </a:lnTo>
                    <a:lnTo>
                      <a:pt x="37" y="15"/>
                    </a:lnTo>
                    <a:lnTo>
                      <a:pt x="33" y="29"/>
                    </a:lnTo>
                    <a:lnTo>
                      <a:pt x="0" y="13"/>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6" name="Freeform 376"/>
              <p:cNvSpPr>
                <a:spLocks/>
              </p:cNvSpPr>
              <p:nvPr/>
            </p:nvSpPr>
            <p:spPr bwMode="auto">
              <a:xfrm>
                <a:off x="1807" y="1533"/>
                <a:ext cx="534" cy="125"/>
              </a:xfrm>
              <a:custGeom>
                <a:avLst/>
                <a:gdLst>
                  <a:gd name="T0" fmla="*/ 0 w 534"/>
                  <a:gd name="T1" fmla="*/ 1 h 249"/>
                  <a:gd name="T2" fmla="*/ 4 w 534"/>
                  <a:gd name="T3" fmla="*/ 0 h 249"/>
                  <a:gd name="T4" fmla="*/ 534 w 534"/>
                  <a:gd name="T5" fmla="*/ 8 h 249"/>
                  <a:gd name="T6" fmla="*/ 534 w 534"/>
                  <a:gd name="T7" fmla="*/ 8 h 249"/>
                  <a:gd name="T8" fmla="*/ 36 w 534"/>
                  <a:gd name="T9" fmla="*/ 1 h 249"/>
                  <a:gd name="T10" fmla="*/ 34 w 534"/>
                  <a:gd name="T11" fmla="*/ 1 h 249"/>
                  <a:gd name="T12" fmla="*/ 0 w 534"/>
                  <a:gd name="T13" fmla="*/ 1 h 2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4" h="249">
                    <a:moveTo>
                      <a:pt x="0" y="14"/>
                    </a:moveTo>
                    <a:lnTo>
                      <a:pt x="4" y="0"/>
                    </a:lnTo>
                    <a:lnTo>
                      <a:pt x="534" y="249"/>
                    </a:lnTo>
                    <a:lnTo>
                      <a:pt x="36" y="18"/>
                    </a:lnTo>
                    <a:lnTo>
                      <a:pt x="34" y="30"/>
                    </a:lnTo>
                    <a:lnTo>
                      <a:pt x="0" y="1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7" name="Freeform 377"/>
              <p:cNvSpPr>
                <a:spLocks/>
              </p:cNvSpPr>
              <p:nvPr/>
            </p:nvSpPr>
            <p:spPr bwMode="auto">
              <a:xfrm>
                <a:off x="1841" y="1542"/>
                <a:ext cx="500" cy="117"/>
              </a:xfrm>
              <a:custGeom>
                <a:avLst/>
                <a:gdLst>
                  <a:gd name="T0" fmla="*/ 0 w 500"/>
                  <a:gd name="T1" fmla="*/ 1 h 233"/>
                  <a:gd name="T2" fmla="*/ 2 w 500"/>
                  <a:gd name="T3" fmla="*/ 0 h 233"/>
                  <a:gd name="T4" fmla="*/ 500 w 500"/>
                  <a:gd name="T5" fmla="*/ 8 h 233"/>
                  <a:gd name="T6" fmla="*/ 500 w 500"/>
                  <a:gd name="T7" fmla="*/ 8 h 233"/>
                  <a:gd name="T8" fmla="*/ 39 w 500"/>
                  <a:gd name="T9" fmla="*/ 1 h 233"/>
                  <a:gd name="T10" fmla="*/ 35 w 500"/>
                  <a:gd name="T11" fmla="*/ 1 h 233"/>
                  <a:gd name="T12" fmla="*/ 0 w 500"/>
                  <a:gd name="T13" fmla="*/ 1 h 2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0" h="233">
                    <a:moveTo>
                      <a:pt x="0" y="12"/>
                    </a:moveTo>
                    <a:lnTo>
                      <a:pt x="2" y="0"/>
                    </a:lnTo>
                    <a:lnTo>
                      <a:pt x="500" y="231"/>
                    </a:lnTo>
                    <a:lnTo>
                      <a:pt x="500" y="233"/>
                    </a:lnTo>
                    <a:lnTo>
                      <a:pt x="39" y="16"/>
                    </a:lnTo>
                    <a:lnTo>
                      <a:pt x="35" y="29"/>
                    </a:lnTo>
                    <a:lnTo>
                      <a:pt x="0" y="12"/>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8" name="Freeform 378"/>
              <p:cNvSpPr>
                <a:spLocks/>
              </p:cNvSpPr>
              <p:nvPr/>
            </p:nvSpPr>
            <p:spPr bwMode="auto">
              <a:xfrm>
                <a:off x="1876" y="1550"/>
                <a:ext cx="465" cy="109"/>
              </a:xfrm>
              <a:custGeom>
                <a:avLst/>
                <a:gdLst>
                  <a:gd name="T0" fmla="*/ 0 w 465"/>
                  <a:gd name="T1" fmla="*/ 1 h 217"/>
                  <a:gd name="T2" fmla="*/ 4 w 465"/>
                  <a:gd name="T3" fmla="*/ 0 h 217"/>
                  <a:gd name="T4" fmla="*/ 465 w 465"/>
                  <a:gd name="T5" fmla="*/ 7 h 217"/>
                  <a:gd name="T6" fmla="*/ 465 w 465"/>
                  <a:gd name="T7" fmla="*/ 7 h 217"/>
                  <a:gd name="T8" fmla="*/ 41 w 465"/>
                  <a:gd name="T9" fmla="*/ 1 h 217"/>
                  <a:gd name="T10" fmla="*/ 38 w 465"/>
                  <a:gd name="T11" fmla="*/ 1 h 217"/>
                  <a:gd name="T12" fmla="*/ 0 w 465"/>
                  <a:gd name="T13" fmla="*/ 1 h 2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5" h="217">
                    <a:moveTo>
                      <a:pt x="0" y="13"/>
                    </a:moveTo>
                    <a:lnTo>
                      <a:pt x="4" y="0"/>
                    </a:lnTo>
                    <a:lnTo>
                      <a:pt x="465" y="217"/>
                    </a:lnTo>
                    <a:lnTo>
                      <a:pt x="41" y="20"/>
                    </a:lnTo>
                    <a:lnTo>
                      <a:pt x="38" y="29"/>
                    </a:lnTo>
                    <a:lnTo>
                      <a:pt x="0" y="13"/>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29" name="Freeform 379"/>
              <p:cNvSpPr>
                <a:spLocks/>
              </p:cNvSpPr>
              <p:nvPr/>
            </p:nvSpPr>
            <p:spPr bwMode="auto">
              <a:xfrm>
                <a:off x="1914" y="1560"/>
                <a:ext cx="427" cy="99"/>
              </a:xfrm>
              <a:custGeom>
                <a:avLst/>
                <a:gdLst>
                  <a:gd name="T0" fmla="*/ 0 w 427"/>
                  <a:gd name="T1" fmla="*/ 0 h 199"/>
                  <a:gd name="T2" fmla="*/ 3 w 427"/>
                  <a:gd name="T3" fmla="*/ 0 h 199"/>
                  <a:gd name="T4" fmla="*/ 427 w 427"/>
                  <a:gd name="T5" fmla="*/ 6 h 199"/>
                  <a:gd name="T6" fmla="*/ 426 w 427"/>
                  <a:gd name="T7" fmla="*/ 6 h 199"/>
                  <a:gd name="T8" fmla="*/ 41 w 427"/>
                  <a:gd name="T9" fmla="*/ 0 h 199"/>
                  <a:gd name="T10" fmla="*/ 38 w 427"/>
                  <a:gd name="T11" fmla="*/ 0 h 199"/>
                  <a:gd name="T12" fmla="*/ 0 w 427"/>
                  <a:gd name="T13" fmla="*/ 0 h 1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7" h="199">
                    <a:moveTo>
                      <a:pt x="0" y="9"/>
                    </a:moveTo>
                    <a:lnTo>
                      <a:pt x="3" y="0"/>
                    </a:lnTo>
                    <a:lnTo>
                      <a:pt x="427" y="197"/>
                    </a:lnTo>
                    <a:lnTo>
                      <a:pt x="426" y="199"/>
                    </a:lnTo>
                    <a:lnTo>
                      <a:pt x="41" y="18"/>
                    </a:lnTo>
                    <a:lnTo>
                      <a:pt x="38" y="29"/>
                    </a:lnTo>
                    <a:lnTo>
                      <a:pt x="0" y="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0" name="Freeform 380"/>
              <p:cNvSpPr>
                <a:spLocks/>
              </p:cNvSpPr>
              <p:nvPr/>
            </p:nvSpPr>
            <p:spPr bwMode="auto">
              <a:xfrm>
                <a:off x="1952" y="1569"/>
                <a:ext cx="388" cy="90"/>
              </a:xfrm>
              <a:custGeom>
                <a:avLst/>
                <a:gdLst>
                  <a:gd name="T0" fmla="*/ 0 w 388"/>
                  <a:gd name="T1" fmla="*/ 0 h 181"/>
                  <a:gd name="T2" fmla="*/ 3 w 388"/>
                  <a:gd name="T3" fmla="*/ 0 h 181"/>
                  <a:gd name="T4" fmla="*/ 388 w 388"/>
                  <a:gd name="T5" fmla="*/ 5 h 181"/>
                  <a:gd name="T6" fmla="*/ 388 w 388"/>
                  <a:gd name="T7" fmla="*/ 5 h 181"/>
                  <a:gd name="T8" fmla="*/ 44 w 388"/>
                  <a:gd name="T9" fmla="*/ 0 h 181"/>
                  <a:gd name="T10" fmla="*/ 43 w 388"/>
                  <a:gd name="T11" fmla="*/ 0 h 181"/>
                  <a:gd name="T12" fmla="*/ 0 w 388"/>
                  <a:gd name="T13" fmla="*/ 0 h 1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8" h="181">
                    <a:moveTo>
                      <a:pt x="0" y="11"/>
                    </a:moveTo>
                    <a:lnTo>
                      <a:pt x="3" y="0"/>
                    </a:lnTo>
                    <a:lnTo>
                      <a:pt x="388" y="181"/>
                    </a:lnTo>
                    <a:lnTo>
                      <a:pt x="44" y="20"/>
                    </a:lnTo>
                    <a:lnTo>
                      <a:pt x="43" y="29"/>
                    </a:lnTo>
                    <a:lnTo>
                      <a:pt x="0" y="11"/>
                    </a:lnTo>
                    <a:close/>
                  </a:path>
                </a:pathLst>
              </a:custGeom>
              <a:solidFill>
                <a:srgbClr val="DA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1" name="Freeform 381"/>
              <p:cNvSpPr>
                <a:spLocks/>
              </p:cNvSpPr>
              <p:nvPr/>
            </p:nvSpPr>
            <p:spPr bwMode="auto">
              <a:xfrm>
                <a:off x="1995" y="1579"/>
                <a:ext cx="345" cy="81"/>
              </a:xfrm>
              <a:custGeom>
                <a:avLst/>
                <a:gdLst>
                  <a:gd name="T0" fmla="*/ 0 w 345"/>
                  <a:gd name="T1" fmla="*/ 0 h 163"/>
                  <a:gd name="T2" fmla="*/ 1 w 345"/>
                  <a:gd name="T3" fmla="*/ 0 h 163"/>
                  <a:gd name="T4" fmla="*/ 345 w 345"/>
                  <a:gd name="T5" fmla="*/ 5 h 163"/>
                  <a:gd name="T6" fmla="*/ 345 w 345"/>
                  <a:gd name="T7" fmla="*/ 5 h 163"/>
                  <a:gd name="T8" fmla="*/ 45 w 345"/>
                  <a:gd name="T9" fmla="*/ 0 h 163"/>
                  <a:gd name="T10" fmla="*/ 42 w 345"/>
                  <a:gd name="T11" fmla="*/ 0 h 163"/>
                  <a:gd name="T12" fmla="*/ 0 w 345"/>
                  <a:gd name="T13" fmla="*/ 0 h 1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5" h="163">
                    <a:moveTo>
                      <a:pt x="0" y="9"/>
                    </a:moveTo>
                    <a:lnTo>
                      <a:pt x="1" y="0"/>
                    </a:lnTo>
                    <a:lnTo>
                      <a:pt x="345" y="161"/>
                    </a:lnTo>
                    <a:lnTo>
                      <a:pt x="345" y="163"/>
                    </a:lnTo>
                    <a:lnTo>
                      <a:pt x="45" y="22"/>
                    </a:lnTo>
                    <a:lnTo>
                      <a:pt x="42" y="29"/>
                    </a:lnTo>
                    <a:lnTo>
                      <a:pt x="0" y="9"/>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2" name="Freeform 382"/>
              <p:cNvSpPr>
                <a:spLocks/>
              </p:cNvSpPr>
              <p:nvPr/>
            </p:nvSpPr>
            <p:spPr bwMode="auto">
              <a:xfrm>
                <a:off x="2037" y="1590"/>
                <a:ext cx="303" cy="70"/>
              </a:xfrm>
              <a:custGeom>
                <a:avLst/>
                <a:gdLst>
                  <a:gd name="T0" fmla="*/ 0 w 303"/>
                  <a:gd name="T1" fmla="*/ 0 h 141"/>
                  <a:gd name="T2" fmla="*/ 3 w 303"/>
                  <a:gd name="T3" fmla="*/ 0 h 141"/>
                  <a:gd name="T4" fmla="*/ 303 w 303"/>
                  <a:gd name="T5" fmla="*/ 4 h 141"/>
                  <a:gd name="T6" fmla="*/ 303 w 303"/>
                  <a:gd name="T7" fmla="*/ 4 h 141"/>
                  <a:gd name="T8" fmla="*/ 48 w 303"/>
                  <a:gd name="T9" fmla="*/ 0 h 141"/>
                  <a:gd name="T10" fmla="*/ 45 w 303"/>
                  <a:gd name="T11" fmla="*/ 0 h 141"/>
                  <a:gd name="T12" fmla="*/ 0 w 303"/>
                  <a:gd name="T13" fmla="*/ 0 h 1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3" h="141">
                    <a:moveTo>
                      <a:pt x="0" y="7"/>
                    </a:moveTo>
                    <a:lnTo>
                      <a:pt x="3" y="0"/>
                    </a:lnTo>
                    <a:lnTo>
                      <a:pt x="303" y="141"/>
                    </a:lnTo>
                    <a:lnTo>
                      <a:pt x="48" y="21"/>
                    </a:lnTo>
                    <a:lnTo>
                      <a:pt x="45" y="29"/>
                    </a:lnTo>
                    <a:lnTo>
                      <a:pt x="0" y="7"/>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3" name="Freeform 383"/>
              <p:cNvSpPr>
                <a:spLocks/>
              </p:cNvSpPr>
              <p:nvPr/>
            </p:nvSpPr>
            <p:spPr bwMode="auto">
              <a:xfrm>
                <a:off x="2082" y="1601"/>
                <a:ext cx="258" cy="60"/>
              </a:xfrm>
              <a:custGeom>
                <a:avLst/>
                <a:gdLst>
                  <a:gd name="T0" fmla="*/ 0 w 258"/>
                  <a:gd name="T1" fmla="*/ 0 h 122"/>
                  <a:gd name="T2" fmla="*/ 3 w 258"/>
                  <a:gd name="T3" fmla="*/ 0 h 122"/>
                  <a:gd name="T4" fmla="*/ 258 w 258"/>
                  <a:gd name="T5" fmla="*/ 3 h 122"/>
                  <a:gd name="T6" fmla="*/ 258 w 258"/>
                  <a:gd name="T7" fmla="*/ 3 h 122"/>
                  <a:gd name="T8" fmla="*/ 50 w 258"/>
                  <a:gd name="T9" fmla="*/ 0 h 122"/>
                  <a:gd name="T10" fmla="*/ 48 w 258"/>
                  <a:gd name="T11" fmla="*/ 0 h 122"/>
                  <a:gd name="T12" fmla="*/ 0 w 258"/>
                  <a:gd name="T13" fmla="*/ 0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8" h="122">
                    <a:moveTo>
                      <a:pt x="0" y="8"/>
                    </a:moveTo>
                    <a:lnTo>
                      <a:pt x="3" y="0"/>
                    </a:lnTo>
                    <a:lnTo>
                      <a:pt x="258" y="120"/>
                    </a:lnTo>
                    <a:lnTo>
                      <a:pt x="258" y="122"/>
                    </a:lnTo>
                    <a:lnTo>
                      <a:pt x="50" y="24"/>
                    </a:lnTo>
                    <a:lnTo>
                      <a:pt x="48" y="29"/>
                    </a:lnTo>
                    <a:lnTo>
                      <a:pt x="0" y="8"/>
                    </a:ln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4" name="Freeform 384"/>
              <p:cNvSpPr>
                <a:spLocks/>
              </p:cNvSpPr>
              <p:nvPr/>
            </p:nvSpPr>
            <p:spPr bwMode="auto">
              <a:xfrm>
                <a:off x="2130" y="1612"/>
                <a:ext cx="210" cy="49"/>
              </a:xfrm>
              <a:custGeom>
                <a:avLst/>
                <a:gdLst>
                  <a:gd name="T0" fmla="*/ 0 w 210"/>
                  <a:gd name="T1" fmla="*/ 1 h 98"/>
                  <a:gd name="T2" fmla="*/ 2 w 210"/>
                  <a:gd name="T3" fmla="*/ 0 h 98"/>
                  <a:gd name="T4" fmla="*/ 210 w 210"/>
                  <a:gd name="T5" fmla="*/ 4 h 98"/>
                  <a:gd name="T6" fmla="*/ 208 w 210"/>
                  <a:gd name="T7" fmla="*/ 4 h 98"/>
                  <a:gd name="T8" fmla="*/ 53 w 210"/>
                  <a:gd name="T9" fmla="*/ 1 h 98"/>
                  <a:gd name="T10" fmla="*/ 51 w 210"/>
                  <a:gd name="T11" fmla="*/ 1 h 98"/>
                  <a:gd name="T12" fmla="*/ 0 w 210"/>
                  <a:gd name="T13" fmla="*/ 1 h 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98">
                    <a:moveTo>
                      <a:pt x="0" y="5"/>
                    </a:moveTo>
                    <a:lnTo>
                      <a:pt x="2" y="0"/>
                    </a:lnTo>
                    <a:lnTo>
                      <a:pt x="210" y="98"/>
                    </a:lnTo>
                    <a:lnTo>
                      <a:pt x="208" y="98"/>
                    </a:lnTo>
                    <a:lnTo>
                      <a:pt x="53" y="25"/>
                    </a:lnTo>
                    <a:lnTo>
                      <a:pt x="51" y="29"/>
                    </a:lnTo>
                    <a:lnTo>
                      <a:pt x="0" y="5"/>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5" name="Freeform 385"/>
              <p:cNvSpPr>
                <a:spLocks/>
              </p:cNvSpPr>
              <p:nvPr/>
            </p:nvSpPr>
            <p:spPr bwMode="auto">
              <a:xfrm>
                <a:off x="2181" y="1625"/>
                <a:ext cx="157" cy="37"/>
              </a:xfrm>
              <a:custGeom>
                <a:avLst/>
                <a:gdLst>
                  <a:gd name="T0" fmla="*/ 0 w 157"/>
                  <a:gd name="T1" fmla="*/ 1 h 74"/>
                  <a:gd name="T2" fmla="*/ 2 w 157"/>
                  <a:gd name="T3" fmla="*/ 0 h 74"/>
                  <a:gd name="T4" fmla="*/ 157 w 157"/>
                  <a:gd name="T5" fmla="*/ 3 h 74"/>
                  <a:gd name="T6" fmla="*/ 157 w 157"/>
                  <a:gd name="T7" fmla="*/ 3 h 74"/>
                  <a:gd name="T8" fmla="*/ 55 w 157"/>
                  <a:gd name="T9" fmla="*/ 1 h 74"/>
                  <a:gd name="T10" fmla="*/ 54 w 157"/>
                  <a:gd name="T11" fmla="*/ 1 h 74"/>
                  <a:gd name="T12" fmla="*/ 0 w 157"/>
                  <a:gd name="T13" fmla="*/ 1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74">
                    <a:moveTo>
                      <a:pt x="0" y="4"/>
                    </a:moveTo>
                    <a:lnTo>
                      <a:pt x="2" y="0"/>
                    </a:lnTo>
                    <a:lnTo>
                      <a:pt x="157" y="73"/>
                    </a:lnTo>
                    <a:lnTo>
                      <a:pt x="157" y="74"/>
                    </a:lnTo>
                    <a:lnTo>
                      <a:pt x="55" y="27"/>
                    </a:lnTo>
                    <a:lnTo>
                      <a:pt x="54" y="29"/>
                    </a:lnTo>
                    <a:lnTo>
                      <a:pt x="0" y="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6" name="Freeform 386"/>
              <p:cNvSpPr>
                <a:spLocks/>
              </p:cNvSpPr>
              <p:nvPr/>
            </p:nvSpPr>
            <p:spPr bwMode="auto">
              <a:xfrm>
                <a:off x="2235" y="1639"/>
                <a:ext cx="103" cy="24"/>
              </a:xfrm>
              <a:custGeom>
                <a:avLst/>
                <a:gdLst>
                  <a:gd name="T0" fmla="*/ 0 w 103"/>
                  <a:gd name="T1" fmla="*/ 0 h 49"/>
                  <a:gd name="T2" fmla="*/ 1 w 103"/>
                  <a:gd name="T3" fmla="*/ 0 h 49"/>
                  <a:gd name="T4" fmla="*/ 103 w 103"/>
                  <a:gd name="T5" fmla="*/ 1 h 49"/>
                  <a:gd name="T6" fmla="*/ 103 w 103"/>
                  <a:gd name="T7" fmla="*/ 1 h 49"/>
                  <a:gd name="T8" fmla="*/ 57 w 103"/>
                  <a:gd name="T9" fmla="*/ 0 h 49"/>
                  <a:gd name="T10" fmla="*/ 57 w 103"/>
                  <a:gd name="T11" fmla="*/ 0 h 49"/>
                  <a:gd name="T12" fmla="*/ 0 w 103"/>
                  <a:gd name="T13" fmla="*/ 0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49">
                    <a:moveTo>
                      <a:pt x="0" y="2"/>
                    </a:moveTo>
                    <a:lnTo>
                      <a:pt x="1" y="0"/>
                    </a:lnTo>
                    <a:lnTo>
                      <a:pt x="103" y="47"/>
                    </a:lnTo>
                    <a:lnTo>
                      <a:pt x="103" y="49"/>
                    </a:lnTo>
                    <a:lnTo>
                      <a:pt x="57" y="27"/>
                    </a:lnTo>
                    <a:lnTo>
                      <a:pt x="57" y="29"/>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7" name="Freeform 387"/>
              <p:cNvSpPr>
                <a:spLocks/>
              </p:cNvSpPr>
              <p:nvPr/>
            </p:nvSpPr>
            <p:spPr bwMode="auto">
              <a:xfrm>
                <a:off x="2292" y="1652"/>
                <a:ext cx="46" cy="12"/>
              </a:xfrm>
              <a:custGeom>
                <a:avLst/>
                <a:gdLst>
                  <a:gd name="T0" fmla="*/ 0 w 46"/>
                  <a:gd name="T1" fmla="*/ 1 h 24"/>
                  <a:gd name="T2" fmla="*/ 0 w 46"/>
                  <a:gd name="T3" fmla="*/ 0 h 24"/>
                  <a:gd name="T4" fmla="*/ 46 w 46"/>
                  <a:gd name="T5" fmla="*/ 1 h 24"/>
                  <a:gd name="T6" fmla="*/ 46 w 46"/>
                  <a:gd name="T7" fmla="*/ 1 h 24"/>
                  <a:gd name="T8" fmla="*/ 46 w 46"/>
                  <a:gd name="T9" fmla="*/ 1 h 24"/>
                  <a:gd name="T10" fmla="*/ 46 w 46"/>
                  <a:gd name="T11" fmla="*/ 1 h 24"/>
                  <a:gd name="T12" fmla="*/ 0 w 46"/>
                  <a:gd name="T13" fmla="*/ 1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24">
                    <a:moveTo>
                      <a:pt x="0" y="2"/>
                    </a:moveTo>
                    <a:lnTo>
                      <a:pt x="0" y="0"/>
                    </a:lnTo>
                    <a:lnTo>
                      <a:pt x="46" y="22"/>
                    </a:lnTo>
                    <a:lnTo>
                      <a:pt x="46" y="24"/>
                    </a:lnTo>
                    <a:lnTo>
                      <a:pt x="0" y="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8" name="Freeform 388"/>
              <p:cNvSpPr>
                <a:spLocks/>
              </p:cNvSpPr>
              <p:nvPr/>
            </p:nvSpPr>
            <p:spPr bwMode="auto">
              <a:xfrm>
                <a:off x="1339" y="1417"/>
                <a:ext cx="999" cy="247"/>
              </a:xfrm>
              <a:custGeom>
                <a:avLst/>
                <a:gdLst>
                  <a:gd name="T0" fmla="*/ 996 w 999"/>
                  <a:gd name="T1" fmla="*/ 15 h 494"/>
                  <a:gd name="T2" fmla="*/ 0 w 999"/>
                  <a:gd name="T3" fmla="*/ 0 h 494"/>
                  <a:gd name="T4" fmla="*/ 3 w 999"/>
                  <a:gd name="T5" fmla="*/ 1 h 494"/>
                  <a:gd name="T6" fmla="*/ 999 w 999"/>
                  <a:gd name="T7" fmla="*/ 16 h 494"/>
                  <a:gd name="T8" fmla="*/ 996 w 999"/>
                  <a:gd name="T9" fmla="*/ 15 h 4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9" h="494">
                    <a:moveTo>
                      <a:pt x="996" y="465"/>
                    </a:moveTo>
                    <a:lnTo>
                      <a:pt x="0" y="0"/>
                    </a:lnTo>
                    <a:lnTo>
                      <a:pt x="3" y="29"/>
                    </a:lnTo>
                    <a:lnTo>
                      <a:pt x="999" y="494"/>
                    </a:lnTo>
                    <a:lnTo>
                      <a:pt x="996"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39" name="Freeform 389"/>
              <p:cNvSpPr>
                <a:spLocks/>
              </p:cNvSpPr>
              <p:nvPr/>
            </p:nvSpPr>
            <p:spPr bwMode="auto">
              <a:xfrm>
                <a:off x="1332" y="1417"/>
                <a:ext cx="1013" cy="235"/>
              </a:xfrm>
              <a:custGeom>
                <a:avLst/>
                <a:gdLst>
                  <a:gd name="T0" fmla="*/ 0 w 1013"/>
                  <a:gd name="T1" fmla="*/ 1 h 470"/>
                  <a:gd name="T2" fmla="*/ 7 w 1013"/>
                  <a:gd name="T3" fmla="*/ 0 h 470"/>
                  <a:gd name="T4" fmla="*/ 1013 w 1013"/>
                  <a:gd name="T5" fmla="*/ 15 h 470"/>
                  <a:gd name="T6" fmla="*/ 1012 w 1013"/>
                  <a:gd name="T7" fmla="*/ 15 h 470"/>
                  <a:gd name="T8" fmla="*/ 25 w 1013"/>
                  <a:gd name="T9" fmla="*/ 1 h 470"/>
                  <a:gd name="T10" fmla="*/ 20 w 1013"/>
                  <a:gd name="T11" fmla="*/ 2 h 470"/>
                  <a:gd name="T12" fmla="*/ 0 w 1013"/>
                  <a:gd name="T13" fmla="*/ 1 h 4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3" h="470">
                    <a:moveTo>
                      <a:pt x="0" y="25"/>
                    </a:moveTo>
                    <a:lnTo>
                      <a:pt x="7" y="0"/>
                    </a:lnTo>
                    <a:lnTo>
                      <a:pt x="1013" y="470"/>
                    </a:lnTo>
                    <a:lnTo>
                      <a:pt x="1012" y="470"/>
                    </a:lnTo>
                    <a:lnTo>
                      <a:pt x="25" y="9"/>
                    </a:lnTo>
                    <a:lnTo>
                      <a:pt x="20" y="34"/>
                    </a:lnTo>
                    <a:lnTo>
                      <a:pt x="0" y="2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0" name="Freeform 390"/>
              <p:cNvSpPr>
                <a:spLocks/>
              </p:cNvSpPr>
              <p:nvPr/>
            </p:nvSpPr>
            <p:spPr bwMode="auto">
              <a:xfrm>
                <a:off x="1352" y="1421"/>
                <a:ext cx="992" cy="231"/>
              </a:xfrm>
              <a:custGeom>
                <a:avLst/>
                <a:gdLst>
                  <a:gd name="T0" fmla="*/ 0 w 992"/>
                  <a:gd name="T1" fmla="*/ 1 h 461"/>
                  <a:gd name="T2" fmla="*/ 5 w 992"/>
                  <a:gd name="T3" fmla="*/ 0 h 461"/>
                  <a:gd name="T4" fmla="*/ 992 w 992"/>
                  <a:gd name="T5" fmla="*/ 15 h 461"/>
                  <a:gd name="T6" fmla="*/ 992 w 992"/>
                  <a:gd name="T7" fmla="*/ 15 h 461"/>
                  <a:gd name="T8" fmla="*/ 25 w 992"/>
                  <a:gd name="T9" fmla="*/ 1 h 461"/>
                  <a:gd name="T10" fmla="*/ 19 w 992"/>
                  <a:gd name="T11" fmla="*/ 2 h 461"/>
                  <a:gd name="T12" fmla="*/ 0 w 992"/>
                  <a:gd name="T13" fmla="*/ 1 h 4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2" h="461">
                    <a:moveTo>
                      <a:pt x="0" y="25"/>
                    </a:moveTo>
                    <a:lnTo>
                      <a:pt x="5" y="0"/>
                    </a:lnTo>
                    <a:lnTo>
                      <a:pt x="992" y="461"/>
                    </a:lnTo>
                    <a:lnTo>
                      <a:pt x="25" y="9"/>
                    </a:lnTo>
                    <a:lnTo>
                      <a:pt x="19" y="34"/>
                    </a:lnTo>
                    <a:lnTo>
                      <a:pt x="0" y="25"/>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1" name="Freeform 391"/>
              <p:cNvSpPr>
                <a:spLocks/>
              </p:cNvSpPr>
              <p:nvPr/>
            </p:nvSpPr>
            <p:spPr bwMode="auto">
              <a:xfrm>
                <a:off x="1371" y="1426"/>
                <a:ext cx="973" cy="226"/>
              </a:xfrm>
              <a:custGeom>
                <a:avLst/>
                <a:gdLst>
                  <a:gd name="T0" fmla="*/ 0 w 973"/>
                  <a:gd name="T1" fmla="*/ 1 h 452"/>
                  <a:gd name="T2" fmla="*/ 6 w 973"/>
                  <a:gd name="T3" fmla="*/ 0 h 452"/>
                  <a:gd name="T4" fmla="*/ 973 w 973"/>
                  <a:gd name="T5" fmla="*/ 15 h 452"/>
                  <a:gd name="T6" fmla="*/ 973 w 973"/>
                  <a:gd name="T7" fmla="*/ 15 h 452"/>
                  <a:gd name="T8" fmla="*/ 26 w 973"/>
                  <a:gd name="T9" fmla="*/ 1 h 452"/>
                  <a:gd name="T10" fmla="*/ 20 w 973"/>
                  <a:gd name="T11" fmla="*/ 2 h 452"/>
                  <a:gd name="T12" fmla="*/ 0 w 973"/>
                  <a:gd name="T13" fmla="*/ 1 h 4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3" h="452">
                    <a:moveTo>
                      <a:pt x="0" y="25"/>
                    </a:moveTo>
                    <a:lnTo>
                      <a:pt x="6" y="0"/>
                    </a:lnTo>
                    <a:lnTo>
                      <a:pt x="973" y="452"/>
                    </a:lnTo>
                    <a:lnTo>
                      <a:pt x="26" y="11"/>
                    </a:lnTo>
                    <a:lnTo>
                      <a:pt x="20" y="34"/>
                    </a:lnTo>
                    <a:lnTo>
                      <a:pt x="0" y="25"/>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2" name="Freeform 392"/>
              <p:cNvSpPr>
                <a:spLocks/>
              </p:cNvSpPr>
              <p:nvPr/>
            </p:nvSpPr>
            <p:spPr bwMode="auto">
              <a:xfrm>
                <a:off x="1391" y="1431"/>
                <a:ext cx="953" cy="222"/>
              </a:xfrm>
              <a:custGeom>
                <a:avLst/>
                <a:gdLst>
                  <a:gd name="T0" fmla="*/ 0 w 953"/>
                  <a:gd name="T1" fmla="*/ 1 h 443"/>
                  <a:gd name="T2" fmla="*/ 6 w 953"/>
                  <a:gd name="T3" fmla="*/ 0 h 443"/>
                  <a:gd name="T4" fmla="*/ 953 w 953"/>
                  <a:gd name="T5" fmla="*/ 14 h 443"/>
                  <a:gd name="T6" fmla="*/ 953 w 953"/>
                  <a:gd name="T7" fmla="*/ 14 h 443"/>
                  <a:gd name="T8" fmla="*/ 26 w 953"/>
                  <a:gd name="T9" fmla="*/ 1 h 443"/>
                  <a:gd name="T10" fmla="*/ 20 w 953"/>
                  <a:gd name="T11" fmla="*/ 1 h 443"/>
                  <a:gd name="T12" fmla="*/ 0 w 953"/>
                  <a:gd name="T13" fmla="*/ 1 h 4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3" h="443">
                    <a:moveTo>
                      <a:pt x="0" y="23"/>
                    </a:moveTo>
                    <a:lnTo>
                      <a:pt x="6" y="0"/>
                    </a:lnTo>
                    <a:lnTo>
                      <a:pt x="953" y="441"/>
                    </a:lnTo>
                    <a:lnTo>
                      <a:pt x="953" y="443"/>
                    </a:lnTo>
                    <a:lnTo>
                      <a:pt x="26" y="9"/>
                    </a:lnTo>
                    <a:lnTo>
                      <a:pt x="20" y="32"/>
                    </a:lnTo>
                    <a:lnTo>
                      <a:pt x="0" y="23"/>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3" name="Freeform 393"/>
              <p:cNvSpPr>
                <a:spLocks/>
              </p:cNvSpPr>
              <p:nvPr/>
            </p:nvSpPr>
            <p:spPr bwMode="auto">
              <a:xfrm>
                <a:off x="1411" y="1436"/>
                <a:ext cx="933" cy="217"/>
              </a:xfrm>
              <a:custGeom>
                <a:avLst/>
                <a:gdLst>
                  <a:gd name="T0" fmla="*/ 0 w 933"/>
                  <a:gd name="T1" fmla="*/ 1 h 434"/>
                  <a:gd name="T2" fmla="*/ 6 w 933"/>
                  <a:gd name="T3" fmla="*/ 0 h 434"/>
                  <a:gd name="T4" fmla="*/ 933 w 933"/>
                  <a:gd name="T5" fmla="*/ 14 h 434"/>
                  <a:gd name="T6" fmla="*/ 933 w 933"/>
                  <a:gd name="T7" fmla="*/ 14 h 434"/>
                  <a:gd name="T8" fmla="*/ 25 w 933"/>
                  <a:gd name="T9" fmla="*/ 1 h 434"/>
                  <a:gd name="T10" fmla="*/ 20 w 933"/>
                  <a:gd name="T11" fmla="*/ 1 h 434"/>
                  <a:gd name="T12" fmla="*/ 0 w 933"/>
                  <a:gd name="T13" fmla="*/ 1 h 4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434">
                    <a:moveTo>
                      <a:pt x="0" y="23"/>
                    </a:moveTo>
                    <a:lnTo>
                      <a:pt x="6" y="0"/>
                    </a:lnTo>
                    <a:lnTo>
                      <a:pt x="933" y="434"/>
                    </a:lnTo>
                    <a:lnTo>
                      <a:pt x="25" y="11"/>
                    </a:lnTo>
                    <a:lnTo>
                      <a:pt x="20" y="32"/>
                    </a:lnTo>
                    <a:lnTo>
                      <a:pt x="0" y="23"/>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4" name="Freeform 394"/>
              <p:cNvSpPr>
                <a:spLocks/>
              </p:cNvSpPr>
              <p:nvPr/>
            </p:nvSpPr>
            <p:spPr bwMode="auto">
              <a:xfrm>
                <a:off x="1431" y="1441"/>
                <a:ext cx="913" cy="212"/>
              </a:xfrm>
              <a:custGeom>
                <a:avLst/>
                <a:gdLst>
                  <a:gd name="T0" fmla="*/ 0 w 913"/>
                  <a:gd name="T1" fmla="*/ 1 h 423"/>
                  <a:gd name="T2" fmla="*/ 5 w 913"/>
                  <a:gd name="T3" fmla="*/ 0 h 423"/>
                  <a:gd name="T4" fmla="*/ 913 w 913"/>
                  <a:gd name="T5" fmla="*/ 14 h 423"/>
                  <a:gd name="T6" fmla="*/ 913 w 913"/>
                  <a:gd name="T7" fmla="*/ 14 h 423"/>
                  <a:gd name="T8" fmla="*/ 25 w 913"/>
                  <a:gd name="T9" fmla="*/ 1 h 423"/>
                  <a:gd name="T10" fmla="*/ 20 w 913"/>
                  <a:gd name="T11" fmla="*/ 1 h 423"/>
                  <a:gd name="T12" fmla="*/ 0 w 913"/>
                  <a:gd name="T13" fmla="*/ 1 h 4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3" h="423">
                    <a:moveTo>
                      <a:pt x="0" y="21"/>
                    </a:moveTo>
                    <a:lnTo>
                      <a:pt x="5" y="0"/>
                    </a:lnTo>
                    <a:lnTo>
                      <a:pt x="913" y="423"/>
                    </a:lnTo>
                    <a:lnTo>
                      <a:pt x="25" y="9"/>
                    </a:lnTo>
                    <a:lnTo>
                      <a:pt x="20" y="30"/>
                    </a:lnTo>
                    <a:lnTo>
                      <a:pt x="0" y="21"/>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5" name="Freeform 395"/>
              <p:cNvSpPr>
                <a:spLocks/>
              </p:cNvSpPr>
              <p:nvPr/>
            </p:nvSpPr>
            <p:spPr bwMode="auto">
              <a:xfrm>
                <a:off x="1451" y="1446"/>
                <a:ext cx="893" cy="207"/>
              </a:xfrm>
              <a:custGeom>
                <a:avLst/>
                <a:gdLst>
                  <a:gd name="T0" fmla="*/ 0 w 893"/>
                  <a:gd name="T1" fmla="*/ 1 h 414"/>
                  <a:gd name="T2" fmla="*/ 5 w 893"/>
                  <a:gd name="T3" fmla="*/ 0 h 414"/>
                  <a:gd name="T4" fmla="*/ 893 w 893"/>
                  <a:gd name="T5" fmla="*/ 13 h 414"/>
                  <a:gd name="T6" fmla="*/ 893 w 893"/>
                  <a:gd name="T7" fmla="*/ 13 h 414"/>
                  <a:gd name="T8" fmla="*/ 25 w 893"/>
                  <a:gd name="T9" fmla="*/ 1 h 414"/>
                  <a:gd name="T10" fmla="*/ 19 w 893"/>
                  <a:gd name="T11" fmla="*/ 1 h 414"/>
                  <a:gd name="T12" fmla="*/ 0 w 893"/>
                  <a:gd name="T13" fmla="*/ 1 h 4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3" h="414">
                    <a:moveTo>
                      <a:pt x="0" y="21"/>
                    </a:moveTo>
                    <a:lnTo>
                      <a:pt x="5" y="0"/>
                    </a:lnTo>
                    <a:lnTo>
                      <a:pt x="893" y="414"/>
                    </a:lnTo>
                    <a:lnTo>
                      <a:pt x="25" y="9"/>
                    </a:lnTo>
                    <a:lnTo>
                      <a:pt x="19" y="31"/>
                    </a:lnTo>
                    <a:lnTo>
                      <a:pt x="0" y="21"/>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6" name="Freeform 396"/>
              <p:cNvSpPr>
                <a:spLocks/>
              </p:cNvSpPr>
              <p:nvPr/>
            </p:nvSpPr>
            <p:spPr bwMode="auto">
              <a:xfrm>
                <a:off x="1470" y="1450"/>
                <a:ext cx="874" cy="204"/>
              </a:xfrm>
              <a:custGeom>
                <a:avLst/>
                <a:gdLst>
                  <a:gd name="T0" fmla="*/ 0 w 874"/>
                  <a:gd name="T1" fmla="*/ 1 h 407"/>
                  <a:gd name="T2" fmla="*/ 6 w 874"/>
                  <a:gd name="T3" fmla="*/ 0 h 407"/>
                  <a:gd name="T4" fmla="*/ 874 w 874"/>
                  <a:gd name="T5" fmla="*/ 13 h 407"/>
                  <a:gd name="T6" fmla="*/ 874 w 874"/>
                  <a:gd name="T7" fmla="*/ 13 h 407"/>
                  <a:gd name="T8" fmla="*/ 27 w 874"/>
                  <a:gd name="T9" fmla="*/ 1 h 407"/>
                  <a:gd name="T10" fmla="*/ 22 w 874"/>
                  <a:gd name="T11" fmla="*/ 1 h 407"/>
                  <a:gd name="T12" fmla="*/ 0 w 874"/>
                  <a:gd name="T13" fmla="*/ 1 h 4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4" h="407">
                    <a:moveTo>
                      <a:pt x="0" y="22"/>
                    </a:moveTo>
                    <a:lnTo>
                      <a:pt x="6" y="0"/>
                    </a:lnTo>
                    <a:lnTo>
                      <a:pt x="874" y="405"/>
                    </a:lnTo>
                    <a:lnTo>
                      <a:pt x="874" y="407"/>
                    </a:lnTo>
                    <a:lnTo>
                      <a:pt x="27" y="11"/>
                    </a:lnTo>
                    <a:lnTo>
                      <a:pt x="22" y="32"/>
                    </a:lnTo>
                    <a:lnTo>
                      <a:pt x="0" y="2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7" name="Freeform 397"/>
              <p:cNvSpPr>
                <a:spLocks/>
              </p:cNvSpPr>
              <p:nvPr/>
            </p:nvSpPr>
            <p:spPr bwMode="auto">
              <a:xfrm>
                <a:off x="1492" y="1456"/>
                <a:ext cx="852" cy="198"/>
              </a:xfrm>
              <a:custGeom>
                <a:avLst/>
                <a:gdLst>
                  <a:gd name="T0" fmla="*/ 0 w 852"/>
                  <a:gd name="T1" fmla="*/ 1 h 396"/>
                  <a:gd name="T2" fmla="*/ 5 w 852"/>
                  <a:gd name="T3" fmla="*/ 0 h 396"/>
                  <a:gd name="T4" fmla="*/ 852 w 852"/>
                  <a:gd name="T5" fmla="*/ 13 h 396"/>
                  <a:gd name="T6" fmla="*/ 852 w 852"/>
                  <a:gd name="T7" fmla="*/ 13 h 396"/>
                  <a:gd name="T8" fmla="*/ 26 w 852"/>
                  <a:gd name="T9" fmla="*/ 1 h 396"/>
                  <a:gd name="T10" fmla="*/ 21 w 852"/>
                  <a:gd name="T11" fmla="*/ 1 h 396"/>
                  <a:gd name="T12" fmla="*/ 0 w 852"/>
                  <a:gd name="T13" fmla="*/ 1 h 3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2" h="396">
                    <a:moveTo>
                      <a:pt x="0" y="21"/>
                    </a:moveTo>
                    <a:lnTo>
                      <a:pt x="5" y="0"/>
                    </a:lnTo>
                    <a:lnTo>
                      <a:pt x="852" y="396"/>
                    </a:lnTo>
                    <a:lnTo>
                      <a:pt x="26" y="11"/>
                    </a:lnTo>
                    <a:lnTo>
                      <a:pt x="21" y="30"/>
                    </a:lnTo>
                    <a:lnTo>
                      <a:pt x="0" y="21"/>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8" name="Freeform 398"/>
              <p:cNvSpPr>
                <a:spLocks/>
              </p:cNvSpPr>
              <p:nvPr/>
            </p:nvSpPr>
            <p:spPr bwMode="auto">
              <a:xfrm>
                <a:off x="1513" y="1461"/>
                <a:ext cx="831" cy="193"/>
              </a:xfrm>
              <a:custGeom>
                <a:avLst/>
                <a:gdLst>
                  <a:gd name="T0" fmla="*/ 0 w 831"/>
                  <a:gd name="T1" fmla="*/ 1 h 385"/>
                  <a:gd name="T2" fmla="*/ 5 w 831"/>
                  <a:gd name="T3" fmla="*/ 0 h 385"/>
                  <a:gd name="T4" fmla="*/ 831 w 831"/>
                  <a:gd name="T5" fmla="*/ 13 h 385"/>
                  <a:gd name="T6" fmla="*/ 829 w 831"/>
                  <a:gd name="T7" fmla="*/ 13 h 385"/>
                  <a:gd name="T8" fmla="*/ 27 w 831"/>
                  <a:gd name="T9" fmla="*/ 1 h 385"/>
                  <a:gd name="T10" fmla="*/ 21 w 831"/>
                  <a:gd name="T11" fmla="*/ 1 h 385"/>
                  <a:gd name="T12" fmla="*/ 0 w 831"/>
                  <a:gd name="T13" fmla="*/ 1 h 3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1" h="385">
                    <a:moveTo>
                      <a:pt x="0" y="19"/>
                    </a:moveTo>
                    <a:lnTo>
                      <a:pt x="5" y="0"/>
                    </a:lnTo>
                    <a:lnTo>
                      <a:pt x="831" y="385"/>
                    </a:lnTo>
                    <a:lnTo>
                      <a:pt x="829" y="385"/>
                    </a:lnTo>
                    <a:lnTo>
                      <a:pt x="27" y="10"/>
                    </a:lnTo>
                    <a:lnTo>
                      <a:pt x="21" y="30"/>
                    </a:lnTo>
                    <a:lnTo>
                      <a:pt x="0" y="1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49" name="Freeform 399"/>
              <p:cNvSpPr>
                <a:spLocks/>
              </p:cNvSpPr>
              <p:nvPr/>
            </p:nvSpPr>
            <p:spPr bwMode="auto">
              <a:xfrm>
                <a:off x="1534" y="1467"/>
                <a:ext cx="808" cy="187"/>
              </a:xfrm>
              <a:custGeom>
                <a:avLst/>
                <a:gdLst>
                  <a:gd name="T0" fmla="*/ 0 w 808"/>
                  <a:gd name="T1" fmla="*/ 0 h 375"/>
                  <a:gd name="T2" fmla="*/ 6 w 808"/>
                  <a:gd name="T3" fmla="*/ 0 h 375"/>
                  <a:gd name="T4" fmla="*/ 808 w 808"/>
                  <a:gd name="T5" fmla="*/ 11 h 375"/>
                  <a:gd name="T6" fmla="*/ 808 w 808"/>
                  <a:gd name="T7" fmla="*/ 11 h 375"/>
                  <a:gd name="T8" fmla="*/ 28 w 808"/>
                  <a:gd name="T9" fmla="*/ 0 h 375"/>
                  <a:gd name="T10" fmla="*/ 23 w 808"/>
                  <a:gd name="T11" fmla="*/ 0 h 375"/>
                  <a:gd name="T12" fmla="*/ 0 w 808"/>
                  <a:gd name="T13" fmla="*/ 0 h 3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8" h="375">
                    <a:moveTo>
                      <a:pt x="0" y="20"/>
                    </a:moveTo>
                    <a:lnTo>
                      <a:pt x="6" y="0"/>
                    </a:lnTo>
                    <a:lnTo>
                      <a:pt x="808" y="375"/>
                    </a:lnTo>
                    <a:lnTo>
                      <a:pt x="28" y="11"/>
                    </a:lnTo>
                    <a:lnTo>
                      <a:pt x="23" y="31"/>
                    </a:lnTo>
                    <a:lnTo>
                      <a:pt x="0" y="20"/>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0" name="Freeform 400"/>
              <p:cNvSpPr>
                <a:spLocks/>
              </p:cNvSpPr>
              <p:nvPr/>
            </p:nvSpPr>
            <p:spPr bwMode="auto">
              <a:xfrm>
                <a:off x="1557" y="1472"/>
                <a:ext cx="785" cy="183"/>
              </a:xfrm>
              <a:custGeom>
                <a:avLst/>
                <a:gdLst>
                  <a:gd name="T0" fmla="*/ 0 w 785"/>
                  <a:gd name="T1" fmla="*/ 1 h 366"/>
                  <a:gd name="T2" fmla="*/ 5 w 785"/>
                  <a:gd name="T3" fmla="*/ 0 h 366"/>
                  <a:gd name="T4" fmla="*/ 785 w 785"/>
                  <a:gd name="T5" fmla="*/ 12 h 366"/>
                  <a:gd name="T6" fmla="*/ 785 w 785"/>
                  <a:gd name="T7" fmla="*/ 12 h 366"/>
                  <a:gd name="T8" fmla="*/ 29 w 785"/>
                  <a:gd name="T9" fmla="*/ 1 h 366"/>
                  <a:gd name="T10" fmla="*/ 24 w 785"/>
                  <a:gd name="T11" fmla="*/ 1 h 366"/>
                  <a:gd name="T12" fmla="*/ 0 w 785"/>
                  <a:gd name="T13" fmla="*/ 1 h 3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5" h="366">
                    <a:moveTo>
                      <a:pt x="0" y="20"/>
                    </a:moveTo>
                    <a:lnTo>
                      <a:pt x="5" y="0"/>
                    </a:lnTo>
                    <a:lnTo>
                      <a:pt x="785" y="364"/>
                    </a:lnTo>
                    <a:lnTo>
                      <a:pt x="785" y="366"/>
                    </a:lnTo>
                    <a:lnTo>
                      <a:pt x="29" y="11"/>
                    </a:lnTo>
                    <a:lnTo>
                      <a:pt x="24" y="31"/>
                    </a:lnTo>
                    <a:lnTo>
                      <a:pt x="0" y="2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1" name="Freeform 401"/>
              <p:cNvSpPr>
                <a:spLocks/>
              </p:cNvSpPr>
              <p:nvPr/>
            </p:nvSpPr>
            <p:spPr bwMode="auto">
              <a:xfrm>
                <a:off x="1581" y="1478"/>
                <a:ext cx="761" cy="177"/>
              </a:xfrm>
              <a:custGeom>
                <a:avLst/>
                <a:gdLst>
                  <a:gd name="T0" fmla="*/ 0 w 761"/>
                  <a:gd name="T1" fmla="*/ 0 h 355"/>
                  <a:gd name="T2" fmla="*/ 5 w 761"/>
                  <a:gd name="T3" fmla="*/ 0 h 355"/>
                  <a:gd name="T4" fmla="*/ 761 w 761"/>
                  <a:gd name="T5" fmla="*/ 11 h 355"/>
                  <a:gd name="T6" fmla="*/ 761 w 761"/>
                  <a:gd name="T7" fmla="*/ 11 h 355"/>
                  <a:gd name="T8" fmla="*/ 29 w 761"/>
                  <a:gd name="T9" fmla="*/ 0 h 355"/>
                  <a:gd name="T10" fmla="*/ 24 w 761"/>
                  <a:gd name="T11" fmla="*/ 0 h 355"/>
                  <a:gd name="T12" fmla="*/ 0 w 761"/>
                  <a:gd name="T13" fmla="*/ 0 h 3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1" h="355">
                    <a:moveTo>
                      <a:pt x="0" y="20"/>
                    </a:moveTo>
                    <a:lnTo>
                      <a:pt x="5" y="0"/>
                    </a:lnTo>
                    <a:lnTo>
                      <a:pt x="761" y="355"/>
                    </a:lnTo>
                    <a:lnTo>
                      <a:pt x="29" y="13"/>
                    </a:lnTo>
                    <a:lnTo>
                      <a:pt x="24" y="31"/>
                    </a:lnTo>
                    <a:lnTo>
                      <a:pt x="0" y="20"/>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2" name="Freeform 402"/>
              <p:cNvSpPr>
                <a:spLocks/>
              </p:cNvSpPr>
              <p:nvPr/>
            </p:nvSpPr>
            <p:spPr bwMode="auto">
              <a:xfrm>
                <a:off x="1605" y="1484"/>
                <a:ext cx="737" cy="171"/>
              </a:xfrm>
              <a:custGeom>
                <a:avLst/>
                <a:gdLst>
                  <a:gd name="T0" fmla="*/ 0 w 737"/>
                  <a:gd name="T1" fmla="*/ 1 h 342"/>
                  <a:gd name="T2" fmla="*/ 5 w 737"/>
                  <a:gd name="T3" fmla="*/ 0 h 342"/>
                  <a:gd name="T4" fmla="*/ 737 w 737"/>
                  <a:gd name="T5" fmla="*/ 11 h 342"/>
                  <a:gd name="T6" fmla="*/ 737 w 737"/>
                  <a:gd name="T7" fmla="*/ 11 h 342"/>
                  <a:gd name="T8" fmla="*/ 31 w 737"/>
                  <a:gd name="T9" fmla="*/ 1 h 342"/>
                  <a:gd name="T10" fmla="*/ 25 w 737"/>
                  <a:gd name="T11" fmla="*/ 1 h 342"/>
                  <a:gd name="T12" fmla="*/ 0 w 737"/>
                  <a:gd name="T13" fmla="*/ 1 h 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7" h="342">
                    <a:moveTo>
                      <a:pt x="0" y="18"/>
                    </a:moveTo>
                    <a:lnTo>
                      <a:pt x="5" y="0"/>
                    </a:lnTo>
                    <a:lnTo>
                      <a:pt x="737" y="342"/>
                    </a:lnTo>
                    <a:lnTo>
                      <a:pt x="31" y="12"/>
                    </a:lnTo>
                    <a:lnTo>
                      <a:pt x="25" y="29"/>
                    </a:lnTo>
                    <a:lnTo>
                      <a:pt x="0" y="18"/>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3" name="Freeform 403"/>
              <p:cNvSpPr>
                <a:spLocks/>
              </p:cNvSpPr>
              <p:nvPr/>
            </p:nvSpPr>
            <p:spPr bwMode="auto">
              <a:xfrm>
                <a:off x="1630" y="1490"/>
                <a:ext cx="712" cy="166"/>
              </a:xfrm>
              <a:custGeom>
                <a:avLst/>
                <a:gdLst>
                  <a:gd name="T0" fmla="*/ 0 w 712"/>
                  <a:gd name="T1" fmla="*/ 1 h 332"/>
                  <a:gd name="T2" fmla="*/ 6 w 712"/>
                  <a:gd name="T3" fmla="*/ 0 h 332"/>
                  <a:gd name="T4" fmla="*/ 712 w 712"/>
                  <a:gd name="T5" fmla="*/ 11 h 332"/>
                  <a:gd name="T6" fmla="*/ 712 w 712"/>
                  <a:gd name="T7" fmla="*/ 11 h 332"/>
                  <a:gd name="T8" fmla="*/ 31 w 712"/>
                  <a:gd name="T9" fmla="*/ 1 h 332"/>
                  <a:gd name="T10" fmla="*/ 27 w 712"/>
                  <a:gd name="T11" fmla="*/ 1 h 332"/>
                  <a:gd name="T12" fmla="*/ 0 w 712"/>
                  <a:gd name="T13" fmla="*/ 1 h 3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2" h="332">
                    <a:moveTo>
                      <a:pt x="0" y="17"/>
                    </a:moveTo>
                    <a:lnTo>
                      <a:pt x="6" y="0"/>
                    </a:lnTo>
                    <a:lnTo>
                      <a:pt x="712" y="330"/>
                    </a:lnTo>
                    <a:lnTo>
                      <a:pt x="712" y="332"/>
                    </a:lnTo>
                    <a:lnTo>
                      <a:pt x="31" y="13"/>
                    </a:lnTo>
                    <a:lnTo>
                      <a:pt x="27" y="29"/>
                    </a:lnTo>
                    <a:lnTo>
                      <a:pt x="0" y="17"/>
                    </a:lnTo>
                    <a:close/>
                  </a:path>
                </a:pathLst>
              </a:custGeom>
              <a:solidFill>
                <a:srgbClr val="CACA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4" name="Freeform 404"/>
              <p:cNvSpPr>
                <a:spLocks/>
              </p:cNvSpPr>
              <p:nvPr/>
            </p:nvSpPr>
            <p:spPr bwMode="auto">
              <a:xfrm>
                <a:off x="1657" y="1497"/>
                <a:ext cx="685" cy="159"/>
              </a:xfrm>
              <a:custGeom>
                <a:avLst/>
                <a:gdLst>
                  <a:gd name="T0" fmla="*/ 0 w 685"/>
                  <a:gd name="T1" fmla="*/ 0 h 319"/>
                  <a:gd name="T2" fmla="*/ 4 w 685"/>
                  <a:gd name="T3" fmla="*/ 0 h 319"/>
                  <a:gd name="T4" fmla="*/ 685 w 685"/>
                  <a:gd name="T5" fmla="*/ 9 h 319"/>
                  <a:gd name="T6" fmla="*/ 685 w 685"/>
                  <a:gd name="T7" fmla="*/ 9 h 319"/>
                  <a:gd name="T8" fmla="*/ 32 w 685"/>
                  <a:gd name="T9" fmla="*/ 0 h 319"/>
                  <a:gd name="T10" fmla="*/ 27 w 685"/>
                  <a:gd name="T11" fmla="*/ 0 h 319"/>
                  <a:gd name="T12" fmla="*/ 0 w 685"/>
                  <a:gd name="T13" fmla="*/ 0 h 3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5" h="319">
                    <a:moveTo>
                      <a:pt x="0" y="16"/>
                    </a:moveTo>
                    <a:lnTo>
                      <a:pt x="4" y="0"/>
                    </a:lnTo>
                    <a:lnTo>
                      <a:pt x="685" y="319"/>
                    </a:lnTo>
                    <a:lnTo>
                      <a:pt x="32" y="13"/>
                    </a:lnTo>
                    <a:lnTo>
                      <a:pt x="27" y="29"/>
                    </a:lnTo>
                    <a:lnTo>
                      <a:pt x="0" y="1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5" name="Freeform 405"/>
              <p:cNvSpPr>
                <a:spLocks/>
              </p:cNvSpPr>
              <p:nvPr/>
            </p:nvSpPr>
            <p:spPr bwMode="auto">
              <a:xfrm>
                <a:off x="1684" y="1503"/>
                <a:ext cx="658" cy="153"/>
              </a:xfrm>
              <a:custGeom>
                <a:avLst/>
                <a:gdLst>
                  <a:gd name="T0" fmla="*/ 0 w 658"/>
                  <a:gd name="T1" fmla="*/ 1 h 306"/>
                  <a:gd name="T2" fmla="*/ 5 w 658"/>
                  <a:gd name="T3" fmla="*/ 0 h 306"/>
                  <a:gd name="T4" fmla="*/ 658 w 658"/>
                  <a:gd name="T5" fmla="*/ 10 h 306"/>
                  <a:gd name="T6" fmla="*/ 658 w 658"/>
                  <a:gd name="T7" fmla="*/ 10 h 306"/>
                  <a:gd name="T8" fmla="*/ 34 w 658"/>
                  <a:gd name="T9" fmla="*/ 1 h 306"/>
                  <a:gd name="T10" fmla="*/ 29 w 658"/>
                  <a:gd name="T11" fmla="*/ 1 h 306"/>
                  <a:gd name="T12" fmla="*/ 0 w 658"/>
                  <a:gd name="T13" fmla="*/ 1 h 3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8" h="306">
                    <a:moveTo>
                      <a:pt x="0" y="16"/>
                    </a:moveTo>
                    <a:lnTo>
                      <a:pt x="5" y="0"/>
                    </a:lnTo>
                    <a:lnTo>
                      <a:pt x="658" y="306"/>
                    </a:lnTo>
                    <a:lnTo>
                      <a:pt x="34" y="14"/>
                    </a:lnTo>
                    <a:lnTo>
                      <a:pt x="29" y="31"/>
                    </a:lnTo>
                    <a:lnTo>
                      <a:pt x="0" y="16"/>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6" name="Freeform 406"/>
              <p:cNvSpPr>
                <a:spLocks/>
              </p:cNvSpPr>
              <p:nvPr/>
            </p:nvSpPr>
            <p:spPr bwMode="auto">
              <a:xfrm>
                <a:off x="1713" y="1510"/>
                <a:ext cx="629" cy="147"/>
              </a:xfrm>
              <a:custGeom>
                <a:avLst/>
                <a:gdLst>
                  <a:gd name="T0" fmla="*/ 0 w 629"/>
                  <a:gd name="T1" fmla="*/ 1 h 294"/>
                  <a:gd name="T2" fmla="*/ 5 w 629"/>
                  <a:gd name="T3" fmla="*/ 0 h 294"/>
                  <a:gd name="T4" fmla="*/ 629 w 629"/>
                  <a:gd name="T5" fmla="*/ 10 h 294"/>
                  <a:gd name="T6" fmla="*/ 628 w 629"/>
                  <a:gd name="T7" fmla="*/ 10 h 294"/>
                  <a:gd name="T8" fmla="*/ 34 w 629"/>
                  <a:gd name="T9" fmla="*/ 1 h 294"/>
                  <a:gd name="T10" fmla="*/ 30 w 629"/>
                  <a:gd name="T11" fmla="*/ 1 h 294"/>
                  <a:gd name="T12" fmla="*/ 0 w 629"/>
                  <a:gd name="T13" fmla="*/ 1 h 2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9" h="294">
                    <a:moveTo>
                      <a:pt x="0" y="17"/>
                    </a:moveTo>
                    <a:lnTo>
                      <a:pt x="5" y="0"/>
                    </a:lnTo>
                    <a:lnTo>
                      <a:pt x="629" y="292"/>
                    </a:lnTo>
                    <a:lnTo>
                      <a:pt x="628" y="294"/>
                    </a:lnTo>
                    <a:lnTo>
                      <a:pt x="34" y="15"/>
                    </a:lnTo>
                    <a:lnTo>
                      <a:pt x="30" y="29"/>
                    </a:lnTo>
                    <a:lnTo>
                      <a:pt x="0" y="17"/>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7" name="Freeform 407"/>
              <p:cNvSpPr>
                <a:spLocks/>
              </p:cNvSpPr>
              <p:nvPr/>
            </p:nvSpPr>
            <p:spPr bwMode="auto">
              <a:xfrm>
                <a:off x="1743" y="1517"/>
                <a:ext cx="598" cy="140"/>
              </a:xfrm>
              <a:custGeom>
                <a:avLst/>
                <a:gdLst>
                  <a:gd name="T0" fmla="*/ 0 w 598"/>
                  <a:gd name="T1" fmla="*/ 1 h 279"/>
                  <a:gd name="T2" fmla="*/ 4 w 598"/>
                  <a:gd name="T3" fmla="*/ 0 h 279"/>
                  <a:gd name="T4" fmla="*/ 598 w 598"/>
                  <a:gd name="T5" fmla="*/ 9 h 279"/>
                  <a:gd name="T6" fmla="*/ 598 w 598"/>
                  <a:gd name="T7" fmla="*/ 9 h 279"/>
                  <a:gd name="T8" fmla="*/ 35 w 598"/>
                  <a:gd name="T9" fmla="*/ 1 h 279"/>
                  <a:gd name="T10" fmla="*/ 31 w 598"/>
                  <a:gd name="T11" fmla="*/ 1 h 279"/>
                  <a:gd name="T12" fmla="*/ 0 w 598"/>
                  <a:gd name="T13" fmla="*/ 1 h 2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8" h="279">
                    <a:moveTo>
                      <a:pt x="0" y="14"/>
                    </a:moveTo>
                    <a:lnTo>
                      <a:pt x="4" y="0"/>
                    </a:lnTo>
                    <a:lnTo>
                      <a:pt x="598" y="279"/>
                    </a:lnTo>
                    <a:lnTo>
                      <a:pt x="35" y="16"/>
                    </a:lnTo>
                    <a:lnTo>
                      <a:pt x="31" y="29"/>
                    </a:lnTo>
                    <a:lnTo>
                      <a:pt x="0" y="14"/>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8" name="Freeform 408"/>
              <p:cNvSpPr>
                <a:spLocks/>
              </p:cNvSpPr>
              <p:nvPr/>
            </p:nvSpPr>
            <p:spPr bwMode="auto">
              <a:xfrm>
                <a:off x="1774" y="1526"/>
                <a:ext cx="567" cy="132"/>
              </a:xfrm>
              <a:custGeom>
                <a:avLst/>
                <a:gdLst>
                  <a:gd name="T0" fmla="*/ 0 w 567"/>
                  <a:gd name="T1" fmla="*/ 1 h 264"/>
                  <a:gd name="T2" fmla="*/ 4 w 567"/>
                  <a:gd name="T3" fmla="*/ 0 h 264"/>
                  <a:gd name="T4" fmla="*/ 567 w 567"/>
                  <a:gd name="T5" fmla="*/ 9 h 264"/>
                  <a:gd name="T6" fmla="*/ 567 w 567"/>
                  <a:gd name="T7" fmla="*/ 9 h 264"/>
                  <a:gd name="T8" fmla="*/ 37 w 567"/>
                  <a:gd name="T9" fmla="*/ 1 h 264"/>
                  <a:gd name="T10" fmla="*/ 33 w 567"/>
                  <a:gd name="T11" fmla="*/ 1 h 264"/>
                  <a:gd name="T12" fmla="*/ 0 w 567"/>
                  <a:gd name="T13" fmla="*/ 1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7" h="264">
                    <a:moveTo>
                      <a:pt x="0" y="13"/>
                    </a:moveTo>
                    <a:lnTo>
                      <a:pt x="4" y="0"/>
                    </a:lnTo>
                    <a:lnTo>
                      <a:pt x="567" y="263"/>
                    </a:lnTo>
                    <a:lnTo>
                      <a:pt x="567" y="264"/>
                    </a:lnTo>
                    <a:lnTo>
                      <a:pt x="37" y="15"/>
                    </a:lnTo>
                    <a:lnTo>
                      <a:pt x="33" y="29"/>
                    </a:lnTo>
                    <a:lnTo>
                      <a:pt x="0" y="13"/>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59" name="Freeform 409"/>
              <p:cNvSpPr>
                <a:spLocks/>
              </p:cNvSpPr>
              <p:nvPr/>
            </p:nvSpPr>
            <p:spPr bwMode="auto">
              <a:xfrm>
                <a:off x="1807" y="1533"/>
                <a:ext cx="534" cy="125"/>
              </a:xfrm>
              <a:custGeom>
                <a:avLst/>
                <a:gdLst>
                  <a:gd name="T0" fmla="*/ 0 w 534"/>
                  <a:gd name="T1" fmla="*/ 1 h 249"/>
                  <a:gd name="T2" fmla="*/ 4 w 534"/>
                  <a:gd name="T3" fmla="*/ 0 h 249"/>
                  <a:gd name="T4" fmla="*/ 534 w 534"/>
                  <a:gd name="T5" fmla="*/ 8 h 249"/>
                  <a:gd name="T6" fmla="*/ 534 w 534"/>
                  <a:gd name="T7" fmla="*/ 8 h 249"/>
                  <a:gd name="T8" fmla="*/ 36 w 534"/>
                  <a:gd name="T9" fmla="*/ 1 h 249"/>
                  <a:gd name="T10" fmla="*/ 34 w 534"/>
                  <a:gd name="T11" fmla="*/ 1 h 249"/>
                  <a:gd name="T12" fmla="*/ 0 w 534"/>
                  <a:gd name="T13" fmla="*/ 1 h 2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4" h="249">
                    <a:moveTo>
                      <a:pt x="0" y="14"/>
                    </a:moveTo>
                    <a:lnTo>
                      <a:pt x="4" y="0"/>
                    </a:lnTo>
                    <a:lnTo>
                      <a:pt x="534" y="249"/>
                    </a:lnTo>
                    <a:lnTo>
                      <a:pt x="36" y="18"/>
                    </a:lnTo>
                    <a:lnTo>
                      <a:pt x="34" y="30"/>
                    </a:lnTo>
                    <a:lnTo>
                      <a:pt x="0" y="1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0" name="Freeform 410"/>
              <p:cNvSpPr>
                <a:spLocks/>
              </p:cNvSpPr>
              <p:nvPr/>
            </p:nvSpPr>
            <p:spPr bwMode="auto">
              <a:xfrm>
                <a:off x="1841" y="1542"/>
                <a:ext cx="500" cy="117"/>
              </a:xfrm>
              <a:custGeom>
                <a:avLst/>
                <a:gdLst>
                  <a:gd name="T0" fmla="*/ 0 w 500"/>
                  <a:gd name="T1" fmla="*/ 1 h 233"/>
                  <a:gd name="T2" fmla="*/ 2 w 500"/>
                  <a:gd name="T3" fmla="*/ 0 h 233"/>
                  <a:gd name="T4" fmla="*/ 500 w 500"/>
                  <a:gd name="T5" fmla="*/ 8 h 233"/>
                  <a:gd name="T6" fmla="*/ 500 w 500"/>
                  <a:gd name="T7" fmla="*/ 8 h 233"/>
                  <a:gd name="T8" fmla="*/ 39 w 500"/>
                  <a:gd name="T9" fmla="*/ 1 h 233"/>
                  <a:gd name="T10" fmla="*/ 35 w 500"/>
                  <a:gd name="T11" fmla="*/ 1 h 233"/>
                  <a:gd name="T12" fmla="*/ 0 w 500"/>
                  <a:gd name="T13" fmla="*/ 1 h 2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0" h="233">
                    <a:moveTo>
                      <a:pt x="0" y="12"/>
                    </a:moveTo>
                    <a:lnTo>
                      <a:pt x="2" y="0"/>
                    </a:lnTo>
                    <a:lnTo>
                      <a:pt x="500" y="231"/>
                    </a:lnTo>
                    <a:lnTo>
                      <a:pt x="500" y="233"/>
                    </a:lnTo>
                    <a:lnTo>
                      <a:pt x="39" y="16"/>
                    </a:lnTo>
                    <a:lnTo>
                      <a:pt x="35" y="29"/>
                    </a:lnTo>
                    <a:lnTo>
                      <a:pt x="0" y="12"/>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1" name="Freeform 411"/>
              <p:cNvSpPr>
                <a:spLocks/>
              </p:cNvSpPr>
              <p:nvPr/>
            </p:nvSpPr>
            <p:spPr bwMode="auto">
              <a:xfrm>
                <a:off x="1876" y="1550"/>
                <a:ext cx="465" cy="109"/>
              </a:xfrm>
              <a:custGeom>
                <a:avLst/>
                <a:gdLst>
                  <a:gd name="T0" fmla="*/ 0 w 465"/>
                  <a:gd name="T1" fmla="*/ 1 h 217"/>
                  <a:gd name="T2" fmla="*/ 4 w 465"/>
                  <a:gd name="T3" fmla="*/ 0 h 217"/>
                  <a:gd name="T4" fmla="*/ 465 w 465"/>
                  <a:gd name="T5" fmla="*/ 7 h 217"/>
                  <a:gd name="T6" fmla="*/ 465 w 465"/>
                  <a:gd name="T7" fmla="*/ 7 h 217"/>
                  <a:gd name="T8" fmla="*/ 41 w 465"/>
                  <a:gd name="T9" fmla="*/ 1 h 217"/>
                  <a:gd name="T10" fmla="*/ 38 w 465"/>
                  <a:gd name="T11" fmla="*/ 1 h 217"/>
                  <a:gd name="T12" fmla="*/ 0 w 465"/>
                  <a:gd name="T13" fmla="*/ 1 h 2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5" h="217">
                    <a:moveTo>
                      <a:pt x="0" y="13"/>
                    </a:moveTo>
                    <a:lnTo>
                      <a:pt x="4" y="0"/>
                    </a:lnTo>
                    <a:lnTo>
                      <a:pt x="465" y="217"/>
                    </a:lnTo>
                    <a:lnTo>
                      <a:pt x="41" y="20"/>
                    </a:lnTo>
                    <a:lnTo>
                      <a:pt x="38" y="29"/>
                    </a:lnTo>
                    <a:lnTo>
                      <a:pt x="0" y="13"/>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2" name="Freeform 412"/>
              <p:cNvSpPr>
                <a:spLocks/>
              </p:cNvSpPr>
              <p:nvPr/>
            </p:nvSpPr>
            <p:spPr bwMode="auto">
              <a:xfrm>
                <a:off x="1914" y="1560"/>
                <a:ext cx="427" cy="99"/>
              </a:xfrm>
              <a:custGeom>
                <a:avLst/>
                <a:gdLst>
                  <a:gd name="T0" fmla="*/ 0 w 427"/>
                  <a:gd name="T1" fmla="*/ 0 h 199"/>
                  <a:gd name="T2" fmla="*/ 3 w 427"/>
                  <a:gd name="T3" fmla="*/ 0 h 199"/>
                  <a:gd name="T4" fmla="*/ 427 w 427"/>
                  <a:gd name="T5" fmla="*/ 6 h 199"/>
                  <a:gd name="T6" fmla="*/ 426 w 427"/>
                  <a:gd name="T7" fmla="*/ 6 h 199"/>
                  <a:gd name="T8" fmla="*/ 41 w 427"/>
                  <a:gd name="T9" fmla="*/ 0 h 199"/>
                  <a:gd name="T10" fmla="*/ 38 w 427"/>
                  <a:gd name="T11" fmla="*/ 0 h 199"/>
                  <a:gd name="T12" fmla="*/ 0 w 427"/>
                  <a:gd name="T13" fmla="*/ 0 h 1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7" h="199">
                    <a:moveTo>
                      <a:pt x="0" y="9"/>
                    </a:moveTo>
                    <a:lnTo>
                      <a:pt x="3" y="0"/>
                    </a:lnTo>
                    <a:lnTo>
                      <a:pt x="427" y="197"/>
                    </a:lnTo>
                    <a:lnTo>
                      <a:pt x="426" y="199"/>
                    </a:lnTo>
                    <a:lnTo>
                      <a:pt x="41" y="18"/>
                    </a:lnTo>
                    <a:lnTo>
                      <a:pt x="38" y="29"/>
                    </a:lnTo>
                    <a:lnTo>
                      <a:pt x="0" y="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3" name="Freeform 413"/>
              <p:cNvSpPr>
                <a:spLocks/>
              </p:cNvSpPr>
              <p:nvPr/>
            </p:nvSpPr>
            <p:spPr bwMode="auto">
              <a:xfrm>
                <a:off x="1952" y="1569"/>
                <a:ext cx="388" cy="90"/>
              </a:xfrm>
              <a:custGeom>
                <a:avLst/>
                <a:gdLst>
                  <a:gd name="T0" fmla="*/ 0 w 388"/>
                  <a:gd name="T1" fmla="*/ 0 h 181"/>
                  <a:gd name="T2" fmla="*/ 3 w 388"/>
                  <a:gd name="T3" fmla="*/ 0 h 181"/>
                  <a:gd name="T4" fmla="*/ 388 w 388"/>
                  <a:gd name="T5" fmla="*/ 5 h 181"/>
                  <a:gd name="T6" fmla="*/ 388 w 388"/>
                  <a:gd name="T7" fmla="*/ 5 h 181"/>
                  <a:gd name="T8" fmla="*/ 44 w 388"/>
                  <a:gd name="T9" fmla="*/ 0 h 181"/>
                  <a:gd name="T10" fmla="*/ 43 w 388"/>
                  <a:gd name="T11" fmla="*/ 0 h 181"/>
                  <a:gd name="T12" fmla="*/ 0 w 388"/>
                  <a:gd name="T13" fmla="*/ 0 h 1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8" h="181">
                    <a:moveTo>
                      <a:pt x="0" y="11"/>
                    </a:moveTo>
                    <a:lnTo>
                      <a:pt x="3" y="0"/>
                    </a:lnTo>
                    <a:lnTo>
                      <a:pt x="388" y="181"/>
                    </a:lnTo>
                    <a:lnTo>
                      <a:pt x="44" y="20"/>
                    </a:lnTo>
                    <a:lnTo>
                      <a:pt x="43" y="29"/>
                    </a:lnTo>
                    <a:lnTo>
                      <a:pt x="0" y="11"/>
                    </a:lnTo>
                    <a:close/>
                  </a:path>
                </a:pathLst>
              </a:custGeom>
              <a:solidFill>
                <a:srgbClr val="DA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4" name="Freeform 414"/>
              <p:cNvSpPr>
                <a:spLocks/>
              </p:cNvSpPr>
              <p:nvPr/>
            </p:nvSpPr>
            <p:spPr bwMode="auto">
              <a:xfrm>
                <a:off x="1995" y="1579"/>
                <a:ext cx="345" cy="81"/>
              </a:xfrm>
              <a:custGeom>
                <a:avLst/>
                <a:gdLst>
                  <a:gd name="T0" fmla="*/ 0 w 345"/>
                  <a:gd name="T1" fmla="*/ 0 h 163"/>
                  <a:gd name="T2" fmla="*/ 1 w 345"/>
                  <a:gd name="T3" fmla="*/ 0 h 163"/>
                  <a:gd name="T4" fmla="*/ 345 w 345"/>
                  <a:gd name="T5" fmla="*/ 5 h 163"/>
                  <a:gd name="T6" fmla="*/ 345 w 345"/>
                  <a:gd name="T7" fmla="*/ 5 h 163"/>
                  <a:gd name="T8" fmla="*/ 45 w 345"/>
                  <a:gd name="T9" fmla="*/ 0 h 163"/>
                  <a:gd name="T10" fmla="*/ 42 w 345"/>
                  <a:gd name="T11" fmla="*/ 0 h 163"/>
                  <a:gd name="T12" fmla="*/ 0 w 345"/>
                  <a:gd name="T13" fmla="*/ 0 h 1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5" h="163">
                    <a:moveTo>
                      <a:pt x="0" y="9"/>
                    </a:moveTo>
                    <a:lnTo>
                      <a:pt x="1" y="0"/>
                    </a:lnTo>
                    <a:lnTo>
                      <a:pt x="345" y="161"/>
                    </a:lnTo>
                    <a:lnTo>
                      <a:pt x="345" y="163"/>
                    </a:lnTo>
                    <a:lnTo>
                      <a:pt x="45" y="22"/>
                    </a:lnTo>
                    <a:lnTo>
                      <a:pt x="42" y="29"/>
                    </a:lnTo>
                    <a:lnTo>
                      <a:pt x="0" y="9"/>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5" name="Freeform 415"/>
              <p:cNvSpPr>
                <a:spLocks/>
              </p:cNvSpPr>
              <p:nvPr/>
            </p:nvSpPr>
            <p:spPr bwMode="auto">
              <a:xfrm>
                <a:off x="2037" y="1590"/>
                <a:ext cx="303" cy="70"/>
              </a:xfrm>
              <a:custGeom>
                <a:avLst/>
                <a:gdLst>
                  <a:gd name="T0" fmla="*/ 0 w 303"/>
                  <a:gd name="T1" fmla="*/ 0 h 141"/>
                  <a:gd name="T2" fmla="*/ 3 w 303"/>
                  <a:gd name="T3" fmla="*/ 0 h 141"/>
                  <a:gd name="T4" fmla="*/ 303 w 303"/>
                  <a:gd name="T5" fmla="*/ 4 h 141"/>
                  <a:gd name="T6" fmla="*/ 303 w 303"/>
                  <a:gd name="T7" fmla="*/ 4 h 141"/>
                  <a:gd name="T8" fmla="*/ 48 w 303"/>
                  <a:gd name="T9" fmla="*/ 0 h 141"/>
                  <a:gd name="T10" fmla="*/ 45 w 303"/>
                  <a:gd name="T11" fmla="*/ 0 h 141"/>
                  <a:gd name="T12" fmla="*/ 0 w 303"/>
                  <a:gd name="T13" fmla="*/ 0 h 1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3" h="141">
                    <a:moveTo>
                      <a:pt x="0" y="7"/>
                    </a:moveTo>
                    <a:lnTo>
                      <a:pt x="3" y="0"/>
                    </a:lnTo>
                    <a:lnTo>
                      <a:pt x="303" y="141"/>
                    </a:lnTo>
                    <a:lnTo>
                      <a:pt x="48" y="21"/>
                    </a:lnTo>
                    <a:lnTo>
                      <a:pt x="45" y="29"/>
                    </a:lnTo>
                    <a:lnTo>
                      <a:pt x="0" y="7"/>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6" name="Freeform 416"/>
              <p:cNvSpPr>
                <a:spLocks/>
              </p:cNvSpPr>
              <p:nvPr/>
            </p:nvSpPr>
            <p:spPr bwMode="auto">
              <a:xfrm>
                <a:off x="2082" y="1601"/>
                <a:ext cx="258" cy="60"/>
              </a:xfrm>
              <a:custGeom>
                <a:avLst/>
                <a:gdLst>
                  <a:gd name="T0" fmla="*/ 0 w 258"/>
                  <a:gd name="T1" fmla="*/ 0 h 122"/>
                  <a:gd name="T2" fmla="*/ 3 w 258"/>
                  <a:gd name="T3" fmla="*/ 0 h 122"/>
                  <a:gd name="T4" fmla="*/ 258 w 258"/>
                  <a:gd name="T5" fmla="*/ 3 h 122"/>
                  <a:gd name="T6" fmla="*/ 258 w 258"/>
                  <a:gd name="T7" fmla="*/ 3 h 122"/>
                  <a:gd name="T8" fmla="*/ 50 w 258"/>
                  <a:gd name="T9" fmla="*/ 0 h 122"/>
                  <a:gd name="T10" fmla="*/ 48 w 258"/>
                  <a:gd name="T11" fmla="*/ 0 h 122"/>
                  <a:gd name="T12" fmla="*/ 0 w 258"/>
                  <a:gd name="T13" fmla="*/ 0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8" h="122">
                    <a:moveTo>
                      <a:pt x="0" y="8"/>
                    </a:moveTo>
                    <a:lnTo>
                      <a:pt x="3" y="0"/>
                    </a:lnTo>
                    <a:lnTo>
                      <a:pt x="258" y="120"/>
                    </a:lnTo>
                    <a:lnTo>
                      <a:pt x="258" y="122"/>
                    </a:lnTo>
                    <a:lnTo>
                      <a:pt x="50" y="24"/>
                    </a:lnTo>
                    <a:lnTo>
                      <a:pt x="48" y="29"/>
                    </a:lnTo>
                    <a:lnTo>
                      <a:pt x="0" y="8"/>
                    </a:ln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7" name="Freeform 417"/>
              <p:cNvSpPr>
                <a:spLocks/>
              </p:cNvSpPr>
              <p:nvPr/>
            </p:nvSpPr>
            <p:spPr bwMode="auto">
              <a:xfrm>
                <a:off x="2130" y="1612"/>
                <a:ext cx="210" cy="49"/>
              </a:xfrm>
              <a:custGeom>
                <a:avLst/>
                <a:gdLst>
                  <a:gd name="T0" fmla="*/ 0 w 210"/>
                  <a:gd name="T1" fmla="*/ 1 h 98"/>
                  <a:gd name="T2" fmla="*/ 2 w 210"/>
                  <a:gd name="T3" fmla="*/ 0 h 98"/>
                  <a:gd name="T4" fmla="*/ 210 w 210"/>
                  <a:gd name="T5" fmla="*/ 4 h 98"/>
                  <a:gd name="T6" fmla="*/ 208 w 210"/>
                  <a:gd name="T7" fmla="*/ 4 h 98"/>
                  <a:gd name="T8" fmla="*/ 53 w 210"/>
                  <a:gd name="T9" fmla="*/ 1 h 98"/>
                  <a:gd name="T10" fmla="*/ 51 w 210"/>
                  <a:gd name="T11" fmla="*/ 1 h 98"/>
                  <a:gd name="T12" fmla="*/ 0 w 210"/>
                  <a:gd name="T13" fmla="*/ 1 h 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98">
                    <a:moveTo>
                      <a:pt x="0" y="5"/>
                    </a:moveTo>
                    <a:lnTo>
                      <a:pt x="2" y="0"/>
                    </a:lnTo>
                    <a:lnTo>
                      <a:pt x="210" y="98"/>
                    </a:lnTo>
                    <a:lnTo>
                      <a:pt x="208" y="98"/>
                    </a:lnTo>
                    <a:lnTo>
                      <a:pt x="53" y="25"/>
                    </a:lnTo>
                    <a:lnTo>
                      <a:pt x="51" y="29"/>
                    </a:lnTo>
                    <a:lnTo>
                      <a:pt x="0" y="5"/>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8" name="Freeform 418"/>
              <p:cNvSpPr>
                <a:spLocks/>
              </p:cNvSpPr>
              <p:nvPr/>
            </p:nvSpPr>
            <p:spPr bwMode="auto">
              <a:xfrm>
                <a:off x="2181" y="1625"/>
                <a:ext cx="157" cy="37"/>
              </a:xfrm>
              <a:custGeom>
                <a:avLst/>
                <a:gdLst>
                  <a:gd name="T0" fmla="*/ 0 w 157"/>
                  <a:gd name="T1" fmla="*/ 1 h 74"/>
                  <a:gd name="T2" fmla="*/ 2 w 157"/>
                  <a:gd name="T3" fmla="*/ 0 h 74"/>
                  <a:gd name="T4" fmla="*/ 157 w 157"/>
                  <a:gd name="T5" fmla="*/ 3 h 74"/>
                  <a:gd name="T6" fmla="*/ 157 w 157"/>
                  <a:gd name="T7" fmla="*/ 3 h 74"/>
                  <a:gd name="T8" fmla="*/ 55 w 157"/>
                  <a:gd name="T9" fmla="*/ 1 h 74"/>
                  <a:gd name="T10" fmla="*/ 54 w 157"/>
                  <a:gd name="T11" fmla="*/ 1 h 74"/>
                  <a:gd name="T12" fmla="*/ 0 w 157"/>
                  <a:gd name="T13" fmla="*/ 1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74">
                    <a:moveTo>
                      <a:pt x="0" y="4"/>
                    </a:moveTo>
                    <a:lnTo>
                      <a:pt x="2" y="0"/>
                    </a:lnTo>
                    <a:lnTo>
                      <a:pt x="157" y="73"/>
                    </a:lnTo>
                    <a:lnTo>
                      <a:pt x="157" y="74"/>
                    </a:lnTo>
                    <a:lnTo>
                      <a:pt x="55" y="27"/>
                    </a:lnTo>
                    <a:lnTo>
                      <a:pt x="54" y="29"/>
                    </a:lnTo>
                    <a:lnTo>
                      <a:pt x="0" y="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69" name="Freeform 419"/>
              <p:cNvSpPr>
                <a:spLocks/>
              </p:cNvSpPr>
              <p:nvPr/>
            </p:nvSpPr>
            <p:spPr bwMode="auto">
              <a:xfrm>
                <a:off x="2235" y="1639"/>
                <a:ext cx="103" cy="24"/>
              </a:xfrm>
              <a:custGeom>
                <a:avLst/>
                <a:gdLst>
                  <a:gd name="T0" fmla="*/ 0 w 103"/>
                  <a:gd name="T1" fmla="*/ 0 h 49"/>
                  <a:gd name="T2" fmla="*/ 1 w 103"/>
                  <a:gd name="T3" fmla="*/ 0 h 49"/>
                  <a:gd name="T4" fmla="*/ 103 w 103"/>
                  <a:gd name="T5" fmla="*/ 1 h 49"/>
                  <a:gd name="T6" fmla="*/ 103 w 103"/>
                  <a:gd name="T7" fmla="*/ 1 h 49"/>
                  <a:gd name="T8" fmla="*/ 57 w 103"/>
                  <a:gd name="T9" fmla="*/ 0 h 49"/>
                  <a:gd name="T10" fmla="*/ 57 w 103"/>
                  <a:gd name="T11" fmla="*/ 0 h 49"/>
                  <a:gd name="T12" fmla="*/ 0 w 103"/>
                  <a:gd name="T13" fmla="*/ 0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49">
                    <a:moveTo>
                      <a:pt x="0" y="2"/>
                    </a:moveTo>
                    <a:lnTo>
                      <a:pt x="1" y="0"/>
                    </a:lnTo>
                    <a:lnTo>
                      <a:pt x="103" y="47"/>
                    </a:lnTo>
                    <a:lnTo>
                      <a:pt x="103" y="49"/>
                    </a:lnTo>
                    <a:lnTo>
                      <a:pt x="57" y="27"/>
                    </a:lnTo>
                    <a:lnTo>
                      <a:pt x="57" y="29"/>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0" name="Freeform 420"/>
              <p:cNvSpPr>
                <a:spLocks/>
              </p:cNvSpPr>
              <p:nvPr/>
            </p:nvSpPr>
            <p:spPr bwMode="auto">
              <a:xfrm>
                <a:off x="2292" y="1652"/>
                <a:ext cx="46" cy="12"/>
              </a:xfrm>
              <a:custGeom>
                <a:avLst/>
                <a:gdLst>
                  <a:gd name="T0" fmla="*/ 0 w 46"/>
                  <a:gd name="T1" fmla="*/ 1 h 24"/>
                  <a:gd name="T2" fmla="*/ 0 w 46"/>
                  <a:gd name="T3" fmla="*/ 0 h 24"/>
                  <a:gd name="T4" fmla="*/ 46 w 46"/>
                  <a:gd name="T5" fmla="*/ 1 h 24"/>
                  <a:gd name="T6" fmla="*/ 46 w 46"/>
                  <a:gd name="T7" fmla="*/ 1 h 24"/>
                  <a:gd name="T8" fmla="*/ 46 w 46"/>
                  <a:gd name="T9" fmla="*/ 1 h 24"/>
                  <a:gd name="T10" fmla="*/ 46 w 46"/>
                  <a:gd name="T11" fmla="*/ 1 h 24"/>
                  <a:gd name="T12" fmla="*/ 0 w 46"/>
                  <a:gd name="T13" fmla="*/ 1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24">
                    <a:moveTo>
                      <a:pt x="0" y="2"/>
                    </a:moveTo>
                    <a:lnTo>
                      <a:pt x="0" y="0"/>
                    </a:lnTo>
                    <a:lnTo>
                      <a:pt x="46" y="22"/>
                    </a:lnTo>
                    <a:lnTo>
                      <a:pt x="46" y="24"/>
                    </a:lnTo>
                    <a:lnTo>
                      <a:pt x="0" y="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1" name="Freeform 421"/>
              <p:cNvSpPr>
                <a:spLocks/>
              </p:cNvSpPr>
              <p:nvPr/>
            </p:nvSpPr>
            <p:spPr bwMode="auto">
              <a:xfrm>
                <a:off x="1339" y="1417"/>
                <a:ext cx="999" cy="247"/>
              </a:xfrm>
              <a:custGeom>
                <a:avLst/>
                <a:gdLst>
                  <a:gd name="T0" fmla="*/ 996 w 999"/>
                  <a:gd name="T1" fmla="*/ 15 h 494"/>
                  <a:gd name="T2" fmla="*/ 0 w 999"/>
                  <a:gd name="T3" fmla="*/ 0 h 494"/>
                  <a:gd name="T4" fmla="*/ 3 w 999"/>
                  <a:gd name="T5" fmla="*/ 1 h 494"/>
                  <a:gd name="T6" fmla="*/ 999 w 999"/>
                  <a:gd name="T7" fmla="*/ 16 h 494"/>
                  <a:gd name="T8" fmla="*/ 996 w 999"/>
                  <a:gd name="T9" fmla="*/ 15 h 4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9" h="494">
                    <a:moveTo>
                      <a:pt x="996" y="465"/>
                    </a:moveTo>
                    <a:lnTo>
                      <a:pt x="0" y="0"/>
                    </a:lnTo>
                    <a:lnTo>
                      <a:pt x="3" y="29"/>
                    </a:lnTo>
                    <a:lnTo>
                      <a:pt x="999" y="494"/>
                    </a:lnTo>
                    <a:lnTo>
                      <a:pt x="996" y="4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2" name="Freeform 422"/>
              <p:cNvSpPr>
                <a:spLocks/>
              </p:cNvSpPr>
              <p:nvPr/>
            </p:nvSpPr>
            <p:spPr bwMode="auto">
              <a:xfrm>
                <a:off x="2328" y="1610"/>
                <a:ext cx="40" cy="51"/>
              </a:xfrm>
              <a:custGeom>
                <a:avLst/>
                <a:gdLst>
                  <a:gd name="T0" fmla="*/ 0 w 40"/>
                  <a:gd name="T1" fmla="*/ 3 h 104"/>
                  <a:gd name="T2" fmla="*/ 30 w 40"/>
                  <a:gd name="T3" fmla="*/ 0 h 104"/>
                  <a:gd name="T4" fmla="*/ 40 w 40"/>
                  <a:gd name="T5" fmla="*/ 0 h 104"/>
                  <a:gd name="T6" fmla="*/ 38 w 40"/>
                  <a:gd name="T7" fmla="*/ 0 h 104"/>
                  <a:gd name="T8" fmla="*/ 29 w 40"/>
                  <a:gd name="T9" fmla="*/ 0 h 104"/>
                  <a:gd name="T10" fmla="*/ 0 w 40"/>
                  <a:gd name="T11" fmla="*/ 3 h 104"/>
                  <a:gd name="T12" fmla="*/ 0 w 40"/>
                  <a:gd name="T13" fmla="*/ 3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104">
                    <a:moveTo>
                      <a:pt x="0" y="104"/>
                    </a:moveTo>
                    <a:lnTo>
                      <a:pt x="30" y="0"/>
                    </a:lnTo>
                    <a:lnTo>
                      <a:pt x="40" y="6"/>
                    </a:lnTo>
                    <a:lnTo>
                      <a:pt x="38" y="6"/>
                    </a:lnTo>
                    <a:lnTo>
                      <a:pt x="29" y="0"/>
                    </a:lnTo>
                    <a:lnTo>
                      <a:pt x="0" y="10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3" name="Freeform 423"/>
              <p:cNvSpPr>
                <a:spLocks/>
              </p:cNvSpPr>
              <p:nvPr/>
            </p:nvSpPr>
            <p:spPr bwMode="auto">
              <a:xfrm>
                <a:off x="2328" y="1610"/>
                <a:ext cx="38" cy="51"/>
              </a:xfrm>
              <a:custGeom>
                <a:avLst/>
                <a:gdLst>
                  <a:gd name="T0" fmla="*/ 0 w 38"/>
                  <a:gd name="T1" fmla="*/ 3 h 104"/>
                  <a:gd name="T2" fmla="*/ 29 w 38"/>
                  <a:gd name="T3" fmla="*/ 0 h 104"/>
                  <a:gd name="T4" fmla="*/ 38 w 38"/>
                  <a:gd name="T5" fmla="*/ 0 h 104"/>
                  <a:gd name="T6" fmla="*/ 38 w 38"/>
                  <a:gd name="T7" fmla="*/ 0 h 104"/>
                  <a:gd name="T8" fmla="*/ 29 w 38"/>
                  <a:gd name="T9" fmla="*/ 0 h 104"/>
                  <a:gd name="T10" fmla="*/ 0 w 38"/>
                  <a:gd name="T11" fmla="*/ 3 h 104"/>
                  <a:gd name="T12" fmla="*/ 0 w 38"/>
                  <a:gd name="T13" fmla="*/ 3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4">
                    <a:moveTo>
                      <a:pt x="0" y="104"/>
                    </a:moveTo>
                    <a:lnTo>
                      <a:pt x="29" y="0"/>
                    </a:lnTo>
                    <a:lnTo>
                      <a:pt x="38" y="6"/>
                    </a:lnTo>
                    <a:lnTo>
                      <a:pt x="38" y="8"/>
                    </a:lnTo>
                    <a:lnTo>
                      <a:pt x="29" y="2"/>
                    </a:lnTo>
                    <a:lnTo>
                      <a:pt x="0" y="104"/>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4" name="Freeform 424"/>
              <p:cNvSpPr>
                <a:spLocks/>
              </p:cNvSpPr>
              <p:nvPr/>
            </p:nvSpPr>
            <p:spPr bwMode="auto">
              <a:xfrm>
                <a:off x="2328" y="1611"/>
                <a:ext cx="38" cy="50"/>
              </a:xfrm>
              <a:custGeom>
                <a:avLst/>
                <a:gdLst>
                  <a:gd name="T0" fmla="*/ 0 w 38"/>
                  <a:gd name="T1" fmla="*/ 3 h 102"/>
                  <a:gd name="T2" fmla="*/ 29 w 38"/>
                  <a:gd name="T3" fmla="*/ 0 h 102"/>
                  <a:gd name="T4" fmla="*/ 38 w 38"/>
                  <a:gd name="T5" fmla="*/ 0 h 102"/>
                  <a:gd name="T6" fmla="*/ 37 w 38"/>
                  <a:gd name="T7" fmla="*/ 0 h 102"/>
                  <a:gd name="T8" fmla="*/ 29 w 38"/>
                  <a:gd name="T9" fmla="*/ 0 h 102"/>
                  <a:gd name="T10" fmla="*/ 0 w 38"/>
                  <a:gd name="T11" fmla="*/ 3 h 102"/>
                  <a:gd name="T12" fmla="*/ 0 w 38"/>
                  <a:gd name="T13" fmla="*/ 3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2">
                    <a:moveTo>
                      <a:pt x="0" y="102"/>
                    </a:moveTo>
                    <a:lnTo>
                      <a:pt x="29" y="0"/>
                    </a:lnTo>
                    <a:lnTo>
                      <a:pt x="38" y="6"/>
                    </a:lnTo>
                    <a:lnTo>
                      <a:pt x="37" y="7"/>
                    </a:lnTo>
                    <a:lnTo>
                      <a:pt x="29" y="2"/>
                    </a:lnTo>
                    <a:lnTo>
                      <a:pt x="0" y="102"/>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5" name="Freeform 425"/>
              <p:cNvSpPr>
                <a:spLocks/>
              </p:cNvSpPr>
              <p:nvPr/>
            </p:nvSpPr>
            <p:spPr bwMode="auto">
              <a:xfrm>
                <a:off x="2328" y="1612"/>
                <a:ext cx="37" cy="49"/>
              </a:xfrm>
              <a:custGeom>
                <a:avLst/>
                <a:gdLst>
                  <a:gd name="T0" fmla="*/ 0 w 37"/>
                  <a:gd name="T1" fmla="*/ 3 h 100"/>
                  <a:gd name="T2" fmla="*/ 29 w 37"/>
                  <a:gd name="T3" fmla="*/ 0 h 100"/>
                  <a:gd name="T4" fmla="*/ 37 w 37"/>
                  <a:gd name="T5" fmla="*/ 0 h 100"/>
                  <a:gd name="T6" fmla="*/ 37 w 37"/>
                  <a:gd name="T7" fmla="*/ 0 h 100"/>
                  <a:gd name="T8" fmla="*/ 29 w 37"/>
                  <a:gd name="T9" fmla="*/ 0 h 100"/>
                  <a:gd name="T10" fmla="*/ 0 w 37"/>
                  <a:gd name="T11" fmla="*/ 3 h 100"/>
                  <a:gd name="T12" fmla="*/ 0 w 37"/>
                  <a:gd name="T13" fmla="*/ 3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00">
                    <a:moveTo>
                      <a:pt x="0" y="100"/>
                    </a:moveTo>
                    <a:lnTo>
                      <a:pt x="29" y="0"/>
                    </a:lnTo>
                    <a:lnTo>
                      <a:pt x="37" y="5"/>
                    </a:lnTo>
                    <a:lnTo>
                      <a:pt x="37" y="7"/>
                    </a:lnTo>
                    <a:lnTo>
                      <a:pt x="29" y="4"/>
                    </a:lnTo>
                    <a:lnTo>
                      <a:pt x="0" y="100"/>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6" name="Freeform 426"/>
              <p:cNvSpPr>
                <a:spLocks/>
              </p:cNvSpPr>
              <p:nvPr/>
            </p:nvSpPr>
            <p:spPr bwMode="auto">
              <a:xfrm>
                <a:off x="2328" y="1613"/>
                <a:ext cx="37" cy="48"/>
              </a:xfrm>
              <a:custGeom>
                <a:avLst/>
                <a:gdLst>
                  <a:gd name="T0" fmla="*/ 0 w 37"/>
                  <a:gd name="T1" fmla="*/ 3 h 96"/>
                  <a:gd name="T2" fmla="*/ 29 w 37"/>
                  <a:gd name="T3" fmla="*/ 0 h 96"/>
                  <a:gd name="T4" fmla="*/ 37 w 37"/>
                  <a:gd name="T5" fmla="*/ 1 h 96"/>
                  <a:gd name="T6" fmla="*/ 37 w 37"/>
                  <a:gd name="T7" fmla="*/ 1 h 96"/>
                  <a:gd name="T8" fmla="*/ 27 w 37"/>
                  <a:gd name="T9" fmla="*/ 1 h 96"/>
                  <a:gd name="T10" fmla="*/ 0 w 37"/>
                  <a:gd name="T11" fmla="*/ 3 h 96"/>
                  <a:gd name="T12" fmla="*/ 0 w 37"/>
                  <a:gd name="T13" fmla="*/ 3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6">
                    <a:moveTo>
                      <a:pt x="0" y="96"/>
                    </a:moveTo>
                    <a:lnTo>
                      <a:pt x="29" y="0"/>
                    </a:lnTo>
                    <a:lnTo>
                      <a:pt x="37" y="3"/>
                    </a:lnTo>
                    <a:lnTo>
                      <a:pt x="37" y="5"/>
                    </a:lnTo>
                    <a:lnTo>
                      <a:pt x="27" y="1"/>
                    </a:lnTo>
                    <a:lnTo>
                      <a:pt x="0" y="96"/>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7" name="Freeform 427"/>
              <p:cNvSpPr>
                <a:spLocks/>
              </p:cNvSpPr>
              <p:nvPr/>
            </p:nvSpPr>
            <p:spPr bwMode="auto">
              <a:xfrm>
                <a:off x="2328" y="1614"/>
                <a:ext cx="37" cy="47"/>
              </a:xfrm>
              <a:custGeom>
                <a:avLst/>
                <a:gdLst>
                  <a:gd name="T0" fmla="*/ 0 w 37"/>
                  <a:gd name="T1" fmla="*/ 2 h 95"/>
                  <a:gd name="T2" fmla="*/ 27 w 37"/>
                  <a:gd name="T3" fmla="*/ 0 h 95"/>
                  <a:gd name="T4" fmla="*/ 37 w 37"/>
                  <a:gd name="T5" fmla="*/ 0 h 95"/>
                  <a:gd name="T6" fmla="*/ 36 w 37"/>
                  <a:gd name="T7" fmla="*/ 0 h 95"/>
                  <a:gd name="T8" fmla="*/ 27 w 37"/>
                  <a:gd name="T9" fmla="*/ 0 h 95"/>
                  <a:gd name="T10" fmla="*/ 0 w 37"/>
                  <a:gd name="T11" fmla="*/ 2 h 95"/>
                  <a:gd name="T12" fmla="*/ 0 w 37"/>
                  <a:gd name="T13" fmla="*/ 2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5">
                    <a:moveTo>
                      <a:pt x="0" y="95"/>
                    </a:moveTo>
                    <a:lnTo>
                      <a:pt x="27" y="0"/>
                    </a:lnTo>
                    <a:lnTo>
                      <a:pt x="37" y="4"/>
                    </a:lnTo>
                    <a:lnTo>
                      <a:pt x="36" y="6"/>
                    </a:lnTo>
                    <a:lnTo>
                      <a:pt x="27" y="2"/>
                    </a:lnTo>
                    <a:lnTo>
                      <a:pt x="0" y="95"/>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8" name="Freeform 428"/>
              <p:cNvSpPr>
                <a:spLocks/>
              </p:cNvSpPr>
              <p:nvPr/>
            </p:nvSpPr>
            <p:spPr bwMode="auto">
              <a:xfrm>
                <a:off x="2328" y="1615"/>
                <a:ext cx="36" cy="46"/>
              </a:xfrm>
              <a:custGeom>
                <a:avLst/>
                <a:gdLst>
                  <a:gd name="T0" fmla="*/ 0 w 36"/>
                  <a:gd name="T1" fmla="*/ 2 h 93"/>
                  <a:gd name="T2" fmla="*/ 27 w 36"/>
                  <a:gd name="T3" fmla="*/ 0 h 93"/>
                  <a:gd name="T4" fmla="*/ 36 w 36"/>
                  <a:gd name="T5" fmla="*/ 0 h 93"/>
                  <a:gd name="T6" fmla="*/ 36 w 36"/>
                  <a:gd name="T7" fmla="*/ 0 h 93"/>
                  <a:gd name="T8" fmla="*/ 27 w 36"/>
                  <a:gd name="T9" fmla="*/ 0 h 93"/>
                  <a:gd name="T10" fmla="*/ 0 w 36"/>
                  <a:gd name="T11" fmla="*/ 2 h 93"/>
                  <a:gd name="T12" fmla="*/ 0 w 36"/>
                  <a:gd name="T13" fmla="*/ 2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93">
                    <a:moveTo>
                      <a:pt x="0" y="93"/>
                    </a:moveTo>
                    <a:lnTo>
                      <a:pt x="27" y="0"/>
                    </a:lnTo>
                    <a:lnTo>
                      <a:pt x="36" y="4"/>
                    </a:lnTo>
                    <a:lnTo>
                      <a:pt x="36" y="6"/>
                    </a:lnTo>
                    <a:lnTo>
                      <a:pt x="27" y="2"/>
                    </a:lnTo>
                    <a:lnTo>
                      <a:pt x="0" y="93"/>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79" name="Freeform 429"/>
              <p:cNvSpPr>
                <a:spLocks/>
              </p:cNvSpPr>
              <p:nvPr/>
            </p:nvSpPr>
            <p:spPr bwMode="auto">
              <a:xfrm>
                <a:off x="2328" y="1616"/>
                <a:ext cx="36" cy="45"/>
              </a:xfrm>
              <a:custGeom>
                <a:avLst/>
                <a:gdLst>
                  <a:gd name="T0" fmla="*/ 0 w 36"/>
                  <a:gd name="T1" fmla="*/ 2 h 91"/>
                  <a:gd name="T2" fmla="*/ 27 w 36"/>
                  <a:gd name="T3" fmla="*/ 0 h 91"/>
                  <a:gd name="T4" fmla="*/ 36 w 36"/>
                  <a:gd name="T5" fmla="*/ 0 h 91"/>
                  <a:gd name="T6" fmla="*/ 36 w 36"/>
                  <a:gd name="T7" fmla="*/ 0 h 91"/>
                  <a:gd name="T8" fmla="*/ 27 w 36"/>
                  <a:gd name="T9" fmla="*/ 0 h 91"/>
                  <a:gd name="T10" fmla="*/ 0 w 36"/>
                  <a:gd name="T11" fmla="*/ 2 h 91"/>
                  <a:gd name="T12" fmla="*/ 0 w 36"/>
                  <a:gd name="T13" fmla="*/ 2 h 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91">
                    <a:moveTo>
                      <a:pt x="0" y="91"/>
                    </a:moveTo>
                    <a:lnTo>
                      <a:pt x="27" y="0"/>
                    </a:lnTo>
                    <a:lnTo>
                      <a:pt x="36" y="4"/>
                    </a:lnTo>
                    <a:lnTo>
                      <a:pt x="36" y="7"/>
                    </a:lnTo>
                    <a:lnTo>
                      <a:pt x="27" y="2"/>
                    </a:lnTo>
                    <a:lnTo>
                      <a:pt x="0" y="91"/>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0" name="Freeform 430"/>
              <p:cNvSpPr>
                <a:spLocks/>
              </p:cNvSpPr>
              <p:nvPr/>
            </p:nvSpPr>
            <p:spPr bwMode="auto">
              <a:xfrm>
                <a:off x="2328" y="1617"/>
                <a:ext cx="36" cy="44"/>
              </a:xfrm>
              <a:custGeom>
                <a:avLst/>
                <a:gdLst>
                  <a:gd name="T0" fmla="*/ 0 w 36"/>
                  <a:gd name="T1" fmla="*/ 2 h 89"/>
                  <a:gd name="T2" fmla="*/ 27 w 36"/>
                  <a:gd name="T3" fmla="*/ 0 h 89"/>
                  <a:gd name="T4" fmla="*/ 36 w 36"/>
                  <a:gd name="T5" fmla="*/ 0 h 89"/>
                  <a:gd name="T6" fmla="*/ 34 w 36"/>
                  <a:gd name="T7" fmla="*/ 0 h 89"/>
                  <a:gd name="T8" fmla="*/ 26 w 36"/>
                  <a:gd name="T9" fmla="*/ 0 h 89"/>
                  <a:gd name="T10" fmla="*/ 2 w 36"/>
                  <a:gd name="T11" fmla="*/ 2 h 89"/>
                  <a:gd name="T12" fmla="*/ 0 w 36"/>
                  <a:gd name="T13" fmla="*/ 2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89">
                    <a:moveTo>
                      <a:pt x="0" y="89"/>
                    </a:moveTo>
                    <a:lnTo>
                      <a:pt x="27" y="0"/>
                    </a:lnTo>
                    <a:lnTo>
                      <a:pt x="36" y="5"/>
                    </a:lnTo>
                    <a:lnTo>
                      <a:pt x="34" y="7"/>
                    </a:lnTo>
                    <a:lnTo>
                      <a:pt x="26" y="2"/>
                    </a:lnTo>
                    <a:lnTo>
                      <a:pt x="2" y="89"/>
                    </a:lnTo>
                    <a:lnTo>
                      <a:pt x="0" y="8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1" name="Freeform 431"/>
              <p:cNvSpPr>
                <a:spLocks/>
              </p:cNvSpPr>
              <p:nvPr/>
            </p:nvSpPr>
            <p:spPr bwMode="auto">
              <a:xfrm>
                <a:off x="2330" y="1618"/>
                <a:ext cx="32" cy="43"/>
              </a:xfrm>
              <a:custGeom>
                <a:avLst/>
                <a:gdLst>
                  <a:gd name="T0" fmla="*/ 0 w 32"/>
                  <a:gd name="T1" fmla="*/ 2 h 87"/>
                  <a:gd name="T2" fmla="*/ 24 w 32"/>
                  <a:gd name="T3" fmla="*/ 0 h 87"/>
                  <a:gd name="T4" fmla="*/ 32 w 32"/>
                  <a:gd name="T5" fmla="*/ 0 h 87"/>
                  <a:gd name="T6" fmla="*/ 32 w 32"/>
                  <a:gd name="T7" fmla="*/ 0 h 87"/>
                  <a:gd name="T8" fmla="*/ 24 w 32"/>
                  <a:gd name="T9" fmla="*/ 0 h 87"/>
                  <a:gd name="T10" fmla="*/ 0 w 32"/>
                  <a:gd name="T11" fmla="*/ 2 h 87"/>
                  <a:gd name="T12" fmla="*/ 0 w 32"/>
                  <a:gd name="T13" fmla="*/ 2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7">
                    <a:moveTo>
                      <a:pt x="0" y="87"/>
                    </a:moveTo>
                    <a:lnTo>
                      <a:pt x="24" y="0"/>
                    </a:lnTo>
                    <a:lnTo>
                      <a:pt x="32" y="5"/>
                    </a:lnTo>
                    <a:lnTo>
                      <a:pt x="32" y="7"/>
                    </a:lnTo>
                    <a:lnTo>
                      <a:pt x="24" y="2"/>
                    </a:lnTo>
                    <a:lnTo>
                      <a:pt x="0" y="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2" name="Freeform 432"/>
              <p:cNvSpPr>
                <a:spLocks/>
              </p:cNvSpPr>
              <p:nvPr/>
            </p:nvSpPr>
            <p:spPr bwMode="auto">
              <a:xfrm>
                <a:off x="2330" y="1619"/>
                <a:ext cx="32" cy="42"/>
              </a:xfrm>
              <a:custGeom>
                <a:avLst/>
                <a:gdLst>
                  <a:gd name="T0" fmla="*/ 0 w 32"/>
                  <a:gd name="T1" fmla="*/ 2 h 85"/>
                  <a:gd name="T2" fmla="*/ 24 w 32"/>
                  <a:gd name="T3" fmla="*/ 0 h 85"/>
                  <a:gd name="T4" fmla="*/ 32 w 32"/>
                  <a:gd name="T5" fmla="*/ 0 h 85"/>
                  <a:gd name="T6" fmla="*/ 31 w 32"/>
                  <a:gd name="T7" fmla="*/ 0 h 85"/>
                  <a:gd name="T8" fmla="*/ 24 w 32"/>
                  <a:gd name="T9" fmla="*/ 0 h 85"/>
                  <a:gd name="T10" fmla="*/ 0 w 32"/>
                  <a:gd name="T11" fmla="*/ 2 h 85"/>
                  <a:gd name="T12" fmla="*/ 0 w 32"/>
                  <a:gd name="T13" fmla="*/ 2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5">
                    <a:moveTo>
                      <a:pt x="0" y="85"/>
                    </a:moveTo>
                    <a:lnTo>
                      <a:pt x="24" y="0"/>
                    </a:lnTo>
                    <a:lnTo>
                      <a:pt x="32" y="5"/>
                    </a:lnTo>
                    <a:lnTo>
                      <a:pt x="31" y="7"/>
                    </a:lnTo>
                    <a:lnTo>
                      <a:pt x="24" y="3"/>
                    </a:lnTo>
                    <a:lnTo>
                      <a:pt x="0" y="85"/>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3" name="Freeform 433"/>
              <p:cNvSpPr>
                <a:spLocks/>
              </p:cNvSpPr>
              <p:nvPr/>
            </p:nvSpPr>
            <p:spPr bwMode="auto">
              <a:xfrm>
                <a:off x="2330" y="1621"/>
                <a:ext cx="31" cy="40"/>
              </a:xfrm>
              <a:custGeom>
                <a:avLst/>
                <a:gdLst>
                  <a:gd name="T0" fmla="*/ 0 w 31"/>
                  <a:gd name="T1" fmla="*/ 2 h 82"/>
                  <a:gd name="T2" fmla="*/ 24 w 31"/>
                  <a:gd name="T3" fmla="*/ 0 h 82"/>
                  <a:gd name="T4" fmla="*/ 31 w 31"/>
                  <a:gd name="T5" fmla="*/ 0 h 82"/>
                  <a:gd name="T6" fmla="*/ 31 w 31"/>
                  <a:gd name="T7" fmla="*/ 0 h 82"/>
                  <a:gd name="T8" fmla="*/ 22 w 31"/>
                  <a:gd name="T9" fmla="*/ 0 h 82"/>
                  <a:gd name="T10" fmla="*/ 0 w 31"/>
                  <a:gd name="T11" fmla="*/ 2 h 82"/>
                  <a:gd name="T12" fmla="*/ 0 w 31"/>
                  <a:gd name="T13" fmla="*/ 2 h 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2">
                    <a:moveTo>
                      <a:pt x="0" y="82"/>
                    </a:moveTo>
                    <a:lnTo>
                      <a:pt x="24" y="0"/>
                    </a:lnTo>
                    <a:lnTo>
                      <a:pt x="31" y="4"/>
                    </a:lnTo>
                    <a:lnTo>
                      <a:pt x="31" y="6"/>
                    </a:lnTo>
                    <a:lnTo>
                      <a:pt x="22" y="2"/>
                    </a:lnTo>
                    <a:lnTo>
                      <a:pt x="0" y="82"/>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4" name="Freeform 434"/>
              <p:cNvSpPr>
                <a:spLocks/>
              </p:cNvSpPr>
              <p:nvPr/>
            </p:nvSpPr>
            <p:spPr bwMode="auto">
              <a:xfrm>
                <a:off x="2330" y="1621"/>
                <a:ext cx="31" cy="40"/>
              </a:xfrm>
              <a:custGeom>
                <a:avLst/>
                <a:gdLst>
                  <a:gd name="T0" fmla="*/ 0 w 31"/>
                  <a:gd name="T1" fmla="*/ 3 h 80"/>
                  <a:gd name="T2" fmla="*/ 22 w 31"/>
                  <a:gd name="T3" fmla="*/ 0 h 80"/>
                  <a:gd name="T4" fmla="*/ 31 w 31"/>
                  <a:gd name="T5" fmla="*/ 1 h 80"/>
                  <a:gd name="T6" fmla="*/ 29 w 31"/>
                  <a:gd name="T7" fmla="*/ 1 h 80"/>
                  <a:gd name="T8" fmla="*/ 22 w 31"/>
                  <a:gd name="T9" fmla="*/ 1 h 80"/>
                  <a:gd name="T10" fmla="*/ 0 w 31"/>
                  <a:gd name="T11" fmla="*/ 3 h 80"/>
                  <a:gd name="T12" fmla="*/ 0 w 31"/>
                  <a:gd name="T13" fmla="*/ 3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0">
                    <a:moveTo>
                      <a:pt x="0" y="80"/>
                    </a:moveTo>
                    <a:lnTo>
                      <a:pt x="22" y="0"/>
                    </a:lnTo>
                    <a:lnTo>
                      <a:pt x="31" y="4"/>
                    </a:lnTo>
                    <a:lnTo>
                      <a:pt x="29" y="7"/>
                    </a:lnTo>
                    <a:lnTo>
                      <a:pt x="22" y="4"/>
                    </a:lnTo>
                    <a:lnTo>
                      <a:pt x="0" y="8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5" name="Freeform 435"/>
              <p:cNvSpPr>
                <a:spLocks/>
              </p:cNvSpPr>
              <p:nvPr/>
            </p:nvSpPr>
            <p:spPr bwMode="auto">
              <a:xfrm>
                <a:off x="2330" y="1623"/>
                <a:ext cx="29" cy="38"/>
              </a:xfrm>
              <a:custGeom>
                <a:avLst/>
                <a:gdLst>
                  <a:gd name="T0" fmla="*/ 0 w 29"/>
                  <a:gd name="T1" fmla="*/ 3 h 76"/>
                  <a:gd name="T2" fmla="*/ 22 w 29"/>
                  <a:gd name="T3" fmla="*/ 0 h 76"/>
                  <a:gd name="T4" fmla="*/ 29 w 29"/>
                  <a:gd name="T5" fmla="*/ 1 h 76"/>
                  <a:gd name="T6" fmla="*/ 29 w 29"/>
                  <a:gd name="T7" fmla="*/ 1 h 76"/>
                  <a:gd name="T8" fmla="*/ 22 w 29"/>
                  <a:gd name="T9" fmla="*/ 1 h 76"/>
                  <a:gd name="T10" fmla="*/ 0 w 29"/>
                  <a:gd name="T11" fmla="*/ 3 h 76"/>
                  <a:gd name="T12" fmla="*/ 0 w 29"/>
                  <a:gd name="T13" fmla="*/ 3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76">
                    <a:moveTo>
                      <a:pt x="0" y="76"/>
                    </a:moveTo>
                    <a:lnTo>
                      <a:pt x="22" y="0"/>
                    </a:lnTo>
                    <a:lnTo>
                      <a:pt x="29" y="3"/>
                    </a:lnTo>
                    <a:lnTo>
                      <a:pt x="29" y="5"/>
                    </a:lnTo>
                    <a:lnTo>
                      <a:pt x="22" y="1"/>
                    </a:lnTo>
                    <a:lnTo>
                      <a:pt x="0" y="76"/>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6" name="Freeform 436"/>
              <p:cNvSpPr>
                <a:spLocks/>
              </p:cNvSpPr>
              <p:nvPr/>
            </p:nvSpPr>
            <p:spPr bwMode="auto">
              <a:xfrm>
                <a:off x="2330" y="1624"/>
                <a:ext cx="29" cy="37"/>
              </a:xfrm>
              <a:custGeom>
                <a:avLst/>
                <a:gdLst>
                  <a:gd name="T0" fmla="*/ 0 w 29"/>
                  <a:gd name="T1" fmla="*/ 2 h 75"/>
                  <a:gd name="T2" fmla="*/ 22 w 29"/>
                  <a:gd name="T3" fmla="*/ 0 h 75"/>
                  <a:gd name="T4" fmla="*/ 29 w 29"/>
                  <a:gd name="T5" fmla="*/ 0 h 75"/>
                  <a:gd name="T6" fmla="*/ 28 w 29"/>
                  <a:gd name="T7" fmla="*/ 0 h 75"/>
                  <a:gd name="T8" fmla="*/ 21 w 29"/>
                  <a:gd name="T9" fmla="*/ 0 h 75"/>
                  <a:gd name="T10" fmla="*/ 1 w 29"/>
                  <a:gd name="T11" fmla="*/ 2 h 75"/>
                  <a:gd name="T12" fmla="*/ 0 w 29"/>
                  <a:gd name="T13" fmla="*/ 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75">
                    <a:moveTo>
                      <a:pt x="0" y="75"/>
                    </a:moveTo>
                    <a:lnTo>
                      <a:pt x="22" y="0"/>
                    </a:lnTo>
                    <a:lnTo>
                      <a:pt x="29" y="4"/>
                    </a:lnTo>
                    <a:lnTo>
                      <a:pt x="28" y="8"/>
                    </a:lnTo>
                    <a:lnTo>
                      <a:pt x="21" y="4"/>
                    </a:lnTo>
                    <a:lnTo>
                      <a:pt x="1" y="75"/>
                    </a:lnTo>
                    <a:lnTo>
                      <a:pt x="0" y="75"/>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7" name="Freeform 437"/>
              <p:cNvSpPr>
                <a:spLocks/>
              </p:cNvSpPr>
              <p:nvPr/>
            </p:nvSpPr>
            <p:spPr bwMode="auto">
              <a:xfrm>
                <a:off x="2331" y="1626"/>
                <a:ext cx="27" cy="35"/>
              </a:xfrm>
              <a:custGeom>
                <a:avLst/>
                <a:gdLst>
                  <a:gd name="T0" fmla="*/ 0 w 27"/>
                  <a:gd name="T1" fmla="*/ 2 h 71"/>
                  <a:gd name="T2" fmla="*/ 20 w 27"/>
                  <a:gd name="T3" fmla="*/ 0 h 71"/>
                  <a:gd name="T4" fmla="*/ 27 w 27"/>
                  <a:gd name="T5" fmla="*/ 0 h 71"/>
                  <a:gd name="T6" fmla="*/ 27 w 27"/>
                  <a:gd name="T7" fmla="*/ 0 h 71"/>
                  <a:gd name="T8" fmla="*/ 20 w 27"/>
                  <a:gd name="T9" fmla="*/ 0 h 71"/>
                  <a:gd name="T10" fmla="*/ 0 w 27"/>
                  <a:gd name="T11" fmla="*/ 2 h 71"/>
                  <a:gd name="T12" fmla="*/ 0 w 27"/>
                  <a:gd name="T13" fmla="*/ 2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1">
                    <a:moveTo>
                      <a:pt x="0" y="71"/>
                    </a:moveTo>
                    <a:lnTo>
                      <a:pt x="20" y="0"/>
                    </a:lnTo>
                    <a:lnTo>
                      <a:pt x="27" y="4"/>
                    </a:lnTo>
                    <a:lnTo>
                      <a:pt x="27" y="5"/>
                    </a:lnTo>
                    <a:lnTo>
                      <a:pt x="20" y="2"/>
                    </a:lnTo>
                    <a:lnTo>
                      <a:pt x="0" y="7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8" name="Freeform 438"/>
              <p:cNvSpPr>
                <a:spLocks/>
              </p:cNvSpPr>
              <p:nvPr/>
            </p:nvSpPr>
            <p:spPr bwMode="auto">
              <a:xfrm>
                <a:off x="2331" y="1627"/>
                <a:ext cx="27" cy="35"/>
              </a:xfrm>
              <a:custGeom>
                <a:avLst/>
                <a:gdLst>
                  <a:gd name="T0" fmla="*/ 0 w 27"/>
                  <a:gd name="T1" fmla="*/ 3 h 70"/>
                  <a:gd name="T2" fmla="*/ 20 w 27"/>
                  <a:gd name="T3" fmla="*/ 0 h 70"/>
                  <a:gd name="T4" fmla="*/ 27 w 27"/>
                  <a:gd name="T5" fmla="*/ 1 h 70"/>
                  <a:gd name="T6" fmla="*/ 26 w 27"/>
                  <a:gd name="T7" fmla="*/ 1 h 70"/>
                  <a:gd name="T8" fmla="*/ 20 w 27"/>
                  <a:gd name="T9" fmla="*/ 1 h 70"/>
                  <a:gd name="T10" fmla="*/ 0 w 27"/>
                  <a:gd name="T11" fmla="*/ 3 h 70"/>
                  <a:gd name="T12" fmla="*/ 0 w 27"/>
                  <a:gd name="T13" fmla="*/ 3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0">
                    <a:moveTo>
                      <a:pt x="0" y="69"/>
                    </a:moveTo>
                    <a:lnTo>
                      <a:pt x="20" y="0"/>
                    </a:lnTo>
                    <a:lnTo>
                      <a:pt x="27" y="3"/>
                    </a:lnTo>
                    <a:lnTo>
                      <a:pt x="26" y="7"/>
                    </a:lnTo>
                    <a:lnTo>
                      <a:pt x="20" y="3"/>
                    </a:lnTo>
                    <a:lnTo>
                      <a:pt x="0" y="70"/>
                    </a:lnTo>
                    <a:lnTo>
                      <a:pt x="0"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89" name="Freeform 439"/>
              <p:cNvSpPr>
                <a:spLocks/>
              </p:cNvSpPr>
              <p:nvPr/>
            </p:nvSpPr>
            <p:spPr bwMode="auto">
              <a:xfrm>
                <a:off x="2331" y="1629"/>
                <a:ext cx="26" cy="33"/>
              </a:xfrm>
              <a:custGeom>
                <a:avLst/>
                <a:gdLst>
                  <a:gd name="T0" fmla="*/ 0 w 26"/>
                  <a:gd name="T1" fmla="*/ 2 h 67"/>
                  <a:gd name="T2" fmla="*/ 20 w 26"/>
                  <a:gd name="T3" fmla="*/ 0 h 67"/>
                  <a:gd name="T4" fmla="*/ 26 w 26"/>
                  <a:gd name="T5" fmla="*/ 0 h 67"/>
                  <a:gd name="T6" fmla="*/ 24 w 26"/>
                  <a:gd name="T7" fmla="*/ 0 h 67"/>
                  <a:gd name="T8" fmla="*/ 19 w 26"/>
                  <a:gd name="T9" fmla="*/ 0 h 67"/>
                  <a:gd name="T10" fmla="*/ 0 w 26"/>
                  <a:gd name="T11" fmla="*/ 2 h 67"/>
                  <a:gd name="T12" fmla="*/ 0 w 26"/>
                  <a:gd name="T13" fmla="*/ 2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67">
                    <a:moveTo>
                      <a:pt x="0" y="67"/>
                    </a:moveTo>
                    <a:lnTo>
                      <a:pt x="20" y="0"/>
                    </a:lnTo>
                    <a:lnTo>
                      <a:pt x="26" y="4"/>
                    </a:lnTo>
                    <a:lnTo>
                      <a:pt x="24" y="6"/>
                    </a:lnTo>
                    <a:lnTo>
                      <a:pt x="19" y="4"/>
                    </a:lnTo>
                    <a:lnTo>
                      <a:pt x="0" y="6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0" name="Freeform 440"/>
              <p:cNvSpPr>
                <a:spLocks/>
              </p:cNvSpPr>
              <p:nvPr/>
            </p:nvSpPr>
            <p:spPr bwMode="auto">
              <a:xfrm>
                <a:off x="2331" y="1631"/>
                <a:ext cx="24" cy="31"/>
              </a:xfrm>
              <a:custGeom>
                <a:avLst/>
                <a:gdLst>
                  <a:gd name="T0" fmla="*/ 0 w 24"/>
                  <a:gd name="T1" fmla="*/ 1 h 63"/>
                  <a:gd name="T2" fmla="*/ 19 w 24"/>
                  <a:gd name="T3" fmla="*/ 0 h 63"/>
                  <a:gd name="T4" fmla="*/ 24 w 24"/>
                  <a:gd name="T5" fmla="*/ 0 h 63"/>
                  <a:gd name="T6" fmla="*/ 24 w 24"/>
                  <a:gd name="T7" fmla="*/ 0 h 63"/>
                  <a:gd name="T8" fmla="*/ 19 w 24"/>
                  <a:gd name="T9" fmla="*/ 0 h 63"/>
                  <a:gd name="T10" fmla="*/ 0 w 24"/>
                  <a:gd name="T11" fmla="*/ 1 h 63"/>
                  <a:gd name="T12" fmla="*/ 0 w 24"/>
                  <a:gd name="T13" fmla="*/ 1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3">
                    <a:moveTo>
                      <a:pt x="0" y="63"/>
                    </a:moveTo>
                    <a:lnTo>
                      <a:pt x="19" y="0"/>
                    </a:lnTo>
                    <a:lnTo>
                      <a:pt x="24" y="2"/>
                    </a:lnTo>
                    <a:lnTo>
                      <a:pt x="24" y="5"/>
                    </a:lnTo>
                    <a:lnTo>
                      <a:pt x="19" y="2"/>
                    </a:lnTo>
                    <a:lnTo>
                      <a:pt x="0" y="63"/>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1" name="Freeform 441"/>
              <p:cNvSpPr>
                <a:spLocks/>
              </p:cNvSpPr>
              <p:nvPr/>
            </p:nvSpPr>
            <p:spPr bwMode="auto">
              <a:xfrm>
                <a:off x="2331" y="1631"/>
                <a:ext cx="24" cy="31"/>
              </a:xfrm>
              <a:custGeom>
                <a:avLst/>
                <a:gdLst>
                  <a:gd name="T0" fmla="*/ 0 w 24"/>
                  <a:gd name="T1" fmla="*/ 2 h 61"/>
                  <a:gd name="T2" fmla="*/ 19 w 24"/>
                  <a:gd name="T3" fmla="*/ 0 h 61"/>
                  <a:gd name="T4" fmla="*/ 24 w 24"/>
                  <a:gd name="T5" fmla="*/ 1 h 61"/>
                  <a:gd name="T6" fmla="*/ 23 w 24"/>
                  <a:gd name="T7" fmla="*/ 1 h 61"/>
                  <a:gd name="T8" fmla="*/ 17 w 24"/>
                  <a:gd name="T9" fmla="*/ 1 h 61"/>
                  <a:gd name="T10" fmla="*/ 2 w 24"/>
                  <a:gd name="T11" fmla="*/ 2 h 61"/>
                  <a:gd name="T12" fmla="*/ 0 w 24"/>
                  <a:gd name="T13" fmla="*/ 2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1">
                    <a:moveTo>
                      <a:pt x="0" y="61"/>
                    </a:moveTo>
                    <a:lnTo>
                      <a:pt x="19" y="0"/>
                    </a:lnTo>
                    <a:lnTo>
                      <a:pt x="24" y="3"/>
                    </a:lnTo>
                    <a:lnTo>
                      <a:pt x="23" y="7"/>
                    </a:lnTo>
                    <a:lnTo>
                      <a:pt x="17" y="3"/>
                    </a:lnTo>
                    <a:lnTo>
                      <a:pt x="2" y="61"/>
                    </a:lnTo>
                    <a:lnTo>
                      <a:pt x="0" y="61"/>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2" name="Freeform 442"/>
              <p:cNvSpPr>
                <a:spLocks/>
              </p:cNvSpPr>
              <p:nvPr/>
            </p:nvSpPr>
            <p:spPr bwMode="auto">
              <a:xfrm>
                <a:off x="2333" y="1633"/>
                <a:ext cx="21" cy="29"/>
              </a:xfrm>
              <a:custGeom>
                <a:avLst/>
                <a:gdLst>
                  <a:gd name="T0" fmla="*/ 0 w 21"/>
                  <a:gd name="T1" fmla="*/ 2 h 58"/>
                  <a:gd name="T2" fmla="*/ 15 w 21"/>
                  <a:gd name="T3" fmla="*/ 0 h 58"/>
                  <a:gd name="T4" fmla="*/ 21 w 21"/>
                  <a:gd name="T5" fmla="*/ 1 h 58"/>
                  <a:gd name="T6" fmla="*/ 19 w 21"/>
                  <a:gd name="T7" fmla="*/ 1 h 58"/>
                  <a:gd name="T8" fmla="*/ 15 w 21"/>
                  <a:gd name="T9" fmla="*/ 1 h 58"/>
                  <a:gd name="T10" fmla="*/ 0 w 21"/>
                  <a:gd name="T11" fmla="*/ 2 h 58"/>
                  <a:gd name="T12" fmla="*/ 0 w 21"/>
                  <a:gd name="T13" fmla="*/ 2 h 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58">
                    <a:moveTo>
                      <a:pt x="0" y="58"/>
                    </a:moveTo>
                    <a:lnTo>
                      <a:pt x="15" y="0"/>
                    </a:lnTo>
                    <a:lnTo>
                      <a:pt x="21" y="4"/>
                    </a:lnTo>
                    <a:lnTo>
                      <a:pt x="19" y="8"/>
                    </a:lnTo>
                    <a:lnTo>
                      <a:pt x="15" y="4"/>
                    </a:lnTo>
                    <a:lnTo>
                      <a:pt x="0" y="58"/>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3" name="Freeform 443"/>
              <p:cNvSpPr>
                <a:spLocks/>
              </p:cNvSpPr>
              <p:nvPr/>
            </p:nvSpPr>
            <p:spPr bwMode="auto">
              <a:xfrm>
                <a:off x="2333" y="1635"/>
                <a:ext cx="19" cy="27"/>
              </a:xfrm>
              <a:custGeom>
                <a:avLst/>
                <a:gdLst>
                  <a:gd name="T0" fmla="*/ 0 w 19"/>
                  <a:gd name="T1" fmla="*/ 2 h 54"/>
                  <a:gd name="T2" fmla="*/ 15 w 19"/>
                  <a:gd name="T3" fmla="*/ 0 h 54"/>
                  <a:gd name="T4" fmla="*/ 19 w 19"/>
                  <a:gd name="T5" fmla="*/ 1 h 54"/>
                  <a:gd name="T6" fmla="*/ 19 w 19"/>
                  <a:gd name="T7" fmla="*/ 1 h 54"/>
                  <a:gd name="T8" fmla="*/ 14 w 19"/>
                  <a:gd name="T9" fmla="*/ 1 h 54"/>
                  <a:gd name="T10" fmla="*/ 0 w 19"/>
                  <a:gd name="T11" fmla="*/ 2 h 54"/>
                  <a:gd name="T12" fmla="*/ 0 w 19"/>
                  <a:gd name="T13" fmla="*/ 2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54">
                    <a:moveTo>
                      <a:pt x="0" y="54"/>
                    </a:moveTo>
                    <a:lnTo>
                      <a:pt x="15" y="0"/>
                    </a:lnTo>
                    <a:lnTo>
                      <a:pt x="19" y="4"/>
                    </a:lnTo>
                    <a:lnTo>
                      <a:pt x="19" y="7"/>
                    </a:lnTo>
                    <a:lnTo>
                      <a:pt x="14" y="4"/>
                    </a:lnTo>
                    <a:lnTo>
                      <a:pt x="0" y="5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4" name="Freeform 444"/>
              <p:cNvSpPr>
                <a:spLocks/>
              </p:cNvSpPr>
              <p:nvPr/>
            </p:nvSpPr>
            <p:spPr bwMode="auto">
              <a:xfrm>
                <a:off x="2333" y="1637"/>
                <a:ext cx="19" cy="25"/>
              </a:xfrm>
              <a:custGeom>
                <a:avLst/>
                <a:gdLst>
                  <a:gd name="T0" fmla="*/ 0 w 19"/>
                  <a:gd name="T1" fmla="*/ 2 h 50"/>
                  <a:gd name="T2" fmla="*/ 14 w 19"/>
                  <a:gd name="T3" fmla="*/ 0 h 50"/>
                  <a:gd name="T4" fmla="*/ 19 w 19"/>
                  <a:gd name="T5" fmla="*/ 1 h 50"/>
                  <a:gd name="T6" fmla="*/ 18 w 19"/>
                  <a:gd name="T7" fmla="*/ 1 h 50"/>
                  <a:gd name="T8" fmla="*/ 14 w 19"/>
                  <a:gd name="T9" fmla="*/ 1 h 50"/>
                  <a:gd name="T10" fmla="*/ 0 w 19"/>
                  <a:gd name="T11" fmla="*/ 2 h 50"/>
                  <a:gd name="T12" fmla="*/ 0 w 19"/>
                  <a:gd name="T13" fmla="*/ 2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50">
                    <a:moveTo>
                      <a:pt x="0" y="50"/>
                    </a:moveTo>
                    <a:lnTo>
                      <a:pt x="14" y="0"/>
                    </a:lnTo>
                    <a:lnTo>
                      <a:pt x="19" y="3"/>
                    </a:lnTo>
                    <a:lnTo>
                      <a:pt x="18" y="7"/>
                    </a:lnTo>
                    <a:lnTo>
                      <a:pt x="14" y="3"/>
                    </a:lnTo>
                    <a:lnTo>
                      <a:pt x="0" y="5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5" name="Freeform 445"/>
              <p:cNvSpPr>
                <a:spLocks/>
              </p:cNvSpPr>
              <p:nvPr/>
            </p:nvSpPr>
            <p:spPr bwMode="auto">
              <a:xfrm>
                <a:off x="2333" y="1639"/>
                <a:ext cx="18" cy="23"/>
              </a:xfrm>
              <a:custGeom>
                <a:avLst/>
                <a:gdLst>
                  <a:gd name="T0" fmla="*/ 0 w 18"/>
                  <a:gd name="T1" fmla="*/ 1 h 47"/>
                  <a:gd name="T2" fmla="*/ 14 w 18"/>
                  <a:gd name="T3" fmla="*/ 0 h 47"/>
                  <a:gd name="T4" fmla="*/ 18 w 18"/>
                  <a:gd name="T5" fmla="*/ 0 h 47"/>
                  <a:gd name="T6" fmla="*/ 17 w 18"/>
                  <a:gd name="T7" fmla="*/ 0 h 47"/>
                  <a:gd name="T8" fmla="*/ 12 w 18"/>
                  <a:gd name="T9" fmla="*/ 0 h 47"/>
                  <a:gd name="T10" fmla="*/ 1 w 18"/>
                  <a:gd name="T11" fmla="*/ 1 h 47"/>
                  <a:gd name="T12" fmla="*/ 0 w 18"/>
                  <a:gd name="T13" fmla="*/ 1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7">
                    <a:moveTo>
                      <a:pt x="0" y="47"/>
                    </a:moveTo>
                    <a:lnTo>
                      <a:pt x="14" y="0"/>
                    </a:lnTo>
                    <a:lnTo>
                      <a:pt x="18" y="4"/>
                    </a:lnTo>
                    <a:lnTo>
                      <a:pt x="17" y="8"/>
                    </a:lnTo>
                    <a:lnTo>
                      <a:pt x="12" y="6"/>
                    </a:lnTo>
                    <a:lnTo>
                      <a:pt x="1" y="47"/>
                    </a:lnTo>
                    <a:lnTo>
                      <a:pt x="0" y="47"/>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6" name="Freeform 446"/>
              <p:cNvSpPr>
                <a:spLocks/>
              </p:cNvSpPr>
              <p:nvPr/>
            </p:nvSpPr>
            <p:spPr bwMode="auto">
              <a:xfrm>
                <a:off x="2334" y="1641"/>
                <a:ext cx="16" cy="21"/>
              </a:xfrm>
              <a:custGeom>
                <a:avLst/>
                <a:gdLst>
                  <a:gd name="T0" fmla="*/ 0 w 16"/>
                  <a:gd name="T1" fmla="*/ 2 h 41"/>
                  <a:gd name="T2" fmla="*/ 11 w 16"/>
                  <a:gd name="T3" fmla="*/ 0 h 41"/>
                  <a:gd name="T4" fmla="*/ 16 w 16"/>
                  <a:gd name="T5" fmla="*/ 1 h 41"/>
                  <a:gd name="T6" fmla="*/ 14 w 16"/>
                  <a:gd name="T7" fmla="*/ 1 h 41"/>
                  <a:gd name="T8" fmla="*/ 11 w 16"/>
                  <a:gd name="T9" fmla="*/ 1 h 41"/>
                  <a:gd name="T10" fmla="*/ 0 w 16"/>
                  <a:gd name="T11" fmla="*/ 2 h 41"/>
                  <a:gd name="T12" fmla="*/ 0 w 16"/>
                  <a:gd name="T13" fmla="*/ 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1">
                    <a:moveTo>
                      <a:pt x="0" y="41"/>
                    </a:moveTo>
                    <a:lnTo>
                      <a:pt x="11" y="0"/>
                    </a:lnTo>
                    <a:lnTo>
                      <a:pt x="16" y="2"/>
                    </a:lnTo>
                    <a:lnTo>
                      <a:pt x="14" y="5"/>
                    </a:lnTo>
                    <a:lnTo>
                      <a:pt x="11" y="3"/>
                    </a:lnTo>
                    <a:lnTo>
                      <a:pt x="0" y="41"/>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7" name="Freeform 447"/>
              <p:cNvSpPr>
                <a:spLocks/>
              </p:cNvSpPr>
              <p:nvPr/>
            </p:nvSpPr>
            <p:spPr bwMode="auto">
              <a:xfrm>
                <a:off x="2334" y="1643"/>
                <a:ext cx="14" cy="19"/>
              </a:xfrm>
              <a:custGeom>
                <a:avLst/>
                <a:gdLst>
                  <a:gd name="T0" fmla="*/ 0 w 14"/>
                  <a:gd name="T1" fmla="*/ 2 h 38"/>
                  <a:gd name="T2" fmla="*/ 11 w 14"/>
                  <a:gd name="T3" fmla="*/ 0 h 38"/>
                  <a:gd name="T4" fmla="*/ 14 w 14"/>
                  <a:gd name="T5" fmla="*/ 1 h 38"/>
                  <a:gd name="T6" fmla="*/ 14 w 14"/>
                  <a:gd name="T7" fmla="*/ 1 h 38"/>
                  <a:gd name="T8" fmla="*/ 10 w 14"/>
                  <a:gd name="T9" fmla="*/ 1 h 38"/>
                  <a:gd name="T10" fmla="*/ 0 w 14"/>
                  <a:gd name="T11" fmla="*/ 2 h 38"/>
                  <a:gd name="T12" fmla="*/ 0 w 14"/>
                  <a:gd name="T13" fmla="*/ 2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8">
                    <a:moveTo>
                      <a:pt x="0" y="38"/>
                    </a:moveTo>
                    <a:lnTo>
                      <a:pt x="11" y="0"/>
                    </a:lnTo>
                    <a:lnTo>
                      <a:pt x="14" y="2"/>
                    </a:lnTo>
                    <a:lnTo>
                      <a:pt x="14" y="6"/>
                    </a:lnTo>
                    <a:lnTo>
                      <a:pt x="10" y="4"/>
                    </a:lnTo>
                    <a:lnTo>
                      <a:pt x="0" y="38"/>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8" name="Freeform 448"/>
              <p:cNvSpPr>
                <a:spLocks/>
              </p:cNvSpPr>
              <p:nvPr/>
            </p:nvSpPr>
            <p:spPr bwMode="auto">
              <a:xfrm>
                <a:off x="2334" y="1645"/>
                <a:ext cx="14" cy="18"/>
              </a:xfrm>
              <a:custGeom>
                <a:avLst/>
                <a:gdLst>
                  <a:gd name="T0" fmla="*/ 0 w 14"/>
                  <a:gd name="T1" fmla="*/ 2 h 36"/>
                  <a:gd name="T2" fmla="*/ 10 w 14"/>
                  <a:gd name="T3" fmla="*/ 0 h 36"/>
                  <a:gd name="T4" fmla="*/ 14 w 14"/>
                  <a:gd name="T5" fmla="*/ 1 h 36"/>
                  <a:gd name="T6" fmla="*/ 13 w 14"/>
                  <a:gd name="T7" fmla="*/ 1 h 36"/>
                  <a:gd name="T8" fmla="*/ 10 w 14"/>
                  <a:gd name="T9" fmla="*/ 1 h 36"/>
                  <a:gd name="T10" fmla="*/ 0 w 14"/>
                  <a:gd name="T11" fmla="*/ 2 h 36"/>
                  <a:gd name="T12" fmla="*/ 0 w 14"/>
                  <a:gd name="T13" fmla="*/ 2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6">
                    <a:moveTo>
                      <a:pt x="0" y="34"/>
                    </a:moveTo>
                    <a:lnTo>
                      <a:pt x="10" y="0"/>
                    </a:lnTo>
                    <a:lnTo>
                      <a:pt x="14" y="2"/>
                    </a:lnTo>
                    <a:lnTo>
                      <a:pt x="13" y="7"/>
                    </a:lnTo>
                    <a:lnTo>
                      <a:pt x="10" y="5"/>
                    </a:lnTo>
                    <a:lnTo>
                      <a:pt x="0" y="36"/>
                    </a:lnTo>
                    <a:lnTo>
                      <a:pt x="0" y="34"/>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199" name="Freeform 449"/>
              <p:cNvSpPr>
                <a:spLocks/>
              </p:cNvSpPr>
              <p:nvPr/>
            </p:nvSpPr>
            <p:spPr bwMode="auto">
              <a:xfrm>
                <a:off x="2334" y="1648"/>
                <a:ext cx="13" cy="15"/>
              </a:xfrm>
              <a:custGeom>
                <a:avLst/>
                <a:gdLst>
                  <a:gd name="T0" fmla="*/ 0 w 13"/>
                  <a:gd name="T1" fmla="*/ 0 h 31"/>
                  <a:gd name="T2" fmla="*/ 10 w 13"/>
                  <a:gd name="T3" fmla="*/ 0 h 31"/>
                  <a:gd name="T4" fmla="*/ 13 w 13"/>
                  <a:gd name="T5" fmla="*/ 0 h 31"/>
                  <a:gd name="T6" fmla="*/ 11 w 13"/>
                  <a:gd name="T7" fmla="*/ 0 h 31"/>
                  <a:gd name="T8" fmla="*/ 8 w 13"/>
                  <a:gd name="T9" fmla="*/ 0 h 31"/>
                  <a:gd name="T10" fmla="*/ 1 w 13"/>
                  <a:gd name="T11" fmla="*/ 0 h 31"/>
                  <a:gd name="T12" fmla="*/ 0 w 13"/>
                  <a:gd name="T13" fmla="*/ 0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31">
                    <a:moveTo>
                      <a:pt x="0" y="31"/>
                    </a:moveTo>
                    <a:lnTo>
                      <a:pt x="10" y="0"/>
                    </a:lnTo>
                    <a:lnTo>
                      <a:pt x="13" y="2"/>
                    </a:lnTo>
                    <a:lnTo>
                      <a:pt x="11" y="6"/>
                    </a:lnTo>
                    <a:lnTo>
                      <a:pt x="8" y="6"/>
                    </a:lnTo>
                    <a:lnTo>
                      <a:pt x="1" y="31"/>
                    </a:lnTo>
                    <a:lnTo>
                      <a:pt x="0" y="31"/>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0" name="Freeform 450"/>
              <p:cNvSpPr>
                <a:spLocks/>
              </p:cNvSpPr>
              <p:nvPr/>
            </p:nvSpPr>
            <p:spPr bwMode="auto">
              <a:xfrm>
                <a:off x="2335" y="1650"/>
                <a:ext cx="10" cy="13"/>
              </a:xfrm>
              <a:custGeom>
                <a:avLst/>
                <a:gdLst>
                  <a:gd name="T0" fmla="*/ 0 w 10"/>
                  <a:gd name="T1" fmla="*/ 1 h 25"/>
                  <a:gd name="T2" fmla="*/ 7 w 10"/>
                  <a:gd name="T3" fmla="*/ 0 h 25"/>
                  <a:gd name="T4" fmla="*/ 10 w 10"/>
                  <a:gd name="T5" fmla="*/ 0 h 25"/>
                  <a:gd name="T6" fmla="*/ 9 w 10"/>
                  <a:gd name="T7" fmla="*/ 1 h 25"/>
                  <a:gd name="T8" fmla="*/ 6 w 10"/>
                  <a:gd name="T9" fmla="*/ 1 h 25"/>
                  <a:gd name="T10" fmla="*/ 0 w 10"/>
                  <a:gd name="T11" fmla="*/ 1 h 25"/>
                  <a:gd name="T12" fmla="*/ 0 w 10"/>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25">
                    <a:moveTo>
                      <a:pt x="0" y="25"/>
                    </a:moveTo>
                    <a:lnTo>
                      <a:pt x="7" y="0"/>
                    </a:lnTo>
                    <a:lnTo>
                      <a:pt x="10" y="0"/>
                    </a:lnTo>
                    <a:lnTo>
                      <a:pt x="9" y="5"/>
                    </a:lnTo>
                    <a:lnTo>
                      <a:pt x="6" y="5"/>
                    </a:lnTo>
                    <a:lnTo>
                      <a:pt x="0" y="2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1" name="Freeform 451"/>
              <p:cNvSpPr>
                <a:spLocks/>
              </p:cNvSpPr>
              <p:nvPr/>
            </p:nvSpPr>
            <p:spPr bwMode="auto">
              <a:xfrm>
                <a:off x="2335" y="1653"/>
                <a:ext cx="9" cy="10"/>
              </a:xfrm>
              <a:custGeom>
                <a:avLst/>
                <a:gdLst>
                  <a:gd name="T0" fmla="*/ 0 w 9"/>
                  <a:gd name="T1" fmla="*/ 1 h 20"/>
                  <a:gd name="T2" fmla="*/ 6 w 9"/>
                  <a:gd name="T3" fmla="*/ 0 h 20"/>
                  <a:gd name="T4" fmla="*/ 9 w 9"/>
                  <a:gd name="T5" fmla="*/ 0 h 20"/>
                  <a:gd name="T6" fmla="*/ 7 w 9"/>
                  <a:gd name="T7" fmla="*/ 1 h 20"/>
                  <a:gd name="T8" fmla="*/ 6 w 9"/>
                  <a:gd name="T9" fmla="*/ 1 h 20"/>
                  <a:gd name="T10" fmla="*/ 0 w 9"/>
                  <a:gd name="T11" fmla="*/ 1 h 20"/>
                  <a:gd name="T12" fmla="*/ 0 w 9"/>
                  <a:gd name="T13" fmla="*/ 1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20">
                    <a:moveTo>
                      <a:pt x="0" y="20"/>
                    </a:moveTo>
                    <a:lnTo>
                      <a:pt x="6" y="0"/>
                    </a:lnTo>
                    <a:lnTo>
                      <a:pt x="9" y="0"/>
                    </a:lnTo>
                    <a:lnTo>
                      <a:pt x="7" y="6"/>
                    </a:lnTo>
                    <a:lnTo>
                      <a:pt x="6" y="6"/>
                    </a:lnTo>
                    <a:lnTo>
                      <a:pt x="0" y="20"/>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2" name="Freeform 452"/>
              <p:cNvSpPr>
                <a:spLocks/>
              </p:cNvSpPr>
              <p:nvPr/>
            </p:nvSpPr>
            <p:spPr bwMode="auto">
              <a:xfrm>
                <a:off x="2335" y="1656"/>
                <a:ext cx="7" cy="7"/>
              </a:xfrm>
              <a:custGeom>
                <a:avLst/>
                <a:gdLst>
                  <a:gd name="T0" fmla="*/ 0 w 7"/>
                  <a:gd name="T1" fmla="*/ 1 h 14"/>
                  <a:gd name="T2" fmla="*/ 6 w 7"/>
                  <a:gd name="T3" fmla="*/ 0 h 14"/>
                  <a:gd name="T4" fmla="*/ 7 w 7"/>
                  <a:gd name="T5" fmla="*/ 0 h 14"/>
                  <a:gd name="T6" fmla="*/ 5 w 7"/>
                  <a:gd name="T7" fmla="*/ 1 h 14"/>
                  <a:gd name="T8" fmla="*/ 5 w 7"/>
                  <a:gd name="T9" fmla="*/ 1 h 14"/>
                  <a:gd name="T10" fmla="*/ 2 w 7"/>
                  <a:gd name="T11" fmla="*/ 1 h 14"/>
                  <a:gd name="T12" fmla="*/ 0 w 7"/>
                  <a:gd name="T13" fmla="*/ 1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4">
                    <a:moveTo>
                      <a:pt x="0" y="14"/>
                    </a:moveTo>
                    <a:lnTo>
                      <a:pt x="6" y="0"/>
                    </a:lnTo>
                    <a:lnTo>
                      <a:pt x="7" y="0"/>
                    </a:lnTo>
                    <a:lnTo>
                      <a:pt x="5" y="5"/>
                    </a:lnTo>
                    <a:lnTo>
                      <a:pt x="2" y="14"/>
                    </a:lnTo>
                    <a:lnTo>
                      <a:pt x="0" y="1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3" name="Freeform 453"/>
              <p:cNvSpPr>
                <a:spLocks/>
              </p:cNvSpPr>
              <p:nvPr/>
            </p:nvSpPr>
            <p:spPr bwMode="auto">
              <a:xfrm>
                <a:off x="2337" y="1659"/>
                <a:ext cx="3" cy="4"/>
              </a:xfrm>
              <a:custGeom>
                <a:avLst/>
                <a:gdLst>
                  <a:gd name="T0" fmla="*/ 0 w 3"/>
                  <a:gd name="T1" fmla="*/ 0 h 9"/>
                  <a:gd name="T2" fmla="*/ 3 w 3"/>
                  <a:gd name="T3" fmla="*/ 0 h 9"/>
                  <a:gd name="T4" fmla="*/ 3 w 3"/>
                  <a:gd name="T5" fmla="*/ 0 h 9"/>
                  <a:gd name="T6" fmla="*/ 1 w 3"/>
                  <a:gd name="T7" fmla="*/ 0 h 9"/>
                  <a:gd name="T8" fmla="*/ 1 w 3"/>
                  <a:gd name="T9" fmla="*/ 0 h 9"/>
                  <a:gd name="T10" fmla="*/ 0 w 3"/>
                  <a:gd name="T11" fmla="*/ 0 h 9"/>
                  <a:gd name="T12" fmla="*/ 0 w 3"/>
                  <a:gd name="T13" fmla="*/ 0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9">
                    <a:moveTo>
                      <a:pt x="0" y="9"/>
                    </a:moveTo>
                    <a:lnTo>
                      <a:pt x="3" y="0"/>
                    </a:lnTo>
                    <a:lnTo>
                      <a:pt x="1" y="6"/>
                    </a:lnTo>
                    <a:lnTo>
                      <a:pt x="0" y="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4" name="Freeform 454"/>
              <p:cNvSpPr>
                <a:spLocks/>
              </p:cNvSpPr>
              <p:nvPr/>
            </p:nvSpPr>
            <p:spPr bwMode="auto">
              <a:xfrm>
                <a:off x="2337" y="1661"/>
                <a:ext cx="1" cy="3"/>
              </a:xfrm>
              <a:custGeom>
                <a:avLst/>
                <a:gdLst>
                  <a:gd name="T0" fmla="*/ 0 w 1"/>
                  <a:gd name="T1" fmla="*/ 1 h 5"/>
                  <a:gd name="T2" fmla="*/ 1 w 1"/>
                  <a:gd name="T3" fmla="*/ 0 h 5"/>
                  <a:gd name="T4" fmla="*/ 1 w 1"/>
                  <a:gd name="T5" fmla="*/ 0 h 5"/>
                  <a:gd name="T6" fmla="*/ 1 w 1"/>
                  <a:gd name="T7" fmla="*/ 1 h 5"/>
                  <a:gd name="T8" fmla="*/ 1 w 1"/>
                  <a:gd name="T9" fmla="*/ 1 h 5"/>
                  <a:gd name="T10" fmla="*/ 1 w 1"/>
                  <a:gd name="T11" fmla="*/ 1 h 5"/>
                  <a:gd name="T12" fmla="*/ 0 w 1"/>
                  <a:gd name="T13" fmla="*/ 1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5">
                    <a:moveTo>
                      <a:pt x="0" y="3"/>
                    </a:moveTo>
                    <a:lnTo>
                      <a:pt x="1" y="0"/>
                    </a:lnTo>
                    <a:lnTo>
                      <a:pt x="1" y="5"/>
                    </a:lnTo>
                    <a:lnTo>
                      <a:pt x="0" y="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5" name="Freeform 455"/>
              <p:cNvSpPr>
                <a:spLocks/>
              </p:cNvSpPr>
              <p:nvPr/>
            </p:nvSpPr>
            <p:spPr bwMode="auto">
              <a:xfrm>
                <a:off x="2335" y="1610"/>
                <a:ext cx="26" cy="54"/>
              </a:xfrm>
              <a:custGeom>
                <a:avLst/>
                <a:gdLst>
                  <a:gd name="T0" fmla="*/ 3 w 26"/>
                  <a:gd name="T1" fmla="*/ 3 h 109"/>
                  <a:gd name="T2" fmla="*/ 0 w 26"/>
                  <a:gd name="T3" fmla="*/ 2 h 109"/>
                  <a:gd name="T4" fmla="*/ 23 w 26"/>
                  <a:gd name="T5" fmla="*/ 0 h 109"/>
                  <a:gd name="T6" fmla="*/ 26 w 26"/>
                  <a:gd name="T7" fmla="*/ 0 h 109"/>
                  <a:gd name="T8" fmla="*/ 3 w 26"/>
                  <a:gd name="T9" fmla="*/ 3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09">
                    <a:moveTo>
                      <a:pt x="3" y="109"/>
                    </a:moveTo>
                    <a:lnTo>
                      <a:pt x="0" y="80"/>
                    </a:lnTo>
                    <a:lnTo>
                      <a:pt x="23" y="0"/>
                    </a:lnTo>
                    <a:lnTo>
                      <a:pt x="26" y="29"/>
                    </a:lnTo>
                    <a:lnTo>
                      <a:pt x="3"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6" name="Freeform 456"/>
              <p:cNvSpPr>
                <a:spLocks/>
              </p:cNvSpPr>
              <p:nvPr/>
            </p:nvSpPr>
            <p:spPr bwMode="auto">
              <a:xfrm>
                <a:off x="2328" y="1610"/>
                <a:ext cx="40" cy="51"/>
              </a:xfrm>
              <a:custGeom>
                <a:avLst/>
                <a:gdLst>
                  <a:gd name="T0" fmla="*/ 0 w 40"/>
                  <a:gd name="T1" fmla="*/ 3 h 104"/>
                  <a:gd name="T2" fmla="*/ 30 w 40"/>
                  <a:gd name="T3" fmla="*/ 0 h 104"/>
                  <a:gd name="T4" fmla="*/ 40 w 40"/>
                  <a:gd name="T5" fmla="*/ 0 h 104"/>
                  <a:gd name="T6" fmla="*/ 38 w 40"/>
                  <a:gd name="T7" fmla="*/ 0 h 104"/>
                  <a:gd name="T8" fmla="*/ 29 w 40"/>
                  <a:gd name="T9" fmla="*/ 0 h 104"/>
                  <a:gd name="T10" fmla="*/ 0 w 40"/>
                  <a:gd name="T11" fmla="*/ 3 h 104"/>
                  <a:gd name="T12" fmla="*/ 0 w 40"/>
                  <a:gd name="T13" fmla="*/ 3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104">
                    <a:moveTo>
                      <a:pt x="0" y="104"/>
                    </a:moveTo>
                    <a:lnTo>
                      <a:pt x="30" y="0"/>
                    </a:lnTo>
                    <a:lnTo>
                      <a:pt x="40" y="6"/>
                    </a:lnTo>
                    <a:lnTo>
                      <a:pt x="38" y="6"/>
                    </a:lnTo>
                    <a:lnTo>
                      <a:pt x="29" y="0"/>
                    </a:lnTo>
                    <a:lnTo>
                      <a:pt x="0" y="10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7" name="Freeform 457"/>
              <p:cNvSpPr>
                <a:spLocks/>
              </p:cNvSpPr>
              <p:nvPr/>
            </p:nvSpPr>
            <p:spPr bwMode="auto">
              <a:xfrm>
                <a:off x="2328" y="1610"/>
                <a:ext cx="38" cy="51"/>
              </a:xfrm>
              <a:custGeom>
                <a:avLst/>
                <a:gdLst>
                  <a:gd name="T0" fmla="*/ 0 w 38"/>
                  <a:gd name="T1" fmla="*/ 3 h 104"/>
                  <a:gd name="T2" fmla="*/ 29 w 38"/>
                  <a:gd name="T3" fmla="*/ 0 h 104"/>
                  <a:gd name="T4" fmla="*/ 38 w 38"/>
                  <a:gd name="T5" fmla="*/ 0 h 104"/>
                  <a:gd name="T6" fmla="*/ 38 w 38"/>
                  <a:gd name="T7" fmla="*/ 0 h 104"/>
                  <a:gd name="T8" fmla="*/ 29 w 38"/>
                  <a:gd name="T9" fmla="*/ 0 h 104"/>
                  <a:gd name="T10" fmla="*/ 0 w 38"/>
                  <a:gd name="T11" fmla="*/ 3 h 104"/>
                  <a:gd name="T12" fmla="*/ 0 w 38"/>
                  <a:gd name="T13" fmla="*/ 3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4">
                    <a:moveTo>
                      <a:pt x="0" y="104"/>
                    </a:moveTo>
                    <a:lnTo>
                      <a:pt x="29" y="0"/>
                    </a:lnTo>
                    <a:lnTo>
                      <a:pt x="38" y="6"/>
                    </a:lnTo>
                    <a:lnTo>
                      <a:pt x="38" y="8"/>
                    </a:lnTo>
                    <a:lnTo>
                      <a:pt x="29" y="2"/>
                    </a:lnTo>
                    <a:lnTo>
                      <a:pt x="0" y="104"/>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8" name="Freeform 458"/>
              <p:cNvSpPr>
                <a:spLocks/>
              </p:cNvSpPr>
              <p:nvPr/>
            </p:nvSpPr>
            <p:spPr bwMode="auto">
              <a:xfrm>
                <a:off x="2328" y="1611"/>
                <a:ext cx="38" cy="50"/>
              </a:xfrm>
              <a:custGeom>
                <a:avLst/>
                <a:gdLst>
                  <a:gd name="T0" fmla="*/ 0 w 38"/>
                  <a:gd name="T1" fmla="*/ 3 h 102"/>
                  <a:gd name="T2" fmla="*/ 29 w 38"/>
                  <a:gd name="T3" fmla="*/ 0 h 102"/>
                  <a:gd name="T4" fmla="*/ 38 w 38"/>
                  <a:gd name="T5" fmla="*/ 0 h 102"/>
                  <a:gd name="T6" fmla="*/ 37 w 38"/>
                  <a:gd name="T7" fmla="*/ 0 h 102"/>
                  <a:gd name="T8" fmla="*/ 29 w 38"/>
                  <a:gd name="T9" fmla="*/ 0 h 102"/>
                  <a:gd name="T10" fmla="*/ 0 w 38"/>
                  <a:gd name="T11" fmla="*/ 3 h 102"/>
                  <a:gd name="T12" fmla="*/ 0 w 38"/>
                  <a:gd name="T13" fmla="*/ 3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2">
                    <a:moveTo>
                      <a:pt x="0" y="102"/>
                    </a:moveTo>
                    <a:lnTo>
                      <a:pt x="29" y="0"/>
                    </a:lnTo>
                    <a:lnTo>
                      <a:pt x="38" y="6"/>
                    </a:lnTo>
                    <a:lnTo>
                      <a:pt x="37" y="7"/>
                    </a:lnTo>
                    <a:lnTo>
                      <a:pt x="29" y="2"/>
                    </a:lnTo>
                    <a:lnTo>
                      <a:pt x="0" y="102"/>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09" name="Freeform 459"/>
              <p:cNvSpPr>
                <a:spLocks/>
              </p:cNvSpPr>
              <p:nvPr/>
            </p:nvSpPr>
            <p:spPr bwMode="auto">
              <a:xfrm>
                <a:off x="2328" y="1612"/>
                <a:ext cx="37" cy="49"/>
              </a:xfrm>
              <a:custGeom>
                <a:avLst/>
                <a:gdLst>
                  <a:gd name="T0" fmla="*/ 0 w 37"/>
                  <a:gd name="T1" fmla="*/ 3 h 100"/>
                  <a:gd name="T2" fmla="*/ 29 w 37"/>
                  <a:gd name="T3" fmla="*/ 0 h 100"/>
                  <a:gd name="T4" fmla="*/ 37 w 37"/>
                  <a:gd name="T5" fmla="*/ 0 h 100"/>
                  <a:gd name="T6" fmla="*/ 37 w 37"/>
                  <a:gd name="T7" fmla="*/ 0 h 100"/>
                  <a:gd name="T8" fmla="*/ 29 w 37"/>
                  <a:gd name="T9" fmla="*/ 0 h 100"/>
                  <a:gd name="T10" fmla="*/ 0 w 37"/>
                  <a:gd name="T11" fmla="*/ 3 h 100"/>
                  <a:gd name="T12" fmla="*/ 0 w 37"/>
                  <a:gd name="T13" fmla="*/ 3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00">
                    <a:moveTo>
                      <a:pt x="0" y="100"/>
                    </a:moveTo>
                    <a:lnTo>
                      <a:pt x="29" y="0"/>
                    </a:lnTo>
                    <a:lnTo>
                      <a:pt x="37" y="5"/>
                    </a:lnTo>
                    <a:lnTo>
                      <a:pt x="37" y="7"/>
                    </a:lnTo>
                    <a:lnTo>
                      <a:pt x="29" y="4"/>
                    </a:lnTo>
                    <a:lnTo>
                      <a:pt x="0" y="100"/>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0" name="Freeform 460"/>
              <p:cNvSpPr>
                <a:spLocks/>
              </p:cNvSpPr>
              <p:nvPr/>
            </p:nvSpPr>
            <p:spPr bwMode="auto">
              <a:xfrm>
                <a:off x="2328" y="1613"/>
                <a:ext cx="37" cy="48"/>
              </a:xfrm>
              <a:custGeom>
                <a:avLst/>
                <a:gdLst>
                  <a:gd name="T0" fmla="*/ 0 w 37"/>
                  <a:gd name="T1" fmla="*/ 3 h 96"/>
                  <a:gd name="T2" fmla="*/ 29 w 37"/>
                  <a:gd name="T3" fmla="*/ 0 h 96"/>
                  <a:gd name="T4" fmla="*/ 37 w 37"/>
                  <a:gd name="T5" fmla="*/ 1 h 96"/>
                  <a:gd name="T6" fmla="*/ 37 w 37"/>
                  <a:gd name="T7" fmla="*/ 1 h 96"/>
                  <a:gd name="T8" fmla="*/ 27 w 37"/>
                  <a:gd name="T9" fmla="*/ 1 h 96"/>
                  <a:gd name="T10" fmla="*/ 0 w 37"/>
                  <a:gd name="T11" fmla="*/ 3 h 96"/>
                  <a:gd name="T12" fmla="*/ 0 w 37"/>
                  <a:gd name="T13" fmla="*/ 3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6">
                    <a:moveTo>
                      <a:pt x="0" y="96"/>
                    </a:moveTo>
                    <a:lnTo>
                      <a:pt x="29" y="0"/>
                    </a:lnTo>
                    <a:lnTo>
                      <a:pt x="37" y="3"/>
                    </a:lnTo>
                    <a:lnTo>
                      <a:pt x="37" y="5"/>
                    </a:lnTo>
                    <a:lnTo>
                      <a:pt x="27" y="1"/>
                    </a:lnTo>
                    <a:lnTo>
                      <a:pt x="0" y="96"/>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1" name="Freeform 461"/>
              <p:cNvSpPr>
                <a:spLocks/>
              </p:cNvSpPr>
              <p:nvPr/>
            </p:nvSpPr>
            <p:spPr bwMode="auto">
              <a:xfrm>
                <a:off x="2328" y="1614"/>
                <a:ext cx="37" cy="47"/>
              </a:xfrm>
              <a:custGeom>
                <a:avLst/>
                <a:gdLst>
                  <a:gd name="T0" fmla="*/ 0 w 37"/>
                  <a:gd name="T1" fmla="*/ 2 h 95"/>
                  <a:gd name="T2" fmla="*/ 27 w 37"/>
                  <a:gd name="T3" fmla="*/ 0 h 95"/>
                  <a:gd name="T4" fmla="*/ 37 w 37"/>
                  <a:gd name="T5" fmla="*/ 0 h 95"/>
                  <a:gd name="T6" fmla="*/ 36 w 37"/>
                  <a:gd name="T7" fmla="*/ 0 h 95"/>
                  <a:gd name="T8" fmla="*/ 27 w 37"/>
                  <a:gd name="T9" fmla="*/ 0 h 95"/>
                  <a:gd name="T10" fmla="*/ 0 w 37"/>
                  <a:gd name="T11" fmla="*/ 2 h 95"/>
                  <a:gd name="T12" fmla="*/ 0 w 37"/>
                  <a:gd name="T13" fmla="*/ 2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5">
                    <a:moveTo>
                      <a:pt x="0" y="95"/>
                    </a:moveTo>
                    <a:lnTo>
                      <a:pt x="27" y="0"/>
                    </a:lnTo>
                    <a:lnTo>
                      <a:pt x="37" y="4"/>
                    </a:lnTo>
                    <a:lnTo>
                      <a:pt x="36" y="6"/>
                    </a:lnTo>
                    <a:lnTo>
                      <a:pt x="27" y="2"/>
                    </a:lnTo>
                    <a:lnTo>
                      <a:pt x="0" y="95"/>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2" name="Freeform 462"/>
              <p:cNvSpPr>
                <a:spLocks/>
              </p:cNvSpPr>
              <p:nvPr/>
            </p:nvSpPr>
            <p:spPr bwMode="auto">
              <a:xfrm>
                <a:off x="2328" y="1615"/>
                <a:ext cx="36" cy="46"/>
              </a:xfrm>
              <a:custGeom>
                <a:avLst/>
                <a:gdLst>
                  <a:gd name="T0" fmla="*/ 0 w 36"/>
                  <a:gd name="T1" fmla="*/ 2 h 93"/>
                  <a:gd name="T2" fmla="*/ 27 w 36"/>
                  <a:gd name="T3" fmla="*/ 0 h 93"/>
                  <a:gd name="T4" fmla="*/ 36 w 36"/>
                  <a:gd name="T5" fmla="*/ 0 h 93"/>
                  <a:gd name="T6" fmla="*/ 36 w 36"/>
                  <a:gd name="T7" fmla="*/ 0 h 93"/>
                  <a:gd name="T8" fmla="*/ 27 w 36"/>
                  <a:gd name="T9" fmla="*/ 0 h 93"/>
                  <a:gd name="T10" fmla="*/ 0 w 36"/>
                  <a:gd name="T11" fmla="*/ 2 h 93"/>
                  <a:gd name="T12" fmla="*/ 0 w 36"/>
                  <a:gd name="T13" fmla="*/ 2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93">
                    <a:moveTo>
                      <a:pt x="0" y="93"/>
                    </a:moveTo>
                    <a:lnTo>
                      <a:pt x="27" y="0"/>
                    </a:lnTo>
                    <a:lnTo>
                      <a:pt x="36" y="4"/>
                    </a:lnTo>
                    <a:lnTo>
                      <a:pt x="36" y="6"/>
                    </a:lnTo>
                    <a:lnTo>
                      <a:pt x="27" y="2"/>
                    </a:lnTo>
                    <a:lnTo>
                      <a:pt x="0" y="93"/>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3" name="Freeform 463"/>
              <p:cNvSpPr>
                <a:spLocks/>
              </p:cNvSpPr>
              <p:nvPr/>
            </p:nvSpPr>
            <p:spPr bwMode="auto">
              <a:xfrm>
                <a:off x="2328" y="1616"/>
                <a:ext cx="36" cy="45"/>
              </a:xfrm>
              <a:custGeom>
                <a:avLst/>
                <a:gdLst>
                  <a:gd name="T0" fmla="*/ 0 w 36"/>
                  <a:gd name="T1" fmla="*/ 2 h 91"/>
                  <a:gd name="T2" fmla="*/ 27 w 36"/>
                  <a:gd name="T3" fmla="*/ 0 h 91"/>
                  <a:gd name="T4" fmla="*/ 36 w 36"/>
                  <a:gd name="T5" fmla="*/ 0 h 91"/>
                  <a:gd name="T6" fmla="*/ 36 w 36"/>
                  <a:gd name="T7" fmla="*/ 0 h 91"/>
                  <a:gd name="T8" fmla="*/ 27 w 36"/>
                  <a:gd name="T9" fmla="*/ 0 h 91"/>
                  <a:gd name="T10" fmla="*/ 0 w 36"/>
                  <a:gd name="T11" fmla="*/ 2 h 91"/>
                  <a:gd name="T12" fmla="*/ 0 w 36"/>
                  <a:gd name="T13" fmla="*/ 2 h 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91">
                    <a:moveTo>
                      <a:pt x="0" y="91"/>
                    </a:moveTo>
                    <a:lnTo>
                      <a:pt x="27" y="0"/>
                    </a:lnTo>
                    <a:lnTo>
                      <a:pt x="36" y="4"/>
                    </a:lnTo>
                    <a:lnTo>
                      <a:pt x="36" y="7"/>
                    </a:lnTo>
                    <a:lnTo>
                      <a:pt x="27" y="2"/>
                    </a:lnTo>
                    <a:lnTo>
                      <a:pt x="0" y="91"/>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4" name="Freeform 464"/>
              <p:cNvSpPr>
                <a:spLocks/>
              </p:cNvSpPr>
              <p:nvPr/>
            </p:nvSpPr>
            <p:spPr bwMode="auto">
              <a:xfrm>
                <a:off x="2328" y="1617"/>
                <a:ext cx="36" cy="44"/>
              </a:xfrm>
              <a:custGeom>
                <a:avLst/>
                <a:gdLst>
                  <a:gd name="T0" fmla="*/ 0 w 36"/>
                  <a:gd name="T1" fmla="*/ 2 h 89"/>
                  <a:gd name="T2" fmla="*/ 27 w 36"/>
                  <a:gd name="T3" fmla="*/ 0 h 89"/>
                  <a:gd name="T4" fmla="*/ 36 w 36"/>
                  <a:gd name="T5" fmla="*/ 0 h 89"/>
                  <a:gd name="T6" fmla="*/ 34 w 36"/>
                  <a:gd name="T7" fmla="*/ 0 h 89"/>
                  <a:gd name="T8" fmla="*/ 26 w 36"/>
                  <a:gd name="T9" fmla="*/ 0 h 89"/>
                  <a:gd name="T10" fmla="*/ 2 w 36"/>
                  <a:gd name="T11" fmla="*/ 2 h 89"/>
                  <a:gd name="T12" fmla="*/ 0 w 36"/>
                  <a:gd name="T13" fmla="*/ 2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89">
                    <a:moveTo>
                      <a:pt x="0" y="89"/>
                    </a:moveTo>
                    <a:lnTo>
                      <a:pt x="27" y="0"/>
                    </a:lnTo>
                    <a:lnTo>
                      <a:pt x="36" y="5"/>
                    </a:lnTo>
                    <a:lnTo>
                      <a:pt x="34" y="7"/>
                    </a:lnTo>
                    <a:lnTo>
                      <a:pt x="26" y="2"/>
                    </a:lnTo>
                    <a:lnTo>
                      <a:pt x="2" y="89"/>
                    </a:lnTo>
                    <a:lnTo>
                      <a:pt x="0" y="8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5" name="Freeform 465"/>
              <p:cNvSpPr>
                <a:spLocks/>
              </p:cNvSpPr>
              <p:nvPr/>
            </p:nvSpPr>
            <p:spPr bwMode="auto">
              <a:xfrm>
                <a:off x="2330" y="1618"/>
                <a:ext cx="32" cy="43"/>
              </a:xfrm>
              <a:custGeom>
                <a:avLst/>
                <a:gdLst>
                  <a:gd name="T0" fmla="*/ 0 w 32"/>
                  <a:gd name="T1" fmla="*/ 2 h 87"/>
                  <a:gd name="T2" fmla="*/ 24 w 32"/>
                  <a:gd name="T3" fmla="*/ 0 h 87"/>
                  <a:gd name="T4" fmla="*/ 32 w 32"/>
                  <a:gd name="T5" fmla="*/ 0 h 87"/>
                  <a:gd name="T6" fmla="*/ 32 w 32"/>
                  <a:gd name="T7" fmla="*/ 0 h 87"/>
                  <a:gd name="T8" fmla="*/ 24 w 32"/>
                  <a:gd name="T9" fmla="*/ 0 h 87"/>
                  <a:gd name="T10" fmla="*/ 0 w 32"/>
                  <a:gd name="T11" fmla="*/ 2 h 87"/>
                  <a:gd name="T12" fmla="*/ 0 w 32"/>
                  <a:gd name="T13" fmla="*/ 2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7">
                    <a:moveTo>
                      <a:pt x="0" y="87"/>
                    </a:moveTo>
                    <a:lnTo>
                      <a:pt x="24" y="0"/>
                    </a:lnTo>
                    <a:lnTo>
                      <a:pt x="32" y="5"/>
                    </a:lnTo>
                    <a:lnTo>
                      <a:pt x="32" y="7"/>
                    </a:lnTo>
                    <a:lnTo>
                      <a:pt x="24" y="2"/>
                    </a:lnTo>
                    <a:lnTo>
                      <a:pt x="0" y="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6" name="Freeform 466"/>
              <p:cNvSpPr>
                <a:spLocks/>
              </p:cNvSpPr>
              <p:nvPr/>
            </p:nvSpPr>
            <p:spPr bwMode="auto">
              <a:xfrm>
                <a:off x="2330" y="1619"/>
                <a:ext cx="32" cy="42"/>
              </a:xfrm>
              <a:custGeom>
                <a:avLst/>
                <a:gdLst>
                  <a:gd name="T0" fmla="*/ 0 w 32"/>
                  <a:gd name="T1" fmla="*/ 2 h 85"/>
                  <a:gd name="T2" fmla="*/ 24 w 32"/>
                  <a:gd name="T3" fmla="*/ 0 h 85"/>
                  <a:gd name="T4" fmla="*/ 32 w 32"/>
                  <a:gd name="T5" fmla="*/ 0 h 85"/>
                  <a:gd name="T6" fmla="*/ 31 w 32"/>
                  <a:gd name="T7" fmla="*/ 0 h 85"/>
                  <a:gd name="T8" fmla="*/ 24 w 32"/>
                  <a:gd name="T9" fmla="*/ 0 h 85"/>
                  <a:gd name="T10" fmla="*/ 0 w 32"/>
                  <a:gd name="T11" fmla="*/ 2 h 85"/>
                  <a:gd name="T12" fmla="*/ 0 w 32"/>
                  <a:gd name="T13" fmla="*/ 2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5">
                    <a:moveTo>
                      <a:pt x="0" y="85"/>
                    </a:moveTo>
                    <a:lnTo>
                      <a:pt x="24" y="0"/>
                    </a:lnTo>
                    <a:lnTo>
                      <a:pt x="32" y="5"/>
                    </a:lnTo>
                    <a:lnTo>
                      <a:pt x="31" y="7"/>
                    </a:lnTo>
                    <a:lnTo>
                      <a:pt x="24" y="3"/>
                    </a:lnTo>
                    <a:lnTo>
                      <a:pt x="0" y="85"/>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7" name="Freeform 467"/>
              <p:cNvSpPr>
                <a:spLocks/>
              </p:cNvSpPr>
              <p:nvPr/>
            </p:nvSpPr>
            <p:spPr bwMode="auto">
              <a:xfrm>
                <a:off x="2330" y="1621"/>
                <a:ext cx="31" cy="40"/>
              </a:xfrm>
              <a:custGeom>
                <a:avLst/>
                <a:gdLst>
                  <a:gd name="T0" fmla="*/ 0 w 31"/>
                  <a:gd name="T1" fmla="*/ 2 h 82"/>
                  <a:gd name="T2" fmla="*/ 24 w 31"/>
                  <a:gd name="T3" fmla="*/ 0 h 82"/>
                  <a:gd name="T4" fmla="*/ 31 w 31"/>
                  <a:gd name="T5" fmla="*/ 0 h 82"/>
                  <a:gd name="T6" fmla="*/ 31 w 31"/>
                  <a:gd name="T7" fmla="*/ 0 h 82"/>
                  <a:gd name="T8" fmla="*/ 22 w 31"/>
                  <a:gd name="T9" fmla="*/ 0 h 82"/>
                  <a:gd name="T10" fmla="*/ 0 w 31"/>
                  <a:gd name="T11" fmla="*/ 2 h 82"/>
                  <a:gd name="T12" fmla="*/ 0 w 31"/>
                  <a:gd name="T13" fmla="*/ 2 h 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2">
                    <a:moveTo>
                      <a:pt x="0" y="82"/>
                    </a:moveTo>
                    <a:lnTo>
                      <a:pt x="24" y="0"/>
                    </a:lnTo>
                    <a:lnTo>
                      <a:pt x="31" y="4"/>
                    </a:lnTo>
                    <a:lnTo>
                      <a:pt x="31" y="6"/>
                    </a:lnTo>
                    <a:lnTo>
                      <a:pt x="22" y="2"/>
                    </a:lnTo>
                    <a:lnTo>
                      <a:pt x="0" y="82"/>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8" name="Freeform 468"/>
              <p:cNvSpPr>
                <a:spLocks/>
              </p:cNvSpPr>
              <p:nvPr/>
            </p:nvSpPr>
            <p:spPr bwMode="auto">
              <a:xfrm>
                <a:off x="2330" y="1621"/>
                <a:ext cx="31" cy="40"/>
              </a:xfrm>
              <a:custGeom>
                <a:avLst/>
                <a:gdLst>
                  <a:gd name="T0" fmla="*/ 0 w 31"/>
                  <a:gd name="T1" fmla="*/ 3 h 80"/>
                  <a:gd name="T2" fmla="*/ 22 w 31"/>
                  <a:gd name="T3" fmla="*/ 0 h 80"/>
                  <a:gd name="T4" fmla="*/ 31 w 31"/>
                  <a:gd name="T5" fmla="*/ 1 h 80"/>
                  <a:gd name="T6" fmla="*/ 29 w 31"/>
                  <a:gd name="T7" fmla="*/ 1 h 80"/>
                  <a:gd name="T8" fmla="*/ 22 w 31"/>
                  <a:gd name="T9" fmla="*/ 1 h 80"/>
                  <a:gd name="T10" fmla="*/ 0 w 31"/>
                  <a:gd name="T11" fmla="*/ 3 h 80"/>
                  <a:gd name="T12" fmla="*/ 0 w 31"/>
                  <a:gd name="T13" fmla="*/ 3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0">
                    <a:moveTo>
                      <a:pt x="0" y="80"/>
                    </a:moveTo>
                    <a:lnTo>
                      <a:pt x="22" y="0"/>
                    </a:lnTo>
                    <a:lnTo>
                      <a:pt x="31" y="4"/>
                    </a:lnTo>
                    <a:lnTo>
                      <a:pt x="29" y="7"/>
                    </a:lnTo>
                    <a:lnTo>
                      <a:pt x="22" y="4"/>
                    </a:lnTo>
                    <a:lnTo>
                      <a:pt x="0" y="8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19" name="Freeform 469"/>
              <p:cNvSpPr>
                <a:spLocks/>
              </p:cNvSpPr>
              <p:nvPr/>
            </p:nvSpPr>
            <p:spPr bwMode="auto">
              <a:xfrm>
                <a:off x="2330" y="1623"/>
                <a:ext cx="29" cy="38"/>
              </a:xfrm>
              <a:custGeom>
                <a:avLst/>
                <a:gdLst>
                  <a:gd name="T0" fmla="*/ 0 w 29"/>
                  <a:gd name="T1" fmla="*/ 3 h 76"/>
                  <a:gd name="T2" fmla="*/ 22 w 29"/>
                  <a:gd name="T3" fmla="*/ 0 h 76"/>
                  <a:gd name="T4" fmla="*/ 29 w 29"/>
                  <a:gd name="T5" fmla="*/ 1 h 76"/>
                  <a:gd name="T6" fmla="*/ 29 w 29"/>
                  <a:gd name="T7" fmla="*/ 1 h 76"/>
                  <a:gd name="T8" fmla="*/ 22 w 29"/>
                  <a:gd name="T9" fmla="*/ 1 h 76"/>
                  <a:gd name="T10" fmla="*/ 0 w 29"/>
                  <a:gd name="T11" fmla="*/ 3 h 76"/>
                  <a:gd name="T12" fmla="*/ 0 w 29"/>
                  <a:gd name="T13" fmla="*/ 3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76">
                    <a:moveTo>
                      <a:pt x="0" y="76"/>
                    </a:moveTo>
                    <a:lnTo>
                      <a:pt x="22" y="0"/>
                    </a:lnTo>
                    <a:lnTo>
                      <a:pt x="29" y="3"/>
                    </a:lnTo>
                    <a:lnTo>
                      <a:pt x="29" y="5"/>
                    </a:lnTo>
                    <a:lnTo>
                      <a:pt x="22" y="1"/>
                    </a:lnTo>
                    <a:lnTo>
                      <a:pt x="0" y="76"/>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0" name="Freeform 470"/>
              <p:cNvSpPr>
                <a:spLocks/>
              </p:cNvSpPr>
              <p:nvPr/>
            </p:nvSpPr>
            <p:spPr bwMode="auto">
              <a:xfrm>
                <a:off x="2330" y="1624"/>
                <a:ext cx="29" cy="37"/>
              </a:xfrm>
              <a:custGeom>
                <a:avLst/>
                <a:gdLst>
                  <a:gd name="T0" fmla="*/ 0 w 29"/>
                  <a:gd name="T1" fmla="*/ 2 h 75"/>
                  <a:gd name="T2" fmla="*/ 22 w 29"/>
                  <a:gd name="T3" fmla="*/ 0 h 75"/>
                  <a:gd name="T4" fmla="*/ 29 w 29"/>
                  <a:gd name="T5" fmla="*/ 0 h 75"/>
                  <a:gd name="T6" fmla="*/ 28 w 29"/>
                  <a:gd name="T7" fmla="*/ 0 h 75"/>
                  <a:gd name="T8" fmla="*/ 21 w 29"/>
                  <a:gd name="T9" fmla="*/ 0 h 75"/>
                  <a:gd name="T10" fmla="*/ 1 w 29"/>
                  <a:gd name="T11" fmla="*/ 2 h 75"/>
                  <a:gd name="T12" fmla="*/ 0 w 29"/>
                  <a:gd name="T13" fmla="*/ 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75">
                    <a:moveTo>
                      <a:pt x="0" y="75"/>
                    </a:moveTo>
                    <a:lnTo>
                      <a:pt x="22" y="0"/>
                    </a:lnTo>
                    <a:lnTo>
                      <a:pt x="29" y="4"/>
                    </a:lnTo>
                    <a:lnTo>
                      <a:pt x="28" y="8"/>
                    </a:lnTo>
                    <a:lnTo>
                      <a:pt x="21" y="4"/>
                    </a:lnTo>
                    <a:lnTo>
                      <a:pt x="1" y="75"/>
                    </a:lnTo>
                    <a:lnTo>
                      <a:pt x="0" y="75"/>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1" name="Freeform 471"/>
              <p:cNvSpPr>
                <a:spLocks/>
              </p:cNvSpPr>
              <p:nvPr/>
            </p:nvSpPr>
            <p:spPr bwMode="auto">
              <a:xfrm>
                <a:off x="2331" y="1626"/>
                <a:ext cx="27" cy="35"/>
              </a:xfrm>
              <a:custGeom>
                <a:avLst/>
                <a:gdLst>
                  <a:gd name="T0" fmla="*/ 0 w 27"/>
                  <a:gd name="T1" fmla="*/ 2 h 71"/>
                  <a:gd name="T2" fmla="*/ 20 w 27"/>
                  <a:gd name="T3" fmla="*/ 0 h 71"/>
                  <a:gd name="T4" fmla="*/ 27 w 27"/>
                  <a:gd name="T5" fmla="*/ 0 h 71"/>
                  <a:gd name="T6" fmla="*/ 27 w 27"/>
                  <a:gd name="T7" fmla="*/ 0 h 71"/>
                  <a:gd name="T8" fmla="*/ 20 w 27"/>
                  <a:gd name="T9" fmla="*/ 0 h 71"/>
                  <a:gd name="T10" fmla="*/ 0 w 27"/>
                  <a:gd name="T11" fmla="*/ 2 h 71"/>
                  <a:gd name="T12" fmla="*/ 0 w 27"/>
                  <a:gd name="T13" fmla="*/ 2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1">
                    <a:moveTo>
                      <a:pt x="0" y="71"/>
                    </a:moveTo>
                    <a:lnTo>
                      <a:pt x="20" y="0"/>
                    </a:lnTo>
                    <a:lnTo>
                      <a:pt x="27" y="4"/>
                    </a:lnTo>
                    <a:lnTo>
                      <a:pt x="27" y="5"/>
                    </a:lnTo>
                    <a:lnTo>
                      <a:pt x="20" y="2"/>
                    </a:lnTo>
                    <a:lnTo>
                      <a:pt x="0" y="7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2" name="Freeform 472"/>
              <p:cNvSpPr>
                <a:spLocks/>
              </p:cNvSpPr>
              <p:nvPr/>
            </p:nvSpPr>
            <p:spPr bwMode="auto">
              <a:xfrm>
                <a:off x="2331" y="1627"/>
                <a:ext cx="27" cy="35"/>
              </a:xfrm>
              <a:custGeom>
                <a:avLst/>
                <a:gdLst>
                  <a:gd name="T0" fmla="*/ 0 w 27"/>
                  <a:gd name="T1" fmla="*/ 3 h 70"/>
                  <a:gd name="T2" fmla="*/ 20 w 27"/>
                  <a:gd name="T3" fmla="*/ 0 h 70"/>
                  <a:gd name="T4" fmla="*/ 27 w 27"/>
                  <a:gd name="T5" fmla="*/ 1 h 70"/>
                  <a:gd name="T6" fmla="*/ 26 w 27"/>
                  <a:gd name="T7" fmla="*/ 1 h 70"/>
                  <a:gd name="T8" fmla="*/ 20 w 27"/>
                  <a:gd name="T9" fmla="*/ 1 h 70"/>
                  <a:gd name="T10" fmla="*/ 0 w 27"/>
                  <a:gd name="T11" fmla="*/ 3 h 70"/>
                  <a:gd name="T12" fmla="*/ 0 w 27"/>
                  <a:gd name="T13" fmla="*/ 3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0">
                    <a:moveTo>
                      <a:pt x="0" y="69"/>
                    </a:moveTo>
                    <a:lnTo>
                      <a:pt x="20" y="0"/>
                    </a:lnTo>
                    <a:lnTo>
                      <a:pt x="27" y="3"/>
                    </a:lnTo>
                    <a:lnTo>
                      <a:pt x="26" y="7"/>
                    </a:lnTo>
                    <a:lnTo>
                      <a:pt x="20" y="3"/>
                    </a:lnTo>
                    <a:lnTo>
                      <a:pt x="0" y="70"/>
                    </a:lnTo>
                    <a:lnTo>
                      <a:pt x="0"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3" name="Freeform 473"/>
              <p:cNvSpPr>
                <a:spLocks/>
              </p:cNvSpPr>
              <p:nvPr/>
            </p:nvSpPr>
            <p:spPr bwMode="auto">
              <a:xfrm>
                <a:off x="2331" y="1629"/>
                <a:ext cx="26" cy="33"/>
              </a:xfrm>
              <a:custGeom>
                <a:avLst/>
                <a:gdLst>
                  <a:gd name="T0" fmla="*/ 0 w 26"/>
                  <a:gd name="T1" fmla="*/ 2 h 67"/>
                  <a:gd name="T2" fmla="*/ 20 w 26"/>
                  <a:gd name="T3" fmla="*/ 0 h 67"/>
                  <a:gd name="T4" fmla="*/ 26 w 26"/>
                  <a:gd name="T5" fmla="*/ 0 h 67"/>
                  <a:gd name="T6" fmla="*/ 24 w 26"/>
                  <a:gd name="T7" fmla="*/ 0 h 67"/>
                  <a:gd name="T8" fmla="*/ 19 w 26"/>
                  <a:gd name="T9" fmla="*/ 0 h 67"/>
                  <a:gd name="T10" fmla="*/ 0 w 26"/>
                  <a:gd name="T11" fmla="*/ 2 h 67"/>
                  <a:gd name="T12" fmla="*/ 0 w 26"/>
                  <a:gd name="T13" fmla="*/ 2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67">
                    <a:moveTo>
                      <a:pt x="0" y="67"/>
                    </a:moveTo>
                    <a:lnTo>
                      <a:pt x="20" y="0"/>
                    </a:lnTo>
                    <a:lnTo>
                      <a:pt x="26" y="4"/>
                    </a:lnTo>
                    <a:lnTo>
                      <a:pt x="24" y="6"/>
                    </a:lnTo>
                    <a:lnTo>
                      <a:pt x="19" y="4"/>
                    </a:lnTo>
                    <a:lnTo>
                      <a:pt x="0" y="6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4" name="Freeform 474"/>
              <p:cNvSpPr>
                <a:spLocks/>
              </p:cNvSpPr>
              <p:nvPr/>
            </p:nvSpPr>
            <p:spPr bwMode="auto">
              <a:xfrm>
                <a:off x="2331" y="1631"/>
                <a:ext cx="24" cy="31"/>
              </a:xfrm>
              <a:custGeom>
                <a:avLst/>
                <a:gdLst>
                  <a:gd name="T0" fmla="*/ 0 w 24"/>
                  <a:gd name="T1" fmla="*/ 1 h 63"/>
                  <a:gd name="T2" fmla="*/ 19 w 24"/>
                  <a:gd name="T3" fmla="*/ 0 h 63"/>
                  <a:gd name="T4" fmla="*/ 24 w 24"/>
                  <a:gd name="T5" fmla="*/ 0 h 63"/>
                  <a:gd name="T6" fmla="*/ 24 w 24"/>
                  <a:gd name="T7" fmla="*/ 0 h 63"/>
                  <a:gd name="T8" fmla="*/ 19 w 24"/>
                  <a:gd name="T9" fmla="*/ 0 h 63"/>
                  <a:gd name="T10" fmla="*/ 0 w 24"/>
                  <a:gd name="T11" fmla="*/ 1 h 63"/>
                  <a:gd name="T12" fmla="*/ 0 w 24"/>
                  <a:gd name="T13" fmla="*/ 1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3">
                    <a:moveTo>
                      <a:pt x="0" y="63"/>
                    </a:moveTo>
                    <a:lnTo>
                      <a:pt x="19" y="0"/>
                    </a:lnTo>
                    <a:lnTo>
                      <a:pt x="24" y="2"/>
                    </a:lnTo>
                    <a:lnTo>
                      <a:pt x="24" y="5"/>
                    </a:lnTo>
                    <a:lnTo>
                      <a:pt x="19" y="2"/>
                    </a:lnTo>
                    <a:lnTo>
                      <a:pt x="0" y="63"/>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5" name="Freeform 475"/>
              <p:cNvSpPr>
                <a:spLocks/>
              </p:cNvSpPr>
              <p:nvPr/>
            </p:nvSpPr>
            <p:spPr bwMode="auto">
              <a:xfrm>
                <a:off x="2331" y="1631"/>
                <a:ext cx="24" cy="31"/>
              </a:xfrm>
              <a:custGeom>
                <a:avLst/>
                <a:gdLst>
                  <a:gd name="T0" fmla="*/ 0 w 24"/>
                  <a:gd name="T1" fmla="*/ 2 h 61"/>
                  <a:gd name="T2" fmla="*/ 19 w 24"/>
                  <a:gd name="T3" fmla="*/ 0 h 61"/>
                  <a:gd name="T4" fmla="*/ 24 w 24"/>
                  <a:gd name="T5" fmla="*/ 1 h 61"/>
                  <a:gd name="T6" fmla="*/ 23 w 24"/>
                  <a:gd name="T7" fmla="*/ 1 h 61"/>
                  <a:gd name="T8" fmla="*/ 17 w 24"/>
                  <a:gd name="T9" fmla="*/ 1 h 61"/>
                  <a:gd name="T10" fmla="*/ 2 w 24"/>
                  <a:gd name="T11" fmla="*/ 2 h 61"/>
                  <a:gd name="T12" fmla="*/ 0 w 24"/>
                  <a:gd name="T13" fmla="*/ 2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1">
                    <a:moveTo>
                      <a:pt x="0" y="61"/>
                    </a:moveTo>
                    <a:lnTo>
                      <a:pt x="19" y="0"/>
                    </a:lnTo>
                    <a:lnTo>
                      <a:pt x="24" y="3"/>
                    </a:lnTo>
                    <a:lnTo>
                      <a:pt x="23" y="7"/>
                    </a:lnTo>
                    <a:lnTo>
                      <a:pt x="17" y="3"/>
                    </a:lnTo>
                    <a:lnTo>
                      <a:pt x="2" y="61"/>
                    </a:lnTo>
                    <a:lnTo>
                      <a:pt x="0" y="61"/>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6" name="Freeform 476"/>
              <p:cNvSpPr>
                <a:spLocks/>
              </p:cNvSpPr>
              <p:nvPr/>
            </p:nvSpPr>
            <p:spPr bwMode="auto">
              <a:xfrm>
                <a:off x="2333" y="1633"/>
                <a:ext cx="21" cy="29"/>
              </a:xfrm>
              <a:custGeom>
                <a:avLst/>
                <a:gdLst>
                  <a:gd name="T0" fmla="*/ 0 w 21"/>
                  <a:gd name="T1" fmla="*/ 2 h 58"/>
                  <a:gd name="T2" fmla="*/ 15 w 21"/>
                  <a:gd name="T3" fmla="*/ 0 h 58"/>
                  <a:gd name="T4" fmla="*/ 21 w 21"/>
                  <a:gd name="T5" fmla="*/ 1 h 58"/>
                  <a:gd name="T6" fmla="*/ 19 w 21"/>
                  <a:gd name="T7" fmla="*/ 1 h 58"/>
                  <a:gd name="T8" fmla="*/ 15 w 21"/>
                  <a:gd name="T9" fmla="*/ 1 h 58"/>
                  <a:gd name="T10" fmla="*/ 0 w 21"/>
                  <a:gd name="T11" fmla="*/ 2 h 58"/>
                  <a:gd name="T12" fmla="*/ 0 w 21"/>
                  <a:gd name="T13" fmla="*/ 2 h 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58">
                    <a:moveTo>
                      <a:pt x="0" y="58"/>
                    </a:moveTo>
                    <a:lnTo>
                      <a:pt x="15" y="0"/>
                    </a:lnTo>
                    <a:lnTo>
                      <a:pt x="21" y="4"/>
                    </a:lnTo>
                    <a:lnTo>
                      <a:pt x="19" y="8"/>
                    </a:lnTo>
                    <a:lnTo>
                      <a:pt x="15" y="4"/>
                    </a:lnTo>
                    <a:lnTo>
                      <a:pt x="0" y="58"/>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7" name="Freeform 477"/>
              <p:cNvSpPr>
                <a:spLocks/>
              </p:cNvSpPr>
              <p:nvPr/>
            </p:nvSpPr>
            <p:spPr bwMode="auto">
              <a:xfrm>
                <a:off x="2333" y="1635"/>
                <a:ext cx="19" cy="27"/>
              </a:xfrm>
              <a:custGeom>
                <a:avLst/>
                <a:gdLst>
                  <a:gd name="T0" fmla="*/ 0 w 19"/>
                  <a:gd name="T1" fmla="*/ 2 h 54"/>
                  <a:gd name="T2" fmla="*/ 15 w 19"/>
                  <a:gd name="T3" fmla="*/ 0 h 54"/>
                  <a:gd name="T4" fmla="*/ 19 w 19"/>
                  <a:gd name="T5" fmla="*/ 1 h 54"/>
                  <a:gd name="T6" fmla="*/ 19 w 19"/>
                  <a:gd name="T7" fmla="*/ 1 h 54"/>
                  <a:gd name="T8" fmla="*/ 14 w 19"/>
                  <a:gd name="T9" fmla="*/ 1 h 54"/>
                  <a:gd name="T10" fmla="*/ 0 w 19"/>
                  <a:gd name="T11" fmla="*/ 2 h 54"/>
                  <a:gd name="T12" fmla="*/ 0 w 19"/>
                  <a:gd name="T13" fmla="*/ 2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54">
                    <a:moveTo>
                      <a:pt x="0" y="54"/>
                    </a:moveTo>
                    <a:lnTo>
                      <a:pt x="15" y="0"/>
                    </a:lnTo>
                    <a:lnTo>
                      <a:pt x="19" y="4"/>
                    </a:lnTo>
                    <a:lnTo>
                      <a:pt x="19" y="7"/>
                    </a:lnTo>
                    <a:lnTo>
                      <a:pt x="14" y="4"/>
                    </a:lnTo>
                    <a:lnTo>
                      <a:pt x="0" y="5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8" name="Freeform 478"/>
              <p:cNvSpPr>
                <a:spLocks/>
              </p:cNvSpPr>
              <p:nvPr/>
            </p:nvSpPr>
            <p:spPr bwMode="auto">
              <a:xfrm>
                <a:off x="2333" y="1637"/>
                <a:ext cx="19" cy="25"/>
              </a:xfrm>
              <a:custGeom>
                <a:avLst/>
                <a:gdLst>
                  <a:gd name="T0" fmla="*/ 0 w 19"/>
                  <a:gd name="T1" fmla="*/ 2 h 50"/>
                  <a:gd name="T2" fmla="*/ 14 w 19"/>
                  <a:gd name="T3" fmla="*/ 0 h 50"/>
                  <a:gd name="T4" fmla="*/ 19 w 19"/>
                  <a:gd name="T5" fmla="*/ 1 h 50"/>
                  <a:gd name="T6" fmla="*/ 18 w 19"/>
                  <a:gd name="T7" fmla="*/ 1 h 50"/>
                  <a:gd name="T8" fmla="*/ 14 w 19"/>
                  <a:gd name="T9" fmla="*/ 1 h 50"/>
                  <a:gd name="T10" fmla="*/ 0 w 19"/>
                  <a:gd name="T11" fmla="*/ 2 h 50"/>
                  <a:gd name="T12" fmla="*/ 0 w 19"/>
                  <a:gd name="T13" fmla="*/ 2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50">
                    <a:moveTo>
                      <a:pt x="0" y="50"/>
                    </a:moveTo>
                    <a:lnTo>
                      <a:pt x="14" y="0"/>
                    </a:lnTo>
                    <a:lnTo>
                      <a:pt x="19" y="3"/>
                    </a:lnTo>
                    <a:lnTo>
                      <a:pt x="18" y="7"/>
                    </a:lnTo>
                    <a:lnTo>
                      <a:pt x="14" y="3"/>
                    </a:lnTo>
                    <a:lnTo>
                      <a:pt x="0" y="5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29" name="Freeform 479"/>
              <p:cNvSpPr>
                <a:spLocks/>
              </p:cNvSpPr>
              <p:nvPr/>
            </p:nvSpPr>
            <p:spPr bwMode="auto">
              <a:xfrm>
                <a:off x="2333" y="1639"/>
                <a:ext cx="18" cy="23"/>
              </a:xfrm>
              <a:custGeom>
                <a:avLst/>
                <a:gdLst>
                  <a:gd name="T0" fmla="*/ 0 w 18"/>
                  <a:gd name="T1" fmla="*/ 1 h 47"/>
                  <a:gd name="T2" fmla="*/ 14 w 18"/>
                  <a:gd name="T3" fmla="*/ 0 h 47"/>
                  <a:gd name="T4" fmla="*/ 18 w 18"/>
                  <a:gd name="T5" fmla="*/ 0 h 47"/>
                  <a:gd name="T6" fmla="*/ 17 w 18"/>
                  <a:gd name="T7" fmla="*/ 0 h 47"/>
                  <a:gd name="T8" fmla="*/ 12 w 18"/>
                  <a:gd name="T9" fmla="*/ 0 h 47"/>
                  <a:gd name="T10" fmla="*/ 1 w 18"/>
                  <a:gd name="T11" fmla="*/ 1 h 47"/>
                  <a:gd name="T12" fmla="*/ 0 w 18"/>
                  <a:gd name="T13" fmla="*/ 1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7">
                    <a:moveTo>
                      <a:pt x="0" y="47"/>
                    </a:moveTo>
                    <a:lnTo>
                      <a:pt x="14" y="0"/>
                    </a:lnTo>
                    <a:lnTo>
                      <a:pt x="18" y="4"/>
                    </a:lnTo>
                    <a:lnTo>
                      <a:pt x="17" y="8"/>
                    </a:lnTo>
                    <a:lnTo>
                      <a:pt x="12" y="6"/>
                    </a:lnTo>
                    <a:lnTo>
                      <a:pt x="1" y="47"/>
                    </a:lnTo>
                    <a:lnTo>
                      <a:pt x="0" y="47"/>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0" name="Freeform 480"/>
              <p:cNvSpPr>
                <a:spLocks/>
              </p:cNvSpPr>
              <p:nvPr/>
            </p:nvSpPr>
            <p:spPr bwMode="auto">
              <a:xfrm>
                <a:off x="2334" y="1641"/>
                <a:ext cx="16" cy="21"/>
              </a:xfrm>
              <a:custGeom>
                <a:avLst/>
                <a:gdLst>
                  <a:gd name="T0" fmla="*/ 0 w 16"/>
                  <a:gd name="T1" fmla="*/ 2 h 41"/>
                  <a:gd name="T2" fmla="*/ 11 w 16"/>
                  <a:gd name="T3" fmla="*/ 0 h 41"/>
                  <a:gd name="T4" fmla="*/ 16 w 16"/>
                  <a:gd name="T5" fmla="*/ 1 h 41"/>
                  <a:gd name="T6" fmla="*/ 14 w 16"/>
                  <a:gd name="T7" fmla="*/ 1 h 41"/>
                  <a:gd name="T8" fmla="*/ 11 w 16"/>
                  <a:gd name="T9" fmla="*/ 1 h 41"/>
                  <a:gd name="T10" fmla="*/ 0 w 16"/>
                  <a:gd name="T11" fmla="*/ 2 h 41"/>
                  <a:gd name="T12" fmla="*/ 0 w 16"/>
                  <a:gd name="T13" fmla="*/ 2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1">
                    <a:moveTo>
                      <a:pt x="0" y="41"/>
                    </a:moveTo>
                    <a:lnTo>
                      <a:pt x="11" y="0"/>
                    </a:lnTo>
                    <a:lnTo>
                      <a:pt x="16" y="2"/>
                    </a:lnTo>
                    <a:lnTo>
                      <a:pt x="14" y="5"/>
                    </a:lnTo>
                    <a:lnTo>
                      <a:pt x="11" y="3"/>
                    </a:lnTo>
                    <a:lnTo>
                      <a:pt x="0" y="41"/>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1" name="Freeform 481"/>
              <p:cNvSpPr>
                <a:spLocks/>
              </p:cNvSpPr>
              <p:nvPr/>
            </p:nvSpPr>
            <p:spPr bwMode="auto">
              <a:xfrm>
                <a:off x="2334" y="1643"/>
                <a:ext cx="14" cy="19"/>
              </a:xfrm>
              <a:custGeom>
                <a:avLst/>
                <a:gdLst>
                  <a:gd name="T0" fmla="*/ 0 w 14"/>
                  <a:gd name="T1" fmla="*/ 2 h 38"/>
                  <a:gd name="T2" fmla="*/ 11 w 14"/>
                  <a:gd name="T3" fmla="*/ 0 h 38"/>
                  <a:gd name="T4" fmla="*/ 14 w 14"/>
                  <a:gd name="T5" fmla="*/ 1 h 38"/>
                  <a:gd name="T6" fmla="*/ 14 w 14"/>
                  <a:gd name="T7" fmla="*/ 1 h 38"/>
                  <a:gd name="T8" fmla="*/ 10 w 14"/>
                  <a:gd name="T9" fmla="*/ 1 h 38"/>
                  <a:gd name="T10" fmla="*/ 0 w 14"/>
                  <a:gd name="T11" fmla="*/ 2 h 38"/>
                  <a:gd name="T12" fmla="*/ 0 w 14"/>
                  <a:gd name="T13" fmla="*/ 2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8">
                    <a:moveTo>
                      <a:pt x="0" y="38"/>
                    </a:moveTo>
                    <a:lnTo>
                      <a:pt x="11" y="0"/>
                    </a:lnTo>
                    <a:lnTo>
                      <a:pt x="14" y="2"/>
                    </a:lnTo>
                    <a:lnTo>
                      <a:pt x="14" y="6"/>
                    </a:lnTo>
                    <a:lnTo>
                      <a:pt x="10" y="4"/>
                    </a:lnTo>
                    <a:lnTo>
                      <a:pt x="0" y="38"/>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2" name="Freeform 482"/>
              <p:cNvSpPr>
                <a:spLocks/>
              </p:cNvSpPr>
              <p:nvPr/>
            </p:nvSpPr>
            <p:spPr bwMode="auto">
              <a:xfrm>
                <a:off x="2334" y="1645"/>
                <a:ext cx="14" cy="18"/>
              </a:xfrm>
              <a:custGeom>
                <a:avLst/>
                <a:gdLst>
                  <a:gd name="T0" fmla="*/ 0 w 14"/>
                  <a:gd name="T1" fmla="*/ 2 h 36"/>
                  <a:gd name="T2" fmla="*/ 10 w 14"/>
                  <a:gd name="T3" fmla="*/ 0 h 36"/>
                  <a:gd name="T4" fmla="*/ 14 w 14"/>
                  <a:gd name="T5" fmla="*/ 1 h 36"/>
                  <a:gd name="T6" fmla="*/ 13 w 14"/>
                  <a:gd name="T7" fmla="*/ 1 h 36"/>
                  <a:gd name="T8" fmla="*/ 10 w 14"/>
                  <a:gd name="T9" fmla="*/ 1 h 36"/>
                  <a:gd name="T10" fmla="*/ 0 w 14"/>
                  <a:gd name="T11" fmla="*/ 2 h 36"/>
                  <a:gd name="T12" fmla="*/ 0 w 14"/>
                  <a:gd name="T13" fmla="*/ 2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6">
                    <a:moveTo>
                      <a:pt x="0" y="34"/>
                    </a:moveTo>
                    <a:lnTo>
                      <a:pt x="10" y="0"/>
                    </a:lnTo>
                    <a:lnTo>
                      <a:pt x="14" y="2"/>
                    </a:lnTo>
                    <a:lnTo>
                      <a:pt x="13" y="7"/>
                    </a:lnTo>
                    <a:lnTo>
                      <a:pt x="10" y="5"/>
                    </a:lnTo>
                    <a:lnTo>
                      <a:pt x="0" y="36"/>
                    </a:lnTo>
                    <a:lnTo>
                      <a:pt x="0" y="34"/>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3" name="Freeform 483"/>
              <p:cNvSpPr>
                <a:spLocks/>
              </p:cNvSpPr>
              <p:nvPr/>
            </p:nvSpPr>
            <p:spPr bwMode="auto">
              <a:xfrm>
                <a:off x="2334" y="1648"/>
                <a:ext cx="13" cy="15"/>
              </a:xfrm>
              <a:custGeom>
                <a:avLst/>
                <a:gdLst>
                  <a:gd name="T0" fmla="*/ 0 w 13"/>
                  <a:gd name="T1" fmla="*/ 0 h 31"/>
                  <a:gd name="T2" fmla="*/ 10 w 13"/>
                  <a:gd name="T3" fmla="*/ 0 h 31"/>
                  <a:gd name="T4" fmla="*/ 13 w 13"/>
                  <a:gd name="T5" fmla="*/ 0 h 31"/>
                  <a:gd name="T6" fmla="*/ 11 w 13"/>
                  <a:gd name="T7" fmla="*/ 0 h 31"/>
                  <a:gd name="T8" fmla="*/ 8 w 13"/>
                  <a:gd name="T9" fmla="*/ 0 h 31"/>
                  <a:gd name="T10" fmla="*/ 1 w 13"/>
                  <a:gd name="T11" fmla="*/ 0 h 31"/>
                  <a:gd name="T12" fmla="*/ 0 w 13"/>
                  <a:gd name="T13" fmla="*/ 0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31">
                    <a:moveTo>
                      <a:pt x="0" y="31"/>
                    </a:moveTo>
                    <a:lnTo>
                      <a:pt x="10" y="0"/>
                    </a:lnTo>
                    <a:lnTo>
                      <a:pt x="13" y="2"/>
                    </a:lnTo>
                    <a:lnTo>
                      <a:pt x="11" y="6"/>
                    </a:lnTo>
                    <a:lnTo>
                      <a:pt x="8" y="6"/>
                    </a:lnTo>
                    <a:lnTo>
                      <a:pt x="1" y="31"/>
                    </a:lnTo>
                    <a:lnTo>
                      <a:pt x="0" y="31"/>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4" name="Freeform 484"/>
              <p:cNvSpPr>
                <a:spLocks/>
              </p:cNvSpPr>
              <p:nvPr/>
            </p:nvSpPr>
            <p:spPr bwMode="auto">
              <a:xfrm>
                <a:off x="2335" y="1650"/>
                <a:ext cx="10" cy="13"/>
              </a:xfrm>
              <a:custGeom>
                <a:avLst/>
                <a:gdLst>
                  <a:gd name="T0" fmla="*/ 0 w 10"/>
                  <a:gd name="T1" fmla="*/ 1 h 25"/>
                  <a:gd name="T2" fmla="*/ 7 w 10"/>
                  <a:gd name="T3" fmla="*/ 0 h 25"/>
                  <a:gd name="T4" fmla="*/ 10 w 10"/>
                  <a:gd name="T5" fmla="*/ 0 h 25"/>
                  <a:gd name="T6" fmla="*/ 9 w 10"/>
                  <a:gd name="T7" fmla="*/ 1 h 25"/>
                  <a:gd name="T8" fmla="*/ 6 w 10"/>
                  <a:gd name="T9" fmla="*/ 1 h 25"/>
                  <a:gd name="T10" fmla="*/ 0 w 10"/>
                  <a:gd name="T11" fmla="*/ 1 h 25"/>
                  <a:gd name="T12" fmla="*/ 0 w 10"/>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25">
                    <a:moveTo>
                      <a:pt x="0" y="25"/>
                    </a:moveTo>
                    <a:lnTo>
                      <a:pt x="7" y="0"/>
                    </a:lnTo>
                    <a:lnTo>
                      <a:pt x="10" y="0"/>
                    </a:lnTo>
                    <a:lnTo>
                      <a:pt x="9" y="5"/>
                    </a:lnTo>
                    <a:lnTo>
                      <a:pt x="6" y="5"/>
                    </a:lnTo>
                    <a:lnTo>
                      <a:pt x="0" y="2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5" name="Freeform 485"/>
              <p:cNvSpPr>
                <a:spLocks/>
              </p:cNvSpPr>
              <p:nvPr/>
            </p:nvSpPr>
            <p:spPr bwMode="auto">
              <a:xfrm>
                <a:off x="2335" y="1653"/>
                <a:ext cx="9" cy="10"/>
              </a:xfrm>
              <a:custGeom>
                <a:avLst/>
                <a:gdLst>
                  <a:gd name="T0" fmla="*/ 0 w 9"/>
                  <a:gd name="T1" fmla="*/ 1 h 20"/>
                  <a:gd name="T2" fmla="*/ 6 w 9"/>
                  <a:gd name="T3" fmla="*/ 0 h 20"/>
                  <a:gd name="T4" fmla="*/ 9 w 9"/>
                  <a:gd name="T5" fmla="*/ 0 h 20"/>
                  <a:gd name="T6" fmla="*/ 7 w 9"/>
                  <a:gd name="T7" fmla="*/ 1 h 20"/>
                  <a:gd name="T8" fmla="*/ 6 w 9"/>
                  <a:gd name="T9" fmla="*/ 1 h 20"/>
                  <a:gd name="T10" fmla="*/ 0 w 9"/>
                  <a:gd name="T11" fmla="*/ 1 h 20"/>
                  <a:gd name="T12" fmla="*/ 0 w 9"/>
                  <a:gd name="T13" fmla="*/ 1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20">
                    <a:moveTo>
                      <a:pt x="0" y="20"/>
                    </a:moveTo>
                    <a:lnTo>
                      <a:pt x="6" y="0"/>
                    </a:lnTo>
                    <a:lnTo>
                      <a:pt x="9" y="0"/>
                    </a:lnTo>
                    <a:lnTo>
                      <a:pt x="7" y="6"/>
                    </a:lnTo>
                    <a:lnTo>
                      <a:pt x="6" y="6"/>
                    </a:lnTo>
                    <a:lnTo>
                      <a:pt x="0" y="20"/>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6" name="Freeform 486"/>
              <p:cNvSpPr>
                <a:spLocks/>
              </p:cNvSpPr>
              <p:nvPr/>
            </p:nvSpPr>
            <p:spPr bwMode="auto">
              <a:xfrm>
                <a:off x="2335" y="1656"/>
                <a:ext cx="7" cy="7"/>
              </a:xfrm>
              <a:custGeom>
                <a:avLst/>
                <a:gdLst>
                  <a:gd name="T0" fmla="*/ 0 w 7"/>
                  <a:gd name="T1" fmla="*/ 1 h 14"/>
                  <a:gd name="T2" fmla="*/ 6 w 7"/>
                  <a:gd name="T3" fmla="*/ 0 h 14"/>
                  <a:gd name="T4" fmla="*/ 7 w 7"/>
                  <a:gd name="T5" fmla="*/ 0 h 14"/>
                  <a:gd name="T6" fmla="*/ 5 w 7"/>
                  <a:gd name="T7" fmla="*/ 1 h 14"/>
                  <a:gd name="T8" fmla="*/ 5 w 7"/>
                  <a:gd name="T9" fmla="*/ 1 h 14"/>
                  <a:gd name="T10" fmla="*/ 2 w 7"/>
                  <a:gd name="T11" fmla="*/ 1 h 14"/>
                  <a:gd name="T12" fmla="*/ 0 w 7"/>
                  <a:gd name="T13" fmla="*/ 1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4">
                    <a:moveTo>
                      <a:pt x="0" y="14"/>
                    </a:moveTo>
                    <a:lnTo>
                      <a:pt x="6" y="0"/>
                    </a:lnTo>
                    <a:lnTo>
                      <a:pt x="7" y="0"/>
                    </a:lnTo>
                    <a:lnTo>
                      <a:pt x="5" y="5"/>
                    </a:lnTo>
                    <a:lnTo>
                      <a:pt x="2" y="14"/>
                    </a:lnTo>
                    <a:lnTo>
                      <a:pt x="0" y="1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7" name="Freeform 487"/>
              <p:cNvSpPr>
                <a:spLocks/>
              </p:cNvSpPr>
              <p:nvPr/>
            </p:nvSpPr>
            <p:spPr bwMode="auto">
              <a:xfrm>
                <a:off x="2337" y="1659"/>
                <a:ext cx="3" cy="4"/>
              </a:xfrm>
              <a:custGeom>
                <a:avLst/>
                <a:gdLst>
                  <a:gd name="T0" fmla="*/ 0 w 3"/>
                  <a:gd name="T1" fmla="*/ 0 h 9"/>
                  <a:gd name="T2" fmla="*/ 3 w 3"/>
                  <a:gd name="T3" fmla="*/ 0 h 9"/>
                  <a:gd name="T4" fmla="*/ 3 w 3"/>
                  <a:gd name="T5" fmla="*/ 0 h 9"/>
                  <a:gd name="T6" fmla="*/ 1 w 3"/>
                  <a:gd name="T7" fmla="*/ 0 h 9"/>
                  <a:gd name="T8" fmla="*/ 1 w 3"/>
                  <a:gd name="T9" fmla="*/ 0 h 9"/>
                  <a:gd name="T10" fmla="*/ 0 w 3"/>
                  <a:gd name="T11" fmla="*/ 0 h 9"/>
                  <a:gd name="T12" fmla="*/ 0 w 3"/>
                  <a:gd name="T13" fmla="*/ 0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9">
                    <a:moveTo>
                      <a:pt x="0" y="9"/>
                    </a:moveTo>
                    <a:lnTo>
                      <a:pt x="3" y="0"/>
                    </a:lnTo>
                    <a:lnTo>
                      <a:pt x="1" y="6"/>
                    </a:lnTo>
                    <a:lnTo>
                      <a:pt x="0" y="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8" name="Freeform 488"/>
              <p:cNvSpPr>
                <a:spLocks/>
              </p:cNvSpPr>
              <p:nvPr/>
            </p:nvSpPr>
            <p:spPr bwMode="auto">
              <a:xfrm>
                <a:off x="2337" y="1661"/>
                <a:ext cx="1" cy="3"/>
              </a:xfrm>
              <a:custGeom>
                <a:avLst/>
                <a:gdLst>
                  <a:gd name="T0" fmla="*/ 0 w 1"/>
                  <a:gd name="T1" fmla="*/ 1 h 5"/>
                  <a:gd name="T2" fmla="*/ 1 w 1"/>
                  <a:gd name="T3" fmla="*/ 0 h 5"/>
                  <a:gd name="T4" fmla="*/ 1 w 1"/>
                  <a:gd name="T5" fmla="*/ 0 h 5"/>
                  <a:gd name="T6" fmla="*/ 1 w 1"/>
                  <a:gd name="T7" fmla="*/ 1 h 5"/>
                  <a:gd name="T8" fmla="*/ 1 w 1"/>
                  <a:gd name="T9" fmla="*/ 1 h 5"/>
                  <a:gd name="T10" fmla="*/ 1 w 1"/>
                  <a:gd name="T11" fmla="*/ 1 h 5"/>
                  <a:gd name="T12" fmla="*/ 0 w 1"/>
                  <a:gd name="T13" fmla="*/ 1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5">
                    <a:moveTo>
                      <a:pt x="0" y="3"/>
                    </a:moveTo>
                    <a:lnTo>
                      <a:pt x="1" y="0"/>
                    </a:lnTo>
                    <a:lnTo>
                      <a:pt x="1" y="5"/>
                    </a:lnTo>
                    <a:lnTo>
                      <a:pt x="0" y="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39" name="Freeform 489"/>
              <p:cNvSpPr>
                <a:spLocks/>
              </p:cNvSpPr>
              <p:nvPr/>
            </p:nvSpPr>
            <p:spPr bwMode="auto">
              <a:xfrm>
                <a:off x="2335" y="1610"/>
                <a:ext cx="26" cy="54"/>
              </a:xfrm>
              <a:custGeom>
                <a:avLst/>
                <a:gdLst>
                  <a:gd name="T0" fmla="*/ 3 w 26"/>
                  <a:gd name="T1" fmla="*/ 3 h 109"/>
                  <a:gd name="T2" fmla="*/ 0 w 26"/>
                  <a:gd name="T3" fmla="*/ 2 h 109"/>
                  <a:gd name="T4" fmla="*/ 23 w 26"/>
                  <a:gd name="T5" fmla="*/ 0 h 109"/>
                  <a:gd name="T6" fmla="*/ 26 w 26"/>
                  <a:gd name="T7" fmla="*/ 0 h 109"/>
                  <a:gd name="T8" fmla="*/ 3 w 26"/>
                  <a:gd name="T9" fmla="*/ 3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09">
                    <a:moveTo>
                      <a:pt x="3" y="109"/>
                    </a:moveTo>
                    <a:lnTo>
                      <a:pt x="0" y="80"/>
                    </a:lnTo>
                    <a:lnTo>
                      <a:pt x="23" y="0"/>
                    </a:lnTo>
                    <a:lnTo>
                      <a:pt x="26" y="29"/>
                    </a:lnTo>
                    <a:lnTo>
                      <a:pt x="3" y="10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0" name="Freeform 490"/>
              <p:cNvSpPr>
                <a:spLocks/>
              </p:cNvSpPr>
              <p:nvPr/>
            </p:nvSpPr>
            <p:spPr bwMode="auto">
              <a:xfrm>
                <a:off x="1362" y="1378"/>
                <a:ext cx="996" cy="272"/>
              </a:xfrm>
              <a:custGeom>
                <a:avLst/>
                <a:gdLst>
                  <a:gd name="T0" fmla="*/ 973 w 996"/>
                  <a:gd name="T1" fmla="*/ 17 h 543"/>
                  <a:gd name="T2" fmla="*/ 996 w 996"/>
                  <a:gd name="T3" fmla="*/ 15 h 543"/>
                  <a:gd name="T4" fmla="*/ 0 w 996"/>
                  <a:gd name="T5" fmla="*/ 0 h 543"/>
                  <a:gd name="T6" fmla="*/ 0 w 996"/>
                  <a:gd name="T7" fmla="*/ 1 h 543"/>
                  <a:gd name="T8" fmla="*/ 69 w 996"/>
                  <a:gd name="T9" fmla="*/ 2 h 543"/>
                  <a:gd name="T10" fmla="*/ 137 w 996"/>
                  <a:gd name="T11" fmla="*/ 3 h 543"/>
                  <a:gd name="T12" fmla="*/ 206 w 996"/>
                  <a:gd name="T13" fmla="*/ 4 h 543"/>
                  <a:gd name="T14" fmla="*/ 272 w 996"/>
                  <a:gd name="T15" fmla="*/ 5 h 543"/>
                  <a:gd name="T16" fmla="*/ 337 w 996"/>
                  <a:gd name="T17" fmla="*/ 6 h 543"/>
                  <a:gd name="T18" fmla="*/ 401 w 996"/>
                  <a:gd name="T19" fmla="*/ 7 h 543"/>
                  <a:gd name="T20" fmla="*/ 463 w 996"/>
                  <a:gd name="T21" fmla="*/ 8 h 543"/>
                  <a:gd name="T22" fmla="*/ 521 w 996"/>
                  <a:gd name="T23" fmla="*/ 9 h 543"/>
                  <a:gd name="T24" fmla="*/ 578 w 996"/>
                  <a:gd name="T25" fmla="*/ 9 h 543"/>
                  <a:gd name="T26" fmla="*/ 631 w 996"/>
                  <a:gd name="T27" fmla="*/ 10 h 543"/>
                  <a:gd name="T28" fmla="*/ 681 w 996"/>
                  <a:gd name="T29" fmla="*/ 11 h 543"/>
                  <a:gd name="T30" fmla="*/ 726 w 996"/>
                  <a:gd name="T31" fmla="*/ 12 h 543"/>
                  <a:gd name="T32" fmla="*/ 768 w 996"/>
                  <a:gd name="T33" fmla="*/ 13 h 543"/>
                  <a:gd name="T34" fmla="*/ 807 w 996"/>
                  <a:gd name="T35" fmla="*/ 14 h 543"/>
                  <a:gd name="T36" fmla="*/ 842 w 996"/>
                  <a:gd name="T37" fmla="*/ 14 h 543"/>
                  <a:gd name="T38" fmla="*/ 872 w 996"/>
                  <a:gd name="T39" fmla="*/ 15 h 543"/>
                  <a:gd name="T40" fmla="*/ 896 w 996"/>
                  <a:gd name="T41" fmla="*/ 15 h 543"/>
                  <a:gd name="T42" fmla="*/ 917 w 996"/>
                  <a:gd name="T43" fmla="*/ 16 h 543"/>
                  <a:gd name="T44" fmla="*/ 932 w 996"/>
                  <a:gd name="T45" fmla="*/ 16 h 543"/>
                  <a:gd name="T46" fmla="*/ 944 w 996"/>
                  <a:gd name="T47" fmla="*/ 17 h 543"/>
                  <a:gd name="T48" fmla="*/ 949 w 996"/>
                  <a:gd name="T49" fmla="*/ 17 h 543"/>
                  <a:gd name="T50" fmla="*/ 949 w 996"/>
                  <a:gd name="T51" fmla="*/ 17 h 543"/>
                  <a:gd name="T52" fmla="*/ 973 w 996"/>
                  <a:gd name="T53" fmla="*/ 17 h 5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6" h="543">
                    <a:moveTo>
                      <a:pt x="973" y="543"/>
                    </a:moveTo>
                    <a:lnTo>
                      <a:pt x="996" y="463"/>
                    </a:lnTo>
                    <a:lnTo>
                      <a:pt x="0" y="0"/>
                    </a:lnTo>
                    <a:lnTo>
                      <a:pt x="0" y="2"/>
                    </a:lnTo>
                    <a:lnTo>
                      <a:pt x="69" y="34"/>
                    </a:lnTo>
                    <a:lnTo>
                      <a:pt x="137" y="67"/>
                    </a:lnTo>
                    <a:lnTo>
                      <a:pt x="206" y="100"/>
                    </a:lnTo>
                    <a:lnTo>
                      <a:pt x="272" y="132"/>
                    </a:lnTo>
                    <a:lnTo>
                      <a:pt x="337" y="165"/>
                    </a:lnTo>
                    <a:lnTo>
                      <a:pt x="401" y="197"/>
                    </a:lnTo>
                    <a:lnTo>
                      <a:pt x="463" y="228"/>
                    </a:lnTo>
                    <a:lnTo>
                      <a:pt x="521" y="259"/>
                    </a:lnTo>
                    <a:lnTo>
                      <a:pt x="578" y="288"/>
                    </a:lnTo>
                    <a:lnTo>
                      <a:pt x="631" y="317"/>
                    </a:lnTo>
                    <a:lnTo>
                      <a:pt x="681" y="344"/>
                    </a:lnTo>
                    <a:lnTo>
                      <a:pt x="726" y="371"/>
                    </a:lnTo>
                    <a:lnTo>
                      <a:pt x="768" y="395"/>
                    </a:lnTo>
                    <a:lnTo>
                      <a:pt x="807" y="418"/>
                    </a:lnTo>
                    <a:lnTo>
                      <a:pt x="842" y="440"/>
                    </a:lnTo>
                    <a:lnTo>
                      <a:pt x="872" y="460"/>
                    </a:lnTo>
                    <a:lnTo>
                      <a:pt x="896" y="476"/>
                    </a:lnTo>
                    <a:lnTo>
                      <a:pt x="917" y="492"/>
                    </a:lnTo>
                    <a:lnTo>
                      <a:pt x="932" y="505"/>
                    </a:lnTo>
                    <a:lnTo>
                      <a:pt x="944" y="516"/>
                    </a:lnTo>
                    <a:lnTo>
                      <a:pt x="949" y="525"/>
                    </a:lnTo>
                    <a:lnTo>
                      <a:pt x="949" y="532"/>
                    </a:lnTo>
                    <a:lnTo>
                      <a:pt x="973" y="543"/>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1" name="Freeform 491"/>
              <p:cNvSpPr>
                <a:spLocks/>
              </p:cNvSpPr>
              <p:nvPr/>
            </p:nvSpPr>
            <p:spPr bwMode="auto">
              <a:xfrm>
                <a:off x="1360" y="1379"/>
                <a:ext cx="951" cy="265"/>
              </a:xfrm>
              <a:custGeom>
                <a:avLst/>
                <a:gdLst>
                  <a:gd name="T0" fmla="*/ 2 w 951"/>
                  <a:gd name="T1" fmla="*/ 0 h 530"/>
                  <a:gd name="T2" fmla="*/ 71 w 951"/>
                  <a:gd name="T3" fmla="*/ 1 h 530"/>
                  <a:gd name="T4" fmla="*/ 139 w 951"/>
                  <a:gd name="T5" fmla="*/ 3 h 530"/>
                  <a:gd name="T6" fmla="*/ 208 w 951"/>
                  <a:gd name="T7" fmla="*/ 4 h 530"/>
                  <a:gd name="T8" fmla="*/ 274 w 951"/>
                  <a:gd name="T9" fmla="*/ 5 h 530"/>
                  <a:gd name="T10" fmla="*/ 339 w 951"/>
                  <a:gd name="T11" fmla="*/ 6 h 530"/>
                  <a:gd name="T12" fmla="*/ 403 w 951"/>
                  <a:gd name="T13" fmla="*/ 7 h 530"/>
                  <a:gd name="T14" fmla="*/ 465 w 951"/>
                  <a:gd name="T15" fmla="*/ 8 h 530"/>
                  <a:gd name="T16" fmla="*/ 523 w 951"/>
                  <a:gd name="T17" fmla="*/ 9 h 530"/>
                  <a:gd name="T18" fmla="*/ 580 w 951"/>
                  <a:gd name="T19" fmla="*/ 9 h 530"/>
                  <a:gd name="T20" fmla="*/ 633 w 951"/>
                  <a:gd name="T21" fmla="*/ 10 h 530"/>
                  <a:gd name="T22" fmla="*/ 683 w 951"/>
                  <a:gd name="T23" fmla="*/ 11 h 530"/>
                  <a:gd name="T24" fmla="*/ 728 w 951"/>
                  <a:gd name="T25" fmla="*/ 12 h 530"/>
                  <a:gd name="T26" fmla="*/ 770 w 951"/>
                  <a:gd name="T27" fmla="*/ 13 h 530"/>
                  <a:gd name="T28" fmla="*/ 809 w 951"/>
                  <a:gd name="T29" fmla="*/ 13 h 530"/>
                  <a:gd name="T30" fmla="*/ 844 w 951"/>
                  <a:gd name="T31" fmla="*/ 14 h 530"/>
                  <a:gd name="T32" fmla="*/ 874 w 951"/>
                  <a:gd name="T33" fmla="*/ 15 h 530"/>
                  <a:gd name="T34" fmla="*/ 898 w 951"/>
                  <a:gd name="T35" fmla="*/ 15 h 530"/>
                  <a:gd name="T36" fmla="*/ 919 w 951"/>
                  <a:gd name="T37" fmla="*/ 16 h 530"/>
                  <a:gd name="T38" fmla="*/ 934 w 951"/>
                  <a:gd name="T39" fmla="*/ 16 h 530"/>
                  <a:gd name="T40" fmla="*/ 946 w 951"/>
                  <a:gd name="T41" fmla="*/ 17 h 530"/>
                  <a:gd name="T42" fmla="*/ 951 w 951"/>
                  <a:gd name="T43" fmla="*/ 17 h 530"/>
                  <a:gd name="T44" fmla="*/ 951 w 951"/>
                  <a:gd name="T45" fmla="*/ 17 h 530"/>
                  <a:gd name="T46" fmla="*/ 927 w 951"/>
                  <a:gd name="T47" fmla="*/ 17 h 530"/>
                  <a:gd name="T48" fmla="*/ 926 w 951"/>
                  <a:gd name="T49" fmla="*/ 16 h 530"/>
                  <a:gd name="T50" fmla="*/ 920 w 951"/>
                  <a:gd name="T51" fmla="*/ 16 h 530"/>
                  <a:gd name="T52" fmla="*/ 909 w 951"/>
                  <a:gd name="T53" fmla="*/ 16 h 530"/>
                  <a:gd name="T54" fmla="*/ 892 w 951"/>
                  <a:gd name="T55" fmla="*/ 15 h 530"/>
                  <a:gd name="T56" fmla="*/ 869 w 951"/>
                  <a:gd name="T57" fmla="*/ 15 h 530"/>
                  <a:gd name="T58" fmla="*/ 843 w 951"/>
                  <a:gd name="T59" fmla="*/ 14 h 530"/>
                  <a:gd name="T60" fmla="*/ 811 w 951"/>
                  <a:gd name="T61" fmla="*/ 14 h 530"/>
                  <a:gd name="T62" fmla="*/ 775 w 951"/>
                  <a:gd name="T63" fmla="*/ 13 h 530"/>
                  <a:gd name="T64" fmla="*/ 734 w 951"/>
                  <a:gd name="T65" fmla="*/ 12 h 530"/>
                  <a:gd name="T66" fmla="*/ 688 w 951"/>
                  <a:gd name="T67" fmla="*/ 11 h 530"/>
                  <a:gd name="T68" fmla="*/ 640 w 951"/>
                  <a:gd name="T69" fmla="*/ 11 h 530"/>
                  <a:gd name="T70" fmla="*/ 587 w 951"/>
                  <a:gd name="T71" fmla="*/ 10 h 530"/>
                  <a:gd name="T72" fmla="*/ 532 w 951"/>
                  <a:gd name="T73" fmla="*/ 9 h 530"/>
                  <a:gd name="T74" fmla="*/ 472 w 951"/>
                  <a:gd name="T75" fmla="*/ 8 h 530"/>
                  <a:gd name="T76" fmla="*/ 410 w 951"/>
                  <a:gd name="T77" fmla="*/ 7 h 530"/>
                  <a:gd name="T78" fmla="*/ 345 w 951"/>
                  <a:gd name="T79" fmla="*/ 6 h 530"/>
                  <a:gd name="T80" fmla="*/ 279 w 951"/>
                  <a:gd name="T81" fmla="*/ 5 h 530"/>
                  <a:gd name="T82" fmla="*/ 211 w 951"/>
                  <a:gd name="T83" fmla="*/ 4 h 530"/>
                  <a:gd name="T84" fmla="*/ 141 w 951"/>
                  <a:gd name="T85" fmla="*/ 3 h 530"/>
                  <a:gd name="T86" fmla="*/ 71 w 951"/>
                  <a:gd name="T87" fmla="*/ 2 h 530"/>
                  <a:gd name="T88" fmla="*/ 0 w 951"/>
                  <a:gd name="T89" fmla="*/ 1 h 530"/>
                  <a:gd name="T90" fmla="*/ 2 w 951"/>
                  <a:gd name="T91" fmla="*/ 0 h 5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1" h="530">
                    <a:moveTo>
                      <a:pt x="2" y="0"/>
                    </a:moveTo>
                    <a:lnTo>
                      <a:pt x="71" y="32"/>
                    </a:lnTo>
                    <a:lnTo>
                      <a:pt x="139" y="65"/>
                    </a:lnTo>
                    <a:lnTo>
                      <a:pt x="208" y="98"/>
                    </a:lnTo>
                    <a:lnTo>
                      <a:pt x="274" y="130"/>
                    </a:lnTo>
                    <a:lnTo>
                      <a:pt x="339" y="163"/>
                    </a:lnTo>
                    <a:lnTo>
                      <a:pt x="403" y="195"/>
                    </a:lnTo>
                    <a:lnTo>
                      <a:pt x="465" y="226"/>
                    </a:lnTo>
                    <a:lnTo>
                      <a:pt x="523" y="257"/>
                    </a:lnTo>
                    <a:lnTo>
                      <a:pt x="580" y="286"/>
                    </a:lnTo>
                    <a:lnTo>
                      <a:pt x="633" y="315"/>
                    </a:lnTo>
                    <a:lnTo>
                      <a:pt x="683" y="342"/>
                    </a:lnTo>
                    <a:lnTo>
                      <a:pt x="728" y="369"/>
                    </a:lnTo>
                    <a:lnTo>
                      <a:pt x="770" y="393"/>
                    </a:lnTo>
                    <a:lnTo>
                      <a:pt x="809" y="416"/>
                    </a:lnTo>
                    <a:lnTo>
                      <a:pt x="844" y="438"/>
                    </a:lnTo>
                    <a:lnTo>
                      <a:pt x="874" y="458"/>
                    </a:lnTo>
                    <a:lnTo>
                      <a:pt x="898" y="474"/>
                    </a:lnTo>
                    <a:lnTo>
                      <a:pt x="919" y="490"/>
                    </a:lnTo>
                    <a:lnTo>
                      <a:pt x="934" y="503"/>
                    </a:lnTo>
                    <a:lnTo>
                      <a:pt x="946" y="514"/>
                    </a:lnTo>
                    <a:lnTo>
                      <a:pt x="951" y="523"/>
                    </a:lnTo>
                    <a:lnTo>
                      <a:pt x="951" y="530"/>
                    </a:lnTo>
                    <a:lnTo>
                      <a:pt x="927" y="519"/>
                    </a:lnTo>
                    <a:lnTo>
                      <a:pt x="926" y="512"/>
                    </a:lnTo>
                    <a:lnTo>
                      <a:pt x="920" y="503"/>
                    </a:lnTo>
                    <a:lnTo>
                      <a:pt x="909" y="490"/>
                    </a:lnTo>
                    <a:lnTo>
                      <a:pt x="892" y="476"/>
                    </a:lnTo>
                    <a:lnTo>
                      <a:pt x="869" y="461"/>
                    </a:lnTo>
                    <a:lnTo>
                      <a:pt x="843" y="441"/>
                    </a:lnTo>
                    <a:lnTo>
                      <a:pt x="811" y="422"/>
                    </a:lnTo>
                    <a:lnTo>
                      <a:pt x="775" y="400"/>
                    </a:lnTo>
                    <a:lnTo>
                      <a:pt x="734" y="375"/>
                    </a:lnTo>
                    <a:lnTo>
                      <a:pt x="688" y="349"/>
                    </a:lnTo>
                    <a:lnTo>
                      <a:pt x="640" y="322"/>
                    </a:lnTo>
                    <a:lnTo>
                      <a:pt x="587" y="293"/>
                    </a:lnTo>
                    <a:lnTo>
                      <a:pt x="532" y="264"/>
                    </a:lnTo>
                    <a:lnTo>
                      <a:pt x="472" y="233"/>
                    </a:lnTo>
                    <a:lnTo>
                      <a:pt x="410" y="201"/>
                    </a:lnTo>
                    <a:lnTo>
                      <a:pt x="345" y="168"/>
                    </a:lnTo>
                    <a:lnTo>
                      <a:pt x="279" y="136"/>
                    </a:lnTo>
                    <a:lnTo>
                      <a:pt x="211" y="101"/>
                    </a:lnTo>
                    <a:lnTo>
                      <a:pt x="141" y="69"/>
                    </a:lnTo>
                    <a:lnTo>
                      <a:pt x="71" y="34"/>
                    </a:lnTo>
                    <a:lnTo>
                      <a:pt x="0" y="2"/>
                    </a:lnTo>
                    <a:lnTo>
                      <a:pt x="2" y="0"/>
                    </a:lnTo>
                    <a:close/>
                  </a:path>
                </a:pathLst>
              </a:custGeom>
              <a:solidFill>
                <a:srgbClr val="B4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2" name="Freeform 492"/>
              <p:cNvSpPr>
                <a:spLocks/>
              </p:cNvSpPr>
              <p:nvPr/>
            </p:nvSpPr>
            <p:spPr bwMode="auto">
              <a:xfrm>
                <a:off x="1360" y="1380"/>
                <a:ext cx="927" cy="259"/>
              </a:xfrm>
              <a:custGeom>
                <a:avLst/>
                <a:gdLst>
                  <a:gd name="T0" fmla="*/ 927 w 927"/>
                  <a:gd name="T1" fmla="*/ 17 h 517"/>
                  <a:gd name="T2" fmla="*/ 926 w 927"/>
                  <a:gd name="T3" fmla="*/ 16 h 517"/>
                  <a:gd name="T4" fmla="*/ 920 w 927"/>
                  <a:gd name="T5" fmla="*/ 16 h 517"/>
                  <a:gd name="T6" fmla="*/ 909 w 927"/>
                  <a:gd name="T7" fmla="*/ 16 h 517"/>
                  <a:gd name="T8" fmla="*/ 892 w 927"/>
                  <a:gd name="T9" fmla="*/ 15 h 517"/>
                  <a:gd name="T10" fmla="*/ 869 w 927"/>
                  <a:gd name="T11" fmla="*/ 15 h 517"/>
                  <a:gd name="T12" fmla="*/ 843 w 927"/>
                  <a:gd name="T13" fmla="*/ 14 h 517"/>
                  <a:gd name="T14" fmla="*/ 811 w 927"/>
                  <a:gd name="T15" fmla="*/ 14 h 517"/>
                  <a:gd name="T16" fmla="*/ 775 w 927"/>
                  <a:gd name="T17" fmla="*/ 13 h 517"/>
                  <a:gd name="T18" fmla="*/ 734 w 927"/>
                  <a:gd name="T19" fmla="*/ 12 h 517"/>
                  <a:gd name="T20" fmla="*/ 688 w 927"/>
                  <a:gd name="T21" fmla="*/ 11 h 517"/>
                  <a:gd name="T22" fmla="*/ 640 w 927"/>
                  <a:gd name="T23" fmla="*/ 10 h 517"/>
                  <a:gd name="T24" fmla="*/ 587 w 927"/>
                  <a:gd name="T25" fmla="*/ 10 h 517"/>
                  <a:gd name="T26" fmla="*/ 532 w 927"/>
                  <a:gd name="T27" fmla="*/ 9 h 517"/>
                  <a:gd name="T28" fmla="*/ 472 w 927"/>
                  <a:gd name="T29" fmla="*/ 8 h 517"/>
                  <a:gd name="T30" fmla="*/ 410 w 927"/>
                  <a:gd name="T31" fmla="*/ 7 h 517"/>
                  <a:gd name="T32" fmla="*/ 345 w 927"/>
                  <a:gd name="T33" fmla="*/ 6 h 517"/>
                  <a:gd name="T34" fmla="*/ 279 w 927"/>
                  <a:gd name="T35" fmla="*/ 5 h 517"/>
                  <a:gd name="T36" fmla="*/ 211 w 927"/>
                  <a:gd name="T37" fmla="*/ 4 h 517"/>
                  <a:gd name="T38" fmla="*/ 141 w 927"/>
                  <a:gd name="T39" fmla="*/ 3 h 517"/>
                  <a:gd name="T40" fmla="*/ 71 w 927"/>
                  <a:gd name="T41" fmla="*/ 1 h 517"/>
                  <a:gd name="T42" fmla="*/ 0 w 927"/>
                  <a:gd name="T43" fmla="*/ 0 h 517"/>
                  <a:gd name="T44" fmla="*/ 0 w 927"/>
                  <a:gd name="T45" fmla="*/ 1 h 517"/>
                  <a:gd name="T46" fmla="*/ 69 w 927"/>
                  <a:gd name="T47" fmla="*/ 2 h 517"/>
                  <a:gd name="T48" fmla="*/ 137 w 927"/>
                  <a:gd name="T49" fmla="*/ 3 h 517"/>
                  <a:gd name="T50" fmla="*/ 205 w 927"/>
                  <a:gd name="T51" fmla="*/ 4 h 517"/>
                  <a:gd name="T52" fmla="*/ 271 w 927"/>
                  <a:gd name="T53" fmla="*/ 5 h 517"/>
                  <a:gd name="T54" fmla="*/ 335 w 927"/>
                  <a:gd name="T55" fmla="*/ 6 h 517"/>
                  <a:gd name="T56" fmla="*/ 399 w 927"/>
                  <a:gd name="T57" fmla="*/ 7 h 517"/>
                  <a:gd name="T58" fmla="*/ 458 w 927"/>
                  <a:gd name="T59" fmla="*/ 8 h 517"/>
                  <a:gd name="T60" fmla="*/ 516 w 927"/>
                  <a:gd name="T61" fmla="*/ 9 h 517"/>
                  <a:gd name="T62" fmla="*/ 571 w 927"/>
                  <a:gd name="T63" fmla="*/ 9 h 517"/>
                  <a:gd name="T64" fmla="*/ 622 w 927"/>
                  <a:gd name="T65" fmla="*/ 10 h 517"/>
                  <a:gd name="T66" fmla="*/ 670 w 927"/>
                  <a:gd name="T67" fmla="*/ 11 h 517"/>
                  <a:gd name="T68" fmla="*/ 714 w 927"/>
                  <a:gd name="T69" fmla="*/ 12 h 517"/>
                  <a:gd name="T70" fmla="*/ 753 w 927"/>
                  <a:gd name="T71" fmla="*/ 13 h 517"/>
                  <a:gd name="T72" fmla="*/ 789 w 927"/>
                  <a:gd name="T73" fmla="*/ 13 h 517"/>
                  <a:gd name="T74" fmla="*/ 820 w 927"/>
                  <a:gd name="T75" fmla="*/ 14 h 517"/>
                  <a:gd name="T76" fmla="*/ 845 w 927"/>
                  <a:gd name="T77" fmla="*/ 15 h 517"/>
                  <a:gd name="T78" fmla="*/ 867 w 927"/>
                  <a:gd name="T79" fmla="*/ 15 h 517"/>
                  <a:gd name="T80" fmla="*/ 883 w 927"/>
                  <a:gd name="T81" fmla="*/ 15 h 517"/>
                  <a:gd name="T82" fmla="*/ 895 w 927"/>
                  <a:gd name="T83" fmla="*/ 16 h 517"/>
                  <a:gd name="T84" fmla="*/ 900 w 927"/>
                  <a:gd name="T85" fmla="*/ 16 h 517"/>
                  <a:gd name="T86" fmla="*/ 902 w 927"/>
                  <a:gd name="T87" fmla="*/ 16 h 517"/>
                  <a:gd name="T88" fmla="*/ 927 w 927"/>
                  <a:gd name="T89" fmla="*/ 17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27" h="517">
                    <a:moveTo>
                      <a:pt x="927" y="517"/>
                    </a:moveTo>
                    <a:lnTo>
                      <a:pt x="926" y="510"/>
                    </a:lnTo>
                    <a:lnTo>
                      <a:pt x="920" y="501"/>
                    </a:lnTo>
                    <a:lnTo>
                      <a:pt x="909" y="488"/>
                    </a:lnTo>
                    <a:lnTo>
                      <a:pt x="892" y="474"/>
                    </a:lnTo>
                    <a:lnTo>
                      <a:pt x="869" y="459"/>
                    </a:lnTo>
                    <a:lnTo>
                      <a:pt x="843" y="439"/>
                    </a:lnTo>
                    <a:lnTo>
                      <a:pt x="811" y="420"/>
                    </a:lnTo>
                    <a:lnTo>
                      <a:pt x="775" y="398"/>
                    </a:lnTo>
                    <a:lnTo>
                      <a:pt x="734" y="373"/>
                    </a:lnTo>
                    <a:lnTo>
                      <a:pt x="688" y="347"/>
                    </a:lnTo>
                    <a:lnTo>
                      <a:pt x="640" y="320"/>
                    </a:lnTo>
                    <a:lnTo>
                      <a:pt x="587" y="291"/>
                    </a:lnTo>
                    <a:lnTo>
                      <a:pt x="532" y="262"/>
                    </a:lnTo>
                    <a:lnTo>
                      <a:pt x="472" y="231"/>
                    </a:lnTo>
                    <a:lnTo>
                      <a:pt x="410" y="199"/>
                    </a:lnTo>
                    <a:lnTo>
                      <a:pt x="345" y="166"/>
                    </a:lnTo>
                    <a:lnTo>
                      <a:pt x="279" y="134"/>
                    </a:lnTo>
                    <a:lnTo>
                      <a:pt x="211" y="99"/>
                    </a:lnTo>
                    <a:lnTo>
                      <a:pt x="141" y="67"/>
                    </a:lnTo>
                    <a:lnTo>
                      <a:pt x="71" y="32"/>
                    </a:lnTo>
                    <a:lnTo>
                      <a:pt x="0" y="0"/>
                    </a:lnTo>
                    <a:lnTo>
                      <a:pt x="0" y="1"/>
                    </a:lnTo>
                    <a:lnTo>
                      <a:pt x="69" y="34"/>
                    </a:lnTo>
                    <a:lnTo>
                      <a:pt x="137" y="67"/>
                    </a:lnTo>
                    <a:lnTo>
                      <a:pt x="205" y="99"/>
                    </a:lnTo>
                    <a:lnTo>
                      <a:pt x="271" y="132"/>
                    </a:lnTo>
                    <a:lnTo>
                      <a:pt x="335" y="164"/>
                    </a:lnTo>
                    <a:lnTo>
                      <a:pt x="399" y="195"/>
                    </a:lnTo>
                    <a:lnTo>
                      <a:pt x="458" y="226"/>
                    </a:lnTo>
                    <a:lnTo>
                      <a:pt x="516" y="257"/>
                    </a:lnTo>
                    <a:lnTo>
                      <a:pt x="571" y="286"/>
                    </a:lnTo>
                    <a:lnTo>
                      <a:pt x="622" y="313"/>
                    </a:lnTo>
                    <a:lnTo>
                      <a:pt x="670" y="340"/>
                    </a:lnTo>
                    <a:lnTo>
                      <a:pt x="714" y="365"/>
                    </a:lnTo>
                    <a:lnTo>
                      <a:pt x="753" y="389"/>
                    </a:lnTo>
                    <a:lnTo>
                      <a:pt x="789" y="411"/>
                    </a:lnTo>
                    <a:lnTo>
                      <a:pt x="820" y="430"/>
                    </a:lnTo>
                    <a:lnTo>
                      <a:pt x="845" y="449"/>
                    </a:lnTo>
                    <a:lnTo>
                      <a:pt x="867" y="465"/>
                    </a:lnTo>
                    <a:lnTo>
                      <a:pt x="883" y="478"/>
                    </a:lnTo>
                    <a:lnTo>
                      <a:pt x="895" y="488"/>
                    </a:lnTo>
                    <a:lnTo>
                      <a:pt x="900" y="497"/>
                    </a:lnTo>
                    <a:lnTo>
                      <a:pt x="902" y="505"/>
                    </a:lnTo>
                    <a:lnTo>
                      <a:pt x="927" y="517"/>
                    </a:lnTo>
                    <a:close/>
                  </a:path>
                </a:pathLst>
              </a:custGeom>
              <a:solidFill>
                <a:srgbClr val="B4B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3" name="Freeform 493"/>
              <p:cNvSpPr>
                <a:spLocks/>
              </p:cNvSpPr>
              <p:nvPr/>
            </p:nvSpPr>
            <p:spPr bwMode="auto">
              <a:xfrm>
                <a:off x="1359" y="1381"/>
                <a:ext cx="903" cy="251"/>
              </a:xfrm>
              <a:custGeom>
                <a:avLst/>
                <a:gdLst>
                  <a:gd name="T0" fmla="*/ 1 w 903"/>
                  <a:gd name="T1" fmla="*/ 0 h 504"/>
                  <a:gd name="T2" fmla="*/ 70 w 903"/>
                  <a:gd name="T3" fmla="*/ 1 h 504"/>
                  <a:gd name="T4" fmla="*/ 138 w 903"/>
                  <a:gd name="T5" fmla="*/ 2 h 504"/>
                  <a:gd name="T6" fmla="*/ 206 w 903"/>
                  <a:gd name="T7" fmla="*/ 3 h 504"/>
                  <a:gd name="T8" fmla="*/ 272 w 903"/>
                  <a:gd name="T9" fmla="*/ 4 h 504"/>
                  <a:gd name="T10" fmla="*/ 336 w 903"/>
                  <a:gd name="T11" fmla="*/ 5 h 504"/>
                  <a:gd name="T12" fmla="*/ 400 w 903"/>
                  <a:gd name="T13" fmla="*/ 6 h 504"/>
                  <a:gd name="T14" fmla="*/ 459 w 903"/>
                  <a:gd name="T15" fmla="*/ 7 h 504"/>
                  <a:gd name="T16" fmla="*/ 517 w 903"/>
                  <a:gd name="T17" fmla="*/ 7 h 504"/>
                  <a:gd name="T18" fmla="*/ 572 w 903"/>
                  <a:gd name="T19" fmla="*/ 8 h 504"/>
                  <a:gd name="T20" fmla="*/ 623 w 903"/>
                  <a:gd name="T21" fmla="*/ 9 h 504"/>
                  <a:gd name="T22" fmla="*/ 671 w 903"/>
                  <a:gd name="T23" fmla="*/ 10 h 504"/>
                  <a:gd name="T24" fmla="*/ 715 w 903"/>
                  <a:gd name="T25" fmla="*/ 11 h 504"/>
                  <a:gd name="T26" fmla="*/ 754 w 903"/>
                  <a:gd name="T27" fmla="*/ 12 h 504"/>
                  <a:gd name="T28" fmla="*/ 790 w 903"/>
                  <a:gd name="T29" fmla="*/ 12 h 504"/>
                  <a:gd name="T30" fmla="*/ 821 w 903"/>
                  <a:gd name="T31" fmla="*/ 13 h 504"/>
                  <a:gd name="T32" fmla="*/ 846 w 903"/>
                  <a:gd name="T33" fmla="*/ 13 h 504"/>
                  <a:gd name="T34" fmla="*/ 868 w 903"/>
                  <a:gd name="T35" fmla="*/ 14 h 504"/>
                  <a:gd name="T36" fmla="*/ 884 w 903"/>
                  <a:gd name="T37" fmla="*/ 14 h 504"/>
                  <a:gd name="T38" fmla="*/ 896 w 903"/>
                  <a:gd name="T39" fmla="*/ 15 h 504"/>
                  <a:gd name="T40" fmla="*/ 901 w 903"/>
                  <a:gd name="T41" fmla="*/ 15 h 504"/>
                  <a:gd name="T42" fmla="*/ 903 w 903"/>
                  <a:gd name="T43" fmla="*/ 15 h 504"/>
                  <a:gd name="T44" fmla="*/ 876 w 903"/>
                  <a:gd name="T45" fmla="*/ 15 h 504"/>
                  <a:gd name="T46" fmla="*/ 875 w 903"/>
                  <a:gd name="T47" fmla="*/ 15 h 504"/>
                  <a:gd name="T48" fmla="*/ 869 w 903"/>
                  <a:gd name="T49" fmla="*/ 14 h 504"/>
                  <a:gd name="T50" fmla="*/ 858 w 903"/>
                  <a:gd name="T51" fmla="*/ 14 h 504"/>
                  <a:gd name="T52" fmla="*/ 842 w 903"/>
                  <a:gd name="T53" fmla="*/ 14 h 504"/>
                  <a:gd name="T54" fmla="*/ 821 w 903"/>
                  <a:gd name="T55" fmla="*/ 13 h 504"/>
                  <a:gd name="T56" fmla="*/ 795 w 903"/>
                  <a:gd name="T57" fmla="*/ 13 h 504"/>
                  <a:gd name="T58" fmla="*/ 766 w 903"/>
                  <a:gd name="T59" fmla="*/ 12 h 504"/>
                  <a:gd name="T60" fmla="*/ 732 w 903"/>
                  <a:gd name="T61" fmla="*/ 11 h 504"/>
                  <a:gd name="T62" fmla="*/ 694 w 903"/>
                  <a:gd name="T63" fmla="*/ 11 h 504"/>
                  <a:gd name="T64" fmla="*/ 650 w 903"/>
                  <a:gd name="T65" fmla="*/ 10 h 504"/>
                  <a:gd name="T66" fmla="*/ 605 w 903"/>
                  <a:gd name="T67" fmla="*/ 9 h 504"/>
                  <a:gd name="T68" fmla="*/ 554 w 903"/>
                  <a:gd name="T69" fmla="*/ 8 h 504"/>
                  <a:gd name="T70" fmla="*/ 501 w 903"/>
                  <a:gd name="T71" fmla="*/ 7 h 504"/>
                  <a:gd name="T72" fmla="*/ 445 w 903"/>
                  <a:gd name="T73" fmla="*/ 6 h 504"/>
                  <a:gd name="T74" fmla="*/ 387 w 903"/>
                  <a:gd name="T75" fmla="*/ 5 h 504"/>
                  <a:gd name="T76" fmla="*/ 326 w 903"/>
                  <a:gd name="T77" fmla="*/ 5 h 504"/>
                  <a:gd name="T78" fmla="*/ 264 w 903"/>
                  <a:gd name="T79" fmla="*/ 4 h 504"/>
                  <a:gd name="T80" fmla="*/ 199 w 903"/>
                  <a:gd name="T81" fmla="*/ 3 h 504"/>
                  <a:gd name="T82" fmla="*/ 134 w 903"/>
                  <a:gd name="T83" fmla="*/ 2 h 504"/>
                  <a:gd name="T84" fmla="*/ 68 w 903"/>
                  <a:gd name="T85" fmla="*/ 1 h 504"/>
                  <a:gd name="T86" fmla="*/ 0 w 903"/>
                  <a:gd name="T87" fmla="*/ 0 h 504"/>
                  <a:gd name="T88" fmla="*/ 1 w 903"/>
                  <a:gd name="T89" fmla="*/ 0 h 50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03" h="504">
                    <a:moveTo>
                      <a:pt x="1" y="0"/>
                    </a:moveTo>
                    <a:lnTo>
                      <a:pt x="70" y="33"/>
                    </a:lnTo>
                    <a:lnTo>
                      <a:pt x="138" y="66"/>
                    </a:lnTo>
                    <a:lnTo>
                      <a:pt x="206" y="98"/>
                    </a:lnTo>
                    <a:lnTo>
                      <a:pt x="272" y="131"/>
                    </a:lnTo>
                    <a:lnTo>
                      <a:pt x="336" y="163"/>
                    </a:lnTo>
                    <a:lnTo>
                      <a:pt x="400" y="194"/>
                    </a:lnTo>
                    <a:lnTo>
                      <a:pt x="459" y="225"/>
                    </a:lnTo>
                    <a:lnTo>
                      <a:pt x="517" y="256"/>
                    </a:lnTo>
                    <a:lnTo>
                      <a:pt x="572" y="285"/>
                    </a:lnTo>
                    <a:lnTo>
                      <a:pt x="623" y="312"/>
                    </a:lnTo>
                    <a:lnTo>
                      <a:pt x="671" y="339"/>
                    </a:lnTo>
                    <a:lnTo>
                      <a:pt x="715" y="364"/>
                    </a:lnTo>
                    <a:lnTo>
                      <a:pt x="754" y="388"/>
                    </a:lnTo>
                    <a:lnTo>
                      <a:pt x="790" y="410"/>
                    </a:lnTo>
                    <a:lnTo>
                      <a:pt x="821" y="429"/>
                    </a:lnTo>
                    <a:lnTo>
                      <a:pt x="846" y="448"/>
                    </a:lnTo>
                    <a:lnTo>
                      <a:pt x="868" y="464"/>
                    </a:lnTo>
                    <a:lnTo>
                      <a:pt x="884" y="477"/>
                    </a:lnTo>
                    <a:lnTo>
                      <a:pt x="896" y="487"/>
                    </a:lnTo>
                    <a:lnTo>
                      <a:pt x="901" y="496"/>
                    </a:lnTo>
                    <a:lnTo>
                      <a:pt x="903" y="504"/>
                    </a:lnTo>
                    <a:lnTo>
                      <a:pt x="876" y="491"/>
                    </a:lnTo>
                    <a:lnTo>
                      <a:pt x="875" y="484"/>
                    </a:lnTo>
                    <a:lnTo>
                      <a:pt x="869" y="477"/>
                    </a:lnTo>
                    <a:lnTo>
                      <a:pt x="858" y="466"/>
                    </a:lnTo>
                    <a:lnTo>
                      <a:pt x="842" y="451"/>
                    </a:lnTo>
                    <a:lnTo>
                      <a:pt x="821" y="437"/>
                    </a:lnTo>
                    <a:lnTo>
                      <a:pt x="795" y="419"/>
                    </a:lnTo>
                    <a:lnTo>
                      <a:pt x="766" y="400"/>
                    </a:lnTo>
                    <a:lnTo>
                      <a:pt x="732" y="379"/>
                    </a:lnTo>
                    <a:lnTo>
                      <a:pt x="694" y="355"/>
                    </a:lnTo>
                    <a:lnTo>
                      <a:pt x="650" y="332"/>
                    </a:lnTo>
                    <a:lnTo>
                      <a:pt x="605" y="306"/>
                    </a:lnTo>
                    <a:lnTo>
                      <a:pt x="554" y="279"/>
                    </a:lnTo>
                    <a:lnTo>
                      <a:pt x="501" y="250"/>
                    </a:lnTo>
                    <a:lnTo>
                      <a:pt x="445" y="221"/>
                    </a:lnTo>
                    <a:lnTo>
                      <a:pt x="387" y="190"/>
                    </a:lnTo>
                    <a:lnTo>
                      <a:pt x="326" y="160"/>
                    </a:lnTo>
                    <a:lnTo>
                      <a:pt x="264" y="129"/>
                    </a:lnTo>
                    <a:lnTo>
                      <a:pt x="199" y="96"/>
                    </a:lnTo>
                    <a:lnTo>
                      <a:pt x="134" y="66"/>
                    </a:lnTo>
                    <a:lnTo>
                      <a:pt x="68" y="33"/>
                    </a:lnTo>
                    <a:lnTo>
                      <a:pt x="0" y="2"/>
                    </a:lnTo>
                    <a:lnTo>
                      <a:pt x="1" y="0"/>
                    </a:lnTo>
                    <a:close/>
                  </a:path>
                </a:pathLst>
              </a:custGeom>
              <a:solidFill>
                <a:srgbClr val="B4B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4" name="Freeform 494"/>
              <p:cNvSpPr>
                <a:spLocks/>
              </p:cNvSpPr>
              <p:nvPr/>
            </p:nvSpPr>
            <p:spPr bwMode="auto">
              <a:xfrm>
                <a:off x="1359" y="1382"/>
                <a:ext cx="876" cy="244"/>
              </a:xfrm>
              <a:custGeom>
                <a:avLst/>
                <a:gdLst>
                  <a:gd name="T0" fmla="*/ 876 w 876"/>
                  <a:gd name="T1" fmla="*/ 15 h 489"/>
                  <a:gd name="T2" fmla="*/ 875 w 876"/>
                  <a:gd name="T3" fmla="*/ 15 h 489"/>
                  <a:gd name="T4" fmla="*/ 869 w 876"/>
                  <a:gd name="T5" fmla="*/ 14 h 489"/>
                  <a:gd name="T6" fmla="*/ 858 w 876"/>
                  <a:gd name="T7" fmla="*/ 14 h 489"/>
                  <a:gd name="T8" fmla="*/ 842 w 876"/>
                  <a:gd name="T9" fmla="*/ 14 h 489"/>
                  <a:gd name="T10" fmla="*/ 821 w 876"/>
                  <a:gd name="T11" fmla="*/ 13 h 489"/>
                  <a:gd name="T12" fmla="*/ 795 w 876"/>
                  <a:gd name="T13" fmla="*/ 13 h 489"/>
                  <a:gd name="T14" fmla="*/ 766 w 876"/>
                  <a:gd name="T15" fmla="*/ 12 h 489"/>
                  <a:gd name="T16" fmla="*/ 732 w 876"/>
                  <a:gd name="T17" fmla="*/ 11 h 489"/>
                  <a:gd name="T18" fmla="*/ 694 w 876"/>
                  <a:gd name="T19" fmla="*/ 11 h 489"/>
                  <a:gd name="T20" fmla="*/ 650 w 876"/>
                  <a:gd name="T21" fmla="*/ 10 h 489"/>
                  <a:gd name="T22" fmla="*/ 605 w 876"/>
                  <a:gd name="T23" fmla="*/ 9 h 489"/>
                  <a:gd name="T24" fmla="*/ 554 w 876"/>
                  <a:gd name="T25" fmla="*/ 8 h 489"/>
                  <a:gd name="T26" fmla="*/ 501 w 876"/>
                  <a:gd name="T27" fmla="*/ 7 h 489"/>
                  <a:gd name="T28" fmla="*/ 445 w 876"/>
                  <a:gd name="T29" fmla="*/ 6 h 489"/>
                  <a:gd name="T30" fmla="*/ 387 w 876"/>
                  <a:gd name="T31" fmla="*/ 5 h 489"/>
                  <a:gd name="T32" fmla="*/ 326 w 876"/>
                  <a:gd name="T33" fmla="*/ 4 h 489"/>
                  <a:gd name="T34" fmla="*/ 264 w 876"/>
                  <a:gd name="T35" fmla="*/ 3 h 489"/>
                  <a:gd name="T36" fmla="*/ 199 w 876"/>
                  <a:gd name="T37" fmla="*/ 2 h 489"/>
                  <a:gd name="T38" fmla="*/ 134 w 876"/>
                  <a:gd name="T39" fmla="*/ 2 h 489"/>
                  <a:gd name="T40" fmla="*/ 68 w 876"/>
                  <a:gd name="T41" fmla="*/ 0 h 489"/>
                  <a:gd name="T42" fmla="*/ 0 w 876"/>
                  <a:gd name="T43" fmla="*/ 0 h 489"/>
                  <a:gd name="T44" fmla="*/ 0 w 876"/>
                  <a:gd name="T45" fmla="*/ 0 h 489"/>
                  <a:gd name="T46" fmla="*/ 65 w 876"/>
                  <a:gd name="T47" fmla="*/ 1 h 489"/>
                  <a:gd name="T48" fmla="*/ 128 w 876"/>
                  <a:gd name="T49" fmla="*/ 2 h 489"/>
                  <a:gd name="T50" fmla="*/ 192 w 876"/>
                  <a:gd name="T51" fmla="*/ 2 h 489"/>
                  <a:gd name="T52" fmla="*/ 254 w 876"/>
                  <a:gd name="T53" fmla="*/ 3 h 489"/>
                  <a:gd name="T54" fmla="*/ 315 w 876"/>
                  <a:gd name="T55" fmla="*/ 4 h 489"/>
                  <a:gd name="T56" fmla="*/ 374 w 876"/>
                  <a:gd name="T57" fmla="*/ 5 h 489"/>
                  <a:gd name="T58" fmla="*/ 431 w 876"/>
                  <a:gd name="T59" fmla="*/ 6 h 489"/>
                  <a:gd name="T60" fmla="*/ 484 w 876"/>
                  <a:gd name="T61" fmla="*/ 7 h 489"/>
                  <a:gd name="T62" fmla="*/ 537 w 876"/>
                  <a:gd name="T63" fmla="*/ 8 h 489"/>
                  <a:gd name="T64" fmla="*/ 585 w 876"/>
                  <a:gd name="T65" fmla="*/ 9 h 489"/>
                  <a:gd name="T66" fmla="*/ 629 w 876"/>
                  <a:gd name="T67" fmla="*/ 10 h 489"/>
                  <a:gd name="T68" fmla="*/ 671 w 876"/>
                  <a:gd name="T69" fmla="*/ 10 h 489"/>
                  <a:gd name="T70" fmla="*/ 708 w 876"/>
                  <a:gd name="T71" fmla="*/ 11 h 489"/>
                  <a:gd name="T72" fmla="*/ 742 w 876"/>
                  <a:gd name="T73" fmla="*/ 12 h 489"/>
                  <a:gd name="T74" fmla="*/ 770 w 876"/>
                  <a:gd name="T75" fmla="*/ 12 h 489"/>
                  <a:gd name="T76" fmla="*/ 794 w 876"/>
                  <a:gd name="T77" fmla="*/ 13 h 489"/>
                  <a:gd name="T78" fmla="*/ 815 w 876"/>
                  <a:gd name="T79" fmla="*/ 13 h 489"/>
                  <a:gd name="T80" fmla="*/ 831 w 876"/>
                  <a:gd name="T81" fmla="*/ 14 h 489"/>
                  <a:gd name="T82" fmla="*/ 841 w 876"/>
                  <a:gd name="T83" fmla="*/ 14 h 489"/>
                  <a:gd name="T84" fmla="*/ 846 w 876"/>
                  <a:gd name="T85" fmla="*/ 14 h 489"/>
                  <a:gd name="T86" fmla="*/ 848 w 876"/>
                  <a:gd name="T87" fmla="*/ 14 h 489"/>
                  <a:gd name="T88" fmla="*/ 876 w 876"/>
                  <a:gd name="T89" fmla="*/ 15 h 4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76" h="489">
                    <a:moveTo>
                      <a:pt x="876" y="489"/>
                    </a:moveTo>
                    <a:lnTo>
                      <a:pt x="875" y="482"/>
                    </a:lnTo>
                    <a:lnTo>
                      <a:pt x="869" y="475"/>
                    </a:lnTo>
                    <a:lnTo>
                      <a:pt x="858" y="464"/>
                    </a:lnTo>
                    <a:lnTo>
                      <a:pt x="842" y="449"/>
                    </a:lnTo>
                    <a:lnTo>
                      <a:pt x="821" y="435"/>
                    </a:lnTo>
                    <a:lnTo>
                      <a:pt x="795" y="417"/>
                    </a:lnTo>
                    <a:lnTo>
                      <a:pt x="766" y="398"/>
                    </a:lnTo>
                    <a:lnTo>
                      <a:pt x="732" y="377"/>
                    </a:lnTo>
                    <a:lnTo>
                      <a:pt x="694" y="353"/>
                    </a:lnTo>
                    <a:lnTo>
                      <a:pt x="650" y="330"/>
                    </a:lnTo>
                    <a:lnTo>
                      <a:pt x="605" y="304"/>
                    </a:lnTo>
                    <a:lnTo>
                      <a:pt x="554" y="277"/>
                    </a:lnTo>
                    <a:lnTo>
                      <a:pt x="501" y="248"/>
                    </a:lnTo>
                    <a:lnTo>
                      <a:pt x="445" y="219"/>
                    </a:lnTo>
                    <a:lnTo>
                      <a:pt x="387" y="188"/>
                    </a:lnTo>
                    <a:lnTo>
                      <a:pt x="326" y="158"/>
                    </a:lnTo>
                    <a:lnTo>
                      <a:pt x="264" y="127"/>
                    </a:lnTo>
                    <a:lnTo>
                      <a:pt x="199" y="94"/>
                    </a:lnTo>
                    <a:lnTo>
                      <a:pt x="134" y="64"/>
                    </a:lnTo>
                    <a:lnTo>
                      <a:pt x="68" y="31"/>
                    </a:lnTo>
                    <a:lnTo>
                      <a:pt x="0" y="0"/>
                    </a:lnTo>
                    <a:lnTo>
                      <a:pt x="0" y="2"/>
                    </a:lnTo>
                    <a:lnTo>
                      <a:pt x="65" y="33"/>
                    </a:lnTo>
                    <a:lnTo>
                      <a:pt x="128" y="64"/>
                    </a:lnTo>
                    <a:lnTo>
                      <a:pt x="192" y="94"/>
                    </a:lnTo>
                    <a:lnTo>
                      <a:pt x="254" y="125"/>
                    </a:lnTo>
                    <a:lnTo>
                      <a:pt x="315" y="156"/>
                    </a:lnTo>
                    <a:lnTo>
                      <a:pt x="374" y="185"/>
                    </a:lnTo>
                    <a:lnTo>
                      <a:pt x="431" y="214"/>
                    </a:lnTo>
                    <a:lnTo>
                      <a:pt x="484" y="243"/>
                    </a:lnTo>
                    <a:lnTo>
                      <a:pt x="537" y="270"/>
                    </a:lnTo>
                    <a:lnTo>
                      <a:pt x="585" y="295"/>
                    </a:lnTo>
                    <a:lnTo>
                      <a:pt x="629" y="321"/>
                    </a:lnTo>
                    <a:lnTo>
                      <a:pt x="671" y="344"/>
                    </a:lnTo>
                    <a:lnTo>
                      <a:pt x="708" y="368"/>
                    </a:lnTo>
                    <a:lnTo>
                      <a:pt x="742" y="388"/>
                    </a:lnTo>
                    <a:lnTo>
                      <a:pt x="770" y="406"/>
                    </a:lnTo>
                    <a:lnTo>
                      <a:pt x="794" y="422"/>
                    </a:lnTo>
                    <a:lnTo>
                      <a:pt x="815" y="438"/>
                    </a:lnTo>
                    <a:lnTo>
                      <a:pt x="831" y="451"/>
                    </a:lnTo>
                    <a:lnTo>
                      <a:pt x="841" y="462"/>
                    </a:lnTo>
                    <a:lnTo>
                      <a:pt x="846" y="469"/>
                    </a:lnTo>
                    <a:lnTo>
                      <a:pt x="848" y="476"/>
                    </a:lnTo>
                    <a:lnTo>
                      <a:pt x="876" y="489"/>
                    </a:lnTo>
                    <a:close/>
                  </a:path>
                </a:pathLst>
              </a:custGeom>
              <a:solidFill>
                <a:srgbClr val="B4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5" name="Freeform 495"/>
              <p:cNvSpPr>
                <a:spLocks/>
              </p:cNvSpPr>
              <p:nvPr/>
            </p:nvSpPr>
            <p:spPr bwMode="auto">
              <a:xfrm>
                <a:off x="1357" y="1383"/>
                <a:ext cx="850" cy="237"/>
              </a:xfrm>
              <a:custGeom>
                <a:avLst/>
                <a:gdLst>
                  <a:gd name="T0" fmla="*/ 2 w 850"/>
                  <a:gd name="T1" fmla="*/ 0 h 474"/>
                  <a:gd name="T2" fmla="*/ 67 w 850"/>
                  <a:gd name="T3" fmla="*/ 1 h 474"/>
                  <a:gd name="T4" fmla="*/ 130 w 850"/>
                  <a:gd name="T5" fmla="*/ 2 h 474"/>
                  <a:gd name="T6" fmla="*/ 194 w 850"/>
                  <a:gd name="T7" fmla="*/ 3 h 474"/>
                  <a:gd name="T8" fmla="*/ 256 w 850"/>
                  <a:gd name="T9" fmla="*/ 4 h 474"/>
                  <a:gd name="T10" fmla="*/ 317 w 850"/>
                  <a:gd name="T11" fmla="*/ 5 h 474"/>
                  <a:gd name="T12" fmla="*/ 376 w 850"/>
                  <a:gd name="T13" fmla="*/ 6 h 474"/>
                  <a:gd name="T14" fmla="*/ 433 w 850"/>
                  <a:gd name="T15" fmla="*/ 7 h 474"/>
                  <a:gd name="T16" fmla="*/ 486 w 850"/>
                  <a:gd name="T17" fmla="*/ 8 h 474"/>
                  <a:gd name="T18" fmla="*/ 539 w 850"/>
                  <a:gd name="T19" fmla="*/ 9 h 474"/>
                  <a:gd name="T20" fmla="*/ 587 w 850"/>
                  <a:gd name="T21" fmla="*/ 10 h 474"/>
                  <a:gd name="T22" fmla="*/ 631 w 850"/>
                  <a:gd name="T23" fmla="*/ 10 h 474"/>
                  <a:gd name="T24" fmla="*/ 673 w 850"/>
                  <a:gd name="T25" fmla="*/ 11 h 474"/>
                  <a:gd name="T26" fmla="*/ 710 w 850"/>
                  <a:gd name="T27" fmla="*/ 12 h 474"/>
                  <a:gd name="T28" fmla="*/ 744 w 850"/>
                  <a:gd name="T29" fmla="*/ 13 h 474"/>
                  <a:gd name="T30" fmla="*/ 772 w 850"/>
                  <a:gd name="T31" fmla="*/ 13 h 474"/>
                  <a:gd name="T32" fmla="*/ 796 w 850"/>
                  <a:gd name="T33" fmla="*/ 14 h 474"/>
                  <a:gd name="T34" fmla="*/ 817 w 850"/>
                  <a:gd name="T35" fmla="*/ 14 h 474"/>
                  <a:gd name="T36" fmla="*/ 833 w 850"/>
                  <a:gd name="T37" fmla="*/ 15 h 474"/>
                  <a:gd name="T38" fmla="*/ 843 w 850"/>
                  <a:gd name="T39" fmla="*/ 15 h 474"/>
                  <a:gd name="T40" fmla="*/ 848 w 850"/>
                  <a:gd name="T41" fmla="*/ 15 h 474"/>
                  <a:gd name="T42" fmla="*/ 850 w 850"/>
                  <a:gd name="T43" fmla="*/ 15 h 474"/>
                  <a:gd name="T44" fmla="*/ 820 w 850"/>
                  <a:gd name="T45" fmla="*/ 15 h 474"/>
                  <a:gd name="T46" fmla="*/ 819 w 850"/>
                  <a:gd name="T47" fmla="*/ 15 h 474"/>
                  <a:gd name="T48" fmla="*/ 813 w 850"/>
                  <a:gd name="T49" fmla="*/ 14 h 474"/>
                  <a:gd name="T50" fmla="*/ 802 w 850"/>
                  <a:gd name="T51" fmla="*/ 14 h 474"/>
                  <a:gd name="T52" fmla="*/ 785 w 850"/>
                  <a:gd name="T53" fmla="*/ 14 h 474"/>
                  <a:gd name="T54" fmla="*/ 764 w 850"/>
                  <a:gd name="T55" fmla="*/ 13 h 474"/>
                  <a:gd name="T56" fmla="*/ 737 w 850"/>
                  <a:gd name="T57" fmla="*/ 13 h 474"/>
                  <a:gd name="T58" fmla="*/ 706 w 850"/>
                  <a:gd name="T59" fmla="*/ 12 h 474"/>
                  <a:gd name="T60" fmla="*/ 670 w 850"/>
                  <a:gd name="T61" fmla="*/ 11 h 474"/>
                  <a:gd name="T62" fmla="*/ 631 w 850"/>
                  <a:gd name="T63" fmla="*/ 11 h 474"/>
                  <a:gd name="T64" fmla="*/ 588 w 850"/>
                  <a:gd name="T65" fmla="*/ 10 h 474"/>
                  <a:gd name="T66" fmla="*/ 540 w 850"/>
                  <a:gd name="T67" fmla="*/ 9 h 474"/>
                  <a:gd name="T68" fmla="*/ 489 w 850"/>
                  <a:gd name="T69" fmla="*/ 8 h 474"/>
                  <a:gd name="T70" fmla="*/ 436 w 850"/>
                  <a:gd name="T71" fmla="*/ 7 h 474"/>
                  <a:gd name="T72" fmla="*/ 379 w 850"/>
                  <a:gd name="T73" fmla="*/ 6 h 474"/>
                  <a:gd name="T74" fmla="*/ 320 w 850"/>
                  <a:gd name="T75" fmla="*/ 5 h 474"/>
                  <a:gd name="T76" fmla="*/ 259 w 850"/>
                  <a:gd name="T77" fmla="*/ 4 h 474"/>
                  <a:gd name="T78" fmla="*/ 195 w 850"/>
                  <a:gd name="T79" fmla="*/ 3 h 474"/>
                  <a:gd name="T80" fmla="*/ 132 w 850"/>
                  <a:gd name="T81" fmla="*/ 3 h 474"/>
                  <a:gd name="T82" fmla="*/ 67 w 850"/>
                  <a:gd name="T83" fmla="*/ 2 h 474"/>
                  <a:gd name="T84" fmla="*/ 0 w 850"/>
                  <a:gd name="T85" fmla="*/ 1 h 474"/>
                  <a:gd name="T86" fmla="*/ 2 w 850"/>
                  <a:gd name="T87" fmla="*/ 0 h 4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0" h="474">
                    <a:moveTo>
                      <a:pt x="2" y="0"/>
                    </a:moveTo>
                    <a:lnTo>
                      <a:pt x="67" y="31"/>
                    </a:lnTo>
                    <a:lnTo>
                      <a:pt x="130" y="62"/>
                    </a:lnTo>
                    <a:lnTo>
                      <a:pt x="194" y="92"/>
                    </a:lnTo>
                    <a:lnTo>
                      <a:pt x="256" y="123"/>
                    </a:lnTo>
                    <a:lnTo>
                      <a:pt x="317" y="154"/>
                    </a:lnTo>
                    <a:lnTo>
                      <a:pt x="376" y="183"/>
                    </a:lnTo>
                    <a:lnTo>
                      <a:pt x="433" y="212"/>
                    </a:lnTo>
                    <a:lnTo>
                      <a:pt x="486" y="241"/>
                    </a:lnTo>
                    <a:lnTo>
                      <a:pt x="539" y="268"/>
                    </a:lnTo>
                    <a:lnTo>
                      <a:pt x="587" y="293"/>
                    </a:lnTo>
                    <a:lnTo>
                      <a:pt x="631" y="319"/>
                    </a:lnTo>
                    <a:lnTo>
                      <a:pt x="673" y="342"/>
                    </a:lnTo>
                    <a:lnTo>
                      <a:pt x="710" y="366"/>
                    </a:lnTo>
                    <a:lnTo>
                      <a:pt x="744" y="386"/>
                    </a:lnTo>
                    <a:lnTo>
                      <a:pt x="772" y="404"/>
                    </a:lnTo>
                    <a:lnTo>
                      <a:pt x="796" y="420"/>
                    </a:lnTo>
                    <a:lnTo>
                      <a:pt x="817" y="436"/>
                    </a:lnTo>
                    <a:lnTo>
                      <a:pt x="833" y="449"/>
                    </a:lnTo>
                    <a:lnTo>
                      <a:pt x="843" y="460"/>
                    </a:lnTo>
                    <a:lnTo>
                      <a:pt x="848" y="467"/>
                    </a:lnTo>
                    <a:lnTo>
                      <a:pt x="850" y="474"/>
                    </a:lnTo>
                    <a:lnTo>
                      <a:pt x="820" y="460"/>
                    </a:lnTo>
                    <a:lnTo>
                      <a:pt x="819" y="454"/>
                    </a:lnTo>
                    <a:lnTo>
                      <a:pt x="813" y="445"/>
                    </a:lnTo>
                    <a:lnTo>
                      <a:pt x="802" y="434"/>
                    </a:lnTo>
                    <a:lnTo>
                      <a:pt x="785" y="420"/>
                    </a:lnTo>
                    <a:lnTo>
                      <a:pt x="764" y="406"/>
                    </a:lnTo>
                    <a:lnTo>
                      <a:pt x="737" y="387"/>
                    </a:lnTo>
                    <a:lnTo>
                      <a:pt x="706" y="368"/>
                    </a:lnTo>
                    <a:lnTo>
                      <a:pt x="670" y="346"/>
                    </a:lnTo>
                    <a:lnTo>
                      <a:pt x="631" y="324"/>
                    </a:lnTo>
                    <a:lnTo>
                      <a:pt x="588" y="299"/>
                    </a:lnTo>
                    <a:lnTo>
                      <a:pt x="540" y="273"/>
                    </a:lnTo>
                    <a:lnTo>
                      <a:pt x="489" y="244"/>
                    </a:lnTo>
                    <a:lnTo>
                      <a:pt x="436" y="217"/>
                    </a:lnTo>
                    <a:lnTo>
                      <a:pt x="379" y="188"/>
                    </a:lnTo>
                    <a:lnTo>
                      <a:pt x="320" y="158"/>
                    </a:lnTo>
                    <a:lnTo>
                      <a:pt x="259" y="127"/>
                    </a:lnTo>
                    <a:lnTo>
                      <a:pt x="195" y="96"/>
                    </a:lnTo>
                    <a:lnTo>
                      <a:pt x="132" y="65"/>
                    </a:lnTo>
                    <a:lnTo>
                      <a:pt x="67" y="34"/>
                    </a:lnTo>
                    <a:lnTo>
                      <a:pt x="0" y="4"/>
                    </a:lnTo>
                    <a:lnTo>
                      <a:pt x="2" y="0"/>
                    </a:lnTo>
                    <a:close/>
                  </a:path>
                </a:pathLst>
              </a:custGeom>
              <a:solidFill>
                <a:srgbClr val="B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6" name="Freeform 496"/>
              <p:cNvSpPr>
                <a:spLocks/>
              </p:cNvSpPr>
              <p:nvPr/>
            </p:nvSpPr>
            <p:spPr bwMode="auto">
              <a:xfrm>
                <a:off x="1357" y="1384"/>
                <a:ext cx="820" cy="228"/>
              </a:xfrm>
              <a:custGeom>
                <a:avLst/>
                <a:gdLst>
                  <a:gd name="T0" fmla="*/ 820 w 820"/>
                  <a:gd name="T1" fmla="*/ 15 h 456"/>
                  <a:gd name="T2" fmla="*/ 819 w 820"/>
                  <a:gd name="T3" fmla="*/ 15 h 456"/>
                  <a:gd name="T4" fmla="*/ 813 w 820"/>
                  <a:gd name="T5" fmla="*/ 14 h 456"/>
                  <a:gd name="T6" fmla="*/ 802 w 820"/>
                  <a:gd name="T7" fmla="*/ 14 h 456"/>
                  <a:gd name="T8" fmla="*/ 785 w 820"/>
                  <a:gd name="T9" fmla="*/ 13 h 456"/>
                  <a:gd name="T10" fmla="*/ 764 w 820"/>
                  <a:gd name="T11" fmla="*/ 13 h 456"/>
                  <a:gd name="T12" fmla="*/ 737 w 820"/>
                  <a:gd name="T13" fmla="*/ 12 h 456"/>
                  <a:gd name="T14" fmla="*/ 706 w 820"/>
                  <a:gd name="T15" fmla="*/ 12 h 456"/>
                  <a:gd name="T16" fmla="*/ 670 w 820"/>
                  <a:gd name="T17" fmla="*/ 11 h 456"/>
                  <a:gd name="T18" fmla="*/ 631 w 820"/>
                  <a:gd name="T19" fmla="*/ 10 h 456"/>
                  <a:gd name="T20" fmla="*/ 588 w 820"/>
                  <a:gd name="T21" fmla="*/ 10 h 456"/>
                  <a:gd name="T22" fmla="*/ 540 w 820"/>
                  <a:gd name="T23" fmla="*/ 9 h 456"/>
                  <a:gd name="T24" fmla="*/ 489 w 820"/>
                  <a:gd name="T25" fmla="*/ 8 h 456"/>
                  <a:gd name="T26" fmla="*/ 436 w 820"/>
                  <a:gd name="T27" fmla="*/ 7 h 456"/>
                  <a:gd name="T28" fmla="*/ 379 w 820"/>
                  <a:gd name="T29" fmla="*/ 6 h 456"/>
                  <a:gd name="T30" fmla="*/ 320 w 820"/>
                  <a:gd name="T31" fmla="*/ 5 h 456"/>
                  <a:gd name="T32" fmla="*/ 259 w 820"/>
                  <a:gd name="T33" fmla="*/ 4 h 456"/>
                  <a:gd name="T34" fmla="*/ 195 w 820"/>
                  <a:gd name="T35" fmla="*/ 3 h 456"/>
                  <a:gd name="T36" fmla="*/ 132 w 820"/>
                  <a:gd name="T37" fmla="*/ 2 h 456"/>
                  <a:gd name="T38" fmla="*/ 67 w 820"/>
                  <a:gd name="T39" fmla="*/ 1 h 456"/>
                  <a:gd name="T40" fmla="*/ 0 w 820"/>
                  <a:gd name="T41" fmla="*/ 0 h 456"/>
                  <a:gd name="T42" fmla="*/ 0 w 820"/>
                  <a:gd name="T43" fmla="*/ 1 h 456"/>
                  <a:gd name="T44" fmla="*/ 64 w 820"/>
                  <a:gd name="T45" fmla="*/ 1 h 456"/>
                  <a:gd name="T46" fmla="*/ 126 w 820"/>
                  <a:gd name="T47" fmla="*/ 2 h 456"/>
                  <a:gd name="T48" fmla="*/ 188 w 820"/>
                  <a:gd name="T49" fmla="*/ 3 h 456"/>
                  <a:gd name="T50" fmla="*/ 249 w 820"/>
                  <a:gd name="T51" fmla="*/ 4 h 456"/>
                  <a:gd name="T52" fmla="*/ 307 w 820"/>
                  <a:gd name="T53" fmla="*/ 5 h 456"/>
                  <a:gd name="T54" fmla="*/ 365 w 820"/>
                  <a:gd name="T55" fmla="*/ 6 h 456"/>
                  <a:gd name="T56" fmla="*/ 419 w 820"/>
                  <a:gd name="T57" fmla="*/ 7 h 456"/>
                  <a:gd name="T58" fmla="*/ 471 w 820"/>
                  <a:gd name="T59" fmla="*/ 8 h 456"/>
                  <a:gd name="T60" fmla="*/ 519 w 820"/>
                  <a:gd name="T61" fmla="*/ 9 h 456"/>
                  <a:gd name="T62" fmla="*/ 566 w 820"/>
                  <a:gd name="T63" fmla="*/ 9 h 456"/>
                  <a:gd name="T64" fmla="*/ 607 w 820"/>
                  <a:gd name="T65" fmla="*/ 10 h 456"/>
                  <a:gd name="T66" fmla="*/ 645 w 820"/>
                  <a:gd name="T67" fmla="*/ 11 h 456"/>
                  <a:gd name="T68" fmla="*/ 679 w 820"/>
                  <a:gd name="T69" fmla="*/ 12 h 456"/>
                  <a:gd name="T70" fmla="*/ 708 w 820"/>
                  <a:gd name="T71" fmla="*/ 12 h 456"/>
                  <a:gd name="T72" fmla="*/ 734 w 820"/>
                  <a:gd name="T73" fmla="*/ 13 h 456"/>
                  <a:gd name="T74" fmla="*/ 755 w 820"/>
                  <a:gd name="T75" fmla="*/ 13 h 456"/>
                  <a:gd name="T76" fmla="*/ 771 w 820"/>
                  <a:gd name="T77" fmla="*/ 13 h 456"/>
                  <a:gd name="T78" fmla="*/ 782 w 820"/>
                  <a:gd name="T79" fmla="*/ 14 h 456"/>
                  <a:gd name="T80" fmla="*/ 788 w 820"/>
                  <a:gd name="T81" fmla="*/ 14 h 456"/>
                  <a:gd name="T82" fmla="*/ 789 w 820"/>
                  <a:gd name="T83" fmla="*/ 14 h 456"/>
                  <a:gd name="T84" fmla="*/ 820 w 820"/>
                  <a:gd name="T85" fmla="*/ 15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0" h="456">
                    <a:moveTo>
                      <a:pt x="820" y="456"/>
                    </a:moveTo>
                    <a:lnTo>
                      <a:pt x="819" y="450"/>
                    </a:lnTo>
                    <a:lnTo>
                      <a:pt x="813" y="441"/>
                    </a:lnTo>
                    <a:lnTo>
                      <a:pt x="802" y="430"/>
                    </a:lnTo>
                    <a:lnTo>
                      <a:pt x="785" y="416"/>
                    </a:lnTo>
                    <a:lnTo>
                      <a:pt x="764" y="402"/>
                    </a:lnTo>
                    <a:lnTo>
                      <a:pt x="737" y="383"/>
                    </a:lnTo>
                    <a:lnTo>
                      <a:pt x="706" y="364"/>
                    </a:lnTo>
                    <a:lnTo>
                      <a:pt x="670" y="342"/>
                    </a:lnTo>
                    <a:lnTo>
                      <a:pt x="631" y="320"/>
                    </a:lnTo>
                    <a:lnTo>
                      <a:pt x="588" y="295"/>
                    </a:lnTo>
                    <a:lnTo>
                      <a:pt x="540" y="269"/>
                    </a:lnTo>
                    <a:lnTo>
                      <a:pt x="489" y="240"/>
                    </a:lnTo>
                    <a:lnTo>
                      <a:pt x="436" y="213"/>
                    </a:lnTo>
                    <a:lnTo>
                      <a:pt x="379" y="184"/>
                    </a:lnTo>
                    <a:lnTo>
                      <a:pt x="320" y="154"/>
                    </a:lnTo>
                    <a:lnTo>
                      <a:pt x="259" y="123"/>
                    </a:lnTo>
                    <a:lnTo>
                      <a:pt x="195" y="92"/>
                    </a:lnTo>
                    <a:lnTo>
                      <a:pt x="132" y="61"/>
                    </a:lnTo>
                    <a:lnTo>
                      <a:pt x="67" y="30"/>
                    </a:lnTo>
                    <a:lnTo>
                      <a:pt x="0" y="0"/>
                    </a:lnTo>
                    <a:lnTo>
                      <a:pt x="0" y="1"/>
                    </a:lnTo>
                    <a:lnTo>
                      <a:pt x="64" y="30"/>
                    </a:lnTo>
                    <a:lnTo>
                      <a:pt x="126" y="61"/>
                    </a:lnTo>
                    <a:lnTo>
                      <a:pt x="188" y="92"/>
                    </a:lnTo>
                    <a:lnTo>
                      <a:pt x="249" y="121"/>
                    </a:lnTo>
                    <a:lnTo>
                      <a:pt x="307" y="150"/>
                    </a:lnTo>
                    <a:lnTo>
                      <a:pt x="365" y="179"/>
                    </a:lnTo>
                    <a:lnTo>
                      <a:pt x="419" y="208"/>
                    </a:lnTo>
                    <a:lnTo>
                      <a:pt x="471" y="235"/>
                    </a:lnTo>
                    <a:lnTo>
                      <a:pt x="519" y="260"/>
                    </a:lnTo>
                    <a:lnTo>
                      <a:pt x="566" y="286"/>
                    </a:lnTo>
                    <a:lnTo>
                      <a:pt x="607" y="309"/>
                    </a:lnTo>
                    <a:lnTo>
                      <a:pt x="645" y="333"/>
                    </a:lnTo>
                    <a:lnTo>
                      <a:pt x="679" y="353"/>
                    </a:lnTo>
                    <a:lnTo>
                      <a:pt x="708" y="371"/>
                    </a:lnTo>
                    <a:lnTo>
                      <a:pt x="734" y="389"/>
                    </a:lnTo>
                    <a:lnTo>
                      <a:pt x="755" y="403"/>
                    </a:lnTo>
                    <a:lnTo>
                      <a:pt x="771" y="416"/>
                    </a:lnTo>
                    <a:lnTo>
                      <a:pt x="782" y="427"/>
                    </a:lnTo>
                    <a:lnTo>
                      <a:pt x="788" y="436"/>
                    </a:lnTo>
                    <a:lnTo>
                      <a:pt x="789" y="441"/>
                    </a:lnTo>
                    <a:lnTo>
                      <a:pt x="820" y="456"/>
                    </a:lnTo>
                    <a:close/>
                  </a:path>
                </a:pathLst>
              </a:custGeom>
              <a:solidFill>
                <a:srgbClr val="B3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7" name="Freeform 497"/>
              <p:cNvSpPr>
                <a:spLocks/>
              </p:cNvSpPr>
              <p:nvPr/>
            </p:nvSpPr>
            <p:spPr bwMode="auto">
              <a:xfrm>
                <a:off x="1356" y="1385"/>
                <a:ext cx="790" cy="220"/>
              </a:xfrm>
              <a:custGeom>
                <a:avLst/>
                <a:gdLst>
                  <a:gd name="T0" fmla="*/ 1 w 790"/>
                  <a:gd name="T1" fmla="*/ 0 h 440"/>
                  <a:gd name="T2" fmla="*/ 65 w 790"/>
                  <a:gd name="T3" fmla="*/ 1 h 440"/>
                  <a:gd name="T4" fmla="*/ 127 w 790"/>
                  <a:gd name="T5" fmla="*/ 2 h 440"/>
                  <a:gd name="T6" fmla="*/ 189 w 790"/>
                  <a:gd name="T7" fmla="*/ 3 h 440"/>
                  <a:gd name="T8" fmla="*/ 250 w 790"/>
                  <a:gd name="T9" fmla="*/ 4 h 440"/>
                  <a:gd name="T10" fmla="*/ 308 w 790"/>
                  <a:gd name="T11" fmla="*/ 5 h 440"/>
                  <a:gd name="T12" fmla="*/ 366 w 790"/>
                  <a:gd name="T13" fmla="*/ 6 h 440"/>
                  <a:gd name="T14" fmla="*/ 420 w 790"/>
                  <a:gd name="T15" fmla="*/ 7 h 440"/>
                  <a:gd name="T16" fmla="*/ 472 w 790"/>
                  <a:gd name="T17" fmla="*/ 8 h 440"/>
                  <a:gd name="T18" fmla="*/ 520 w 790"/>
                  <a:gd name="T19" fmla="*/ 9 h 440"/>
                  <a:gd name="T20" fmla="*/ 567 w 790"/>
                  <a:gd name="T21" fmla="*/ 9 h 440"/>
                  <a:gd name="T22" fmla="*/ 608 w 790"/>
                  <a:gd name="T23" fmla="*/ 10 h 440"/>
                  <a:gd name="T24" fmla="*/ 646 w 790"/>
                  <a:gd name="T25" fmla="*/ 11 h 440"/>
                  <a:gd name="T26" fmla="*/ 680 w 790"/>
                  <a:gd name="T27" fmla="*/ 11 h 440"/>
                  <a:gd name="T28" fmla="*/ 709 w 790"/>
                  <a:gd name="T29" fmla="*/ 12 h 440"/>
                  <a:gd name="T30" fmla="*/ 735 w 790"/>
                  <a:gd name="T31" fmla="*/ 13 h 440"/>
                  <a:gd name="T32" fmla="*/ 756 w 790"/>
                  <a:gd name="T33" fmla="*/ 13 h 440"/>
                  <a:gd name="T34" fmla="*/ 772 w 790"/>
                  <a:gd name="T35" fmla="*/ 13 h 440"/>
                  <a:gd name="T36" fmla="*/ 783 w 790"/>
                  <a:gd name="T37" fmla="*/ 14 h 440"/>
                  <a:gd name="T38" fmla="*/ 789 w 790"/>
                  <a:gd name="T39" fmla="*/ 14 h 440"/>
                  <a:gd name="T40" fmla="*/ 790 w 790"/>
                  <a:gd name="T41" fmla="*/ 14 h 440"/>
                  <a:gd name="T42" fmla="*/ 756 w 790"/>
                  <a:gd name="T43" fmla="*/ 14 h 440"/>
                  <a:gd name="T44" fmla="*/ 755 w 790"/>
                  <a:gd name="T45" fmla="*/ 14 h 440"/>
                  <a:gd name="T46" fmla="*/ 749 w 790"/>
                  <a:gd name="T47" fmla="*/ 13 h 440"/>
                  <a:gd name="T48" fmla="*/ 736 w 790"/>
                  <a:gd name="T49" fmla="*/ 13 h 440"/>
                  <a:gd name="T50" fmla="*/ 721 w 790"/>
                  <a:gd name="T51" fmla="*/ 13 h 440"/>
                  <a:gd name="T52" fmla="*/ 698 w 790"/>
                  <a:gd name="T53" fmla="*/ 12 h 440"/>
                  <a:gd name="T54" fmla="*/ 671 w 790"/>
                  <a:gd name="T55" fmla="*/ 11 h 440"/>
                  <a:gd name="T56" fmla="*/ 640 w 790"/>
                  <a:gd name="T57" fmla="*/ 11 h 440"/>
                  <a:gd name="T58" fmla="*/ 603 w 790"/>
                  <a:gd name="T59" fmla="*/ 10 h 440"/>
                  <a:gd name="T60" fmla="*/ 564 w 790"/>
                  <a:gd name="T61" fmla="*/ 9 h 440"/>
                  <a:gd name="T62" fmla="*/ 520 w 790"/>
                  <a:gd name="T63" fmla="*/ 9 h 440"/>
                  <a:gd name="T64" fmla="*/ 472 w 790"/>
                  <a:gd name="T65" fmla="*/ 8 h 440"/>
                  <a:gd name="T66" fmla="*/ 421 w 790"/>
                  <a:gd name="T67" fmla="*/ 7 h 440"/>
                  <a:gd name="T68" fmla="*/ 366 w 790"/>
                  <a:gd name="T69" fmla="*/ 6 h 440"/>
                  <a:gd name="T70" fmla="*/ 309 w 790"/>
                  <a:gd name="T71" fmla="*/ 5 h 440"/>
                  <a:gd name="T72" fmla="*/ 250 w 790"/>
                  <a:gd name="T73" fmla="*/ 4 h 440"/>
                  <a:gd name="T74" fmla="*/ 189 w 790"/>
                  <a:gd name="T75" fmla="*/ 3 h 440"/>
                  <a:gd name="T76" fmla="*/ 127 w 790"/>
                  <a:gd name="T77" fmla="*/ 2 h 440"/>
                  <a:gd name="T78" fmla="*/ 65 w 790"/>
                  <a:gd name="T79" fmla="*/ 2 h 440"/>
                  <a:gd name="T80" fmla="*/ 0 w 790"/>
                  <a:gd name="T81" fmla="*/ 1 h 440"/>
                  <a:gd name="T82" fmla="*/ 1 w 790"/>
                  <a:gd name="T83" fmla="*/ 0 h 4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90" h="440">
                    <a:moveTo>
                      <a:pt x="1" y="0"/>
                    </a:moveTo>
                    <a:lnTo>
                      <a:pt x="65" y="29"/>
                    </a:lnTo>
                    <a:lnTo>
                      <a:pt x="127" y="60"/>
                    </a:lnTo>
                    <a:lnTo>
                      <a:pt x="189" y="91"/>
                    </a:lnTo>
                    <a:lnTo>
                      <a:pt x="250" y="120"/>
                    </a:lnTo>
                    <a:lnTo>
                      <a:pt x="308" y="149"/>
                    </a:lnTo>
                    <a:lnTo>
                      <a:pt x="366" y="178"/>
                    </a:lnTo>
                    <a:lnTo>
                      <a:pt x="420" y="207"/>
                    </a:lnTo>
                    <a:lnTo>
                      <a:pt x="472" y="234"/>
                    </a:lnTo>
                    <a:lnTo>
                      <a:pt x="520" y="259"/>
                    </a:lnTo>
                    <a:lnTo>
                      <a:pt x="567" y="285"/>
                    </a:lnTo>
                    <a:lnTo>
                      <a:pt x="608" y="308"/>
                    </a:lnTo>
                    <a:lnTo>
                      <a:pt x="646" y="332"/>
                    </a:lnTo>
                    <a:lnTo>
                      <a:pt x="680" y="352"/>
                    </a:lnTo>
                    <a:lnTo>
                      <a:pt x="709" y="370"/>
                    </a:lnTo>
                    <a:lnTo>
                      <a:pt x="735" y="388"/>
                    </a:lnTo>
                    <a:lnTo>
                      <a:pt x="756" y="402"/>
                    </a:lnTo>
                    <a:lnTo>
                      <a:pt x="772" y="415"/>
                    </a:lnTo>
                    <a:lnTo>
                      <a:pt x="783" y="426"/>
                    </a:lnTo>
                    <a:lnTo>
                      <a:pt x="789" y="435"/>
                    </a:lnTo>
                    <a:lnTo>
                      <a:pt x="790" y="440"/>
                    </a:lnTo>
                    <a:lnTo>
                      <a:pt x="756" y="424"/>
                    </a:lnTo>
                    <a:lnTo>
                      <a:pt x="755" y="419"/>
                    </a:lnTo>
                    <a:lnTo>
                      <a:pt x="749" y="410"/>
                    </a:lnTo>
                    <a:lnTo>
                      <a:pt x="736" y="399"/>
                    </a:lnTo>
                    <a:lnTo>
                      <a:pt x="721" y="386"/>
                    </a:lnTo>
                    <a:lnTo>
                      <a:pt x="698" y="370"/>
                    </a:lnTo>
                    <a:lnTo>
                      <a:pt x="671" y="352"/>
                    </a:lnTo>
                    <a:lnTo>
                      <a:pt x="640" y="334"/>
                    </a:lnTo>
                    <a:lnTo>
                      <a:pt x="603" y="312"/>
                    </a:lnTo>
                    <a:lnTo>
                      <a:pt x="564" y="288"/>
                    </a:lnTo>
                    <a:lnTo>
                      <a:pt x="520" y="263"/>
                    </a:lnTo>
                    <a:lnTo>
                      <a:pt x="472" y="238"/>
                    </a:lnTo>
                    <a:lnTo>
                      <a:pt x="421" y="210"/>
                    </a:lnTo>
                    <a:lnTo>
                      <a:pt x="366" y="181"/>
                    </a:lnTo>
                    <a:lnTo>
                      <a:pt x="309" y="153"/>
                    </a:lnTo>
                    <a:lnTo>
                      <a:pt x="250" y="124"/>
                    </a:lnTo>
                    <a:lnTo>
                      <a:pt x="189" y="93"/>
                    </a:lnTo>
                    <a:lnTo>
                      <a:pt x="127" y="64"/>
                    </a:lnTo>
                    <a:lnTo>
                      <a:pt x="65" y="33"/>
                    </a:lnTo>
                    <a:lnTo>
                      <a:pt x="0" y="4"/>
                    </a:lnTo>
                    <a:lnTo>
                      <a:pt x="1" y="0"/>
                    </a:lnTo>
                    <a:close/>
                  </a:path>
                </a:pathLst>
              </a:custGeom>
              <a:solidFill>
                <a:srgbClr val="B3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8" name="Freeform 498"/>
              <p:cNvSpPr>
                <a:spLocks/>
              </p:cNvSpPr>
              <p:nvPr/>
            </p:nvSpPr>
            <p:spPr bwMode="auto">
              <a:xfrm>
                <a:off x="1356" y="1387"/>
                <a:ext cx="756" cy="210"/>
              </a:xfrm>
              <a:custGeom>
                <a:avLst/>
                <a:gdLst>
                  <a:gd name="T0" fmla="*/ 756 w 756"/>
                  <a:gd name="T1" fmla="*/ 14 h 420"/>
                  <a:gd name="T2" fmla="*/ 755 w 756"/>
                  <a:gd name="T3" fmla="*/ 13 h 420"/>
                  <a:gd name="T4" fmla="*/ 749 w 756"/>
                  <a:gd name="T5" fmla="*/ 13 h 420"/>
                  <a:gd name="T6" fmla="*/ 736 w 756"/>
                  <a:gd name="T7" fmla="*/ 13 h 420"/>
                  <a:gd name="T8" fmla="*/ 721 w 756"/>
                  <a:gd name="T9" fmla="*/ 12 h 420"/>
                  <a:gd name="T10" fmla="*/ 698 w 756"/>
                  <a:gd name="T11" fmla="*/ 12 h 420"/>
                  <a:gd name="T12" fmla="*/ 671 w 756"/>
                  <a:gd name="T13" fmla="*/ 11 h 420"/>
                  <a:gd name="T14" fmla="*/ 640 w 756"/>
                  <a:gd name="T15" fmla="*/ 11 h 420"/>
                  <a:gd name="T16" fmla="*/ 603 w 756"/>
                  <a:gd name="T17" fmla="*/ 10 h 420"/>
                  <a:gd name="T18" fmla="*/ 564 w 756"/>
                  <a:gd name="T19" fmla="*/ 9 h 420"/>
                  <a:gd name="T20" fmla="*/ 520 w 756"/>
                  <a:gd name="T21" fmla="*/ 9 h 420"/>
                  <a:gd name="T22" fmla="*/ 472 w 756"/>
                  <a:gd name="T23" fmla="*/ 8 h 420"/>
                  <a:gd name="T24" fmla="*/ 421 w 756"/>
                  <a:gd name="T25" fmla="*/ 7 h 420"/>
                  <a:gd name="T26" fmla="*/ 366 w 756"/>
                  <a:gd name="T27" fmla="*/ 6 h 420"/>
                  <a:gd name="T28" fmla="*/ 309 w 756"/>
                  <a:gd name="T29" fmla="*/ 5 h 420"/>
                  <a:gd name="T30" fmla="*/ 250 w 756"/>
                  <a:gd name="T31" fmla="*/ 4 h 420"/>
                  <a:gd name="T32" fmla="*/ 189 w 756"/>
                  <a:gd name="T33" fmla="*/ 3 h 420"/>
                  <a:gd name="T34" fmla="*/ 127 w 756"/>
                  <a:gd name="T35" fmla="*/ 2 h 420"/>
                  <a:gd name="T36" fmla="*/ 65 w 756"/>
                  <a:gd name="T37" fmla="*/ 1 h 420"/>
                  <a:gd name="T38" fmla="*/ 0 w 756"/>
                  <a:gd name="T39" fmla="*/ 0 h 420"/>
                  <a:gd name="T40" fmla="*/ 0 w 756"/>
                  <a:gd name="T41" fmla="*/ 1 h 420"/>
                  <a:gd name="T42" fmla="*/ 61 w 756"/>
                  <a:gd name="T43" fmla="*/ 1 h 420"/>
                  <a:gd name="T44" fmla="*/ 121 w 756"/>
                  <a:gd name="T45" fmla="*/ 2 h 420"/>
                  <a:gd name="T46" fmla="*/ 181 w 756"/>
                  <a:gd name="T47" fmla="*/ 3 h 420"/>
                  <a:gd name="T48" fmla="*/ 239 w 756"/>
                  <a:gd name="T49" fmla="*/ 4 h 420"/>
                  <a:gd name="T50" fmla="*/ 295 w 756"/>
                  <a:gd name="T51" fmla="*/ 5 h 420"/>
                  <a:gd name="T52" fmla="*/ 349 w 756"/>
                  <a:gd name="T53" fmla="*/ 6 h 420"/>
                  <a:gd name="T54" fmla="*/ 401 w 756"/>
                  <a:gd name="T55" fmla="*/ 7 h 420"/>
                  <a:gd name="T56" fmla="*/ 449 w 756"/>
                  <a:gd name="T57" fmla="*/ 8 h 420"/>
                  <a:gd name="T58" fmla="*/ 496 w 756"/>
                  <a:gd name="T59" fmla="*/ 8 h 420"/>
                  <a:gd name="T60" fmla="*/ 537 w 756"/>
                  <a:gd name="T61" fmla="*/ 9 h 420"/>
                  <a:gd name="T62" fmla="*/ 577 w 756"/>
                  <a:gd name="T63" fmla="*/ 10 h 420"/>
                  <a:gd name="T64" fmla="*/ 610 w 756"/>
                  <a:gd name="T65" fmla="*/ 10 h 420"/>
                  <a:gd name="T66" fmla="*/ 640 w 756"/>
                  <a:gd name="T67" fmla="*/ 11 h 420"/>
                  <a:gd name="T68" fmla="*/ 666 w 756"/>
                  <a:gd name="T69" fmla="*/ 11 h 420"/>
                  <a:gd name="T70" fmla="*/ 687 w 756"/>
                  <a:gd name="T71" fmla="*/ 12 h 420"/>
                  <a:gd name="T72" fmla="*/ 702 w 756"/>
                  <a:gd name="T73" fmla="*/ 12 h 420"/>
                  <a:gd name="T74" fmla="*/ 714 w 756"/>
                  <a:gd name="T75" fmla="*/ 13 h 420"/>
                  <a:gd name="T76" fmla="*/ 721 w 756"/>
                  <a:gd name="T77" fmla="*/ 13 h 420"/>
                  <a:gd name="T78" fmla="*/ 721 w 756"/>
                  <a:gd name="T79" fmla="*/ 13 h 420"/>
                  <a:gd name="T80" fmla="*/ 756 w 756"/>
                  <a:gd name="T81" fmla="*/ 14 h 4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6" h="420">
                    <a:moveTo>
                      <a:pt x="756" y="420"/>
                    </a:moveTo>
                    <a:lnTo>
                      <a:pt x="755" y="415"/>
                    </a:lnTo>
                    <a:lnTo>
                      <a:pt x="749" y="406"/>
                    </a:lnTo>
                    <a:lnTo>
                      <a:pt x="736" y="395"/>
                    </a:lnTo>
                    <a:lnTo>
                      <a:pt x="721" y="382"/>
                    </a:lnTo>
                    <a:lnTo>
                      <a:pt x="698" y="366"/>
                    </a:lnTo>
                    <a:lnTo>
                      <a:pt x="671" y="348"/>
                    </a:lnTo>
                    <a:lnTo>
                      <a:pt x="640" y="330"/>
                    </a:lnTo>
                    <a:lnTo>
                      <a:pt x="603" y="308"/>
                    </a:lnTo>
                    <a:lnTo>
                      <a:pt x="564" y="284"/>
                    </a:lnTo>
                    <a:lnTo>
                      <a:pt x="520" y="259"/>
                    </a:lnTo>
                    <a:lnTo>
                      <a:pt x="472" y="234"/>
                    </a:lnTo>
                    <a:lnTo>
                      <a:pt x="421" y="206"/>
                    </a:lnTo>
                    <a:lnTo>
                      <a:pt x="366" y="177"/>
                    </a:lnTo>
                    <a:lnTo>
                      <a:pt x="309" y="149"/>
                    </a:lnTo>
                    <a:lnTo>
                      <a:pt x="250" y="120"/>
                    </a:lnTo>
                    <a:lnTo>
                      <a:pt x="189" y="89"/>
                    </a:lnTo>
                    <a:lnTo>
                      <a:pt x="127" y="60"/>
                    </a:lnTo>
                    <a:lnTo>
                      <a:pt x="65" y="29"/>
                    </a:lnTo>
                    <a:lnTo>
                      <a:pt x="0" y="0"/>
                    </a:lnTo>
                    <a:lnTo>
                      <a:pt x="0" y="2"/>
                    </a:lnTo>
                    <a:lnTo>
                      <a:pt x="61" y="31"/>
                    </a:lnTo>
                    <a:lnTo>
                      <a:pt x="121" y="60"/>
                    </a:lnTo>
                    <a:lnTo>
                      <a:pt x="181" y="89"/>
                    </a:lnTo>
                    <a:lnTo>
                      <a:pt x="239" y="118"/>
                    </a:lnTo>
                    <a:lnTo>
                      <a:pt x="295" y="145"/>
                    </a:lnTo>
                    <a:lnTo>
                      <a:pt x="349" y="172"/>
                    </a:lnTo>
                    <a:lnTo>
                      <a:pt x="401" y="199"/>
                    </a:lnTo>
                    <a:lnTo>
                      <a:pt x="449" y="226"/>
                    </a:lnTo>
                    <a:lnTo>
                      <a:pt x="496" y="250"/>
                    </a:lnTo>
                    <a:lnTo>
                      <a:pt x="537" y="273"/>
                    </a:lnTo>
                    <a:lnTo>
                      <a:pt x="577" y="297"/>
                    </a:lnTo>
                    <a:lnTo>
                      <a:pt x="610" y="317"/>
                    </a:lnTo>
                    <a:lnTo>
                      <a:pt x="640" y="335"/>
                    </a:lnTo>
                    <a:lnTo>
                      <a:pt x="666" y="351"/>
                    </a:lnTo>
                    <a:lnTo>
                      <a:pt x="687" y="368"/>
                    </a:lnTo>
                    <a:lnTo>
                      <a:pt x="702" y="380"/>
                    </a:lnTo>
                    <a:lnTo>
                      <a:pt x="714" y="391"/>
                    </a:lnTo>
                    <a:lnTo>
                      <a:pt x="721" y="398"/>
                    </a:lnTo>
                    <a:lnTo>
                      <a:pt x="721" y="404"/>
                    </a:lnTo>
                    <a:lnTo>
                      <a:pt x="756" y="420"/>
                    </a:lnTo>
                    <a:close/>
                  </a:path>
                </a:pathLst>
              </a:custGeom>
              <a:solidFill>
                <a:srgbClr val="B3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49" name="Freeform 499"/>
              <p:cNvSpPr>
                <a:spLocks/>
              </p:cNvSpPr>
              <p:nvPr/>
            </p:nvSpPr>
            <p:spPr bwMode="auto">
              <a:xfrm>
                <a:off x="1354" y="1388"/>
                <a:ext cx="723" cy="201"/>
              </a:xfrm>
              <a:custGeom>
                <a:avLst/>
                <a:gdLst>
                  <a:gd name="T0" fmla="*/ 2 w 723"/>
                  <a:gd name="T1" fmla="*/ 0 h 402"/>
                  <a:gd name="T2" fmla="*/ 63 w 723"/>
                  <a:gd name="T3" fmla="*/ 1 h 402"/>
                  <a:gd name="T4" fmla="*/ 123 w 723"/>
                  <a:gd name="T5" fmla="*/ 2 h 402"/>
                  <a:gd name="T6" fmla="*/ 183 w 723"/>
                  <a:gd name="T7" fmla="*/ 3 h 402"/>
                  <a:gd name="T8" fmla="*/ 241 w 723"/>
                  <a:gd name="T9" fmla="*/ 4 h 402"/>
                  <a:gd name="T10" fmla="*/ 297 w 723"/>
                  <a:gd name="T11" fmla="*/ 5 h 402"/>
                  <a:gd name="T12" fmla="*/ 351 w 723"/>
                  <a:gd name="T13" fmla="*/ 6 h 402"/>
                  <a:gd name="T14" fmla="*/ 403 w 723"/>
                  <a:gd name="T15" fmla="*/ 7 h 402"/>
                  <a:gd name="T16" fmla="*/ 451 w 723"/>
                  <a:gd name="T17" fmla="*/ 7 h 402"/>
                  <a:gd name="T18" fmla="*/ 498 w 723"/>
                  <a:gd name="T19" fmla="*/ 8 h 402"/>
                  <a:gd name="T20" fmla="*/ 539 w 723"/>
                  <a:gd name="T21" fmla="*/ 9 h 402"/>
                  <a:gd name="T22" fmla="*/ 579 w 723"/>
                  <a:gd name="T23" fmla="*/ 10 h 402"/>
                  <a:gd name="T24" fmla="*/ 612 w 723"/>
                  <a:gd name="T25" fmla="*/ 10 h 402"/>
                  <a:gd name="T26" fmla="*/ 642 w 723"/>
                  <a:gd name="T27" fmla="*/ 11 h 402"/>
                  <a:gd name="T28" fmla="*/ 668 w 723"/>
                  <a:gd name="T29" fmla="*/ 11 h 402"/>
                  <a:gd name="T30" fmla="*/ 689 w 723"/>
                  <a:gd name="T31" fmla="*/ 12 h 402"/>
                  <a:gd name="T32" fmla="*/ 704 w 723"/>
                  <a:gd name="T33" fmla="*/ 12 h 402"/>
                  <a:gd name="T34" fmla="*/ 716 w 723"/>
                  <a:gd name="T35" fmla="*/ 13 h 402"/>
                  <a:gd name="T36" fmla="*/ 723 w 723"/>
                  <a:gd name="T37" fmla="*/ 13 h 402"/>
                  <a:gd name="T38" fmla="*/ 723 w 723"/>
                  <a:gd name="T39" fmla="*/ 13 h 402"/>
                  <a:gd name="T40" fmla="*/ 686 w 723"/>
                  <a:gd name="T41" fmla="*/ 13 h 402"/>
                  <a:gd name="T42" fmla="*/ 686 w 723"/>
                  <a:gd name="T43" fmla="*/ 12 h 402"/>
                  <a:gd name="T44" fmla="*/ 679 w 723"/>
                  <a:gd name="T45" fmla="*/ 12 h 402"/>
                  <a:gd name="T46" fmla="*/ 669 w 723"/>
                  <a:gd name="T47" fmla="*/ 12 h 402"/>
                  <a:gd name="T48" fmla="*/ 653 w 723"/>
                  <a:gd name="T49" fmla="*/ 11 h 402"/>
                  <a:gd name="T50" fmla="*/ 634 w 723"/>
                  <a:gd name="T51" fmla="*/ 11 h 402"/>
                  <a:gd name="T52" fmla="*/ 610 w 723"/>
                  <a:gd name="T53" fmla="*/ 10 h 402"/>
                  <a:gd name="T54" fmla="*/ 581 w 723"/>
                  <a:gd name="T55" fmla="*/ 10 h 402"/>
                  <a:gd name="T56" fmla="*/ 549 w 723"/>
                  <a:gd name="T57" fmla="*/ 9 h 402"/>
                  <a:gd name="T58" fmla="*/ 512 w 723"/>
                  <a:gd name="T59" fmla="*/ 9 h 402"/>
                  <a:gd name="T60" fmla="*/ 471 w 723"/>
                  <a:gd name="T61" fmla="*/ 8 h 402"/>
                  <a:gd name="T62" fmla="*/ 429 w 723"/>
                  <a:gd name="T63" fmla="*/ 7 h 402"/>
                  <a:gd name="T64" fmla="*/ 382 w 723"/>
                  <a:gd name="T65" fmla="*/ 6 h 402"/>
                  <a:gd name="T66" fmla="*/ 333 w 723"/>
                  <a:gd name="T67" fmla="*/ 6 h 402"/>
                  <a:gd name="T68" fmla="*/ 282 w 723"/>
                  <a:gd name="T69" fmla="*/ 5 h 402"/>
                  <a:gd name="T70" fmla="*/ 228 w 723"/>
                  <a:gd name="T71" fmla="*/ 4 h 402"/>
                  <a:gd name="T72" fmla="*/ 173 w 723"/>
                  <a:gd name="T73" fmla="*/ 3 h 402"/>
                  <a:gd name="T74" fmla="*/ 116 w 723"/>
                  <a:gd name="T75" fmla="*/ 2 h 402"/>
                  <a:gd name="T76" fmla="*/ 58 w 723"/>
                  <a:gd name="T77" fmla="*/ 1 h 402"/>
                  <a:gd name="T78" fmla="*/ 0 w 723"/>
                  <a:gd name="T79" fmla="*/ 1 h 402"/>
                  <a:gd name="T80" fmla="*/ 2 w 723"/>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23" h="402">
                    <a:moveTo>
                      <a:pt x="2" y="0"/>
                    </a:moveTo>
                    <a:lnTo>
                      <a:pt x="63" y="29"/>
                    </a:lnTo>
                    <a:lnTo>
                      <a:pt x="123" y="58"/>
                    </a:lnTo>
                    <a:lnTo>
                      <a:pt x="183" y="87"/>
                    </a:lnTo>
                    <a:lnTo>
                      <a:pt x="241" y="116"/>
                    </a:lnTo>
                    <a:lnTo>
                      <a:pt x="297" y="143"/>
                    </a:lnTo>
                    <a:lnTo>
                      <a:pt x="351" y="170"/>
                    </a:lnTo>
                    <a:lnTo>
                      <a:pt x="403" y="197"/>
                    </a:lnTo>
                    <a:lnTo>
                      <a:pt x="451" y="224"/>
                    </a:lnTo>
                    <a:lnTo>
                      <a:pt x="498" y="248"/>
                    </a:lnTo>
                    <a:lnTo>
                      <a:pt x="539" y="271"/>
                    </a:lnTo>
                    <a:lnTo>
                      <a:pt x="579" y="295"/>
                    </a:lnTo>
                    <a:lnTo>
                      <a:pt x="612" y="315"/>
                    </a:lnTo>
                    <a:lnTo>
                      <a:pt x="642" y="333"/>
                    </a:lnTo>
                    <a:lnTo>
                      <a:pt x="668" y="349"/>
                    </a:lnTo>
                    <a:lnTo>
                      <a:pt x="689" y="366"/>
                    </a:lnTo>
                    <a:lnTo>
                      <a:pt x="704" y="378"/>
                    </a:lnTo>
                    <a:lnTo>
                      <a:pt x="716" y="389"/>
                    </a:lnTo>
                    <a:lnTo>
                      <a:pt x="723" y="396"/>
                    </a:lnTo>
                    <a:lnTo>
                      <a:pt x="723" y="402"/>
                    </a:lnTo>
                    <a:lnTo>
                      <a:pt x="686" y="385"/>
                    </a:lnTo>
                    <a:lnTo>
                      <a:pt x="686" y="380"/>
                    </a:lnTo>
                    <a:lnTo>
                      <a:pt x="679" y="371"/>
                    </a:lnTo>
                    <a:lnTo>
                      <a:pt x="669" y="362"/>
                    </a:lnTo>
                    <a:lnTo>
                      <a:pt x="653" y="349"/>
                    </a:lnTo>
                    <a:lnTo>
                      <a:pt x="634" y="335"/>
                    </a:lnTo>
                    <a:lnTo>
                      <a:pt x="610" y="320"/>
                    </a:lnTo>
                    <a:lnTo>
                      <a:pt x="581" y="302"/>
                    </a:lnTo>
                    <a:lnTo>
                      <a:pt x="549" y="282"/>
                    </a:lnTo>
                    <a:lnTo>
                      <a:pt x="512" y="261"/>
                    </a:lnTo>
                    <a:lnTo>
                      <a:pt x="471" y="239"/>
                    </a:lnTo>
                    <a:lnTo>
                      <a:pt x="429" y="215"/>
                    </a:lnTo>
                    <a:lnTo>
                      <a:pt x="382" y="190"/>
                    </a:lnTo>
                    <a:lnTo>
                      <a:pt x="333" y="165"/>
                    </a:lnTo>
                    <a:lnTo>
                      <a:pt x="282" y="139"/>
                    </a:lnTo>
                    <a:lnTo>
                      <a:pt x="228" y="112"/>
                    </a:lnTo>
                    <a:lnTo>
                      <a:pt x="173" y="85"/>
                    </a:lnTo>
                    <a:lnTo>
                      <a:pt x="116" y="58"/>
                    </a:lnTo>
                    <a:lnTo>
                      <a:pt x="58" y="31"/>
                    </a:lnTo>
                    <a:lnTo>
                      <a:pt x="0" y="4"/>
                    </a:lnTo>
                    <a:lnTo>
                      <a:pt x="2" y="0"/>
                    </a:lnTo>
                    <a:close/>
                  </a:path>
                </a:pathLst>
              </a:custGeom>
              <a:solidFill>
                <a:srgbClr val="B2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0" name="Freeform 500"/>
              <p:cNvSpPr>
                <a:spLocks/>
              </p:cNvSpPr>
              <p:nvPr/>
            </p:nvSpPr>
            <p:spPr bwMode="auto">
              <a:xfrm>
                <a:off x="1354" y="1390"/>
                <a:ext cx="686" cy="191"/>
              </a:xfrm>
              <a:custGeom>
                <a:avLst/>
                <a:gdLst>
                  <a:gd name="T0" fmla="*/ 686 w 686"/>
                  <a:gd name="T1" fmla="*/ 12 h 381"/>
                  <a:gd name="T2" fmla="*/ 686 w 686"/>
                  <a:gd name="T3" fmla="*/ 12 h 381"/>
                  <a:gd name="T4" fmla="*/ 679 w 686"/>
                  <a:gd name="T5" fmla="*/ 12 h 381"/>
                  <a:gd name="T6" fmla="*/ 669 w 686"/>
                  <a:gd name="T7" fmla="*/ 12 h 381"/>
                  <a:gd name="T8" fmla="*/ 653 w 686"/>
                  <a:gd name="T9" fmla="*/ 11 h 381"/>
                  <a:gd name="T10" fmla="*/ 634 w 686"/>
                  <a:gd name="T11" fmla="*/ 11 h 381"/>
                  <a:gd name="T12" fmla="*/ 610 w 686"/>
                  <a:gd name="T13" fmla="*/ 10 h 381"/>
                  <a:gd name="T14" fmla="*/ 581 w 686"/>
                  <a:gd name="T15" fmla="*/ 10 h 381"/>
                  <a:gd name="T16" fmla="*/ 549 w 686"/>
                  <a:gd name="T17" fmla="*/ 9 h 381"/>
                  <a:gd name="T18" fmla="*/ 512 w 686"/>
                  <a:gd name="T19" fmla="*/ 9 h 381"/>
                  <a:gd name="T20" fmla="*/ 471 w 686"/>
                  <a:gd name="T21" fmla="*/ 8 h 381"/>
                  <a:gd name="T22" fmla="*/ 429 w 686"/>
                  <a:gd name="T23" fmla="*/ 7 h 381"/>
                  <a:gd name="T24" fmla="*/ 382 w 686"/>
                  <a:gd name="T25" fmla="*/ 6 h 381"/>
                  <a:gd name="T26" fmla="*/ 333 w 686"/>
                  <a:gd name="T27" fmla="*/ 6 h 381"/>
                  <a:gd name="T28" fmla="*/ 282 w 686"/>
                  <a:gd name="T29" fmla="*/ 5 h 381"/>
                  <a:gd name="T30" fmla="*/ 228 w 686"/>
                  <a:gd name="T31" fmla="*/ 4 h 381"/>
                  <a:gd name="T32" fmla="*/ 173 w 686"/>
                  <a:gd name="T33" fmla="*/ 3 h 381"/>
                  <a:gd name="T34" fmla="*/ 116 w 686"/>
                  <a:gd name="T35" fmla="*/ 2 h 381"/>
                  <a:gd name="T36" fmla="*/ 58 w 686"/>
                  <a:gd name="T37" fmla="*/ 1 h 381"/>
                  <a:gd name="T38" fmla="*/ 0 w 686"/>
                  <a:gd name="T39" fmla="*/ 0 h 381"/>
                  <a:gd name="T40" fmla="*/ 0 w 686"/>
                  <a:gd name="T41" fmla="*/ 1 h 381"/>
                  <a:gd name="T42" fmla="*/ 57 w 686"/>
                  <a:gd name="T43" fmla="*/ 1 h 381"/>
                  <a:gd name="T44" fmla="*/ 115 w 686"/>
                  <a:gd name="T45" fmla="*/ 2 h 381"/>
                  <a:gd name="T46" fmla="*/ 171 w 686"/>
                  <a:gd name="T47" fmla="*/ 3 h 381"/>
                  <a:gd name="T48" fmla="*/ 225 w 686"/>
                  <a:gd name="T49" fmla="*/ 4 h 381"/>
                  <a:gd name="T50" fmla="*/ 279 w 686"/>
                  <a:gd name="T51" fmla="*/ 5 h 381"/>
                  <a:gd name="T52" fmla="*/ 328 w 686"/>
                  <a:gd name="T53" fmla="*/ 6 h 381"/>
                  <a:gd name="T54" fmla="*/ 376 w 686"/>
                  <a:gd name="T55" fmla="*/ 6 h 381"/>
                  <a:gd name="T56" fmla="*/ 422 w 686"/>
                  <a:gd name="T57" fmla="*/ 7 h 381"/>
                  <a:gd name="T58" fmla="*/ 464 w 686"/>
                  <a:gd name="T59" fmla="*/ 8 h 381"/>
                  <a:gd name="T60" fmla="*/ 502 w 686"/>
                  <a:gd name="T61" fmla="*/ 9 h 381"/>
                  <a:gd name="T62" fmla="*/ 536 w 686"/>
                  <a:gd name="T63" fmla="*/ 9 h 381"/>
                  <a:gd name="T64" fmla="*/ 566 w 686"/>
                  <a:gd name="T65" fmla="*/ 10 h 381"/>
                  <a:gd name="T66" fmla="*/ 591 w 686"/>
                  <a:gd name="T67" fmla="*/ 10 h 381"/>
                  <a:gd name="T68" fmla="*/ 612 w 686"/>
                  <a:gd name="T69" fmla="*/ 11 h 381"/>
                  <a:gd name="T70" fmla="*/ 628 w 686"/>
                  <a:gd name="T71" fmla="*/ 11 h 381"/>
                  <a:gd name="T72" fmla="*/ 639 w 686"/>
                  <a:gd name="T73" fmla="*/ 11 h 381"/>
                  <a:gd name="T74" fmla="*/ 646 w 686"/>
                  <a:gd name="T75" fmla="*/ 12 h 381"/>
                  <a:gd name="T76" fmla="*/ 648 w 686"/>
                  <a:gd name="T77" fmla="*/ 12 h 381"/>
                  <a:gd name="T78" fmla="*/ 686 w 686"/>
                  <a:gd name="T79" fmla="*/ 12 h 3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6" h="381">
                    <a:moveTo>
                      <a:pt x="686" y="381"/>
                    </a:moveTo>
                    <a:lnTo>
                      <a:pt x="686" y="376"/>
                    </a:lnTo>
                    <a:lnTo>
                      <a:pt x="679" y="367"/>
                    </a:lnTo>
                    <a:lnTo>
                      <a:pt x="669" y="358"/>
                    </a:lnTo>
                    <a:lnTo>
                      <a:pt x="653" y="345"/>
                    </a:lnTo>
                    <a:lnTo>
                      <a:pt x="634" y="331"/>
                    </a:lnTo>
                    <a:lnTo>
                      <a:pt x="610" y="316"/>
                    </a:lnTo>
                    <a:lnTo>
                      <a:pt x="581" y="298"/>
                    </a:lnTo>
                    <a:lnTo>
                      <a:pt x="549" y="278"/>
                    </a:lnTo>
                    <a:lnTo>
                      <a:pt x="512" y="257"/>
                    </a:lnTo>
                    <a:lnTo>
                      <a:pt x="471" y="235"/>
                    </a:lnTo>
                    <a:lnTo>
                      <a:pt x="429" y="211"/>
                    </a:lnTo>
                    <a:lnTo>
                      <a:pt x="382" y="186"/>
                    </a:lnTo>
                    <a:lnTo>
                      <a:pt x="333" y="161"/>
                    </a:lnTo>
                    <a:lnTo>
                      <a:pt x="282" y="135"/>
                    </a:lnTo>
                    <a:lnTo>
                      <a:pt x="228" y="108"/>
                    </a:lnTo>
                    <a:lnTo>
                      <a:pt x="173" y="81"/>
                    </a:lnTo>
                    <a:lnTo>
                      <a:pt x="116" y="54"/>
                    </a:lnTo>
                    <a:lnTo>
                      <a:pt x="58" y="27"/>
                    </a:lnTo>
                    <a:lnTo>
                      <a:pt x="0" y="0"/>
                    </a:lnTo>
                    <a:lnTo>
                      <a:pt x="0" y="1"/>
                    </a:lnTo>
                    <a:lnTo>
                      <a:pt x="57" y="28"/>
                    </a:lnTo>
                    <a:lnTo>
                      <a:pt x="115" y="56"/>
                    </a:lnTo>
                    <a:lnTo>
                      <a:pt x="171" y="83"/>
                    </a:lnTo>
                    <a:lnTo>
                      <a:pt x="225" y="110"/>
                    </a:lnTo>
                    <a:lnTo>
                      <a:pt x="279" y="137"/>
                    </a:lnTo>
                    <a:lnTo>
                      <a:pt x="328" y="164"/>
                    </a:lnTo>
                    <a:lnTo>
                      <a:pt x="376" y="188"/>
                    </a:lnTo>
                    <a:lnTo>
                      <a:pt x="422" y="213"/>
                    </a:lnTo>
                    <a:lnTo>
                      <a:pt x="464" y="235"/>
                    </a:lnTo>
                    <a:lnTo>
                      <a:pt x="502" y="257"/>
                    </a:lnTo>
                    <a:lnTo>
                      <a:pt x="536" y="276"/>
                    </a:lnTo>
                    <a:lnTo>
                      <a:pt x="566" y="296"/>
                    </a:lnTo>
                    <a:lnTo>
                      <a:pt x="591" y="313"/>
                    </a:lnTo>
                    <a:lnTo>
                      <a:pt x="612" y="327"/>
                    </a:lnTo>
                    <a:lnTo>
                      <a:pt x="628" y="340"/>
                    </a:lnTo>
                    <a:lnTo>
                      <a:pt x="639" y="349"/>
                    </a:lnTo>
                    <a:lnTo>
                      <a:pt x="646" y="358"/>
                    </a:lnTo>
                    <a:lnTo>
                      <a:pt x="648" y="363"/>
                    </a:lnTo>
                    <a:lnTo>
                      <a:pt x="686" y="381"/>
                    </a:lnTo>
                    <a:close/>
                  </a:path>
                </a:pathLst>
              </a:custGeom>
              <a:solidFill>
                <a:srgbClr val="B2D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1" name="Freeform 501"/>
              <p:cNvSpPr>
                <a:spLocks/>
              </p:cNvSpPr>
              <p:nvPr/>
            </p:nvSpPr>
            <p:spPr bwMode="auto">
              <a:xfrm>
                <a:off x="1353" y="1391"/>
                <a:ext cx="649" cy="181"/>
              </a:xfrm>
              <a:custGeom>
                <a:avLst/>
                <a:gdLst>
                  <a:gd name="T0" fmla="*/ 1 w 649"/>
                  <a:gd name="T1" fmla="*/ 0 h 362"/>
                  <a:gd name="T2" fmla="*/ 58 w 649"/>
                  <a:gd name="T3" fmla="*/ 1 h 362"/>
                  <a:gd name="T4" fmla="*/ 116 w 649"/>
                  <a:gd name="T5" fmla="*/ 2 h 362"/>
                  <a:gd name="T6" fmla="*/ 172 w 649"/>
                  <a:gd name="T7" fmla="*/ 3 h 362"/>
                  <a:gd name="T8" fmla="*/ 226 w 649"/>
                  <a:gd name="T9" fmla="*/ 4 h 362"/>
                  <a:gd name="T10" fmla="*/ 280 w 649"/>
                  <a:gd name="T11" fmla="*/ 5 h 362"/>
                  <a:gd name="T12" fmla="*/ 329 w 649"/>
                  <a:gd name="T13" fmla="*/ 6 h 362"/>
                  <a:gd name="T14" fmla="*/ 377 w 649"/>
                  <a:gd name="T15" fmla="*/ 6 h 362"/>
                  <a:gd name="T16" fmla="*/ 423 w 649"/>
                  <a:gd name="T17" fmla="*/ 7 h 362"/>
                  <a:gd name="T18" fmla="*/ 465 w 649"/>
                  <a:gd name="T19" fmla="*/ 8 h 362"/>
                  <a:gd name="T20" fmla="*/ 503 w 649"/>
                  <a:gd name="T21" fmla="*/ 8 h 362"/>
                  <a:gd name="T22" fmla="*/ 537 w 649"/>
                  <a:gd name="T23" fmla="*/ 9 h 362"/>
                  <a:gd name="T24" fmla="*/ 567 w 649"/>
                  <a:gd name="T25" fmla="*/ 10 h 362"/>
                  <a:gd name="T26" fmla="*/ 592 w 649"/>
                  <a:gd name="T27" fmla="*/ 10 h 362"/>
                  <a:gd name="T28" fmla="*/ 613 w 649"/>
                  <a:gd name="T29" fmla="*/ 11 h 362"/>
                  <a:gd name="T30" fmla="*/ 629 w 649"/>
                  <a:gd name="T31" fmla="*/ 11 h 362"/>
                  <a:gd name="T32" fmla="*/ 640 w 649"/>
                  <a:gd name="T33" fmla="*/ 11 h 362"/>
                  <a:gd name="T34" fmla="*/ 647 w 649"/>
                  <a:gd name="T35" fmla="*/ 12 h 362"/>
                  <a:gd name="T36" fmla="*/ 649 w 649"/>
                  <a:gd name="T37" fmla="*/ 12 h 362"/>
                  <a:gd name="T38" fmla="*/ 606 w 649"/>
                  <a:gd name="T39" fmla="*/ 11 h 362"/>
                  <a:gd name="T40" fmla="*/ 605 w 649"/>
                  <a:gd name="T41" fmla="*/ 11 h 362"/>
                  <a:gd name="T42" fmla="*/ 598 w 649"/>
                  <a:gd name="T43" fmla="*/ 11 h 362"/>
                  <a:gd name="T44" fmla="*/ 587 w 649"/>
                  <a:gd name="T45" fmla="*/ 10 h 362"/>
                  <a:gd name="T46" fmla="*/ 570 w 649"/>
                  <a:gd name="T47" fmla="*/ 10 h 362"/>
                  <a:gd name="T48" fmla="*/ 547 w 649"/>
                  <a:gd name="T49" fmla="*/ 10 h 362"/>
                  <a:gd name="T50" fmla="*/ 522 w 649"/>
                  <a:gd name="T51" fmla="*/ 9 h 362"/>
                  <a:gd name="T52" fmla="*/ 489 w 649"/>
                  <a:gd name="T53" fmla="*/ 8 h 362"/>
                  <a:gd name="T54" fmla="*/ 454 w 649"/>
                  <a:gd name="T55" fmla="*/ 8 h 362"/>
                  <a:gd name="T56" fmla="*/ 414 w 649"/>
                  <a:gd name="T57" fmla="*/ 7 h 362"/>
                  <a:gd name="T58" fmla="*/ 372 w 649"/>
                  <a:gd name="T59" fmla="*/ 6 h 362"/>
                  <a:gd name="T60" fmla="*/ 325 w 649"/>
                  <a:gd name="T61" fmla="*/ 6 h 362"/>
                  <a:gd name="T62" fmla="*/ 276 w 649"/>
                  <a:gd name="T63" fmla="*/ 5 h 362"/>
                  <a:gd name="T64" fmla="*/ 223 w 649"/>
                  <a:gd name="T65" fmla="*/ 4 h 362"/>
                  <a:gd name="T66" fmla="*/ 170 w 649"/>
                  <a:gd name="T67" fmla="*/ 3 h 362"/>
                  <a:gd name="T68" fmla="*/ 113 w 649"/>
                  <a:gd name="T69" fmla="*/ 2 h 362"/>
                  <a:gd name="T70" fmla="*/ 57 w 649"/>
                  <a:gd name="T71" fmla="*/ 1 h 362"/>
                  <a:gd name="T72" fmla="*/ 0 w 649"/>
                  <a:gd name="T73" fmla="*/ 1 h 362"/>
                  <a:gd name="T74" fmla="*/ 1 w 649"/>
                  <a:gd name="T75" fmla="*/ 0 h 3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9" h="362">
                    <a:moveTo>
                      <a:pt x="1" y="0"/>
                    </a:moveTo>
                    <a:lnTo>
                      <a:pt x="58" y="27"/>
                    </a:lnTo>
                    <a:lnTo>
                      <a:pt x="116" y="55"/>
                    </a:lnTo>
                    <a:lnTo>
                      <a:pt x="172" y="82"/>
                    </a:lnTo>
                    <a:lnTo>
                      <a:pt x="226" y="109"/>
                    </a:lnTo>
                    <a:lnTo>
                      <a:pt x="280" y="136"/>
                    </a:lnTo>
                    <a:lnTo>
                      <a:pt x="329" y="163"/>
                    </a:lnTo>
                    <a:lnTo>
                      <a:pt x="377" y="187"/>
                    </a:lnTo>
                    <a:lnTo>
                      <a:pt x="423" y="212"/>
                    </a:lnTo>
                    <a:lnTo>
                      <a:pt x="465" y="234"/>
                    </a:lnTo>
                    <a:lnTo>
                      <a:pt x="503" y="256"/>
                    </a:lnTo>
                    <a:lnTo>
                      <a:pt x="537" y="275"/>
                    </a:lnTo>
                    <a:lnTo>
                      <a:pt x="567" y="295"/>
                    </a:lnTo>
                    <a:lnTo>
                      <a:pt x="592" y="312"/>
                    </a:lnTo>
                    <a:lnTo>
                      <a:pt x="613" y="326"/>
                    </a:lnTo>
                    <a:lnTo>
                      <a:pt x="629" y="339"/>
                    </a:lnTo>
                    <a:lnTo>
                      <a:pt x="640" y="348"/>
                    </a:lnTo>
                    <a:lnTo>
                      <a:pt x="647" y="357"/>
                    </a:lnTo>
                    <a:lnTo>
                      <a:pt x="649" y="362"/>
                    </a:lnTo>
                    <a:lnTo>
                      <a:pt x="606" y="342"/>
                    </a:lnTo>
                    <a:lnTo>
                      <a:pt x="605" y="337"/>
                    </a:lnTo>
                    <a:lnTo>
                      <a:pt x="598" y="328"/>
                    </a:lnTo>
                    <a:lnTo>
                      <a:pt x="587" y="319"/>
                    </a:lnTo>
                    <a:lnTo>
                      <a:pt x="570" y="306"/>
                    </a:lnTo>
                    <a:lnTo>
                      <a:pt x="547" y="290"/>
                    </a:lnTo>
                    <a:lnTo>
                      <a:pt x="522" y="274"/>
                    </a:lnTo>
                    <a:lnTo>
                      <a:pt x="489" y="254"/>
                    </a:lnTo>
                    <a:lnTo>
                      <a:pt x="454" y="234"/>
                    </a:lnTo>
                    <a:lnTo>
                      <a:pt x="414" y="212"/>
                    </a:lnTo>
                    <a:lnTo>
                      <a:pt x="372" y="189"/>
                    </a:lnTo>
                    <a:lnTo>
                      <a:pt x="325" y="163"/>
                    </a:lnTo>
                    <a:lnTo>
                      <a:pt x="276" y="138"/>
                    </a:lnTo>
                    <a:lnTo>
                      <a:pt x="223" y="113"/>
                    </a:lnTo>
                    <a:lnTo>
                      <a:pt x="170" y="85"/>
                    </a:lnTo>
                    <a:lnTo>
                      <a:pt x="113" y="58"/>
                    </a:lnTo>
                    <a:lnTo>
                      <a:pt x="57" y="31"/>
                    </a:lnTo>
                    <a:lnTo>
                      <a:pt x="0" y="4"/>
                    </a:lnTo>
                    <a:lnTo>
                      <a:pt x="1" y="0"/>
                    </a:lnTo>
                    <a:close/>
                  </a:path>
                </a:pathLst>
              </a:custGeom>
              <a:solidFill>
                <a:srgbClr val="B2D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2" name="Freeform 502"/>
              <p:cNvSpPr>
                <a:spLocks/>
              </p:cNvSpPr>
              <p:nvPr/>
            </p:nvSpPr>
            <p:spPr bwMode="auto">
              <a:xfrm>
                <a:off x="1352" y="1392"/>
                <a:ext cx="607" cy="170"/>
              </a:xfrm>
              <a:custGeom>
                <a:avLst/>
                <a:gdLst>
                  <a:gd name="T0" fmla="*/ 607 w 607"/>
                  <a:gd name="T1" fmla="*/ 11 h 338"/>
                  <a:gd name="T2" fmla="*/ 606 w 607"/>
                  <a:gd name="T3" fmla="*/ 11 h 338"/>
                  <a:gd name="T4" fmla="*/ 599 w 607"/>
                  <a:gd name="T5" fmla="*/ 11 h 338"/>
                  <a:gd name="T6" fmla="*/ 588 w 607"/>
                  <a:gd name="T7" fmla="*/ 10 h 338"/>
                  <a:gd name="T8" fmla="*/ 571 w 607"/>
                  <a:gd name="T9" fmla="*/ 10 h 338"/>
                  <a:gd name="T10" fmla="*/ 548 w 607"/>
                  <a:gd name="T11" fmla="*/ 9 h 338"/>
                  <a:gd name="T12" fmla="*/ 523 w 607"/>
                  <a:gd name="T13" fmla="*/ 9 h 338"/>
                  <a:gd name="T14" fmla="*/ 490 w 607"/>
                  <a:gd name="T15" fmla="*/ 8 h 338"/>
                  <a:gd name="T16" fmla="*/ 455 w 607"/>
                  <a:gd name="T17" fmla="*/ 8 h 338"/>
                  <a:gd name="T18" fmla="*/ 415 w 607"/>
                  <a:gd name="T19" fmla="*/ 7 h 338"/>
                  <a:gd name="T20" fmla="*/ 373 w 607"/>
                  <a:gd name="T21" fmla="*/ 6 h 338"/>
                  <a:gd name="T22" fmla="*/ 326 w 607"/>
                  <a:gd name="T23" fmla="*/ 5 h 338"/>
                  <a:gd name="T24" fmla="*/ 277 w 607"/>
                  <a:gd name="T25" fmla="*/ 5 h 338"/>
                  <a:gd name="T26" fmla="*/ 224 w 607"/>
                  <a:gd name="T27" fmla="*/ 4 h 338"/>
                  <a:gd name="T28" fmla="*/ 171 w 607"/>
                  <a:gd name="T29" fmla="*/ 3 h 338"/>
                  <a:gd name="T30" fmla="*/ 114 w 607"/>
                  <a:gd name="T31" fmla="*/ 2 h 338"/>
                  <a:gd name="T32" fmla="*/ 58 w 607"/>
                  <a:gd name="T33" fmla="*/ 1 h 338"/>
                  <a:gd name="T34" fmla="*/ 1 w 607"/>
                  <a:gd name="T35" fmla="*/ 0 h 338"/>
                  <a:gd name="T36" fmla="*/ 0 w 607"/>
                  <a:gd name="T37" fmla="*/ 1 h 338"/>
                  <a:gd name="T38" fmla="*/ 53 w 607"/>
                  <a:gd name="T39" fmla="*/ 1 h 338"/>
                  <a:gd name="T40" fmla="*/ 106 w 607"/>
                  <a:gd name="T41" fmla="*/ 2 h 338"/>
                  <a:gd name="T42" fmla="*/ 157 w 607"/>
                  <a:gd name="T43" fmla="*/ 3 h 338"/>
                  <a:gd name="T44" fmla="*/ 207 w 607"/>
                  <a:gd name="T45" fmla="*/ 4 h 338"/>
                  <a:gd name="T46" fmla="*/ 255 w 607"/>
                  <a:gd name="T47" fmla="*/ 4 h 338"/>
                  <a:gd name="T48" fmla="*/ 302 w 607"/>
                  <a:gd name="T49" fmla="*/ 5 h 338"/>
                  <a:gd name="T50" fmla="*/ 344 w 607"/>
                  <a:gd name="T51" fmla="*/ 6 h 338"/>
                  <a:gd name="T52" fmla="*/ 385 w 607"/>
                  <a:gd name="T53" fmla="*/ 7 h 338"/>
                  <a:gd name="T54" fmla="*/ 422 w 607"/>
                  <a:gd name="T55" fmla="*/ 7 h 338"/>
                  <a:gd name="T56" fmla="*/ 455 w 607"/>
                  <a:gd name="T57" fmla="*/ 8 h 338"/>
                  <a:gd name="T58" fmla="*/ 484 w 607"/>
                  <a:gd name="T59" fmla="*/ 8 h 338"/>
                  <a:gd name="T60" fmla="*/ 508 w 607"/>
                  <a:gd name="T61" fmla="*/ 9 h 338"/>
                  <a:gd name="T62" fmla="*/ 530 w 607"/>
                  <a:gd name="T63" fmla="*/ 9 h 338"/>
                  <a:gd name="T64" fmla="*/ 545 w 607"/>
                  <a:gd name="T65" fmla="*/ 10 h 338"/>
                  <a:gd name="T66" fmla="*/ 557 w 607"/>
                  <a:gd name="T67" fmla="*/ 10 h 338"/>
                  <a:gd name="T68" fmla="*/ 562 w 607"/>
                  <a:gd name="T69" fmla="*/ 10 h 338"/>
                  <a:gd name="T70" fmla="*/ 564 w 607"/>
                  <a:gd name="T71" fmla="*/ 10 h 338"/>
                  <a:gd name="T72" fmla="*/ 607 w 607"/>
                  <a:gd name="T73" fmla="*/ 11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7" h="338">
                    <a:moveTo>
                      <a:pt x="607" y="338"/>
                    </a:moveTo>
                    <a:lnTo>
                      <a:pt x="606" y="333"/>
                    </a:lnTo>
                    <a:lnTo>
                      <a:pt x="599" y="324"/>
                    </a:lnTo>
                    <a:lnTo>
                      <a:pt x="588" y="315"/>
                    </a:lnTo>
                    <a:lnTo>
                      <a:pt x="571" y="302"/>
                    </a:lnTo>
                    <a:lnTo>
                      <a:pt x="548" y="286"/>
                    </a:lnTo>
                    <a:lnTo>
                      <a:pt x="523" y="270"/>
                    </a:lnTo>
                    <a:lnTo>
                      <a:pt x="490" y="250"/>
                    </a:lnTo>
                    <a:lnTo>
                      <a:pt x="455" y="230"/>
                    </a:lnTo>
                    <a:lnTo>
                      <a:pt x="415" y="208"/>
                    </a:lnTo>
                    <a:lnTo>
                      <a:pt x="373" y="185"/>
                    </a:lnTo>
                    <a:lnTo>
                      <a:pt x="326" y="159"/>
                    </a:lnTo>
                    <a:lnTo>
                      <a:pt x="277" y="134"/>
                    </a:lnTo>
                    <a:lnTo>
                      <a:pt x="224" y="109"/>
                    </a:lnTo>
                    <a:lnTo>
                      <a:pt x="171" y="81"/>
                    </a:lnTo>
                    <a:lnTo>
                      <a:pt x="114" y="54"/>
                    </a:lnTo>
                    <a:lnTo>
                      <a:pt x="58" y="27"/>
                    </a:lnTo>
                    <a:lnTo>
                      <a:pt x="1" y="0"/>
                    </a:lnTo>
                    <a:lnTo>
                      <a:pt x="0" y="4"/>
                    </a:lnTo>
                    <a:lnTo>
                      <a:pt x="53" y="29"/>
                    </a:lnTo>
                    <a:lnTo>
                      <a:pt x="106" y="54"/>
                    </a:lnTo>
                    <a:lnTo>
                      <a:pt x="157" y="80"/>
                    </a:lnTo>
                    <a:lnTo>
                      <a:pt x="207" y="103"/>
                    </a:lnTo>
                    <a:lnTo>
                      <a:pt x="255" y="128"/>
                    </a:lnTo>
                    <a:lnTo>
                      <a:pt x="302" y="152"/>
                    </a:lnTo>
                    <a:lnTo>
                      <a:pt x="344" y="176"/>
                    </a:lnTo>
                    <a:lnTo>
                      <a:pt x="385" y="197"/>
                    </a:lnTo>
                    <a:lnTo>
                      <a:pt x="422" y="217"/>
                    </a:lnTo>
                    <a:lnTo>
                      <a:pt x="455" y="237"/>
                    </a:lnTo>
                    <a:lnTo>
                      <a:pt x="484" y="253"/>
                    </a:lnTo>
                    <a:lnTo>
                      <a:pt x="508" y="270"/>
                    </a:lnTo>
                    <a:lnTo>
                      <a:pt x="530" y="284"/>
                    </a:lnTo>
                    <a:lnTo>
                      <a:pt x="545" y="295"/>
                    </a:lnTo>
                    <a:lnTo>
                      <a:pt x="557" y="306"/>
                    </a:lnTo>
                    <a:lnTo>
                      <a:pt x="562" y="313"/>
                    </a:lnTo>
                    <a:lnTo>
                      <a:pt x="564" y="319"/>
                    </a:lnTo>
                    <a:lnTo>
                      <a:pt x="607" y="338"/>
                    </a:lnTo>
                    <a:close/>
                  </a:path>
                </a:pathLst>
              </a:custGeom>
              <a:solidFill>
                <a:srgbClr val="B2D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3" name="Freeform 503"/>
              <p:cNvSpPr>
                <a:spLocks/>
              </p:cNvSpPr>
              <p:nvPr/>
            </p:nvSpPr>
            <p:spPr bwMode="auto">
              <a:xfrm>
                <a:off x="1352" y="1394"/>
                <a:ext cx="564" cy="158"/>
              </a:xfrm>
              <a:custGeom>
                <a:avLst/>
                <a:gdLst>
                  <a:gd name="T0" fmla="*/ 0 w 564"/>
                  <a:gd name="T1" fmla="*/ 0 h 315"/>
                  <a:gd name="T2" fmla="*/ 53 w 564"/>
                  <a:gd name="T3" fmla="*/ 1 h 315"/>
                  <a:gd name="T4" fmla="*/ 106 w 564"/>
                  <a:gd name="T5" fmla="*/ 2 h 315"/>
                  <a:gd name="T6" fmla="*/ 157 w 564"/>
                  <a:gd name="T7" fmla="*/ 3 h 315"/>
                  <a:gd name="T8" fmla="*/ 207 w 564"/>
                  <a:gd name="T9" fmla="*/ 4 h 315"/>
                  <a:gd name="T10" fmla="*/ 255 w 564"/>
                  <a:gd name="T11" fmla="*/ 4 h 315"/>
                  <a:gd name="T12" fmla="*/ 302 w 564"/>
                  <a:gd name="T13" fmla="*/ 5 h 315"/>
                  <a:gd name="T14" fmla="*/ 344 w 564"/>
                  <a:gd name="T15" fmla="*/ 6 h 315"/>
                  <a:gd name="T16" fmla="*/ 385 w 564"/>
                  <a:gd name="T17" fmla="*/ 7 h 315"/>
                  <a:gd name="T18" fmla="*/ 422 w 564"/>
                  <a:gd name="T19" fmla="*/ 7 h 315"/>
                  <a:gd name="T20" fmla="*/ 455 w 564"/>
                  <a:gd name="T21" fmla="*/ 8 h 315"/>
                  <a:gd name="T22" fmla="*/ 484 w 564"/>
                  <a:gd name="T23" fmla="*/ 8 h 315"/>
                  <a:gd name="T24" fmla="*/ 508 w 564"/>
                  <a:gd name="T25" fmla="*/ 9 h 315"/>
                  <a:gd name="T26" fmla="*/ 530 w 564"/>
                  <a:gd name="T27" fmla="*/ 9 h 315"/>
                  <a:gd name="T28" fmla="*/ 545 w 564"/>
                  <a:gd name="T29" fmla="*/ 10 h 315"/>
                  <a:gd name="T30" fmla="*/ 557 w 564"/>
                  <a:gd name="T31" fmla="*/ 10 h 315"/>
                  <a:gd name="T32" fmla="*/ 562 w 564"/>
                  <a:gd name="T33" fmla="*/ 10 h 315"/>
                  <a:gd name="T34" fmla="*/ 564 w 564"/>
                  <a:gd name="T35" fmla="*/ 10 h 315"/>
                  <a:gd name="T36" fmla="*/ 516 w 564"/>
                  <a:gd name="T37" fmla="*/ 10 h 315"/>
                  <a:gd name="T38" fmla="*/ 514 w 564"/>
                  <a:gd name="T39" fmla="*/ 9 h 315"/>
                  <a:gd name="T40" fmla="*/ 508 w 564"/>
                  <a:gd name="T41" fmla="*/ 9 h 315"/>
                  <a:gd name="T42" fmla="*/ 497 w 564"/>
                  <a:gd name="T43" fmla="*/ 9 h 315"/>
                  <a:gd name="T44" fmla="*/ 480 w 564"/>
                  <a:gd name="T45" fmla="*/ 9 h 315"/>
                  <a:gd name="T46" fmla="*/ 459 w 564"/>
                  <a:gd name="T47" fmla="*/ 8 h 315"/>
                  <a:gd name="T48" fmla="*/ 434 w 564"/>
                  <a:gd name="T49" fmla="*/ 8 h 315"/>
                  <a:gd name="T50" fmla="*/ 404 w 564"/>
                  <a:gd name="T51" fmla="*/ 7 h 315"/>
                  <a:gd name="T52" fmla="*/ 370 w 564"/>
                  <a:gd name="T53" fmla="*/ 6 h 315"/>
                  <a:gd name="T54" fmla="*/ 332 w 564"/>
                  <a:gd name="T55" fmla="*/ 6 h 315"/>
                  <a:gd name="T56" fmla="*/ 291 w 564"/>
                  <a:gd name="T57" fmla="*/ 5 h 315"/>
                  <a:gd name="T58" fmla="*/ 247 w 564"/>
                  <a:gd name="T59" fmla="*/ 4 h 315"/>
                  <a:gd name="T60" fmla="*/ 200 w 564"/>
                  <a:gd name="T61" fmla="*/ 4 h 315"/>
                  <a:gd name="T62" fmla="*/ 152 w 564"/>
                  <a:gd name="T63" fmla="*/ 3 h 315"/>
                  <a:gd name="T64" fmla="*/ 101 w 564"/>
                  <a:gd name="T65" fmla="*/ 2 h 315"/>
                  <a:gd name="T66" fmla="*/ 50 w 564"/>
                  <a:gd name="T67" fmla="*/ 1 h 315"/>
                  <a:gd name="T68" fmla="*/ 0 w 564"/>
                  <a:gd name="T69" fmla="*/ 1 h 315"/>
                  <a:gd name="T70" fmla="*/ 0 w 564"/>
                  <a:gd name="T71" fmla="*/ 0 h 3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4" h="315">
                    <a:moveTo>
                      <a:pt x="0" y="0"/>
                    </a:moveTo>
                    <a:lnTo>
                      <a:pt x="53" y="25"/>
                    </a:lnTo>
                    <a:lnTo>
                      <a:pt x="106" y="50"/>
                    </a:lnTo>
                    <a:lnTo>
                      <a:pt x="157" y="76"/>
                    </a:lnTo>
                    <a:lnTo>
                      <a:pt x="207" y="99"/>
                    </a:lnTo>
                    <a:lnTo>
                      <a:pt x="255" y="124"/>
                    </a:lnTo>
                    <a:lnTo>
                      <a:pt x="302" y="148"/>
                    </a:lnTo>
                    <a:lnTo>
                      <a:pt x="344" y="172"/>
                    </a:lnTo>
                    <a:lnTo>
                      <a:pt x="385" y="193"/>
                    </a:lnTo>
                    <a:lnTo>
                      <a:pt x="422" y="213"/>
                    </a:lnTo>
                    <a:lnTo>
                      <a:pt x="455" y="233"/>
                    </a:lnTo>
                    <a:lnTo>
                      <a:pt x="484" y="249"/>
                    </a:lnTo>
                    <a:lnTo>
                      <a:pt x="508" y="266"/>
                    </a:lnTo>
                    <a:lnTo>
                      <a:pt x="530" y="280"/>
                    </a:lnTo>
                    <a:lnTo>
                      <a:pt x="545" y="291"/>
                    </a:lnTo>
                    <a:lnTo>
                      <a:pt x="557" y="302"/>
                    </a:lnTo>
                    <a:lnTo>
                      <a:pt x="562" y="309"/>
                    </a:lnTo>
                    <a:lnTo>
                      <a:pt x="564" y="315"/>
                    </a:lnTo>
                    <a:lnTo>
                      <a:pt x="516" y="293"/>
                    </a:lnTo>
                    <a:lnTo>
                      <a:pt x="514" y="287"/>
                    </a:lnTo>
                    <a:lnTo>
                      <a:pt x="508" y="278"/>
                    </a:lnTo>
                    <a:lnTo>
                      <a:pt x="497" y="269"/>
                    </a:lnTo>
                    <a:lnTo>
                      <a:pt x="480" y="257"/>
                    </a:lnTo>
                    <a:lnTo>
                      <a:pt x="459" y="244"/>
                    </a:lnTo>
                    <a:lnTo>
                      <a:pt x="434" y="228"/>
                    </a:lnTo>
                    <a:lnTo>
                      <a:pt x="404" y="210"/>
                    </a:lnTo>
                    <a:lnTo>
                      <a:pt x="370" y="190"/>
                    </a:lnTo>
                    <a:lnTo>
                      <a:pt x="332" y="170"/>
                    </a:lnTo>
                    <a:lnTo>
                      <a:pt x="291" y="148"/>
                    </a:lnTo>
                    <a:lnTo>
                      <a:pt x="247" y="124"/>
                    </a:lnTo>
                    <a:lnTo>
                      <a:pt x="200" y="101"/>
                    </a:lnTo>
                    <a:lnTo>
                      <a:pt x="152" y="77"/>
                    </a:lnTo>
                    <a:lnTo>
                      <a:pt x="101" y="52"/>
                    </a:lnTo>
                    <a:lnTo>
                      <a:pt x="50" y="29"/>
                    </a:lnTo>
                    <a:lnTo>
                      <a:pt x="0" y="3"/>
                    </a:lnTo>
                    <a:lnTo>
                      <a:pt x="0" y="0"/>
                    </a:lnTo>
                    <a:close/>
                  </a:path>
                </a:pathLst>
              </a:custGeom>
              <a:solidFill>
                <a:srgbClr val="B1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4" name="Freeform 504"/>
              <p:cNvSpPr>
                <a:spLocks/>
              </p:cNvSpPr>
              <p:nvPr/>
            </p:nvSpPr>
            <p:spPr bwMode="auto">
              <a:xfrm>
                <a:off x="1350" y="1396"/>
                <a:ext cx="518" cy="145"/>
              </a:xfrm>
              <a:custGeom>
                <a:avLst/>
                <a:gdLst>
                  <a:gd name="T0" fmla="*/ 518 w 518"/>
                  <a:gd name="T1" fmla="*/ 10 h 290"/>
                  <a:gd name="T2" fmla="*/ 516 w 518"/>
                  <a:gd name="T3" fmla="*/ 9 h 290"/>
                  <a:gd name="T4" fmla="*/ 510 w 518"/>
                  <a:gd name="T5" fmla="*/ 9 h 290"/>
                  <a:gd name="T6" fmla="*/ 499 w 518"/>
                  <a:gd name="T7" fmla="*/ 9 h 290"/>
                  <a:gd name="T8" fmla="*/ 482 w 518"/>
                  <a:gd name="T9" fmla="*/ 8 h 290"/>
                  <a:gd name="T10" fmla="*/ 461 w 518"/>
                  <a:gd name="T11" fmla="*/ 8 h 290"/>
                  <a:gd name="T12" fmla="*/ 436 w 518"/>
                  <a:gd name="T13" fmla="*/ 8 h 290"/>
                  <a:gd name="T14" fmla="*/ 406 w 518"/>
                  <a:gd name="T15" fmla="*/ 7 h 290"/>
                  <a:gd name="T16" fmla="*/ 372 w 518"/>
                  <a:gd name="T17" fmla="*/ 6 h 290"/>
                  <a:gd name="T18" fmla="*/ 334 w 518"/>
                  <a:gd name="T19" fmla="*/ 6 h 290"/>
                  <a:gd name="T20" fmla="*/ 293 w 518"/>
                  <a:gd name="T21" fmla="*/ 5 h 290"/>
                  <a:gd name="T22" fmla="*/ 249 w 518"/>
                  <a:gd name="T23" fmla="*/ 4 h 290"/>
                  <a:gd name="T24" fmla="*/ 202 w 518"/>
                  <a:gd name="T25" fmla="*/ 4 h 290"/>
                  <a:gd name="T26" fmla="*/ 154 w 518"/>
                  <a:gd name="T27" fmla="*/ 3 h 290"/>
                  <a:gd name="T28" fmla="*/ 103 w 518"/>
                  <a:gd name="T29" fmla="*/ 2 h 290"/>
                  <a:gd name="T30" fmla="*/ 52 w 518"/>
                  <a:gd name="T31" fmla="*/ 1 h 290"/>
                  <a:gd name="T32" fmla="*/ 2 w 518"/>
                  <a:gd name="T33" fmla="*/ 0 h 290"/>
                  <a:gd name="T34" fmla="*/ 0 w 518"/>
                  <a:gd name="T35" fmla="*/ 1 h 290"/>
                  <a:gd name="T36" fmla="*/ 50 w 518"/>
                  <a:gd name="T37" fmla="*/ 1 h 290"/>
                  <a:gd name="T38" fmla="*/ 99 w 518"/>
                  <a:gd name="T39" fmla="*/ 2 h 290"/>
                  <a:gd name="T40" fmla="*/ 147 w 518"/>
                  <a:gd name="T41" fmla="*/ 3 h 290"/>
                  <a:gd name="T42" fmla="*/ 194 w 518"/>
                  <a:gd name="T43" fmla="*/ 4 h 290"/>
                  <a:gd name="T44" fmla="*/ 238 w 518"/>
                  <a:gd name="T45" fmla="*/ 4 h 290"/>
                  <a:gd name="T46" fmla="*/ 279 w 518"/>
                  <a:gd name="T47" fmla="*/ 5 h 290"/>
                  <a:gd name="T48" fmla="*/ 317 w 518"/>
                  <a:gd name="T49" fmla="*/ 6 h 290"/>
                  <a:gd name="T50" fmla="*/ 352 w 518"/>
                  <a:gd name="T51" fmla="*/ 6 h 290"/>
                  <a:gd name="T52" fmla="*/ 383 w 518"/>
                  <a:gd name="T53" fmla="*/ 7 h 290"/>
                  <a:gd name="T54" fmla="*/ 409 w 518"/>
                  <a:gd name="T55" fmla="*/ 7 h 290"/>
                  <a:gd name="T56" fmla="*/ 431 w 518"/>
                  <a:gd name="T57" fmla="*/ 8 h 290"/>
                  <a:gd name="T58" fmla="*/ 448 w 518"/>
                  <a:gd name="T59" fmla="*/ 8 h 290"/>
                  <a:gd name="T60" fmla="*/ 460 w 518"/>
                  <a:gd name="T61" fmla="*/ 8 h 290"/>
                  <a:gd name="T62" fmla="*/ 467 w 518"/>
                  <a:gd name="T63" fmla="*/ 9 h 290"/>
                  <a:gd name="T64" fmla="*/ 468 w 518"/>
                  <a:gd name="T65" fmla="*/ 9 h 290"/>
                  <a:gd name="T66" fmla="*/ 518 w 518"/>
                  <a:gd name="T67" fmla="*/ 10 h 2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8" h="290">
                    <a:moveTo>
                      <a:pt x="518" y="290"/>
                    </a:moveTo>
                    <a:lnTo>
                      <a:pt x="516" y="284"/>
                    </a:lnTo>
                    <a:lnTo>
                      <a:pt x="510" y="275"/>
                    </a:lnTo>
                    <a:lnTo>
                      <a:pt x="499" y="266"/>
                    </a:lnTo>
                    <a:lnTo>
                      <a:pt x="482" y="254"/>
                    </a:lnTo>
                    <a:lnTo>
                      <a:pt x="461" y="241"/>
                    </a:lnTo>
                    <a:lnTo>
                      <a:pt x="436" y="225"/>
                    </a:lnTo>
                    <a:lnTo>
                      <a:pt x="406" y="207"/>
                    </a:lnTo>
                    <a:lnTo>
                      <a:pt x="372" y="187"/>
                    </a:lnTo>
                    <a:lnTo>
                      <a:pt x="334" y="167"/>
                    </a:lnTo>
                    <a:lnTo>
                      <a:pt x="293" y="145"/>
                    </a:lnTo>
                    <a:lnTo>
                      <a:pt x="249" y="121"/>
                    </a:lnTo>
                    <a:lnTo>
                      <a:pt x="202" y="98"/>
                    </a:lnTo>
                    <a:lnTo>
                      <a:pt x="154" y="74"/>
                    </a:lnTo>
                    <a:lnTo>
                      <a:pt x="103" y="49"/>
                    </a:lnTo>
                    <a:lnTo>
                      <a:pt x="52" y="26"/>
                    </a:lnTo>
                    <a:lnTo>
                      <a:pt x="2" y="0"/>
                    </a:lnTo>
                    <a:lnTo>
                      <a:pt x="0" y="4"/>
                    </a:lnTo>
                    <a:lnTo>
                      <a:pt x="50" y="27"/>
                    </a:lnTo>
                    <a:lnTo>
                      <a:pt x="99" y="51"/>
                    </a:lnTo>
                    <a:lnTo>
                      <a:pt x="147" y="76"/>
                    </a:lnTo>
                    <a:lnTo>
                      <a:pt x="194" y="98"/>
                    </a:lnTo>
                    <a:lnTo>
                      <a:pt x="238" y="121"/>
                    </a:lnTo>
                    <a:lnTo>
                      <a:pt x="279" y="143"/>
                    </a:lnTo>
                    <a:lnTo>
                      <a:pt x="317" y="163"/>
                    </a:lnTo>
                    <a:lnTo>
                      <a:pt x="352" y="183"/>
                    </a:lnTo>
                    <a:lnTo>
                      <a:pt x="383" y="201"/>
                    </a:lnTo>
                    <a:lnTo>
                      <a:pt x="409" y="217"/>
                    </a:lnTo>
                    <a:lnTo>
                      <a:pt x="431" y="230"/>
                    </a:lnTo>
                    <a:lnTo>
                      <a:pt x="448" y="243"/>
                    </a:lnTo>
                    <a:lnTo>
                      <a:pt x="460" y="254"/>
                    </a:lnTo>
                    <a:lnTo>
                      <a:pt x="467" y="261"/>
                    </a:lnTo>
                    <a:lnTo>
                      <a:pt x="468" y="266"/>
                    </a:lnTo>
                    <a:lnTo>
                      <a:pt x="518" y="290"/>
                    </a:lnTo>
                    <a:close/>
                  </a:path>
                </a:pathLst>
              </a:custGeom>
              <a:solidFill>
                <a:srgbClr val="B1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5" name="Freeform 505"/>
              <p:cNvSpPr>
                <a:spLocks/>
              </p:cNvSpPr>
              <p:nvPr/>
            </p:nvSpPr>
            <p:spPr bwMode="auto">
              <a:xfrm>
                <a:off x="1349" y="1398"/>
                <a:ext cx="469" cy="131"/>
              </a:xfrm>
              <a:custGeom>
                <a:avLst/>
                <a:gdLst>
                  <a:gd name="T0" fmla="*/ 1 w 469"/>
                  <a:gd name="T1" fmla="*/ 0 h 262"/>
                  <a:gd name="T2" fmla="*/ 51 w 469"/>
                  <a:gd name="T3" fmla="*/ 1 h 262"/>
                  <a:gd name="T4" fmla="*/ 100 w 469"/>
                  <a:gd name="T5" fmla="*/ 2 h 262"/>
                  <a:gd name="T6" fmla="*/ 148 w 469"/>
                  <a:gd name="T7" fmla="*/ 3 h 262"/>
                  <a:gd name="T8" fmla="*/ 195 w 469"/>
                  <a:gd name="T9" fmla="*/ 3 h 262"/>
                  <a:gd name="T10" fmla="*/ 239 w 469"/>
                  <a:gd name="T11" fmla="*/ 4 h 262"/>
                  <a:gd name="T12" fmla="*/ 280 w 469"/>
                  <a:gd name="T13" fmla="*/ 5 h 262"/>
                  <a:gd name="T14" fmla="*/ 318 w 469"/>
                  <a:gd name="T15" fmla="*/ 5 h 262"/>
                  <a:gd name="T16" fmla="*/ 353 w 469"/>
                  <a:gd name="T17" fmla="*/ 6 h 262"/>
                  <a:gd name="T18" fmla="*/ 384 w 469"/>
                  <a:gd name="T19" fmla="*/ 7 h 262"/>
                  <a:gd name="T20" fmla="*/ 410 w 469"/>
                  <a:gd name="T21" fmla="*/ 7 h 262"/>
                  <a:gd name="T22" fmla="*/ 432 w 469"/>
                  <a:gd name="T23" fmla="*/ 8 h 262"/>
                  <a:gd name="T24" fmla="*/ 449 w 469"/>
                  <a:gd name="T25" fmla="*/ 8 h 262"/>
                  <a:gd name="T26" fmla="*/ 461 w 469"/>
                  <a:gd name="T27" fmla="*/ 8 h 262"/>
                  <a:gd name="T28" fmla="*/ 468 w 469"/>
                  <a:gd name="T29" fmla="*/ 9 h 262"/>
                  <a:gd name="T30" fmla="*/ 469 w 469"/>
                  <a:gd name="T31" fmla="*/ 9 h 262"/>
                  <a:gd name="T32" fmla="*/ 415 w 469"/>
                  <a:gd name="T33" fmla="*/ 8 h 262"/>
                  <a:gd name="T34" fmla="*/ 414 w 469"/>
                  <a:gd name="T35" fmla="*/ 8 h 262"/>
                  <a:gd name="T36" fmla="*/ 407 w 469"/>
                  <a:gd name="T37" fmla="*/ 7 h 262"/>
                  <a:gd name="T38" fmla="*/ 397 w 469"/>
                  <a:gd name="T39" fmla="*/ 7 h 262"/>
                  <a:gd name="T40" fmla="*/ 381 w 469"/>
                  <a:gd name="T41" fmla="*/ 7 h 262"/>
                  <a:gd name="T42" fmla="*/ 363 w 469"/>
                  <a:gd name="T43" fmla="*/ 7 h 262"/>
                  <a:gd name="T44" fmla="*/ 339 w 469"/>
                  <a:gd name="T45" fmla="*/ 6 h 262"/>
                  <a:gd name="T46" fmla="*/ 312 w 469"/>
                  <a:gd name="T47" fmla="*/ 6 h 262"/>
                  <a:gd name="T48" fmla="*/ 281 w 469"/>
                  <a:gd name="T49" fmla="*/ 5 h 262"/>
                  <a:gd name="T50" fmla="*/ 247 w 469"/>
                  <a:gd name="T51" fmla="*/ 4 h 262"/>
                  <a:gd name="T52" fmla="*/ 210 w 469"/>
                  <a:gd name="T53" fmla="*/ 4 h 262"/>
                  <a:gd name="T54" fmla="*/ 172 w 469"/>
                  <a:gd name="T55" fmla="*/ 3 h 262"/>
                  <a:gd name="T56" fmla="*/ 130 w 469"/>
                  <a:gd name="T57" fmla="*/ 3 h 262"/>
                  <a:gd name="T58" fmla="*/ 87 w 469"/>
                  <a:gd name="T59" fmla="*/ 2 h 262"/>
                  <a:gd name="T60" fmla="*/ 44 w 469"/>
                  <a:gd name="T61" fmla="*/ 1 h 262"/>
                  <a:gd name="T62" fmla="*/ 0 w 469"/>
                  <a:gd name="T63" fmla="*/ 1 h 262"/>
                  <a:gd name="T64" fmla="*/ 1 w 469"/>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69" h="262">
                    <a:moveTo>
                      <a:pt x="1" y="0"/>
                    </a:moveTo>
                    <a:lnTo>
                      <a:pt x="51" y="23"/>
                    </a:lnTo>
                    <a:lnTo>
                      <a:pt x="100" y="47"/>
                    </a:lnTo>
                    <a:lnTo>
                      <a:pt x="148" y="72"/>
                    </a:lnTo>
                    <a:lnTo>
                      <a:pt x="195" y="94"/>
                    </a:lnTo>
                    <a:lnTo>
                      <a:pt x="239" y="117"/>
                    </a:lnTo>
                    <a:lnTo>
                      <a:pt x="280" y="139"/>
                    </a:lnTo>
                    <a:lnTo>
                      <a:pt x="318" y="159"/>
                    </a:lnTo>
                    <a:lnTo>
                      <a:pt x="353" y="179"/>
                    </a:lnTo>
                    <a:lnTo>
                      <a:pt x="384" y="197"/>
                    </a:lnTo>
                    <a:lnTo>
                      <a:pt x="410" y="213"/>
                    </a:lnTo>
                    <a:lnTo>
                      <a:pt x="432" y="226"/>
                    </a:lnTo>
                    <a:lnTo>
                      <a:pt x="449" y="239"/>
                    </a:lnTo>
                    <a:lnTo>
                      <a:pt x="461" y="250"/>
                    </a:lnTo>
                    <a:lnTo>
                      <a:pt x="468" y="257"/>
                    </a:lnTo>
                    <a:lnTo>
                      <a:pt x="469" y="262"/>
                    </a:lnTo>
                    <a:lnTo>
                      <a:pt x="415" y="237"/>
                    </a:lnTo>
                    <a:lnTo>
                      <a:pt x="414" y="232"/>
                    </a:lnTo>
                    <a:lnTo>
                      <a:pt x="407" y="224"/>
                    </a:lnTo>
                    <a:lnTo>
                      <a:pt x="397" y="217"/>
                    </a:lnTo>
                    <a:lnTo>
                      <a:pt x="381" y="206"/>
                    </a:lnTo>
                    <a:lnTo>
                      <a:pt x="363" y="193"/>
                    </a:lnTo>
                    <a:lnTo>
                      <a:pt x="339" y="179"/>
                    </a:lnTo>
                    <a:lnTo>
                      <a:pt x="312" y="163"/>
                    </a:lnTo>
                    <a:lnTo>
                      <a:pt x="281" y="146"/>
                    </a:lnTo>
                    <a:lnTo>
                      <a:pt x="247" y="128"/>
                    </a:lnTo>
                    <a:lnTo>
                      <a:pt x="210" y="108"/>
                    </a:lnTo>
                    <a:lnTo>
                      <a:pt x="172" y="88"/>
                    </a:lnTo>
                    <a:lnTo>
                      <a:pt x="130" y="67"/>
                    </a:lnTo>
                    <a:lnTo>
                      <a:pt x="87" y="47"/>
                    </a:lnTo>
                    <a:lnTo>
                      <a:pt x="44" y="25"/>
                    </a:lnTo>
                    <a:lnTo>
                      <a:pt x="0" y="5"/>
                    </a:lnTo>
                    <a:lnTo>
                      <a:pt x="1" y="0"/>
                    </a:lnTo>
                    <a:close/>
                  </a:path>
                </a:pathLst>
              </a:custGeom>
              <a:solidFill>
                <a:srgbClr val="B1E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6" name="Freeform 506"/>
              <p:cNvSpPr>
                <a:spLocks/>
              </p:cNvSpPr>
              <p:nvPr/>
            </p:nvSpPr>
            <p:spPr bwMode="auto">
              <a:xfrm>
                <a:off x="1347" y="1401"/>
                <a:ext cx="417" cy="115"/>
              </a:xfrm>
              <a:custGeom>
                <a:avLst/>
                <a:gdLst>
                  <a:gd name="T0" fmla="*/ 417 w 417"/>
                  <a:gd name="T1" fmla="*/ 7 h 232"/>
                  <a:gd name="T2" fmla="*/ 416 w 417"/>
                  <a:gd name="T3" fmla="*/ 7 h 232"/>
                  <a:gd name="T4" fmla="*/ 409 w 417"/>
                  <a:gd name="T5" fmla="*/ 6 h 232"/>
                  <a:gd name="T6" fmla="*/ 399 w 417"/>
                  <a:gd name="T7" fmla="*/ 6 h 232"/>
                  <a:gd name="T8" fmla="*/ 383 w 417"/>
                  <a:gd name="T9" fmla="*/ 6 h 232"/>
                  <a:gd name="T10" fmla="*/ 365 w 417"/>
                  <a:gd name="T11" fmla="*/ 5 h 232"/>
                  <a:gd name="T12" fmla="*/ 341 w 417"/>
                  <a:gd name="T13" fmla="*/ 5 h 232"/>
                  <a:gd name="T14" fmla="*/ 314 w 417"/>
                  <a:gd name="T15" fmla="*/ 4 h 232"/>
                  <a:gd name="T16" fmla="*/ 283 w 417"/>
                  <a:gd name="T17" fmla="*/ 4 h 232"/>
                  <a:gd name="T18" fmla="*/ 249 w 417"/>
                  <a:gd name="T19" fmla="*/ 3 h 232"/>
                  <a:gd name="T20" fmla="*/ 212 w 417"/>
                  <a:gd name="T21" fmla="*/ 3 h 232"/>
                  <a:gd name="T22" fmla="*/ 174 w 417"/>
                  <a:gd name="T23" fmla="*/ 2 h 232"/>
                  <a:gd name="T24" fmla="*/ 132 w 417"/>
                  <a:gd name="T25" fmla="*/ 1 h 232"/>
                  <a:gd name="T26" fmla="*/ 89 w 417"/>
                  <a:gd name="T27" fmla="*/ 1 h 232"/>
                  <a:gd name="T28" fmla="*/ 46 w 417"/>
                  <a:gd name="T29" fmla="*/ 0 h 232"/>
                  <a:gd name="T30" fmla="*/ 2 w 417"/>
                  <a:gd name="T31" fmla="*/ 0 h 232"/>
                  <a:gd name="T32" fmla="*/ 0 w 417"/>
                  <a:gd name="T33" fmla="*/ 0 h 232"/>
                  <a:gd name="T34" fmla="*/ 41 w 417"/>
                  <a:gd name="T35" fmla="*/ 0 h 232"/>
                  <a:gd name="T36" fmla="*/ 82 w 417"/>
                  <a:gd name="T37" fmla="*/ 1 h 232"/>
                  <a:gd name="T38" fmla="*/ 121 w 417"/>
                  <a:gd name="T39" fmla="*/ 1 h 232"/>
                  <a:gd name="T40" fmla="*/ 159 w 417"/>
                  <a:gd name="T41" fmla="*/ 2 h 232"/>
                  <a:gd name="T42" fmla="*/ 194 w 417"/>
                  <a:gd name="T43" fmla="*/ 3 h 232"/>
                  <a:gd name="T44" fmla="*/ 228 w 417"/>
                  <a:gd name="T45" fmla="*/ 3 h 232"/>
                  <a:gd name="T46" fmla="*/ 258 w 417"/>
                  <a:gd name="T47" fmla="*/ 4 h 232"/>
                  <a:gd name="T48" fmla="*/ 284 w 417"/>
                  <a:gd name="T49" fmla="*/ 4 h 232"/>
                  <a:gd name="T50" fmla="*/ 307 w 417"/>
                  <a:gd name="T51" fmla="*/ 5 h 232"/>
                  <a:gd name="T52" fmla="*/ 327 w 417"/>
                  <a:gd name="T53" fmla="*/ 5 h 232"/>
                  <a:gd name="T54" fmla="*/ 341 w 417"/>
                  <a:gd name="T55" fmla="*/ 5 h 232"/>
                  <a:gd name="T56" fmla="*/ 351 w 417"/>
                  <a:gd name="T57" fmla="*/ 6 h 232"/>
                  <a:gd name="T58" fmla="*/ 358 w 417"/>
                  <a:gd name="T59" fmla="*/ 6 h 232"/>
                  <a:gd name="T60" fmla="*/ 359 w 417"/>
                  <a:gd name="T61" fmla="*/ 6 h 232"/>
                  <a:gd name="T62" fmla="*/ 417 w 417"/>
                  <a:gd name="T63" fmla="*/ 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7" h="232">
                    <a:moveTo>
                      <a:pt x="417" y="232"/>
                    </a:moveTo>
                    <a:lnTo>
                      <a:pt x="416" y="227"/>
                    </a:lnTo>
                    <a:lnTo>
                      <a:pt x="409" y="219"/>
                    </a:lnTo>
                    <a:lnTo>
                      <a:pt x="399" y="212"/>
                    </a:lnTo>
                    <a:lnTo>
                      <a:pt x="383" y="201"/>
                    </a:lnTo>
                    <a:lnTo>
                      <a:pt x="365" y="188"/>
                    </a:lnTo>
                    <a:lnTo>
                      <a:pt x="341" y="174"/>
                    </a:lnTo>
                    <a:lnTo>
                      <a:pt x="314" y="158"/>
                    </a:lnTo>
                    <a:lnTo>
                      <a:pt x="283" y="141"/>
                    </a:lnTo>
                    <a:lnTo>
                      <a:pt x="249" y="123"/>
                    </a:lnTo>
                    <a:lnTo>
                      <a:pt x="212" y="103"/>
                    </a:lnTo>
                    <a:lnTo>
                      <a:pt x="174" y="83"/>
                    </a:lnTo>
                    <a:lnTo>
                      <a:pt x="132" y="62"/>
                    </a:lnTo>
                    <a:lnTo>
                      <a:pt x="89" y="42"/>
                    </a:lnTo>
                    <a:lnTo>
                      <a:pt x="46" y="20"/>
                    </a:lnTo>
                    <a:lnTo>
                      <a:pt x="2" y="0"/>
                    </a:lnTo>
                    <a:lnTo>
                      <a:pt x="0" y="4"/>
                    </a:lnTo>
                    <a:lnTo>
                      <a:pt x="41" y="24"/>
                    </a:lnTo>
                    <a:lnTo>
                      <a:pt x="82" y="44"/>
                    </a:lnTo>
                    <a:lnTo>
                      <a:pt x="121" y="62"/>
                    </a:lnTo>
                    <a:lnTo>
                      <a:pt x="159" y="82"/>
                    </a:lnTo>
                    <a:lnTo>
                      <a:pt x="194" y="100"/>
                    </a:lnTo>
                    <a:lnTo>
                      <a:pt x="228" y="118"/>
                    </a:lnTo>
                    <a:lnTo>
                      <a:pt x="258" y="134"/>
                    </a:lnTo>
                    <a:lnTo>
                      <a:pt x="284" y="149"/>
                    </a:lnTo>
                    <a:lnTo>
                      <a:pt x="307" y="163"/>
                    </a:lnTo>
                    <a:lnTo>
                      <a:pt x="327" y="176"/>
                    </a:lnTo>
                    <a:lnTo>
                      <a:pt x="341" y="185"/>
                    </a:lnTo>
                    <a:lnTo>
                      <a:pt x="351" y="194"/>
                    </a:lnTo>
                    <a:lnTo>
                      <a:pt x="358" y="199"/>
                    </a:lnTo>
                    <a:lnTo>
                      <a:pt x="359" y="205"/>
                    </a:lnTo>
                    <a:lnTo>
                      <a:pt x="417" y="232"/>
                    </a:lnTo>
                    <a:close/>
                  </a:path>
                </a:pathLst>
              </a:custGeom>
              <a:solidFill>
                <a:srgbClr val="B1E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7" name="Freeform 507"/>
              <p:cNvSpPr>
                <a:spLocks/>
              </p:cNvSpPr>
              <p:nvPr/>
            </p:nvSpPr>
            <p:spPr bwMode="auto">
              <a:xfrm>
                <a:off x="1346" y="1402"/>
                <a:ext cx="360" cy="101"/>
              </a:xfrm>
              <a:custGeom>
                <a:avLst/>
                <a:gdLst>
                  <a:gd name="T0" fmla="*/ 1 w 360"/>
                  <a:gd name="T1" fmla="*/ 0 h 201"/>
                  <a:gd name="T2" fmla="*/ 42 w 360"/>
                  <a:gd name="T3" fmla="*/ 1 h 201"/>
                  <a:gd name="T4" fmla="*/ 83 w 360"/>
                  <a:gd name="T5" fmla="*/ 2 h 201"/>
                  <a:gd name="T6" fmla="*/ 122 w 360"/>
                  <a:gd name="T7" fmla="*/ 2 h 201"/>
                  <a:gd name="T8" fmla="*/ 160 w 360"/>
                  <a:gd name="T9" fmla="*/ 3 h 201"/>
                  <a:gd name="T10" fmla="*/ 195 w 360"/>
                  <a:gd name="T11" fmla="*/ 3 h 201"/>
                  <a:gd name="T12" fmla="*/ 229 w 360"/>
                  <a:gd name="T13" fmla="*/ 4 h 201"/>
                  <a:gd name="T14" fmla="*/ 259 w 360"/>
                  <a:gd name="T15" fmla="*/ 5 h 201"/>
                  <a:gd name="T16" fmla="*/ 285 w 360"/>
                  <a:gd name="T17" fmla="*/ 5 h 201"/>
                  <a:gd name="T18" fmla="*/ 308 w 360"/>
                  <a:gd name="T19" fmla="*/ 5 h 201"/>
                  <a:gd name="T20" fmla="*/ 328 w 360"/>
                  <a:gd name="T21" fmla="*/ 6 h 201"/>
                  <a:gd name="T22" fmla="*/ 342 w 360"/>
                  <a:gd name="T23" fmla="*/ 6 h 201"/>
                  <a:gd name="T24" fmla="*/ 352 w 360"/>
                  <a:gd name="T25" fmla="*/ 6 h 201"/>
                  <a:gd name="T26" fmla="*/ 359 w 360"/>
                  <a:gd name="T27" fmla="*/ 7 h 201"/>
                  <a:gd name="T28" fmla="*/ 360 w 360"/>
                  <a:gd name="T29" fmla="*/ 7 h 201"/>
                  <a:gd name="T30" fmla="*/ 298 w 360"/>
                  <a:gd name="T31" fmla="*/ 6 h 201"/>
                  <a:gd name="T32" fmla="*/ 297 w 360"/>
                  <a:gd name="T33" fmla="*/ 6 h 201"/>
                  <a:gd name="T34" fmla="*/ 290 w 360"/>
                  <a:gd name="T35" fmla="*/ 6 h 201"/>
                  <a:gd name="T36" fmla="*/ 277 w 360"/>
                  <a:gd name="T37" fmla="*/ 5 h 201"/>
                  <a:gd name="T38" fmla="*/ 260 w 360"/>
                  <a:gd name="T39" fmla="*/ 5 h 201"/>
                  <a:gd name="T40" fmla="*/ 239 w 360"/>
                  <a:gd name="T41" fmla="*/ 4 h 201"/>
                  <a:gd name="T42" fmla="*/ 213 w 360"/>
                  <a:gd name="T43" fmla="*/ 4 h 201"/>
                  <a:gd name="T44" fmla="*/ 184 w 360"/>
                  <a:gd name="T45" fmla="*/ 4 h 201"/>
                  <a:gd name="T46" fmla="*/ 151 w 360"/>
                  <a:gd name="T47" fmla="*/ 3 h 201"/>
                  <a:gd name="T48" fmla="*/ 116 w 360"/>
                  <a:gd name="T49" fmla="*/ 2 h 201"/>
                  <a:gd name="T50" fmla="*/ 79 w 360"/>
                  <a:gd name="T51" fmla="*/ 2 h 201"/>
                  <a:gd name="T52" fmla="*/ 40 w 360"/>
                  <a:gd name="T53" fmla="*/ 1 h 201"/>
                  <a:gd name="T54" fmla="*/ 0 w 360"/>
                  <a:gd name="T55" fmla="*/ 1 h 201"/>
                  <a:gd name="T56" fmla="*/ 1 w 360"/>
                  <a:gd name="T57" fmla="*/ 0 h 2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0" h="201">
                    <a:moveTo>
                      <a:pt x="1" y="0"/>
                    </a:moveTo>
                    <a:lnTo>
                      <a:pt x="42" y="20"/>
                    </a:lnTo>
                    <a:lnTo>
                      <a:pt x="83" y="40"/>
                    </a:lnTo>
                    <a:lnTo>
                      <a:pt x="122" y="58"/>
                    </a:lnTo>
                    <a:lnTo>
                      <a:pt x="160" y="78"/>
                    </a:lnTo>
                    <a:lnTo>
                      <a:pt x="195" y="96"/>
                    </a:lnTo>
                    <a:lnTo>
                      <a:pt x="229" y="114"/>
                    </a:lnTo>
                    <a:lnTo>
                      <a:pt x="259" y="130"/>
                    </a:lnTo>
                    <a:lnTo>
                      <a:pt x="285" y="145"/>
                    </a:lnTo>
                    <a:lnTo>
                      <a:pt x="308" y="159"/>
                    </a:lnTo>
                    <a:lnTo>
                      <a:pt x="328" y="172"/>
                    </a:lnTo>
                    <a:lnTo>
                      <a:pt x="342" y="181"/>
                    </a:lnTo>
                    <a:lnTo>
                      <a:pt x="352" y="190"/>
                    </a:lnTo>
                    <a:lnTo>
                      <a:pt x="359" y="195"/>
                    </a:lnTo>
                    <a:lnTo>
                      <a:pt x="360" y="201"/>
                    </a:lnTo>
                    <a:lnTo>
                      <a:pt x="298" y="172"/>
                    </a:lnTo>
                    <a:lnTo>
                      <a:pt x="297" y="166"/>
                    </a:lnTo>
                    <a:lnTo>
                      <a:pt x="290" y="161"/>
                    </a:lnTo>
                    <a:lnTo>
                      <a:pt x="277" y="152"/>
                    </a:lnTo>
                    <a:lnTo>
                      <a:pt x="260" y="141"/>
                    </a:lnTo>
                    <a:lnTo>
                      <a:pt x="239" y="128"/>
                    </a:lnTo>
                    <a:lnTo>
                      <a:pt x="213" y="112"/>
                    </a:lnTo>
                    <a:lnTo>
                      <a:pt x="184" y="98"/>
                    </a:lnTo>
                    <a:lnTo>
                      <a:pt x="151" y="79"/>
                    </a:lnTo>
                    <a:lnTo>
                      <a:pt x="116" y="61"/>
                    </a:lnTo>
                    <a:lnTo>
                      <a:pt x="79" y="43"/>
                    </a:lnTo>
                    <a:lnTo>
                      <a:pt x="40" y="23"/>
                    </a:lnTo>
                    <a:lnTo>
                      <a:pt x="0" y="5"/>
                    </a:lnTo>
                    <a:lnTo>
                      <a:pt x="1" y="0"/>
                    </a:lnTo>
                    <a:close/>
                  </a:path>
                </a:pathLst>
              </a:custGeom>
              <a:solidFill>
                <a:srgbClr val="B0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8" name="Freeform 508"/>
              <p:cNvSpPr>
                <a:spLocks/>
              </p:cNvSpPr>
              <p:nvPr/>
            </p:nvSpPr>
            <p:spPr bwMode="auto">
              <a:xfrm>
                <a:off x="1345" y="1405"/>
                <a:ext cx="299" cy="83"/>
              </a:xfrm>
              <a:custGeom>
                <a:avLst/>
                <a:gdLst>
                  <a:gd name="T0" fmla="*/ 299 w 299"/>
                  <a:gd name="T1" fmla="*/ 5 h 167"/>
                  <a:gd name="T2" fmla="*/ 298 w 299"/>
                  <a:gd name="T3" fmla="*/ 5 h 167"/>
                  <a:gd name="T4" fmla="*/ 291 w 299"/>
                  <a:gd name="T5" fmla="*/ 4 h 167"/>
                  <a:gd name="T6" fmla="*/ 278 w 299"/>
                  <a:gd name="T7" fmla="*/ 4 h 167"/>
                  <a:gd name="T8" fmla="*/ 261 w 299"/>
                  <a:gd name="T9" fmla="*/ 4 h 167"/>
                  <a:gd name="T10" fmla="*/ 240 w 299"/>
                  <a:gd name="T11" fmla="*/ 3 h 167"/>
                  <a:gd name="T12" fmla="*/ 214 w 299"/>
                  <a:gd name="T13" fmla="*/ 3 h 167"/>
                  <a:gd name="T14" fmla="*/ 185 w 299"/>
                  <a:gd name="T15" fmla="*/ 2 h 167"/>
                  <a:gd name="T16" fmla="*/ 152 w 299"/>
                  <a:gd name="T17" fmla="*/ 2 h 167"/>
                  <a:gd name="T18" fmla="*/ 117 w 299"/>
                  <a:gd name="T19" fmla="*/ 1 h 167"/>
                  <a:gd name="T20" fmla="*/ 80 w 299"/>
                  <a:gd name="T21" fmla="*/ 1 h 167"/>
                  <a:gd name="T22" fmla="*/ 41 w 299"/>
                  <a:gd name="T23" fmla="*/ 0 h 167"/>
                  <a:gd name="T24" fmla="*/ 1 w 299"/>
                  <a:gd name="T25" fmla="*/ 0 h 167"/>
                  <a:gd name="T26" fmla="*/ 0 w 299"/>
                  <a:gd name="T27" fmla="*/ 0 h 167"/>
                  <a:gd name="T28" fmla="*/ 33 w 299"/>
                  <a:gd name="T29" fmla="*/ 0 h 167"/>
                  <a:gd name="T30" fmla="*/ 66 w 299"/>
                  <a:gd name="T31" fmla="*/ 1 h 167"/>
                  <a:gd name="T32" fmla="*/ 97 w 299"/>
                  <a:gd name="T33" fmla="*/ 1 h 167"/>
                  <a:gd name="T34" fmla="*/ 127 w 299"/>
                  <a:gd name="T35" fmla="*/ 2 h 167"/>
                  <a:gd name="T36" fmla="*/ 154 w 299"/>
                  <a:gd name="T37" fmla="*/ 2 h 167"/>
                  <a:gd name="T38" fmla="*/ 178 w 299"/>
                  <a:gd name="T39" fmla="*/ 3 h 167"/>
                  <a:gd name="T40" fmla="*/ 197 w 299"/>
                  <a:gd name="T41" fmla="*/ 3 h 167"/>
                  <a:gd name="T42" fmla="*/ 213 w 299"/>
                  <a:gd name="T43" fmla="*/ 3 h 167"/>
                  <a:gd name="T44" fmla="*/ 224 w 299"/>
                  <a:gd name="T45" fmla="*/ 3 h 167"/>
                  <a:gd name="T46" fmla="*/ 230 w 299"/>
                  <a:gd name="T47" fmla="*/ 4 h 167"/>
                  <a:gd name="T48" fmla="*/ 231 w 299"/>
                  <a:gd name="T49" fmla="*/ 4 h 167"/>
                  <a:gd name="T50" fmla="*/ 299 w 299"/>
                  <a:gd name="T51" fmla="*/ 5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9" h="167">
                    <a:moveTo>
                      <a:pt x="299" y="167"/>
                    </a:moveTo>
                    <a:lnTo>
                      <a:pt x="298" y="161"/>
                    </a:lnTo>
                    <a:lnTo>
                      <a:pt x="291" y="156"/>
                    </a:lnTo>
                    <a:lnTo>
                      <a:pt x="278" y="147"/>
                    </a:lnTo>
                    <a:lnTo>
                      <a:pt x="261" y="136"/>
                    </a:lnTo>
                    <a:lnTo>
                      <a:pt x="240" y="123"/>
                    </a:lnTo>
                    <a:lnTo>
                      <a:pt x="214" y="107"/>
                    </a:lnTo>
                    <a:lnTo>
                      <a:pt x="185" y="93"/>
                    </a:lnTo>
                    <a:lnTo>
                      <a:pt x="152" y="74"/>
                    </a:lnTo>
                    <a:lnTo>
                      <a:pt x="117" y="56"/>
                    </a:lnTo>
                    <a:lnTo>
                      <a:pt x="80" y="38"/>
                    </a:lnTo>
                    <a:lnTo>
                      <a:pt x="41" y="18"/>
                    </a:lnTo>
                    <a:lnTo>
                      <a:pt x="1" y="0"/>
                    </a:lnTo>
                    <a:lnTo>
                      <a:pt x="0" y="6"/>
                    </a:lnTo>
                    <a:lnTo>
                      <a:pt x="33" y="22"/>
                    </a:lnTo>
                    <a:lnTo>
                      <a:pt x="66" y="38"/>
                    </a:lnTo>
                    <a:lnTo>
                      <a:pt x="97" y="53"/>
                    </a:lnTo>
                    <a:lnTo>
                      <a:pt x="127" y="69"/>
                    </a:lnTo>
                    <a:lnTo>
                      <a:pt x="154" y="84"/>
                    </a:lnTo>
                    <a:lnTo>
                      <a:pt x="178" y="96"/>
                    </a:lnTo>
                    <a:lnTo>
                      <a:pt x="197" y="107"/>
                    </a:lnTo>
                    <a:lnTo>
                      <a:pt x="213" y="118"/>
                    </a:lnTo>
                    <a:lnTo>
                      <a:pt x="224" y="125"/>
                    </a:lnTo>
                    <a:lnTo>
                      <a:pt x="230" y="131"/>
                    </a:lnTo>
                    <a:lnTo>
                      <a:pt x="231" y="136"/>
                    </a:lnTo>
                    <a:lnTo>
                      <a:pt x="299" y="167"/>
                    </a:lnTo>
                    <a:close/>
                  </a:path>
                </a:pathLst>
              </a:custGeom>
              <a:solidFill>
                <a:srgbClr val="B0E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59" name="Freeform 509"/>
              <p:cNvSpPr>
                <a:spLocks/>
              </p:cNvSpPr>
              <p:nvPr/>
            </p:nvSpPr>
            <p:spPr bwMode="auto">
              <a:xfrm>
                <a:off x="1343" y="1408"/>
                <a:ext cx="233" cy="65"/>
              </a:xfrm>
              <a:custGeom>
                <a:avLst/>
                <a:gdLst>
                  <a:gd name="T0" fmla="*/ 2 w 233"/>
                  <a:gd name="T1" fmla="*/ 0 h 130"/>
                  <a:gd name="T2" fmla="*/ 35 w 233"/>
                  <a:gd name="T3" fmla="*/ 1 h 130"/>
                  <a:gd name="T4" fmla="*/ 68 w 233"/>
                  <a:gd name="T5" fmla="*/ 1 h 130"/>
                  <a:gd name="T6" fmla="*/ 99 w 233"/>
                  <a:gd name="T7" fmla="*/ 2 h 130"/>
                  <a:gd name="T8" fmla="*/ 129 w 233"/>
                  <a:gd name="T9" fmla="*/ 2 h 130"/>
                  <a:gd name="T10" fmla="*/ 156 w 233"/>
                  <a:gd name="T11" fmla="*/ 3 h 130"/>
                  <a:gd name="T12" fmla="*/ 180 w 233"/>
                  <a:gd name="T13" fmla="*/ 3 h 130"/>
                  <a:gd name="T14" fmla="*/ 199 w 233"/>
                  <a:gd name="T15" fmla="*/ 4 h 130"/>
                  <a:gd name="T16" fmla="*/ 215 w 233"/>
                  <a:gd name="T17" fmla="*/ 4 h 130"/>
                  <a:gd name="T18" fmla="*/ 226 w 233"/>
                  <a:gd name="T19" fmla="*/ 4 h 130"/>
                  <a:gd name="T20" fmla="*/ 232 w 233"/>
                  <a:gd name="T21" fmla="*/ 4 h 130"/>
                  <a:gd name="T22" fmla="*/ 233 w 233"/>
                  <a:gd name="T23" fmla="*/ 5 h 130"/>
                  <a:gd name="T24" fmla="*/ 161 w 233"/>
                  <a:gd name="T25" fmla="*/ 3 h 130"/>
                  <a:gd name="T26" fmla="*/ 160 w 233"/>
                  <a:gd name="T27" fmla="*/ 3 h 130"/>
                  <a:gd name="T28" fmla="*/ 153 w 233"/>
                  <a:gd name="T29" fmla="*/ 3 h 130"/>
                  <a:gd name="T30" fmla="*/ 141 w 233"/>
                  <a:gd name="T31" fmla="*/ 3 h 130"/>
                  <a:gd name="T32" fmla="*/ 125 w 233"/>
                  <a:gd name="T33" fmla="*/ 3 h 130"/>
                  <a:gd name="T34" fmla="*/ 105 w 233"/>
                  <a:gd name="T35" fmla="*/ 2 h 130"/>
                  <a:gd name="T36" fmla="*/ 82 w 233"/>
                  <a:gd name="T37" fmla="*/ 2 h 130"/>
                  <a:gd name="T38" fmla="*/ 57 w 233"/>
                  <a:gd name="T39" fmla="*/ 1 h 130"/>
                  <a:gd name="T40" fmla="*/ 28 w 233"/>
                  <a:gd name="T41" fmla="*/ 1 h 130"/>
                  <a:gd name="T42" fmla="*/ 0 w 233"/>
                  <a:gd name="T43" fmla="*/ 1 h 130"/>
                  <a:gd name="T44" fmla="*/ 2 w 233"/>
                  <a:gd name="T45" fmla="*/ 0 h 1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3" h="130">
                    <a:moveTo>
                      <a:pt x="2" y="0"/>
                    </a:moveTo>
                    <a:lnTo>
                      <a:pt x="35" y="16"/>
                    </a:lnTo>
                    <a:lnTo>
                      <a:pt x="68" y="32"/>
                    </a:lnTo>
                    <a:lnTo>
                      <a:pt x="99" y="47"/>
                    </a:lnTo>
                    <a:lnTo>
                      <a:pt x="129" y="63"/>
                    </a:lnTo>
                    <a:lnTo>
                      <a:pt x="156" y="78"/>
                    </a:lnTo>
                    <a:lnTo>
                      <a:pt x="180" y="90"/>
                    </a:lnTo>
                    <a:lnTo>
                      <a:pt x="199" y="101"/>
                    </a:lnTo>
                    <a:lnTo>
                      <a:pt x="215" y="112"/>
                    </a:lnTo>
                    <a:lnTo>
                      <a:pt x="226" y="119"/>
                    </a:lnTo>
                    <a:lnTo>
                      <a:pt x="232" y="125"/>
                    </a:lnTo>
                    <a:lnTo>
                      <a:pt x="233" y="130"/>
                    </a:lnTo>
                    <a:lnTo>
                      <a:pt x="161" y="96"/>
                    </a:lnTo>
                    <a:lnTo>
                      <a:pt x="160" y="92"/>
                    </a:lnTo>
                    <a:lnTo>
                      <a:pt x="153" y="87"/>
                    </a:lnTo>
                    <a:lnTo>
                      <a:pt x="141" y="79"/>
                    </a:lnTo>
                    <a:lnTo>
                      <a:pt x="125" y="68"/>
                    </a:lnTo>
                    <a:lnTo>
                      <a:pt x="105" y="58"/>
                    </a:lnTo>
                    <a:lnTo>
                      <a:pt x="82" y="45"/>
                    </a:lnTo>
                    <a:lnTo>
                      <a:pt x="57" y="32"/>
                    </a:lnTo>
                    <a:lnTo>
                      <a:pt x="28" y="20"/>
                    </a:lnTo>
                    <a:lnTo>
                      <a:pt x="0" y="5"/>
                    </a:lnTo>
                    <a:lnTo>
                      <a:pt x="2" y="0"/>
                    </a:lnTo>
                    <a:close/>
                  </a:path>
                </a:pathLst>
              </a:custGeom>
              <a:solidFill>
                <a:srgbClr val="B0F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0" name="Freeform 510"/>
              <p:cNvSpPr>
                <a:spLocks/>
              </p:cNvSpPr>
              <p:nvPr/>
            </p:nvSpPr>
            <p:spPr bwMode="auto">
              <a:xfrm>
                <a:off x="1340" y="1411"/>
                <a:ext cx="164" cy="45"/>
              </a:xfrm>
              <a:custGeom>
                <a:avLst/>
                <a:gdLst>
                  <a:gd name="T0" fmla="*/ 164 w 164"/>
                  <a:gd name="T1" fmla="*/ 2 h 91"/>
                  <a:gd name="T2" fmla="*/ 163 w 164"/>
                  <a:gd name="T3" fmla="*/ 2 h 91"/>
                  <a:gd name="T4" fmla="*/ 156 w 164"/>
                  <a:gd name="T5" fmla="*/ 2 h 91"/>
                  <a:gd name="T6" fmla="*/ 144 w 164"/>
                  <a:gd name="T7" fmla="*/ 2 h 91"/>
                  <a:gd name="T8" fmla="*/ 128 w 164"/>
                  <a:gd name="T9" fmla="*/ 1 h 91"/>
                  <a:gd name="T10" fmla="*/ 108 w 164"/>
                  <a:gd name="T11" fmla="*/ 1 h 91"/>
                  <a:gd name="T12" fmla="*/ 85 w 164"/>
                  <a:gd name="T13" fmla="*/ 1 h 91"/>
                  <a:gd name="T14" fmla="*/ 60 w 164"/>
                  <a:gd name="T15" fmla="*/ 0 h 91"/>
                  <a:gd name="T16" fmla="*/ 31 w 164"/>
                  <a:gd name="T17" fmla="*/ 0 h 91"/>
                  <a:gd name="T18" fmla="*/ 3 w 164"/>
                  <a:gd name="T19" fmla="*/ 0 h 91"/>
                  <a:gd name="T20" fmla="*/ 0 w 164"/>
                  <a:gd name="T21" fmla="*/ 0 h 91"/>
                  <a:gd name="T22" fmla="*/ 20 w 164"/>
                  <a:gd name="T23" fmla="*/ 0 h 91"/>
                  <a:gd name="T24" fmla="*/ 38 w 164"/>
                  <a:gd name="T25" fmla="*/ 0 h 91"/>
                  <a:gd name="T26" fmla="*/ 54 w 164"/>
                  <a:gd name="T27" fmla="*/ 1 h 91"/>
                  <a:gd name="T28" fmla="*/ 68 w 164"/>
                  <a:gd name="T29" fmla="*/ 1 h 91"/>
                  <a:gd name="T30" fmla="*/ 78 w 164"/>
                  <a:gd name="T31" fmla="*/ 1 h 91"/>
                  <a:gd name="T32" fmla="*/ 84 w 164"/>
                  <a:gd name="T33" fmla="*/ 1 h 91"/>
                  <a:gd name="T34" fmla="*/ 87 w 164"/>
                  <a:gd name="T35" fmla="*/ 1 h 91"/>
                  <a:gd name="T36" fmla="*/ 164 w 164"/>
                  <a:gd name="T37" fmla="*/ 2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4" h="91">
                    <a:moveTo>
                      <a:pt x="164" y="91"/>
                    </a:moveTo>
                    <a:lnTo>
                      <a:pt x="163" y="87"/>
                    </a:lnTo>
                    <a:lnTo>
                      <a:pt x="156" y="82"/>
                    </a:lnTo>
                    <a:lnTo>
                      <a:pt x="144" y="74"/>
                    </a:lnTo>
                    <a:lnTo>
                      <a:pt x="128" y="63"/>
                    </a:lnTo>
                    <a:lnTo>
                      <a:pt x="108" y="53"/>
                    </a:lnTo>
                    <a:lnTo>
                      <a:pt x="85" y="40"/>
                    </a:lnTo>
                    <a:lnTo>
                      <a:pt x="60" y="27"/>
                    </a:lnTo>
                    <a:lnTo>
                      <a:pt x="31" y="15"/>
                    </a:lnTo>
                    <a:lnTo>
                      <a:pt x="3" y="0"/>
                    </a:lnTo>
                    <a:lnTo>
                      <a:pt x="0" y="7"/>
                    </a:lnTo>
                    <a:lnTo>
                      <a:pt x="20" y="16"/>
                    </a:lnTo>
                    <a:lnTo>
                      <a:pt x="38" y="25"/>
                    </a:lnTo>
                    <a:lnTo>
                      <a:pt x="54" y="33"/>
                    </a:lnTo>
                    <a:lnTo>
                      <a:pt x="68" y="40"/>
                    </a:lnTo>
                    <a:lnTo>
                      <a:pt x="78" y="47"/>
                    </a:lnTo>
                    <a:lnTo>
                      <a:pt x="84" y="51"/>
                    </a:lnTo>
                    <a:lnTo>
                      <a:pt x="87" y="54"/>
                    </a:lnTo>
                    <a:lnTo>
                      <a:pt x="164" y="91"/>
                    </a:lnTo>
                    <a:close/>
                  </a:path>
                </a:pathLst>
              </a:custGeom>
              <a:solidFill>
                <a:srgbClr val="B0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1" name="Freeform 511"/>
              <p:cNvSpPr>
                <a:spLocks/>
              </p:cNvSpPr>
              <p:nvPr/>
            </p:nvSpPr>
            <p:spPr bwMode="auto">
              <a:xfrm>
                <a:off x="1339" y="1414"/>
                <a:ext cx="88" cy="24"/>
              </a:xfrm>
              <a:custGeom>
                <a:avLst/>
                <a:gdLst>
                  <a:gd name="T0" fmla="*/ 1 w 88"/>
                  <a:gd name="T1" fmla="*/ 0 h 47"/>
                  <a:gd name="T2" fmla="*/ 21 w 88"/>
                  <a:gd name="T3" fmla="*/ 1 h 47"/>
                  <a:gd name="T4" fmla="*/ 39 w 88"/>
                  <a:gd name="T5" fmla="*/ 1 h 47"/>
                  <a:gd name="T6" fmla="*/ 55 w 88"/>
                  <a:gd name="T7" fmla="*/ 1 h 47"/>
                  <a:gd name="T8" fmla="*/ 69 w 88"/>
                  <a:gd name="T9" fmla="*/ 2 h 47"/>
                  <a:gd name="T10" fmla="*/ 79 w 88"/>
                  <a:gd name="T11" fmla="*/ 2 h 47"/>
                  <a:gd name="T12" fmla="*/ 85 w 88"/>
                  <a:gd name="T13" fmla="*/ 2 h 47"/>
                  <a:gd name="T14" fmla="*/ 88 w 88"/>
                  <a:gd name="T15" fmla="*/ 2 h 47"/>
                  <a:gd name="T16" fmla="*/ 1 w 88"/>
                  <a:gd name="T17" fmla="*/ 1 h 47"/>
                  <a:gd name="T18" fmla="*/ 0 w 88"/>
                  <a:gd name="T19" fmla="*/ 1 h 47"/>
                  <a:gd name="T20" fmla="*/ 1 w 88"/>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8" h="47">
                    <a:moveTo>
                      <a:pt x="1" y="0"/>
                    </a:moveTo>
                    <a:lnTo>
                      <a:pt x="21" y="9"/>
                    </a:lnTo>
                    <a:lnTo>
                      <a:pt x="39" y="18"/>
                    </a:lnTo>
                    <a:lnTo>
                      <a:pt x="55" y="26"/>
                    </a:lnTo>
                    <a:lnTo>
                      <a:pt x="69" y="33"/>
                    </a:lnTo>
                    <a:lnTo>
                      <a:pt x="79" y="40"/>
                    </a:lnTo>
                    <a:lnTo>
                      <a:pt x="85" y="44"/>
                    </a:lnTo>
                    <a:lnTo>
                      <a:pt x="88" y="47"/>
                    </a:lnTo>
                    <a:lnTo>
                      <a:pt x="1" y="8"/>
                    </a:lnTo>
                    <a:lnTo>
                      <a:pt x="0" y="6"/>
                    </a:lnTo>
                    <a:lnTo>
                      <a:pt x="1" y="0"/>
                    </a:lnTo>
                    <a:close/>
                  </a:path>
                </a:pathLst>
              </a:custGeom>
              <a:solidFill>
                <a:srgbClr val="B0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2" name="Freeform 512"/>
              <p:cNvSpPr>
                <a:spLocks/>
              </p:cNvSpPr>
              <p:nvPr/>
            </p:nvSpPr>
            <p:spPr bwMode="auto">
              <a:xfrm>
                <a:off x="1339" y="1417"/>
                <a:ext cx="1" cy="1"/>
              </a:xfrm>
              <a:custGeom>
                <a:avLst/>
                <a:gdLst>
                  <a:gd name="T0" fmla="*/ 1 w 1"/>
                  <a:gd name="T1" fmla="*/ 1 h 2"/>
                  <a:gd name="T2" fmla="*/ 0 w 1"/>
                  <a:gd name="T3" fmla="*/ 0 h 2"/>
                  <a:gd name="T4" fmla="*/ 0 w 1"/>
                  <a:gd name="T5" fmla="*/ 0 h 2"/>
                  <a:gd name="T6" fmla="*/ 0 w 1"/>
                  <a:gd name="T7" fmla="*/ 0 h 2"/>
                  <a:gd name="T8" fmla="*/ 1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2"/>
                    </a:moveTo>
                    <a:lnTo>
                      <a:pt x="0" y="0"/>
                    </a:lnTo>
                    <a:lnTo>
                      <a:pt x="1" y="2"/>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3" name="Freeform 513"/>
              <p:cNvSpPr>
                <a:spLocks/>
              </p:cNvSpPr>
              <p:nvPr/>
            </p:nvSpPr>
            <p:spPr bwMode="auto">
              <a:xfrm>
                <a:off x="1339" y="1378"/>
                <a:ext cx="1019" cy="272"/>
              </a:xfrm>
              <a:custGeom>
                <a:avLst/>
                <a:gdLst>
                  <a:gd name="T0" fmla="*/ 996 w 1019"/>
                  <a:gd name="T1" fmla="*/ 17 h 543"/>
                  <a:gd name="T2" fmla="*/ 0 w 1019"/>
                  <a:gd name="T3" fmla="*/ 3 h 543"/>
                  <a:gd name="T4" fmla="*/ 23 w 1019"/>
                  <a:gd name="T5" fmla="*/ 0 h 543"/>
                  <a:gd name="T6" fmla="*/ 1019 w 1019"/>
                  <a:gd name="T7" fmla="*/ 15 h 543"/>
                  <a:gd name="T8" fmla="*/ 996 w 1019"/>
                  <a:gd name="T9" fmla="*/ 17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9" h="543">
                    <a:moveTo>
                      <a:pt x="996" y="543"/>
                    </a:moveTo>
                    <a:lnTo>
                      <a:pt x="0" y="78"/>
                    </a:lnTo>
                    <a:lnTo>
                      <a:pt x="23" y="0"/>
                    </a:lnTo>
                    <a:lnTo>
                      <a:pt x="1019" y="463"/>
                    </a:lnTo>
                    <a:lnTo>
                      <a:pt x="996"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4" name="Freeform 514"/>
              <p:cNvSpPr>
                <a:spLocks/>
              </p:cNvSpPr>
              <p:nvPr/>
            </p:nvSpPr>
            <p:spPr bwMode="auto">
              <a:xfrm>
                <a:off x="1362" y="1378"/>
                <a:ext cx="996" cy="272"/>
              </a:xfrm>
              <a:custGeom>
                <a:avLst/>
                <a:gdLst>
                  <a:gd name="T0" fmla="*/ 973 w 996"/>
                  <a:gd name="T1" fmla="*/ 17 h 543"/>
                  <a:gd name="T2" fmla="*/ 996 w 996"/>
                  <a:gd name="T3" fmla="*/ 15 h 543"/>
                  <a:gd name="T4" fmla="*/ 0 w 996"/>
                  <a:gd name="T5" fmla="*/ 0 h 543"/>
                  <a:gd name="T6" fmla="*/ 0 w 996"/>
                  <a:gd name="T7" fmla="*/ 1 h 543"/>
                  <a:gd name="T8" fmla="*/ 69 w 996"/>
                  <a:gd name="T9" fmla="*/ 2 h 543"/>
                  <a:gd name="T10" fmla="*/ 137 w 996"/>
                  <a:gd name="T11" fmla="*/ 3 h 543"/>
                  <a:gd name="T12" fmla="*/ 206 w 996"/>
                  <a:gd name="T13" fmla="*/ 4 h 543"/>
                  <a:gd name="T14" fmla="*/ 272 w 996"/>
                  <a:gd name="T15" fmla="*/ 5 h 543"/>
                  <a:gd name="T16" fmla="*/ 337 w 996"/>
                  <a:gd name="T17" fmla="*/ 6 h 543"/>
                  <a:gd name="T18" fmla="*/ 401 w 996"/>
                  <a:gd name="T19" fmla="*/ 7 h 543"/>
                  <a:gd name="T20" fmla="*/ 463 w 996"/>
                  <a:gd name="T21" fmla="*/ 8 h 543"/>
                  <a:gd name="T22" fmla="*/ 521 w 996"/>
                  <a:gd name="T23" fmla="*/ 9 h 543"/>
                  <a:gd name="T24" fmla="*/ 578 w 996"/>
                  <a:gd name="T25" fmla="*/ 9 h 543"/>
                  <a:gd name="T26" fmla="*/ 631 w 996"/>
                  <a:gd name="T27" fmla="*/ 10 h 543"/>
                  <a:gd name="T28" fmla="*/ 681 w 996"/>
                  <a:gd name="T29" fmla="*/ 11 h 543"/>
                  <a:gd name="T30" fmla="*/ 726 w 996"/>
                  <a:gd name="T31" fmla="*/ 12 h 543"/>
                  <a:gd name="T32" fmla="*/ 768 w 996"/>
                  <a:gd name="T33" fmla="*/ 13 h 543"/>
                  <a:gd name="T34" fmla="*/ 807 w 996"/>
                  <a:gd name="T35" fmla="*/ 14 h 543"/>
                  <a:gd name="T36" fmla="*/ 842 w 996"/>
                  <a:gd name="T37" fmla="*/ 14 h 543"/>
                  <a:gd name="T38" fmla="*/ 872 w 996"/>
                  <a:gd name="T39" fmla="*/ 15 h 543"/>
                  <a:gd name="T40" fmla="*/ 896 w 996"/>
                  <a:gd name="T41" fmla="*/ 15 h 543"/>
                  <a:gd name="T42" fmla="*/ 917 w 996"/>
                  <a:gd name="T43" fmla="*/ 16 h 543"/>
                  <a:gd name="T44" fmla="*/ 932 w 996"/>
                  <a:gd name="T45" fmla="*/ 16 h 543"/>
                  <a:gd name="T46" fmla="*/ 944 w 996"/>
                  <a:gd name="T47" fmla="*/ 17 h 543"/>
                  <a:gd name="T48" fmla="*/ 949 w 996"/>
                  <a:gd name="T49" fmla="*/ 17 h 543"/>
                  <a:gd name="T50" fmla="*/ 949 w 996"/>
                  <a:gd name="T51" fmla="*/ 17 h 543"/>
                  <a:gd name="T52" fmla="*/ 973 w 996"/>
                  <a:gd name="T53" fmla="*/ 17 h 5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6" h="543">
                    <a:moveTo>
                      <a:pt x="973" y="543"/>
                    </a:moveTo>
                    <a:lnTo>
                      <a:pt x="996" y="463"/>
                    </a:lnTo>
                    <a:lnTo>
                      <a:pt x="0" y="0"/>
                    </a:lnTo>
                    <a:lnTo>
                      <a:pt x="0" y="2"/>
                    </a:lnTo>
                    <a:lnTo>
                      <a:pt x="69" y="34"/>
                    </a:lnTo>
                    <a:lnTo>
                      <a:pt x="137" y="67"/>
                    </a:lnTo>
                    <a:lnTo>
                      <a:pt x="206" y="100"/>
                    </a:lnTo>
                    <a:lnTo>
                      <a:pt x="272" y="132"/>
                    </a:lnTo>
                    <a:lnTo>
                      <a:pt x="337" y="165"/>
                    </a:lnTo>
                    <a:lnTo>
                      <a:pt x="401" y="197"/>
                    </a:lnTo>
                    <a:lnTo>
                      <a:pt x="463" y="228"/>
                    </a:lnTo>
                    <a:lnTo>
                      <a:pt x="521" y="259"/>
                    </a:lnTo>
                    <a:lnTo>
                      <a:pt x="578" y="288"/>
                    </a:lnTo>
                    <a:lnTo>
                      <a:pt x="631" y="317"/>
                    </a:lnTo>
                    <a:lnTo>
                      <a:pt x="681" y="344"/>
                    </a:lnTo>
                    <a:lnTo>
                      <a:pt x="726" y="371"/>
                    </a:lnTo>
                    <a:lnTo>
                      <a:pt x="768" y="395"/>
                    </a:lnTo>
                    <a:lnTo>
                      <a:pt x="807" y="418"/>
                    </a:lnTo>
                    <a:lnTo>
                      <a:pt x="842" y="440"/>
                    </a:lnTo>
                    <a:lnTo>
                      <a:pt x="872" y="460"/>
                    </a:lnTo>
                    <a:lnTo>
                      <a:pt x="896" y="476"/>
                    </a:lnTo>
                    <a:lnTo>
                      <a:pt x="917" y="492"/>
                    </a:lnTo>
                    <a:lnTo>
                      <a:pt x="932" y="505"/>
                    </a:lnTo>
                    <a:lnTo>
                      <a:pt x="944" y="516"/>
                    </a:lnTo>
                    <a:lnTo>
                      <a:pt x="949" y="525"/>
                    </a:lnTo>
                    <a:lnTo>
                      <a:pt x="949" y="532"/>
                    </a:lnTo>
                    <a:lnTo>
                      <a:pt x="973" y="543"/>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5" name="Freeform 515"/>
              <p:cNvSpPr>
                <a:spLocks/>
              </p:cNvSpPr>
              <p:nvPr/>
            </p:nvSpPr>
            <p:spPr bwMode="auto">
              <a:xfrm>
                <a:off x="1360" y="1379"/>
                <a:ext cx="951" cy="265"/>
              </a:xfrm>
              <a:custGeom>
                <a:avLst/>
                <a:gdLst>
                  <a:gd name="T0" fmla="*/ 2 w 951"/>
                  <a:gd name="T1" fmla="*/ 0 h 530"/>
                  <a:gd name="T2" fmla="*/ 71 w 951"/>
                  <a:gd name="T3" fmla="*/ 1 h 530"/>
                  <a:gd name="T4" fmla="*/ 139 w 951"/>
                  <a:gd name="T5" fmla="*/ 3 h 530"/>
                  <a:gd name="T6" fmla="*/ 208 w 951"/>
                  <a:gd name="T7" fmla="*/ 4 h 530"/>
                  <a:gd name="T8" fmla="*/ 274 w 951"/>
                  <a:gd name="T9" fmla="*/ 5 h 530"/>
                  <a:gd name="T10" fmla="*/ 339 w 951"/>
                  <a:gd name="T11" fmla="*/ 6 h 530"/>
                  <a:gd name="T12" fmla="*/ 403 w 951"/>
                  <a:gd name="T13" fmla="*/ 7 h 530"/>
                  <a:gd name="T14" fmla="*/ 465 w 951"/>
                  <a:gd name="T15" fmla="*/ 8 h 530"/>
                  <a:gd name="T16" fmla="*/ 523 w 951"/>
                  <a:gd name="T17" fmla="*/ 9 h 530"/>
                  <a:gd name="T18" fmla="*/ 580 w 951"/>
                  <a:gd name="T19" fmla="*/ 9 h 530"/>
                  <a:gd name="T20" fmla="*/ 633 w 951"/>
                  <a:gd name="T21" fmla="*/ 10 h 530"/>
                  <a:gd name="T22" fmla="*/ 683 w 951"/>
                  <a:gd name="T23" fmla="*/ 11 h 530"/>
                  <a:gd name="T24" fmla="*/ 728 w 951"/>
                  <a:gd name="T25" fmla="*/ 12 h 530"/>
                  <a:gd name="T26" fmla="*/ 770 w 951"/>
                  <a:gd name="T27" fmla="*/ 13 h 530"/>
                  <a:gd name="T28" fmla="*/ 809 w 951"/>
                  <a:gd name="T29" fmla="*/ 13 h 530"/>
                  <a:gd name="T30" fmla="*/ 844 w 951"/>
                  <a:gd name="T31" fmla="*/ 14 h 530"/>
                  <a:gd name="T32" fmla="*/ 874 w 951"/>
                  <a:gd name="T33" fmla="*/ 15 h 530"/>
                  <a:gd name="T34" fmla="*/ 898 w 951"/>
                  <a:gd name="T35" fmla="*/ 15 h 530"/>
                  <a:gd name="T36" fmla="*/ 919 w 951"/>
                  <a:gd name="T37" fmla="*/ 16 h 530"/>
                  <a:gd name="T38" fmla="*/ 934 w 951"/>
                  <a:gd name="T39" fmla="*/ 16 h 530"/>
                  <a:gd name="T40" fmla="*/ 946 w 951"/>
                  <a:gd name="T41" fmla="*/ 17 h 530"/>
                  <a:gd name="T42" fmla="*/ 951 w 951"/>
                  <a:gd name="T43" fmla="*/ 17 h 530"/>
                  <a:gd name="T44" fmla="*/ 951 w 951"/>
                  <a:gd name="T45" fmla="*/ 17 h 530"/>
                  <a:gd name="T46" fmla="*/ 927 w 951"/>
                  <a:gd name="T47" fmla="*/ 17 h 530"/>
                  <a:gd name="T48" fmla="*/ 926 w 951"/>
                  <a:gd name="T49" fmla="*/ 16 h 530"/>
                  <a:gd name="T50" fmla="*/ 920 w 951"/>
                  <a:gd name="T51" fmla="*/ 16 h 530"/>
                  <a:gd name="T52" fmla="*/ 909 w 951"/>
                  <a:gd name="T53" fmla="*/ 16 h 530"/>
                  <a:gd name="T54" fmla="*/ 892 w 951"/>
                  <a:gd name="T55" fmla="*/ 15 h 530"/>
                  <a:gd name="T56" fmla="*/ 869 w 951"/>
                  <a:gd name="T57" fmla="*/ 15 h 530"/>
                  <a:gd name="T58" fmla="*/ 843 w 951"/>
                  <a:gd name="T59" fmla="*/ 14 h 530"/>
                  <a:gd name="T60" fmla="*/ 811 w 951"/>
                  <a:gd name="T61" fmla="*/ 14 h 530"/>
                  <a:gd name="T62" fmla="*/ 775 w 951"/>
                  <a:gd name="T63" fmla="*/ 13 h 530"/>
                  <a:gd name="T64" fmla="*/ 734 w 951"/>
                  <a:gd name="T65" fmla="*/ 12 h 530"/>
                  <a:gd name="T66" fmla="*/ 688 w 951"/>
                  <a:gd name="T67" fmla="*/ 11 h 530"/>
                  <a:gd name="T68" fmla="*/ 640 w 951"/>
                  <a:gd name="T69" fmla="*/ 11 h 530"/>
                  <a:gd name="T70" fmla="*/ 587 w 951"/>
                  <a:gd name="T71" fmla="*/ 10 h 530"/>
                  <a:gd name="T72" fmla="*/ 532 w 951"/>
                  <a:gd name="T73" fmla="*/ 9 h 530"/>
                  <a:gd name="T74" fmla="*/ 472 w 951"/>
                  <a:gd name="T75" fmla="*/ 8 h 530"/>
                  <a:gd name="T76" fmla="*/ 410 w 951"/>
                  <a:gd name="T77" fmla="*/ 7 h 530"/>
                  <a:gd name="T78" fmla="*/ 345 w 951"/>
                  <a:gd name="T79" fmla="*/ 6 h 530"/>
                  <a:gd name="T80" fmla="*/ 279 w 951"/>
                  <a:gd name="T81" fmla="*/ 5 h 530"/>
                  <a:gd name="T82" fmla="*/ 211 w 951"/>
                  <a:gd name="T83" fmla="*/ 4 h 530"/>
                  <a:gd name="T84" fmla="*/ 141 w 951"/>
                  <a:gd name="T85" fmla="*/ 3 h 530"/>
                  <a:gd name="T86" fmla="*/ 71 w 951"/>
                  <a:gd name="T87" fmla="*/ 2 h 530"/>
                  <a:gd name="T88" fmla="*/ 0 w 951"/>
                  <a:gd name="T89" fmla="*/ 1 h 530"/>
                  <a:gd name="T90" fmla="*/ 2 w 951"/>
                  <a:gd name="T91" fmla="*/ 0 h 5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1" h="530">
                    <a:moveTo>
                      <a:pt x="2" y="0"/>
                    </a:moveTo>
                    <a:lnTo>
                      <a:pt x="71" y="32"/>
                    </a:lnTo>
                    <a:lnTo>
                      <a:pt x="139" y="65"/>
                    </a:lnTo>
                    <a:lnTo>
                      <a:pt x="208" y="98"/>
                    </a:lnTo>
                    <a:lnTo>
                      <a:pt x="274" y="130"/>
                    </a:lnTo>
                    <a:lnTo>
                      <a:pt x="339" y="163"/>
                    </a:lnTo>
                    <a:lnTo>
                      <a:pt x="403" y="195"/>
                    </a:lnTo>
                    <a:lnTo>
                      <a:pt x="465" y="226"/>
                    </a:lnTo>
                    <a:lnTo>
                      <a:pt x="523" y="257"/>
                    </a:lnTo>
                    <a:lnTo>
                      <a:pt x="580" y="286"/>
                    </a:lnTo>
                    <a:lnTo>
                      <a:pt x="633" y="315"/>
                    </a:lnTo>
                    <a:lnTo>
                      <a:pt x="683" y="342"/>
                    </a:lnTo>
                    <a:lnTo>
                      <a:pt x="728" y="369"/>
                    </a:lnTo>
                    <a:lnTo>
                      <a:pt x="770" y="393"/>
                    </a:lnTo>
                    <a:lnTo>
                      <a:pt x="809" y="416"/>
                    </a:lnTo>
                    <a:lnTo>
                      <a:pt x="844" y="438"/>
                    </a:lnTo>
                    <a:lnTo>
                      <a:pt x="874" y="458"/>
                    </a:lnTo>
                    <a:lnTo>
                      <a:pt x="898" y="474"/>
                    </a:lnTo>
                    <a:lnTo>
                      <a:pt x="919" y="490"/>
                    </a:lnTo>
                    <a:lnTo>
                      <a:pt x="934" y="503"/>
                    </a:lnTo>
                    <a:lnTo>
                      <a:pt x="946" y="514"/>
                    </a:lnTo>
                    <a:lnTo>
                      <a:pt x="951" y="523"/>
                    </a:lnTo>
                    <a:lnTo>
                      <a:pt x="951" y="530"/>
                    </a:lnTo>
                    <a:lnTo>
                      <a:pt x="927" y="519"/>
                    </a:lnTo>
                    <a:lnTo>
                      <a:pt x="926" y="512"/>
                    </a:lnTo>
                    <a:lnTo>
                      <a:pt x="920" y="503"/>
                    </a:lnTo>
                    <a:lnTo>
                      <a:pt x="909" y="490"/>
                    </a:lnTo>
                    <a:lnTo>
                      <a:pt x="892" y="476"/>
                    </a:lnTo>
                    <a:lnTo>
                      <a:pt x="869" y="461"/>
                    </a:lnTo>
                    <a:lnTo>
                      <a:pt x="843" y="441"/>
                    </a:lnTo>
                    <a:lnTo>
                      <a:pt x="811" y="422"/>
                    </a:lnTo>
                    <a:lnTo>
                      <a:pt x="775" y="400"/>
                    </a:lnTo>
                    <a:lnTo>
                      <a:pt x="734" y="375"/>
                    </a:lnTo>
                    <a:lnTo>
                      <a:pt x="688" y="349"/>
                    </a:lnTo>
                    <a:lnTo>
                      <a:pt x="640" y="322"/>
                    </a:lnTo>
                    <a:lnTo>
                      <a:pt x="587" y="293"/>
                    </a:lnTo>
                    <a:lnTo>
                      <a:pt x="532" y="264"/>
                    </a:lnTo>
                    <a:lnTo>
                      <a:pt x="472" y="233"/>
                    </a:lnTo>
                    <a:lnTo>
                      <a:pt x="410" y="201"/>
                    </a:lnTo>
                    <a:lnTo>
                      <a:pt x="345" y="168"/>
                    </a:lnTo>
                    <a:lnTo>
                      <a:pt x="279" y="136"/>
                    </a:lnTo>
                    <a:lnTo>
                      <a:pt x="211" y="101"/>
                    </a:lnTo>
                    <a:lnTo>
                      <a:pt x="141" y="69"/>
                    </a:lnTo>
                    <a:lnTo>
                      <a:pt x="71" y="34"/>
                    </a:lnTo>
                    <a:lnTo>
                      <a:pt x="0" y="2"/>
                    </a:lnTo>
                    <a:lnTo>
                      <a:pt x="2" y="0"/>
                    </a:lnTo>
                    <a:close/>
                  </a:path>
                </a:pathLst>
              </a:custGeom>
              <a:solidFill>
                <a:srgbClr val="B4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6" name="Freeform 516"/>
              <p:cNvSpPr>
                <a:spLocks/>
              </p:cNvSpPr>
              <p:nvPr/>
            </p:nvSpPr>
            <p:spPr bwMode="auto">
              <a:xfrm>
                <a:off x="1360" y="1380"/>
                <a:ext cx="927" cy="259"/>
              </a:xfrm>
              <a:custGeom>
                <a:avLst/>
                <a:gdLst>
                  <a:gd name="T0" fmla="*/ 927 w 927"/>
                  <a:gd name="T1" fmla="*/ 17 h 517"/>
                  <a:gd name="T2" fmla="*/ 926 w 927"/>
                  <a:gd name="T3" fmla="*/ 16 h 517"/>
                  <a:gd name="T4" fmla="*/ 920 w 927"/>
                  <a:gd name="T5" fmla="*/ 16 h 517"/>
                  <a:gd name="T6" fmla="*/ 909 w 927"/>
                  <a:gd name="T7" fmla="*/ 16 h 517"/>
                  <a:gd name="T8" fmla="*/ 892 w 927"/>
                  <a:gd name="T9" fmla="*/ 15 h 517"/>
                  <a:gd name="T10" fmla="*/ 869 w 927"/>
                  <a:gd name="T11" fmla="*/ 15 h 517"/>
                  <a:gd name="T12" fmla="*/ 843 w 927"/>
                  <a:gd name="T13" fmla="*/ 14 h 517"/>
                  <a:gd name="T14" fmla="*/ 811 w 927"/>
                  <a:gd name="T15" fmla="*/ 14 h 517"/>
                  <a:gd name="T16" fmla="*/ 775 w 927"/>
                  <a:gd name="T17" fmla="*/ 13 h 517"/>
                  <a:gd name="T18" fmla="*/ 734 w 927"/>
                  <a:gd name="T19" fmla="*/ 12 h 517"/>
                  <a:gd name="T20" fmla="*/ 688 w 927"/>
                  <a:gd name="T21" fmla="*/ 11 h 517"/>
                  <a:gd name="T22" fmla="*/ 640 w 927"/>
                  <a:gd name="T23" fmla="*/ 10 h 517"/>
                  <a:gd name="T24" fmla="*/ 587 w 927"/>
                  <a:gd name="T25" fmla="*/ 10 h 517"/>
                  <a:gd name="T26" fmla="*/ 532 w 927"/>
                  <a:gd name="T27" fmla="*/ 9 h 517"/>
                  <a:gd name="T28" fmla="*/ 472 w 927"/>
                  <a:gd name="T29" fmla="*/ 8 h 517"/>
                  <a:gd name="T30" fmla="*/ 410 w 927"/>
                  <a:gd name="T31" fmla="*/ 7 h 517"/>
                  <a:gd name="T32" fmla="*/ 345 w 927"/>
                  <a:gd name="T33" fmla="*/ 6 h 517"/>
                  <a:gd name="T34" fmla="*/ 279 w 927"/>
                  <a:gd name="T35" fmla="*/ 5 h 517"/>
                  <a:gd name="T36" fmla="*/ 211 w 927"/>
                  <a:gd name="T37" fmla="*/ 4 h 517"/>
                  <a:gd name="T38" fmla="*/ 141 w 927"/>
                  <a:gd name="T39" fmla="*/ 3 h 517"/>
                  <a:gd name="T40" fmla="*/ 71 w 927"/>
                  <a:gd name="T41" fmla="*/ 1 h 517"/>
                  <a:gd name="T42" fmla="*/ 0 w 927"/>
                  <a:gd name="T43" fmla="*/ 0 h 517"/>
                  <a:gd name="T44" fmla="*/ 0 w 927"/>
                  <a:gd name="T45" fmla="*/ 1 h 517"/>
                  <a:gd name="T46" fmla="*/ 69 w 927"/>
                  <a:gd name="T47" fmla="*/ 2 h 517"/>
                  <a:gd name="T48" fmla="*/ 137 w 927"/>
                  <a:gd name="T49" fmla="*/ 3 h 517"/>
                  <a:gd name="T50" fmla="*/ 205 w 927"/>
                  <a:gd name="T51" fmla="*/ 4 h 517"/>
                  <a:gd name="T52" fmla="*/ 271 w 927"/>
                  <a:gd name="T53" fmla="*/ 5 h 517"/>
                  <a:gd name="T54" fmla="*/ 335 w 927"/>
                  <a:gd name="T55" fmla="*/ 6 h 517"/>
                  <a:gd name="T56" fmla="*/ 399 w 927"/>
                  <a:gd name="T57" fmla="*/ 7 h 517"/>
                  <a:gd name="T58" fmla="*/ 458 w 927"/>
                  <a:gd name="T59" fmla="*/ 8 h 517"/>
                  <a:gd name="T60" fmla="*/ 516 w 927"/>
                  <a:gd name="T61" fmla="*/ 9 h 517"/>
                  <a:gd name="T62" fmla="*/ 571 w 927"/>
                  <a:gd name="T63" fmla="*/ 9 h 517"/>
                  <a:gd name="T64" fmla="*/ 622 w 927"/>
                  <a:gd name="T65" fmla="*/ 10 h 517"/>
                  <a:gd name="T66" fmla="*/ 670 w 927"/>
                  <a:gd name="T67" fmla="*/ 11 h 517"/>
                  <a:gd name="T68" fmla="*/ 714 w 927"/>
                  <a:gd name="T69" fmla="*/ 12 h 517"/>
                  <a:gd name="T70" fmla="*/ 753 w 927"/>
                  <a:gd name="T71" fmla="*/ 13 h 517"/>
                  <a:gd name="T72" fmla="*/ 789 w 927"/>
                  <a:gd name="T73" fmla="*/ 13 h 517"/>
                  <a:gd name="T74" fmla="*/ 820 w 927"/>
                  <a:gd name="T75" fmla="*/ 14 h 517"/>
                  <a:gd name="T76" fmla="*/ 845 w 927"/>
                  <a:gd name="T77" fmla="*/ 15 h 517"/>
                  <a:gd name="T78" fmla="*/ 867 w 927"/>
                  <a:gd name="T79" fmla="*/ 15 h 517"/>
                  <a:gd name="T80" fmla="*/ 883 w 927"/>
                  <a:gd name="T81" fmla="*/ 15 h 517"/>
                  <a:gd name="T82" fmla="*/ 895 w 927"/>
                  <a:gd name="T83" fmla="*/ 16 h 517"/>
                  <a:gd name="T84" fmla="*/ 900 w 927"/>
                  <a:gd name="T85" fmla="*/ 16 h 517"/>
                  <a:gd name="T86" fmla="*/ 902 w 927"/>
                  <a:gd name="T87" fmla="*/ 16 h 517"/>
                  <a:gd name="T88" fmla="*/ 927 w 927"/>
                  <a:gd name="T89" fmla="*/ 17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27" h="517">
                    <a:moveTo>
                      <a:pt x="927" y="517"/>
                    </a:moveTo>
                    <a:lnTo>
                      <a:pt x="926" y="510"/>
                    </a:lnTo>
                    <a:lnTo>
                      <a:pt x="920" y="501"/>
                    </a:lnTo>
                    <a:lnTo>
                      <a:pt x="909" y="488"/>
                    </a:lnTo>
                    <a:lnTo>
                      <a:pt x="892" y="474"/>
                    </a:lnTo>
                    <a:lnTo>
                      <a:pt x="869" y="459"/>
                    </a:lnTo>
                    <a:lnTo>
                      <a:pt x="843" y="439"/>
                    </a:lnTo>
                    <a:lnTo>
                      <a:pt x="811" y="420"/>
                    </a:lnTo>
                    <a:lnTo>
                      <a:pt x="775" y="398"/>
                    </a:lnTo>
                    <a:lnTo>
                      <a:pt x="734" y="373"/>
                    </a:lnTo>
                    <a:lnTo>
                      <a:pt x="688" y="347"/>
                    </a:lnTo>
                    <a:lnTo>
                      <a:pt x="640" y="320"/>
                    </a:lnTo>
                    <a:lnTo>
                      <a:pt x="587" y="291"/>
                    </a:lnTo>
                    <a:lnTo>
                      <a:pt x="532" y="262"/>
                    </a:lnTo>
                    <a:lnTo>
                      <a:pt x="472" y="231"/>
                    </a:lnTo>
                    <a:lnTo>
                      <a:pt x="410" y="199"/>
                    </a:lnTo>
                    <a:lnTo>
                      <a:pt x="345" y="166"/>
                    </a:lnTo>
                    <a:lnTo>
                      <a:pt x="279" y="134"/>
                    </a:lnTo>
                    <a:lnTo>
                      <a:pt x="211" y="99"/>
                    </a:lnTo>
                    <a:lnTo>
                      <a:pt x="141" y="67"/>
                    </a:lnTo>
                    <a:lnTo>
                      <a:pt x="71" y="32"/>
                    </a:lnTo>
                    <a:lnTo>
                      <a:pt x="0" y="0"/>
                    </a:lnTo>
                    <a:lnTo>
                      <a:pt x="0" y="1"/>
                    </a:lnTo>
                    <a:lnTo>
                      <a:pt x="69" y="34"/>
                    </a:lnTo>
                    <a:lnTo>
                      <a:pt x="137" y="67"/>
                    </a:lnTo>
                    <a:lnTo>
                      <a:pt x="205" y="99"/>
                    </a:lnTo>
                    <a:lnTo>
                      <a:pt x="271" y="132"/>
                    </a:lnTo>
                    <a:lnTo>
                      <a:pt x="335" y="164"/>
                    </a:lnTo>
                    <a:lnTo>
                      <a:pt x="399" y="195"/>
                    </a:lnTo>
                    <a:lnTo>
                      <a:pt x="458" y="226"/>
                    </a:lnTo>
                    <a:lnTo>
                      <a:pt x="516" y="257"/>
                    </a:lnTo>
                    <a:lnTo>
                      <a:pt x="571" y="286"/>
                    </a:lnTo>
                    <a:lnTo>
                      <a:pt x="622" y="313"/>
                    </a:lnTo>
                    <a:lnTo>
                      <a:pt x="670" y="340"/>
                    </a:lnTo>
                    <a:lnTo>
                      <a:pt x="714" y="365"/>
                    </a:lnTo>
                    <a:lnTo>
                      <a:pt x="753" y="389"/>
                    </a:lnTo>
                    <a:lnTo>
                      <a:pt x="789" y="411"/>
                    </a:lnTo>
                    <a:lnTo>
                      <a:pt x="820" y="430"/>
                    </a:lnTo>
                    <a:lnTo>
                      <a:pt x="845" y="449"/>
                    </a:lnTo>
                    <a:lnTo>
                      <a:pt x="867" y="465"/>
                    </a:lnTo>
                    <a:lnTo>
                      <a:pt x="883" y="478"/>
                    </a:lnTo>
                    <a:lnTo>
                      <a:pt x="895" y="488"/>
                    </a:lnTo>
                    <a:lnTo>
                      <a:pt x="900" y="497"/>
                    </a:lnTo>
                    <a:lnTo>
                      <a:pt x="902" y="505"/>
                    </a:lnTo>
                    <a:lnTo>
                      <a:pt x="927" y="517"/>
                    </a:lnTo>
                    <a:close/>
                  </a:path>
                </a:pathLst>
              </a:custGeom>
              <a:solidFill>
                <a:srgbClr val="B4B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7" name="Freeform 517"/>
              <p:cNvSpPr>
                <a:spLocks/>
              </p:cNvSpPr>
              <p:nvPr/>
            </p:nvSpPr>
            <p:spPr bwMode="auto">
              <a:xfrm>
                <a:off x="1359" y="1381"/>
                <a:ext cx="903" cy="251"/>
              </a:xfrm>
              <a:custGeom>
                <a:avLst/>
                <a:gdLst>
                  <a:gd name="T0" fmla="*/ 1 w 903"/>
                  <a:gd name="T1" fmla="*/ 0 h 504"/>
                  <a:gd name="T2" fmla="*/ 70 w 903"/>
                  <a:gd name="T3" fmla="*/ 1 h 504"/>
                  <a:gd name="T4" fmla="*/ 138 w 903"/>
                  <a:gd name="T5" fmla="*/ 2 h 504"/>
                  <a:gd name="T6" fmla="*/ 206 w 903"/>
                  <a:gd name="T7" fmla="*/ 3 h 504"/>
                  <a:gd name="T8" fmla="*/ 272 w 903"/>
                  <a:gd name="T9" fmla="*/ 4 h 504"/>
                  <a:gd name="T10" fmla="*/ 336 w 903"/>
                  <a:gd name="T11" fmla="*/ 5 h 504"/>
                  <a:gd name="T12" fmla="*/ 400 w 903"/>
                  <a:gd name="T13" fmla="*/ 6 h 504"/>
                  <a:gd name="T14" fmla="*/ 459 w 903"/>
                  <a:gd name="T15" fmla="*/ 7 h 504"/>
                  <a:gd name="T16" fmla="*/ 517 w 903"/>
                  <a:gd name="T17" fmla="*/ 7 h 504"/>
                  <a:gd name="T18" fmla="*/ 572 w 903"/>
                  <a:gd name="T19" fmla="*/ 8 h 504"/>
                  <a:gd name="T20" fmla="*/ 623 w 903"/>
                  <a:gd name="T21" fmla="*/ 9 h 504"/>
                  <a:gd name="T22" fmla="*/ 671 w 903"/>
                  <a:gd name="T23" fmla="*/ 10 h 504"/>
                  <a:gd name="T24" fmla="*/ 715 w 903"/>
                  <a:gd name="T25" fmla="*/ 11 h 504"/>
                  <a:gd name="T26" fmla="*/ 754 w 903"/>
                  <a:gd name="T27" fmla="*/ 12 h 504"/>
                  <a:gd name="T28" fmla="*/ 790 w 903"/>
                  <a:gd name="T29" fmla="*/ 12 h 504"/>
                  <a:gd name="T30" fmla="*/ 821 w 903"/>
                  <a:gd name="T31" fmla="*/ 13 h 504"/>
                  <a:gd name="T32" fmla="*/ 846 w 903"/>
                  <a:gd name="T33" fmla="*/ 13 h 504"/>
                  <a:gd name="T34" fmla="*/ 868 w 903"/>
                  <a:gd name="T35" fmla="*/ 14 h 504"/>
                  <a:gd name="T36" fmla="*/ 884 w 903"/>
                  <a:gd name="T37" fmla="*/ 14 h 504"/>
                  <a:gd name="T38" fmla="*/ 896 w 903"/>
                  <a:gd name="T39" fmla="*/ 15 h 504"/>
                  <a:gd name="T40" fmla="*/ 901 w 903"/>
                  <a:gd name="T41" fmla="*/ 15 h 504"/>
                  <a:gd name="T42" fmla="*/ 903 w 903"/>
                  <a:gd name="T43" fmla="*/ 15 h 504"/>
                  <a:gd name="T44" fmla="*/ 876 w 903"/>
                  <a:gd name="T45" fmla="*/ 15 h 504"/>
                  <a:gd name="T46" fmla="*/ 875 w 903"/>
                  <a:gd name="T47" fmla="*/ 15 h 504"/>
                  <a:gd name="T48" fmla="*/ 869 w 903"/>
                  <a:gd name="T49" fmla="*/ 14 h 504"/>
                  <a:gd name="T50" fmla="*/ 858 w 903"/>
                  <a:gd name="T51" fmla="*/ 14 h 504"/>
                  <a:gd name="T52" fmla="*/ 842 w 903"/>
                  <a:gd name="T53" fmla="*/ 14 h 504"/>
                  <a:gd name="T54" fmla="*/ 821 w 903"/>
                  <a:gd name="T55" fmla="*/ 13 h 504"/>
                  <a:gd name="T56" fmla="*/ 795 w 903"/>
                  <a:gd name="T57" fmla="*/ 13 h 504"/>
                  <a:gd name="T58" fmla="*/ 766 w 903"/>
                  <a:gd name="T59" fmla="*/ 12 h 504"/>
                  <a:gd name="T60" fmla="*/ 732 w 903"/>
                  <a:gd name="T61" fmla="*/ 11 h 504"/>
                  <a:gd name="T62" fmla="*/ 694 w 903"/>
                  <a:gd name="T63" fmla="*/ 11 h 504"/>
                  <a:gd name="T64" fmla="*/ 650 w 903"/>
                  <a:gd name="T65" fmla="*/ 10 h 504"/>
                  <a:gd name="T66" fmla="*/ 605 w 903"/>
                  <a:gd name="T67" fmla="*/ 9 h 504"/>
                  <a:gd name="T68" fmla="*/ 554 w 903"/>
                  <a:gd name="T69" fmla="*/ 8 h 504"/>
                  <a:gd name="T70" fmla="*/ 501 w 903"/>
                  <a:gd name="T71" fmla="*/ 7 h 504"/>
                  <a:gd name="T72" fmla="*/ 445 w 903"/>
                  <a:gd name="T73" fmla="*/ 6 h 504"/>
                  <a:gd name="T74" fmla="*/ 387 w 903"/>
                  <a:gd name="T75" fmla="*/ 5 h 504"/>
                  <a:gd name="T76" fmla="*/ 326 w 903"/>
                  <a:gd name="T77" fmla="*/ 5 h 504"/>
                  <a:gd name="T78" fmla="*/ 264 w 903"/>
                  <a:gd name="T79" fmla="*/ 4 h 504"/>
                  <a:gd name="T80" fmla="*/ 199 w 903"/>
                  <a:gd name="T81" fmla="*/ 3 h 504"/>
                  <a:gd name="T82" fmla="*/ 134 w 903"/>
                  <a:gd name="T83" fmla="*/ 2 h 504"/>
                  <a:gd name="T84" fmla="*/ 68 w 903"/>
                  <a:gd name="T85" fmla="*/ 1 h 504"/>
                  <a:gd name="T86" fmla="*/ 0 w 903"/>
                  <a:gd name="T87" fmla="*/ 0 h 504"/>
                  <a:gd name="T88" fmla="*/ 1 w 903"/>
                  <a:gd name="T89" fmla="*/ 0 h 50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03" h="504">
                    <a:moveTo>
                      <a:pt x="1" y="0"/>
                    </a:moveTo>
                    <a:lnTo>
                      <a:pt x="70" y="33"/>
                    </a:lnTo>
                    <a:lnTo>
                      <a:pt x="138" y="66"/>
                    </a:lnTo>
                    <a:lnTo>
                      <a:pt x="206" y="98"/>
                    </a:lnTo>
                    <a:lnTo>
                      <a:pt x="272" y="131"/>
                    </a:lnTo>
                    <a:lnTo>
                      <a:pt x="336" y="163"/>
                    </a:lnTo>
                    <a:lnTo>
                      <a:pt x="400" y="194"/>
                    </a:lnTo>
                    <a:lnTo>
                      <a:pt x="459" y="225"/>
                    </a:lnTo>
                    <a:lnTo>
                      <a:pt x="517" y="256"/>
                    </a:lnTo>
                    <a:lnTo>
                      <a:pt x="572" y="285"/>
                    </a:lnTo>
                    <a:lnTo>
                      <a:pt x="623" y="312"/>
                    </a:lnTo>
                    <a:lnTo>
                      <a:pt x="671" y="339"/>
                    </a:lnTo>
                    <a:lnTo>
                      <a:pt x="715" y="364"/>
                    </a:lnTo>
                    <a:lnTo>
                      <a:pt x="754" y="388"/>
                    </a:lnTo>
                    <a:lnTo>
                      <a:pt x="790" y="410"/>
                    </a:lnTo>
                    <a:lnTo>
                      <a:pt x="821" y="429"/>
                    </a:lnTo>
                    <a:lnTo>
                      <a:pt x="846" y="448"/>
                    </a:lnTo>
                    <a:lnTo>
                      <a:pt x="868" y="464"/>
                    </a:lnTo>
                    <a:lnTo>
                      <a:pt x="884" y="477"/>
                    </a:lnTo>
                    <a:lnTo>
                      <a:pt x="896" y="487"/>
                    </a:lnTo>
                    <a:lnTo>
                      <a:pt x="901" y="496"/>
                    </a:lnTo>
                    <a:lnTo>
                      <a:pt x="903" y="504"/>
                    </a:lnTo>
                    <a:lnTo>
                      <a:pt x="876" y="491"/>
                    </a:lnTo>
                    <a:lnTo>
                      <a:pt x="875" y="484"/>
                    </a:lnTo>
                    <a:lnTo>
                      <a:pt x="869" y="477"/>
                    </a:lnTo>
                    <a:lnTo>
                      <a:pt x="858" y="466"/>
                    </a:lnTo>
                    <a:lnTo>
                      <a:pt x="842" y="451"/>
                    </a:lnTo>
                    <a:lnTo>
                      <a:pt x="821" y="437"/>
                    </a:lnTo>
                    <a:lnTo>
                      <a:pt x="795" y="419"/>
                    </a:lnTo>
                    <a:lnTo>
                      <a:pt x="766" y="400"/>
                    </a:lnTo>
                    <a:lnTo>
                      <a:pt x="732" y="379"/>
                    </a:lnTo>
                    <a:lnTo>
                      <a:pt x="694" y="355"/>
                    </a:lnTo>
                    <a:lnTo>
                      <a:pt x="650" y="332"/>
                    </a:lnTo>
                    <a:lnTo>
                      <a:pt x="605" y="306"/>
                    </a:lnTo>
                    <a:lnTo>
                      <a:pt x="554" y="279"/>
                    </a:lnTo>
                    <a:lnTo>
                      <a:pt x="501" y="250"/>
                    </a:lnTo>
                    <a:lnTo>
                      <a:pt x="445" y="221"/>
                    </a:lnTo>
                    <a:lnTo>
                      <a:pt x="387" y="190"/>
                    </a:lnTo>
                    <a:lnTo>
                      <a:pt x="326" y="160"/>
                    </a:lnTo>
                    <a:lnTo>
                      <a:pt x="264" y="129"/>
                    </a:lnTo>
                    <a:lnTo>
                      <a:pt x="199" y="96"/>
                    </a:lnTo>
                    <a:lnTo>
                      <a:pt x="134" y="66"/>
                    </a:lnTo>
                    <a:lnTo>
                      <a:pt x="68" y="33"/>
                    </a:lnTo>
                    <a:lnTo>
                      <a:pt x="0" y="2"/>
                    </a:lnTo>
                    <a:lnTo>
                      <a:pt x="1" y="0"/>
                    </a:lnTo>
                    <a:close/>
                  </a:path>
                </a:pathLst>
              </a:custGeom>
              <a:solidFill>
                <a:srgbClr val="B4B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8" name="Freeform 518"/>
              <p:cNvSpPr>
                <a:spLocks/>
              </p:cNvSpPr>
              <p:nvPr/>
            </p:nvSpPr>
            <p:spPr bwMode="auto">
              <a:xfrm>
                <a:off x="1359" y="1382"/>
                <a:ext cx="876" cy="244"/>
              </a:xfrm>
              <a:custGeom>
                <a:avLst/>
                <a:gdLst>
                  <a:gd name="T0" fmla="*/ 876 w 876"/>
                  <a:gd name="T1" fmla="*/ 15 h 489"/>
                  <a:gd name="T2" fmla="*/ 875 w 876"/>
                  <a:gd name="T3" fmla="*/ 15 h 489"/>
                  <a:gd name="T4" fmla="*/ 869 w 876"/>
                  <a:gd name="T5" fmla="*/ 14 h 489"/>
                  <a:gd name="T6" fmla="*/ 858 w 876"/>
                  <a:gd name="T7" fmla="*/ 14 h 489"/>
                  <a:gd name="T8" fmla="*/ 842 w 876"/>
                  <a:gd name="T9" fmla="*/ 14 h 489"/>
                  <a:gd name="T10" fmla="*/ 821 w 876"/>
                  <a:gd name="T11" fmla="*/ 13 h 489"/>
                  <a:gd name="T12" fmla="*/ 795 w 876"/>
                  <a:gd name="T13" fmla="*/ 13 h 489"/>
                  <a:gd name="T14" fmla="*/ 766 w 876"/>
                  <a:gd name="T15" fmla="*/ 12 h 489"/>
                  <a:gd name="T16" fmla="*/ 732 w 876"/>
                  <a:gd name="T17" fmla="*/ 11 h 489"/>
                  <a:gd name="T18" fmla="*/ 694 w 876"/>
                  <a:gd name="T19" fmla="*/ 11 h 489"/>
                  <a:gd name="T20" fmla="*/ 650 w 876"/>
                  <a:gd name="T21" fmla="*/ 10 h 489"/>
                  <a:gd name="T22" fmla="*/ 605 w 876"/>
                  <a:gd name="T23" fmla="*/ 9 h 489"/>
                  <a:gd name="T24" fmla="*/ 554 w 876"/>
                  <a:gd name="T25" fmla="*/ 8 h 489"/>
                  <a:gd name="T26" fmla="*/ 501 w 876"/>
                  <a:gd name="T27" fmla="*/ 7 h 489"/>
                  <a:gd name="T28" fmla="*/ 445 w 876"/>
                  <a:gd name="T29" fmla="*/ 6 h 489"/>
                  <a:gd name="T30" fmla="*/ 387 w 876"/>
                  <a:gd name="T31" fmla="*/ 5 h 489"/>
                  <a:gd name="T32" fmla="*/ 326 w 876"/>
                  <a:gd name="T33" fmla="*/ 4 h 489"/>
                  <a:gd name="T34" fmla="*/ 264 w 876"/>
                  <a:gd name="T35" fmla="*/ 3 h 489"/>
                  <a:gd name="T36" fmla="*/ 199 w 876"/>
                  <a:gd name="T37" fmla="*/ 2 h 489"/>
                  <a:gd name="T38" fmla="*/ 134 w 876"/>
                  <a:gd name="T39" fmla="*/ 2 h 489"/>
                  <a:gd name="T40" fmla="*/ 68 w 876"/>
                  <a:gd name="T41" fmla="*/ 0 h 489"/>
                  <a:gd name="T42" fmla="*/ 0 w 876"/>
                  <a:gd name="T43" fmla="*/ 0 h 489"/>
                  <a:gd name="T44" fmla="*/ 0 w 876"/>
                  <a:gd name="T45" fmla="*/ 0 h 489"/>
                  <a:gd name="T46" fmla="*/ 65 w 876"/>
                  <a:gd name="T47" fmla="*/ 1 h 489"/>
                  <a:gd name="T48" fmla="*/ 128 w 876"/>
                  <a:gd name="T49" fmla="*/ 2 h 489"/>
                  <a:gd name="T50" fmla="*/ 192 w 876"/>
                  <a:gd name="T51" fmla="*/ 2 h 489"/>
                  <a:gd name="T52" fmla="*/ 254 w 876"/>
                  <a:gd name="T53" fmla="*/ 3 h 489"/>
                  <a:gd name="T54" fmla="*/ 315 w 876"/>
                  <a:gd name="T55" fmla="*/ 4 h 489"/>
                  <a:gd name="T56" fmla="*/ 374 w 876"/>
                  <a:gd name="T57" fmla="*/ 5 h 489"/>
                  <a:gd name="T58" fmla="*/ 431 w 876"/>
                  <a:gd name="T59" fmla="*/ 6 h 489"/>
                  <a:gd name="T60" fmla="*/ 484 w 876"/>
                  <a:gd name="T61" fmla="*/ 7 h 489"/>
                  <a:gd name="T62" fmla="*/ 537 w 876"/>
                  <a:gd name="T63" fmla="*/ 8 h 489"/>
                  <a:gd name="T64" fmla="*/ 585 w 876"/>
                  <a:gd name="T65" fmla="*/ 9 h 489"/>
                  <a:gd name="T66" fmla="*/ 629 w 876"/>
                  <a:gd name="T67" fmla="*/ 10 h 489"/>
                  <a:gd name="T68" fmla="*/ 671 w 876"/>
                  <a:gd name="T69" fmla="*/ 10 h 489"/>
                  <a:gd name="T70" fmla="*/ 708 w 876"/>
                  <a:gd name="T71" fmla="*/ 11 h 489"/>
                  <a:gd name="T72" fmla="*/ 742 w 876"/>
                  <a:gd name="T73" fmla="*/ 12 h 489"/>
                  <a:gd name="T74" fmla="*/ 770 w 876"/>
                  <a:gd name="T75" fmla="*/ 12 h 489"/>
                  <a:gd name="T76" fmla="*/ 794 w 876"/>
                  <a:gd name="T77" fmla="*/ 13 h 489"/>
                  <a:gd name="T78" fmla="*/ 815 w 876"/>
                  <a:gd name="T79" fmla="*/ 13 h 489"/>
                  <a:gd name="T80" fmla="*/ 831 w 876"/>
                  <a:gd name="T81" fmla="*/ 14 h 489"/>
                  <a:gd name="T82" fmla="*/ 841 w 876"/>
                  <a:gd name="T83" fmla="*/ 14 h 489"/>
                  <a:gd name="T84" fmla="*/ 846 w 876"/>
                  <a:gd name="T85" fmla="*/ 14 h 489"/>
                  <a:gd name="T86" fmla="*/ 848 w 876"/>
                  <a:gd name="T87" fmla="*/ 14 h 489"/>
                  <a:gd name="T88" fmla="*/ 876 w 876"/>
                  <a:gd name="T89" fmla="*/ 15 h 4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76" h="489">
                    <a:moveTo>
                      <a:pt x="876" y="489"/>
                    </a:moveTo>
                    <a:lnTo>
                      <a:pt x="875" y="482"/>
                    </a:lnTo>
                    <a:lnTo>
                      <a:pt x="869" y="475"/>
                    </a:lnTo>
                    <a:lnTo>
                      <a:pt x="858" y="464"/>
                    </a:lnTo>
                    <a:lnTo>
                      <a:pt x="842" y="449"/>
                    </a:lnTo>
                    <a:lnTo>
                      <a:pt x="821" y="435"/>
                    </a:lnTo>
                    <a:lnTo>
                      <a:pt x="795" y="417"/>
                    </a:lnTo>
                    <a:lnTo>
                      <a:pt x="766" y="398"/>
                    </a:lnTo>
                    <a:lnTo>
                      <a:pt x="732" y="377"/>
                    </a:lnTo>
                    <a:lnTo>
                      <a:pt x="694" y="353"/>
                    </a:lnTo>
                    <a:lnTo>
                      <a:pt x="650" y="330"/>
                    </a:lnTo>
                    <a:lnTo>
                      <a:pt x="605" y="304"/>
                    </a:lnTo>
                    <a:lnTo>
                      <a:pt x="554" y="277"/>
                    </a:lnTo>
                    <a:lnTo>
                      <a:pt x="501" y="248"/>
                    </a:lnTo>
                    <a:lnTo>
                      <a:pt x="445" y="219"/>
                    </a:lnTo>
                    <a:lnTo>
                      <a:pt x="387" y="188"/>
                    </a:lnTo>
                    <a:lnTo>
                      <a:pt x="326" y="158"/>
                    </a:lnTo>
                    <a:lnTo>
                      <a:pt x="264" y="127"/>
                    </a:lnTo>
                    <a:lnTo>
                      <a:pt x="199" y="94"/>
                    </a:lnTo>
                    <a:lnTo>
                      <a:pt x="134" y="64"/>
                    </a:lnTo>
                    <a:lnTo>
                      <a:pt x="68" y="31"/>
                    </a:lnTo>
                    <a:lnTo>
                      <a:pt x="0" y="0"/>
                    </a:lnTo>
                    <a:lnTo>
                      <a:pt x="0" y="2"/>
                    </a:lnTo>
                    <a:lnTo>
                      <a:pt x="65" y="33"/>
                    </a:lnTo>
                    <a:lnTo>
                      <a:pt x="128" y="64"/>
                    </a:lnTo>
                    <a:lnTo>
                      <a:pt x="192" y="94"/>
                    </a:lnTo>
                    <a:lnTo>
                      <a:pt x="254" y="125"/>
                    </a:lnTo>
                    <a:lnTo>
                      <a:pt x="315" y="156"/>
                    </a:lnTo>
                    <a:lnTo>
                      <a:pt x="374" y="185"/>
                    </a:lnTo>
                    <a:lnTo>
                      <a:pt x="431" y="214"/>
                    </a:lnTo>
                    <a:lnTo>
                      <a:pt x="484" y="243"/>
                    </a:lnTo>
                    <a:lnTo>
                      <a:pt x="537" y="270"/>
                    </a:lnTo>
                    <a:lnTo>
                      <a:pt x="585" y="295"/>
                    </a:lnTo>
                    <a:lnTo>
                      <a:pt x="629" y="321"/>
                    </a:lnTo>
                    <a:lnTo>
                      <a:pt x="671" y="344"/>
                    </a:lnTo>
                    <a:lnTo>
                      <a:pt x="708" y="368"/>
                    </a:lnTo>
                    <a:lnTo>
                      <a:pt x="742" y="388"/>
                    </a:lnTo>
                    <a:lnTo>
                      <a:pt x="770" y="406"/>
                    </a:lnTo>
                    <a:lnTo>
                      <a:pt x="794" y="422"/>
                    </a:lnTo>
                    <a:lnTo>
                      <a:pt x="815" y="438"/>
                    </a:lnTo>
                    <a:lnTo>
                      <a:pt x="831" y="451"/>
                    </a:lnTo>
                    <a:lnTo>
                      <a:pt x="841" y="462"/>
                    </a:lnTo>
                    <a:lnTo>
                      <a:pt x="846" y="469"/>
                    </a:lnTo>
                    <a:lnTo>
                      <a:pt x="848" y="476"/>
                    </a:lnTo>
                    <a:lnTo>
                      <a:pt x="876" y="489"/>
                    </a:lnTo>
                    <a:close/>
                  </a:path>
                </a:pathLst>
              </a:custGeom>
              <a:solidFill>
                <a:srgbClr val="B4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69" name="Freeform 519"/>
              <p:cNvSpPr>
                <a:spLocks/>
              </p:cNvSpPr>
              <p:nvPr/>
            </p:nvSpPr>
            <p:spPr bwMode="auto">
              <a:xfrm>
                <a:off x="1357" y="1383"/>
                <a:ext cx="850" cy="237"/>
              </a:xfrm>
              <a:custGeom>
                <a:avLst/>
                <a:gdLst>
                  <a:gd name="T0" fmla="*/ 2 w 850"/>
                  <a:gd name="T1" fmla="*/ 0 h 474"/>
                  <a:gd name="T2" fmla="*/ 67 w 850"/>
                  <a:gd name="T3" fmla="*/ 1 h 474"/>
                  <a:gd name="T4" fmla="*/ 130 w 850"/>
                  <a:gd name="T5" fmla="*/ 2 h 474"/>
                  <a:gd name="T6" fmla="*/ 194 w 850"/>
                  <a:gd name="T7" fmla="*/ 3 h 474"/>
                  <a:gd name="T8" fmla="*/ 256 w 850"/>
                  <a:gd name="T9" fmla="*/ 4 h 474"/>
                  <a:gd name="T10" fmla="*/ 317 w 850"/>
                  <a:gd name="T11" fmla="*/ 5 h 474"/>
                  <a:gd name="T12" fmla="*/ 376 w 850"/>
                  <a:gd name="T13" fmla="*/ 6 h 474"/>
                  <a:gd name="T14" fmla="*/ 433 w 850"/>
                  <a:gd name="T15" fmla="*/ 7 h 474"/>
                  <a:gd name="T16" fmla="*/ 486 w 850"/>
                  <a:gd name="T17" fmla="*/ 8 h 474"/>
                  <a:gd name="T18" fmla="*/ 539 w 850"/>
                  <a:gd name="T19" fmla="*/ 9 h 474"/>
                  <a:gd name="T20" fmla="*/ 587 w 850"/>
                  <a:gd name="T21" fmla="*/ 10 h 474"/>
                  <a:gd name="T22" fmla="*/ 631 w 850"/>
                  <a:gd name="T23" fmla="*/ 10 h 474"/>
                  <a:gd name="T24" fmla="*/ 673 w 850"/>
                  <a:gd name="T25" fmla="*/ 11 h 474"/>
                  <a:gd name="T26" fmla="*/ 710 w 850"/>
                  <a:gd name="T27" fmla="*/ 12 h 474"/>
                  <a:gd name="T28" fmla="*/ 744 w 850"/>
                  <a:gd name="T29" fmla="*/ 13 h 474"/>
                  <a:gd name="T30" fmla="*/ 772 w 850"/>
                  <a:gd name="T31" fmla="*/ 13 h 474"/>
                  <a:gd name="T32" fmla="*/ 796 w 850"/>
                  <a:gd name="T33" fmla="*/ 14 h 474"/>
                  <a:gd name="T34" fmla="*/ 817 w 850"/>
                  <a:gd name="T35" fmla="*/ 14 h 474"/>
                  <a:gd name="T36" fmla="*/ 833 w 850"/>
                  <a:gd name="T37" fmla="*/ 15 h 474"/>
                  <a:gd name="T38" fmla="*/ 843 w 850"/>
                  <a:gd name="T39" fmla="*/ 15 h 474"/>
                  <a:gd name="T40" fmla="*/ 848 w 850"/>
                  <a:gd name="T41" fmla="*/ 15 h 474"/>
                  <a:gd name="T42" fmla="*/ 850 w 850"/>
                  <a:gd name="T43" fmla="*/ 15 h 474"/>
                  <a:gd name="T44" fmla="*/ 820 w 850"/>
                  <a:gd name="T45" fmla="*/ 15 h 474"/>
                  <a:gd name="T46" fmla="*/ 819 w 850"/>
                  <a:gd name="T47" fmla="*/ 15 h 474"/>
                  <a:gd name="T48" fmla="*/ 813 w 850"/>
                  <a:gd name="T49" fmla="*/ 14 h 474"/>
                  <a:gd name="T50" fmla="*/ 802 w 850"/>
                  <a:gd name="T51" fmla="*/ 14 h 474"/>
                  <a:gd name="T52" fmla="*/ 785 w 850"/>
                  <a:gd name="T53" fmla="*/ 14 h 474"/>
                  <a:gd name="T54" fmla="*/ 764 w 850"/>
                  <a:gd name="T55" fmla="*/ 13 h 474"/>
                  <a:gd name="T56" fmla="*/ 737 w 850"/>
                  <a:gd name="T57" fmla="*/ 13 h 474"/>
                  <a:gd name="T58" fmla="*/ 706 w 850"/>
                  <a:gd name="T59" fmla="*/ 12 h 474"/>
                  <a:gd name="T60" fmla="*/ 670 w 850"/>
                  <a:gd name="T61" fmla="*/ 11 h 474"/>
                  <a:gd name="T62" fmla="*/ 631 w 850"/>
                  <a:gd name="T63" fmla="*/ 11 h 474"/>
                  <a:gd name="T64" fmla="*/ 588 w 850"/>
                  <a:gd name="T65" fmla="*/ 10 h 474"/>
                  <a:gd name="T66" fmla="*/ 540 w 850"/>
                  <a:gd name="T67" fmla="*/ 9 h 474"/>
                  <a:gd name="T68" fmla="*/ 489 w 850"/>
                  <a:gd name="T69" fmla="*/ 8 h 474"/>
                  <a:gd name="T70" fmla="*/ 436 w 850"/>
                  <a:gd name="T71" fmla="*/ 7 h 474"/>
                  <a:gd name="T72" fmla="*/ 379 w 850"/>
                  <a:gd name="T73" fmla="*/ 6 h 474"/>
                  <a:gd name="T74" fmla="*/ 320 w 850"/>
                  <a:gd name="T75" fmla="*/ 5 h 474"/>
                  <a:gd name="T76" fmla="*/ 259 w 850"/>
                  <a:gd name="T77" fmla="*/ 4 h 474"/>
                  <a:gd name="T78" fmla="*/ 195 w 850"/>
                  <a:gd name="T79" fmla="*/ 3 h 474"/>
                  <a:gd name="T80" fmla="*/ 132 w 850"/>
                  <a:gd name="T81" fmla="*/ 3 h 474"/>
                  <a:gd name="T82" fmla="*/ 67 w 850"/>
                  <a:gd name="T83" fmla="*/ 2 h 474"/>
                  <a:gd name="T84" fmla="*/ 0 w 850"/>
                  <a:gd name="T85" fmla="*/ 1 h 474"/>
                  <a:gd name="T86" fmla="*/ 2 w 850"/>
                  <a:gd name="T87" fmla="*/ 0 h 4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0" h="474">
                    <a:moveTo>
                      <a:pt x="2" y="0"/>
                    </a:moveTo>
                    <a:lnTo>
                      <a:pt x="67" y="31"/>
                    </a:lnTo>
                    <a:lnTo>
                      <a:pt x="130" y="62"/>
                    </a:lnTo>
                    <a:lnTo>
                      <a:pt x="194" y="92"/>
                    </a:lnTo>
                    <a:lnTo>
                      <a:pt x="256" y="123"/>
                    </a:lnTo>
                    <a:lnTo>
                      <a:pt x="317" y="154"/>
                    </a:lnTo>
                    <a:lnTo>
                      <a:pt x="376" y="183"/>
                    </a:lnTo>
                    <a:lnTo>
                      <a:pt x="433" y="212"/>
                    </a:lnTo>
                    <a:lnTo>
                      <a:pt x="486" y="241"/>
                    </a:lnTo>
                    <a:lnTo>
                      <a:pt x="539" y="268"/>
                    </a:lnTo>
                    <a:lnTo>
                      <a:pt x="587" y="293"/>
                    </a:lnTo>
                    <a:lnTo>
                      <a:pt x="631" y="319"/>
                    </a:lnTo>
                    <a:lnTo>
                      <a:pt x="673" y="342"/>
                    </a:lnTo>
                    <a:lnTo>
                      <a:pt x="710" y="366"/>
                    </a:lnTo>
                    <a:lnTo>
                      <a:pt x="744" y="386"/>
                    </a:lnTo>
                    <a:lnTo>
                      <a:pt x="772" y="404"/>
                    </a:lnTo>
                    <a:lnTo>
                      <a:pt x="796" y="420"/>
                    </a:lnTo>
                    <a:lnTo>
                      <a:pt x="817" y="436"/>
                    </a:lnTo>
                    <a:lnTo>
                      <a:pt x="833" y="449"/>
                    </a:lnTo>
                    <a:lnTo>
                      <a:pt x="843" y="460"/>
                    </a:lnTo>
                    <a:lnTo>
                      <a:pt x="848" y="467"/>
                    </a:lnTo>
                    <a:lnTo>
                      <a:pt x="850" y="474"/>
                    </a:lnTo>
                    <a:lnTo>
                      <a:pt x="820" y="460"/>
                    </a:lnTo>
                    <a:lnTo>
                      <a:pt x="819" y="454"/>
                    </a:lnTo>
                    <a:lnTo>
                      <a:pt x="813" y="445"/>
                    </a:lnTo>
                    <a:lnTo>
                      <a:pt x="802" y="434"/>
                    </a:lnTo>
                    <a:lnTo>
                      <a:pt x="785" y="420"/>
                    </a:lnTo>
                    <a:lnTo>
                      <a:pt x="764" y="406"/>
                    </a:lnTo>
                    <a:lnTo>
                      <a:pt x="737" y="387"/>
                    </a:lnTo>
                    <a:lnTo>
                      <a:pt x="706" y="368"/>
                    </a:lnTo>
                    <a:lnTo>
                      <a:pt x="670" y="346"/>
                    </a:lnTo>
                    <a:lnTo>
                      <a:pt x="631" y="324"/>
                    </a:lnTo>
                    <a:lnTo>
                      <a:pt x="588" y="299"/>
                    </a:lnTo>
                    <a:lnTo>
                      <a:pt x="540" y="273"/>
                    </a:lnTo>
                    <a:lnTo>
                      <a:pt x="489" y="244"/>
                    </a:lnTo>
                    <a:lnTo>
                      <a:pt x="436" y="217"/>
                    </a:lnTo>
                    <a:lnTo>
                      <a:pt x="379" y="188"/>
                    </a:lnTo>
                    <a:lnTo>
                      <a:pt x="320" y="158"/>
                    </a:lnTo>
                    <a:lnTo>
                      <a:pt x="259" y="127"/>
                    </a:lnTo>
                    <a:lnTo>
                      <a:pt x="195" y="96"/>
                    </a:lnTo>
                    <a:lnTo>
                      <a:pt x="132" y="65"/>
                    </a:lnTo>
                    <a:lnTo>
                      <a:pt x="67" y="34"/>
                    </a:lnTo>
                    <a:lnTo>
                      <a:pt x="0" y="4"/>
                    </a:lnTo>
                    <a:lnTo>
                      <a:pt x="2" y="0"/>
                    </a:lnTo>
                    <a:close/>
                  </a:path>
                </a:pathLst>
              </a:custGeom>
              <a:solidFill>
                <a:srgbClr val="B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70" name="Freeform 520"/>
              <p:cNvSpPr>
                <a:spLocks/>
              </p:cNvSpPr>
              <p:nvPr/>
            </p:nvSpPr>
            <p:spPr bwMode="auto">
              <a:xfrm>
                <a:off x="1357" y="1384"/>
                <a:ext cx="820" cy="228"/>
              </a:xfrm>
              <a:custGeom>
                <a:avLst/>
                <a:gdLst>
                  <a:gd name="T0" fmla="*/ 820 w 820"/>
                  <a:gd name="T1" fmla="*/ 15 h 456"/>
                  <a:gd name="T2" fmla="*/ 819 w 820"/>
                  <a:gd name="T3" fmla="*/ 15 h 456"/>
                  <a:gd name="T4" fmla="*/ 813 w 820"/>
                  <a:gd name="T5" fmla="*/ 14 h 456"/>
                  <a:gd name="T6" fmla="*/ 802 w 820"/>
                  <a:gd name="T7" fmla="*/ 14 h 456"/>
                  <a:gd name="T8" fmla="*/ 785 w 820"/>
                  <a:gd name="T9" fmla="*/ 13 h 456"/>
                  <a:gd name="T10" fmla="*/ 764 w 820"/>
                  <a:gd name="T11" fmla="*/ 13 h 456"/>
                  <a:gd name="T12" fmla="*/ 737 w 820"/>
                  <a:gd name="T13" fmla="*/ 12 h 456"/>
                  <a:gd name="T14" fmla="*/ 706 w 820"/>
                  <a:gd name="T15" fmla="*/ 12 h 456"/>
                  <a:gd name="T16" fmla="*/ 670 w 820"/>
                  <a:gd name="T17" fmla="*/ 11 h 456"/>
                  <a:gd name="T18" fmla="*/ 631 w 820"/>
                  <a:gd name="T19" fmla="*/ 10 h 456"/>
                  <a:gd name="T20" fmla="*/ 588 w 820"/>
                  <a:gd name="T21" fmla="*/ 10 h 456"/>
                  <a:gd name="T22" fmla="*/ 540 w 820"/>
                  <a:gd name="T23" fmla="*/ 9 h 456"/>
                  <a:gd name="T24" fmla="*/ 489 w 820"/>
                  <a:gd name="T25" fmla="*/ 8 h 456"/>
                  <a:gd name="T26" fmla="*/ 436 w 820"/>
                  <a:gd name="T27" fmla="*/ 7 h 456"/>
                  <a:gd name="T28" fmla="*/ 379 w 820"/>
                  <a:gd name="T29" fmla="*/ 6 h 456"/>
                  <a:gd name="T30" fmla="*/ 320 w 820"/>
                  <a:gd name="T31" fmla="*/ 5 h 456"/>
                  <a:gd name="T32" fmla="*/ 259 w 820"/>
                  <a:gd name="T33" fmla="*/ 4 h 456"/>
                  <a:gd name="T34" fmla="*/ 195 w 820"/>
                  <a:gd name="T35" fmla="*/ 3 h 456"/>
                  <a:gd name="T36" fmla="*/ 132 w 820"/>
                  <a:gd name="T37" fmla="*/ 2 h 456"/>
                  <a:gd name="T38" fmla="*/ 67 w 820"/>
                  <a:gd name="T39" fmla="*/ 1 h 456"/>
                  <a:gd name="T40" fmla="*/ 0 w 820"/>
                  <a:gd name="T41" fmla="*/ 0 h 456"/>
                  <a:gd name="T42" fmla="*/ 0 w 820"/>
                  <a:gd name="T43" fmla="*/ 1 h 456"/>
                  <a:gd name="T44" fmla="*/ 64 w 820"/>
                  <a:gd name="T45" fmla="*/ 1 h 456"/>
                  <a:gd name="T46" fmla="*/ 126 w 820"/>
                  <a:gd name="T47" fmla="*/ 2 h 456"/>
                  <a:gd name="T48" fmla="*/ 188 w 820"/>
                  <a:gd name="T49" fmla="*/ 3 h 456"/>
                  <a:gd name="T50" fmla="*/ 249 w 820"/>
                  <a:gd name="T51" fmla="*/ 4 h 456"/>
                  <a:gd name="T52" fmla="*/ 307 w 820"/>
                  <a:gd name="T53" fmla="*/ 5 h 456"/>
                  <a:gd name="T54" fmla="*/ 365 w 820"/>
                  <a:gd name="T55" fmla="*/ 6 h 456"/>
                  <a:gd name="T56" fmla="*/ 419 w 820"/>
                  <a:gd name="T57" fmla="*/ 7 h 456"/>
                  <a:gd name="T58" fmla="*/ 471 w 820"/>
                  <a:gd name="T59" fmla="*/ 8 h 456"/>
                  <a:gd name="T60" fmla="*/ 519 w 820"/>
                  <a:gd name="T61" fmla="*/ 9 h 456"/>
                  <a:gd name="T62" fmla="*/ 566 w 820"/>
                  <a:gd name="T63" fmla="*/ 9 h 456"/>
                  <a:gd name="T64" fmla="*/ 607 w 820"/>
                  <a:gd name="T65" fmla="*/ 10 h 456"/>
                  <a:gd name="T66" fmla="*/ 645 w 820"/>
                  <a:gd name="T67" fmla="*/ 11 h 456"/>
                  <a:gd name="T68" fmla="*/ 679 w 820"/>
                  <a:gd name="T69" fmla="*/ 12 h 456"/>
                  <a:gd name="T70" fmla="*/ 708 w 820"/>
                  <a:gd name="T71" fmla="*/ 12 h 456"/>
                  <a:gd name="T72" fmla="*/ 734 w 820"/>
                  <a:gd name="T73" fmla="*/ 13 h 456"/>
                  <a:gd name="T74" fmla="*/ 755 w 820"/>
                  <a:gd name="T75" fmla="*/ 13 h 456"/>
                  <a:gd name="T76" fmla="*/ 771 w 820"/>
                  <a:gd name="T77" fmla="*/ 13 h 456"/>
                  <a:gd name="T78" fmla="*/ 782 w 820"/>
                  <a:gd name="T79" fmla="*/ 14 h 456"/>
                  <a:gd name="T80" fmla="*/ 788 w 820"/>
                  <a:gd name="T81" fmla="*/ 14 h 456"/>
                  <a:gd name="T82" fmla="*/ 789 w 820"/>
                  <a:gd name="T83" fmla="*/ 14 h 456"/>
                  <a:gd name="T84" fmla="*/ 820 w 820"/>
                  <a:gd name="T85" fmla="*/ 15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0" h="456">
                    <a:moveTo>
                      <a:pt x="820" y="456"/>
                    </a:moveTo>
                    <a:lnTo>
                      <a:pt x="819" y="450"/>
                    </a:lnTo>
                    <a:lnTo>
                      <a:pt x="813" y="441"/>
                    </a:lnTo>
                    <a:lnTo>
                      <a:pt x="802" y="430"/>
                    </a:lnTo>
                    <a:lnTo>
                      <a:pt x="785" y="416"/>
                    </a:lnTo>
                    <a:lnTo>
                      <a:pt x="764" y="402"/>
                    </a:lnTo>
                    <a:lnTo>
                      <a:pt x="737" y="383"/>
                    </a:lnTo>
                    <a:lnTo>
                      <a:pt x="706" y="364"/>
                    </a:lnTo>
                    <a:lnTo>
                      <a:pt x="670" y="342"/>
                    </a:lnTo>
                    <a:lnTo>
                      <a:pt x="631" y="320"/>
                    </a:lnTo>
                    <a:lnTo>
                      <a:pt x="588" y="295"/>
                    </a:lnTo>
                    <a:lnTo>
                      <a:pt x="540" y="269"/>
                    </a:lnTo>
                    <a:lnTo>
                      <a:pt x="489" y="240"/>
                    </a:lnTo>
                    <a:lnTo>
                      <a:pt x="436" y="213"/>
                    </a:lnTo>
                    <a:lnTo>
                      <a:pt x="379" y="184"/>
                    </a:lnTo>
                    <a:lnTo>
                      <a:pt x="320" y="154"/>
                    </a:lnTo>
                    <a:lnTo>
                      <a:pt x="259" y="123"/>
                    </a:lnTo>
                    <a:lnTo>
                      <a:pt x="195" y="92"/>
                    </a:lnTo>
                    <a:lnTo>
                      <a:pt x="132" y="61"/>
                    </a:lnTo>
                    <a:lnTo>
                      <a:pt x="67" y="30"/>
                    </a:lnTo>
                    <a:lnTo>
                      <a:pt x="0" y="0"/>
                    </a:lnTo>
                    <a:lnTo>
                      <a:pt x="0" y="1"/>
                    </a:lnTo>
                    <a:lnTo>
                      <a:pt x="64" y="30"/>
                    </a:lnTo>
                    <a:lnTo>
                      <a:pt x="126" y="61"/>
                    </a:lnTo>
                    <a:lnTo>
                      <a:pt x="188" y="92"/>
                    </a:lnTo>
                    <a:lnTo>
                      <a:pt x="249" y="121"/>
                    </a:lnTo>
                    <a:lnTo>
                      <a:pt x="307" y="150"/>
                    </a:lnTo>
                    <a:lnTo>
                      <a:pt x="365" y="179"/>
                    </a:lnTo>
                    <a:lnTo>
                      <a:pt x="419" y="208"/>
                    </a:lnTo>
                    <a:lnTo>
                      <a:pt x="471" y="235"/>
                    </a:lnTo>
                    <a:lnTo>
                      <a:pt x="519" y="260"/>
                    </a:lnTo>
                    <a:lnTo>
                      <a:pt x="566" y="286"/>
                    </a:lnTo>
                    <a:lnTo>
                      <a:pt x="607" y="309"/>
                    </a:lnTo>
                    <a:lnTo>
                      <a:pt x="645" y="333"/>
                    </a:lnTo>
                    <a:lnTo>
                      <a:pt x="679" y="353"/>
                    </a:lnTo>
                    <a:lnTo>
                      <a:pt x="708" y="371"/>
                    </a:lnTo>
                    <a:lnTo>
                      <a:pt x="734" y="389"/>
                    </a:lnTo>
                    <a:lnTo>
                      <a:pt x="755" y="403"/>
                    </a:lnTo>
                    <a:lnTo>
                      <a:pt x="771" y="416"/>
                    </a:lnTo>
                    <a:lnTo>
                      <a:pt x="782" y="427"/>
                    </a:lnTo>
                    <a:lnTo>
                      <a:pt x="788" y="436"/>
                    </a:lnTo>
                    <a:lnTo>
                      <a:pt x="789" y="441"/>
                    </a:lnTo>
                    <a:lnTo>
                      <a:pt x="820" y="456"/>
                    </a:lnTo>
                    <a:close/>
                  </a:path>
                </a:pathLst>
              </a:custGeom>
              <a:solidFill>
                <a:srgbClr val="B3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71" name="Freeform 521"/>
              <p:cNvSpPr>
                <a:spLocks/>
              </p:cNvSpPr>
              <p:nvPr/>
            </p:nvSpPr>
            <p:spPr bwMode="auto">
              <a:xfrm>
                <a:off x="1356" y="1385"/>
                <a:ext cx="790" cy="220"/>
              </a:xfrm>
              <a:custGeom>
                <a:avLst/>
                <a:gdLst>
                  <a:gd name="T0" fmla="*/ 1 w 790"/>
                  <a:gd name="T1" fmla="*/ 0 h 440"/>
                  <a:gd name="T2" fmla="*/ 65 w 790"/>
                  <a:gd name="T3" fmla="*/ 1 h 440"/>
                  <a:gd name="T4" fmla="*/ 127 w 790"/>
                  <a:gd name="T5" fmla="*/ 2 h 440"/>
                  <a:gd name="T6" fmla="*/ 189 w 790"/>
                  <a:gd name="T7" fmla="*/ 3 h 440"/>
                  <a:gd name="T8" fmla="*/ 250 w 790"/>
                  <a:gd name="T9" fmla="*/ 4 h 440"/>
                  <a:gd name="T10" fmla="*/ 308 w 790"/>
                  <a:gd name="T11" fmla="*/ 5 h 440"/>
                  <a:gd name="T12" fmla="*/ 366 w 790"/>
                  <a:gd name="T13" fmla="*/ 6 h 440"/>
                  <a:gd name="T14" fmla="*/ 420 w 790"/>
                  <a:gd name="T15" fmla="*/ 7 h 440"/>
                  <a:gd name="T16" fmla="*/ 472 w 790"/>
                  <a:gd name="T17" fmla="*/ 8 h 440"/>
                  <a:gd name="T18" fmla="*/ 520 w 790"/>
                  <a:gd name="T19" fmla="*/ 9 h 440"/>
                  <a:gd name="T20" fmla="*/ 567 w 790"/>
                  <a:gd name="T21" fmla="*/ 9 h 440"/>
                  <a:gd name="T22" fmla="*/ 608 w 790"/>
                  <a:gd name="T23" fmla="*/ 10 h 440"/>
                  <a:gd name="T24" fmla="*/ 646 w 790"/>
                  <a:gd name="T25" fmla="*/ 11 h 440"/>
                  <a:gd name="T26" fmla="*/ 680 w 790"/>
                  <a:gd name="T27" fmla="*/ 11 h 440"/>
                  <a:gd name="T28" fmla="*/ 709 w 790"/>
                  <a:gd name="T29" fmla="*/ 12 h 440"/>
                  <a:gd name="T30" fmla="*/ 735 w 790"/>
                  <a:gd name="T31" fmla="*/ 13 h 440"/>
                  <a:gd name="T32" fmla="*/ 756 w 790"/>
                  <a:gd name="T33" fmla="*/ 13 h 440"/>
                  <a:gd name="T34" fmla="*/ 772 w 790"/>
                  <a:gd name="T35" fmla="*/ 13 h 440"/>
                  <a:gd name="T36" fmla="*/ 783 w 790"/>
                  <a:gd name="T37" fmla="*/ 14 h 440"/>
                  <a:gd name="T38" fmla="*/ 789 w 790"/>
                  <a:gd name="T39" fmla="*/ 14 h 440"/>
                  <a:gd name="T40" fmla="*/ 790 w 790"/>
                  <a:gd name="T41" fmla="*/ 14 h 440"/>
                  <a:gd name="T42" fmla="*/ 756 w 790"/>
                  <a:gd name="T43" fmla="*/ 14 h 440"/>
                  <a:gd name="T44" fmla="*/ 755 w 790"/>
                  <a:gd name="T45" fmla="*/ 14 h 440"/>
                  <a:gd name="T46" fmla="*/ 749 w 790"/>
                  <a:gd name="T47" fmla="*/ 13 h 440"/>
                  <a:gd name="T48" fmla="*/ 736 w 790"/>
                  <a:gd name="T49" fmla="*/ 13 h 440"/>
                  <a:gd name="T50" fmla="*/ 721 w 790"/>
                  <a:gd name="T51" fmla="*/ 13 h 440"/>
                  <a:gd name="T52" fmla="*/ 698 w 790"/>
                  <a:gd name="T53" fmla="*/ 12 h 440"/>
                  <a:gd name="T54" fmla="*/ 671 w 790"/>
                  <a:gd name="T55" fmla="*/ 11 h 440"/>
                  <a:gd name="T56" fmla="*/ 640 w 790"/>
                  <a:gd name="T57" fmla="*/ 11 h 440"/>
                  <a:gd name="T58" fmla="*/ 603 w 790"/>
                  <a:gd name="T59" fmla="*/ 10 h 440"/>
                  <a:gd name="T60" fmla="*/ 564 w 790"/>
                  <a:gd name="T61" fmla="*/ 9 h 440"/>
                  <a:gd name="T62" fmla="*/ 520 w 790"/>
                  <a:gd name="T63" fmla="*/ 9 h 440"/>
                  <a:gd name="T64" fmla="*/ 472 w 790"/>
                  <a:gd name="T65" fmla="*/ 8 h 440"/>
                  <a:gd name="T66" fmla="*/ 421 w 790"/>
                  <a:gd name="T67" fmla="*/ 7 h 440"/>
                  <a:gd name="T68" fmla="*/ 366 w 790"/>
                  <a:gd name="T69" fmla="*/ 6 h 440"/>
                  <a:gd name="T70" fmla="*/ 309 w 790"/>
                  <a:gd name="T71" fmla="*/ 5 h 440"/>
                  <a:gd name="T72" fmla="*/ 250 w 790"/>
                  <a:gd name="T73" fmla="*/ 4 h 440"/>
                  <a:gd name="T74" fmla="*/ 189 w 790"/>
                  <a:gd name="T75" fmla="*/ 3 h 440"/>
                  <a:gd name="T76" fmla="*/ 127 w 790"/>
                  <a:gd name="T77" fmla="*/ 2 h 440"/>
                  <a:gd name="T78" fmla="*/ 65 w 790"/>
                  <a:gd name="T79" fmla="*/ 2 h 440"/>
                  <a:gd name="T80" fmla="*/ 0 w 790"/>
                  <a:gd name="T81" fmla="*/ 1 h 440"/>
                  <a:gd name="T82" fmla="*/ 1 w 790"/>
                  <a:gd name="T83" fmla="*/ 0 h 4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90" h="440">
                    <a:moveTo>
                      <a:pt x="1" y="0"/>
                    </a:moveTo>
                    <a:lnTo>
                      <a:pt x="65" y="29"/>
                    </a:lnTo>
                    <a:lnTo>
                      <a:pt x="127" y="60"/>
                    </a:lnTo>
                    <a:lnTo>
                      <a:pt x="189" y="91"/>
                    </a:lnTo>
                    <a:lnTo>
                      <a:pt x="250" y="120"/>
                    </a:lnTo>
                    <a:lnTo>
                      <a:pt x="308" y="149"/>
                    </a:lnTo>
                    <a:lnTo>
                      <a:pt x="366" y="178"/>
                    </a:lnTo>
                    <a:lnTo>
                      <a:pt x="420" y="207"/>
                    </a:lnTo>
                    <a:lnTo>
                      <a:pt x="472" y="234"/>
                    </a:lnTo>
                    <a:lnTo>
                      <a:pt x="520" y="259"/>
                    </a:lnTo>
                    <a:lnTo>
                      <a:pt x="567" y="285"/>
                    </a:lnTo>
                    <a:lnTo>
                      <a:pt x="608" y="308"/>
                    </a:lnTo>
                    <a:lnTo>
                      <a:pt x="646" y="332"/>
                    </a:lnTo>
                    <a:lnTo>
                      <a:pt x="680" y="352"/>
                    </a:lnTo>
                    <a:lnTo>
                      <a:pt x="709" y="370"/>
                    </a:lnTo>
                    <a:lnTo>
                      <a:pt x="735" y="388"/>
                    </a:lnTo>
                    <a:lnTo>
                      <a:pt x="756" y="402"/>
                    </a:lnTo>
                    <a:lnTo>
                      <a:pt x="772" y="415"/>
                    </a:lnTo>
                    <a:lnTo>
                      <a:pt x="783" y="426"/>
                    </a:lnTo>
                    <a:lnTo>
                      <a:pt x="789" y="435"/>
                    </a:lnTo>
                    <a:lnTo>
                      <a:pt x="790" y="440"/>
                    </a:lnTo>
                    <a:lnTo>
                      <a:pt x="756" y="424"/>
                    </a:lnTo>
                    <a:lnTo>
                      <a:pt x="755" y="419"/>
                    </a:lnTo>
                    <a:lnTo>
                      <a:pt x="749" y="410"/>
                    </a:lnTo>
                    <a:lnTo>
                      <a:pt x="736" y="399"/>
                    </a:lnTo>
                    <a:lnTo>
                      <a:pt x="721" y="386"/>
                    </a:lnTo>
                    <a:lnTo>
                      <a:pt x="698" y="370"/>
                    </a:lnTo>
                    <a:lnTo>
                      <a:pt x="671" y="352"/>
                    </a:lnTo>
                    <a:lnTo>
                      <a:pt x="640" y="334"/>
                    </a:lnTo>
                    <a:lnTo>
                      <a:pt x="603" y="312"/>
                    </a:lnTo>
                    <a:lnTo>
                      <a:pt x="564" y="288"/>
                    </a:lnTo>
                    <a:lnTo>
                      <a:pt x="520" y="263"/>
                    </a:lnTo>
                    <a:lnTo>
                      <a:pt x="472" y="238"/>
                    </a:lnTo>
                    <a:lnTo>
                      <a:pt x="421" y="210"/>
                    </a:lnTo>
                    <a:lnTo>
                      <a:pt x="366" y="181"/>
                    </a:lnTo>
                    <a:lnTo>
                      <a:pt x="309" y="153"/>
                    </a:lnTo>
                    <a:lnTo>
                      <a:pt x="250" y="124"/>
                    </a:lnTo>
                    <a:lnTo>
                      <a:pt x="189" y="93"/>
                    </a:lnTo>
                    <a:lnTo>
                      <a:pt x="127" y="64"/>
                    </a:lnTo>
                    <a:lnTo>
                      <a:pt x="65" y="33"/>
                    </a:lnTo>
                    <a:lnTo>
                      <a:pt x="0" y="4"/>
                    </a:lnTo>
                    <a:lnTo>
                      <a:pt x="1" y="0"/>
                    </a:lnTo>
                    <a:close/>
                  </a:path>
                </a:pathLst>
              </a:custGeom>
              <a:solidFill>
                <a:srgbClr val="B3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72" name="Freeform 522"/>
              <p:cNvSpPr>
                <a:spLocks/>
              </p:cNvSpPr>
              <p:nvPr/>
            </p:nvSpPr>
            <p:spPr bwMode="auto">
              <a:xfrm>
                <a:off x="1356" y="1387"/>
                <a:ext cx="756" cy="210"/>
              </a:xfrm>
              <a:custGeom>
                <a:avLst/>
                <a:gdLst>
                  <a:gd name="T0" fmla="*/ 756 w 756"/>
                  <a:gd name="T1" fmla="*/ 14 h 420"/>
                  <a:gd name="T2" fmla="*/ 755 w 756"/>
                  <a:gd name="T3" fmla="*/ 13 h 420"/>
                  <a:gd name="T4" fmla="*/ 749 w 756"/>
                  <a:gd name="T5" fmla="*/ 13 h 420"/>
                  <a:gd name="T6" fmla="*/ 736 w 756"/>
                  <a:gd name="T7" fmla="*/ 13 h 420"/>
                  <a:gd name="T8" fmla="*/ 721 w 756"/>
                  <a:gd name="T9" fmla="*/ 12 h 420"/>
                  <a:gd name="T10" fmla="*/ 698 w 756"/>
                  <a:gd name="T11" fmla="*/ 12 h 420"/>
                  <a:gd name="T12" fmla="*/ 671 w 756"/>
                  <a:gd name="T13" fmla="*/ 11 h 420"/>
                  <a:gd name="T14" fmla="*/ 640 w 756"/>
                  <a:gd name="T15" fmla="*/ 11 h 420"/>
                  <a:gd name="T16" fmla="*/ 603 w 756"/>
                  <a:gd name="T17" fmla="*/ 10 h 420"/>
                  <a:gd name="T18" fmla="*/ 564 w 756"/>
                  <a:gd name="T19" fmla="*/ 9 h 420"/>
                  <a:gd name="T20" fmla="*/ 520 w 756"/>
                  <a:gd name="T21" fmla="*/ 9 h 420"/>
                  <a:gd name="T22" fmla="*/ 472 w 756"/>
                  <a:gd name="T23" fmla="*/ 8 h 420"/>
                  <a:gd name="T24" fmla="*/ 421 w 756"/>
                  <a:gd name="T25" fmla="*/ 7 h 420"/>
                  <a:gd name="T26" fmla="*/ 366 w 756"/>
                  <a:gd name="T27" fmla="*/ 6 h 420"/>
                  <a:gd name="T28" fmla="*/ 309 w 756"/>
                  <a:gd name="T29" fmla="*/ 5 h 420"/>
                  <a:gd name="T30" fmla="*/ 250 w 756"/>
                  <a:gd name="T31" fmla="*/ 4 h 420"/>
                  <a:gd name="T32" fmla="*/ 189 w 756"/>
                  <a:gd name="T33" fmla="*/ 3 h 420"/>
                  <a:gd name="T34" fmla="*/ 127 w 756"/>
                  <a:gd name="T35" fmla="*/ 2 h 420"/>
                  <a:gd name="T36" fmla="*/ 65 w 756"/>
                  <a:gd name="T37" fmla="*/ 1 h 420"/>
                  <a:gd name="T38" fmla="*/ 0 w 756"/>
                  <a:gd name="T39" fmla="*/ 0 h 420"/>
                  <a:gd name="T40" fmla="*/ 0 w 756"/>
                  <a:gd name="T41" fmla="*/ 1 h 420"/>
                  <a:gd name="T42" fmla="*/ 61 w 756"/>
                  <a:gd name="T43" fmla="*/ 1 h 420"/>
                  <a:gd name="T44" fmla="*/ 121 w 756"/>
                  <a:gd name="T45" fmla="*/ 2 h 420"/>
                  <a:gd name="T46" fmla="*/ 181 w 756"/>
                  <a:gd name="T47" fmla="*/ 3 h 420"/>
                  <a:gd name="T48" fmla="*/ 239 w 756"/>
                  <a:gd name="T49" fmla="*/ 4 h 420"/>
                  <a:gd name="T50" fmla="*/ 295 w 756"/>
                  <a:gd name="T51" fmla="*/ 5 h 420"/>
                  <a:gd name="T52" fmla="*/ 349 w 756"/>
                  <a:gd name="T53" fmla="*/ 6 h 420"/>
                  <a:gd name="T54" fmla="*/ 401 w 756"/>
                  <a:gd name="T55" fmla="*/ 7 h 420"/>
                  <a:gd name="T56" fmla="*/ 449 w 756"/>
                  <a:gd name="T57" fmla="*/ 8 h 420"/>
                  <a:gd name="T58" fmla="*/ 496 w 756"/>
                  <a:gd name="T59" fmla="*/ 8 h 420"/>
                  <a:gd name="T60" fmla="*/ 537 w 756"/>
                  <a:gd name="T61" fmla="*/ 9 h 420"/>
                  <a:gd name="T62" fmla="*/ 577 w 756"/>
                  <a:gd name="T63" fmla="*/ 10 h 420"/>
                  <a:gd name="T64" fmla="*/ 610 w 756"/>
                  <a:gd name="T65" fmla="*/ 10 h 420"/>
                  <a:gd name="T66" fmla="*/ 640 w 756"/>
                  <a:gd name="T67" fmla="*/ 11 h 420"/>
                  <a:gd name="T68" fmla="*/ 666 w 756"/>
                  <a:gd name="T69" fmla="*/ 11 h 420"/>
                  <a:gd name="T70" fmla="*/ 687 w 756"/>
                  <a:gd name="T71" fmla="*/ 12 h 420"/>
                  <a:gd name="T72" fmla="*/ 702 w 756"/>
                  <a:gd name="T73" fmla="*/ 12 h 420"/>
                  <a:gd name="T74" fmla="*/ 714 w 756"/>
                  <a:gd name="T75" fmla="*/ 13 h 420"/>
                  <a:gd name="T76" fmla="*/ 721 w 756"/>
                  <a:gd name="T77" fmla="*/ 13 h 420"/>
                  <a:gd name="T78" fmla="*/ 721 w 756"/>
                  <a:gd name="T79" fmla="*/ 13 h 420"/>
                  <a:gd name="T80" fmla="*/ 756 w 756"/>
                  <a:gd name="T81" fmla="*/ 14 h 4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6" h="420">
                    <a:moveTo>
                      <a:pt x="756" y="420"/>
                    </a:moveTo>
                    <a:lnTo>
                      <a:pt x="755" y="415"/>
                    </a:lnTo>
                    <a:lnTo>
                      <a:pt x="749" y="406"/>
                    </a:lnTo>
                    <a:lnTo>
                      <a:pt x="736" y="395"/>
                    </a:lnTo>
                    <a:lnTo>
                      <a:pt x="721" y="382"/>
                    </a:lnTo>
                    <a:lnTo>
                      <a:pt x="698" y="366"/>
                    </a:lnTo>
                    <a:lnTo>
                      <a:pt x="671" y="348"/>
                    </a:lnTo>
                    <a:lnTo>
                      <a:pt x="640" y="330"/>
                    </a:lnTo>
                    <a:lnTo>
                      <a:pt x="603" y="308"/>
                    </a:lnTo>
                    <a:lnTo>
                      <a:pt x="564" y="284"/>
                    </a:lnTo>
                    <a:lnTo>
                      <a:pt x="520" y="259"/>
                    </a:lnTo>
                    <a:lnTo>
                      <a:pt x="472" y="234"/>
                    </a:lnTo>
                    <a:lnTo>
                      <a:pt x="421" y="206"/>
                    </a:lnTo>
                    <a:lnTo>
                      <a:pt x="366" y="177"/>
                    </a:lnTo>
                    <a:lnTo>
                      <a:pt x="309" y="149"/>
                    </a:lnTo>
                    <a:lnTo>
                      <a:pt x="250" y="120"/>
                    </a:lnTo>
                    <a:lnTo>
                      <a:pt x="189" y="89"/>
                    </a:lnTo>
                    <a:lnTo>
                      <a:pt x="127" y="60"/>
                    </a:lnTo>
                    <a:lnTo>
                      <a:pt x="65" y="29"/>
                    </a:lnTo>
                    <a:lnTo>
                      <a:pt x="0" y="0"/>
                    </a:lnTo>
                    <a:lnTo>
                      <a:pt x="0" y="2"/>
                    </a:lnTo>
                    <a:lnTo>
                      <a:pt x="61" y="31"/>
                    </a:lnTo>
                    <a:lnTo>
                      <a:pt x="121" y="60"/>
                    </a:lnTo>
                    <a:lnTo>
                      <a:pt x="181" y="89"/>
                    </a:lnTo>
                    <a:lnTo>
                      <a:pt x="239" y="118"/>
                    </a:lnTo>
                    <a:lnTo>
                      <a:pt x="295" y="145"/>
                    </a:lnTo>
                    <a:lnTo>
                      <a:pt x="349" y="172"/>
                    </a:lnTo>
                    <a:lnTo>
                      <a:pt x="401" y="199"/>
                    </a:lnTo>
                    <a:lnTo>
                      <a:pt x="449" y="226"/>
                    </a:lnTo>
                    <a:lnTo>
                      <a:pt x="496" y="250"/>
                    </a:lnTo>
                    <a:lnTo>
                      <a:pt x="537" y="273"/>
                    </a:lnTo>
                    <a:lnTo>
                      <a:pt x="577" y="297"/>
                    </a:lnTo>
                    <a:lnTo>
                      <a:pt x="610" y="317"/>
                    </a:lnTo>
                    <a:lnTo>
                      <a:pt x="640" y="335"/>
                    </a:lnTo>
                    <a:lnTo>
                      <a:pt x="666" y="351"/>
                    </a:lnTo>
                    <a:lnTo>
                      <a:pt x="687" y="368"/>
                    </a:lnTo>
                    <a:lnTo>
                      <a:pt x="702" y="380"/>
                    </a:lnTo>
                    <a:lnTo>
                      <a:pt x="714" y="391"/>
                    </a:lnTo>
                    <a:lnTo>
                      <a:pt x="721" y="398"/>
                    </a:lnTo>
                    <a:lnTo>
                      <a:pt x="721" y="404"/>
                    </a:lnTo>
                    <a:lnTo>
                      <a:pt x="756" y="420"/>
                    </a:lnTo>
                    <a:close/>
                  </a:path>
                </a:pathLst>
              </a:custGeom>
              <a:solidFill>
                <a:srgbClr val="B3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73" name="Freeform 523"/>
              <p:cNvSpPr>
                <a:spLocks/>
              </p:cNvSpPr>
              <p:nvPr/>
            </p:nvSpPr>
            <p:spPr bwMode="auto">
              <a:xfrm>
                <a:off x="1354" y="1388"/>
                <a:ext cx="723" cy="201"/>
              </a:xfrm>
              <a:custGeom>
                <a:avLst/>
                <a:gdLst>
                  <a:gd name="T0" fmla="*/ 2 w 723"/>
                  <a:gd name="T1" fmla="*/ 0 h 402"/>
                  <a:gd name="T2" fmla="*/ 63 w 723"/>
                  <a:gd name="T3" fmla="*/ 1 h 402"/>
                  <a:gd name="T4" fmla="*/ 123 w 723"/>
                  <a:gd name="T5" fmla="*/ 2 h 402"/>
                  <a:gd name="T6" fmla="*/ 183 w 723"/>
                  <a:gd name="T7" fmla="*/ 3 h 402"/>
                  <a:gd name="T8" fmla="*/ 241 w 723"/>
                  <a:gd name="T9" fmla="*/ 4 h 402"/>
                  <a:gd name="T10" fmla="*/ 297 w 723"/>
                  <a:gd name="T11" fmla="*/ 5 h 402"/>
                  <a:gd name="T12" fmla="*/ 351 w 723"/>
                  <a:gd name="T13" fmla="*/ 6 h 402"/>
                  <a:gd name="T14" fmla="*/ 403 w 723"/>
                  <a:gd name="T15" fmla="*/ 7 h 402"/>
                  <a:gd name="T16" fmla="*/ 451 w 723"/>
                  <a:gd name="T17" fmla="*/ 7 h 402"/>
                  <a:gd name="T18" fmla="*/ 498 w 723"/>
                  <a:gd name="T19" fmla="*/ 8 h 402"/>
                  <a:gd name="T20" fmla="*/ 539 w 723"/>
                  <a:gd name="T21" fmla="*/ 9 h 402"/>
                  <a:gd name="T22" fmla="*/ 579 w 723"/>
                  <a:gd name="T23" fmla="*/ 10 h 402"/>
                  <a:gd name="T24" fmla="*/ 612 w 723"/>
                  <a:gd name="T25" fmla="*/ 10 h 402"/>
                  <a:gd name="T26" fmla="*/ 642 w 723"/>
                  <a:gd name="T27" fmla="*/ 11 h 402"/>
                  <a:gd name="T28" fmla="*/ 668 w 723"/>
                  <a:gd name="T29" fmla="*/ 11 h 402"/>
                  <a:gd name="T30" fmla="*/ 689 w 723"/>
                  <a:gd name="T31" fmla="*/ 12 h 402"/>
                  <a:gd name="T32" fmla="*/ 704 w 723"/>
                  <a:gd name="T33" fmla="*/ 12 h 402"/>
                  <a:gd name="T34" fmla="*/ 716 w 723"/>
                  <a:gd name="T35" fmla="*/ 13 h 402"/>
                  <a:gd name="T36" fmla="*/ 723 w 723"/>
                  <a:gd name="T37" fmla="*/ 13 h 402"/>
                  <a:gd name="T38" fmla="*/ 723 w 723"/>
                  <a:gd name="T39" fmla="*/ 13 h 402"/>
                  <a:gd name="T40" fmla="*/ 686 w 723"/>
                  <a:gd name="T41" fmla="*/ 13 h 402"/>
                  <a:gd name="T42" fmla="*/ 686 w 723"/>
                  <a:gd name="T43" fmla="*/ 12 h 402"/>
                  <a:gd name="T44" fmla="*/ 679 w 723"/>
                  <a:gd name="T45" fmla="*/ 12 h 402"/>
                  <a:gd name="T46" fmla="*/ 669 w 723"/>
                  <a:gd name="T47" fmla="*/ 12 h 402"/>
                  <a:gd name="T48" fmla="*/ 653 w 723"/>
                  <a:gd name="T49" fmla="*/ 11 h 402"/>
                  <a:gd name="T50" fmla="*/ 634 w 723"/>
                  <a:gd name="T51" fmla="*/ 11 h 402"/>
                  <a:gd name="T52" fmla="*/ 610 w 723"/>
                  <a:gd name="T53" fmla="*/ 10 h 402"/>
                  <a:gd name="T54" fmla="*/ 581 w 723"/>
                  <a:gd name="T55" fmla="*/ 10 h 402"/>
                  <a:gd name="T56" fmla="*/ 549 w 723"/>
                  <a:gd name="T57" fmla="*/ 9 h 402"/>
                  <a:gd name="T58" fmla="*/ 512 w 723"/>
                  <a:gd name="T59" fmla="*/ 9 h 402"/>
                  <a:gd name="T60" fmla="*/ 471 w 723"/>
                  <a:gd name="T61" fmla="*/ 8 h 402"/>
                  <a:gd name="T62" fmla="*/ 429 w 723"/>
                  <a:gd name="T63" fmla="*/ 7 h 402"/>
                  <a:gd name="T64" fmla="*/ 382 w 723"/>
                  <a:gd name="T65" fmla="*/ 6 h 402"/>
                  <a:gd name="T66" fmla="*/ 333 w 723"/>
                  <a:gd name="T67" fmla="*/ 6 h 402"/>
                  <a:gd name="T68" fmla="*/ 282 w 723"/>
                  <a:gd name="T69" fmla="*/ 5 h 402"/>
                  <a:gd name="T70" fmla="*/ 228 w 723"/>
                  <a:gd name="T71" fmla="*/ 4 h 402"/>
                  <a:gd name="T72" fmla="*/ 173 w 723"/>
                  <a:gd name="T73" fmla="*/ 3 h 402"/>
                  <a:gd name="T74" fmla="*/ 116 w 723"/>
                  <a:gd name="T75" fmla="*/ 2 h 402"/>
                  <a:gd name="T76" fmla="*/ 58 w 723"/>
                  <a:gd name="T77" fmla="*/ 1 h 402"/>
                  <a:gd name="T78" fmla="*/ 0 w 723"/>
                  <a:gd name="T79" fmla="*/ 1 h 402"/>
                  <a:gd name="T80" fmla="*/ 2 w 723"/>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23" h="402">
                    <a:moveTo>
                      <a:pt x="2" y="0"/>
                    </a:moveTo>
                    <a:lnTo>
                      <a:pt x="63" y="29"/>
                    </a:lnTo>
                    <a:lnTo>
                      <a:pt x="123" y="58"/>
                    </a:lnTo>
                    <a:lnTo>
                      <a:pt x="183" y="87"/>
                    </a:lnTo>
                    <a:lnTo>
                      <a:pt x="241" y="116"/>
                    </a:lnTo>
                    <a:lnTo>
                      <a:pt x="297" y="143"/>
                    </a:lnTo>
                    <a:lnTo>
                      <a:pt x="351" y="170"/>
                    </a:lnTo>
                    <a:lnTo>
                      <a:pt x="403" y="197"/>
                    </a:lnTo>
                    <a:lnTo>
                      <a:pt x="451" y="224"/>
                    </a:lnTo>
                    <a:lnTo>
                      <a:pt x="498" y="248"/>
                    </a:lnTo>
                    <a:lnTo>
                      <a:pt x="539" y="271"/>
                    </a:lnTo>
                    <a:lnTo>
                      <a:pt x="579" y="295"/>
                    </a:lnTo>
                    <a:lnTo>
                      <a:pt x="612" y="315"/>
                    </a:lnTo>
                    <a:lnTo>
                      <a:pt x="642" y="333"/>
                    </a:lnTo>
                    <a:lnTo>
                      <a:pt x="668" y="349"/>
                    </a:lnTo>
                    <a:lnTo>
                      <a:pt x="689" y="366"/>
                    </a:lnTo>
                    <a:lnTo>
                      <a:pt x="704" y="378"/>
                    </a:lnTo>
                    <a:lnTo>
                      <a:pt x="716" y="389"/>
                    </a:lnTo>
                    <a:lnTo>
                      <a:pt x="723" y="396"/>
                    </a:lnTo>
                    <a:lnTo>
                      <a:pt x="723" y="402"/>
                    </a:lnTo>
                    <a:lnTo>
                      <a:pt x="686" y="385"/>
                    </a:lnTo>
                    <a:lnTo>
                      <a:pt x="686" y="380"/>
                    </a:lnTo>
                    <a:lnTo>
                      <a:pt x="679" y="371"/>
                    </a:lnTo>
                    <a:lnTo>
                      <a:pt x="669" y="362"/>
                    </a:lnTo>
                    <a:lnTo>
                      <a:pt x="653" y="349"/>
                    </a:lnTo>
                    <a:lnTo>
                      <a:pt x="634" y="335"/>
                    </a:lnTo>
                    <a:lnTo>
                      <a:pt x="610" y="320"/>
                    </a:lnTo>
                    <a:lnTo>
                      <a:pt x="581" y="302"/>
                    </a:lnTo>
                    <a:lnTo>
                      <a:pt x="549" y="282"/>
                    </a:lnTo>
                    <a:lnTo>
                      <a:pt x="512" y="261"/>
                    </a:lnTo>
                    <a:lnTo>
                      <a:pt x="471" y="239"/>
                    </a:lnTo>
                    <a:lnTo>
                      <a:pt x="429" y="215"/>
                    </a:lnTo>
                    <a:lnTo>
                      <a:pt x="382" y="190"/>
                    </a:lnTo>
                    <a:lnTo>
                      <a:pt x="333" y="165"/>
                    </a:lnTo>
                    <a:lnTo>
                      <a:pt x="282" y="139"/>
                    </a:lnTo>
                    <a:lnTo>
                      <a:pt x="228" y="112"/>
                    </a:lnTo>
                    <a:lnTo>
                      <a:pt x="173" y="85"/>
                    </a:lnTo>
                    <a:lnTo>
                      <a:pt x="116" y="58"/>
                    </a:lnTo>
                    <a:lnTo>
                      <a:pt x="58" y="31"/>
                    </a:lnTo>
                    <a:lnTo>
                      <a:pt x="0" y="4"/>
                    </a:lnTo>
                    <a:lnTo>
                      <a:pt x="2" y="0"/>
                    </a:lnTo>
                    <a:close/>
                  </a:path>
                </a:pathLst>
              </a:custGeom>
              <a:solidFill>
                <a:srgbClr val="B2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74" name="Freeform 524"/>
              <p:cNvSpPr>
                <a:spLocks/>
              </p:cNvSpPr>
              <p:nvPr/>
            </p:nvSpPr>
            <p:spPr bwMode="auto">
              <a:xfrm>
                <a:off x="1354" y="1390"/>
                <a:ext cx="686" cy="191"/>
              </a:xfrm>
              <a:custGeom>
                <a:avLst/>
                <a:gdLst>
                  <a:gd name="T0" fmla="*/ 686 w 686"/>
                  <a:gd name="T1" fmla="*/ 12 h 381"/>
                  <a:gd name="T2" fmla="*/ 686 w 686"/>
                  <a:gd name="T3" fmla="*/ 12 h 381"/>
                  <a:gd name="T4" fmla="*/ 679 w 686"/>
                  <a:gd name="T5" fmla="*/ 12 h 381"/>
                  <a:gd name="T6" fmla="*/ 669 w 686"/>
                  <a:gd name="T7" fmla="*/ 12 h 381"/>
                  <a:gd name="T8" fmla="*/ 653 w 686"/>
                  <a:gd name="T9" fmla="*/ 11 h 381"/>
                  <a:gd name="T10" fmla="*/ 634 w 686"/>
                  <a:gd name="T11" fmla="*/ 11 h 381"/>
                  <a:gd name="T12" fmla="*/ 610 w 686"/>
                  <a:gd name="T13" fmla="*/ 10 h 381"/>
                  <a:gd name="T14" fmla="*/ 581 w 686"/>
                  <a:gd name="T15" fmla="*/ 10 h 381"/>
                  <a:gd name="T16" fmla="*/ 549 w 686"/>
                  <a:gd name="T17" fmla="*/ 9 h 381"/>
                  <a:gd name="T18" fmla="*/ 512 w 686"/>
                  <a:gd name="T19" fmla="*/ 9 h 381"/>
                  <a:gd name="T20" fmla="*/ 471 w 686"/>
                  <a:gd name="T21" fmla="*/ 8 h 381"/>
                  <a:gd name="T22" fmla="*/ 429 w 686"/>
                  <a:gd name="T23" fmla="*/ 7 h 381"/>
                  <a:gd name="T24" fmla="*/ 382 w 686"/>
                  <a:gd name="T25" fmla="*/ 6 h 381"/>
                  <a:gd name="T26" fmla="*/ 333 w 686"/>
                  <a:gd name="T27" fmla="*/ 6 h 381"/>
                  <a:gd name="T28" fmla="*/ 282 w 686"/>
                  <a:gd name="T29" fmla="*/ 5 h 381"/>
                  <a:gd name="T30" fmla="*/ 228 w 686"/>
                  <a:gd name="T31" fmla="*/ 4 h 381"/>
                  <a:gd name="T32" fmla="*/ 173 w 686"/>
                  <a:gd name="T33" fmla="*/ 3 h 381"/>
                  <a:gd name="T34" fmla="*/ 116 w 686"/>
                  <a:gd name="T35" fmla="*/ 2 h 381"/>
                  <a:gd name="T36" fmla="*/ 58 w 686"/>
                  <a:gd name="T37" fmla="*/ 1 h 381"/>
                  <a:gd name="T38" fmla="*/ 0 w 686"/>
                  <a:gd name="T39" fmla="*/ 0 h 381"/>
                  <a:gd name="T40" fmla="*/ 0 w 686"/>
                  <a:gd name="T41" fmla="*/ 1 h 381"/>
                  <a:gd name="T42" fmla="*/ 57 w 686"/>
                  <a:gd name="T43" fmla="*/ 1 h 381"/>
                  <a:gd name="T44" fmla="*/ 115 w 686"/>
                  <a:gd name="T45" fmla="*/ 2 h 381"/>
                  <a:gd name="T46" fmla="*/ 171 w 686"/>
                  <a:gd name="T47" fmla="*/ 3 h 381"/>
                  <a:gd name="T48" fmla="*/ 225 w 686"/>
                  <a:gd name="T49" fmla="*/ 4 h 381"/>
                  <a:gd name="T50" fmla="*/ 279 w 686"/>
                  <a:gd name="T51" fmla="*/ 5 h 381"/>
                  <a:gd name="T52" fmla="*/ 328 w 686"/>
                  <a:gd name="T53" fmla="*/ 6 h 381"/>
                  <a:gd name="T54" fmla="*/ 376 w 686"/>
                  <a:gd name="T55" fmla="*/ 6 h 381"/>
                  <a:gd name="T56" fmla="*/ 422 w 686"/>
                  <a:gd name="T57" fmla="*/ 7 h 381"/>
                  <a:gd name="T58" fmla="*/ 464 w 686"/>
                  <a:gd name="T59" fmla="*/ 8 h 381"/>
                  <a:gd name="T60" fmla="*/ 502 w 686"/>
                  <a:gd name="T61" fmla="*/ 9 h 381"/>
                  <a:gd name="T62" fmla="*/ 536 w 686"/>
                  <a:gd name="T63" fmla="*/ 9 h 381"/>
                  <a:gd name="T64" fmla="*/ 566 w 686"/>
                  <a:gd name="T65" fmla="*/ 10 h 381"/>
                  <a:gd name="T66" fmla="*/ 591 w 686"/>
                  <a:gd name="T67" fmla="*/ 10 h 381"/>
                  <a:gd name="T68" fmla="*/ 612 w 686"/>
                  <a:gd name="T69" fmla="*/ 11 h 381"/>
                  <a:gd name="T70" fmla="*/ 628 w 686"/>
                  <a:gd name="T71" fmla="*/ 11 h 381"/>
                  <a:gd name="T72" fmla="*/ 639 w 686"/>
                  <a:gd name="T73" fmla="*/ 11 h 381"/>
                  <a:gd name="T74" fmla="*/ 646 w 686"/>
                  <a:gd name="T75" fmla="*/ 12 h 381"/>
                  <a:gd name="T76" fmla="*/ 648 w 686"/>
                  <a:gd name="T77" fmla="*/ 12 h 381"/>
                  <a:gd name="T78" fmla="*/ 686 w 686"/>
                  <a:gd name="T79" fmla="*/ 12 h 3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6" h="381">
                    <a:moveTo>
                      <a:pt x="686" y="381"/>
                    </a:moveTo>
                    <a:lnTo>
                      <a:pt x="686" y="376"/>
                    </a:lnTo>
                    <a:lnTo>
                      <a:pt x="679" y="367"/>
                    </a:lnTo>
                    <a:lnTo>
                      <a:pt x="669" y="358"/>
                    </a:lnTo>
                    <a:lnTo>
                      <a:pt x="653" y="345"/>
                    </a:lnTo>
                    <a:lnTo>
                      <a:pt x="634" y="331"/>
                    </a:lnTo>
                    <a:lnTo>
                      <a:pt x="610" y="316"/>
                    </a:lnTo>
                    <a:lnTo>
                      <a:pt x="581" y="298"/>
                    </a:lnTo>
                    <a:lnTo>
                      <a:pt x="549" y="278"/>
                    </a:lnTo>
                    <a:lnTo>
                      <a:pt x="512" y="257"/>
                    </a:lnTo>
                    <a:lnTo>
                      <a:pt x="471" y="235"/>
                    </a:lnTo>
                    <a:lnTo>
                      <a:pt x="429" y="211"/>
                    </a:lnTo>
                    <a:lnTo>
                      <a:pt x="382" y="186"/>
                    </a:lnTo>
                    <a:lnTo>
                      <a:pt x="333" y="161"/>
                    </a:lnTo>
                    <a:lnTo>
                      <a:pt x="282" y="135"/>
                    </a:lnTo>
                    <a:lnTo>
                      <a:pt x="228" y="108"/>
                    </a:lnTo>
                    <a:lnTo>
                      <a:pt x="173" y="81"/>
                    </a:lnTo>
                    <a:lnTo>
                      <a:pt x="116" y="54"/>
                    </a:lnTo>
                    <a:lnTo>
                      <a:pt x="58" y="27"/>
                    </a:lnTo>
                    <a:lnTo>
                      <a:pt x="0" y="0"/>
                    </a:lnTo>
                    <a:lnTo>
                      <a:pt x="0" y="1"/>
                    </a:lnTo>
                    <a:lnTo>
                      <a:pt x="57" y="28"/>
                    </a:lnTo>
                    <a:lnTo>
                      <a:pt x="115" y="56"/>
                    </a:lnTo>
                    <a:lnTo>
                      <a:pt x="171" y="83"/>
                    </a:lnTo>
                    <a:lnTo>
                      <a:pt x="225" y="110"/>
                    </a:lnTo>
                    <a:lnTo>
                      <a:pt x="279" y="137"/>
                    </a:lnTo>
                    <a:lnTo>
                      <a:pt x="328" y="164"/>
                    </a:lnTo>
                    <a:lnTo>
                      <a:pt x="376" y="188"/>
                    </a:lnTo>
                    <a:lnTo>
                      <a:pt x="422" y="213"/>
                    </a:lnTo>
                    <a:lnTo>
                      <a:pt x="464" y="235"/>
                    </a:lnTo>
                    <a:lnTo>
                      <a:pt x="502" y="257"/>
                    </a:lnTo>
                    <a:lnTo>
                      <a:pt x="536" y="276"/>
                    </a:lnTo>
                    <a:lnTo>
                      <a:pt x="566" y="296"/>
                    </a:lnTo>
                    <a:lnTo>
                      <a:pt x="591" y="313"/>
                    </a:lnTo>
                    <a:lnTo>
                      <a:pt x="612" y="327"/>
                    </a:lnTo>
                    <a:lnTo>
                      <a:pt x="628" y="340"/>
                    </a:lnTo>
                    <a:lnTo>
                      <a:pt x="639" y="349"/>
                    </a:lnTo>
                    <a:lnTo>
                      <a:pt x="646" y="358"/>
                    </a:lnTo>
                    <a:lnTo>
                      <a:pt x="648" y="363"/>
                    </a:lnTo>
                    <a:lnTo>
                      <a:pt x="686" y="381"/>
                    </a:lnTo>
                    <a:close/>
                  </a:path>
                </a:pathLst>
              </a:custGeom>
              <a:solidFill>
                <a:srgbClr val="B2D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75" name="Freeform 525"/>
              <p:cNvSpPr>
                <a:spLocks/>
              </p:cNvSpPr>
              <p:nvPr/>
            </p:nvSpPr>
            <p:spPr bwMode="auto">
              <a:xfrm>
                <a:off x="1353" y="1391"/>
                <a:ext cx="649" cy="181"/>
              </a:xfrm>
              <a:custGeom>
                <a:avLst/>
                <a:gdLst>
                  <a:gd name="T0" fmla="*/ 1 w 649"/>
                  <a:gd name="T1" fmla="*/ 0 h 362"/>
                  <a:gd name="T2" fmla="*/ 58 w 649"/>
                  <a:gd name="T3" fmla="*/ 1 h 362"/>
                  <a:gd name="T4" fmla="*/ 116 w 649"/>
                  <a:gd name="T5" fmla="*/ 2 h 362"/>
                  <a:gd name="T6" fmla="*/ 172 w 649"/>
                  <a:gd name="T7" fmla="*/ 3 h 362"/>
                  <a:gd name="T8" fmla="*/ 226 w 649"/>
                  <a:gd name="T9" fmla="*/ 4 h 362"/>
                  <a:gd name="T10" fmla="*/ 280 w 649"/>
                  <a:gd name="T11" fmla="*/ 5 h 362"/>
                  <a:gd name="T12" fmla="*/ 329 w 649"/>
                  <a:gd name="T13" fmla="*/ 6 h 362"/>
                  <a:gd name="T14" fmla="*/ 377 w 649"/>
                  <a:gd name="T15" fmla="*/ 6 h 362"/>
                  <a:gd name="T16" fmla="*/ 423 w 649"/>
                  <a:gd name="T17" fmla="*/ 7 h 362"/>
                  <a:gd name="T18" fmla="*/ 465 w 649"/>
                  <a:gd name="T19" fmla="*/ 8 h 362"/>
                  <a:gd name="T20" fmla="*/ 503 w 649"/>
                  <a:gd name="T21" fmla="*/ 8 h 362"/>
                  <a:gd name="T22" fmla="*/ 537 w 649"/>
                  <a:gd name="T23" fmla="*/ 9 h 362"/>
                  <a:gd name="T24" fmla="*/ 567 w 649"/>
                  <a:gd name="T25" fmla="*/ 10 h 362"/>
                  <a:gd name="T26" fmla="*/ 592 w 649"/>
                  <a:gd name="T27" fmla="*/ 10 h 362"/>
                  <a:gd name="T28" fmla="*/ 613 w 649"/>
                  <a:gd name="T29" fmla="*/ 11 h 362"/>
                  <a:gd name="T30" fmla="*/ 629 w 649"/>
                  <a:gd name="T31" fmla="*/ 11 h 362"/>
                  <a:gd name="T32" fmla="*/ 640 w 649"/>
                  <a:gd name="T33" fmla="*/ 11 h 362"/>
                  <a:gd name="T34" fmla="*/ 647 w 649"/>
                  <a:gd name="T35" fmla="*/ 12 h 362"/>
                  <a:gd name="T36" fmla="*/ 649 w 649"/>
                  <a:gd name="T37" fmla="*/ 12 h 362"/>
                  <a:gd name="T38" fmla="*/ 606 w 649"/>
                  <a:gd name="T39" fmla="*/ 11 h 362"/>
                  <a:gd name="T40" fmla="*/ 605 w 649"/>
                  <a:gd name="T41" fmla="*/ 11 h 362"/>
                  <a:gd name="T42" fmla="*/ 598 w 649"/>
                  <a:gd name="T43" fmla="*/ 11 h 362"/>
                  <a:gd name="T44" fmla="*/ 587 w 649"/>
                  <a:gd name="T45" fmla="*/ 10 h 362"/>
                  <a:gd name="T46" fmla="*/ 570 w 649"/>
                  <a:gd name="T47" fmla="*/ 10 h 362"/>
                  <a:gd name="T48" fmla="*/ 547 w 649"/>
                  <a:gd name="T49" fmla="*/ 10 h 362"/>
                  <a:gd name="T50" fmla="*/ 522 w 649"/>
                  <a:gd name="T51" fmla="*/ 9 h 362"/>
                  <a:gd name="T52" fmla="*/ 489 w 649"/>
                  <a:gd name="T53" fmla="*/ 8 h 362"/>
                  <a:gd name="T54" fmla="*/ 454 w 649"/>
                  <a:gd name="T55" fmla="*/ 8 h 362"/>
                  <a:gd name="T56" fmla="*/ 414 w 649"/>
                  <a:gd name="T57" fmla="*/ 7 h 362"/>
                  <a:gd name="T58" fmla="*/ 372 w 649"/>
                  <a:gd name="T59" fmla="*/ 6 h 362"/>
                  <a:gd name="T60" fmla="*/ 325 w 649"/>
                  <a:gd name="T61" fmla="*/ 6 h 362"/>
                  <a:gd name="T62" fmla="*/ 276 w 649"/>
                  <a:gd name="T63" fmla="*/ 5 h 362"/>
                  <a:gd name="T64" fmla="*/ 223 w 649"/>
                  <a:gd name="T65" fmla="*/ 4 h 362"/>
                  <a:gd name="T66" fmla="*/ 170 w 649"/>
                  <a:gd name="T67" fmla="*/ 3 h 362"/>
                  <a:gd name="T68" fmla="*/ 113 w 649"/>
                  <a:gd name="T69" fmla="*/ 2 h 362"/>
                  <a:gd name="T70" fmla="*/ 57 w 649"/>
                  <a:gd name="T71" fmla="*/ 1 h 362"/>
                  <a:gd name="T72" fmla="*/ 0 w 649"/>
                  <a:gd name="T73" fmla="*/ 1 h 362"/>
                  <a:gd name="T74" fmla="*/ 1 w 649"/>
                  <a:gd name="T75" fmla="*/ 0 h 3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9" h="362">
                    <a:moveTo>
                      <a:pt x="1" y="0"/>
                    </a:moveTo>
                    <a:lnTo>
                      <a:pt x="58" y="27"/>
                    </a:lnTo>
                    <a:lnTo>
                      <a:pt x="116" y="55"/>
                    </a:lnTo>
                    <a:lnTo>
                      <a:pt x="172" y="82"/>
                    </a:lnTo>
                    <a:lnTo>
                      <a:pt x="226" y="109"/>
                    </a:lnTo>
                    <a:lnTo>
                      <a:pt x="280" y="136"/>
                    </a:lnTo>
                    <a:lnTo>
                      <a:pt x="329" y="163"/>
                    </a:lnTo>
                    <a:lnTo>
                      <a:pt x="377" y="187"/>
                    </a:lnTo>
                    <a:lnTo>
                      <a:pt x="423" y="212"/>
                    </a:lnTo>
                    <a:lnTo>
                      <a:pt x="465" y="234"/>
                    </a:lnTo>
                    <a:lnTo>
                      <a:pt x="503" y="256"/>
                    </a:lnTo>
                    <a:lnTo>
                      <a:pt x="537" y="275"/>
                    </a:lnTo>
                    <a:lnTo>
                      <a:pt x="567" y="295"/>
                    </a:lnTo>
                    <a:lnTo>
                      <a:pt x="592" y="312"/>
                    </a:lnTo>
                    <a:lnTo>
                      <a:pt x="613" y="326"/>
                    </a:lnTo>
                    <a:lnTo>
                      <a:pt x="629" y="339"/>
                    </a:lnTo>
                    <a:lnTo>
                      <a:pt x="640" y="348"/>
                    </a:lnTo>
                    <a:lnTo>
                      <a:pt x="647" y="357"/>
                    </a:lnTo>
                    <a:lnTo>
                      <a:pt x="649" y="362"/>
                    </a:lnTo>
                    <a:lnTo>
                      <a:pt x="606" y="342"/>
                    </a:lnTo>
                    <a:lnTo>
                      <a:pt x="605" y="337"/>
                    </a:lnTo>
                    <a:lnTo>
                      <a:pt x="598" y="328"/>
                    </a:lnTo>
                    <a:lnTo>
                      <a:pt x="587" y="319"/>
                    </a:lnTo>
                    <a:lnTo>
                      <a:pt x="570" y="306"/>
                    </a:lnTo>
                    <a:lnTo>
                      <a:pt x="547" y="290"/>
                    </a:lnTo>
                    <a:lnTo>
                      <a:pt x="522" y="274"/>
                    </a:lnTo>
                    <a:lnTo>
                      <a:pt x="489" y="254"/>
                    </a:lnTo>
                    <a:lnTo>
                      <a:pt x="454" y="234"/>
                    </a:lnTo>
                    <a:lnTo>
                      <a:pt x="414" y="212"/>
                    </a:lnTo>
                    <a:lnTo>
                      <a:pt x="372" y="189"/>
                    </a:lnTo>
                    <a:lnTo>
                      <a:pt x="325" y="163"/>
                    </a:lnTo>
                    <a:lnTo>
                      <a:pt x="276" y="138"/>
                    </a:lnTo>
                    <a:lnTo>
                      <a:pt x="223" y="113"/>
                    </a:lnTo>
                    <a:lnTo>
                      <a:pt x="170" y="85"/>
                    </a:lnTo>
                    <a:lnTo>
                      <a:pt x="113" y="58"/>
                    </a:lnTo>
                    <a:lnTo>
                      <a:pt x="57" y="31"/>
                    </a:lnTo>
                    <a:lnTo>
                      <a:pt x="0" y="4"/>
                    </a:lnTo>
                    <a:lnTo>
                      <a:pt x="1" y="0"/>
                    </a:lnTo>
                    <a:close/>
                  </a:path>
                </a:pathLst>
              </a:custGeom>
              <a:solidFill>
                <a:srgbClr val="B2D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76" name="Freeform 526"/>
              <p:cNvSpPr>
                <a:spLocks/>
              </p:cNvSpPr>
              <p:nvPr/>
            </p:nvSpPr>
            <p:spPr bwMode="auto">
              <a:xfrm>
                <a:off x="1352" y="1392"/>
                <a:ext cx="607" cy="170"/>
              </a:xfrm>
              <a:custGeom>
                <a:avLst/>
                <a:gdLst>
                  <a:gd name="T0" fmla="*/ 607 w 607"/>
                  <a:gd name="T1" fmla="*/ 11 h 338"/>
                  <a:gd name="T2" fmla="*/ 606 w 607"/>
                  <a:gd name="T3" fmla="*/ 11 h 338"/>
                  <a:gd name="T4" fmla="*/ 599 w 607"/>
                  <a:gd name="T5" fmla="*/ 11 h 338"/>
                  <a:gd name="T6" fmla="*/ 588 w 607"/>
                  <a:gd name="T7" fmla="*/ 10 h 338"/>
                  <a:gd name="T8" fmla="*/ 571 w 607"/>
                  <a:gd name="T9" fmla="*/ 10 h 338"/>
                  <a:gd name="T10" fmla="*/ 548 w 607"/>
                  <a:gd name="T11" fmla="*/ 9 h 338"/>
                  <a:gd name="T12" fmla="*/ 523 w 607"/>
                  <a:gd name="T13" fmla="*/ 9 h 338"/>
                  <a:gd name="T14" fmla="*/ 490 w 607"/>
                  <a:gd name="T15" fmla="*/ 8 h 338"/>
                  <a:gd name="T16" fmla="*/ 455 w 607"/>
                  <a:gd name="T17" fmla="*/ 8 h 338"/>
                  <a:gd name="T18" fmla="*/ 415 w 607"/>
                  <a:gd name="T19" fmla="*/ 7 h 338"/>
                  <a:gd name="T20" fmla="*/ 373 w 607"/>
                  <a:gd name="T21" fmla="*/ 6 h 338"/>
                  <a:gd name="T22" fmla="*/ 326 w 607"/>
                  <a:gd name="T23" fmla="*/ 5 h 338"/>
                  <a:gd name="T24" fmla="*/ 277 w 607"/>
                  <a:gd name="T25" fmla="*/ 5 h 338"/>
                  <a:gd name="T26" fmla="*/ 224 w 607"/>
                  <a:gd name="T27" fmla="*/ 4 h 338"/>
                  <a:gd name="T28" fmla="*/ 171 w 607"/>
                  <a:gd name="T29" fmla="*/ 3 h 338"/>
                  <a:gd name="T30" fmla="*/ 114 w 607"/>
                  <a:gd name="T31" fmla="*/ 2 h 338"/>
                  <a:gd name="T32" fmla="*/ 58 w 607"/>
                  <a:gd name="T33" fmla="*/ 1 h 338"/>
                  <a:gd name="T34" fmla="*/ 1 w 607"/>
                  <a:gd name="T35" fmla="*/ 0 h 338"/>
                  <a:gd name="T36" fmla="*/ 0 w 607"/>
                  <a:gd name="T37" fmla="*/ 1 h 338"/>
                  <a:gd name="T38" fmla="*/ 53 w 607"/>
                  <a:gd name="T39" fmla="*/ 1 h 338"/>
                  <a:gd name="T40" fmla="*/ 106 w 607"/>
                  <a:gd name="T41" fmla="*/ 2 h 338"/>
                  <a:gd name="T42" fmla="*/ 157 w 607"/>
                  <a:gd name="T43" fmla="*/ 3 h 338"/>
                  <a:gd name="T44" fmla="*/ 207 w 607"/>
                  <a:gd name="T45" fmla="*/ 4 h 338"/>
                  <a:gd name="T46" fmla="*/ 255 w 607"/>
                  <a:gd name="T47" fmla="*/ 4 h 338"/>
                  <a:gd name="T48" fmla="*/ 302 w 607"/>
                  <a:gd name="T49" fmla="*/ 5 h 338"/>
                  <a:gd name="T50" fmla="*/ 344 w 607"/>
                  <a:gd name="T51" fmla="*/ 6 h 338"/>
                  <a:gd name="T52" fmla="*/ 385 w 607"/>
                  <a:gd name="T53" fmla="*/ 7 h 338"/>
                  <a:gd name="T54" fmla="*/ 422 w 607"/>
                  <a:gd name="T55" fmla="*/ 7 h 338"/>
                  <a:gd name="T56" fmla="*/ 455 w 607"/>
                  <a:gd name="T57" fmla="*/ 8 h 338"/>
                  <a:gd name="T58" fmla="*/ 484 w 607"/>
                  <a:gd name="T59" fmla="*/ 8 h 338"/>
                  <a:gd name="T60" fmla="*/ 508 w 607"/>
                  <a:gd name="T61" fmla="*/ 9 h 338"/>
                  <a:gd name="T62" fmla="*/ 530 w 607"/>
                  <a:gd name="T63" fmla="*/ 9 h 338"/>
                  <a:gd name="T64" fmla="*/ 545 w 607"/>
                  <a:gd name="T65" fmla="*/ 10 h 338"/>
                  <a:gd name="T66" fmla="*/ 557 w 607"/>
                  <a:gd name="T67" fmla="*/ 10 h 338"/>
                  <a:gd name="T68" fmla="*/ 562 w 607"/>
                  <a:gd name="T69" fmla="*/ 10 h 338"/>
                  <a:gd name="T70" fmla="*/ 564 w 607"/>
                  <a:gd name="T71" fmla="*/ 10 h 338"/>
                  <a:gd name="T72" fmla="*/ 607 w 607"/>
                  <a:gd name="T73" fmla="*/ 11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7" h="338">
                    <a:moveTo>
                      <a:pt x="607" y="338"/>
                    </a:moveTo>
                    <a:lnTo>
                      <a:pt x="606" y="333"/>
                    </a:lnTo>
                    <a:lnTo>
                      <a:pt x="599" y="324"/>
                    </a:lnTo>
                    <a:lnTo>
                      <a:pt x="588" y="315"/>
                    </a:lnTo>
                    <a:lnTo>
                      <a:pt x="571" y="302"/>
                    </a:lnTo>
                    <a:lnTo>
                      <a:pt x="548" y="286"/>
                    </a:lnTo>
                    <a:lnTo>
                      <a:pt x="523" y="270"/>
                    </a:lnTo>
                    <a:lnTo>
                      <a:pt x="490" y="250"/>
                    </a:lnTo>
                    <a:lnTo>
                      <a:pt x="455" y="230"/>
                    </a:lnTo>
                    <a:lnTo>
                      <a:pt x="415" y="208"/>
                    </a:lnTo>
                    <a:lnTo>
                      <a:pt x="373" y="185"/>
                    </a:lnTo>
                    <a:lnTo>
                      <a:pt x="326" y="159"/>
                    </a:lnTo>
                    <a:lnTo>
                      <a:pt x="277" y="134"/>
                    </a:lnTo>
                    <a:lnTo>
                      <a:pt x="224" y="109"/>
                    </a:lnTo>
                    <a:lnTo>
                      <a:pt x="171" y="81"/>
                    </a:lnTo>
                    <a:lnTo>
                      <a:pt x="114" y="54"/>
                    </a:lnTo>
                    <a:lnTo>
                      <a:pt x="58" y="27"/>
                    </a:lnTo>
                    <a:lnTo>
                      <a:pt x="1" y="0"/>
                    </a:lnTo>
                    <a:lnTo>
                      <a:pt x="0" y="4"/>
                    </a:lnTo>
                    <a:lnTo>
                      <a:pt x="53" y="29"/>
                    </a:lnTo>
                    <a:lnTo>
                      <a:pt x="106" y="54"/>
                    </a:lnTo>
                    <a:lnTo>
                      <a:pt x="157" y="80"/>
                    </a:lnTo>
                    <a:lnTo>
                      <a:pt x="207" y="103"/>
                    </a:lnTo>
                    <a:lnTo>
                      <a:pt x="255" y="128"/>
                    </a:lnTo>
                    <a:lnTo>
                      <a:pt x="302" y="152"/>
                    </a:lnTo>
                    <a:lnTo>
                      <a:pt x="344" y="176"/>
                    </a:lnTo>
                    <a:lnTo>
                      <a:pt x="385" y="197"/>
                    </a:lnTo>
                    <a:lnTo>
                      <a:pt x="422" y="217"/>
                    </a:lnTo>
                    <a:lnTo>
                      <a:pt x="455" y="237"/>
                    </a:lnTo>
                    <a:lnTo>
                      <a:pt x="484" y="253"/>
                    </a:lnTo>
                    <a:lnTo>
                      <a:pt x="508" y="270"/>
                    </a:lnTo>
                    <a:lnTo>
                      <a:pt x="530" y="284"/>
                    </a:lnTo>
                    <a:lnTo>
                      <a:pt x="545" y="295"/>
                    </a:lnTo>
                    <a:lnTo>
                      <a:pt x="557" y="306"/>
                    </a:lnTo>
                    <a:lnTo>
                      <a:pt x="562" y="313"/>
                    </a:lnTo>
                    <a:lnTo>
                      <a:pt x="564" y="319"/>
                    </a:lnTo>
                    <a:lnTo>
                      <a:pt x="607" y="338"/>
                    </a:lnTo>
                    <a:close/>
                  </a:path>
                </a:pathLst>
              </a:custGeom>
              <a:solidFill>
                <a:srgbClr val="B2D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77" name="Freeform 527"/>
              <p:cNvSpPr>
                <a:spLocks/>
              </p:cNvSpPr>
              <p:nvPr/>
            </p:nvSpPr>
            <p:spPr bwMode="auto">
              <a:xfrm>
                <a:off x="1352" y="1394"/>
                <a:ext cx="564" cy="158"/>
              </a:xfrm>
              <a:custGeom>
                <a:avLst/>
                <a:gdLst>
                  <a:gd name="T0" fmla="*/ 0 w 564"/>
                  <a:gd name="T1" fmla="*/ 0 h 315"/>
                  <a:gd name="T2" fmla="*/ 53 w 564"/>
                  <a:gd name="T3" fmla="*/ 1 h 315"/>
                  <a:gd name="T4" fmla="*/ 106 w 564"/>
                  <a:gd name="T5" fmla="*/ 2 h 315"/>
                  <a:gd name="T6" fmla="*/ 157 w 564"/>
                  <a:gd name="T7" fmla="*/ 3 h 315"/>
                  <a:gd name="T8" fmla="*/ 207 w 564"/>
                  <a:gd name="T9" fmla="*/ 4 h 315"/>
                  <a:gd name="T10" fmla="*/ 255 w 564"/>
                  <a:gd name="T11" fmla="*/ 4 h 315"/>
                  <a:gd name="T12" fmla="*/ 302 w 564"/>
                  <a:gd name="T13" fmla="*/ 5 h 315"/>
                  <a:gd name="T14" fmla="*/ 344 w 564"/>
                  <a:gd name="T15" fmla="*/ 6 h 315"/>
                  <a:gd name="T16" fmla="*/ 385 w 564"/>
                  <a:gd name="T17" fmla="*/ 7 h 315"/>
                  <a:gd name="T18" fmla="*/ 422 w 564"/>
                  <a:gd name="T19" fmla="*/ 7 h 315"/>
                  <a:gd name="T20" fmla="*/ 455 w 564"/>
                  <a:gd name="T21" fmla="*/ 8 h 315"/>
                  <a:gd name="T22" fmla="*/ 484 w 564"/>
                  <a:gd name="T23" fmla="*/ 8 h 315"/>
                  <a:gd name="T24" fmla="*/ 508 w 564"/>
                  <a:gd name="T25" fmla="*/ 9 h 315"/>
                  <a:gd name="T26" fmla="*/ 530 w 564"/>
                  <a:gd name="T27" fmla="*/ 9 h 315"/>
                  <a:gd name="T28" fmla="*/ 545 w 564"/>
                  <a:gd name="T29" fmla="*/ 10 h 315"/>
                  <a:gd name="T30" fmla="*/ 557 w 564"/>
                  <a:gd name="T31" fmla="*/ 10 h 315"/>
                  <a:gd name="T32" fmla="*/ 562 w 564"/>
                  <a:gd name="T33" fmla="*/ 10 h 315"/>
                  <a:gd name="T34" fmla="*/ 564 w 564"/>
                  <a:gd name="T35" fmla="*/ 10 h 315"/>
                  <a:gd name="T36" fmla="*/ 516 w 564"/>
                  <a:gd name="T37" fmla="*/ 10 h 315"/>
                  <a:gd name="T38" fmla="*/ 514 w 564"/>
                  <a:gd name="T39" fmla="*/ 9 h 315"/>
                  <a:gd name="T40" fmla="*/ 508 w 564"/>
                  <a:gd name="T41" fmla="*/ 9 h 315"/>
                  <a:gd name="T42" fmla="*/ 497 w 564"/>
                  <a:gd name="T43" fmla="*/ 9 h 315"/>
                  <a:gd name="T44" fmla="*/ 480 w 564"/>
                  <a:gd name="T45" fmla="*/ 9 h 315"/>
                  <a:gd name="T46" fmla="*/ 459 w 564"/>
                  <a:gd name="T47" fmla="*/ 8 h 315"/>
                  <a:gd name="T48" fmla="*/ 434 w 564"/>
                  <a:gd name="T49" fmla="*/ 8 h 315"/>
                  <a:gd name="T50" fmla="*/ 404 w 564"/>
                  <a:gd name="T51" fmla="*/ 7 h 315"/>
                  <a:gd name="T52" fmla="*/ 370 w 564"/>
                  <a:gd name="T53" fmla="*/ 6 h 315"/>
                  <a:gd name="T54" fmla="*/ 332 w 564"/>
                  <a:gd name="T55" fmla="*/ 6 h 315"/>
                  <a:gd name="T56" fmla="*/ 291 w 564"/>
                  <a:gd name="T57" fmla="*/ 5 h 315"/>
                  <a:gd name="T58" fmla="*/ 247 w 564"/>
                  <a:gd name="T59" fmla="*/ 4 h 315"/>
                  <a:gd name="T60" fmla="*/ 200 w 564"/>
                  <a:gd name="T61" fmla="*/ 4 h 315"/>
                  <a:gd name="T62" fmla="*/ 152 w 564"/>
                  <a:gd name="T63" fmla="*/ 3 h 315"/>
                  <a:gd name="T64" fmla="*/ 101 w 564"/>
                  <a:gd name="T65" fmla="*/ 2 h 315"/>
                  <a:gd name="T66" fmla="*/ 50 w 564"/>
                  <a:gd name="T67" fmla="*/ 1 h 315"/>
                  <a:gd name="T68" fmla="*/ 0 w 564"/>
                  <a:gd name="T69" fmla="*/ 1 h 315"/>
                  <a:gd name="T70" fmla="*/ 0 w 564"/>
                  <a:gd name="T71" fmla="*/ 0 h 3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4" h="315">
                    <a:moveTo>
                      <a:pt x="0" y="0"/>
                    </a:moveTo>
                    <a:lnTo>
                      <a:pt x="53" y="25"/>
                    </a:lnTo>
                    <a:lnTo>
                      <a:pt x="106" y="50"/>
                    </a:lnTo>
                    <a:lnTo>
                      <a:pt x="157" y="76"/>
                    </a:lnTo>
                    <a:lnTo>
                      <a:pt x="207" y="99"/>
                    </a:lnTo>
                    <a:lnTo>
                      <a:pt x="255" y="124"/>
                    </a:lnTo>
                    <a:lnTo>
                      <a:pt x="302" y="148"/>
                    </a:lnTo>
                    <a:lnTo>
                      <a:pt x="344" y="172"/>
                    </a:lnTo>
                    <a:lnTo>
                      <a:pt x="385" y="193"/>
                    </a:lnTo>
                    <a:lnTo>
                      <a:pt x="422" y="213"/>
                    </a:lnTo>
                    <a:lnTo>
                      <a:pt x="455" y="233"/>
                    </a:lnTo>
                    <a:lnTo>
                      <a:pt x="484" y="249"/>
                    </a:lnTo>
                    <a:lnTo>
                      <a:pt x="508" y="266"/>
                    </a:lnTo>
                    <a:lnTo>
                      <a:pt x="530" y="280"/>
                    </a:lnTo>
                    <a:lnTo>
                      <a:pt x="545" y="291"/>
                    </a:lnTo>
                    <a:lnTo>
                      <a:pt x="557" y="302"/>
                    </a:lnTo>
                    <a:lnTo>
                      <a:pt x="562" y="309"/>
                    </a:lnTo>
                    <a:lnTo>
                      <a:pt x="564" y="315"/>
                    </a:lnTo>
                    <a:lnTo>
                      <a:pt x="516" y="293"/>
                    </a:lnTo>
                    <a:lnTo>
                      <a:pt x="514" y="287"/>
                    </a:lnTo>
                    <a:lnTo>
                      <a:pt x="508" y="278"/>
                    </a:lnTo>
                    <a:lnTo>
                      <a:pt x="497" y="269"/>
                    </a:lnTo>
                    <a:lnTo>
                      <a:pt x="480" y="257"/>
                    </a:lnTo>
                    <a:lnTo>
                      <a:pt x="459" y="244"/>
                    </a:lnTo>
                    <a:lnTo>
                      <a:pt x="434" y="228"/>
                    </a:lnTo>
                    <a:lnTo>
                      <a:pt x="404" y="210"/>
                    </a:lnTo>
                    <a:lnTo>
                      <a:pt x="370" y="190"/>
                    </a:lnTo>
                    <a:lnTo>
                      <a:pt x="332" y="170"/>
                    </a:lnTo>
                    <a:lnTo>
                      <a:pt x="291" y="148"/>
                    </a:lnTo>
                    <a:lnTo>
                      <a:pt x="247" y="124"/>
                    </a:lnTo>
                    <a:lnTo>
                      <a:pt x="200" y="101"/>
                    </a:lnTo>
                    <a:lnTo>
                      <a:pt x="152" y="77"/>
                    </a:lnTo>
                    <a:lnTo>
                      <a:pt x="101" y="52"/>
                    </a:lnTo>
                    <a:lnTo>
                      <a:pt x="50" y="29"/>
                    </a:lnTo>
                    <a:lnTo>
                      <a:pt x="0" y="3"/>
                    </a:lnTo>
                    <a:lnTo>
                      <a:pt x="0" y="0"/>
                    </a:lnTo>
                    <a:close/>
                  </a:path>
                </a:pathLst>
              </a:custGeom>
              <a:solidFill>
                <a:srgbClr val="B1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278" name="Freeform 528"/>
              <p:cNvSpPr>
                <a:spLocks/>
              </p:cNvSpPr>
              <p:nvPr/>
            </p:nvSpPr>
            <p:spPr bwMode="auto">
              <a:xfrm>
                <a:off x="1350" y="1396"/>
                <a:ext cx="518" cy="145"/>
              </a:xfrm>
              <a:custGeom>
                <a:avLst/>
                <a:gdLst>
                  <a:gd name="T0" fmla="*/ 518 w 518"/>
                  <a:gd name="T1" fmla="*/ 10 h 290"/>
                  <a:gd name="T2" fmla="*/ 516 w 518"/>
                  <a:gd name="T3" fmla="*/ 9 h 290"/>
                  <a:gd name="T4" fmla="*/ 510 w 518"/>
                  <a:gd name="T5" fmla="*/ 9 h 290"/>
                  <a:gd name="T6" fmla="*/ 499 w 518"/>
                  <a:gd name="T7" fmla="*/ 9 h 290"/>
                  <a:gd name="T8" fmla="*/ 482 w 518"/>
                  <a:gd name="T9" fmla="*/ 8 h 290"/>
                  <a:gd name="T10" fmla="*/ 461 w 518"/>
                  <a:gd name="T11" fmla="*/ 8 h 290"/>
                  <a:gd name="T12" fmla="*/ 436 w 518"/>
                  <a:gd name="T13" fmla="*/ 8 h 290"/>
                  <a:gd name="T14" fmla="*/ 406 w 518"/>
                  <a:gd name="T15" fmla="*/ 7 h 290"/>
                  <a:gd name="T16" fmla="*/ 372 w 518"/>
                  <a:gd name="T17" fmla="*/ 6 h 290"/>
                  <a:gd name="T18" fmla="*/ 334 w 518"/>
                  <a:gd name="T19" fmla="*/ 6 h 290"/>
                  <a:gd name="T20" fmla="*/ 293 w 518"/>
                  <a:gd name="T21" fmla="*/ 5 h 290"/>
                  <a:gd name="T22" fmla="*/ 249 w 518"/>
                  <a:gd name="T23" fmla="*/ 4 h 290"/>
                  <a:gd name="T24" fmla="*/ 202 w 518"/>
                  <a:gd name="T25" fmla="*/ 4 h 290"/>
                  <a:gd name="T26" fmla="*/ 154 w 518"/>
                  <a:gd name="T27" fmla="*/ 3 h 290"/>
                  <a:gd name="T28" fmla="*/ 103 w 518"/>
                  <a:gd name="T29" fmla="*/ 2 h 290"/>
                  <a:gd name="T30" fmla="*/ 52 w 518"/>
                  <a:gd name="T31" fmla="*/ 1 h 290"/>
                  <a:gd name="T32" fmla="*/ 2 w 518"/>
                  <a:gd name="T33" fmla="*/ 0 h 290"/>
                  <a:gd name="T34" fmla="*/ 0 w 518"/>
                  <a:gd name="T35" fmla="*/ 1 h 290"/>
                  <a:gd name="T36" fmla="*/ 50 w 518"/>
                  <a:gd name="T37" fmla="*/ 1 h 290"/>
                  <a:gd name="T38" fmla="*/ 99 w 518"/>
                  <a:gd name="T39" fmla="*/ 2 h 290"/>
                  <a:gd name="T40" fmla="*/ 147 w 518"/>
                  <a:gd name="T41" fmla="*/ 3 h 290"/>
                  <a:gd name="T42" fmla="*/ 194 w 518"/>
                  <a:gd name="T43" fmla="*/ 4 h 290"/>
                  <a:gd name="T44" fmla="*/ 238 w 518"/>
                  <a:gd name="T45" fmla="*/ 4 h 290"/>
                  <a:gd name="T46" fmla="*/ 279 w 518"/>
                  <a:gd name="T47" fmla="*/ 5 h 290"/>
                  <a:gd name="T48" fmla="*/ 317 w 518"/>
                  <a:gd name="T49" fmla="*/ 6 h 290"/>
                  <a:gd name="T50" fmla="*/ 352 w 518"/>
                  <a:gd name="T51" fmla="*/ 6 h 290"/>
                  <a:gd name="T52" fmla="*/ 383 w 518"/>
                  <a:gd name="T53" fmla="*/ 7 h 290"/>
                  <a:gd name="T54" fmla="*/ 409 w 518"/>
                  <a:gd name="T55" fmla="*/ 7 h 290"/>
                  <a:gd name="T56" fmla="*/ 431 w 518"/>
                  <a:gd name="T57" fmla="*/ 8 h 290"/>
                  <a:gd name="T58" fmla="*/ 448 w 518"/>
                  <a:gd name="T59" fmla="*/ 8 h 290"/>
                  <a:gd name="T60" fmla="*/ 460 w 518"/>
                  <a:gd name="T61" fmla="*/ 8 h 290"/>
                  <a:gd name="T62" fmla="*/ 467 w 518"/>
                  <a:gd name="T63" fmla="*/ 9 h 290"/>
                  <a:gd name="T64" fmla="*/ 468 w 518"/>
                  <a:gd name="T65" fmla="*/ 9 h 290"/>
                  <a:gd name="T66" fmla="*/ 518 w 518"/>
                  <a:gd name="T67" fmla="*/ 10 h 2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8" h="290">
                    <a:moveTo>
                      <a:pt x="518" y="290"/>
                    </a:moveTo>
                    <a:lnTo>
                      <a:pt x="516" y="284"/>
                    </a:lnTo>
                    <a:lnTo>
                      <a:pt x="510" y="275"/>
                    </a:lnTo>
                    <a:lnTo>
                      <a:pt x="499" y="266"/>
                    </a:lnTo>
                    <a:lnTo>
                      <a:pt x="482" y="254"/>
                    </a:lnTo>
                    <a:lnTo>
                      <a:pt x="461" y="241"/>
                    </a:lnTo>
                    <a:lnTo>
                      <a:pt x="436" y="225"/>
                    </a:lnTo>
                    <a:lnTo>
                      <a:pt x="406" y="207"/>
                    </a:lnTo>
                    <a:lnTo>
                      <a:pt x="372" y="187"/>
                    </a:lnTo>
                    <a:lnTo>
                      <a:pt x="334" y="167"/>
                    </a:lnTo>
                    <a:lnTo>
                      <a:pt x="293" y="145"/>
                    </a:lnTo>
                    <a:lnTo>
                      <a:pt x="249" y="121"/>
                    </a:lnTo>
                    <a:lnTo>
                      <a:pt x="202" y="98"/>
                    </a:lnTo>
                    <a:lnTo>
                      <a:pt x="154" y="74"/>
                    </a:lnTo>
                    <a:lnTo>
                      <a:pt x="103" y="49"/>
                    </a:lnTo>
                    <a:lnTo>
                      <a:pt x="52" y="26"/>
                    </a:lnTo>
                    <a:lnTo>
                      <a:pt x="2" y="0"/>
                    </a:lnTo>
                    <a:lnTo>
                      <a:pt x="0" y="4"/>
                    </a:lnTo>
                    <a:lnTo>
                      <a:pt x="50" y="27"/>
                    </a:lnTo>
                    <a:lnTo>
                      <a:pt x="99" y="51"/>
                    </a:lnTo>
                    <a:lnTo>
                      <a:pt x="147" y="76"/>
                    </a:lnTo>
                    <a:lnTo>
                      <a:pt x="194" y="98"/>
                    </a:lnTo>
                    <a:lnTo>
                      <a:pt x="238" y="121"/>
                    </a:lnTo>
                    <a:lnTo>
                      <a:pt x="279" y="143"/>
                    </a:lnTo>
                    <a:lnTo>
                      <a:pt x="317" y="163"/>
                    </a:lnTo>
                    <a:lnTo>
                      <a:pt x="352" y="183"/>
                    </a:lnTo>
                    <a:lnTo>
                      <a:pt x="383" y="201"/>
                    </a:lnTo>
                    <a:lnTo>
                      <a:pt x="409" y="217"/>
                    </a:lnTo>
                    <a:lnTo>
                      <a:pt x="431" y="230"/>
                    </a:lnTo>
                    <a:lnTo>
                      <a:pt x="448" y="243"/>
                    </a:lnTo>
                    <a:lnTo>
                      <a:pt x="460" y="254"/>
                    </a:lnTo>
                    <a:lnTo>
                      <a:pt x="467" y="261"/>
                    </a:lnTo>
                    <a:lnTo>
                      <a:pt x="468" y="266"/>
                    </a:lnTo>
                    <a:lnTo>
                      <a:pt x="518" y="290"/>
                    </a:lnTo>
                    <a:close/>
                  </a:path>
                </a:pathLst>
              </a:custGeom>
              <a:solidFill>
                <a:srgbClr val="B1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604332" name="Group 529"/>
            <p:cNvGrpSpPr>
              <a:grpSpLocks/>
            </p:cNvGrpSpPr>
            <p:nvPr/>
          </p:nvGrpSpPr>
          <p:grpSpPr bwMode="auto">
            <a:xfrm>
              <a:off x="1260" y="1279"/>
              <a:ext cx="1159" cy="521"/>
              <a:chOff x="1260" y="1279"/>
              <a:chExt cx="1159" cy="521"/>
            </a:xfrm>
          </p:grpSpPr>
          <p:sp>
            <p:nvSpPr>
              <p:cNvPr id="604879" name="Freeform 530"/>
              <p:cNvSpPr>
                <a:spLocks/>
              </p:cNvSpPr>
              <p:nvPr/>
            </p:nvSpPr>
            <p:spPr bwMode="auto">
              <a:xfrm>
                <a:off x="1349" y="1398"/>
                <a:ext cx="469" cy="131"/>
              </a:xfrm>
              <a:custGeom>
                <a:avLst/>
                <a:gdLst>
                  <a:gd name="T0" fmla="*/ 1 w 469"/>
                  <a:gd name="T1" fmla="*/ 0 h 262"/>
                  <a:gd name="T2" fmla="*/ 51 w 469"/>
                  <a:gd name="T3" fmla="*/ 1 h 262"/>
                  <a:gd name="T4" fmla="*/ 100 w 469"/>
                  <a:gd name="T5" fmla="*/ 2 h 262"/>
                  <a:gd name="T6" fmla="*/ 148 w 469"/>
                  <a:gd name="T7" fmla="*/ 3 h 262"/>
                  <a:gd name="T8" fmla="*/ 195 w 469"/>
                  <a:gd name="T9" fmla="*/ 3 h 262"/>
                  <a:gd name="T10" fmla="*/ 239 w 469"/>
                  <a:gd name="T11" fmla="*/ 4 h 262"/>
                  <a:gd name="T12" fmla="*/ 280 w 469"/>
                  <a:gd name="T13" fmla="*/ 5 h 262"/>
                  <a:gd name="T14" fmla="*/ 318 w 469"/>
                  <a:gd name="T15" fmla="*/ 5 h 262"/>
                  <a:gd name="T16" fmla="*/ 353 w 469"/>
                  <a:gd name="T17" fmla="*/ 6 h 262"/>
                  <a:gd name="T18" fmla="*/ 384 w 469"/>
                  <a:gd name="T19" fmla="*/ 7 h 262"/>
                  <a:gd name="T20" fmla="*/ 410 w 469"/>
                  <a:gd name="T21" fmla="*/ 7 h 262"/>
                  <a:gd name="T22" fmla="*/ 432 w 469"/>
                  <a:gd name="T23" fmla="*/ 8 h 262"/>
                  <a:gd name="T24" fmla="*/ 449 w 469"/>
                  <a:gd name="T25" fmla="*/ 8 h 262"/>
                  <a:gd name="T26" fmla="*/ 461 w 469"/>
                  <a:gd name="T27" fmla="*/ 8 h 262"/>
                  <a:gd name="T28" fmla="*/ 468 w 469"/>
                  <a:gd name="T29" fmla="*/ 9 h 262"/>
                  <a:gd name="T30" fmla="*/ 469 w 469"/>
                  <a:gd name="T31" fmla="*/ 9 h 262"/>
                  <a:gd name="T32" fmla="*/ 415 w 469"/>
                  <a:gd name="T33" fmla="*/ 8 h 262"/>
                  <a:gd name="T34" fmla="*/ 414 w 469"/>
                  <a:gd name="T35" fmla="*/ 8 h 262"/>
                  <a:gd name="T36" fmla="*/ 407 w 469"/>
                  <a:gd name="T37" fmla="*/ 7 h 262"/>
                  <a:gd name="T38" fmla="*/ 397 w 469"/>
                  <a:gd name="T39" fmla="*/ 7 h 262"/>
                  <a:gd name="T40" fmla="*/ 381 w 469"/>
                  <a:gd name="T41" fmla="*/ 7 h 262"/>
                  <a:gd name="T42" fmla="*/ 363 w 469"/>
                  <a:gd name="T43" fmla="*/ 7 h 262"/>
                  <a:gd name="T44" fmla="*/ 339 w 469"/>
                  <a:gd name="T45" fmla="*/ 6 h 262"/>
                  <a:gd name="T46" fmla="*/ 312 w 469"/>
                  <a:gd name="T47" fmla="*/ 6 h 262"/>
                  <a:gd name="T48" fmla="*/ 281 w 469"/>
                  <a:gd name="T49" fmla="*/ 5 h 262"/>
                  <a:gd name="T50" fmla="*/ 247 w 469"/>
                  <a:gd name="T51" fmla="*/ 4 h 262"/>
                  <a:gd name="T52" fmla="*/ 210 w 469"/>
                  <a:gd name="T53" fmla="*/ 4 h 262"/>
                  <a:gd name="T54" fmla="*/ 172 w 469"/>
                  <a:gd name="T55" fmla="*/ 3 h 262"/>
                  <a:gd name="T56" fmla="*/ 130 w 469"/>
                  <a:gd name="T57" fmla="*/ 3 h 262"/>
                  <a:gd name="T58" fmla="*/ 87 w 469"/>
                  <a:gd name="T59" fmla="*/ 2 h 262"/>
                  <a:gd name="T60" fmla="*/ 44 w 469"/>
                  <a:gd name="T61" fmla="*/ 1 h 262"/>
                  <a:gd name="T62" fmla="*/ 0 w 469"/>
                  <a:gd name="T63" fmla="*/ 1 h 262"/>
                  <a:gd name="T64" fmla="*/ 1 w 469"/>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69" h="262">
                    <a:moveTo>
                      <a:pt x="1" y="0"/>
                    </a:moveTo>
                    <a:lnTo>
                      <a:pt x="51" y="23"/>
                    </a:lnTo>
                    <a:lnTo>
                      <a:pt x="100" y="47"/>
                    </a:lnTo>
                    <a:lnTo>
                      <a:pt x="148" y="72"/>
                    </a:lnTo>
                    <a:lnTo>
                      <a:pt x="195" y="94"/>
                    </a:lnTo>
                    <a:lnTo>
                      <a:pt x="239" y="117"/>
                    </a:lnTo>
                    <a:lnTo>
                      <a:pt x="280" y="139"/>
                    </a:lnTo>
                    <a:lnTo>
                      <a:pt x="318" y="159"/>
                    </a:lnTo>
                    <a:lnTo>
                      <a:pt x="353" y="179"/>
                    </a:lnTo>
                    <a:lnTo>
                      <a:pt x="384" y="197"/>
                    </a:lnTo>
                    <a:lnTo>
                      <a:pt x="410" y="213"/>
                    </a:lnTo>
                    <a:lnTo>
                      <a:pt x="432" y="226"/>
                    </a:lnTo>
                    <a:lnTo>
                      <a:pt x="449" y="239"/>
                    </a:lnTo>
                    <a:lnTo>
                      <a:pt x="461" y="250"/>
                    </a:lnTo>
                    <a:lnTo>
                      <a:pt x="468" y="257"/>
                    </a:lnTo>
                    <a:lnTo>
                      <a:pt x="469" y="262"/>
                    </a:lnTo>
                    <a:lnTo>
                      <a:pt x="415" y="237"/>
                    </a:lnTo>
                    <a:lnTo>
                      <a:pt x="414" y="232"/>
                    </a:lnTo>
                    <a:lnTo>
                      <a:pt x="407" y="224"/>
                    </a:lnTo>
                    <a:lnTo>
                      <a:pt x="397" y="217"/>
                    </a:lnTo>
                    <a:lnTo>
                      <a:pt x="381" y="206"/>
                    </a:lnTo>
                    <a:lnTo>
                      <a:pt x="363" y="193"/>
                    </a:lnTo>
                    <a:lnTo>
                      <a:pt x="339" y="179"/>
                    </a:lnTo>
                    <a:lnTo>
                      <a:pt x="312" y="163"/>
                    </a:lnTo>
                    <a:lnTo>
                      <a:pt x="281" y="146"/>
                    </a:lnTo>
                    <a:lnTo>
                      <a:pt x="247" y="128"/>
                    </a:lnTo>
                    <a:lnTo>
                      <a:pt x="210" y="108"/>
                    </a:lnTo>
                    <a:lnTo>
                      <a:pt x="172" y="88"/>
                    </a:lnTo>
                    <a:lnTo>
                      <a:pt x="130" y="67"/>
                    </a:lnTo>
                    <a:lnTo>
                      <a:pt x="87" y="47"/>
                    </a:lnTo>
                    <a:lnTo>
                      <a:pt x="44" y="25"/>
                    </a:lnTo>
                    <a:lnTo>
                      <a:pt x="0" y="5"/>
                    </a:lnTo>
                    <a:lnTo>
                      <a:pt x="1" y="0"/>
                    </a:lnTo>
                    <a:close/>
                  </a:path>
                </a:pathLst>
              </a:custGeom>
              <a:solidFill>
                <a:srgbClr val="B1E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0" name="Freeform 531"/>
              <p:cNvSpPr>
                <a:spLocks/>
              </p:cNvSpPr>
              <p:nvPr/>
            </p:nvSpPr>
            <p:spPr bwMode="auto">
              <a:xfrm>
                <a:off x="1347" y="1401"/>
                <a:ext cx="417" cy="115"/>
              </a:xfrm>
              <a:custGeom>
                <a:avLst/>
                <a:gdLst>
                  <a:gd name="T0" fmla="*/ 417 w 417"/>
                  <a:gd name="T1" fmla="*/ 7 h 232"/>
                  <a:gd name="T2" fmla="*/ 416 w 417"/>
                  <a:gd name="T3" fmla="*/ 7 h 232"/>
                  <a:gd name="T4" fmla="*/ 409 w 417"/>
                  <a:gd name="T5" fmla="*/ 6 h 232"/>
                  <a:gd name="T6" fmla="*/ 399 w 417"/>
                  <a:gd name="T7" fmla="*/ 6 h 232"/>
                  <a:gd name="T8" fmla="*/ 383 w 417"/>
                  <a:gd name="T9" fmla="*/ 6 h 232"/>
                  <a:gd name="T10" fmla="*/ 365 w 417"/>
                  <a:gd name="T11" fmla="*/ 5 h 232"/>
                  <a:gd name="T12" fmla="*/ 341 w 417"/>
                  <a:gd name="T13" fmla="*/ 5 h 232"/>
                  <a:gd name="T14" fmla="*/ 314 w 417"/>
                  <a:gd name="T15" fmla="*/ 4 h 232"/>
                  <a:gd name="T16" fmla="*/ 283 w 417"/>
                  <a:gd name="T17" fmla="*/ 4 h 232"/>
                  <a:gd name="T18" fmla="*/ 249 w 417"/>
                  <a:gd name="T19" fmla="*/ 3 h 232"/>
                  <a:gd name="T20" fmla="*/ 212 w 417"/>
                  <a:gd name="T21" fmla="*/ 3 h 232"/>
                  <a:gd name="T22" fmla="*/ 174 w 417"/>
                  <a:gd name="T23" fmla="*/ 2 h 232"/>
                  <a:gd name="T24" fmla="*/ 132 w 417"/>
                  <a:gd name="T25" fmla="*/ 1 h 232"/>
                  <a:gd name="T26" fmla="*/ 89 w 417"/>
                  <a:gd name="T27" fmla="*/ 1 h 232"/>
                  <a:gd name="T28" fmla="*/ 46 w 417"/>
                  <a:gd name="T29" fmla="*/ 0 h 232"/>
                  <a:gd name="T30" fmla="*/ 2 w 417"/>
                  <a:gd name="T31" fmla="*/ 0 h 232"/>
                  <a:gd name="T32" fmla="*/ 0 w 417"/>
                  <a:gd name="T33" fmla="*/ 0 h 232"/>
                  <a:gd name="T34" fmla="*/ 41 w 417"/>
                  <a:gd name="T35" fmla="*/ 0 h 232"/>
                  <a:gd name="T36" fmla="*/ 82 w 417"/>
                  <a:gd name="T37" fmla="*/ 1 h 232"/>
                  <a:gd name="T38" fmla="*/ 121 w 417"/>
                  <a:gd name="T39" fmla="*/ 1 h 232"/>
                  <a:gd name="T40" fmla="*/ 159 w 417"/>
                  <a:gd name="T41" fmla="*/ 2 h 232"/>
                  <a:gd name="T42" fmla="*/ 194 w 417"/>
                  <a:gd name="T43" fmla="*/ 3 h 232"/>
                  <a:gd name="T44" fmla="*/ 228 w 417"/>
                  <a:gd name="T45" fmla="*/ 3 h 232"/>
                  <a:gd name="T46" fmla="*/ 258 w 417"/>
                  <a:gd name="T47" fmla="*/ 4 h 232"/>
                  <a:gd name="T48" fmla="*/ 284 w 417"/>
                  <a:gd name="T49" fmla="*/ 4 h 232"/>
                  <a:gd name="T50" fmla="*/ 307 w 417"/>
                  <a:gd name="T51" fmla="*/ 5 h 232"/>
                  <a:gd name="T52" fmla="*/ 327 w 417"/>
                  <a:gd name="T53" fmla="*/ 5 h 232"/>
                  <a:gd name="T54" fmla="*/ 341 w 417"/>
                  <a:gd name="T55" fmla="*/ 5 h 232"/>
                  <a:gd name="T56" fmla="*/ 351 w 417"/>
                  <a:gd name="T57" fmla="*/ 6 h 232"/>
                  <a:gd name="T58" fmla="*/ 358 w 417"/>
                  <a:gd name="T59" fmla="*/ 6 h 232"/>
                  <a:gd name="T60" fmla="*/ 359 w 417"/>
                  <a:gd name="T61" fmla="*/ 6 h 232"/>
                  <a:gd name="T62" fmla="*/ 417 w 417"/>
                  <a:gd name="T63" fmla="*/ 7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7" h="232">
                    <a:moveTo>
                      <a:pt x="417" y="232"/>
                    </a:moveTo>
                    <a:lnTo>
                      <a:pt x="416" y="227"/>
                    </a:lnTo>
                    <a:lnTo>
                      <a:pt x="409" y="219"/>
                    </a:lnTo>
                    <a:lnTo>
                      <a:pt x="399" y="212"/>
                    </a:lnTo>
                    <a:lnTo>
                      <a:pt x="383" y="201"/>
                    </a:lnTo>
                    <a:lnTo>
                      <a:pt x="365" y="188"/>
                    </a:lnTo>
                    <a:lnTo>
                      <a:pt x="341" y="174"/>
                    </a:lnTo>
                    <a:lnTo>
                      <a:pt x="314" y="158"/>
                    </a:lnTo>
                    <a:lnTo>
                      <a:pt x="283" y="141"/>
                    </a:lnTo>
                    <a:lnTo>
                      <a:pt x="249" y="123"/>
                    </a:lnTo>
                    <a:lnTo>
                      <a:pt x="212" y="103"/>
                    </a:lnTo>
                    <a:lnTo>
                      <a:pt x="174" y="83"/>
                    </a:lnTo>
                    <a:lnTo>
                      <a:pt x="132" y="62"/>
                    </a:lnTo>
                    <a:lnTo>
                      <a:pt x="89" y="42"/>
                    </a:lnTo>
                    <a:lnTo>
                      <a:pt x="46" y="20"/>
                    </a:lnTo>
                    <a:lnTo>
                      <a:pt x="2" y="0"/>
                    </a:lnTo>
                    <a:lnTo>
                      <a:pt x="0" y="4"/>
                    </a:lnTo>
                    <a:lnTo>
                      <a:pt x="41" y="24"/>
                    </a:lnTo>
                    <a:lnTo>
                      <a:pt x="82" y="44"/>
                    </a:lnTo>
                    <a:lnTo>
                      <a:pt x="121" y="62"/>
                    </a:lnTo>
                    <a:lnTo>
                      <a:pt x="159" y="82"/>
                    </a:lnTo>
                    <a:lnTo>
                      <a:pt x="194" y="100"/>
                    </a:lnTo>
                    <a:lnTo>
                      <a:pt x="228" y="118"/>
                    </a:lnTo>
                    <a:lnTo>
                      <a:pt x="258" y="134"/>
                    </a:lnTo>
                    <a:lnTo>
                      <a:pt x="284" y="149"/>
                    </a:lnTo>
                    <a:lnTo>
                      <a:pt x="307" y="163"/>
                    </a:lnTo>
                    <a:lnTo>
                      <a:pt x="327" y="176"/>
                    </a:lnTo>
                    <a:lnTo>
                      <a:pt x="341" y="185"/>
                    </a:lnTo>
                    <a:lnTo>
                      <a:pt x="351" y="194"/>
                    </a:lnTo>
                    <a:lnTo>
                      <a:pt x="358" y="199"/>
                    </a:lnTo>
                    <a:lnTo>
                      <a:pt x="359" y="205"/>
                    </a:lnTo>
                    <a:lnTo>
                      <a:pt x="417" y="232"/>
                    </a:lnTo>
                    <a:close/>
                  </a:path>
                </a:pathLst>
              </a:custGeom>
              <a:solidFill>
                <a:srgbClr val="B1E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1" name="Freeform 532"/>
              <p:cNvSpPr>
                <a:spLocks/>
              </p:cNvSpPr>
              <p:nvPr/>
            </p:nvSpPr>
            <p:spPr bwMode="auto">
              <a:xfrm>
                <a:off x="1346" y="1402"/>
                <a:ext cx="360" cy="101"/>
              </a:xfrm>
              <a:custGeom>
                <a:avLst/>
                <a:gdLst>
                  <a:gd name="T0" fmla="*/ 1 w 360"/>
                  <a:gd name="T1" fmla="*/ 0 h 201"/>
                  <a:gd name="T2" fmla="*/ 42 w 360"/>
                  <a:gd name="T3" fmla="*/ 1 h 201"/>
                  <a:gd name="T4" fmla="*/ 83 w 360"/>
                  <a:gd name="T5" fmla="*/ 2 h 201"/>
                  <a:gd name="T6" fmla="*/ 122 w 360"/>
                  <a:gd name="T7" fmla="*/ 2 h 201"/>
                  <a:gd name="T8" fmla="*/ 160 w 360"/>
                  <a:gd name="T9" fmla="*/ 3 h 201"/>
                  <a:gd name="T10" fmla="*/ 195 w 360"/>
                  <a:gd name="T11" fmla="*/ 3 h 201"/>
                  <a:gd name="T12" fmla="*/ 229 w 360"/>
                  <a:gd name="T13" fmla="*/ 4 h 201"/>
                  <a:gd name="T14" fmla="*/ 259 w 360"/>
                  <a:gd name="T15" fmla="*/ 5 h 201"/>
                  <a:gd name="T16" fmla="*/ 285 w 360"/>
                  <a:gd name="T17" fmla="*/ 5 h 201"/>
                  <a:gd name="T18" fmla="*/ 308 w 360"/>
                  <a:gd name="T19" fmla="*/ 5 h 201"/>
                  <a:gd name="T20" fmla="*/ 328 w 360"/>
                  <a:gd name="T21" fmla="*/ 6 h 201"/>
                  <a:gd name="T22" fmla="*/ 342 w 360"/>
                  <a:gd name="T23" fmla="*/ 6 h 201"/>
                  <a:gd name="T24" fmla="*/ 352 w 360"/>
                  <a:gd name="T25" fmla="*/ 6 h 201"/>
                  <a:gd name="T26" fmla="*/ 359 w 360"/>
                  <a:gd name="T27" fmla="*/ 7 h 201"/>
                  <a:gd name="T28" fmla="*/ 360 w 360"/>
                  <a:gd name="T29" fmla="*/ 7 h 201"/>
                  <a:gd name="T30" fmla="*/ 298 w 360"/>
                  <a:gd name="T31" fmla="*/ 6 h 201"/>
                  <a:gd name="T32" fmla="*/ 297 w 360"/>
                  <a:gd name="T33" fmla="*/ 6 h 201"/>
                  <a:gd name="T34" fmla="*/ 290 w 360"/>
                  <a:gd name="T35" fmla="*/ 6 h 201"/>
                  <a:gd name="T36" fmla="*/ 277 w 360"/>
                  <a:gd name="T37" fmla="*/ 5 h 201"/>
                  <a:gd name="T38" fmla="*/ 260 w 360"/>
                  <a:gd name="T39" fmla="*/ 5 h 201"/>
                  <a:gd name="T40" fmla="*/ 239 w 360"/>
                  <a:gd name="T41" fmla="*/ 4 h 201"/>
                  <a:gd name="T42" fmla="*/ 213 w 360"/>
                  <a:gd name="T43" fmla="*/ 4 h 201"/>
                  <a:gd name="T44" fmla="*/ 184 w 360"/>
                  <a:gd name="T45" fmla="*/ 4 h 201"/>
                  <a:gd name="T46" fmla="*/ 151 w 360"/>
                  <a:gd name="T47" fmla="*/ 3 h 201"/>
                  <a:gd name="T48" fmla="*/ 116 w 360"/>
                  <a:gd name="T49" fmla="*/ 2 h 201"/>
                  <a:gd name="T50" fmla="*/ 79 w 360"/>
                  <a:gd name="T51" fmla="*/ 2 h 201"/>
                  <a:gd name="T52" fmla="*/ 40 w 360"/>
                  <a:gd name="T53" fmla="*/ 1 h 201"/>
                  <a:gd name="T54" fmla="*/ 0 w 360"/>
                  <a:gd name="T55" fmla="*/ 1 h 201"/>
                  <a:gd name="T56" fmla="*/ 1 w 360"/>
                  <a:gd name="T57" fmla="*/ 0 h 2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0" h="201">
                    <a:moveTo>
                      <a:pt x="1" y="0"/>
                    </a:moveTo>
                    <a:lnTo>
                      <a:pt x="42" y="20"/>
                    </a:lnTo>
                    <a:lnTo>
                      <a:pt x="83" y="40"/>
                    </a:lnTo>
                    <a:lnTo>
                      <a:pt x="122" y="58"/>
                    </a:lnTo>
                    <a:lnTo>
                      <a:pt x="160" y="78"/>
                    </a:lnTo>
                    <a:lnTo>
                      <a:pt x="195" y="96"/>
                    </a:lnTo>
                    <a:lnTo>
                      <a:pt x="229" y="114"/>
                    </a:lnTo>
                    <a:lnTo>
                      <a:pt x="259" y="130"/>
                    </a:lnTo>
                    <a:lnTo>
                      <a:pt x="285" y="145"/>
                    </a:lnTo>
                    <a:lnTo>
                      <a:pt x="308" y="159"/>
                    </a:lnTo>
                    <a:lnTo>
                      <a:pt x="328" y="172"/>
                    </a:lnTo>
                    <a:lnTo>
                      <a:pt x="342" y="181"/>
                    </a:lnTo>
                    <a:lnTo>
                      <a:pt x="352" y="190"/>
                    </a:lnTo>
                    <a:lnTo>
                      <a:pt x="359" y="195"/>
                    </a:lnTo>
                    <a:lnTo>
                      <a:pt x="360" y="201"/>
                    </a:lnTo>
                    <a:lnTo>
                      <a:pt x="298" y="172"/>
                    </a:lnTo>
                    <a:lnTo>
                      <a:pt x="297" y="166"/>
                    </a:lnTo>
                    <a:lnTo>
                      <a:pt x="290" y="161"/>
                    </a:lnTo>
                    <a:lnTo>
                      <a:pt x="277" y="152"/>
                    </a:lnTo>
                    <a:lnTo>
                      <a:pt x="260" y="141"/>
                    </a:lnTo>
                    <a:lnTo>
                      <a:pt x="239" y="128"/>
                    </a:lnTo>
                    <a:lnTo>
                      <a:pt x="213" y="112"/>
                    </a:lnTo>
                    <a:lnTo>
                      <a:pt x="184" y="98"/>
                    </a:lnTo>
                    <a:lnTo>
                      <a:pt x="151" y="79"/>
                    </a:lnTo>
                    <a:lnTo>
                      <a:pt x="116" y="61"/>
                    </a:lnTo>
                    <a:lnTo>
                      <a:pt x="79" y="43"/>
                    </a:lnTo>
                    <a:lnTo>
                      <a:pt x="40" y="23"/>
                    </a:lnTo>
                    <a:lnTo>
                      <a:pt x="0" y="5"/>
                    </a:lnTo>
                    <a:lnTo>
                      <a:pt x="1" y="0"/>
                    </a:lnTo>
                    <a:close/>
                  </a:path>
                </a:pathLst>
              </a:custGeom>
              <a:solidFill>
                <a:srgbClr val="B0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2" name="Freeform 533"/>
              <p:cNvSpPr>
                <a:spLocks/>
              </p:cNvSpPr>
              <p:nvPr/>
            </p:nvSpPr>
            <p:spPr bwMode="auto">
              <a:xfrm>
                <a:off x="1345" y="1405"/>
                <a:ext cx="299" cy="83"/>
              </a:xfrm>
              <a:custGeom>
                <a:avLst/>
                <a:gdLst>
                  <a:gd name="T0" fmla="*/ 299 w 299"/>
                  <a:gd name="T1" fmla="*/ 5 h 167"/>
                  <a:gd name="T2" fmla="*/ 298 w 299"/>
                  <a:gd name="T3" fmla="*/ 5 h 167"/>
                  <a:gd name="T4" fmla="*/ 291 w 299"/>
                  <a:gd name="T5" fmla="*/ 4 h 167"/>
                  <a:gd name="T6" fmla="*/ 278 w 299"/>
                  <a:gd name="T7" fmla="*/ 4 h 167"/>
                  <a:gd name="T8" fmla="*/ 261 w 299"/>
                  <a:gd name="T9" fmla="*/ 4 h 167"/>
                  <a:gd name="T10" fmla="*/ 240 w 299"/>
                  <a:gd name="T11" fmla="*/ 3 h 167"/>
                  <a:gd name="T12" fmla="*/ 214 w 299"/>
                  <a:gd name="T13" fmla="*/ 3 h 167"/>
                  <a:gd name="T14" fmla="*/ 185 w 299"/>
                  <a:gd name="T15" fmla="*/ 2 h 167"/>
                  <a:gd name="T16" fmla="*/ 152 w 299"/>
                  <a:gd name="T17" fmla="*/ 2 h 167"/>
                  <a:gd name="T18" fmla="*/ 117 w 299"/>
                  <a:gd name="T19" fmla="*/ 1 h 167"/>
                  <a:gd name="T20" fmla="*/ 80 w 299"/>
                  <a:gd name="T21" fmla="*/ 1 h 167"/>
                  <a:gd name="T22" fmla="*/ 41 w 299"/>
                  <a:gd name="T23" fmla="*/ 0 h 167"/>
                  <a:gd name="T24" fmla="*/ 1 w 299"/>
                  <a:gd name="T25" fmla="*/ 0 h 167"/>
                  <a:gd name="T26" fmla="*/ 0 w 299"/>
                  <a:gd name="T27" fmla="*/ 0 h 167"/>
                  <a:gd name="T28" fmla="*/ 33 w 299"/>
                  <a:gd name="T29" fmla="*/ 0 h 167"/>
                  <a:gd name="T30" fmla="*/ 66 w 299"/>
                  <a:gd name="T31" fmla="*/ 1 h 167"/>
                  <a:gd name="T32" fmla="*/ 97 w 299"/>
                  <a:gd name="T33" fmla="*/ 1 h 167"/>
                  <a:gd name="T34" fmla="*/ 127 w 299"/>
                  <a:gd name="T35" fmla="*/ 2 h 167"/>
                  <a:gd name="T36" fmla="*/ 154 w 299"/>
                  <a:gd name="T37" fmla="*/ 2 h 167"/>
                  <a:gd name="T38" fmla="*/ 178 w 299"/>
                  <a:gd name="T39" fmla="*/ 3 h 167"/>
                  <a:gd name="T40" fmla="*/ 197 w 299"/>
                  <a:gd name="T41" fmla="*/ 3 h 167"/>
                  <a:gd name="T42" fmla="*/ 213 w 299"/>
                  <a:gd name="T43" fmla="*/ 3 h 167"/>
                  <a:gd name="T44" fmla="*/ 224 w 299"/>
                  <a:gd name="T45" fmla="*/ 3 h 167"/>
                  <a:gd name="T46" fmla="*/ 230 w 299"/>
                  <a:gd name="T47" fmla="*/ 4 h 167"/>
                  <a:gd name="T48" fmla="*/ 231 w 299"/>
                  <a:gd name="T49" fmla="*/ 4 h 167"/>
                  <a:gd name="T50" fmla="*/ 299 w 299"/>
                  <a:gd name="T51" fmla="*/ 5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9" h="167">
                    <a:moveTo>
                      <a:pt x="299" y="167"/>
                    </a:moveTo>
                    <a:lnTo>
                      <a:pt x="298" y="161"/>
                    </a:lnTo>
                    <a:lnTo>
                      <a:pt x="291" y="156"/>
                    </a:lnTo>
                    <a:lnTo>
                      <a:pt x="278" y="147"/>
                    </a:lnTo>
                    <a:lnTo>
                      <a:pt x="261" y="136"/>
                    </a:lnTo>
                    <a:lnTo>
                      <a:pt x="240" y="123"/>
                    </a:lnTo>
                    <a:lnTo>
                      <a:pt x="214" y="107"/>
                    </a:lnTo>
                    <a:lnTo>
                      <a:pt x="185" y="93"/>
                    </a:lnTo>
                    <a:lnTo>
                      <a:pt x="152" y="74"/>
                    </a:lnTo>
                    <a:lnTo>
                      <a:pt x="117" y="56"/>
                    </a:lnTo>
                    <a:lnTo>
                      <a:pt x="80" y="38"/>
                    </a:lnTo>
                    <a:lnTo>
                      <a:pt x="41" y="18"/>
                    </a:lnTo>
                    <a:lnTo>
                      <a:pt x="1" y="0"/>
                    </a:lnTo>
                    <a:lnTo>
                      <a:pt x="0" y="6"/>
                    </a:lnTo>
                    <a:lnTo>
                      <a:pt x="33" y="22"/>
                    </a:lnTo>
                    <a:lnTo>
                      <a:pt x="66" y="38"/>
                    </a:lnTo>
                    <a:lnTo>
                      <a:pt x="97" y="53"/>
                    </a:lnTo>
                    <a:lnTo>
                      <a:pt x="127" y="69"/>
                    </a:lnTo>
                    <a:lnTo>
                      <a:pt x="154" y="84"/>
                    </a:lnTo>
                    <a:lnTo>
                      <a:pt x="178" y="96"/>
                    </a:lnTo>
                    <a:lnTo>
                      <a:pt x="197" y="107"/>
                    </a:lnTo>
                    <a:lnTo>
                      <a:pt x="213" y="118"/>
                    </a:lnTo>
                    <a:lnTo>
                      <a:pt x="224" y="125"/>
                    </a:lnTo>
                    <a:lnTo>
                      <a:pt x="230" y="131"/>
                    </a:lnTo>
                    <a:lnTo>
                      <a:pt x="231" y="136"/>
                    </a:lnTo>
                    <a:lnTo>
                      <a:pt x="299" y="167"/>
                    </a:lnTo>
                    <a:close/>
                  </a:path>
                </a:pathLst>
              </a:custGeom>
              <a:solidFill>
                <a:srgbClr val="B0E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3" name="Freeform 534"/>
              <p:cNvSpPr>
                <a:spLocks/>
              </p:cNvSpPr>
              <p:nvPr/>
            </p:nvSpPr>
            <p:spPr bwMode="auto">
              <a:xfrm>
                <a:off x="1343" y="1408"/>
                <a:ext cx="233" cy="65"/>
              </a:xfrm>
              <a:custGeom>
                <a:avLst/>
                <a:gdLst>
                  <a:gd name="T0" fmla="*/ 2 w 233"/>
                  <a:gd name="T1" fmla="*/ 0 h 130"/>
                  <a:gd name="T2" fmla="*/ 35 w 233"/>
                  <a:gd name="T3" fmla="*/ 1 h 130"/>
                  <a:gd name="T4" fmla="*/ 68 w 233"/>
                  <a:gd name="T5" fmla="*/ 1 h 130"/>
                  <a:gd name="T6" fmla="*/ 99 w 233"/>
                  <a:gd name="T7" fmla="*/ 2 h 130"/>
                  <a:gd name="T8" fmla="*/ 129 w 233"/>
                  <a:gd name="T9" fmla="*/ 2 h 130"/>
                  <a:gd name="T10" fmla="*/ 156 w 233"/>
                  <a:gd name="T11" fmla="*/ 3 h 130"/>
                  <a:gd name="T12" fmla="*/ 180 w 233"/>
                  <a:gd name="T13" fmla="*/ 3 h 130"/>
                  <a:gd name="T14" fmla="*/ 199 w 233"/>
                  <a:gd name="T15" fmla="*/ 4 h 130"/>
                  <a:gd name="T16" fmla="*/ 215 w 233"/>
                  <a:gd name="T17" fmla="*/ 4 h 130"/>
                  <a:gd name="T18" fmla="*/ 226 w 233"/>
                  <a:gd name="T19" fmla="*/ 4 h 130"/>
                  <a:gd name="T20" fmla="*/ 232 w 233"/>
                  <a:gd name="T21" fmla="*/ 4 h 130"/>
                  <a:gd name="T22" fmla="*/ 233 w 233"/>
                  <a:gd name="T23" fmla="*/ 5 h 130"/>
                  <a:gd name="T24" fmla="*/ 161 w 233"/>
                  <a:gd name="T25" fmla="*/ 3 h 130"/>
                  <a:gd name="T26" fmla="*/ 160 w 233"/>
                  <a:gd name="T27" fmla="*/ 3 h 130"/>
                  <a:gd name="T28" fmla="*/ 153 w 233"/>
                  <a:gd name="T29" fmla="*/ 3 h 130"/>
                  <a:gd name="T30" fmla="*/ 141 w 233"/>
                  <a:gd name="T31" fmla="*/ 3 h 130"/>
                  <a:gd name="T32" fmla="*/ 125 w 233"/>
                  <a:gd name="T33" fmla="*/ 3 h 130"/>
                  <a:gd name="T34" fmla="*/ 105 w 233"/>
                  <a:gd name="T35" fmla="*/ 2 h 130"/>
                  <a:gd name="T36" fmla="*/ 82 w 233"/>
                  <a:gd name="T37" fmla="*/ 2 h 130"/>
                  <a:gd name="T38" fmla="*/ 57 w 233"/>
                  <a:gd name="T39" fmla="*/ 1 h 130"/>
                  <a:gd name="T40" fmla="*/ 28 w 233"/>
                  <a:gd name="T41" fmla="*/ 1 h 130"/>
                  <a:gd name="T42" fmla="*/ 0 w 233"/>
                  <a:gd name="T43" fmla="*/ 1 h 130"/>
                  <a:gd name="T44" fmla="*/ 2 w 233"/>
                  <a:gd name="T45" fmla="*/ 0 h 1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3" h="130">
                    <a:moveTo>
                      <a:pt x="2" y="0"/>
                    </a:moveTo>
                    <a:lnTo>
                      <a:pt x="35" y="16"/>
                    </a:lnTo>
                    <a:lnTo>
                      <a:pt x="68" y="32"/>
                    </a:lnTo>
                    <a:lnTo>
                      <a:pt x="99" y="47"/>
                    </a:lnTo>
                    <a:lnTo>
                      <a:pt x="129" y="63"/>
                    </a:lnTo>
                    <a:lnTo>
                      <a:pt x="156" y="78"/>
                    </a:lnTo>
                    <a:lnTo>
                      <a:pt x="180" y="90"/>
                    </a:lnTo>
                    <a:lnTo>
                      <a:pt x="199" y="101"/>
                    </a:lnTo>
                    <a:lnTo>
                      <a:pt x="215" y="112"/>
                    </a:lnTo>
                    <a:lnTo>
                      <a:pt x="226" y="119"/>
                    </a:lnTo>
                    <a:lnTo>
                      <a:pt x="232" y="125"/>
                    </a:lnTo>
                    <a:lnTo>
                      <a:pt x="233" y="130"/>
                    </a:lnTo>
                    <a:lnTo>
                      <a:pt x="161" y="96"/>
                    </a:lnTo>
                    <a:lnTo>
                      <a:pt x="160" y="92"/>
                    </a:lnTo>
                    <a:lnTo>
                      <a:pt x="153" y="87"/>
                    </a:lnTo>
                    <a:lnTo>
                      <a:pt x="141" y="79"/>
                    </a:lnTo>
                    <a:lnTo>
                      <a:pt x="125" y="68"/>
                    </a:lnTo>
                    <a:lnTo>
                      <a:pt x="105" y="58"/>
                    </a:lnTo>
                    <a:lnTo>
                      <a:pt x="82" y="45"/>
                    </a:lnTo>
                    <a:lnTo>
                      <a:pt x="57" y="32"/>
                    </a:lnTo>
                    <a:lnTo>
                      <a:pt x="28" y="20"/>
                    </a:lnTo>
                    <a:lnTo>
                      <a:pt x="0" y="5"/>
                    </a:lnTo>
                    <a:lnTo>
                      <a:pt x="2" y="0"/>
                    </a:lnTo>
                    <a:close/>
                  </a:path>
                </a:pathLst>
              </a:custGeom>
              <a:solidFill>
                <a:srgbClr val="B0F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4" name="Freeform 535"/>
              <p:cNvSpPr>
                <a:spLocks/>
              </p:cNvSpPr>
              <p:nvPr/>
            </p:nvSpPr>
            <p:spPr bwMode="auto">
              <a:xfrm>
                <a:off x="1340" y="1411"/>
                <a:ext cx="164" cy="45"/>
              </a:xfrm>
              <a:custGeom>
                <a:avLst/>
                <a:gdLst>
                  <a:gd name="T0" fmla="*/ 164 w 164"/>
                  <a:gd name="T1" fmla="*/ 2 h 91"/>
                  <a:gd name="T2" fmla="*/ 163 w 164"/>
                  <a:gd name="T3" fmla="*/ 2 h 91"/>
                  <a:gd name="T4" fmla="*/ 156 w 164"/>
                  <a:gd name="T5" fmla="*/ 2 h 91"/>
                  <a:gd name="T6" fmla="*/ 144 w 164"/>
                  <a:gd name="T7" fmla="*/ 2 h 91"/>
                  <a:gd name="T8" fmla="*/ 128 w 164"/>
                  <a:gd name="T9" fmla="*/ 1 h 91"/>
                  <a:gd name="T10" fmla="*/ 108 w 164"/>
                  <a:gd name="T11" fmla="*/ 1 h 91"/>
                  <a:gd name="T12" fmla="*/ 85 w 164"/>
                  <a:gd name="T13" fmla="*/ 1 h 91"/>
                  <a:gd name="T14" fmla="*/ 60 w 164"/>
                  <a:gd name="T15" fmla="*/ 0 h 91"/>
                  <a:gd name="T16" fmla="*/ 31 w 164"/>
                  <a:gd name="T17" fmla="*/ 0 h 91"/>
                  <a:gd name="T18" fmla="*/ 3 w 164"/>
                  <a:gd name="T19" fmla="*/ 0 h 91"/>
                  <a:gd name="T20" fmla="*/ 0 w 164"/>
                  <a:gd name="T21" fmla="*/ 0 h 91"/>
                  <a:gd name="T22" fmla="*/ 20 w 164"/>
                  <a:gd name="T23" fmla="*/ 0 h 91"/>
                  <a:gd name="T24" fmla="*/ 38 w 164"/>
                  <a:gd name="T25" fmla="*/ 0 h 91"/>
                  <a:gd name="T26" fmla="*/ 54 w 164"/>
                  <a:gd name="T27" fmla="*/ 1 h 91"/>
                  <a:gd name="T28" fmla="*/ 68 w 164"/>
                  <a:gd name="T29" fmla="*/ 1 h 91"/>
                  <a:gd name="T30" fmla="*/ 78 w 164"/>
                  <a:gd name="T31" fmla="*/ 1 h 91"/>
                  <a:gd name="T32" fmla="*/ 84 w 164"/>
                  <a:gd name="T33" fmla="*/ 1 h 91"/>
                  <a:gd name="T34" fmla="*/ 87 w 164"/>
                  <a:gd name="T35" fmla="*/ 1 h 91"/>
                  <a:gd name="T36" fmla="*/ 164 w 164"/>
                  <a:gd name="T37" fmla="*/ 2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4" h="91">
                    <a:moveTo>
                      <a:pt x="164" y="91"/>
                    </a:moveTo>
                    <a:lnTo>
                      <a:pt x="163" y="87"/>
                    </a:lnTo>
                    <a:lnTo>
                      <a:pt x="156" y="82"/>
                    </a:lnTo>
                    <a:lnTo>
                      <a:pt x="144" y="74"/>
                    </a:lnTo>
                    <a:lnTo>
                      <a:pt x="128" y="63"/>
                    </a:lnTo>
                    <a:lnTo>
                      <a:pt x="108" y="53"/>
                    </a:lnTo>
                    <a:lnTo>
                      <a:pt x="85" y="40"/>
                    </a:lnTo>
                    <a:lnTo>
                      <a:pt x="60" y="27"/>
                    </a:lnTo>
                    <a:lnTo>
                      <a:pt x="31" y="15"/>
                    </a:lnTo>
                    <a:lnTo>
                      <a:pt x="3" y="0"/>
                    </a:lnTo>
                    <a:lnTo>
                      <a:pt x="0" y="7"/>
                    </a:lnTo>
                    <a:lnTo>
                      <a:pt x="20" y="16"/>
                    </a:lnTo>
                    <a:lnTo>
                      <a:pt x="38" y="25"/>
                    </a:lnTo>
                    <a:lnTo>
                      <a:pt x="54" y="33"/>
                    </a:lnTo>
                    <a:lnTo>
                      <a:pt x="68" y="40"/>
                    </a:lnTo>
                    <a:lnTo>
                      <a:pt x="78" y="47"/>
                    </a:lnTo>
                    <a:lnTo>
                      <a:pt x="84" y="51"/>
                    </a:lnTo>
                    <a:lnTo>
                      <a:pt x="87" y="54"/>
                    </a:lnTo>
                    <a:lnTo>
                      <a:pt x="164" y="91"/>
                    </a:lnTo>
                    <a:close/>
                  </a:path>
                </a:pathLst>
              </a:custGeom>
              <a:solidFill>
                <a:srgbClr val="B0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5" name="Freeform 536"/>
              <p:cNvSpPr>
                <a:spLocks/>
              </p:cNvSpPr>
              <p:nvPr/>
            </p:nvSpPr>
            <p:spPr bwMode="auto">
              <a:xfrm>
                <a:off x="1339" y="1414"/>
                <a:ext cx="88" cy="24"/>
              </a:xfrm>
              <a:custGeom>
                <a:avLst/>
                <a:gdLst>
                  <a:gd name="T0" fmla="*/ 1 w 88"/>
                  <a:gd name="T1" fmla="*/ 0 h 47"/>
                  <a:gd name="T2" fmla="*/ 21 w 88"/>
                  <a:gd name="T3" fmla="*/ 1 h 47"/>
                  <a:gd name="T4" fmla="*/ 39 w 88"/>
                  <a:gd name="T5" fmla="*/ 1 h 47"/>
                  <a:gd name="T6" fmla="*/ 55 w 88"/>
                  <a:gd name="T7" fmla="*/ 1 h 47"/>
                  <a:gd name="T8" fmla="*/ 69 w 88"/>
                  <a:gd name="T9" fmla="*/ 2 h 47"/>
                  <a:gd name="T10" fmla="*/ 79 w 88"/>
                  <a:gd name="T11" fmla="*/ 2 h 47"/>
                  <a:gd name="T12" fmla="*/ 85 w 88"/>
                  <a:gd name="T13" fmla="*/ 2 h 47"/>
                  <a:gd name="T14" fmla="*/ 88 w 88"/>
                  <a:gd name="T15" fmla="*/ 2 h 47"/>
                  <a:gd name="T16" fmla="*/ 1 w 88"/>
                  <a:gd name="T17" fmla="*/ 1 h 47"/>
                  <a:gd name="T18" fmla="*/ 0 w 88"/>
                  <a:gd name="T19" fmla="*/ 1 h 47"/>
                  <a:gd name="T20" fmla="*/ 1 w 88"/>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8" h="47">
                    <a:moveTo>
                      <a:pt x="1" y="0"/>
                    </a:moveTo>
                    <a:lnTo>
                      <a:pt x="21" y="9"/>
                    </a:lnTo>
                    <a:lnTo>
                      <a:pt x="39" y="18"/>
                    </a:lnTo>
                    <a:lnTo>
                      <a:pt x="55" y="26"/>
                    </a:lnTo>
                    <a:lnTo>
                      <a:pt x="69" y="33"/>
                    </a:lnTo>
                    <a:lnTo>
                      <a:pt x="79" y="40"/>
                    </a:lnTo>
                    <a:lnTo>
                      <a:pt x="85" y="44"/>
                    </a:lnTo>
                    <a:lnTo>
                      <a:pt x="88" y="47"/>
                    </a:lnTo>
                    <a:lnTo>
                      <a:pt x="1" y="8"/>
                    </a:lnTo>
                    <a:lnTo>
                      <a:pt x="0" y="6"/>
                    </a:lnTo>
                    <a:lnTo>
                      <a:pt x="1" y="0"/>
                    </a:lnTo>
                    <a:close/>
                  </a:path>
                </a:pathLst>
              </a:custGeom>
              <a:solidFill>
                <a:srgbClr val="B0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6" name="Freeform 537"/>
              <p:cNvSpPr>
                <a:spLocks/>
              </p:cNvSpPr>
              <p:nvPr/>
            </p:nvSpPr>
            <p:spPr bwMode="auto">
              <a:xfrm>
                <a:off x="1339" y="1417"/>
                <a:ext cx="1" cy="1"/>
              </a:xfrm>
              <a:custGeom>
                <a:avLst/>
                <a:gdLst>
                  <a:gd name="T0" fmla="*/ 1 w 1"/>
                  <a:gd name="T1" fmla="*/ 1 h 2"/>
                  <a:gd name="T2" fmla="*/ 0 w 1"/>
                  <a:gd name="T3" fmla="*/ 0 h 2"/>
                  <a:gd name="T4" fmla="*/ 0 w 1"/>
                  <a:gd name="T5" fmla="*/ 0 h 2"/>
                  <a:gd name="T6" fmla="*/ 0 w 1"/>
                  <a:gd name="T7" fmla="*/ 0 h 2"/>
                  <a:gd name="T8" fmla="*/ 1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2"/>
                    </a:moveTo>
                    <a:lnTo>
                      <a:pt x="0" y="0"/>
                    </a:lnTo>
                    <a:lnTo>
                      <a:pt x="1" y="2"/>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7" name="Freeform 538"/>
              <p:cNvSpPr>
                <a:spLocks/>
              </p:cNvSpPr>
              <p:nvPr/>
            </p:nvSpPr>
            <p:spPr bwMode="auto">
              <a:xfrm>
                <a:off x="1339" y="1378"/>
                <a:ext cx="1019" cy="272"/>
              </a:xfrm>
              <a:custGeom>
                <a:avLst/>
                <a:gdLst>
                  <a:gd name="T0" fmla="*/ 996 w 1019"/>
                  <a:gd name="T1" fmla="*/ 17 h 543"/>
                  <a:gd name="T2" fmla="*/ 0 w 1019"/>
                  <a:gd name="T3" fmla="*/ 3 h 543"/>
                  <a:gd name="T4" fmla="*/ 23 w 1019"/>
                  <a:gd name="T5" fmla="*/ 0 h 543"/>
                  <a:gd name="T6" fmla="*/ 1019 w 1019"/>
                  <a:gd name="T7" fmla="*/ 15 h 543"/>
                  <a:gd name="T8" fmla="*/ 996 w 1019"/>
                  <a:gd name="T9" fmla="*/ 17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9" h="543">
                    <a:moveTo>
                      <a:pt x="996" y="543"/>
                    </a:moveTo>
                    <a:lnTo>
                      <a:pt x="0" y="78"/>
                    </a:lnTo>
                    <a:lnTo>
                      <a:pt x="23" y="0"/>
                    </a:lnTo>
                    <a:lnTo>
                      <a:pt x="1019" y="463"/>
                    </a:lnTo>
                    <a:lnTo>
                      <a:pt x="996" y="5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8" name="Freeform 539"/>
              <p:cNvSpPr>
                <a:spLocks/>
              </p:cNvSpPr>
              <p:nvPr/>
            </p:nvSpPr>
            <p:spPr bwMode="auto">
              <a:xfrm>
                <a:off x="1260" y="1553"/>
                <a:ext cx="1013" cy="235"/>
              </a:xfrm>
              <a:custGeom>
                <a:avLst/>
                <a:gdLst>
                  <a:gd name="T0" fmla="*/ 0 w 1013"/>
                  <a:gd name="T1" fmla="*/ 0 h 471"/>
                  <a:gd name="T2" fmla="*/ 7 w 1013"/>
                  <a:gd name="T3" fmla="*/ 0 h 471"/>
                  <a:gd name="T4" fmla="*/ 1013 w 1013"/>
                  <a:gd name="T5" fmla="*/ 14 h 471"/>
                  <a:gd name="T6" fmla="*/ 1012 w 1013"/>
                  <a:gd name="T7" fmla="*/ 14 h 471"/>
                  <a:gd name="T8" fmla="*/ 25 w 1013"/>
                  <a:gd name="T9" fmla="*/ 0 h 471"/>
                  <a:gd name="T10" fmla="*/ 20 w 1013"/>
                  <a:gd name="T11" fmla="*/ 1 h 471"/>
                  <a:gd name="T12" fmla="*/ 0 w 1013"/>
                  <a:gd name="T13" fmla="*/ 0 h 4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3" h="471">
                    <a:moveTo>
                      <a:pt x="0" y="26"/>
                    </a:moveTo>
                    <a:lnTo>
                      <a:pt x="7" y="0"/>
                    </a:lnTo>
                    <a:lnTo>
                      <a:pt x="1013" y="471"/>
                    </a:lnTo>
                    <a:lnTo>
                      <a:pt x="1012" y="471"/>
                    </a:lnTo>
                    <a:lnTo>
                      <a:pt x="25" y="9"/>
                    </a:lnTo>
                    <a:lnTo>
                      <a:pt x="20" y="35"/>
                    </a:lnTo>
                    <a:lnTo>
                      <a:pt x="0" y="26"/>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89" name="Freeform 540"/>
              <p:cNvSpPr>
                <a:spLocks/>
              </p:cNvSpPr>
              <p:nvPr/>
            </p:nvSpPr>
            <p:spPr bwMode="auto">
              <a:xfrm>
                <a:off x="1280" y="1557"/>
                <a:ext cx="992" cy="231"/>
              </a:xfrm>
              <a:custGeom>
                <a:avLst/>
                <a:gdLst>
                  <a:gd name="T0" fmla="*/ 0 w 992"/>
                  <a:gd name="T1" fmla="*/ 1 h 462"/>
                  <a:gd name="T2" fmla="*/ 5 w 992"/>
                  <a:gd name="T3" fmla="*/ 0 h 462"/>
                  <a:gd name="T4" fmla="*/ 992 w 992"/>
                  <a:gd name="T5" fmla="*/ 15 h 462"/>
                  <a:gd name="T6" fmla="*/ 992 w 992"/>
                  <a:gd name="T7" fmla="*/ 15 h 462"/>
                  <a:gd name="T8" fmla="*/ 25 w 992"/>
                  <a:gd name="T9" fmla="*/ 1 h 462"/>
                  <a:gd name="T10" fmla="*/ 19 w 992"/>
                  <a:gd name="T11" fmla="*/ 2 h 462"/>
                  <a:gd name="T12" fmla="*/ 0 w 992"/>
                  <a:gd name="T13" fmla="*/ 1 h 4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2" h="462">
                    <a:moveTo>
                      <a:pt x="0" y="26"/>
                    </a:moveTo>
                    <a:lnTo>
                      <a:pt x="5" y="0"/>
                    </a:lnTo>
                    <a:lnTo>
                      <a:pt x="992" y="462"/>
                    </a:lnTo>
                    <a:lnTo>
                      <a:pt x="25" y="9"/>
                    </a:lnTo>
                    <a:lnTo>
                      <a:pt x="19" y="35"/>
                    </a:lnTo>
                    <a:lnTo>
                      <a:pt x="0" y="26"/>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0" name="Freeform 541"/>
              <p:cNvSpPr>
                <a:spLocks/>
              </p:cNvSpPr>
              <p:nvPr/>
            </p:nvSpPr>
            <p:spPr bwMode="auto">
              <a:xfrm>
                <a:off x="1299" y="1562"/>
                <a:ext cx="973" cy="226"/>
              </a:xfrm>
              <a:custGeom>
                <a:avLst/>
                <a:gdLst>
                  <a:gd name="T0" fmla="*/ 0 w 973"/>
                  <a:gd name="T1" fmla="*/ 0 h 453"/>
                  <a:gd name="T2" fmla="*/ 6 w 973"/>
                  <a:gd name="T3" fmla="*/ 0 h 453"/>
                  <a:gd name="T4" fmla="*/ 973 w 973"/>
                  <a:gd name="T5" fmla="*/ 14 h 453"/>
                  <a:gd name="T6" fmla="*/ 973 w 973"/>
                  <a:gd name="T7" fmla="*/ 14 h 453"/>
                  <a:gd name="T8" fmla="*/ 26 w 973"/>
                  <a:gd name="T9" fmla="*/ 0 h 453"/>
                  <a:gd name="T10" fmla="*/ 20 w 973"/>
                  <a:gd name="T11" fmla="*/ 1 h 453"/>
                  <a:gd name="T12" fmla="*/ 0 w 973"/>
                  <a:gd name="T13" fmla="*/ 0 h 4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3" h="453">
                    <a:moveTo>
                      <a:pt x="0" y="26"/>
                    </a:moveTo>
                    <a:lnTo>
                      <a:pt x="6" y="0"/>
                    </a:lnTo>
                    <a:lnTo>
                      <a:pt x="973" y="453"/>
                    </a:lnTo>
                    <a:lnTo>
                      <a:pt x="26" y="11"/>
                    </a:lnTo>
                    <a:lnTo>
                      <a:pt x="20" y="35"/>
                    </a:lnTo>
                    <a:lnTo>
                      <a:pt x="0" y="26"/>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1" name="Freeform 542"/>
              <p:cNvSpPr>
                <a:spLocks/>
              </p:cNvSpPr>
              <p:nvPr/>
            </p:nvSpPr>
            <p:spPr bwMode="auto">
              <a:xfrm>
                <a:off x="1319" y="1567"/>
                <a:ext cx="953" cy="222"/>
              </a:xfrm>
              <a:custGeom>
                <a:avLst/>
                <a:gdLst>
                  <a:gd name="T0" fmla="*/ 0 w 953"/>
                  <a:gd name="T1" fmla="*/ 1 h 444"/>
                  <a:gd name="T2" fmla="*/ 6 w 953"/>
                  <a:gd name="T3" fmla="*/ 0 h 444"/>
                  <a:gd name="T4" fmla="*/ 953 w 953"/>
                  <a:gd name="T5" fmla="*/ 14 h 444"/>
                  <a:gd name="T6" fmla="*/ 953 w 953"/>
                  <a:gd name="T7" fmla="*/ 14 h 444"/>
                  <a:gd name="T8" fmla="*/ 26 w 953"/>
                  <a:gd name="T9" fmla="*/ 1 h 444"/>
                  <a:gd name="T10" fmla="*/ 20 w 953"/>
                  <a:gd name="T11" fmla="*/ 2 h 444"/>
                  <a:gd name="T12" fmla="*/ 0 w 953"/>
                  <a:gd name="T13" fmla="*/ 1 h 4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3" h="444">
                    <a:moveTo>
                      <a:pt x="0" y="24"/>
                    </a:moveTo>
                    <a:lnTo>
                      <a:pt x="6" y="0"/>
                    </a:lnTo>
                    <a:lnTo>
                      <a:pt x="953" y="442"/>
                    </a:lnTo>
                    <a:lnTo>
                      <a:pt x="953" y="444"/>
                    </a:lnTo>
                    <a:lnTo>
                      <a:pt x="26" y="9"/>
                    </a:lnTo>
                    <a:lnTo>
                      <a:pt x="20" y="33"/>
                    </a:lnTo>
                    <a:lnTo>
                      <a:pt x="0" y="24"/>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2" name="Freeform 543"/>
              <p:cNvSpPr>
                <a:spLocks/>
              </p:cNvSpPr>
              <p:nvPr/>
            </p:nvSpPr>
            <p:spPr bwMode="auto">
              <a:xfrm>
                <a:off x="1339" y="1572"/>
                <a:ext cx="933" cy="217"/>
              </a:xfrm>
              <a:custGeom>
                <a:avLst/>
                <a:gdLst>
                  <a:gd name="T0" fmla="*/ 0 w 933"/>
                  <a:gd name="T1" fmla="*/ 0 h 435"/>
                  <a:gd name="T2" fmla="*/ 6 w 933"/>
                  <a:gd name="T3" fmla="*/ 0 h 435"/>
                  <a:gd name="T4" fmla="*/ 933 w 933"/>
                  <a:gd name="T5" fmla="*/ 13 h 435"/>
                  <a:gd name="T6" fmla="*/ 933 w 933"/>
                  <a:gd name="T7" fmla="*/ 13 h 435"/>
                  <a:gd name="T8" fmla="*/ 25 w 933"/>
                  <a:gd name="T9" fmla="*/ 0 h 435"/>
                  <a:gd name="T10" fmla="*/ 20 w 933"/>
                  <a:gd name="T11" fmla="*/ 1 h 435"/>
                  <a:gd name="T12" fmla="*/ 0 w 933"/>
                  <a:gd name="T13" fmla="*/ 0 h 4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435">
                    <a:moveTo>
                      <a:pt x="0" y="24"/>
                    </a:moveTo>
                    <a:lnTo>
                      <a:pt x="6" y="0"/>
                    </a:lnTo>
                    <a:lnTo>
                      <a:pt x="933" y="435"/>
                    </a:lnTo>
                    <a:lnTo>
                      <a:pt x="25" y="11"/>
                    </a:lnTo>
                    <a:lnTo>
                      <a:pt x="20" y="33"/>
                    </a:lnTo>
                    <a:lnTo>
                      <a:pt x="0" y="24"/>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3" name="Freeform 544"/>
              <p:cNvSpPr>
                <a:spLocks/>
              </p:cNvSpPr>
              <p:nvPr/>
            </p:nvSpPr>
            <p:spPr bwMode="auto">
              <a:xfrm>
                <a:off x="1359" y="1577"/>
                <a:ext cx="913" cy="212"/>
              </a:xfrm>
              <a:custGeom>
                <a:avLst/>
                <a:gdLst>
                  <a:gd name="T0" fmla="*/ 0 w 913"/>
                  <a:gd name="T1" fmla="*/ 1 h 424"/>
                  <a:gd name="T2" fmla="*/ 5 w 913"/>
                  <a:gd name="T3" fmla="*/ 0 h 424"/>
                  <a:gd name="T4" fmla="*/ 913 w 913"/>
                  <a:gd name="T5" fmla="*/ 14 h 424"/>
                  <a:gd name="T6" fmla="*/ 913 w 913"/>
                  <a:gd name="T7" fmla="*/ 14 h 424"/>
                  <a:gd name="T8" fmla="*/ 25 w 913"/>
                  <a:gd name="T9" fmla="*/ 1 h 424"/>
                  <a:gd name="T10" fmla="*/ 19 w 913"/>
                  <a:gd name="T11" fmla="*/ 1 h 424"/>
                  <a:gd name="T12" fmla="*/ 0 w 913"/>
                  <a:gd name="T13" fmla="*/ 1 h 4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3" h="424">
                    <a:moveTo>
                      <a:pt x="0" y="22"/>
                    </a:moveTo>
                    <a:lnTo>
                      <a:pt x="5" y="0"/>
                    </a:lnTo>
                    <a:lnTo>
                      <a:pt x="913" y="424"/>
                    </a:lnTo>
                    <a:lnTo>
                      <a:pt x="25" y="9"/>
                    </a:lnTo>
                    <a:lnTo>
                      <a:pt x="19" y="31"/>
                    </a:lnTo>
                    <a:lnTo>
                      <a:pt x="0" y="22"/>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4" name="Freeform 545"/>
              <p:cNvSpPr>
                <a:spLocks/>
              </p:cNvSpPr>
              <p:nvPr/>
            </p:nvSpPr>
            <p:spPr bwMode="auto">
              <a:xfrm>
                <a:off x="1378" y="1582"/>
                <a:ext cx="894" cy="207"/>
              </a:xfrm>
              <a:custGeom>
                <a:avLst/>
                <a:gdLst>
                  <a:gd name="T0" fmla="*/ 0 w 894"/>
                  <a:gd name="T1" fmla="*/ 0 h 415"/>
                  <a:gd name="T2" fmla="*/ 6 w 894"/>
                  <a:gd name="T3" fmla="*/ 0 h 415"/>
                  <a:gd name="T4" fmla="*/ 894 w 894"/>
                  <a:gd name="T5" fmla="*/ 12 h 415"/>
                  <a:gd name="T6" fmla="*/ 894 w 894"/>
                  <a:gd name="T7" fmla="*/ 12 h 415"/>
                  <a:gd name="T8" fmla="*/ 26 w 894"/>
                  <a:gd name="T9" fmla="*/ 0 h 415"/>
                  <a:gd name="T10" fmla="*/ 20 w 894"/>
                  <a:gd name="T11" fmla="*/ 0 h 415"/>
                  <a:gd name="T12" fmla="*/ 0 w 894"/>
                  <a:gd name="T13" fmla="*/ 0 h 4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4" h="415">
                    <a:moveTo>
                      <a:pt x="0" y="22"/>
                    </a:moveTo>
                    <a:lnTo>
                      <a:pt x="6" y="0"/>
                    </a:lnTo>
                    <a:lnTo>
                      <a:pt x="894" y="415"/>
                    </a:lnTo>
                    <a:lnTo>
                      <a:pt x="26" y="9"/>
                    </a:lnTo>
                    <a:lnTo>
                      <a:pt x="20" y="31"/>
                    </a:lnTo>
                    <a:lnTo>
                      <a:pt x="0" y="22"/>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5" name="Freeform 546"/>
              <p:cNvSpPr>
                <a:spLocks/>
              </p:cNvSpPr>
              <p:nvPr/>
            </p:nvSpPr>
            <p:spPr bwMode="auto">
              <a:xfrm>
                <a:off x="1398" y="1586"/>
                <a:ext cx="874" cy="204"/>
              </a:xfrm>
              <a:custGeom>
                <a:avLst/>
                <a:gdLst>
                  <a:gd name="T0" fmla="*/ 0 w 874"/>
                  <a:gd name="T1" fmla="*/ 1 h 408"/>
                  <a:gd name="T2" fmla="*/ 6 w 874"/>
                  <a:gd name="T3" fmla="*/ 0 h 408"/>
                  <a:gd name="T4" fmla="*/ 874 w 874"/>
                  <a:gd name="T5" fmla="*/ 13 h 408"/>
                  <a:gd name="T6" fmla="*/ 874 w 874"/>
                  <a:gd name="T7" fmla="*/ 13 h 408"/>
                  <a:gd name="T8" fmla="*/ 27 w 874"/>
                  <a:gd name="T9" fmla="*/ 1 h 408"/>
                  <a:gd name="T10" fmla="*/ 21 w 874"/>
                  <a:gd name="T11" fmla="*/ 2 h 408"/>
                  <a:gd name="T12" fmla="*/ 0 w 874"/>
                  <a:gd name="T13" fmla="*/ 1 h 4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4" h="408">
                    <a:moveTo>
                      <a:pt x="0" y="22"/>
                    </a:moveTo>
                    <a:lnTo>
                      <a:pt x="6" y="0"/>
                    </a:lnTo>
                    <a:lnTo>
                      <a:pt x="874" y="406"/>
                    </a:lnTo>
                    <a:lnTo>
                      <a:pt x="874" y="408"/>
                    </a:lnTo>
                    <a:lnTo>
                      <a:pt x="27" y="11"/>
                    </a:lnTo>
                    <a:lnTo>
                      <a:pt x="21" y="33"/>
                    </a:lnTo>
                    <a:lnTo>
                      <a:pt x="0" y="2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6" name="Freeform 547"/>
              <p:cNvSpPr>
                <a:spLocks/>
              </p:cNvSpPr>
              <p:nvPr/>
            </p:nvSpPr>
            <p:spPr bwMode="auto">
              <a:xfrm>
                <a:off x="1419" y="1592"/>
                <a:ext cx="853" cy="198"/>
              </a:xfrm>
              <a:custGeom>
                <a:avLst/>
                <a:gdLst>
                  <a:gd name="T0" fmla="*/ 0 w 853"/>
                  <a:gd name="T1" fmla="*/ 0 h 397"/>
                  <a:gd name="T2" fmla="*/ 6 w 853"/>
                  <a:gd name="T3" fmla="*/ 0 h 397"/>
                  <a:gd name="T4" fmla="*/ 853 w 853"/>
                  <a:gd name="T5" fmla="*/ 12 h 397"/>
                  <a:gd name="T6" fmla="*/ 853 w 853"/>
                  <a:gd name="T7" fmla="*/ 12 h 397"/>
                  <a:gd name="T8" fmla="*/ 27 w 853"/>
                  <a:gd name="T9" fmla="*/ 0 h 397"/>
                  <a:gd name="T10" fmla="*/ 22 w 853"/>
                  <a:gd name="T11" fmla="*/ 0 h 397"/>
                  <a:gd name="T12" fmla="*/ 0 w 853"/>
                  <a:gd name="T13" fmla="*/ 0 h 3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3" h="397">
                    <a:moveTo>
                      <a:pt x="0" y="22"/>
                    </a:moveTo>
                    <a:lnTo>
                      <a:pt x="6" y="0"/>
                    </a:lnTo>
                    <a:lnTo>
                      <a:pt x="853" y="397"/>
                    </a:lnTo>
                    <a:lnTo>
                      <a:pt x="27" y="11"/>
                    </a:lnTo>
                    <a:lnTo>
                      <a:pt x="22" y="31"/>
                    </a:lnTo>
                    <a:lnTo>
                      <a:pt x="0" y="22"/>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7" name="Freeform 548"/>
              <p:cNvSpPr>
                <a:spLocks/>
              </p:cNvSpPr>
              <p:nvPr/>
            </p:nvSpPr>
            <p:spPr bwMode="auto">
              <a:xfrm>
                <a:off x="1441" y="1597"/>
                <a:ext cx="831" cy="193"/>
              </a:xfrm>
              <a:custGeom>
                <a:avLst/>
                <a:gdLst>
                  <a:gd name="T0" fmla="*/ 0 w 831"/>
                  <a:gd name="T1" fmla="*/ 1 h 386"/>
                  <a:gd name="T2" fmla="*/ 5 w 831"/>
                  <a:gd name="T3" fmla="*/ 0 h 386"/>
                  <a:gd name="T4" fmla="*/ 831 w 831"/>
                  <a:gd name="T5" fmla="*/ 13 h 386"/>
                  <a:gd name="T6" fmla="*/ 829 w 831"/>
                  <a:gd name="T7" fmla="*/ 13 h 386"/>
                  <a:gd name="T8" fmla="*/ 27 w 831"/>
                  <a:gd name="T9" fmla="*/ 1 h 386"/>
                  <a:gd name="T10" fmla="*/ 21 w 831"/>
                  <a:gd name="T11" fmla="*/ 1 h 386"/>
                  <a:gd name="T12" fmla="*/ 0 w 831"/>
                  <a:gd name="T13" fmla="*/ 1 h 3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1" h="386">
                    <a:moveTo>
                      <a:pt x="0" y="20"/>
                    </a:moveTo>
                    <a:lnTo>
                      <a:pt x="5" y="0"/>
                    </a:lnTo>
                    <a:lnTo>
                      <a:pt x="831" y="386"/>
                    </a:lnTo>
                    <a:lnTo>
                      <a:pt x="829" y="386"/>
                    </a:lnTo>
                    <a:lnTo>
                      <a:pt x="27" y="11"/>
                    </a:lnTo>
                    <a:lnTo>
                      <a:pt x="21" y="31"/>
                    </a:lnTo>
                    <a:lnTo>
                      <a:pt x="0" y="2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8" name="Freeform 549"/>
              <p:cNvSpPr>
                <a:spLocks/>
              </p:cNvSpPr>
              <p:nvPr/>
            </p:nvSpPr>
            <p:spPr bwMode="auto">
              <a:xfrm>
                <a:off x="1462" y="1602"/>
                <a:ext cx="808" cy="188"/>
              </a:xfrm>
              <a:custGeom>
                <a:avLst/>
                <a:gdLst>
                  <a:gd name="T0" fmla="*/ 0 w 808"/>
                  <a:gd name="T1" fmla="*/ 1 h 375"/>
                  <a:gd name="T2" fmla="*/ 6 w 808"/>
                  <a:gd name="T3" fmla="*/ 0 h 375"/>
                  <a:gd name="T4" fmla="*/ 808 w 808"/>
                  <a:gd name="T5" fmla="*/ 12 h 375"/>
                  <a:gd name="T6" fmla="*/ 808 w 808"/>
                  <a:gd name="T7" fmla="*/ 12 h 375"/>
                  <a:gd name="T8" fmla="*/ 28 w 808"/>
                  <a:gd name="T9" fmla="*/ 1 h 375"/>
                  <a:gd name="T10" fmla="*/ 22 w 808"/>
                  <a:gd name="T11" fmla="*/ 1 h 375"/>
                  <a:gd name="T12" fmla="*/ 0 w 808"/>
                  <a:gd name="T13" fmla="*/ 1 h 3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8" h="375">
                    <a:moveTo>
                      <a:pt x="0" y="20"/>
                    </a:moveTo>
                    <a:lnTo>
                      <a:pt x="6" y="0"/>
                    </a:lnTo>
                    <a:lnTo>
                      <a:pt x="808" y="375"/>
                    </a:lnTo>
                    <a:lnTo>
                      <a:pt x="28" y="11"/>
                    </a:lnTo>
                    <a:lnTo>
                      <a:pt x="22" y="31"/>
                    </a:lnTo>
                    <a:lnTo>
                      <a:pt x="0" y="20"/>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99" name="Freeform 550"/>
              <p:cNvSpPr>
                <a:spLocks/>
              </p:cNvSpPr>
              <p:nvPr/>
            </p:nvSpPr>
            <p:spPr bwMode="auto">
              <a:xfrm>
                <a:off x="1484" y="1608"/>
                <a:ext cx="786" cy="183"/>
              </a:xfrm>
              <a:custGeom>
                <a:avLst/>
                <a:gdLst>
                  <a:gd name="T0" fmla="*/ 0 w 786"/>
                  <a:gd name="T1" fmla="*/ 1 h 365"/>
                  <a:gd name="T2" fmla="*/ 6 w 786"/>
                  <a:gd name="T3" fmla="*/ 0 h 365"/>
                  <a:gd name="T4" fmla="*/ 786 w 786"/>
                  <a:gd name="T5" fmla="*/ 12 h 365"/>
                  <a:gd name="T6" fmla="*/ 786 w 786"/>
                  <a:gd name="T7" fmla="*/ 12 h 365"/>
                  <a:gd name="T8" fmla="*/ 30 w 786"/>
                  <a:gd name="T9" fmla="*/ 1 h 365"/>
                  <a:gd name="T10" fmla="*/ 25 w 786"/>
                  <a:gd name="T11" fmla="*/ 1 h 365"/>
                  <a:gd name="T12" fmla="*/ 0 w 786"/>
                  <a:gd name="T13" fmla="*/ 1 h 3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6" h="365">
                    <a:moveTo>
                      <a:pt x="0" y="20"/>
                    </a:moveTo>
                    <a:lnTo>
                      <a:pt x="6" y="0"/>
                    </a:lnTo>
                    <a:lnTo>
                      <a:pt x="786" y="364"/>
                    </a:lnTo>
                    <a:lnTo>
                      <a:pt x="786" y="365"/>
                    </a:lnTo>
                    <a:lnTo>
                      <a:pt x="30" y="11"/>
                    </a:lnTo>
                    <a:lnTo>
                      <a:pt x="25" y="31"/>
                    </a:lnTo>
                    <a:lnTo>
                      <a:pt x="0" y="2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0" name="Freeform 551"/>
              <p:cNvSpPr>
                <a:spLocks/>
              </p:cNvSpPr>
              <p:nvPr/>
            </p:nvSpPr>
            <p:spPr bwMode="auto">
              <a:xfrm>
                <a:off x="1509" y="1613"/>
                <a:ext cx="761" cy="178"/>
              </a:xfrm>
              <a:custGeom>
                <a:avLst/>
                <a:gdLst>
                  <a:gd name="T0" fmla="*/ 0 w 761"/>
                  <a:gd name="T1" fmla="*/ 1 h 354"/>
                  <a:gd name="T2" fmla="*/ 5 w 761"/>
                  <a:gd name="T3" fmla="*/ 0 h 354"/>
                  <a:gd name="T4" fmla="*/ 761 w 761"/>
                  <a:gd name="T5" fmla="*/ 12 h 354"/>
                  <a:gd name="T6" fmla="*/ 761 w 761"/>
                  <a:gd name="T7" fmla="*/ 12 h 354"/>
                  <a:gd name="T8" fmla="*/ 29 w 761"/>
                  <a:gd name="T9" fmla="*/ 1 h 354"/>
                  <a:gd name="T10" fmla="*/ 24 w 761"/>
                  <a:gd name="T11" fmla="*/ 1 h 354"/>
                  <a:gd name="T12" fmla="*/ 0 w 761"/>
                  <a:gd name="T13" fmla="*/ 1 h 3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1" h="354">
                    <a:moveTo>
                      <a:pt x="0" y="20"/>
                    </a:moveTo>
                    <a:lnTo>
                      <a:pt x="5" y="0"/>
                    </a:lnTo>
                    <a:lnTo>
                      <a:pt x="761" y="354"/>
                    </a:lnTo>
                    <a:lnTo>
                      <a:pt x="29" y="12"/>
                    </a:lnTo>
                    <a:lnTo>
                      <a:pt x="24" y="30"/>
                    </a:lnTo>
                    <a:lnTo>
                      <a:pt x="0" y="20"/>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1" name="Freeform 552"/>
              <p:cNvSpPr>
                <a:spLocks/>
              </p:cNvSpPr>
              <p:nvPr/>
            </p:nvSpPr>
            <p:spPr bwMode="auto">
              <a:xfrm>
                <a:off x="1533" y="1620"/>
                <a:ext cx="737" cy="171"/>
              </a:xfrm>
              <a:custGeom>
                <a:avLst/>
                <a:gdLst>
                  <a:gd name="T0" fmla="*/ 0 w 737"/>
                  <a:gd name="T1" fmla="*/ 1 h 342"/>
                  <a:gd name="T2" fmla="*/ 5 w 737"/>
                  <a:gd name="T3" fmla="*/ 0 h 342"/>
                  <a:gd name="T4" fmla="*/ 737 w 737"/>
                  <a:gd name="T5" fmla="*/ 11 h 342"/>
                  <a:gd name="T6" fmla="*/ 737 w 737"/>
                  <a:gd name="T7" fmla="*/ 11 h 342"/>
                  <a:gd name="T8" fmla="*/ 31 w 737"/>
                  <a:gd name="T9" fmla="*/ 1 h 342"/>
                  <a:gd name="T10" fmla="*/ 25 w 737"/>
                  <a:gd name="T11" fmla="*/ 1 h 342"/>
                  <a:gd name="T12" fmla="*/ 0 w 737"/>
                  <a:gd name="T13" fmla="*/ 1 h 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7" h="342">
                    <a:moveTo>
                      <a:pt x="0" y="18"/>
                    </a:moveTo>
                    <a:lnTo>
                      <a:pt x="5" y="0"/>
                    </a:lnTo>
                    <a:lnTo>
                      <a:pt x="737" y="342"/>
                    </a:lnTo>
                    <a:lnTo>
                      <a:pt x="31" y="13"/>
                    </a:lnTo>
                    <a:lnTo>
                      <a:pt x="25" y="29"/>
                    </a:lnTo>
                    <a:lnTo>
                      <a:pt x="0" y="18"/>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2" name="Freeform 553"/>
              <p:cNvSpPr>
                <a:spLocks/>
              </p:cNvSpPr>
              <p:nvPr/>
            </p:nvSpPr>
            <p:spPr bwMode="auto">
              <a:xfrm>
                <a:off x="1558" y="1626"/>
                <a:ext cx="712" cy="166"/>
              </a:xfrm>
              <a:custGeom>
                <a:avLst/>
                <a:gdLst>
                  <a:gd name="T0" fmla="*/ 0 w 712"/>
                  <a:gd name="T1" fmla="*/ 1 h 331"/>
                  <a:gd name="T2" fmla="*/ 6 w 712"/>
                  <a:gd name="T3" fmla="*/ 0 h 331"/>
                  <a:gd name="T4" fmla="*/ 712 w 712"/>
                  <a:gd name="T5" fmla="*/ 11 h 331"/>
                  <a:gd name="T6" fmla="*/ 712 w 712"/>
                  <a:gd name="T7" fmla="*/ 11 h 331"/>
                  <a:gd name="T8" fmla="*/ 31 w 712"/>
                  <a:gd name="T9" fmla="*/ 1 h 331"/>
                  <a:gd name="T10" fmla="*/ 27 w 712"/>
                  <a:gd name="T11" fmla="*/ 1 h 331"/>
                  <a:gd name="T12" fmla="*/ 0 w 712"/>
                  <a:gd name="T13" fmla="*/ 1 h 3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2" h="331">
                    <a:moveTo>
                      <a:pt x="0" y="16"/>
                    </a:moveTo>
                    <a:lnTo>
                      <a:pt x="6" y="0"/>
                    </a:lnTo>
                    <a:lnTo>
                      <a:pt x="712" y="329"/>
                    </a:lnTo>
                    <a:lnTo>
                      <a:pt x="712" y="331"/>
                    </a:lnTo>
                    <a:lnTo>
                      <a:pt x="31" y="13"/>
                    </a:lnTo>
                    <a:lnTo>
                      <a:pt x="27" y="29"/>
                    </a:lnTo>
                    <a:lnTo>
                      <a:pt x="0" y="16"/>
                    </a:lnTo>
                    <a:close/>
                  </a:path>
                </a:pathLst>
              </a:custGeom>
              <a:solidFill>
                <a:srgbClr val="CACA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3" name="Freeform 554"/>
              <p:cNvSpPr>
                <a:spLocks/>
              </p:cNvSpPr>
              <p:nvPr/>
            </p:nvSpPr>
            <p:spPr bwMode="auto">
              <a:xfrm>
                <a:off x="1585" y="1632"/>
                <a:ext cx="685" cy="160"/>
              </a:xfrm>
              <a:custGeom>
                <a:avLst/>
                <a:gdLst>
                  <a:gd name="T0" fmla="*/ 0 w 685"/>
                  <a:gd name="T1" fmla="*/ 1 h 318"/>
                  <a:gd name="T2" fmla="*/ 4 w 685"/>
                  <a:gd name="T3" fmla="*/ 0 h 318"/>
                  <a:gd name="T4" fmla="*/ 685 w 685"/>
                  <a:gd name="T5" fmla="*/ 11 h 318"/>
                  <a:gd name="T6" fmla="*/ 685 w 685"/>
                  <a:gd name="T7" fmla="*/ 11 h 318"/>
                  <a:gd name="T8" fmla="*/ 32 w 685"/>
                  <a:gd name="T9" fmla="*/ 1 h 318"/>
                  <a:gd name="T10" fmla="*/ 27 w 685"/>
                  <a:gd name="T11" fmla="*/ 1 h 318"/>
                  <a:gd name="T12" fmla="*/ 0 w 685"/>
                  <a:gd name="T13" fmla="*/ 1 h 3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5" h="318">
                    <a:moveTo>
                      <a:pt x="0" y="16"/>
                    </a:moveTo>
                    <a:lnTo>
                      <a:pt x="4" y="0"/>
                    </a:lnTo>
                    <a:lnTo>
                      <a:pt x="685" y="318"/>
                    </a:lnTo>
                    <a:lnTo>
                      <a:pt x="32" y="12"/>
                    </a:lnTo>
                    <a:lnTo>
                      <a:pt x="27" y="29"/>
                    </a:lnTo>
                    <a:lnTo>
                      <a:pt x="0" y="1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4" name="Freeform 555"/>
              <p:cNvSpPr>
                <a:spLocks/>
              </p:cNvSpPr>
              <p:nvPr/>
            </p:nvSpPr>
            <p:spPr bwMode="auto">
              <a:xfrm>
                <a:off x="1612" y="1639"/>
                <a:ext cx="658" cy="153"/>
              </a:xfrm>
              <a:custGeom>
                <a:avLst/>
                <a:gdLst>
                  <a:gd name="T0" fmla="*/ 0 w 658"/>
                  <a:gd name="T1" fmla="*/ 1 h 306"/>
                  <a:gd name="T2" fmla="*/ 5 w 658"/>
                  <a:gd name="T3" fmla="*/ 0 h 306"/>
                  <a:gd name="T4" fmla="*/ 658 w 658"/>
                  <a:gd name="T5" fmla="*/ 10 h 306"/>
                  <a:gd name="T6" fmla="*/ 658 w 658"/>
                  <a:gd name="T7" fmla="*/ 10 h 306"/>
                  <a:gd name="T8" fmla="*/ 34 w 658"/>
                  <a:gd name="T9" fmla="*/ 1 h 306"/>
                  <a:gd name="T10" fmla="*/ 29 w 658"/>
                  <a:gd name="T11" fmla="*/ 1 h 306"/>
                  <a:gd name="T12" fmla="*/ 0 w 658"/>
                  <a:gd name="T13" fmla="*/ 1 h 3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8" h="306">
                    <a:moveTo>
                      <a:pt x="0" y="17"/>
                    </a:moveTo>
                    <a:lnTo>
                      <a:pt x="5" y="0"/>
                    </a:lnTo>
                    <a:lnTo>
                      <a:pt x="658" y="306"/>
                    </a:lnTo>
                    <a:lnTo>
                      <a:pt x="34" y="15"/>
                    </a:lnTo>
                    <a:lnTo>
                      <a:pt x="29" y="31"/>
                    </a:lnTo>
                    <a:lnTo>
                      <a:pt x="0" y="1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5" name="Freeform 556"/>
              <p:cNvSpPr>
                <a:spLocks/>
              </p:cNvSpPr>
              <p:nvPr/>
            </p:nvSpPr>
            <p:spPr bwMode="auto">
              <a:xfrm>
                <a:off x="1641" y="1646"/>
                <a:ext cx="629" cy="147"/>
              </a:xfrm>
              <a:custGeom>
                <a:avLst/>
                <a:gdLst>
                  <a:gd name="T0" fmla="*/ 0 w 629"/>
                  <a:gd name="T1" fmla="*/ 1 h 293"/>
                  <a:gd name="T2" fmla="*/ 5 w 629"/>
                  <a:gd name="T3" fmla="*/ 0 h 293"/>
                  <a:gd name="T4" fmla="*/ 629 w 629"/>
                  <a:gd name="T5" fmla="*/ 10 h 293"/>
                  <a:gd name="T6" fmla="*/ 628 w 629"/>
                  <a:gd name="T7" fmla="*/ 10 h 293"/>
                  <a:gd name="T8" fmla="*/ 34 w 629"/>
                  <a:gd name="T9" fmla="*/ 1 h 293"/>
                  <a:gd name="T10" fmla="*/ 30 w 629"/>
                  <a:gd name="T11" fmla="*/ 1 h 293"/>
                  <a:gd name="T12" fmla="*/ 0 w 629"/>
                  <a:gd name="T13" fmla="*/ 1 h 2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9" h="293">
                    <a:moveTo>
                      <a:pt x="0" y="16"/>
                    </a:moveTo>
                    <a:lnTo>
                      <a:pt x="5" y="0"/>
                    </a:lnTo>
                    <a:lnTo>
                      <a:pt x="629" y="291"/>
                    </a:lnTo>
                    <a:lnTo>
                      <a:pt x="628" y="293"/>
                    </a:lnTo>
                    <a:lnTo>
                      <a:pt x="34" y="14"/>
                    </a:lnTo>
                    <a:lnTo>
                      <a:pt x="30" y="29"/>
                    </a:lnTo>
                    <a:lnTo>
                      <a:pt x="0" y="16"/>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6" name="Freeform 557"/>
              <p:cNvSpPr>
                <a:spLocks/>
              </p:cNvSpPr>
              <p:nvPr/>
            </p:nvSpPr>
            <p:spPr bwMode="auto">
              <a:xfrm>
                <a:off x="1671" y="1653"/>
                <a:ext cx="598" cy="140"/>
              </a:xfrm>
              <a:custGeom>
                <a:avLst/>
                <a:gdLst>
                  <a:gd name="T0" fmla="*/ 0 w 598"/>
                  <a:gd name="T1" fmla="*/ 1 h 279"/>
                  <a:gd name="T2" fmla="*/ 4 w 598"/>
                  <a:gd name="T3" fmla="*/ 0 h 279"/>
                  <a:gd name="T4" fmla="*/ 598 w 598"/>
                  <a:gd name="T5" fmla="*/ 9 h 279"/>
                  <a:gd name="T6" fmla="*/ 598 w 598"/>
                  <a:gd name="T7" fmla="*/ 9 h 279"/>
                  <a:gd name="T8" fmla="*/ 35 w 598"/>
                  <a:gd name="T9" fmla="*/ 1 h 279"/>
                  <a:gd name="T10" fmla="*/ 31 w 598"/>
                  <a:gd name="T11" fmla="*/ 1 h 279"/>
                  <a:gd name="T12" fmla="*/ 0 w 598"/>
                  <a:gd name="T13" fmla="*/ 1 h 2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8" h="279">
                    <a:moveTo>
                      <a:pt x="0" y="15"/>
                    </a:moveTo>
                    <a:lnTo>
                      <a:pt x="4" y="0"/>
                    </a:lnTo>
                    <a:lnTo>
                      <a:pt x="598" y="279"/>
                    </a:lnTo>
                    <a:lnTo>
                      <a:pt x="35" y="17"/>
                    </a:lnTo>
                    <a:lnTo>
                      <a:pt x="31" y="29"/>
                    </a:lnTo>
                    <a:lnTo>
                      <a:pt x="0" y="15"/>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7" name="Freeform 558"/>
              <p:cNvSpPr>
                <a:spLocks/>
              </p:cNvSpPr>
              <p:nvPr/>
            </p:nvSpPr>
            <p:spPr bwMode="auto">
              <a:xfrm>
                <a:off x="1702" y="1661"/>
                <a:ext cx="567" cy="132"/>
              </a:xfrm>
              <a:custGeom>
                <a:avLst/>
                <a:gdLst>
                  <a:gd name="T0" fmla="*/ 0 w 567"/>
                  <a:gd name="T1" fmla="*/ 1 h 264"/>
                  <a:gd name="T2" fmla="*/ 4 w 567"/>
                  <a:gd name="T3" fmla="*/ 0 h 264"/>
                  <a:gd name="T4" fmla="*/ 567 w 567"/>
                  <a:gd name="T5" fmla="*/ 9 h 264"/>
                  <a:gd name="T6" fmla="*/ 567 w 567"/>
                  <a:gd name="T7" fmla="*/ 9 h 264"/>
                  <a:gd name="T8" fmla="*/ 37 w 567"/>
                  <a:gd name="T9" fmla="*/ 1 h 264"/>
                  <a:gd name="T10" fmla="*/ 33 w 567"/>
                  <a:gd name="T11" fmla="*/ 1 h 264"/>
                  <a:gd name="T12" fmla="*/ 0 w 567"/>
                  <a:gd name="T13" fmla="*/ 1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7" h="264">
                    <a:moveTo>
                      <a:pt x="0" y="12"/>
                    </a:moveTo>
                    <a:lnTo>
                      <a:pt x="4" y="0"/>
                    </a:lnTo>
                    <a:lnTo>
                      <a:pt x="567" y="262"/>
                    </a:lnTo>
                    <a:lnTo>
                      <a:pt x="567" y="264"/>
                    </a:lnTo>
                    <a:lnTo>
                      <a:pt x="37" y="14"/>
                    </a:lnTo>
                    <a:lnTo>
                      <a:pt x="33" y="29"/>
                    </a:lnTo>
                    <a:lnTo>
                      <a:pt x="0" y="1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8" name="Freeform 559"/>
              <p:cNvSpPr>
                <a:spLocks/>
              </p:cNvSpPr>
              <p:nvPr/>
            </p:nvSpPr>
            <p:spPr bwMode="auto">
              <a:xfrm>
                <a:off x="1735" y="1669"/>
                <a:ext cx="534" cy="124"/>
              </a:xfrm>
              <a:custGeom>
                <a:avLst/>
                <a:gdLst>
                  <a:gd name="T0" fmla="*/ 0 w 534"/>
                  <a:gd name="T1" fmla="*/ 0 h 250"/>
                  <a:gd name="T2" fmla="*/ 4 w 534"/>
                  <a:gd name="T3" fmla="*/ 0 h 250"/>
                  <a:gd name="T4" fmla="*/ 534 w 534"/>
                  <a:gd name="T5" fmla="*/ 7 h 250"/>
                  <a:gd name="T6" fmla="*/ 534 w 534"/>
                  <a:gd name="T7" fmla="*/ 7 h 250"/>
                  <a:gd name="T8" fmla="*/ 36 w 534"/>
                  <a:gd name="T9" fmla="*/ 0 h 250"/>
                  <a:gd name="T10" fmla="*/ 34 w 534"/>
                  <a:gd name="T11" fmla="*/ 0 h 250"/>
                  <a:gd name="T12" fmla="*/ 0 w 534"/>
                  <a:gd name="T13" fmla="*/ 0 h 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4" h="250">
                    <a:moveTo>
                      <a:pt x="0" y="15"/>
                    </a:moveTo>
                    <a:lnTo>
                      <a:pt x="4" y="0"/>
                    </a:lnTo>
                    <a:lnTo>
                      <a:pt x="534" y="250"/>
                    </a:lnTo>
                    <a:lnTo>
                      <a:pt x="36" y="18"/>
                    </a:lnTo>
                    <a:lnTo>
                      <a:pt x="34" y="31"/>
                    </a:lnTo>
                    <a:lnTo>
                      <a:pt x="0" y="15"/>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09" name="Freeform 560"/>
              <p:cNvSpPr>
                <a:spLocks/>
              </p:cNvSpPr>
              <p:nvPr/>
            </p:nvSpPr>
            <p:spPr bwMode="auto">
              <a:xfrm>
                <a:off x="1769" y="1678"/>
                <a:ext cx="500" cy="116"/>
              </a:xfrm>
              <a:custGeom>
                <a:avLst/>
                <a:gdLst>
                  <a:gd name="T0" fmla="*/ 0 w 500"/>
                  <a:gd name="T1" fmla="*/ 0 h 234"/>
                  <a:gd name="T2" fmla="*/ 2 w 500"/>
                  <a:gd name="T3" fmla="*/ 0 h 234"/>
                  <a:gd name="T4" fmla="*/ 500 w 500"/>
                  <a:gd name="T5" fmla="*/ 7 h 234"/>
                  <a:gd name="T6" fmla="*/ 500 w 500"/>
                  <a:gd name="T7" fmla="*/ 7 h 234"/>
                  <a:gd name="T8" fmla="*/ 39 w 500"/>
                  <a:gd name="T9" fmla="*/ 0 h 234"/>
                  <a:gd name="T10" fmla="*/ 35 w 500"/>
                  <a:gd name="T11" fmla="*/ 0 h 234"/>
                  <a:gd name="T12" fmla="*/ 0 w 500"/>
                  <a:gd name="T13" fmla="*/ 0 h 2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0" h="234">
                    <a:moveTo>
                      <a:pt x="0" y="13"/>
                    </a:moveTo>
                    <a:lnTo>
                      <a:pt x="2" y="0"/>
                    </a:lnTo>
                    <a:lnTo>
                      <a:pt x="500" y="232"/>
                    </a:lnTo>
                    <a:lnTo>
                      <a:pt x="500" y="234"/>
                    </a:lnTo>
                    <a:lnTo>
                      <a:pt x="39" y="16"/>
                    </a:lnTo>
                    <a:lnTo>
                      <a:pt x="35" y="29"/>
                    </a:lnTo>
                    <a:lnTo>
                      <a:pt x="0" y="13"/>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0" name="Freeform 561"/>
              <p:cNvSpPr>
                <a:spLocks/>
              </p:cNvSpPr>
              <p:nvPr/>
            </p:nvSpPr>
            <p:spPr bwMode="auto">
              <a:xfrm>
                <a:off x="1804" y="1686"/>
                <a:ext cx="465" cy="108"/>
              </a:xfrm>
              <a:custGeom>
                <a:avLst/>
                <a:gdLst>
                  <a:gd name="T0" fmla="*/ 0 w 465"/>
                  <a:gd name="T1" fmla="*/ 0 h 218"/>
                  <a:gd name="T2" fmla="*/ 4 w 465"/>
                  <a:gd name="T3" fmla="*/ 0 h 218"/>
                  <a:gd name="T4" fmla="*/ 465 w 465"/>
                  <a:gd name="T5" fmla="*/ 6 h 218"/>
                  <a:gd name="T6" fmla="*/ 465 w 465"/>
                  <a:gd name="T7" fmla="*/ 6 h 218"/>
                  <a:gd name="T8" fmla="*/ 41 w 465"/>
                  <a:gd name="T9" fmla="*/ 0 h 218"/>
                  <a:gd name="T10" fmla="*/ 38 w 465"/>
                  <a:gd name="T11" fmla="*/ 0 h 218"/>
                  <a:gd name="T12" fmla="*/ 0 w 465"/>
                  <a:gd name="T13" fmla="*/ 0 h 2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5" h="218">
                    <a:moveTo>
                      <a:pt x="0" y="13"/>
                    </a:moveTo>
                    <a:lnTo>
                      <a:pt x="4" y="0"/>
                    </a:lnTo>
                    <a:lnTo>
                      <a:pt x="465" y="218"/>
                    </a:lnTo>
                    <a:lnTo>
                      <a:pt x="41" y="20"/>
                    </a:lnTo>
                    <a:lnTo>
                      <a:pt x="38" y="29"/>
                    </a:lnTo>
                    <a:lnTo>
                      <a:pt x="0" y="13"/>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1" name="Freeform 562"/>
              <p:cNvSpPr>
                <a:spLocks/>
              </p:cNvSpPr>
              <p:nvPr/>
            </p:nvSpPr>
            <p:spPr bwMode="auto">
              <a:xfrm>
                <a:off x="1842" y="1696"/>
                <a:ext cx="427" cy="99"/>
              </a:xfrm>
              <a:custGeom>
                <a:avLst/>
                <a:gdLst>
                  <a:gd name="T0" fmla="*/ 0 w 427"/>
                  <a:gd name="T1" fmla="*/ 0 h 200"/>
                  <a:gd name="T2" fmla="*/ 3 w 427"/>
                  <a:gd name="T3" fmla="*/ 0 h 200"/>
                  <a:gd name="T4" fmla="*/ 427 w 427"/>
                  <a:gd name="T5" fmla="*/ 6 h 200"/>
                  <a:gd name="T6" fmla="*/ 426 w 427"/>
                  <a:gd name="T7" fmla="*/ 6 h 200"/>
                  <a:gd name="T8" fmla="*/ 41 w 427"/>
                  <a:gd name="T9" fmla="*/ 0 h 200"/>
                  <a:gd name="T10" fmla="*/ 38 w 427"/>
                  <a:gd name="T11" fmla="*/ 0 h 200"/>
                  <a:gd name="T12" fmla="*/ 0 w 427"/>
                  <a:gd name="T13" fmla="*/ 0 h 2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7" h="200">
                    <a:moveTo>
                      <a:pt x="0" y="9"/>
                    </a:moveTo>
                    <a:lnTo>
                      <a:pt x="3" y="0"/>
                    </a:lnTo>
                    <a:lnTo>
                      <a:pt x="427" y="198"/>
                    </a:lnTo>
                    <a:lnTo>
                      <a:pt x="426" y="200"/>
                    </a:lnTo>
                    <a:lnTo>
                      <a:pt x="41" y="18"/>
                    </a:lnTo>
                    <a:lnTo>
                      <a:pt x="38" y="29"/>
                    </a:lnTo>
                    <a:lnTo>
                      <a:pt x="0" y="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2" name="Freeform 563"/>
              <p:cNvSpPr>
                <a:spLocks/>
              </p:cNvSpPr>
              <p:nvPr/>
            </p:nvSpPr>
            <p:spPr bwMode="auto">
              <a:xfrm>
                <a:off x="1880" y="1705"/>
                <a:ext cx="388" cy="90"/>
              </a:xfrm>
              <a:custGeom>
                <a:avLst/>
                <a:gdLst>
                  <a:gd name="T0" fmla="*/ 0 w 388"/>
                  <a:gd name="T1" fmla="*/ 0 h 182"/>
                  <a:gd name="T2" fmla="*/ 3 w 388"/>
                  <a:gd name="T3" fmla="*/ 0 h 182"/>
                  <a:gd name="T4" fmla="*/ 388 w 388"/>
                  <a:gd name="T5" fmla="*/ 5 h 182"/>
                  <a:gd name="T6" fmla="*/ 388 w 388"/>
                  <a:gd name="T7" fmla="*/ 5 h 182"/>
                  <a:gd name="T8" fmla="*/ 44 w 388"/>
                  <a:gd name="T9" fmla="*/ 0 h 182"/>
                  <a:gd name="T10" fmla="*/ 43 w 388"/>
                  <a:gd name="T11" fmla="*/ 0 h 182"/>
                  <a:gd name="T12" fmla="*/ 0 w 388"/>
                  <a:gd name="T13" fmla="*/ 0 h 1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8" h="182">
                    <a:moveTo>
                      <a:pt x="0" y="11"/>
                    </a:moveTo>
                    <a:lnTo>
                      <a:pt x="3" y="0"/>
                    </a:lnTo>
                    <a:lnTo>
                      <a:pt x="388" y="182"/>
                    </a:lnTo>
                    <a:lnTo>
                      <a:pt x="44" y="20"/>
                    </a:lnTo>
                    <a:lnTo>
                      <a:pt x="43" y="29"/>
                    </a:lnTo>
                    <a:lnTo>
                      <a:pt x="0" y="11"/>
                    </a:lnTo>
                    <a:close/>
                  </a:path>
                </a:pathLst>
              </a:custGeom>
              <a:solidFill>
                <a:srgbClr val="DA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3" name="Freeform 564"/>
              <p:cNvSpPr>
                <a:spLocks/>
              </p:cNvSpPr>
              <p:nvPr/>
            </p:nvSpPr>
            <p:spPr bwMode="auto">
              <a:xfrm>
                <a:off x="1923" y="1715"/>
                <a:ext cx="345" cy="81"/>
              </a:xfrm>
              <a:custGeom>
                <a:avLst/>
                <a:gdLst>
                  <a:gd name="T0" fmla="*/ 0 w 345"/>
                  <a:gd name="T1" fmla="*/ 0 h 163"/>
                  <a:gd name="T2" fmla="*/ 1 w 345"/>
                  <a:gd name="T3" fmla="*/ 0 h 163"/>
                  <a:gd name="T4" fmla="*/ 345 w 345"/>
                  <a:gd name="T5" fmla="*/ 5 h 163"/>
                  <a:gd name="T6" fmla="*/ 345 w 345"/>
                  <a:gd name="T7" fmla="*/ 5 h 163"/>
                  <a:gd name="T8" fmla="*/ 45 w 345"/>
                  <a:gd name="T9" fmla="*/ 0 h 163"/>
                  <a:gd name="T10" fmla="*/ 42 w 345"/>
                  <a:gd name="T11" fmla="*/ 0 h 163"/>
                  <a:gd name="T12" fmla="*/ 0 w 345"/>
                  <a:gd name="T13" fmla="*/ 0 h 1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5" h="163">
                    <a:moveTo>
                      <a:pt x="0" y="9"/>
                    </a:moveTo>
                    <a:lnTo>
                      <a:pt x="1" y="0"/>
                    </a:lnTo>
                    <a:lnTo>
                      <a:pt x="345" y="162"/>
                    </a:lnTo>
                    <a:lnTo>
                      <a:pt x="345" y="163"/>
                    </a:lnTo>
                    <a:lnTo>
                      <a:pt x="45" y="22"/>
                    </a:lnTo>
                    <a:lnTo>
                      <a:pt x="42" y="29"/>
                    </a:lnTo>
                    <a:lnTo>
                      <a:pt x="0" y="9"/>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4" name="Freeform 565"/>
              <p:cNvSpPr>
                <a:spLocks/>
              </p:cNvSpPr>
              <p:nvPr/>
            </p:nvSpPr>
            <p:spPr bwMode="auto">
              <a:xfrm>
                <a:off x="1965" y="1726"/>
                <a:ext cx="303" cy="70"/>
              </a:xfrm>
              <a:custGeom>
                <a:avLst/>
                <a:gdLst>
                  <a:gd name="T0" fmla="*/ 0 w 303"/>
                  <a:gd name="T1" fmla="*/ 0 h 141"/>
                  <a:gd name="T2" fmla="*/ 3 w 303"/>
                  <a:gd name="T3" fmla="*/ 0 h 141"/>
                  <a:gd name="T4" fmla="*/ 303 w 303"/>
                  <a:gd name="T5" fmla="*/ 4 h 141"/>
                  <a:gd name="T6" fmla="*/ 303 w 303"/>
                  <a:gd name="T7" fmla="*/ 4 h 141"/>
                  <a:gd name="T8" fmla="*/ 48 w 303"/>
                  <a:gd name="T9" fmla="*/ 0 h 141"/>
                  <a:gd name="T10" fmla="*/ 45 w 303"/>
                  <a:gd name="T11" fmla="*/ 0 h 141"/>
                  <a:gd name="T12" fmla="*/ 0 w 303"/>
                  <a:gd name="T13" fmla="*/ 0 h 1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3" h="141">
                    <a:moveTo>
                      <a:pt x="0" y="7"/>
                    </a:moveTo>
                    <a:lnTo>
                      <a:pt x="3" y="0"/>
                    </a:lnTo>
                    <a:lnTo>
                      <a:pt x="303" y="141"/>
                    </a:lnTo>
                    <a:lnTo>
                      <a:pt x="48" y="22"/>
                    </a:lnTo>
                    <a:lnTo>
                      <a:pt x="45" y="29"/>
                    </a:lnTo>
                    <a:lnTo>
                      <a:pt x="0" y="7"/>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5" name="Freeform 566"/>
              <p:cNvSpPr>
                <a:spLocks/>
              </p:cNvSpPr>
              <p:nvPr/>
            </p:nvSpPr>
            <p:spPr bwMode="auto">
              <a:xfrm>
                <a:off x="2010" y="1736"/>
                <a:ext cx="258" cy="61"/>
              </a:xfrm>
              <a:custGeom>
                <a:avLst/>
                <a:gdLst>
                  <a:gd name="T0" fmla="*/ 0 w 258"/>
                  <a:gd name="T1" fmla="*/ 1 h 121"/>
                  <a:gd name="T2" fmla="*/ 3 w 258"/>
                  <a:gd name="T3" fmla="*/ 0 h 121"/>
                  <a:gd name="T4" fmla="*/ 258 w 258"/>
                  <a:gd name="T5" fmla="*/ 4 h 121"/>
                  <a:gd name="T6" fmla="*/ 258 w 258"/>
                  <a:gd name="T7" fmla="*/ 4 h 121"/>
                  <a:gd name="T8" fmla="*/ 50 w 258"/>
                  <a:gd name="T9" fmla="*/ 1 h 121"/>
                  <a:gd name="T10" fmla="*/ 48 w 258"/>
                  <a:gd name="T11" fmla="*/ 1 h 121"/>
                  <a:gd name="T12" fmla="*/ 0 w 258"/>
                  <a:gd name="T13" fmla="*/ 1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8" h="121">
                    <a:moveTo>
                      <a:pt x="0" y="7"/>
                    </a:moveTo>
                    <a:lnTo>
                      <a:pt x="3" y="0"/>
                    </a:lnTo>
                    <a:lnTo>
                      <a:pt x="258" y="119"/>
                    </a:lnTo>
                    <a:lnTo>
                      <a:pt x="258" y="121"/>
                    </a:lnTo>
                    <a:lnTo>
                      <a:pt x="50" y="23"/>
                    </a:lnTo>
                    <a:lnTo>
                      <a:pt x="48" y="29"/>
                    </a:lnTo>
                    <a:lnTo>
                      <a:pt x="0" y="7"/>
                    </a:ln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6" name="Freeform 567"/>
              <p:cNvSpPr>
                <a:spLocks/>
              </p:cNvSpPr>
              <p:nvPr/>
            </p:nvSpPr>
            <p:spPr bwMode="auto">
              <a:xfrm>
                <a:off x="2058" y="1748"/>
                <a:ext cx="210" cy="49"/>
              </a:xfrm>
              <a:custGeom>
                <a:avLst/>
                <a:gdLst>
                  <a:gd name="T0" fmla="*/ 0 w 210"/>
                  <a:gd name="T1" fmla="*/ 1 h 98"/>
                  <a:gd name="T2" fmla="*/ 2 w 210"/>
                  <a:gd name="T3" fmla="*/ 0 h 98"/>
                  <a:gd name="T4" fmla="*/ 210 w 210"/>
                  <a:gd name="T5" fmla="*/ 4 h 98"/>
                  <a:gd name="T6" fmla="*/ 208 w 210"/>
                  <a:gd name="T7" fmla="*/ 4 h 98"/>
                  <a:gd name="T8" fmla="*/ 53 w 210"/>
                  <a:gd name="T9" fmla="*/ 1 h 98"/>
                  <a:gd name="T10" fmla="*/ 51 w 210"/>
                  <a:gd name="T11" fmla="*/ 1 h 98"/>
                  <a:gd name="T12" fmla="*/ 0 w 210"/>
                  <a:gd name="T13" fmla="*/ 1 h 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98">
                    <a:moveTo>
                      <a:pt x="0" y="6"/>
                    </a:moveTo>
                    <a:lnTo>
                      <a:pt x="2" y="0"/>
                    </a:lnTo>
                    <a:lnTo>
                      <a:pt x="210" y="98"/>
                    </a:lnTo>
                    <a:lnTo>
                      <a:pt x="208" y="98"/>
                    </a:lnTo>
                    <a:lnTo>
                      <a:pt x="53" y="26"/>
                    </a:lnTo>
                    <a:lnTo>
                      <a:pt x="51" y="29"/>
                    </a:lnTo>
                    <a:lnTo>
                      <a:pt x="0" y="6"/>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7" name="Freeform 568"/>
              <p:cNvSpPr>
                <a:spLocks/>
              </p:cNvSpPr>
              <p:nvPr/>
            </p:nvSpPr>
            <p:spPr bwMode="auto">
              <a:xfrm>
                <a:off x="2109" y="1761"/>
                <a:ext cx="157" cy="37"/>
              </a:xfrm>
              <a:custGeom>
                <a:avLst/>
                <a:gdLst>
                  <a:gd name="T0" fmla="*/ 0 w 157"/>
                  <a:gd name="T1" fmla="*/ 1 h 74"/>
                  <a:gd name="T2" fmla="*/ 2 w 157"/>
                  <a:gd name="T3" fmla="*/ 0 h 74"/>
                  <a:gd name="T4" fmla="*/ 157 w 157"/>
                  <a:gd name="T5" fmla="*/ 3 h 74"/>
                  <a:gd name="T6" fmla="*/ 157 w 157"/>
                  <a:gd name="T7" fmla="*/ 3 h 74"/>
                  <a:gd name="T8" fmla="*/ 55 w 157"/>
                  <a:gd name="T9" fmla="*/ 1 h 74"/>
                  <a:gd name="T10" fmla="*/ 54 w 157"/>
                  <a:gd name="T11" fmla="*/ 1 h 74"/>
                  <a:gd name="T12" fmla="*/ 0 w 157"/>
                  <a:gd name="T13" fmla="*/ 1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74">
                    <a:moveTo>
                      <a:pt x="0" y="3"/>
                    </a:moveTo>
                    <a:lnTo>
                      <a:pt x="2" y="0"/>
                    </a:lnTo>
                    <a:lnTo>
                      <a:pt x="157" y="72"/>
                    </a:lnTo>
                    <a:lnTo>
                      <a:pt x="157" y="74"/>
                    </a:lnTo>
                    <a:lnTo>
                      <a:pt x="55" y="27"/>
                    </a:lnTo>
                    <a:lnTo>
                      <a:pt x="54" y="29"/>
                    </a:lnTo>
                    <a:lnTo>
                      <a:pt x="0" y="3"/>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8" name="Freeform 569"/>
              <p:cNvSpPr>
                <a:spLocks/>
              </p:cNvSpPr>
              <p:nvPr/>
            </p:nvSpPr>
            <p:spPr bwMode="auto">
              <a:xfrm>
                <a:off x="2163" y="1774"/>
                <a:ext cx="103" cy="25"/>
              </a:xfrm>
              <a:custGeom>
                <a:avLst/>
                <a:gdLst>
                  <a:gd name="T0" fmla="*/ 0 w 103"/>
                  <a:gd name="T1" fmla="*/ 1 h 49"/>
                  <a:gd name="T2" fmla="*/ 1 w 103"/>
                  <a:gd name="T3" fmla="*/ 0 h 49"/>
                  <a:gd name="T4" fmla="*/ 103 w 103"/>
                  <a:gd name="T5" fmla="*/ 2 h 49"/>
                  <a:gd name="T6" fmla="*/ 103 w 103"/>
                  <a:gd name="T7" fmla="*/ 2 h 49"/>
                  <a:gd name="T8" fmla="*/ 56 w 103"/>
                  <a:gd name="T9" fmla="*/ 1 h 49"/>
                  <a:gd name="T10" fmla="*/ 56 w 103"/>
                  <a:gd name="T11" fmla="*/ 1 h 49"/>
                  <a:gd name="T12" fmla="*/ 0 w 103"/>
                  <a:gd name="T13" fmla="*/ 1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49">
                    <a:moveTo>
                      <a:pt x="0" y="2"/>
                    </a:moveTo>
                    <a:lnTo>
                      <a:pt x="1" y="0"/>
                    </a:lnTo>
                    <a:lnTo>
                      <a:pt x="103" y="47"/>
                    </a:lnTo>
                    <a:lnTo>
                      <a:pt x="103" y="49"/>
                    </a:lnTo>
                    <a:lnTo>
                      <a:pt x="56" y="27"/>
                    </a:lnTo>
                    <a:lnTo>
                      <a:pt x="56" y="29"/>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19" name="Freeform 570"/>
              <p:cNvSpPr>
                <a:spLocks/>
              </p:cNvSpPr>
              <p:nvPr/>
            </p:nvSpPr>
            <p:spPr bwMode="auto">
              <a:xfrm>
                <a:off x="2219" y="1788"/>
                <a:ext cx="47" cy="12"/>
              </a:xfrm>
              <a:custGeom>
                <a:avLst/>
                <a:gdLst>
                  <a:gd name="T0" fmla="*/ 0 w 47"/>
                  <a:gd name="T1" fmla="*/ 1 h 24"/>
                  <a:gd name="T2" fmla="*/ 0 w 47"/>
                  <a:gd name="T3" fmla="*/ 0 h 24"/>
                  <a:gd name="T4" fmla="*/ 47 w 47"/>
                  <a:gd name="T5" fmla="*/ 1 h 24"/>
                  <a:gd name="T6" fmla="*/ 47 w 47"/>
                  <a:gd name="T7" fmla="*/ 1 h 24"/>
                  <a:gd name="T8" fmla="*/ 47 w 47"/>
                  <a:gd name="T9" fmla="*/ 1 h 24"/>
                  <a:gd name="T10" fmla="*/ 47 w 47"/>
                  <a:gd name="T11" fmla="*/ 1 h 24"/>
                  <a:gd name="T12" fmla="*/ 0 w 47"/>
                  <a:gd name="T13" fmla="*/ 1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24">
                    <a:moveTo>
                      <a:pt x="0" y="2"/>
                    </a:moveTo>
                    <a:lnTo>
                      <a:pt x="0" y="0"/>
                    </a:lnTo>
                    <a:lnTo>
                      <a:pt x="47" y="22"/>
                    </a:lnTo>
                    <a:lnTo>
                      <a:pt x="47" y="24"/>
                    </a:lnTo>
                    <a:lnTo>
                      <a:pt x="0" y="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0" name="Freeform 571"/>
              <p:cNvSpPr>
                <a:spLocks/>
              </p:cNvSpPr>
              <p:nvPr/>
            </p:nvSpPr>
            <p:spPr bwMode="auto">
              <a:xfrm>
                <a:off x="1267" y="1553"/>
                <a:ext cx="999" cy="247"/>
              </a:xfrm>
              <a:custGeom>
                <a:avLst/>
                <a:gdLst>
                  <a:gd name="T0" fmla="*/ 996 w 999"/>
                  <a:gd name="T1" fmla="*/ 14 h 495"/>
                  <a:gd name="T2" fmla="*/ 0 w 999"/>
                  <a:gd name="T3" fmla="*/ 0 h 495"/>
                  <a:gd name="T4" fmla="*/ 3 w 999"/>
                  <a:gd name="T5" fmla="*/ 0 h 495"/>
                  <a:gd name="T6" fmla="*/ 999 w 999"/>
                  <a:gd name="T7" fmla="*/ 15 h 495"/>
                  <a:gd name="T8" fmla="*/ 996 w 999"/>
                  <a:gd name="T9" fmla="*/ 14 h 4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9" h="495">
                    <a:moveTo>
                      <a:pt x="996" y="466"/>
                    </a:moveTo>
                    <a:lnTo>
                      <a:pt x="0" y="0"/>
                    </a:lnTo>
                    <a:lnTo>
                      <a:pt x="3" y="29"/>
                    </a:lnTo>
                    <a:lnTo>
                      <a:pt x="999" y="495"/>
                    </a:lnTo>
                    <a:lnTo>
                      <a:pt x="996" y="4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1" name="Freeform 572"/>
              <p:cNvSpPr>
                <a:spLocks/>
              </p:cNvSpPr>
              <p:nvPr/>
            </p:nvSpPr>
            <p:spPr bwMode="auto">
              <a:xfrm>
                <a:off x="1260" y="1553"/>
                <a:ext cx="1013" cy="235"/>
              </a:xfrm>
              <a:custGeom>
                <a:avLst/>
                <a:gdLst>
                  <a:gd name="T0" fmla="*/ 0 w 1013"/>
                  <a:gd name="T1" fmla="*/ 0 h 471"/>
                  <a:gd name="T2" fmla="*/ 7 w 1013"/>
                  <a:gd name="T3" fmla="*/ 0 h 471"/>
                  <a:gd name="T4" fmla="*/ 1013 w 1013"/>
                  <a:gd name="T5" fmla="*/ 14 h 471"/>
                  <a:gd name="T6" fmla="*/ 1012 w 1013"/>
                  <a:gd name="T7" fmla="*/ 14 h 471"/>
                  <a:gd name="T8" fmla="*/ 25 w 1013"/>
                  <a:gd name="T9" fmla="*/ 0 h 471"/>
                  <a:gd name="T10" fmla="*/ 20 w 1013"/>
                  <a:gd name="T11" fmla="*/ 1 h 471"/>
                  <a:gd name="T12" fmla="*/ 0 w 1013"/>
                  <a:gd name="T13" fmla="*/ 0 h 4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3" h="471">
                    <a:moveTo>
                      <a:pt x="0" y="26"/>
                    </a:moveTo>
                    <a:lnTo>
                      <a:pt x="7" y="0"/>
                    </a:lnTo>
                    <a:lnTo>
                      <a:pt x="1013" y="471"/>
                    </a:lnTo>
                    <a:lnTo>
                      <a:pt x="1012" y="471"/>
                    </a:lnTo>
                    <a:lnTo>
                      <a:pt x="25" y="9"/>
                    </a:lnTo>
                    <a:lnTo>
                      <a:pt x="20" y="35"/>
                    </a:lnTo>
                    <a:lnTo>
                      <a:pt x="0" y="26"/>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2" name="Freeform 573"/>
              <p:cNvSpPr>
                <a:spLocks/>
              </p:cNvSpPr>
              <p:nvPr/>
            </p:nvSpPr>
            <p:spPr bwMode="auto">
              <a:xfrm>
                <a:off x="1280" y="1557"/>
                <a:ext cx="992" cy="231"/>
              </a:xfrm>
              <a:custGeom>
                <a:avLst/>
                <a:gdLst>
                  <a:gd name="T0" fmla="*/ 0 w 992"/>
                  <a:gd name="T1" fmla="*/ 1 h 462"/>
                  <a:gd name="T2" fmla="*/ 5 w 992"/>
                  <a:gd name="T3" fmla="*/ 0 h 462"/>
                  <a:gd name="T4" fmla="*/ 992 w 992"/>
                  <a:gd name="T5" fmla="*/ 15 h 462"/>
                  <a:gd name="T6" fmla="*/ 992 w 992"/>
                  <a:gd name="T7" fmla="*/ 15 h 462"/>
                  <a:gd name="T8" fmla="*/ 25 w 992"/>
                  <a:gd name="T9" fmla="*/ 1 h 462"/>
                  <a:gd name="T10" fmla="*/ 19 w 992"/>
                  <a:gd name="T11" fmla="*/ 2 h 462"/>
                  <a:gd name="T12" fmla="*/ 0 w 992"/>
                  <a:gd name="T13" fmla="*/ 1 h 4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2" h="462">
                    <a:moveTo>
                      <a:pt x="0" y="26"/>
                    </a:moveTo>
                    <a:lnTo>
                      <a:pt x="5" y="0"/>
                    </a:lnTo>
                    <a:lnTo>
                      <a:pt x="992" y="462"/>
                    </a:lnTo>
                    <a:lnTo>
                      <a:pt x="25" y="9"/>
                    </a:lnTo>
                    <a:lnTo>
                      <a:pt x="19" y="35"/>
                    </a:lnTo>
                    <a:lnTo>
                      <a:pt x="0" y="26"/>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3" name="Freeform 574"/>
              <p:cNvSpPr>
                <a:spLocks/>
              </p:cNvSpPr>
              <p:nvPr/>
            </p:nvSpPr>
            <p:spPr bwMode="auto">
              <a:xfrm>
                <a:off x="1299" y="1562"/>
                <a:ext cx="973" cy="226"/>
              </a:xfrm>
              <a:custGeom>
                <a:avLst/>
                <a:gdLst>
                  <a:gd name="T0" fmla="*/ 0 w 973"/>
                  <a:gd name="T1" fmla="*/ 0 h 453"/>
                  <a:gd name="T2" fmla="*/ 6 w 973"/>
                  <a:gd name="T3" fmla="*/ 0 h 453"/>
                  <a:gd name="T4" fmla="*/ 973 w 973"/>
                  <a:gd name="T5" fmla="*/ 14 h 453"/>
                  <a:gd name="T6" fmla="*/ 973 w 973"/>
                  <a:gd name="T7" fmla="*/ 14 h 453"/>
                  <a:gd name="T8" fmla="*/ 26 w 973"/>
                  <a:gd name="T9" fmla="*/ 0 h 453"/>
                  <a:gd name="T10" fmla="*/ 20 w 973"/>
                  <a:gd name="T11" fmla="*/ 1 h 453"/>
                  <a:gd name="T12" fmla="*/ 0 w 973"/>
                  <a:gd name="T13" fmla="*/ 0 h 4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3" h="453">
                    <a:moveTo>
                      <a:pt x="0" y="26"/>
                    </a:moveTo>
                    <a:lnTo>
                      <a:pt x="6" y="0"/>
                    </a:lnTo>
                    <a:lnTo>
                      <a:pt x="973" y="453"/>
                    </a:lnTo>
                    <a:lnTo>
                      <a:pt x="26" y="11"/>
                    </a:lnTo>
                    <a:lnTo>
                      <a:pt x="20" y="35"/>
                    </a:lnTo>
                    <a:lnTo>
                      <a:pt x="0" y="26"/>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4" name="Freeform 575"/>
              <p:cNvSpPr>
                <a:spLocks/>
              </p:cNvSpPr>
              <p:nvPr/>
            </p:nvSpPr>
            <p:spPr bwMode="auto">
              <a:xfrm>
                <a:off x="1319" y="1567"/>
                <a:ext cx="953" cy="222"/>
              </a:xfrm>
              <a:custGeom>
                <a:avLst/>
                <a:gdLst>
                  <a:gd name="T0" fmla="*/ 0 w 953"/>
                  <a:gd name="T1" fmla="*/ 1 h 444"/>
                  <a:gd name="T2" fmla="*/ 6 w 953"/>
                  <a:gd name="T3" fmla="*/ 0 h 444"/>
                  <a:gd name="T4" fmla="*/ 953 w 953"/>
                  <a:gd name="T5" fmla="*/ 14 h 444"/>
                  <a:gd name="T6" fmla="*/ 953 w 953"/>
                  <a:gd name="T7" fmla="*/ 14 h 444"/>
                  <a:gd name="T8" fmla="*/ 26 w 953"/>
                  <a:gd name="T9" fmla="*/ 1 h 444"/>
                  <a:gd name="T10" fmla="*/ 20 w 953"/>
                  <a:gd name="T11" fmla="*/ 2 h 444"/>
                  <a:gd name="T12" fmla="*/ 0 w 953"/>
                  <a:gd name="T13" fmla="*/ 1 h 4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3" h="444">
                    <a:moveTo>
                      <a:pt x="0" y="24"/>
                    </a:moveTo>
                    <a:lnTo>
                      <a:pt x="6" y="0"/>
                    </a:lnTo>
                    <a:lnTo>
                      <a:pt x="953" y="442"/>
                    </a:lnTo>
                    <a:lnTo>
                      <a:pt x="953" y="444"/>
                    </a:lnTo>
                    <a:lnTo>
                      <a:pt x="26" y="9"/>
                    </a:lnTo>
                    <a:lnTo>
                      <a:pt x="20" y="33"/>
                    </a:lnTo>
                    <a:lnTo>
                      <a:pt x="0" y="24"/>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5" name="Freeform 576"/>
              <p:cNvSpPr>
                <a:spLocks/>
              </p:cNvSpPr>
              <p:nvPr/>
            </p:nvSpPr>
            <p:spPr bwMode="auto">
              <a:xfrm>
                <a:off x="1339" y="1572"/>
                <a:ext cx="933" cy="217"/>
              </a:xfrm>
              <a:custGeom>
                <a:avLst/>
                <a:gdLst>
                  <a:gd name="T0" fmla="*/ 0 w 933"/>
                  <a:gd name="T1" fmla="*/ 0 h 435"/>
                  <a:gd name="T2" fmla="*/ 6 w 933"/>
                  <a:gd name="T3" fmla="*/ 0 h 435"/>
                  <a:gd name="T4" fmla="*/ 933 w 933"/>
                  <a:gd name="T5" fmla="*/ 13 h 435"/>
                  <a:gd name="T6" fmla="*/ 933 w 933"/>
                  <a:gd name="T7" fmla="*/ 13 h 435"/>
                  <a:gd name="T8" fmla="*/ 25 w 933"/>
                  <a:gd name="T9" fmla="*/ 0 h 435"/>
                  <a:gd name="T10" fmla="*/ 20 w 933"/>
                  <a:gd name="T11" fmla="*/ 1 h 435"/>
                  <a:gd name="T12" fmla="*/ 0 w 933"/>
                  <a:gd name="T13" fmla="*/ 0 h 4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435">
                    <a:moveTo>
                      <a:pt x="0" y="24"/>
                    </a:moveTo>
                    <a:lnTo>
                      <a:pt x="6" y="0"/>
                    </a:lnTo>
                    <a:lnTo>
                      <a:pt x="933" y="435"/>
                    </a:lnTo>
                    <a:lnTo>
                      <a:pt x="25" y="11"/>
                    </a:lnTo>
                    <a:lnTo>
                      <a:pt x="20" y="33"/>
                    </a:lnTo>
                    <a:lnTo>
                      <a:pt x="0" y="24"/>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6" name="Freeform 577"/>
              <p:cNvSpPr>
                <a:spLocks/>
              </p:cNvSpPr>
              <p:nvPr/>
            </p:nvSpPr>
            <p:spPr bwMode="auto">
              <a:xfrm>
                <a:off x="1359" y="1577"/>
                <a:ext cx="913" cy="212"/>
              </a:xfrm>
              <a:custGeom>
                <a:avLst/>
                <a:gdLst>
                  <a:gd name="T0" fmla="*/ 0 w 913"/>
                  <a:gd name="T1" fmla="*/ 1 h 424"/>
                  <a:gd name="T2" fmla="*/ 5 w 913"/>
                  <a:gd name="T3" fmla="*/ 0 h 424"/>
                  <a:gd name="T4" fmla="*/ 913 w 913"/>
                  <a:gd name="T5" fmla="*/ 14 h 424"/>
                  <a:gd name="T6" fmla="*/ 913 w 913"/>
                  <a:gd name="T7" fmla="*/ 14 h 424"/>
                  <a:gd name="T8" fmla="*/ 25 w 913"/>
                  <a:gd name="T9" fmla="*/ 1 h 424"/>
                  <a:gd name="T10" fmla="*/ 19 w 913"/>
                  <a:gd name="T11" fmla="*/ 1 h 424"/>
                  <a:gd name="T12" fmla="*/ 0 w 913"/>
                  <a:gd name="T13" fmla="*/ 1 h 4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3" h="424">
                    <a:moveTo>
                      <a:pt x="0" y="22"/>
                    </a:moveTo>
                    <a:lnTo>
                      <a:pt x="5" y="0"/>
                    </a:lnTo>
                    <a:lnTo>
                      <a:pt x="913" y="424"/>
                    </a:lnTo>
                    <a:lnTo>
                      <a:pt x="25" y="9"/>
                    </a:lnTo>
                    <a:lnTo>
                      <a:pt x="19" y="31"/>
                    </a:lnTo>
                    <a:lnTo>
                      <a:pt x="0" y="22"/>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7" name="Freeform 578"/>
              <p:cNvSpPr>
                <a:spLocks/>
              </p:cNvSpPr>
              <p:nvPr/>
            </p:nvSpPr>
            <p:spPr bwMode="auto">
              <a:xfrm>
                <a:off x="1378" y="1582"/>
                <a:ext cx="894" cy="207"/>
              </a:xfrm>
              <a:custGeom>
                <a:avLst/>
                <a:gdLst>
                  <a:gd name="T0" fmla="*/ 0 w 894"/>
                  <a:gd name="T1" fmla="*/ 0 h 415"/>
                  <a:gd name="T2" fmla="*/ 6 w 894"/>
                  <a:gd name="T3" fmla="*/ 0 h 415"/>
                  <a:gd name="T4" fmla="*/ 894 w 894"/>
                  <a:gd name="T5" fmla="*/ 12 h 415"/>
                  <a:gd name="T6" fmla="*/ 894 w 894"/>
                  <a:gd name="T7" fmla="*/ 12 h 415"/>
                  <a:gd name="T8" fmla="*/ 26 w 894"/>
                  <a:gd name="T9" fmla="*/ 0 h 415"/>
                  <a:gd name="T10" fmla="*/ 20 w 894"/>
                  <a:gd name="T11" fmla="*/ 0 h 415"/>
                  <a:gd name="T12" fmla="*/ 0 w 894"/>
                  <a:gd name="T13" fmla="*/ 0 h 4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4" h="415">
                    <a:moveTo>
                      <a:pt x="0" y="22"/>
                    </a:moveTo>
                    <a:lnTo>
                      <a:pt x="6" y="0"/>
                    </a:lnTo>
                    <a:lnTo>
                      <a:pt x="894" y="415"/>
                    </a:lnTo>
                    <a:lnTo>
                      <a:pt x="26" y="9"/>
                    </a:lnTo>
                    <a:lnTo>
                      <a:pt x="20" y="31"/>
                    </a:lnTo>
                    <a:lnTo>
                      <a:pt x="0" y="22"/>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8" name="Freeform 579"/>
              <p:cNvSpPr>
                <a:spLocks/>
              </p:cNvSpPr>
              <p:nvPr/>
            </p:nvSpPr>
            <p:spPr bwMode="auto">
              <a:xfrm>
                <a:off x="1398" y="1586"/>
                <a:ext cx="874" cy="204"/>
              </a:xfrm>
              <a:custGeom>
                <a:avLst/>
                <a:gdLst>
                  <a:gd name="T0" fmla="*/ 0 w 874"/>
                  <a:gd name="T1" fmla="*/ 1 h 408"/>
                  <a:gd name="T2" fmla="*/ 6 w 874"/>
                  <a:gd name="T3" fmla="*/ 0 h 408"/>
                  <a:gd name="T4" fmla="*/ 874 w 874"/>
                  <a:gd name="T5" fmla="*/ 13 h 408"/>
                  <a:gd name="T6" fmla="*/ 874 w 874"/>
                  <a:gd name="T7" fmla="*/ 13 h 408"/>
                  <a:gd name="T8" fmla="*/ 27 w 874"/>
                  <a:gd name="T9" fmla="*/ 1 h 408"/>
                  <a:gd name="T10" fmla="*/ 21 w 874"/>
                  <a:gd name="T11" fmla="*/ 2 h 408"/>
                  <a:gd name="T12" fmla="*/ 0 w 874"/>
                  <a:gd name="T13" fmla="*/ 1 h 4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4" h="408">
                    <a:moveTo>
                      <a:pt x="0" y="22"/>
                    </a:moveTo>
                    <a:lnTo>
                      <a:pt x="6" y="0"/>
                    </a:lnTo>
                    <a:lnTo>
                      <a:pt x="874" y="406"/>
                    </a:lnTo>
                    <a:lnTo>
                      <a:pt x="874" y="408"/>
                    </a:lnTo>
                    <a:lnTo>
                      <a:pt x="27" y="11"/>
                    </a:lnTo>
                    <a:lnTo>
                      <a:pt x="21" y="33"/>
                    </a:lnTo>
                    <a:lnTo>
                      <a:pt x="0" y="2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29" name="Freeform 580"/>
              <p:cNvSpPr>
                <a:spLocks/>
              </p:cNvSpPr>
              <p:nvPr/>
            </p:nvSpPr>
            <p:spPr bwMode="auto">
              <a:xfrm>
                <a:off x="1419" y="1592"/>
                <a:ext cx="853" cy="198"/>
              </a:xfrm>
              <a:custGeom>
                <a:avLst/>
                <a:gdLst>
                  <a:gd name="T0" fmla="*/ 0 w 853"/>
                  <a:gd name="T1" fmla="*/ 0 h 397"/>
                  <a:gd name="T2" fmla="*/ 6 w 853"/>
                  <a:gd name="T3" fmla="*/ 0 h 397"/>
                  <a:gd name="T4" fmla="*/ 853 w 853"/>
                  <a:gd name="T5" fmla="*/ 12 h 397"/>
                  <a:gd name="T6" fmla="*/ 853 w 853"/>
                  <a:gd name="T7" fmla="*/ 12 h 397"/>
                  <a:gd name="T8" fmla="*/ 27 w 853"/>
                  <a:gd name="T9" fmla="*/ 0 h 397"/>
                  <a:gd name="T10" fmla="*/ 22 w 853"/>
                  <a:gd name="T11" fmla="*/ 0 h 397"/>
                  <a:gd name="T12" fmla="*/ 0 w 853"/>
                  <a:gd name="T13" fmla="*/ 0 h 3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3" h="397">
                    <a:moveTo>
                      <a:pt x="0" y="22"/>
                    </a:moveTo>
                    <a:lnTo>
                      <a:pt x="6" y="0"/>
                    </a:lnTo>
                    <a:lnTo>
                      <a:pt x="853" y="397"/>
                    </a:lnTo>
                    <a:lnTo>
                      <a:pt x="27" y="11"/>
                    </a:lnTo>
                    <a:lnTo>
                      <a:pt x="22" y="31"/>
                    </a:lnTo>
                    <a:lnTo>
                      <a:pt x="0" y="22"/>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0" name="Freeform 581"/>
              <p:cNvSpPr>
                <a:spLocks/>
              </p:cNvSpPr>
              <p:nvPr/>
            </p:nvSpPr>
            <p:spPr bwMode="auto">
              <a:xfrm>
                <a:off x="1441" y="1597"/>
                <a:ext cx="831" cy="193"/>
              </a:xfrm>
              <a:custGeom>
                <a:avLst/>
                <a:gdLst>
                  <a:gd name="T0" fmla="*/ 0 w 831"/>
                  <a:gd name="T1" fmla="*/ 1 h 386"/>
                  <a:gd name="T2" fmla="*/ 5 w 831"/>
                  <a:gd name="T3" fmla="*/ 0 h 386"/>
                  <a:gd name="T4" fmla="*/ 831 w 831"/>
                  <a:gd name="T5" fmla="*/ 13 h 386"/>
                  <a:gd name="T6" fmla="*/ 829 w 831"/>
                  <a:gd name="T7" fmla="*/ 13 h 386"/>
                  <a:gd name="T8" fmla="*/ 27 w 831"/>
                  <a:gd name="T9" fmla="*/ 1 h 386"/>
                  <a:gd name="T10" fmla="*/ 21 w 831"/>
                  <a:gd name="T11" fmla="*/ 1 h 386"/>
                  <a:gd name="T12" fmla="*/ 0 w 831"/>
                  <a:gd name="T13" fmla="*/ 1 h 3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1" h="386">
                    <a:moveTo>
                      <a:pt x="0" y="20"/>
                    </a:moveTo>
                    <a:lnTo>
                      <a:pt x="5" y="0"/>
                    </a:lnTo>
                    <a:lnTo>
                      <a:pt x="831" y="386"/>
                    </a:lnTo>
                    <a:lnTo>
                      <a:pt x="829" y="386"/>
                    </a:lnTo>
                    <a:lnTo>
                      <a:pt x="27" y="11"/>
                    </a:lnTo>
                    <a:lnTo>
                      <a:pt x="21" y="31"/>
                    </a:lnTo>
                    <a:lnTo>
                      <a:pt x="0" y="2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1" name="Freeform 582"/>
              <p:cNvSpPr>
                <a:spLocks/>
              </p:cNvSpPr>
              <p:nvPr/>
            </p:nvSpPr>
            <p:spPr bwMode="auto">
              <a:xfrm>
                <a:off x="1462" y="1602"/>
                <a:ext cx="808" cy="188"/>
              </a:xfrm>
              <a:custGeom>
                <a:avLst/>
                <a:gdLst>
                  <a:gd name="T0" fmla="*/ 0 w 808"/>
                  <a:gd name="T1" fmla="*/ 1 h 375"/>
                  <a:gd name="T2" fmla="*/ 6 w 808"/>
                  <a:gd name="T3" fmla="*/ 0 h 375"/>
                  <a:gd name="T4" fmla="*/ 808 w 808"/>
                  <a:gd name="T5" fmla="*/ 12 h 375"/>
                  <a:gd name="T6" fmla="*/ 808 w 808"/>
                  <a:gd name="T7" fmla="*/ 12 h 375"/>
                  <a:gd name="T8" fmla="*/ 28 w 808"/>
                  <a:gd name="T9" fmla="*/ 1 h 375"/>
                  <a:gd name="T10" fmla="*/ 22 w 808"/>
                  <a:gd name="T11" fmla="*/ 1 h 375"/>
                  <a:gd name="T12" fmla="*/ 0 w 808"/>
                  <a:gd name="T13" fmla="*/ 1 h 3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8" h="375">
                    <a:moveTo>
                      <a:pt x="0" y="20"/>
                    </a:moveTo>
                    <a:lnTo>
                      <a:pt x="6" y="0"/>
                    </a:lnTo>
                    <a:lnTo>
                      <a:pt x="808" y="375"/>
                    </a:lnTo>
                    <a:lnTo>
                      <a:pt x="28" y="11"/>
                    </a:lnTo>
                    <a:lnTo>
                      <a:pt x="22" y="31"/>
                    </a:lnTo>
                    <a:lnTo>
                      <a:pt x="0" y="20"/>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2" name="Freeform 583"/>
              <p:cNvSpPr>
                <a:spLocks/>
              </p:cNvSpPr>
              <p:nvPr/>
            </p:nvSpPr>
            <p:spPr bwMode="auto">
              <a:xfrm>
                <a:off x="1484" y="1608"/>
                <a:ext cx="786" cy="183"/>
              </a:xfrm>
              <a:custGeom>
                <a:avLst/>
                <a:gdLst>
                  <a:gd name="T0" fmla="*/ 0 w 786"/>
                  <a:gd name="T1" fmla="*/ 1 h 365"/>
                  <a:gd name="T2" fmla="*/ 6 w 786"/>
                  <a:gd name="T3" fmla="*/ 0 h 365"/>
                  <a:gd name="T4" fmla="*/ 786 w 786"/>
                  <a:gd name="T5" fmla="*/ 12 h 365"/>
                  <a:gd name="T6" fmla="*/ 786 w 786"/>
                  <a:gd name="T7" fmla="*/ 12 h 365"/>
                  <a:gd name="T8" fmla="*/ 30 w 786"/>
                  <a:gd name="T9" fmla="*/ 1 h 365"/>
                  <a:gd name="T10" fmla="*/ 25 w 786"/>
                  <a:gd name="T11" fmla="*/ 1 h 365"/>
                  <a:gd name="T12" fmla="*/ 0 w 786"/>
                  <a:gd name="T13" fmla="*/ 1 h 3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6" h="365">
                    <a:moveTo>
                      <a:pt x="0" y="20"/>
                    </a:moveTo>
                    <a:lnTo>
                      <a:pt x="6" y="0"/>
                    </a:lnTo>
                    <a:lnTo>
                      <a:pt x="786" y="364"/>
                    </a:lnTo>
                    <a:lnTo>
                      <a:pt x="786" y="365"/>
                    </a:lnTo>
                    <a:lnTo>
                      <a:pt x="30" y="11"/>
                    </a:lnTo>
                    <a:lnTo>
                      <a:pt x="25" y="31"/>
                    </a:lnTo>
                    <a:lnTo>
                      <a:pt x="0" y="2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3" name="Freeform 584"/>
              <p:cNvSpPr>
                <a:spLocks/>
              </p:cNvSpPr>
              <p:nvPr/>
            </p:nvSpPr>
            <p:spPr bwMode="auto">
              <a:xfrm>
                <a:off x="1509" y="1613"/>
                <a:ext cx="761" cy="178"/>
              </a:xfrm>
              <a:custGeom>
                <a:avLst/>
                <a:gdLst>
                  <a:gd name="T0" fmla="*/ 0 w 761"/>
                  <a:gd name="T1" fmla="*/ 1 h 354"/>
                  <a:gd name="T2" fmla="*/ 5 w 761"/>
                  <a:gd name="T3" fmla="*/ 0 h 354"/>
                  <a:gd name="T4" fmla="*/ 761 w 761"/>
                  <a:gd name="T5" fmla="*/ 12 h 354"/>
                  <a:gd name="T6" fmla="*/ 761 w 761"/>
                  <a:gd name="T7" fmla="*/ 12 h 354"/>
                  <a:gd name="T8" fmla="*/ 29 w 761"/>
                  <a:gd name="T9" fmla="*/ 1 h 354"/>
                  <a:gd name="T10" fmla="*/ 24 w 761"/>
                  <a:gd name="T11" fmla="*/ 1 h 354"/>
                  <a:gd name="T12" fmla="*/ 0 w 761"/>
                  <a:gd name="T13" fmla="*/ 1 h 3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1" h="354">
                    <a:moveTo>
                      <a:pt x="0" y="20"/>
                    </a:moveTo>
                    <a:lnTo>
                      <a:pt x="5" y="0"/>
                    </a:lnTo>
                    <a:lnTo>
                      <a:pt x="761" y="354"/>
                    </a:lnTo>
                    <a:lnTo>
                      <a:pt x="29" y="12"/>
                    </a:lnTo>
                    <a:lnTo>
                      <a:pt x="24" y="30"/>
                    </a:lnTo>
                    <a:lnTo>
                      <a:pt x="0" y="20"/>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4" name="Freeform 585"/>
              <p:cNvSpPr>
                <a:spLocks/>
              </p:cNvSpPr>
              <p:nvPr/>
            </p:nvSpPr>
            <p:spPr bwMode="auto">
              <a:xfrm>
                <a:off x="1533" y="1620"/>
                <a:ext cx="737" cy="171"/>
              </a:xfrm>
              <a:custGeom>
                <a:avLst/>
                <a:gdLst>
                  <a:gd name="T0" fmla="*/ 0 w 737"/>
                  <a:gd name="T1" fmla="*/ 1 h 342"/>
                  <a:gd name="T2" fmla="*/ 5 w 737"/>
                  <a:gd name="T3" fmla="*/ 0 h 342"/>
                  <a:gd name="T4" fmla="*/ 737 w 737"/>
                  <a:gd name="T5" fmla="*/ 11 h 342"/>
                  <a:gd name="T6" fmla="*/ 737 w 737"/>
                  <a:gd name="T7" fmla="*/ 11 h 342"/>
                  <a:gd name="T8" fmla="*/ 31 w 737"/>
                  <a:gd name="T9" fmla="*/ 1 h 342"/>
                  <a:gd name="T10" fmla="*/ 25 w 737"/>
                  <a:gd name="T11" fmla="*/ 1 h 342"/>
                  <a:gd name="T12" fmla="*/ 0 w 737"/>
                  <a:gd name="T13" fmla="*/ 1 h 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7" h="342">
                    <a:moveTo>
                      <a:pt x="0" y="18"/>
                    </a:moveTo>
                    <a:lnTo>
                      <a:pt x="5" y="0"/>
                    </a:lnTo>
                    <a:lnTo>
                      <a:pt x="737" y="342"/>
                    </a:lnTo>
                    <a:lnTo>
                      <a:pt x="31" y="13"/>
                    </a:lnTo>
                    <a:lnTo>
                      <a:pt x="25" y="29"/>
                    </a:lnTo>
                    <a:lnTo>
                      <a:pt x="0" y="18"/>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5" name="Freeform 586"/>
              <p:cNvSpPr>
                <a:spLocks/>
              </p:cNvSpPr>
              <p:nvPr/>
            </p:nvSpPr>
            <p:spPr bwMode="auto">
              <a:xfrm>
                <a:off x="1558" y="1626"/>
                <a:ext cx="712" cy="166"/>
              </a:xfrm>
              <a:custGeom>
                <a:avLst/>
                <a:gdLst>
                  <a:gd name="T0" fmla="*/ 0 w 712"/>
                  <a:gd name="T1" fmla="*/ 1 h 331"/>
                  <a:gd name="T2" fmla="*/ 6 w 712"/>
                  <a:gd name="T3" fmla="*/ 0 h 331"/>
                  <a:gd name="T4" fmla="*/ 712 w 712"/>
                  <a:gd name="T5" fmla="*/ 11 h 331"/>
                  <a:gd name="T6" fmla="*/ 712 w 712"/>
                  <a:gd name="T7" fmla="*/ 11 h 331"/>
                  <a:gd name="T8" fmla="*/ 31 w 712"/>
                  <a:gd name="T9" fmla="*/ 1 h 331"/>
                  <a:gd name="T10" fmla="*/ 27 w 712"/>
                  <a:gd name="T11" fmla="*/ 1 h 331"/>
                  <a:gd name="T12" fmla="*/ 0 w 712"/>
                  <a:gd name="T13" fmla="*/ 1 h 3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2" h="331">
                    <a:moveTo>
                      <a:pt x="0" y="16"/>
                    </a:moveTo>
                    <a:lnTo>
                      <a:pt x="6" y="0"/>
                    </a:lnTo>
                    <a:lnTo>
                      <a:pt x="712" y="329"/>
                    </a:lnTo>
                    <a:lnTo>
                      <a:pt x="712" y="331"/>
                    </a:lnTo>
                    <a:lnTo>
                      <a:pt x="31" y="13"/>
                    </a:lnTo>
                    <a:lnTo>
                      <a:pt x="27" y="29"/>
                    </a:lnTo>
                    <a:lnTo>
                      <a:pt x="0" y="16"/>
                    </a:lnTo>
                    <a:close/>
                  </a:path>
                </a:pathLst>
              </a:custGeom>
              <a:solidFill>
                <a:srgbClr val="CACA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6" name="Freeform 587"/>
              <p:cNvSpPr>
                <a:spLocks/>
              </p:cNvSpPr>
              <p:nvPr/>
            </p:nvSpPr>
            <p:spPr bwMode="auto">
              <a:xfrm>
                <a:off x="1585" y="1632"/>
                <a:ext cx="685" cy="160"/>
              </a:xfrm>
              <a:custGeom>
                <a:avLst/>
                <a:gdLst>
                  <a:gd name="T0" fmla="*/ 0 w 685"/>
                  <a:gd name="T1" fmla="*/ 1 h 318"/>
                  <a:gd name="T2" fmla="*/ 4 w 685"/>
                  <a:gd name="T3" fmla="*/ 0 h 318"/>
                  <a:gd name="T4" fmla="*/ 685 w 685"/>
                  <a:gd name="T5" fmla="*/ 11 h 318"/>
                  <a:gd name="T6" fmla="*/ 685 w 685"/>
                  <a:gd name="T7" fmla="*/ 11 h 318"/>
                  <a:gd name="T8" fmla="*/ 32 w 685"/>
                  <a:gd name="T9" fmla="*/ 1 h 318"/>
                  <a:gd name="T10" fmla="*/ 27 w 685"/>
                  <a:gd name="T11" fmla="*/ 1 h 318"/>
                  <a:gd name="T12" fmla="*/ 0 w 685"/>
                  <a:gd name="T13" fmla="*/ 1 h 3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5" h="318">
                    <a:moveTo>
                      <a:pt x="0" y="16"/>
                    </a:moveTo>
                    <a:lnTo>
                      <a:pt x="4" y="0"/>
                    </a:lnTo>
                    <a:lnTo>
                      <a:pt x="685" y="318"/>
                    </a:lnTo>
                    <a:lnTo>
                      <a:pt x="32" y="12"/>
                    </a:lnTo>
                    <a:lnTo>
                      <a:pt x="27" y="29"/>
                    </a:lnTo>
                    <a:lnTo>
                      <a:pt x="0" y="1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7" name="Freeform 588"/>
              <p:cNvSpPr>
                <a:spLocks/>
              </p:cNvSpPr>
              <p:nvPr/>
            </p:nvSpPr>
            <p:spPr bwMode="auto">
              <a:xfrm>
                <a:off x="1612" y="1639"/>
                <a:ext cx="658" cy="153"/>
              </a:xfrm>
              <a:custGeom>
                <a:avLst/>
                <a:gdLst>
                  <a:gd name="T0" fmla="*/ 0 w 658"/>
                  <a:gd name="T1" fmla="*/ 1 h 306"/>
                  <a:gd name="T2" fmla="*/ 5 w 658"/>
                  <a:gd name="T3" fmla="*/ 0 h 306"/>
                  <a:gd name="T4" fmla="*/ 658 w 658"/>
                  <a:gd name="T5" fmla="*/ 10 h 306"/>
                  <a:gd name="T6" fmla="*/ 658 w 658"/>
                  <a:gd name="T7" fmla="*/ 10 h 306"/>
                  <a:gd name="T8" fmla="*/ 34 w 658"/>
                  <a:gd name="T9" fmla="*/ 1 h 306"/>
                  <a:gd name="T10" fmla="*/ 29 w 658"/>
                  <a:gd name="T11" fmla="*/ 1 h 306"/>
                  <a:gd name="T12" fmla="*/ 0 w 658"/>
                  <a:gd name="T13" fmla="*/ 1 h 3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8" h="306">
                    <a:moveTo>
                      <a:pt x="0" y="17"/>
                    </a:moveTo>
                    <a:lnTo>
                      <a:pt x="5" y="0"/>
                    </a:lnTo>
                    <a:lnTo>
                      <a:pt x="658" y="306"/>
                    </a:lnTo>
                    <a:lnTo>
                      <a:pt x="34" y="15"/>
                    </a:lnTo>
                    <a:lnTo>
                      <a:pt x="29" y="31"/>
                    </a:lnTo>
                    <a:lnTo>
                      <a:pt x="0" y="1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8" name="Freeform 589"/>
              <p:cNvSpPr>
                <a:spLocks/>
              </p:cNvSpPr>
              <p:nvPr/>
            </p:nvSpPr>
            <p:spPr bwMode="auto">
              <a:xfrm>
                <a:off x="1641" y="1646"/>
                <a:ext cx="629" cy="147"/>
              </a:xfrm>
              <a:custGeom>
                <a:avLst/>
                <a:gdLst>
                  <a:gd name="T0" fmla="*/ 0 w 629"/>
                  <a:gd name="T1" fmla="*/ 1 h 293"/>
                  <a:gd name="T2" fmla="*/ 5 w 629"/>
                  <a:gd name="T3" fmla="*/ 0 h 293"/>
                  <a:gd name="T4" fmla="*/ 629 w 629"/>
                  <a:gd name="T5" fmla="*/ 10 h 293"/>
                  <a:gd name="T6" fmla="*/ 628 w 629"/>
                  <a:gd name="T7" fmla="*/ 10 h 293"/>
                  <a:gd name="T8" fmla="*/ 34 w 629"/>
                  <a:gd name="T9" fmla="*/ 1 h 293"/>
                  <a:gd name="T10" fmla="*/ 30 w 629"/>
                  <a:gd name="T11" fmla="*/ 1 h 293"/>
                  <a:gd name="T12" fmla="*/ 0 w 629"/>
                  <a:gd name="T13" fmla="*/ 1 h 2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9" h="293">
                    <a:moveTo>
                      <a:pt x="0" y="16"/>
                    </a:moveTo>
                    <a:lnTo>
                      <a:pt x="5" y="0"/>
                    </a:lnTo>
                    <a:lnTo>
                      <a:pt x="629" y="291"/>
                    </a:lnTo>
                    <a:lnTo>
                      <a:pt x="628" y="293"/>
                    </a:lnTo>
                    <a:lnTo>
                      <a:pt x="34" y="14"/>
                    </a:lnTo>
                    <a:lnTo>
                      <a:pt x="30" y="29"/>
                    </a:lnTo>
                    <a:lnTo>
                      <a:pt x="0" y="16"/>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39" name="Freeform 590"/>
              <p:cNvSpPr>
                <a:spLocks/>
              </p:cNvSpPr>
              <p:nvPr/>
            </p:nvSpPr>
            <p:spPr bwMode="auto">
              <a:xfrm>
                <a:off x="1671" y="1653"/>
                <a:ext cx="598" cy="140"/>
              </a:xfrm>
              <a:custGeom>
                <a:avLst/>
                <a:gdLst>
                  <a:gd name="T0" fmla="*/ 0 w 598"/>
                  <a:gd name="T1" fmla="*/ 1 h 279"/>
                  <a:gd name="T2" fmla="*/ 4 w 598"/>
                  <a:gd name="T3" fmla="*/ 0 h 279"/>
                  <a:gd name="T4" fmla="*/ 598 w 598"/>
                  <a:gd name="T5" fmla="*/ 9 h 279"/>
                  <a:gd name="T6" fmla="*/ 598 w 598"/>
                  <a:gd name="T7" fmla="*/ 9 h 279"/>
                  <a:gd name="T8" fmla="*/ 35 w 598"/>
                  <a:gd name="T9" fmla="*/ 1 h 279"/>
                  <a:gd name="T10" fmla="*/ 31 w 598"/>
                  <a:gd name="T11" fmla="*/ 1 h 279"/>
                  <a:gd name="T12" fmla="*/ 0 w 598"/>
                  <a:gd name="T13" fmla="*/ 1 h 2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8" h="279">
                    <a:moveTo>
                      <a:pt x="0" y="15"/>
                    </a:moveTo>
                    <a:lnTo>
                      <a:pt x="4" y="0"/>
                    </a:lnTo>
                    <a:lnTo>
                      <a:pt x="598" y="279"/>
                    </a:lnTo>
                    <a:lnTo>
                      <a:pt x="35" y="17"/>
                    </a:lnTo>
                    <a:lnTo>
                      <a:pt x="31" y="29"/>
                    </a:lnTo>
                    <a:lnTo>
                      <a:pt x="0" y="15"/>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0" name="Freeform 591"/>
              <p:cNvSpPr>
                <a:spLocks/>
              </p:cNvSpPr>
              <p:nvPr/>
            </p:nvSpPr>
            <p:spPr bwMode="auto">
              <a:xfrm>
                <a:off x="1702" y="1661"/>
                <a:ext cx="567" cy="132"/>
              </a:xfrm>
              <a:custGeom>
                <a:avLst/>
                <a:gdLst>
                  <a:gd name="T0" fmla="*/ 0 w 567"/>
                  <a:gd name="T1" fmla="*/ 1 h 264"/>
                  <a:gd name="T2" fmla="*/ 4 w 567"/>
                  <a:gd name="T3" fmla="*/ 0 h 264"/>
                  <a:gd name="T4" fmla="*/ 567 w 567"/>
                  <a:gd name="T5" fmla="*/ 9 h 264"/>
                  <a:gd name="T6" fmla="*/ 567 w 567"/>
                  <a:gd name="T7" fmla="*/ 9 h 264"/>
                  <a:gd name="T8" fmla="*/ 37 w 567"/>
                  <a:gd name="T9" fmla="*/ 1 h 264"/>
                  <a:gd name="T10" fmla="*/ 33 w 567"/>
                  <a:gd name="T11" fmla="*/ 1 h 264"/>
                  <a:gd name="T12" fmla="*/ 0 w 567"/>
                  <a:gd name="T13" fmla="*/ 1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7" h="264">
                    <a:moveTo>
                      <a:pt x="0" y="12"/>
                    </a:moveTo>
                    <a:lnTo>
                      <a:pt x="4" y="0"/>
                    </a:lnTo>
                    <a:lnTo>
                      <a:pt x="567" y="262"/>
                    </a:lnTo>
                    <a:lnTo>
                      <a:pt x="567" y="264"/>
                    </a:lnTo>
                    <a:lnTo>
                      <a:pt x="37" y="14"/>
                    </a:lnTo>
                    <a:lnTo>
                      <a:pt x="33" y="29"/>
                    </a:lnTo>
                    <a:lnTo>
                      <a:pt x="0" y="1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1" name="Freeform 592"/>
              <p:cNvSpPr>
                <a:spLocks/>
              </p:cNvSpPr>
              <p:nvPr/>
            </p:nvSpPr>
            <p:spPr bwMode="auto">
              <a:xfrm>
                <a:off x="1735" y="1669"/>
                <a:ext cx="534" cy="124"/>
              </a:xfrm>
              <a:custGeom>
                <a:avLst/>
                <a:gdLst>
                  <a:gd name="T0" fmla="*/ 0 w 534"/>
                  <a:gd name="T1" fmla="*/ 0 h 250"/>
                  <a:gd name="T2" fmla="*/ 4 w 534"/>
                  <a:gd name="T3" fmla="*/ 0 h 250"/>
                  <a:gd name="T4" fmla="*/ 534 w 534"/>
                  <a:gd name="T5" fmla="*/ 7 h 250"/>
                  <a:gd name="T6" fmla="*/ 534 w 534"/>
                  <a:gd name="T7" fmla="*/ 7 h 250"/>
                  <a:gd name="T8" fmla="*/ 36 w 534"/>
                  <a:gd name="T9" fmla="*/ 0 h 250"/>
                  <a:gd name="T10" fmla="*/ 34 w 534"/>
                  <a:gd name="T11" fmla="*/ 0 h 250"/>
                  <a:gd name="T12" fmla="*/ 0 w 534"/>
                  <a:gd name="T13" fmla="*/ 0 h 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4" h="250">
                    <a:moveTo>
                      <a:pt x="0" y="15"/>
                    </a:moveTo>
                    <a:lnTo>
                      <a:pt x="4" y="0"/>
                    </a:lnTo>
                    <a:lnTo>
                      <a:pt x="534" y="250"/>
                    </a:lnTo>
                    <a:lnTo>
                      <a:pt x="36" y="18"/>
                    </a:lnTo>
                    <a:lnTo>
                      <a:pt x="34" y="31"/>
                    </a:lnTo>
                    <a:lnTo>
                      <a:pt x="0" y="15"/>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2" name="Freeform 593"/>
              <p:cNvSpPr>
                <a:spLocks/>
              </p:cNvSpPr>
              <p:nvPr/>
            </p:nvSpPr>
            <p:spPr bwMode="auto">
              <a:xfrm>
                <a:off x="1769" y="1678"/>
                <a:ext cx="500" cy="116"/>
              </a:xfrm>
              <a:custGeom>
                <a:avLst/>
                <a:gdLst>
                  <a:gd name="T0" fmla="*/ 0 w 500"/>
                  <a:gd name="T1" fmla="*/ 0 h 234"/>
                  <a:gd name="T2" fmla="*/ 2 w 500"/>
                  <a:gd name="T3" fmla="*/ 0 h 234"/>
                  <a:gd name="T4" fmla="*/ 500 w 500"/>
                  <a:gd name="T5" fmla="*/ 7 h 234"/>
                  <a:gd name="T6" fmla="*/ 500 w 500"/>
                  <a:gd name="T7" fmla="*/ 7 h 234"/>
                  <a:gd name="T8" fmla="*/ 39 w 500"/>
                  <a:gd name="T9" fmla="*/ 0 h 234"/>
                  <a:gd name="T10" fmla="*/ 35 w 500"/>
                  <a:gd name="T11" fmla="*/ 0 h 234"/>
                  <a:gd name="T12" fmla="*/ 0 w 500"/>
                  <a:gd name="T13" fmla="*/ 0 h 2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0" h="234">
                    <a:moveTo>
                      <a:pt x="0" y="13"/>
                    </a:moveTo>
                    <a:lnTo>
                      <a:pt x="2" y="0"/>
                    </a:lnTo>
                    <a:lnTo>
                      <a:pt x="500" y="232"/>
                    </a:lnTo>
                    <a:lnTo>
                      <a:pt x="500" y="234"/>
                    </a:lnTo>
                    <a:lnTo>
                      <a:pt x="39" y="16"/>
                    </a:lnTo>
                    <a:lnTo>
                      <a:pt x="35" y="29"/>
                    </a:lnTo>
                    <a:lnTo>
                      <a:pt x="0" y="13"/>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3" name="Freeform 594"/>
              <p:cNvSpPr>
                <a:spLocks/>
              </p:cNvSpPr>
              <p:nvPr/>
            </p:nvSpPr>
            <p:spPr bwMode="auto">
              <a:xfrm>
                <a:off x="1804" y="1686"/>
                <a:ext cx="465" cy="108"/>
              </a:xfrm>
              <a:custGeom>
                <a:avLst/>
                <a:gdLst>
                  <a:gd name="T0" fmla="*/ 0 w 465"/>
                  <a:gd name="T1" fmla="*/ 0 h 218"/>
                  <a:gd name="T2" fmla="*/ 4 w 465"/>
                  <a:gd name="T3" fmla="*/ 0 h 218"/>
                  <a:gd name="T4" fmla="*/ 465 w 465"/>
                  <a:gd name="T5" fmla="*/ 6 h 218"/>
                  <a:gd name="T6" fmla="*/ 465 w 465"/>
                  <a:gd name="T7" fmla="*/ 6 h 218"/>
                  <a:gd name="T8" fmla="*/ 41 w 465"/>
                  <a:gd name="T9" fmla="*/ 0 h 218"/>
                  <a:gd name="T10" fmla="*/ 38 w 465"/>
                  <a:gd name="T11" fmla="*/ 0 h 218"/>
                  <a:gd name="T12" fmla="*/ 0 w 465"/>
                  <a:gd name="T13" fmla="*/ 0 h 2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5" h="218">
                    <a:moveTo>
                      <a:pt x="0" y="13"/>
                    </a:moveTo>
                    <a:lnTo>
                      <a:pt x="4" y="0"/>
                    </a:lnTo>
                    <a:lnTo>
                      <a:pt x="465" y="218"/>
                    </a:lnTo>
                    <a:lnTo>
                      <a:pt x="41" y="20"/>
                    </a:lnTo>
                    <a:lnTo>
                      <a:pt x="38" y="29"/>
                    </a:lnTo>
                    <a:lnTo>
                      <a:pt x="0" y="13"/>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4" name="Freeform 595"/>
              <p:cNvSpPr>
                <a:spLocks/>
              </p:cNvSpPr>
              <p:nvPr/>
            </p:nvSpPr>
            <p:spPr bwMode="auto">
              <a:xfrm>
                <a:off x="1842" y="1696"/>
                <a:ext cx="427" cy="99"/>
              </a:xfrm>
              <a:custGeom>
                <a:avLst/>
                <a:gdLst>
                  <a:gd name="T0" fmla="*/ 0 w 427"/>
                  <a:gd name="T1" fmla="*/ 0 h 200"/>
                  <a:gd name="T2" fmla="*/ 3 w 427"/>
                  <a:gd name="T3" fmla="*/ 0 h 200"/>
                  <a:gd name="T4" fmla="*/ 427 w 427"/>
                  <a:gd name="T5" fmla="*/ 6 h 200"/>
                  <a:gd name="T6" fmla="*/ 426 w 427"/>
                  <a:gd name="T7" fmla="*/ 6 h 200"/>
                  <a:gd name="T8" fmla="*/ 41 w 427"/>
                  <a:gd name="T9" fmla="*/ 0 h 200"/>
                  <a:gd name="T10" fmla="*/ 38 w 427"/>
                  <a:gd name="T11" fmla="*/ 0 h 200"/>
                  <a:gd name="T12" fmla="*/ 0 w 427"/>
                  <a:gd name="T13" fmla="*/ 0 h 2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7" h="200">
                    <a:moveTo>
                      <a:pt x="0" y="9"/>
                    </a:moveTo>
                    <a:lnTo>
                      <a:pt x="3" y="0"/>
                    </a:lnTo>
                    <a:lnTo>
                      <a:pt x="427" y="198"/>
                    </a:lnTo>
                    <a:lnTo>
                      <a:pt x="426" y="200"/>
                    </a:lnTo>
                    <a:lnTo>
                      <a:pt x="41" y="18"/>
                    </a:lnTo>
                    <a:lnTo>
                      <a:pt x="38" y="29"/>
                    </a:lnTo>
                    <a:lnTo>
                      <a:pt x="0" y="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5" name="Freeform 596"/>
              <p:cNvSpPr>
                <a:spLocks/>
              </p:cNvSpPr>
              <p:nvPr/>
            </p:nvSpPr>
            <p:spPr bwMode="auto">
              <a:xfrm>
                <a:off x="1880" y="1705"/>
                <a:ext cx="388" cy="90"/>
              </a:xfrm>
              <a:custGeom>
                <a:avLst/>
                <a:gdLst>
                  <a:gd name="T0" fmla="*/ 0 w 388"/>
                  <a:gd name="T1" fmla="*/ 0 h 182"/>
                  <a:gd name="T2" fmla="*/ 3 w 388"/>
                  <a:gd name="T3" fmla="*/ 0 h 182"/>
                  <a:gd name="T4" fmla="*/ 388 w 388"/>
                  <a:gd name="T5" fmla="*/ 5 h 182"/>
                  <a:gd name="T6" fmla="*/ 388 w 388"/>
                  <a:gd name="T7" fmla="*/ 5 h 182"/>
                  <a:gd name="T8" fmla="*/ 44 w 388"/>
                  <a:gd name="T9" fmla="*/ 0 h 182"/>
                  <a:gd name="T10" fmla="*/ 43 w 388"/>
                  <a:gd name="T11" fmla="*/ 0 h 182"/>
                  <a:gd name="T12" fmla="*/ 0 w 388"/>
                  <a:gd name="T13" fmla="*/ 0 h 1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8" h="182">
                    <a:moveTo>
                      <a:pt x="0" y="11"/>
                    </a:moveTo>
                    <a:lnTo>
                      <a:pt x="3" y="0"/>
                    </a:lnTo>
                    <a:lnTo>
                      <a:pt x="388" y="182"/>
                    </a:lnTo>
                    <a:lnTo>
                      <a:pt x="44" y="20"/>
                    </a:lnTo>
                    <a:lnTo>
                      <a:pt x="43" y="29"/>
                    </a:lnTo>
                    <a:lnTo>
                      <a:pt x="0" y="11"/>
                    </a:lnTo>
                    <a:close/>
                  </a:path>
                </a:pathLst>
              </a:custGeom>
              <a:solidFill>
                <a:srgbClr val="DA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6" name="Freeform 597"/>
              <p:cNvSpPr>
                <a:spLocks/>
              </p:cNvSpPr>
              <p:nvPr/>
            </p:nvSpPr>
            <p:spPr bwMode="auto">
              <a:xfrm>
                <a:off x="1923" y="1715"/>
                <a:ext cx="345" cy="81"/>
              </a:xfrm>
              <a:custGeom>
                <a:avLst/>
                <a:gdLst>
                  <a:gd name="T0" fmla="*/ 0 w 345"/>
                  <a:gd name="T1" fmla="*/ 0 h 163"/>
                  <a:gd name="T2" fmla="*/ 1 w 345"/>
                  <a:gd name="T3" fmla="*/ 0 h 163"/>
                  <a:gd name="T4" fmla="*/ 345 w 345"/>
                  <a:gd name="T5" fmla="*/ 5 h 163"/>
                  <a:gd name="T6" fmla="*/ 345 w 345"/>
                  <a:gd name="T7" fmla="*/ 5 h 163"/>
                  <a:gd name="T8" fmla="*/ 45 w 345"/>
                  <a:gd name="T9" fmla="*/ 0 h 163"/>
                  <a:gd name="T10" fmla="*/ 42 w 345"/>
                  <a:gd name="T11" fmla="*/ 0 h 163"/>
                  <a:gd name="T12" fmla="*/ 0 w 345"/>
                  <a:gd name="T13" fmla="*/ 0 h 1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5" h="163">
                    <a:moveTo>
                      <a:pt x="0" y="9"/>
                    </a:moveTo>
                    <a:lnTo>
                      <a:pt x="1" y="0"/>
                    </a:lnTo>
                    <a:lnTo>
                      <a:pt x="345" y="162"/>
                    </a:lnTo>
                    <a:lnTo>
                      <a:pt x="345" y="163"/>
                    </a:lnTo>
                    <a:lnTo>
                      <a:pt x="45" y="22"/>
                    </a:lnTo>
                    <a:lnTo>
                      <a:pt x="42" y="29"/>
                    </a:lnTo>
                    <a:lnTo>
                      <a:pt x="0" y="9"/>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7" name="Freeform 598"/>
              <p:cNvSpPr>
                <a:spLocks/>
              </p:cNvSpPr>
              <p:nvPr/>
            </p:nvSpPr>
            <p:spPr bwMode="auto">
              <a:xfrm>
                <a:off x="1965" y="1726"/>
                <a:ext cx="303" cy="70"/>
              </a:xfrm>
              <a:custGeom>
                <a:avLst/>
                <a:gdLst>
                  <a:gd name="T0" fmla="*/ 0 w 303"/>
                  <a:gd name="T1" fmla="*/ 0 h 141"/>
                  <a:gd name="T2" fmla="*/ 3 w 303"/>
                  <a:gd name="T3" fmla="*/ 0 h 141"/>
                  <a:gd name="T4" fmla="*/ 303 w 303"/>
                  <a:gd name="T5" fmla="*/ 4 h 141"/>
                  <a:gd name="T6" fmla="*/ 303 w 303"/>
                  <a:gd name="T7" fmla="*/ 4 h 141"/>
                  <a:gd name="T8" fmla="*/ 48 w 303"/>
                  <a:gd name="T9" fmla="*/ 0 h 141"/>
                  <a:gd name="T10" fmla="*/ 45 w 303"/>
                  <a:gd name="T11" fmla="*/ 0 h 141"/>
                  <a:gd name="T12" fmla="*/ 0 w 303"/>
                  <a:gd name="T13" fmla="*/ 0 h 1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3" h="141">
                    <a:moveTo>
                      <a:pt x="0" y="7"/>
                    </a:moveTo>
                    <a:lnTo>
                      <a:pt x="3" y="0"/>
                    </a:lnTo>
                    <a:lnTo>
                      <a:pt x="303" y="141"/>
                    </a:lnTo>
                    <a:lnTo>
                      <a:pt x="48" y="22"/>
                    </a:lnTo>
                    <a:lnTo>
                      <a:pt x="45" y="29"/>
                    </a:lnTo>
                    <a:lnTo>
                      <a:pt x="0" y="7"/>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8" name="Freeform 599"/>
              <p:cNvSpPr>
                <a:spLocks/>
              </p:cNvSpPr>
              <p:nvPr/>
            </p:nvSpPr>
            <p:spPr bwMode="auto">
              <a:xfrm>
                <a:off x="2010" y="1736"/>
                <a:ext cx="258" cy="61"/>
              </a:xfrm>
              <a:custGeom>
                <a:avLst/>
                <a:gdLst>
                  <a:gd name="T0" fmla="*/ 0 w 258"/>
                  <a:gd name="T1" fmla="*/ 1 h 121"/>
                  <a:gd name="T2" fmla="*/ 3 w 258"/>
                  <a:gd name="T3" fmla="*/ 0 h 121"/>
                  <a:gd name="T4" fmla="*/ 258 w 258"/>
                  <a:gd name="T5" fmla="*/ 4 h 121"/>
                  <a:gd name="T6" fmla="*/ 258 w 258"/>
                  <a:gd name="T7" fmla="*/ 4 h 121"/>
                  <a:gd name="T8" fmla="*/ 50 w 258"/>
                  <a:gd name="T9" fmla="*/ 1 h 121"/>
                  <a:gd name="T10" fmla="*/ 48 w 258"/>
                  <a:gd name="T11" fmla="*/ 1 h 121"/>
                  <a:gd name="T12" fmla="*/ 0 w 258"/>
                  <a:gd name="T13" fmla="*/ 1 h 1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8" h="121">
                    <a:moveTo>
                      <a:pt x="0" y="7"/>
                    </a:moveTo>
                    <a:lnTo>
                      <a:pt x="3" y="0"/>
                    </a:lnTo>
                    <a:lnTo>
                      <a:pt x="258" y="119"/>
                    </a:lnTo>
                    <a:lnTo>
                      <a:pt x="258" y="121"/>
                    </a:lnTo>
                    <a:lnTo>
                      <a:pt x="50" y="23"/>
                    </a:lnTo>
                    <a:lnTo>
                      <a:pt x="48" y="29"/>
                    </a:lnTo>
                    <a:lnTo>
                      <a:pt x="0" y="7"/>
                    </a:ln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49" name="Freeform 600"/>
              <p:cNvSpPr>
                <a:spLocks/>
              </p:cNvSpPr>
              <p:nvPr/>
            </p:nvSpPr>
            <p:spPr bwMode="auto">
              <a:xfrm>
                <a:off x="2058" y="1748"/>
                <a:ext cx="210" cy="49"/>
              </a:xfrm>
              <a:custGeom>
                <a:avLst/>
                <a:gdLst>
                  <a:gd name="T0" fmla="*/ 0 w 210"/>
                  <a:gd name="T1" fmla="*/ 1 h 98"/>
                  <a:gd name="T2" fmla="*/ 2 w 210"/>
                  <a:gd name="T3" fmla="*/ 0 h 98"/>
                  <a:gd name="T4" fmla="*/ 210 w 210"/>
                  <a:gd name="T5" fmla="*/ 4 h 98"/>
                  <a:gd name="T6" fmla="*/ 208 w 210"/>
                  <a:gd name="T7" fmla="*/ 4 h 98"/>
                  <a:gd name="T8" fmla="*/ 53 w 210"/>
                  <a:gd name="T9" fmla="*/ 1 h 98"/>
                  <a:gd name="T10" fmla="*/ 51 w 210"/>
                  <a:gd name="T11" fmla="*/ 1 h 98"/>
                  <a:gd name="T12" fmla="*/ 0 w 210"/>
                  <a:gd name="T13" fmla="*/ 1 h 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0" h="98">
                    <a:moveTo>
                      <a:pt x="0" y="6"/>
                    </a:moveTo>
                    <a:lnTo>
                      <a:pt x="2" y="0"/>
                    </a:lnTo>
                    <a:lnTo>
                      <a:pt x="210" y="98"/>
                    </a:lnTo>
                    <a:lnTo>
                      <a:pt x="208" y="98"/>
                    </a:lnTo>
                    <a:lnTo>
                      <a:pt x="53" y="26"/>
                    </a:lnTo>
                    <a:lnTo>
                      <a:pt x="51" y="29"/>
                    </a:lnTo>
                    <a:lnTo>
                      <a:pt x="0" y="6"/>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0" name="Freeform 601"/>
              <p:cNvSpPr>
                <a:spLocks/>
              </p:cNvSpPr>
              <p:nvPr/>
            </p:nvSpPr>
            <p:spPr bwMode="auto">
              <a:xfrm>
                <a:off x="2109" y="1761"/>
                <a:ext cx="157" cy="37"/>
              </a:xfrm>
              <a:custGeom>
                <a:avLst/>
                <a:gdLst>
                  <a:gd name="T0" fmla="*/ 0 w 157"/>
                  <a:gd name="T1" fmla="*/ 1 h 74"/>
                  <a:gd name="T2" fmla="*/ 2 w 157"/>
                  <a:gd name="T3" fmla="*/ 0 h 74"/>
                  <a:gd name="T4" fmla="*/ 157 w 157"/>
                  <a:gd name="T5" fmla="*/ 3 h 74"/>
                  <a:gd name="T6" fmla="*/ 157 w 157"/>
                  <a:gd name="T7" fmla="*/ 3 h 74"/>
                  <a:gd name="T8" fmla="*/ 55 w 157"/>
                  <a:gd name="T9" fmla="*/ 1 h 74"/>
                  <a:gd name="T10" fmla="*/ 54 w 157"/>
                  <a:gd name="T11" fmla="*/ 1 h 74"/>
                  <a:gd name="T12" fmla="*/ 0 w 157"/>
                  <a:gd name="T13" fmla="*/ 1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74">
                    <a:moveTo>
                      <a:pt x="0" y="3"/>
                    </a:moveTo>
                    <a:lnTo>
                      <a:pt x="2" y="0"/>
                    </a:lnTo>
                    <a:lnTo>
                      <a:pt x="157" y="72"/>
                    </a:lnTo>
                    <a:lnTo>
                      <a:pt x="157" y="74"/>
                    </a:lnTo>
                    <a:lnTo>
                      <a:pt x="55" y="27"/>
                    </a:lnTo>
                    <a:lnTo>
                      <a:pt x="54" y="29"/>
                    </a:lnTo>
                    <a:lnTo>
                      <a:pt x="0" y="3"/>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1" name="Freeform 602"/>
              <p:cNvSpPr>
                <a:spLocks/>
              </p:cNvSpPr>
              <p:nvPr/>
            </p:nvSpPr>
            <p:spPr bwMode="auto">
              <a:xfrm>
                <a:off x="2163" y="1774"/>
                <a:ext cx="103" cy="25"/>
              </a:xfrm>
              <a:custGeom>
                <a:avLst/>
                <a:gdLst>
                  <a:gd name="T0" fmla="*/ 0 w 103"/>
                  <a:gd name="T1" fmla="*/ 1 h 49"/>
                  <a:gd name="T2" fmla="*/ 1 w 103"/>
                  <a:gd name="T3" fmla="*/ 0 h 49"/>
                  <a:gd name="T4" fmla="*/ 103 w 103"/>
                  <a:gd name="T5" fmla="*/ 2 h 49"/>
                  <a:gd name="T6" fmla="*/ 103 w 103"/>
                  <a:gd name="T7" fmla="*/ 2 h 49"/>
                  <a:gd name="T8" fmla="*/ 56 w 103"/>
                  <a:gd name="T9" fmla="*/ 1 h 49"/>
                  <a:gd name="T10" fmla="*/ 56 w 103"/>
                  <a:gd name="T11" fmla="*/ 1 h 49"/>
                  <a:gd name="T12" fmla="*/ 0 w 103"/>
                  <a:gd name="T13" fmla="*/ 1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49">
                    <a:moveTo>
                      <a:pt x="0" y="2"/>
                    </a:moveTo>
                    <a:lnTo>
                      <a:pt x="1" y="0"/>
                    </a:lnTo>
                    <a:lnTo>
                      <a:pt x="103" y="47"/>
                    </a:lnTo>
                    <a:lnTo>
                      <a:pt x="103" y="49"/>
                    </a:lnTo>
                    <a:lnTo>
                      <a:pt x="56" y="27"/>
                    </a:lnTo>
                    <a:lnTo>
                      <a:pt x="56" y="29"/>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2" name="Freeform 603"/>
              <p:cNvSpPr>
                <a:spLocks/>
              </p:cNvSpPr>
              <p:nvPr/>
            </p:nvSpPr>
            <p:spPr bwMode="auto">
              <a:xfrm>
                <a:off x="2219" y="1788"/>
                <a:ext cx="47" cy="12"/>
              </a:xfrm>
              <a:custGeom>
                <a:avLst/>
                <a:gdLst>
                  <a:gd name="T0" fmla="*/ 0 w 47"/>
                  <a:gd name="T1" fmla="*/ 1 h 24"/>
                  <a:gd name="T2" fmla="*/ 0 w 47"/>
                  <a:gd name="T3" fmla="*/ 0 h 24"/>
                  <a:gd name="T4" fmla="*/ 47 w 47"/>
                  <a:gd name="T5" fmla="*/ 1 h 24"/>
                  <a:gd name="T6" fmla="*/ 47 w 47"/>
                  <a:gd name="T7" fmla="*/ 1 h 24"/>
                  <a:gd name="T8" fmla="*/ 47 w 47"/>
                  <a:gd name="T9" fmla="*/ 1 h 24"/>
                  <a:gd name="T10" fmla="*/ 47 w 47"/>
                  <a:gd name="T11" fmla="*/ 1 h 24"/>
                  <a:gd name="T12" fmla="*/ 0 w 47"/>
                  <a:gd name="T13" fmla="*/ 1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24">
                    <a:moveTo>
                      <a:pt x="0" y="2"/>
                    </a:moveTo>
                    <a:lnTo>
                      <a:pt x="0" y="0"/>
                    </a:lnTo>
                    <a:lnTo>
                      <a:pt x="47" y="22"/>
                    </a:lnTo>
                    <a:lnTo>
                      <a:pt x="47" y="24"/>
                    </a:lnTo>
                    <a:lnTo>
                      <a:pt x="0" y="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3" name="Freeform 604"/>
              <p:cNvSpPr>
                <a:spLocks/>
              </p:cNvSpPr>
              <p:nvPr/>
            </p:nvSpPr>
            <p:spPr bwMode="auto">
              <a:xfrm>
                <a:off x="1267" y="1553"/>
                <a:ext cx="999" cy="247"/>
              </a:xfrm>
              <a:custGeom>
                <a:avLst/>
                <a:gdLst>
                  <a:gd name="T0" fmla="*/ 996 w 999"/>
                  <a:gd name="T1" fmla="*/ 14 h 495"/>
                  <a:gd name="T2" fmla="*/ 0 w 999"/>
                  <a:gd name="T3" fmla="*/ 0 h 495"/>
                  <a:gd name="T4" fmla="*/ 3 w 999"/>
                  <a:gd name="T5" fmla="*/ 0 h 495"/>
                  <a:gd name="T6" fmla="*/ 999 w 999"/>
                  <a:gd name="T7" fmla="*/ 15 h 495"/>
                  <a:gd name="T8" fmla="*/ 996 w 999"/>
                  <a:gd name="T9" fmla="*/ 14 h 4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9" h="495">
                    <a:moveTo>
                      <a:pt x="996" y="466"/>
                    </a:moveTo>
                    <a:lnTo>
                      <a:pt x="0" y="0"/>
                    </a:lnTo>
                    <a:lnTo>
                      <a:pt x="3" y="29"/>
                    </a:lnTo>
                    <a:lnTo>
                      <a:pt x="999" y="495"/>
                    </a:lnTo>
                    <a:lnTo>
                      <a:pt x="996" y="4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4" name="Freeform 605"/>
              <p:cNvSpPr>
                <a:spLocks/>
              </p:cNvSpPr>
              <p:nvPr/>
            </p:nvSpPr>
            <p:spPr bwMode="auto">
              <a:xfrm>
                <a:off x="2256" y="1745"/>
                <a:ext cx="40" cy="52"/>
              </a:xfrm>
              <a:custGeom>
                <a:avLst/>
                <a:gdLst>
                  <a:gd name="T0" fmla="*/ 0 w 40"/>
                  <a:gd name="T1" fmla="*/ 4 h 103"/>
                  <a:gd name="T2" fmla="*/ 30 w 40"/>
                  <a:gd name="T3" fmla="*/ 0 h 103"/>
                  <a:gd name="T4" fmla="*/ 40 w 40"/>
                  <a:gd name="T5" fmla="*/ 1 h 103"/>
                  <a:gd name="T6" fmla="*/ 38 w 40"/>
                  <a:gd name="T7" fmla="*/ 1 h 103"/>
                  <a:gd name="T8" fmla="*/ 28 w 40"/>
                  <a:gd name="T9" fmla="*/ 0 h 103"/>
                  <a:gd name="T10" fmla="*/ 0 w 40"/>
                  <a:gd name="T11" fmla="*/ 4 h 103"/>
                  <a:gd name="T12" fmla="*/ 0 w 40"/>
                  <a:gd name="T13" fmla="*/ 4 h 1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103">
                    <a:moveTo>
                      <a:pt x="0" y="103"/>
                    </a:moveTo>
                    <a:lnTo>
                      <a:pt x="30" y="0"/>
                    </a:lnTo>
                    <a:lnTo>
                      <a:pt x="40" y="5"/>
                    </a:lnTo>
                    <a:lnTo>
                      <a:pt x="38" y="5"/>
                    </a:lnTo>
                    <a:lnTo>
                      <a:pt x="28" y="0"/>
                    </a:lnTo>
                    <a:lnTo>
                      <a:pt x="0" y="10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5" name="Freeform 606"/>
              <p:cNvSpPr>
                <a:spLocks/>
              </p:cNvSpPr>
              <p:nvPr/>
            </p:nvSpPr>
            <p:spPr bwMode="auto">
              <a:xfrm>
                <a:off x="2256" y="1745"/>
                <a:ext cx="38" cy="52"/>
              </a:xfrm>
              <a:custGeom>
                <a:avLst/>
                <a:gdLst>
                  <a:gd name="T0" fmla="*/ 0 w 38"/>
                  <a:gd name="T1" fmla="*/ 4 h 103"/>
                  <a:gd name="T2" fmla="*/ 28 w 38"/>
                  <a:gd name="T3" fmla="*/ 0 h 103"/>
                  <a:gd name="T4" fmla="*/ 38 w 38"/>
                  <a:gd name="T5" fmla="*/ 1 h 103"/>
                  <a:gd name="T6" fmla="*/ 38 w 38"/>
                  <a:gd name="T7" fmla="*/ 1 h 103"/>
                  <a:gd name="T8" fmla="*/ 28 w 38"/>
                  <a:gd name="T9" fmla="*/ 1 h 103"/>
                  <a:gd name="T10" fmla="*/ 0 w 38"/>
                  <a:gd name="T11" fmla="*/ 4 h 103"/>
                  <a:gd name="T12" fmla="*/ 0 w 38"/>
                  <a:gd name="T13" fmla="*/ 4 h 1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3">
                    <a:moveTo>
                      <a:pt x="0" y="103"/>
                    </a:moveTo>
                    <a:lnTo>
                      <a:pt x="28" y="0"/>
                    </a:lnTo>
                    <a:lnTo>
                      <a:pt x="38" y="5"/>
                    </a:lnTo>
                    <a:lnTo>
                      <a:pt x="38" y="7"/>
                    </a:lnTo>
                    <a:lnTo>
                      <a:pt x="28" y="2"/>
                    </a:lnTo>
                    <a:lnTo>
                      <a:pt x="0" y="103"/>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6" name="Freeform 607"/>
              <p:cNvSpPr>
                <a:spLocks/>
              </p:cNvSpPr>
              <p:nvPr/>
            </p:nvSpPr>
            <p:spPr bwMode="auto">
              <a:xfrm>
                <a:off x="2256" y="1746"/>
                <a:ext cx="38" cy="51"/>
              </a:xfrm>
              <a:custGeom>
                <a:avLst/>
                <a:gdLst>
                  <a:gd name="T0" fmla="*/ 0 w 38"/>
                  <a:gd name="T1" fmla="*/ 4 h 101"/>
                  <a:gd name="T2" fmla="*/ 28 w 38"/>
                  <a:gd name="T3" fmla="*/ 0 h 101"/>
                  <a:gd name="T4" fmla="*/ 38 w 38"/>
                  <a:gd name="T5" fmla="*/ 1 h 101"/>
                  <a:gd name="T6" fmla="*/ 37 w 38"/>
                  <a:gd name="T7" fmla="*/ 1 h 101"/>
                  <a:gd name="T8" fmla="*/ 28 w 38"/>
                  <a:gd name="T9" fmla="*/ 1 h 101"/>
                  <a:gd name="T10" fmla="*/ 0 w 38"/>
                  <a:gd name="T11" fmla="*/ 4 h 101"/>
                  <a:gd name="T12" fmla="*/ 0 w 38"/>
                  <a:gd name="T13" fmla="*/ 4 h 10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1">
                    <a:moveTo>
                      <a:pt x="0" y="101"/>
                    </a:moveTo>
                    <a:lnTo>
                      <a:pt x="28" y="0"/>
                    </a:lnTo>
                    <a:lnTo>
                      <a:pt x="38" y="5"/>
                    </a:lnTo>
                    <a:lnTo>
                      <a:pt x="37" y="7"/>
                    </a:lnTo>
                    <a:lnTo>
                      <a:pt x="28" y="2"/>
                    </a:lnTo>
                    <a:lnTo>
                      <a:pt x="0" y="101"/>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7" name="Freeform 608"/>
              <p:cNvSpPr>
                <a:spLocks/>
              </p:cNvSpPr>
              <p:nvPr/>
            </p:nvSpPr>
            <p:spPr bwMode="auto">
              <a:xfrm>
                <a:off x="2256" y="1747"/>
                <a:ext cx="37" cy="50"/>
              </a:xfrm>
              <a:custGeom>
                <a:avLst/>
                <a:gdLst>
                  <a:gd name="T0" fmla="*/ 0 w 37"/>
                  <a:gd name="T1" fmla="*/ 4 h 99"/>
                  <a:gd name="T2" fmla="*/ 28 w 37"/>
                  <a:gd name="T3" fmla="*/ 0 h 99"/>
                  <a:gd name="T4" fmla="*/ 37 w 37"/>
                  <a:gd name="T5" fmla="*/ 1 h 99"/>
                  <a:gd name="T6" fmla="*/ 37 w 37"/>
                  <a:gd name="T7" fmla="*/ 1 h 99"/>
                  <a:gd name="T8" fmla="*/ 28 w 37"/>
                  <a:gd name="T9" fmla="*/ 1 h 99"/>
                  <a:gd name="T10" fmla="*/ 0 w 37"/>
                  <a:gd name="T11" fmla="*/ 4 h 99"/>
                  <a:gd name="T12" fmla="*/ 0 w 37"/>
                  <a:gd name="T13" fmla="*/ 4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9">
                    <a:moveTo>
                      <a:pt x="0" y="99"/>
                    </a:moveTo>
                    <a:lnTo>
                      <a:pt x="28" y="0"/>
                    </a:lnTo>
                    <a:lnTo>
                      <a:pt x="37" y="5"/>
                    </a:lnTo>
                    <a:lnTo>
                      <a:pt x="37" y="7"/>
                    </a:lnTo>
                    <a:lnTo>
                      <a:pt x="28" y="3"/>
                    </a:lnTo>
                    <a:lnTo>
                      <a:pt x="0" y="99"/>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8" name="Freeform 609"/>
              <p:cNvSpPr>
                <a:spLocks/>
              </p:cNvSpPr>
              <p:nvPr/>
            </p:nvSpPr>
            <p:spPr bwMode="auto">
              <a:xfrm>
                <a:off x="2256" y="1749"/>
                <a:ext cx="37" cy="48"/>
              </a:xfrm>
              <a:custGeom>
                <a:avLst/>
                <a:gdLst>
                  <a:gd name="T0" fmla="*/ 0 w 37"/>
                  <a:gd name="T1" fmla="*/ 3 h 96"/>
                  <a:gd name="T2" fmla="*/ 28 w 37"/>
                  <a:gd name="T3" fmla="*/ 0 h 96"/>
                  <a:gd name="T4" fmla="*/ 37 w 37"/>
                  <a:gd name="T5" fmla="*/ 1 h 96"/>
                  <a:gd name="T6" fmla="*/ 37 w 37"/>
                  <a:gd name="T7" fmla="*/ 1 h 96"/>
                  <a:gd name="T8" fmla="*/ 27 w 37"/>
                  <a:gd name="T9" fmla="*/ 1 h 96"/>
                  <a:gd name="T10" fmla="*/ 0 w 37"/>
                  <a:gd name="T11" fmla="*/ 3 h 96"/>
                  <a:gd name="T12" fmla="*/ 0 w 37"/>
                  <a:gd name="T13" fmla="*/ 3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6">
                    <a:moveTo>
                      <a:pt x="0" y="96"/>
                    </a:moveTo>
                    <a:lnTo>
                      <a:pt x="28" y="0"/>
                    </a:lnTo>
                    <a:lnTo>
                      <a:pt x="37" y="4"/>
                    </a:lnTo>
                    <a:lnTo>
                      <a:pt x="37" y="6"/>
                    </a:lnTo>
                    <a:lnTo>
                      <a:pt x="27" y="2"/>
                    </a:lnTo>
                    <a:lnTo>
                      <a:pt x="0" y="96"/>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59" name="Freeform 610"/>
              <p:cNvSpPr>
                <a:spLocks/>
              </p:cNvSpPr>
              <p:nvPr/>
            </p:nvSpPr>
            <p:spPr bwMode="auto">
              <a:xfrm>
                <a:off x="2256" y="1750"/>
                <a:ext cx="37" cy="47"/>
              </a:xfrm>
              <a:custGeom>
                <a:avLst/>
                <a:gdLst>
                  <a:gd name="T0" fmla="*/ 0 w 37"/>
                  <a:gd name="T1" fmla="*/ 3 h 94"/>
                  <a:gd name="T2" fmla="*/ 27 w 37"/>
                  <a:gd name="T3" fmla="*/ 0 h 94"/>
                  <a:gd name="T4" fmla="*/ 37 w 37"/>
                  <a:gd name="T5" fmla="*/ 1 h 94"/>
                  <a:gd name="T6" fmla="*/ 36 w 37"/>
                  <a:gd name="T7" fmla="*/ 1 h 94"/>
                  <a:gd name="T8" fmla="*/ 27 w 37"/>
                  <a:gd name="T9" fmla="*/ 1 h 94"/>
                  <a:gd name="T10" fmla="*/ 0 w 37"/>
                  <a:gd name="T11" fmla="*/ 3 h 94"/>
                  <a:gd name="T12" fmla="*/ 0 w 37"/>
                  <a:gd name="T13" fmla="*/ 3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4">
                    <a:moveTo>
                      <a:pt x="0" y="94"/>
                    </a:moveTo>
                    <a:lnTo>
                      <a:pt x="27" y="0"/>
                    </a:lnTo>
                    <a:lnTo>
                      <a:pt x="37" y="4"/>
                    </a:lnTo>
                    <a:lnTo>
                      <a:pt x="36" y="5"/>
                    </a:lnTo>
                    <a:lnTo>
                      <a:pt x="27" y="2"/>
                    </a:lnTo>
                    <a:lnTo>
                      <a:pt x="0" y="94"/>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0" name="Freeform 611"/>
              <p:cNvSpPr>
                <a:spLocks/>
              </p:cNvSpPr>
              <p:nvPr/>
            </p:nvSpPr>
            <p:spPr bwMode="auto">
              <a:xfrm>
                <a:off x="2256" y="1751"/>
                <a:ext cx="36" cy="46"/>
              </a:xfrm>
              <a:custGeom>
                <a:avLst/>
                <a:gdLst>
                  <a:gd name="T0" fmla="*/ 0 w 36"/>
                  <a:gd name="T1" fmla="*/ 3 h 92"/>
                  <a:gd name="T2" fmla="*/ 27 w 36"/>
                  <a:gd name="T3" fmla="*/ 0 h 92"/>
                  <a:gd name="T4" fmla="*/ 36 w 36"/>
                  <a:gd name="T5" fmla="*/ 1 h 92"/>
                  <a:gd name="T6" fmla="*/ 36 w 36"/>
                  <a:gd name="T7" fmla="*/ 1 h 92"/>
                  <a:gd name="T8" fmla="*/ 27 w 36"/>
                  <a:gd name="T9" fmla="*/ 1 h 92"/>
                  <a:gd name="T10" fmla="*/ 0 w 36"/>
                  <a:gd name="T11" fmla="*/ 3 h 92"/>
                  <a:gd name="T12" fmla="*/ 0 w 36"/>
                  <a:gd name="T13" fmla="*/ 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92">
                    <a:moveTo>
                      <a:pt x="0" y="92"/>
                    </a:moveTo>
                    <a:lnTo>
                      <a:pt x="27" y="0"/>
                    </a:lnTo>
                    <a:lnTo>
                      <a:pt x="36" y="3"/>
                    </a:lnTo>
                    <a:lnTo>
                      <a:pt x="36" y="5"/>
                    </a:lnTo>
                    <a:lnTo>
                      <a:pt x="27" y="2"/>
                    </a:lnTo>
                    <a:lnTo>
                      <a:pt x="0" y="92"/>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1" name="Freeform 612"/>
              <p:cNvSpPr>
                <a:spLocks/>
              </p:cNvSpPr>
              <p:nvPr/>
            </p:nvSpPr>
            <p:spPr bwMode="auto">
              <a:xfrm>
                <a:off x="2256" y="1752"/>
                <a:ext cx="36" cy="45"/>
              </a:xfrm>
              <a:custGeom>
                <a:avLst/>
                <a:gdLst>
                  <a:gd name="T0" fmla="*/ 0 w 36"/>
                  <a:gd name="T1" fmla="*/ 3 h 90"/>
                  <a:gd name="T2" fmla="*/ 27 w 36"/>
                  <a:gd name="T3" fmla="*/ 0 h 90"/>
                  <a:gd name="T4" fmla="*/ 36 w 36"/>
                  <a:gd name="T5" fmla="*/ 1 h 90"/>
                  <a:gd name="T6" fmla="*/ 36 w 36"/>
                  <a:gd name="T7" fmla="*/ 1 h 90"/>
                  <a:gd name="T8" fmla="*/ 27 w 36"/>
                  <a:gd name="T9" fmla="*/ 1 h 90"/>
                  <a:gd name="T10" fmla="*/ 0 w 36"/>
                  <a:gd name="T11" fmla="*/ 3 h 90"/>
                  <a:gd name="T12" fmla="*/ 0 w 36"/>
                  <a:gd name="T13" fmla="*/ 3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90">
                    <a:moveTo>
                      <a:pt x="0" y="90"/>
                    </a:moveTo>
                    <a:lnTo>
                      <a:pt x="27" y="0"/>
                    </a:lnTo>
                    <a:lnTo>
                      <a:pt x="36" y="3"/>
                    </a:lnTo>
                    <a:lnTo>
                      <a:pt x="36" y="7"/>
                    </a:lnTo>
                    <a:lnTo>
                      <a:pt x="27" y="1"/>
                    </a:lnTo>
                    <a:lnTo>
                      <a:pt x="0" y="90"/>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2" name="Freeform 613"/>
              <p:cNvSpPr>
                <a:spLocks/>
              </p:cNvSpPr>
              <p:nvPr/>
            </p:nvSpPr>
            <p:spPr bwMode="auto">
              <a:xfrm>
                <a:off x="2256" y="1753"/>
                <a:ext cx="36" cy="44"/>
              </a:xfrm>
              <a:custGeom>
                <a:avLst/>
                <a:gdLst>
                  <a:gd name="T0" fmla="*/ 0 w 36"/>
                  <a:gd name="T1" fmla="*/ 2 h 89"/>
                  <a:gd name="T2" fmla="*/ 27 w 36"/>
                  <a:gd name="T3" fmla="*/ 0 h 89"/>
                  <a:gd name="T4" fmla="*/ 36 w 36"/>
                  <a:gd name="T5" fmla="*/ 0 h 89"/>
                  <a:gd name="T6" fmla="*/ 34 w 36"/>
                  <a:gd name="T7" fmla="*/ 0 h 89"/>
                  <a:gd name="T8" fmla="*/ 26 w 36"/>
                  <a:gd name="T9" fmla="*/ 0 h 89"/>
                  <a:gd name="T10" fmla="*/ 2 w 36"/>
                  <a:gd name="T11" fmla="*/ 2 h 89"/>
                  <a:gd name="T12" fmla="*/ 0 w 36"/>
                  <a:gd name="T13" fmla="*/ 2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89">
                    <a:moveTo>
                      <a:pt x="0" y="89"/>
                    </a:moveTo>
                    <a:lnTo>
                      <a:pt x="27" y="0"/>
                    </a:lnTo>
                    <a:lnTo>
                      <a:pt x="36" y="6"/>
                    </a:lnTo>
                    <a:lnTo>
                      <a:pt x="34" y="8"/>
                    </a:lnTo>
                    <a:lnTo>
                      <a:pt x="26" y="2"/>
                    </a:lnTo>
                    <a:lnTo>
                      <a:pt x="2" y="89"/>
                    </a:lnTo>
                    <a:lnTo>
                      <a:pt x="0" y="8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3" name="Freeform 614"/>
              <p:cNvSpPr>
                <a:spLocks/>
              </p:cNvSpPr>
              <p:nvPr/>
            </p:nvSpPr>
            <p:spPr bwMode="auto">
              <a:xfrm>
                <a:off x="2258" y="1754"/>
                <a:ext cx="32" cy="43"/>
              </a:xfrm>
              <a:custGeom>
                <a:avLst/>
                <a:gdLst>
                  <a:gd name="T0" fmla="*/ 0 w 32"/>
                  <a:gd name="T1" fmla="*/ 2 h 87"/>
                  <a:gd name="T2" fmla="*/ 24 w 32"/>
                  <a:gd name="T3" fmla="*/ 0 h 87"/>
                  <a:gd name="T4" fmla="*/ 32 w 32"/>
                  <a:gd name="T5" fmla="*/ 0 h 87"/>
                  <a:gd name="T6" fmla="*/ 32 w 32"/>
                  <a:gd name="T7" fmla="*/ 0 h 87"/>
                  <a:gd name="T8" fmla="*/ 24 w 32"/>
                  <a:gd name="T9" fmla="*/ 0 h 87"/>
                  <a:gd name="T10" fmla="*/ 0 w 32"/>
                  <a:gd name="T11" fmla="*/ 2 h 87"/>
                  <a:gd name="T12" fmla="*/ 0 w 32"/>
                  <a:gd name="T13" fmla="*/ 2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7">
                    <a:moveTo>
                      <a:pt x="0" y="87"/>
                    </a:moveTo>
                    <a:lnTo>
                      <a:pt x="24" y="0"/>
                    </a:lnTo>
                    <a:lnTo>
                      <a:pt x="32" y="6"/>
                    </a:lnTo>
                    <a:lnTo>
                      <a:pt x="32" y="7"/>
                    </a:lnTo>
                    <a:lnTo>
                      <a:pt x="24" y="2"/>
                    </a:lnTo>
                    <a:lnTo>
                      <a:pt x="0" y="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4" name="Freeform 615"/>
              <p:cNvSpPr>
                <a:spLocks/>
              </p:cNvSpPr>
              <p:nvPr/>
            </p:nvSpPr>
            <p:spPr bwMode="auto">
              <a:xfrm>
                <a:off x="2258" y="1755"/>
                <a:ext cx="32" cy="42"/>
              </a:xfrm>
              <a:custGeom>
                <a:avLst/>
                <a:gdLst>
                  <a:gd name="T0" fmla="*/ 0 w 32"/>
                  <a:gd name="T1" fmla="*/ 2 h 85"/>
                  <a:gd name="T2" fmla="*/ 24 w 32"/>
                  <a:gd name="T3" fmla="*/ 0 h 85"/>
                  <a:gd name="T4" fmla="*/ 32 w 32"/>
                  <a:gd name="T5" fmla="*/ 0 h 85"/>
                  <a:gd name="T6" fmla="*/ 31 w 32"/>
                  <a:gd name="T7" fmla="*/ 0 h 85"/>
                  <a:gd name="T8" fmla="*/ 24 w 32"/>
                  <a:gd name="T9" fmla="*/ 0 h 85"/>
                  <a:gd name="T10" fmla="*/ 0 w 32"/>
                  <a:gd name="T11" fmla="*/ 2 h 85"/>
                  <a:gd name="T12" fmla="*/ 0 w 32"/>
                  <a:gd name="T13" fmla="*/ 2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5">
                    <a:moveTo>
                      <a:pt x="0" y="85"/>
                    </a:moveTo>
                    <a:lnTo>
                      <a:pt x="24" y="0"/>
                    </a:lnTo>
                    <a:lnTo>
                      <a:pt x="32" y="5"/>
                    </a:lnTo>
                    <a:lnTo>
                      <a:pt x="31" y="7"/>
                    </a:lnTo>
                    <a:lnTo>
                      <a:pt x="24" y="4"/>
                    </a:lnTo>
                    <a:lnTo>
                      <a:pt x="0" y="85"/>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5" name="Freeform 616"/>
              <p:cNvSpPr>
                <a:spLocks/>
              </p:cNvSpPr>
              <p:nvPr/>
            </p:nvSpPr>
            <p:spPr bwMode="auto">
              <a:xfrm>
                <a:off x="2258" y="1756"/>
                <a:ext cx="31" cy="41"/>
              </a:xfrm>
              <a:custGeom>
                <a:avLst/>
                <a:gdLst>
                  <a:gd name="T0" fmla="*/ 0 w 31"/>
                  <a:gd name="T1" fmla="*/ 3 h 81"/>
                  <a:gd name="T2" fmla="*/ 24 w 31"/>
                  <a:gd name="T3" fmla="*/ 0 h 81"/>
                  <a:gd name="T4" fmla="*/ 31 w 31"/>
                  <a:gd name="T5" fmla="*/ 1 h 81"/>
                  <a:gd name="T6" fmla="*/ 31 w 31"/>
                  <a:gd name="T7" fmla="*/ 1 h 81"/>
                  <a:gd name="T8" fmla="*/ 22 w 31"/>
                  <a:gd name="T9" fmla="*/ 1 h 81"/>
                  <a:gd name="T10" fmla="*/ 0 w 31"/>
                  <a:gd name="T11" fmla="*/ 3 h 81"/>
                  <a:gd name="T12" fmla="*/ 0 w 31"/>
                  <a:gd name="T13" fmla="*/ 3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1">
                    <a:moveTo>
                      <a:pt x="0" y="81"/>
                    </a:moveTo>
                    <a:lnTo>
                      <a:pt x="24" y="0"/>
                    </a:lnTo>
                    <a:lnTo>
                      <a:pt x="31" y="3"/>
                    </a:lnTo>
                    <a:lnTo>
                      <a:pt x="31" y="5"/>
                    </a:lnTo>
                    <a:lnTo>
                      <a:pt x="22" y="1"/>
                    </a:lnTo>
                    <a:lnTo>
                      <a:pt x="0" y="81"/>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6" name="Freeform 617"/>
              <p:cNvSpPr>
                <a:spLocks/>
              </p:cNvSpPr>
              <p:nvPr/>
            </p:nvSpPr>
            <p:spPr bwMode="auto">
              <a:xfrm>
                <a:off x="2258" y="1757"/>
                <a:ext cx="31" cy="40"/>
              </a:xfrm>
              <a:custGeom>
                <a:avLst/>
                <a:gdLst>
                  <a:gd name="T0" fmla="*/ 0 w 31"/>
                  <a:gd name="T1" fmla="*/ 3 h 80"/>
                  <a:gd name="T2" fmla="*/ 22 w 31"/>
                  <a:gd name="T3" fmla="*/ 0 h 80"/>
                  <a:gd name="T4" fmla="*/ 31 w 31"/>
                  <a:gd name="T5" fmla="*/ 1 h 80"/>
                  <a:gd name="T6" fmla="*/ 29 w 31"/>
                  <a:gd name="T7" fmla="*/ 1 h 80"/>
                  <a:gd name="T8" fmla="*/ 22 w 31"/>
                  <a:gd name="T9" fmla="*/ 1 h 80"/>
                  <a:gd name="T10" fmla="*/ 0 w 31"/>
                  <a:gd name="T11" fmla="*/ 3 h 80"/>
                  <a:gd name="T12" fmla="*/ 0 w 31"/>
                  <a:gd name="T13" fmla="*/ 3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0">
                    <a:moveTo>
                      <a:pt x="0" y="80"/>
                    </a:moveTo>
                    <a:lnTo>
                      <a:pt x="22" y="0"/>
                    </a:lnTo>
                    <a:lnTo>
                      <a:pt x="31" y="4"/>
                    </a:lnTo>
                    <a:lnTo>
                      <a:pt x="29" y="8"/>
                    </a:lnTo>
                    <a:lnTo>
                      <a:pt x="22" y="4"/>
                    </a:lnTo>
                    <a:lnTo>
                      <a:pt x="0" y="8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7" name="Freeform 618"/>
              <p:cNvSpPr>
                <a:spLocks/>
              </p:cNvSpPr>
              <p:nvPr/>
            </p:nvSpPr>
            <p:spPr bwMode="auto">
              <a:xfrm>
                <a:off x="2258" y="1759"/>
                <a:ext cx="29" cy="38"/>
              </a:xfrm>
              <a:custGeom>
                <a:avLst/>
                <a:gdLst>
                  <a:gd name="T0" fmla="*/ 0 w 29"/>
                  <a:gd name="T1" fmla="*/ 3 h 76"/>
                  <a:gd name="T2" fmla="*/ 22 w 29"/>
                  <a:gd name="T3" fmla="*/ 0 h 76"/>
                  <a:gd name="T4" fmla="*/ 29 w 29"/>
                  <a:gd name="T5" fmla="*/ 1 h 76"/>
                  <a:gd name="T6" fmla="*/ 29 w 29"/>
                  <a:gd name="T7" fmla="*/ 1 h 76"/>
                  <a:gd name="T8" fmla="*/ 22 w 29"/>
                  <a:gd name="T9" fmla="*/ 1 h 76"/>
                  <a:gd name="T10" fmla="*/ 0 w 29"/>
                  <a:gd name="T11" fmla="*/ 3 h 76"/>
                  <a:gd name="T12" fmla="*/ 0 w 29"/>
                  <a:gd name="T13" fmla="*/ 3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76">
                    <a:moveTo>
                      <a:pt x="0" y="76"/>
                    </a:moveTo>
                    <a:lnTo>
                      <a:pt x="22" y="0"/>
                    </a:lnTo>
                    <a:lnTo>
                      <a:pt x="29" y="4"/>
                    </a:lnTo>
                    <a:lnTo>
                      <a:pt x="29" y="6"/>
                    </a:lnTo>
                    <a:lnTo>
                      <a:pt x="22" y="2"/>
                    </a:lnTo>
                    <a:lnTo>
                      <a:pt x="0" y="76"/>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8" name="Freeform 619"/>
              <p:cNvSpPr>
                <a:spLocks/>
              </p:cNvSpPr>
              <p:nvPr/>
            </p:nvSpPr>
            <p:spPr bwMode="auto">
              <a:xfrm>
                <a:off x="2258" y="1760"/>
                <a:ext cx="29" cy="37"/>
              </a:xfrm>
              <a:custGeom>
                <a:avLst/>
                <a:gdLst>
                  <a:gd name="T0" fmla="*/ 0 w 29"/>
                  <a:gd name="T1" fmla="*/ 3 h 74"/>
                  <a:gd name="T2" fmla="*/ 22 w 29"/>
                  <a:gd name="T3" fmla="*/ 0 h 74"/>
                  <a:gd name="T4" fmla="*/ 29 w 29"/>
                  <a:gd name="T5" fmla="*/ 1 h 74"/>
                  <a:gd name="T6" fmla="*/ 28 w 29"/>
                  <a:gd name="T7" fmla="*/ 1 h 74"/>
                  <a:gd name="T8" fmla="*/ 21 w 29"/>
                  <a:gd name="T9" fmla="*/ 1 h 74"/>
                  <a:gd name="T10" fmla="*/ 1 w 29"/>
                  <a:gd name="T11" fmla="*/ 3 h 74"/>
                  <a:gd name="T12" fmla="*/ 0 w 29"/>
                  <a:gd name="T13" fmla="*/ 3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74">
                    <a:moveTo>
                      <a:pt x="0" y="74"/>
                    </a:moveTo>
                    <a:lnTo>
                      <a:pt x="22" y="0"/>
                    </a:lnTo>
                    <a:lnTo>
                      <a:pt x="29" y="4"/>
                    </a:lnTo>
                    <a:lnTo>
                      <a:pt x="28" y="7"/>
                    </a:lnTo>
                    <a:lnTo>
                      <a:pt x="21" y="4"/>
                    </a:lnTo>
                    <a:lnTo>
                      <a:pt x="1" y="74"/>
                    </a:lnTo>
                    <a:lnTo>
                      <a:pt x="0" y="74"/>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69" name="Freeform 620"/>
              <p:cNvSpPr>
                <a:spLocks/>
              </p:cNvSpPr>
              <p:nvPr/>
            </p:nvSpPr>
            <p:spPr bwMode="auto">
              <a:xfrm>
                <a:off x="2259" y="1762"/>
                <a:ext cx="27" cy="35"/>
              </a:xfrm>
              <a:custGeom>
                <a:avLst/>
                <a:gdLst>
                  <a:gd name="T0" fmla="*/ 0 w 27"/>
                  <a:gd name="T1" fmla="*/ 3 h 70"/>
                  <a:gd name="T2" fmla="*/ 20 w 27"/>
                  <a:gd name="T3" fmla="*/ 0 h 70"/>
                  <a:gd name="T4" fmla="*/ 27 w 27"/>
                  <a:gd name="T5" fmla="*/ 1 h 70"/>
                  <a:gd name="T6" fmla="*/ 27 w 27"/>
                  <a:gd name="T7" fmla="*/ 1 h 70"/>
                  <a:gd name="T8" fmla="*/ 20 w 27"/>
                  <a:gd name="T9" fmla="*/ 1 h 70"/>
                  <a:gd name="T10" fmla="*/ 0 w 27"/>
                  <a:gd name="T11" fmla="*/ 3 h 70"/>
                  <a:gd name="T12" fmla="*/ 0 w 27"/>
                  <a:gd name="T13" fmla="*/ 3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0">
                    <a:moveTo>
                      <a:pt x="0" y="70"/>
                    </a:moveTo>
                    <a:lnTo>
                      <a:pt x="20" y="0"/>
                    </a:lnTo>
                    <a:lnTo>
                      <a:pt x="27" y="3"/>
                    </a:lnTo>
                    <a:lnTo>
                      <a:pt x="27" y="5"/>
                    </a:lnTo>
                    <a:lnTo>
                      <a:pt x="20" y="1"/>
                    </a:lnTo>
                    <a:lnTo>
                      <a:pt x="0" y="7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0" name="Freeform 621"/>
              <p:cNvSpPr>
                <a:spLocks/>
              </p:cNvSpPr>
              <p:nvPr/>
            </p:nvSpPr>
            <p:spPr bwMode="auto">
              <a:xfrm>
                <a:off x="2259" y="1763"/>
                <a:ext cx="27" cy="35"/>
              </a:xfrm>
              <a:custGeom>
                <a:avLst/>
                <a:gdLst>
                  <a:gd name="T0" fmla="*/ 0 w 27"/>
                  <a:gd name="T1" fmla="*/ 2 h 71"/>
                  <a:gd name="T2" fmla="*/ 20 w 27"/>
                  <a:gd name="T3" fmla="*/ 0 h 71"/>
                  <a:gd name="T4" fmla="*/ 27 w 27"/>
                  <a:gd name="T5" fmla="*/ 0 h 71"/>
                  <a:gd name="T6" fmla="*/ 25 w 27"/>
                  <a:gd name="T7" fmla="*/ 0 h 71"/>
                  <a:gd name="T8" fmla="*/ 20 w 27"/>
                  <a:gd name="T9" fmla="*/ 0 h 71"/>
                  <a:gd name="T10" fmla="*/ 0 w 27"/>
                  <a:gd name="T11" fmla="*/ 2 h 71"/>
                  <a:gd name="T12" fmla="*/ 0 w 27"/>
                  <a:gd name="T13" fmla="*/ 2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1">
                    <a:moveTo>
                      <a:pt x="0" y="69"/>
                    </a:moveTo>
                    <a:lnTo>
                      <a:pt x="20" y="0"/>
                    </a:lnTo>
                    <a:lnTo>
                      <a:pt x="27" y="4"/>
                    </a:lnTo>
                    <a:lnTo>
                      <a:pt x="25" y="8"/>
                    </a:lnTo>
                    <a:lnTo>
                      <a:pt x="20" y="4"/>
                    </a:lnTo>
                    <a:lnTo>
                      <a:pt x="0" y="71"/>
                    </a:lnTo>
                    <a:lnTo>
                      <a:pt x="0"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1" name="Freeform 622"/>
              <p:cNvSpPr>
                <a:spLocks/>
              </p:cNvSpPr>
              <p:nvPr/>
            </p:nvSpPr>
            <p:spPr bwMode="auto">
              <a:xfrm>
                <a:off x="2259" y="1764"/>
                <a:ext cx="25" cy="34"/>
              </a:xfrm>
              <a:custGeom>
                <a:avLst/>
                <a:gdLst>
                  <a:gd name="T0" fmla="*/ 0 w 25"/>
                  <a:gd name="T1" fmla="*/ 3 h 67"/>
                  <a:gd name="T2" fmla="*/ 20 w 25"/>
                  <a:gd name="T3" fmla="*/ 0 h 67"/>
                  <a:gd name="T4" fmla="*/ 25 w 25"/>
                  <a:gd name="T5" fmla="*/ 1 h 67"/>
                  <a:gd name="T6" fmla="*/ 24 w 25"/>
                  <a:gd name="T7" fmla="*/ 1 h 67"/>
                  <a:gd name="T8" fmla="*/ 18 w 25"/>
                  <a:gd name="T9" fmla="*/ 1 h 67"/>
                  <a:gd name="T10" fmla="*/ 0 w 25"/>
                  <a:gd name="T11" fmla="*/ 3 h 67"/>
                  <a:gd name="T12" fmla="*/ 0 w 25"/>
                  <a:gd name="T13" fmla="*/ 3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67">
                    <a:moveTo>
                      <a:pt x="0" y="67"/>
                    </a:moveTo>
                    <a:lnTo>
                      <a:pt x="20" y="0"/>
                    </a:lnTo>
                    <a:lnTo>
                      <a:pt x="25" y="4"/>
                    </a:lnTo>
                    <a:lnTo>
                      <a:pt x="24" y="5"/>
                    </a:lnTo>
                    <a:lnTo>
                      <a:pt x="18" y="4"/>
                    </a:lnTo>
                    <a:lnTo>
                      <a:pt x="0" y="6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2" name="Freeform 623"/>
              <p:cNvSpPr>
                <a:spLocks/>
              </p:cNvSpPr>
              <p:nvPr/>
            </p:nvSpPr>
            <p:spPr bwMode="auto">
              <a:xfrm>
                <a:off x="2259" y="1766"/>
                <a:ext cx="24" cy="32"/>
              </a:xfrm>
              <a:custGeom>
                <a:avLst/>
                <a:gdLst>
                  <a:gd name="T0" fmla="*/ 0 w 24"/>
                  <a:gd name="T1" fmla="*/ 2 h 63"/>
                  <a:gd name="T2" fmla="*/ 18 w 24"/>
                  <a:gd name="T3" fmla="*/ 0 h 63"/>
                  <a:gd name="T4" fmla="*/ 24 w 24"/>
                  <a:gd name="T5" fmla="*/ 1 h 63"/>
                  <a:gd name="T6" fmla="*/ 24 w 24"/>
                  <a:gd name="T7" fmla="*/ 1 h 63"/>
                  <a:gd name="T8" fmla="*/ 18 w 24"/>
                  <a:gd name="T9" fmla="*/ 1 h 63"/>
                  <a:gd name="T10" fmla="*/ 0 w 24"/>
                  <a:gd name="T11" fmla="*/ 2 h 63"/>
                  <a:gd name="T12" fmla="*/ 0 w 24"/>
                  <a:gd name="T13" fmla="*/ 2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3">
                    <a:moveTo>
                      <a:pt x="0" y="63"/>
                    </a:moveTo>
                    <a:lnTo>
                      <a:pt x="18" y="0"/>
                    </a:lnTo>
                    <a:lnTo>
                      <a:pt x="24" y="1"/>
                    </a:lnTo>
                    <a:lnTo>
                      <a:pt x="24" y="5"/>
                    </a:lnTo>
                    <a:lnTo>
                      <a:pt x="18" y="1"/>
                    </a:lnTo>
                    <a:lnTo>
                      <a:pt x="0" y="63"/>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3" name="Freeform 624"/>
              <p:cNvSpPr>
                <a:spLocks/>
              </p:cNvSpPr>
              <p:nvPr/>
            </p:nvSpPr>
            <p:spPr bwMode="auto">
              <a:xfrm>
                <a:off x="2259" y="1767"/>
                <a:ext cx="24" cy="31"/>
              </a:xfrm>
              <a:custGeom>
                <a:avLst/>
                <a:gdLst>
                  <a:gd name="T0" fmla="*/ 0 w 24"/>
                  <a:gd name="T1" fmla="*/ 2 h 62"/>
                  <a:gd name="T2" fmla="*/ 18 w 24"/>
                  <a:gd name="T3" fmla="*/ 0 h 62"/>
                  <a:gd name="T4" fmla="*/ 24 w 24"/>
                  <a:gd name="T5" fmla="*/ 1 h 62"/>
                  <a:gd name="T6" fmla="*/ 23 w 24"/>
                  <a:gd name="T7" fmla="*/ 1 h 62"/>
                  <a:gd name="T8" fmla="*/ 17 w 24"/>
                  <a:gd name="T9" fmla="*/ 1 h 62"/>
                  <a:gd name="T10" fmla="*/ 1 w 24"/>
                  <a:gd name="T11" fmla="*/ 2 h 62"/>
                  <a:gd name="T12" fmla="*/ 0 w 24"/>
                  <a:gd name="T13" fmla="*/ 2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2">
                    <a:moveTo>
                      <a:pt x="0" y="62"/>
                    </a:moveTo>
                    <a:lnTo>
                      <a:pt x="18" y="0"/>
                    </a:lnTo>
                    <a:lnTo>
                      <a:pt x="24" y="4"/>
                    </a:lnTo>
                    <a:lnTo>
                      <a:pt x="23" y="8"/>
                    </a:lnTo>
                    <a:lnTo>
                      <a:pt x="17" y="4"/>
                    </a:lnTo>
                    <a:lnTo>
                      <a:pt x="1" y="62"/>
                    </a:lnTo>
                    <a:lnTo>
                      <a:pt x="0" y="62"/>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4" name="Freeform 625"/>
              <p:cNvSpPr>
                <a:spLocks/>
              </p:cNvSpPr>
              <p:nvPr/>
            </p:nvSpPr>
            <p:spPr bwMode="auto">
              <a:xfrm>
                <a:off x="2260" y="1769"/>
                <a:ext cx="22" cy="29"/>
              </a:xfrm>
              <a:custGeom>
                <a:avLst/>
                <a:gdLst>
                  <a:gd name="T0" fmla="*/ 0 w 22"/>
                  <a:gd name="T1" fmla="*/ 2 h 58"/>
                  <a:gd name="T2" fmla="*/ 16 w 22"/>
                  <a:gd name="T3" fmla="*/ 0 h 58"/>
                  <a:gd name="T4" fmla="*/ 22 w 22"/>
                  <a:gd name="T5" fmla="*/ 1 h 58"/>
                  <a:gd name="T6" fmla="*/ 20 w 22"/>
                  <a:gd name="T7" fmla="*/ 1 h 58"/>
                  <a:gd name="T8" fmla="*/ 16 w 22"/>
                  <a:gd name="T9" fmla="*/ 1 h 58"/>
                  <a:gd name="T10" fmla="*/ 0 w 22"/>
                  <a:gd name="T11" fmla="*/ 2 h 58"/>
                  <a:gd name="T12" fmla="*/ 0 w 22"/>
                  <a:gd name="T13" fmla="*/ 2 h 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58">
                    <a:moveTo>
                      <a:pt x="0" y="58"/>
                    </a:moveTo>
                    <a:lnTo>
                      <a:pt x="16" y="0"/>
                    </a:lnTo>
                    <a:lnTo>
                      <a:pt x="22" y="4"/>
                    </a:lnTo>
                    <a:lnTo>
                      <a:pt x="20" y="7"/>
                    </a:lnTo>
                    <a:lnTo>
                      <a:pt x="16" y="4"/>
                    </a:lnTo>
                    <a:lnTo>
                      <a:pt x="0" y="58"/>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5" name="Freeform 626"/>
              <p:cNvSpPr>
                <a:spLocks/>
              </p:cNvSpPr>
              <p:nvPr/>
            </p:nvSpPr>
            <p:spPr bwMode="auto">
              <a:xfrm>
                <a:off x="2260" y="1771"/>
                <a:ext cx="20" cy="27"/>
              </a:xfrm>
              <a:custGeom>
                <a:avLst/>
                <a:gdLst>
                  <a:gd name="T0" fmla="*/ 0 w 20"/>
                  <a:gd name="T1" fmla="*/ 2 h 54"/>
                  <a:gd name="T2" fmla="*/ 16 w 20"/>
                  <a:gd name="T3" fmla="*/ 0 h 54"/>
                  <a:gd name="T4" fmla="*/ 20 w 20"/>
                  <a:gd name="T5" fmla="*/ 1 h 54"/>
                  <a:gd name="T6" fmla="*/ 20 w 20"/>
                  <a:gd name="T7" fmla="*/ 1 h 54"/>
                  <a:gd name="T8" fmla="*/ 15 w 20"/>
                  <a:gd name="T9" fmla="*/ 1 h 54"/>
                  <a:gd name="T10" fmla="*/ 0 w 20"/>
                  <a:gd name="T11" fmla="*/ 2 h 54"/>
                  <a:gd name="T12" fmla="*/ 0 w 20"/>
                  <a:gd name="T13" fmla="*/ 2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4">
                    <a:moveTo>
                      <a:pt x="0" y="54"/>
                    </a:moveTo>
                    <a:lnTo>
                      <a:pt x="16" y="0"/>
                    </a:lnTo>
                    <a:lnTo>
                      <a:pt x="20" y="3"/>
                    </a:lnTo>
                    <a:lnTo>
                      <a:pt x="20" y="7"/>
                    </a:lnTo>
                    <a:lnTo>
                      <a:pt x="15" y="3"/>
                    </a:lnTo>
                    <a:lnTo>
                      <a:pt x="0" y="5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6" name="Freeform 627"/>
              <p:cNvSpPr>
                <a:spLocks/>
              </p:cNvSpPr>
              <p:nvPr/>
            </p:nvSpPr>
            <p:spPr bwMode="auto">
              <a:xfrm>
                <a:off x="2260" y="1773"/>
                <a:ext cx="20" cy="25"/>
              </a:xfrm>
              <a:custGeom>
                <a:avLst/>
                <a:gdLst>
                  <a:gd name="T0" fmla="*/ 0 w 20"/>
                  <a:gd name="T1" fmla="*/ 1 h 51"/>
                  <a:gd name="T2" fmla="*/ 15 w 20"/>
                  <a:gd name="T3" fmla="*/ 0 h 51"/>
                  <a:gd name="T4" fmla="*/ 20 w 20"/>
                  <a:gd name="T5" fmla="*/ 0 h 51"/>
                  <a:gd name="T6" fmla="*/ 19 w 20"/>
                  <a:gd name="T7" fmla="*/ 0 h 51"/>
                  <a:gd name="T8" fmla="*/ 15 w 20"/>
                  <a:gd name="T9" fmla="*/ 0 h 51"/>
                  <a:gd name="T10" fmla="*/ 0 w 20"/>
                  <a:gd name="T11" fmla="*/ 1 h 51"/>
                  <a:gd name="T12" fmla="*/ 0 w 20"/>
                  <a:gd name="T13" fmla="*/ 1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1">
                    <a:moveTo>
                      <a:pt x="0" y="51"/>
                    </a:moveTo>
                    <a:lnTo>
                      <a:pt x="15" y="0"/>
                    </a:lnTo>
                    <a:lnTo>
                      <a:pt x="20" y="4"/>
                    </a:lnTo>
                    <a:lnTo>
                      <a:pt x="19" y="7"/>
                    </a:lnTo>
                    <a:lnTo>
                      <a:pt x="15" y="4"/>
                    </a:lnTo>
                    <a:lnTo>
                      <a:pt x="0" y="51"/>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7" name="Freeform 628"/>
              <p:cNvSpPr>
                <a:spLocks/>
              </p:cNvSpPr>
              <p:nvPr/>
            </p:nvSpPr>
            <p:spPr bwMode="auto">
              <a:xfrm>
                <a:off x="2260" y="1774"/>
                <a:ext cx="19" cy="24"/>
              </a:xfrm>
              <a:custGeom>
                <a:avLst/>
                <a:gdLst>
                  <a:gd name="T0" fmla="*/ 0 w 19"/>
                  <a:gd name="T1" fmla="*/ 2 h 47"/>
                  <a:gd name="T2" fmla="*/ 15 w 19"/>
                  <a:gd name="T3" fmla="*/ 0 h 47"/>
                  <a:gd name="T4" fmla="*/ 19 w 19"/>
                  <a:gd name="T5" fmla="*/ 1 h 47"/>
                  <a:gd name="T6" fmla="*/ 17 w 19"/>
                  <a:gd name="T7" fmla="*/ 1 h 47"/>
                  <a:gd name="T8" fmla="*/ 13 w 19"/>
                  <a:gd name="T9" fmla="*/ 1 h 47"/>
                  <a:gd name="T10" fmla="*/ 2 w 19"/>
                  <a:gd name="T11" fmla="*/ 2 h 47"/>
                  <a:gd name="T12" fmla="*/ 0 w 19"/>
                  <a:gd name="T13" fmla="*/ 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47">
                    <a:moveTo>
                      <a:pt x="0" y="47"/>
                    </a:moveTo>
                    <a:lnTo>
                      <a:pt x="15" y="0"/>
                    </a:lnTo>
                    <a:lnTo>
                      <a:pt x="19" y="3"/>
                    </a:lnTo>
                    <a:lnTo>
                      <a:pt x="17" y="7"/>
                    </a:lnTo>
                    <a:lnTo>
                      <a:pt x="13" y="5"/>
                    </a:lnTo>
                    <a:lnTo>
                      <a:pt x="2" y="47"/>
                    </a:lnTo>
                    <a:lnTo>
                      <a:pt x="0" y="47"/>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8" name="Freeform 629"/>
              <p:cNvSpPr>
                <a:spLocks/>
              </p:cNvSpPr>
              <p:nvPr/>
            </p:nvSpPr>
            <p:spPr bwMode="auto">
              <a:xfrm>
                <a:off x="2262" y="1777"/>
                <a:ext cx="15" cy="21"/>
              </a:xfrm>
              <a:custGeom>
                <a:avLst/>
                <a:gdLst>
                  <a:gd name="T0" fmla="*/ 0 w 15"/>
                  <a:gd name="T1" fmla="*/ 2 h 42"/>
                  <a:gd name="T2" fmla="*/ 11 w 15"/>
                  <a:gd name="T3" fmla="*/ 0 h 42"/>
                  <a:gd name="T4" fmla="*/ 15 w 15"/>
                  <a:gd name="T5" fmla="*/ 1 h 42"/>
                  <a:gd name="T6" fmla="*/ 14 w 15"/>
                  <a:gd name="T7" fmla="*/ 1 h 42"/>
                  <a:gd name="T8" fmla="*/ 11 w 15"/>
                  <a:gd name="T9" fmla="*/ 1 h 42"/>
                  <a:gd name="T10" fmla="*/ 0 w 15"/>
                  <a:gd name="T11" fmla="*/ 2 h 42"/>
                  <a:gd name="T12" fmla="*/ 0 w 15"/>
                  <a:gd name="T13" fmla="*/ 2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2">
                    <a:moveTo>
                      <a:pt x="0" y="42"/>
                    </a:moveTo>
                    <a:lnTo>
                      <a:pt x="11" y="0"/>
                    </a:lnTo>
                    <a:lnTo>
                      <a:pt x="15" y="2"/>
                    </a:lnTo>
                    <a:lnTo>
                      <a:pt x="14" y="6"/>
                    </a:lnTo>
                    <a:lnTo>
                      <a:pt x="11" y="4"/>
                    </a:lnTo>
                    <a:lnTo>
                      <a:pt x="0" y="42"/>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79" name="Freeform 630"/>
              <p:cNvSpPr>
                <a:spLocks/>
              </p:cNvSpPr>
              <p:nvPr/>
            </p:nvSpPr>
            <p:spPr bwMode="auto">
              <a:xfrm>
                <a:off x="2262" y="1779"/>
                <a:ext cx="14" cy="19"/>
              </a:xfrm>
              <a:custGeom>
                <a:avLst/>
                <a:gdLst>
                  <a:gd name="T0" fmla="*/ 0 w 14"/>
                  <a:gd name="T1" fmla="*/ 2 h 38"/>
                  <a:gd name="T2" fmla="*/ 11 w 14"/>
                  <a:gd name="T3" fmla="*/ 0 h 38"/>
                  <a:gd name="T4" fmla="*/ 14 w 14"/>
                  <a:gd name="T5" fmla="*/ 1 h 38"/>
                  <a:gd name="T6" fmla="*/ 14 w 14"/>
                  <a:gd name="T7" fmla="*/ 1 h 38"/>
                  <a:gd name="T8" fmla="*/ 10 w 14"/>
                  <a:gd name="T9" fmla="*/ 1 h 38"/>
                  <a:gd name="T10" fmla="*/ 0 w 14"/>
                  <a:gd name="T11" fmla="*/ 2 h 38"/>
                  <a:gd name="T12" fmla="*/ 0 w 14"/>
                  <a:gd name="T13" fmla="*/ 2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8">
                    <a:moveTo>
                      <a:pt x="0" y="38"/>
                    </a:moveTo>
                    <a:lnTo>
                      <a:pt x="11" y="0"/>
                    </a:lnTo>
                    <a:lnTo>
                      <a:pt x="14" y="2"/>
                    </a:lnTo>
                    <a:lnTo>
                      <a:pt x="14" y="5"/>
                    </a:lnTo>
                    <a:lnTo>
                      <a:pt x="10" y="4"/>
                    </a:lnTo>
                    <a:lnTo>
                      <a:pt x="0" y="38"/>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0" name="Freeform 631"/>
              <p:cNvSpPr>
                <a:spLocks/>
              </p:cNvSpPr>
              <p:nvPr/>
            </p:nvSpPr>
            <p:spPr bwMode="auto">
              <a:xfrm>
                <a:off x="2262" y="1781"/>
                <a:ext cx="14" cy="18"/>
              </a:xfrm>
              <a:custGeom>
                <a:avLst/>
                <a:gdLst>
                  <a:gd name="T0" fmla="*/ 0 w 14"/>
                  <a:gd name="T1" fmla="*/ 2 h 36"/>
                  <a:gd name="T2" fmla="*/ 10 w 14"/>
                  <a:gd name="T3" fmla="*/ 0 h 36"/>
                  <a:gd name="T4" fmla="*/ 14 w 14"/>
                  <a:gd name="T5" fmla="*/ 1 h 36"/>
                  <a:gd name="T6" fmla="*/ 13 w 14"/>
                  <a:gd name="T7" fmla="*/ 1 h 36"/>
                  <a:gd name="T8" fmla="*/ 10 w 14"/>
                  <a:gd name="T9" fmla="*/ 1 h 36"/>
                  <a:gd name="T10" fmla="*/ 0 w 14"/>
                  <a:gd name="T11" fmla="*/ 2 h 36"/>
                  <a:gd name="T12" fmla="*/ 0 w 14"/>
                  <a:gd name="T13" fmla="*/ 2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6">
                    <a:moveTo>
                      <a:pt x="0" y="34"/>
                    </a:moveTo>
                    <a:lnTo>
                      <a:pt x="10" y="0"/>
                    </a:lnTo>
                    <a:lnTo>
                      <a:pt x="14" y="1"/>
                    </a:lnTo>
                    <a:lnTo>
                      <a:pt x="13" y="7"/>
                    </a:lnTo>
                    <a:lnTo>
                      <a:pt x="10" y="5"/>
                    </a:lnTo>
                    <a:lnTo>
                      <a:pt x="0" y="36"/>
                    </a:lnTo>
                    <a:lnTo>
                      <a:pt x="0" y="34"/>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1" name="Freeform 632"/>
              <p:cNvSpPr>
                <a:spLocks/>
              </p:cNvSpPr>
              <p:nvPr/>
            </p:nvSpPr>
            <p:spPr bwMode="auto">
              <a:xfrm>
                <a:off x="2262" y="1783"/>
                <a:ext cx="13" cy="16"/>
              </a:xfrm>
              <a:custGeom>
                <a:avLst/>
                <a:gdLst>
                  <a:gd name="T0" fmla="*/ 0 w 13"/>
                  <a:gd name="T1" fmla="*/ 1 h 31"/>
                  <a:gd name="T2" fmla="*/ 10 w 13"/>
                  <a:gd name="T3" fmla="*/ 0 h 31"/>
                  <a:gd name="T4" fmla="*/ 13 w 13"/>
                  <a:gd name="T5" fmla="*/ 1 h 31"/>
                  <a:gd name="T6" fmla="*/ 11 w 13"/>
                  <a:gd name="T7" fmla="*/ 1 h 31"/>
                  <a:gd name="T8" fmla="*/ 8 w 13"/>
                  <a:gd name="T9" fmla="*/ 1 h 31"/>
                  <a:gd name="T10" fmla="*/ 1 w 13"/>
                  <a:gd name="T11" fmla="*/ 1 h 31"/>
                  <a:gd name="T12" fmla="*/ 0 w 13"/>
                  <a:gd name="T13" fmla="*/ 1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31">
                    <a:moveTo>
                      <a:pt x="0" y="31"/>
                    </a:moveTo>
                    <a:lnTo>
                      <a:pt x="10" y="0"/>
                    </a:lnTo>
                    <a:lnTo>
                      <a:pt x="13" y="2"/>
                    </a:lnTo>
                    <a:lnTo>
                      <a:pt x="11" y="5"/>
                    </a:lnTo>
                    <a:lnTo>
                      <a:pt x="8" y="5"/>
                    </a:lnTo>
                    <a:lnTo>
                      <a:pt x="1" y="31"/>
                    </a:lnTo>
                    <a:lnTo>
                      <a:pt x="0" y="31"/>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2" name="Freeform 633"/>
              <p:cNvSpPr>
                <a:spLocks/>
              </p:cNvSpPr>
              <p:nvPr/>
            </p:nvSpPr>
            <p:spPr bwMode="auto">
              <a:xfrm>
                <a:off x="2263" y="1786"/>
                <a:ext cx="10" cy="13"/>
              </a:xfrm>
              <a:custGeom>
                <a:avLst/>
                <a:gdLst>
                  <a:gd name="T0" fmla="*/ 0 w 10"/>
                  <a:gd name="T1" fmla="*/ 1 h 26"/>
                  <a:gd name="T2" fmla="*/ 7 w 10"/>
                  <a:gd name="T3" fmla="*/ 0 h 26"/>
                  <a:gd name="T4" fmla="*/ 10 w 10"/>
                  <a:gd name="T5" fmla="*/ 0 h 26"/>
                  <a:gd name="T6" fmla="*/ 9 w 10"/>
                  <a:gd name="T7" fmla="*/ 1 h 26"/>
                  <a:gd name="T8" fmla="*/ 6 w 10"/>
                  <a:gd name="T9" fmla="*/ 1 h 26"/>
                  <a:gd name="T10" fmla="*/ 0 w 10"/>
                  <a:gd name="T11" fmla="*/ 1 h 26"/>
                  <a:gd name="T12" fmla="*/ 0 w 10"/>
                  <a:gd name="T13" fmla="*/ 1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26">
                    <a:moveTo>
                      <a:pt x="0" y="26"/>
                    </a:moveTo>
                    <a:lnTo>
                      <a:pt x="7" y="0"/>
                    </a:lnTo>
                    <a:lnTo>
                      <a:pt x="10" y="0"/>
                    </a:lnTo>
                    <a:lnTo>
                      <a:pt x="9" y="6"/>
                    </a:lnTo>
                    <a:lnTo>
                      <a:pt x="6" y="6"/>
                    </a:lnTo>
                    <a:lnTo>
                      <a:pt x="0" y="26"/>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3" name="Freeform 634"/>
              <p:cNvSpPr>
                <a:spLocks/>
              </p:cNvSpPr>
              <p:nvPr/>
            </p:nvSpPr>
            <p:spPr bwMode="auto">
              <a:xfrm>
                <a:off x="2263" y="1789"/>
                <a:ext cx="9" cy="10"/>
              </a:xfrm>
              <a:custGeom>
                <a:avLst/>
                <a:gdLst>
                  <a:gd name="T0" fmla="*/ 0 w 9"/>
                  <a:gd name="T1" fmla="*/ 1 h 20"/>
                  <a:gd name="T2" fmla="*/ 6 w 9"/>
                  <a:gd name="T3" fmla="*/ 0 h 20"/>
                  <a:gd name="T4" fmla="*/ 9 w 9"/>
                  <a:gd name="T5" fmla="*/ 0 h 20"/>
                  <a:gd name="T6" fmla="*/ 7 w 9"/>
                  <a:gd name="T7" fmla="*/ 1 h 20"/>
                  <a:gd name="T8" fmla="*/ 6 w 9"/>
                  <a:gd name="T9" fmla="*/ 1 h 20"/>
                  <a:gd name="T10" fmla="*/ 0 w 9"/>
                  <a:gd name="T11" fmla="*/ 1 h 20"/>
                  <a:gd name="T12" fmla="*/ 0 w 9"/>
                  <a:gd name="T13" fmla="*/ 1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20">
                    <a:moveTo>
                      <a:pt x="0" y="20"/>
                    </a:moveTo>
                    <a:lnTo>
                      <a:pt x="6" y="0"/>
                    </a:lnTo>
                    <a:lnTo>
                      <a:pt x="9" y="0"/>
                    </a:lnTo>
                    <a:lnTo>
                      <a:pt x="7" y="5"/>
                    </a:lnTo>
                    <a:lnTo>
                      <a:pt x="6" y="5"/>
                    </a:lnTo>
                    <a:lnTo>
                      <a:pt x="0" y="20"/>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4" name="Freeform 635"/>
              <p:cNvSpPr>
                <a:spLocks/>
              </p:cNvSpPr>
              <p:nvPr/>
            </p:nvSpPr>
            <p:spPr bwMode="auto">
              <a:xfrm>
                <a:off x="2263" y="1792"/>
                <a:ext cx="7" cy="7"/>
              </a:xfrm>
              <a:custGeom>
                <a:avLst/>
                <a:gdLst>
                  <a:gd name="T0" fmla="*/ 0 w 7"/>
                  <a:gd name="T1" fmla="*/ 0 h 15"/>
                  <a:gd name="T2" fmla="*/ 6 w 7"/>
                  <a:gd name="T3" fmla="*/ 0 h 15"/>
                  <a:gd name="T4" fmla="*/ 7 w 7"/>
                  <a:gd name="T5" fmla="*/ 0 h 15"/>
                  <a:gd name="T6" fmla="*/ 5 w 7"/>
                  <a:gd name="T7" fmla="*/ 0 h 15"/>
                  <a:gd name="T8" fmla="*/ 5 w 7"/>
                  <a:gd name="T9" fmla="*/ 0 h 15"/>
                  <a:gd name="T10" fmla="*/ 2 w 7"/>
                  <a:gd name="T11" fmla="*/ 0 h 15"/>
                  <a:gd name="T12" fmla="*/ 0 w 7"/>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5">
                    <a:moveTo>
                      <a:pt x="0" y="15"/>
                    </a:moveTo>
                    <a:lnTo>
                      <a:pt x="6" y="0"/>
                    </a:lnTo>
                    <a:lnTo>
                      <a:pt x="7" y="0"/>
                    </a:lnTo>
                    <a:lnTo>
                      <a:pt x="5" y="6"/>
                    </a:lnTo>
                    <a:lnTo>
                      <a:pt x="2" y="15"/>
                    </a:lnTo>
                    <a:lnTo>
                      <a:pt x="0" y="15"/>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5" name="Freeform 636"/>
              <p:cNvSpPr>
                <a:spLocks/>
              </p:cNvSpPr>
              <p:nvPr/>
            </p:nvSpPr>
            <p:spPr bwMode="auto">
              <a:xfrm>
                <a:off x="2265" y="1794"/>
                <a:ext cx="3" cy="5"/>
              </a:xfrm>
              <a:custGeom>
                <a:avLst/>
                <a:gdLst>
                  <a:gd name="T0" fmla="*/ 0 w 3"/>
                  <a:gd name="T1" fmla="*/ 1 h 9"/>
                  <a:gd name="T2" fmla="*/ 3 w 3"/>
                  <a:gd name="T3" fmla="*/ 0 h 9"/>
                  <a:gd name="T4" fmla="*/ 3 w 3"/>
                  <a:gd name="T5" fmla="*/ 0 h 9"/>
                  <a:gd name="T6" fmla="*/ 1 w 3"/>
                  <a:gd name="T7" fmla="*/ 1 h 9"/>
                  <a:gd name="T8" fmla="*/ 1 w 3"/>
                  <a:gd name="T9" fmla="*/ 1 h 9"/>
                  <a:gd name="T10" fmla="*/ 0 w 3"/>
                  <a:gd name="T11" fmla="*/ 1 h 9"/>
                  <a:gd name="T12" fmla="*/ 0 w 3"/>
                  <a:gd name="T13" fmla="*/ 1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9">
                    <a:moveTo>
                      <a:pt x="0" y="9"/>
                    </a:moveTo>
                    <a:lnTo>
                      <a:pt x="3" y="0"/>
                    </a:lnTo>
                    <a:lnTo>
                      <a:pt x="1" y="5"/>
                    </a:lnTo>
                    <a:lnTo>
                      <a:pt x="0" y="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6" name="Freeform 637"/>
              <p:cNvSpPr>
                <a:spLocks/>
              </p:cNvSpPr>
              <p:nvPr/>
            </p:nvSpPr>
            <p:spPr bwMode="auto">
              <a:xfrm>
                <a:off x="2265" y="1797"/>
                <a:ext cx="1" cy="3"/>
              </a:xfrm>
              <a:custGeom>
                <a:avLst/>
                <a:gdLst>
                  <a:gd name="T0" fmla="*/ 0 w 1"/>
                  <a:gd name="T1" fmla="*/ 1 h 6"/>
                  <a:gd name="T2" fmla="*/ 1 w 1"/>
                  <a:gd name="T3" fmla="*/ 0 h 6"/>
                  <a:gd name="T4" fmla="*/ 1 w 1"/>
                  <a:gd name="T5" fmla="*/ 0 h 6"/>
                  <a:gd name="T6" fmla="*/ 1 w 1"/>
                  <a:gd name="T7" fmla="*/ 1 h 6"/>
                  <a:gd name="T8" fmla="*/ 1 w 1"/>
                  <a:gd name="T9" fmla="*/ 1 h 6"/>
                  <a:gd name="T10" fmla="*/ 1 w 1"/>
                  <a:gd name="T11" fmla="*/ 1 h 6"/>
                  <a:gd name="T12" fmla="*/ 0 w 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6">
                    <a:moveTo>
                      <a:pt x="0" y="4"/>
                    </a:moveTo>
                    <a:lnTo>
                      <a:pt x="1" y="0"/>
                    </a:lnTo>
                    <a:lnTo>
                      <a:pt x="1" y="6"/>
                    </a:lnTo>
                    <a:lnTo>
                      <a:pt x="0" y="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7" name="Freeform 638"/>
              <p:cNvSpPr>
                <a:spLocks/>
              </p:cNvSpPr>
              <p:nvPr/>
            </p:nvSpPr>
            <p:spPr bwMode="auto">
              <a:xfrm>
                <a:off x="2263" y="1745"/>
                <a:ext cx="26" cy="55"/>
              </a:xfrm>
              <a:custGeom>
                <a:avLst/>
                <a:gdLst>
                  <a:gd name="T0" fmla="*/ 3 w 26"/>
                  <a:gd name="T1" fmla="*/ 4 h 109"/>
                  <a:gd name="T2" fmla="*/ 0 w 26"/>
                  <a:gd name="T3" fmla="*/ 3 h 109"/>
                  <a:gd name="T4" fmla="*/ 23 w 26"/>
                  <a:gd name="T5" fmla="*/ 0 h 109"/>
                  <a:gd name="T6" fmla="*/ 26 w 26"/>
                  <a:gd name="T7" fmla="*/ 1 h 109"/>
                  <a:gd name="T8" fmla="*/ 3 w 26"/>
                  <a:gd name="T9" fmla="*/ 4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09">
                    <a:moveTo>
                      <a:pt x="3" y="109"/>
                    </a:moveTo>
                    <a:lnTo>
                      <a:pt x="0" y="80"/>
                    </a:lnTo>
                    <a:lnTo>
                      <a:pt x="23" y="0"/>
                    </a:lnTo>
                    <a:lnTo>
                      <a:pt x="26" y="29"/>
                    </a:lnTo>
                    <a:lnTo>
                      <a:pt x="3"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8" name="Freeform 639"/>
              <p:cNvSpPr>
                <a:spLocks/>
              </p:cNvSpPr>
              <p:nvPr/>
            </p:nvSpPr>
            <p:spPr bwMode="auto">
              <a:xfrm>
                <a:off x="2256" y="1745"/>
                <a:ext cx="40" cy="52"/>
              </a:xfrm>
              <a:custGeom>
                <a:avLst/>
                <a:gdLst>
                  <a:gd name="T0" fmla="*/ 0 w 40"/>
                  <a:gd name="T1" fmla="*/ 4 h 103"/>
                  <a:gd name="T2" fmla="*/ 30 w 40"/>
                  <a:gd name="T3" fmla="*/ 0 h 103"/>
                  <a:gd name="T4" fmla="*/ 40 w 40"/>
                  <a:gd name="T5" fmla="*/ 1 h 103"/>
                  <a:gd name="T6" fmla="*/ 38 w 40"/>
                  <a:gd name="T7" fmla="*/ 1 h 103"/>
                  <a:gd name="T8" fmla="*/ 28 w 40"/>
                  <a:gd name="T9" fmla="*/ 0 h 103"/>
                  <a:gd name="T10" fmla="*/ 0 w 40"/>
                  <a:gd name="T11" fmla="*/ 4 h 103"/>
                  <a:gd name="T12" fmla="*/ 0 w 40"/>
                  <a:gd name="T13" fmla="*/ 4 h 1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103">
                    <a:moveTo>
                      <a:pt x="0" y="103"/>
                    </a:moveTo>
                    <a:lnTo>
                      <a:pt x="30" y="0"/>
                    </a:lnTo>
                    <a:lnTo>
                      <a:pt x="40" y="5"/>
                    </a:lnTo>
                    <a:lnTo>
                      <a:pt x="38" y="5"/>
                    </a:lnTo>
                    <a:lnTo>
                      <a:pt x="28" y="0"/>
                    </a:lnTo>
                    <a:lnTo>
                      <a:pt x="0" y="10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89" name="Freeform 640"/>
              <p:cNvSpPr>
                <a:spLocks/>
              </p:cNvSpPr>
              <p:nvPr/>
            </p:nvSpPr>
            <p:spPr bwMode="auto">
              <a:xfrm>
                <a:off x="2256" y="1745"/>
                <a:ext cx="38" cy="52"/>
              </a:xfrm>
              <a:custGeom>
                <a:avLst/>
                <a:gdLst>
                  <a:gd name="T0" fmla="*/ 0 w 38"/>
                  <a:gd name="T1" fmla="*/ 4 h 103"/>
                  <a:gd name="T2" fmla="*/ 28 w 38"/>
                  <a:gd name="T3" fmla="*/ 0 h 103"/>
                  <a:gd name="T4" fmla="*/ 38 w 38"/>
                  <a:gd name="T5" fmla="*/ 1 h 103"/>
                  <a:gd name="T6" fmla="*/ 38 w 38"/>
                  <a:gd name="T7" fmla="*/ 1 h 103"/>
                  <a:gd name="T8" fmla="*/ 28 w 38"/>
                  <a:gd name="T9" fmla="*/ 1 h 103"/>
                  <a:gd name="T10" fmla="*/ 0 w 38"/>
                  <a:gd name="T11" fmla="*/ 4 h 103"/>
                  <a:gd name="T12" fmla="*/ 0 w 38"/>
                  <a:gd name="T13" fmla="*/ 4 h 1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3">
                    <a:moveTo>
                      <a:pt x="0" y="103"/>
                    </a:moveTo>
                    <a:lnTo>
                      <a:pt x="28" y="0"/>
                    </a:lnTo>
                    <a:lnTo>
                      <a:pt x="38" y="5"/>
                    </a:lnTo>
                    <a:lnTo>
                      <a:pt x="38" y="7"/>
                    </a:lnTo>
                    <a:lnTo>
                      <a:pt x="28" y="2"/>
                    </a:lnTo>
                    <a:lnTo>
                      <a:pt x="0" y="103"/>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0" name="Freeform 641"/>
              <p:cNvSpPr>
                <a:spLocks/>
              </p:cNvSpPr>
              <p:nvPr/>
            </p:nvSpPr>
            <p:spPr bwMode="auto">
              <a:xfrm>
                <a:off x="2256" y="1746"/>
                <a:ext cx="38" cy="51"/>
              </a:xfrm>
              <a:custGeom>
                <a:avLst/>
                <a:gdLst>
                  <a:gd name="T0" fmla="*/ 0 w 38"/>
                  <a:gd name="T1" fmla="*/ 4 h 101"/>
                  <a:gd name="T2" fmla="*/ 28 w 38"/>
                  <a:gd name="T3" fmla="*/ 0 h 101"/>
                  <a:gd name="T4" fmla="*/ 38 w 38"/>
                  <a:gd name="T5" fmla="*/ 1 h 101"/>
                  <a:gd name="T6" fmla="*/ 37 w 38"/>
                  <a:gd name="T7" fmla="*/ 1 h 101"/>
                  <a:gd name="T8" fmla="*/ 28 w 38"/>
                  <a:gd name="T9" fmla="*/ 1 h 101"/>
                  <a:gd name="T10" fmla="*/ 0 w 38"/>
                  <a:gd name="T11" fmla="*/ 4 h 101"/>
                  <a:gd name="T12" fmla="*/ 0 w 38"/>
                  <a:gd name="T13" fmla="*/ 4 h 10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1">
                    <a:moveTo>
                      <a:pt x="0" y="101"/>
                    </a:moveTo>
                    <a:lnTo>
                      <a:pt x="28" y="0"/>
                    </a:lnTo>
                    <a:lnTo>
                      <a:pt x="38" y="5"/>
                    </a:lnTo>
                    <a:lnTo>
                      <a:pt x="37" y="7"/>
                    </a:lnTo>
                    <a:lnTo>
                      <a:pt x="28" y="2"/>
                    </a:lnTo>
                    <a:lnTo>
                      <a:pt x="0" y="101"/>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1" name="Freeform 642"/>
              <p:cNvSpPr>
                <a:spLocks/>
              </p:cNvSpPr>
              <p:nvPr/>
            </p:nvSpPr>
            <p:spPr bwMode="auto">
              <a:xfrm>
                <a:off x="2256" y="1747"/>
                <a:ext cx="37" cy="50"/>
              </a:xfrm>
              <a:custGeom>
                <a:avLst/>
                <a:gdLst>
                  <a:gd name="T0" fmla="*/ 0 w 37"/>
                  <a:gd name="T1" fmla="*/ 4 h 99"/>
                  <a:gd name="T2" fmla="*/ 28 w 37"/>
                  <a:gd name="T3" fmla="*/ 0 h 99"/>
                  <a:gd name="T4" fmla="*/ 37 w 37"/>
                  <a:gd name="T5" fmla="*/ 1 h 99"/>
                  <a:gd name="T6" fmla="*/ 37 w 37"/>
                  <a:gd name="T7" fmla="*/ 1 h 99"/>
                  <a:gd name="T8" fmla="*/ 28 w 37"/>
                  <a:gd name="T9" fmla="*/ 1 h 99"/>
                  <a:gd name="T10" fmla="*/ 0 w 37"/>
                  <a:gd name="T11" fmla="*/ 4 h 99"/>
                  <a:gd name="T12" fmla="*/ 0 w 37"/>
                  <a:gd name="T13" fmla="*/ 4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9">
                    <a:moveTo>
                      <a:pt x="0" y="99"/>
                    </a:moveTo>
                    <a:lnTo>
                      <a:pt x="28" y="0"/>
                    </a:lnTo>
                    <a:lnTo>
                      <a:pt x="37" y="5"/>
                    </a:lnTo>
                    <a:lnTo>
                      <a:pt x="37" y="7"/>
                    </a:lnTo>
                    <a:lnTo>
                      <a:pt x="28" y="3"/>
                    </a:lnTo>
                    <a:lnTo>
                      <a:pt x="0" y="99"/>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2" name="Freeform 643"/>
              <p:cNvSpPr>
                <a:spLocks/>
              </p:cNvSpPr>
              <p:nvPr/>
            </p:nvSpPr>
            <p:spPr bwMode="auto">
              <a:xfrm>
                <a:off x="2256" y="1749"/>
                <a:ext cx="37" cy="48"/>
              </a:xfrm>
              <a:custGeom>
                <a:avLst/>
                <a:gdLst>
                  <a:gd name="T0" fmla="*/ 0 w 37"/>
                  <a:gd name="T1" fmla="*/ 3 h 96"/>
                  <a:gd name="T2" fmla="*/ 28 w 37"/>
                  <a:gd name="T3" fmla="*/ 0 h 96"/>
                  <a:gd name="T4" fmla="*/ 37 w 37"/>
                  <a:gd name="T5" fmla="*/ 1 h 96"/>
                  <a:gd name="T6" fmla="*/ 37 w 37"/>
                  <a:gd name="T7" fmla="*/ 1 h 96"/>
                  <a:gd name="T8" fmla="*/ 27 w 37"/>
                  <a:gd name="T9" fmla="*/ 1 h 96"/>
                  <a:gd name="T10" fmla="*/ 0 w 37"/>
                  <a:gd name="T11" fmla="*/ 3 h 96"/>
                  <a:gd name="T12" fmla="*/ 0 w 37"/>
                  <a:gd name="T13" fmla="*/ 3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6">
                    <a:moveTo>
                      <a:pt x="0" y="96"/>
                    </a:moveTo>
                    <a:lnTo>
                      <a:pt x="28" y="0"/>
                    </a:lnTo>
                    <a:lnTo>
                      <a:pt x="37" y="4"/>
                    </a:lnTo>
                    <a:lnTo>
                      <a:pt x="37" y="6"/>
                    </a:lnTo>
                    <a:lnTo>
                      <a:pt x="27" y="2"/>
                    </a:lnTo>
                    <a:lnTo>
                      <a:pt x="0" y="96"/>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3" name="Freeform 644"/>
              <p:cNvSpPr>
                <a:spLocks/>
              </p:cNvSpPr>
              <p:nvPr/>
            </p:nvSpPr>
            <p:spPr bwMode="auto">
              <a:xfrm>
                <a:off x="2256" y="1750"/>
                <a:ext cx="37" cy="47"/>
              </a:xfrm>
              <a:custGeom>
                <a:avLst/>
                <a:gdLst>
                  <a:gd name="T0" fmla="*/ 0 w 37"/>
                  <a:gd name="T1" fmla="*/ 3 h 94"/>
                  <a:gd name="T2" fmla="*/ 27 w 37"/>
                  <a:gd name="T3" fmla="*/ 0 h 94"/>
                  <a:gd name="T4" fmla="*/ 37 w 37"/>
                  <a:gd name="T5" fmla="*/ 1 h 94"/>
                  <a:gd name="T6" fmla="*/ 36 w 37"/>
                  <a:gd name="T7" fmla="*/ 1 h 94"/>
                  <a:gd name="T8" fmla="*/ 27 w 37"/>
                  <a:gd name="T9" fmla="*/ 1 h 94"/>
                  <a:gd name="T10" fmla="*/ 0 w 37"/>
                  <a:gd name="T11" fmla="*/ 3 h 94"/>
                  <a:gd name="T12" fmla="*/ 0 w 37"/>
                  <a:gd name="T13" fmla="*/ 3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4">
                    <a:moveTo>
                      <a:pt x="0" y="94"/>
                    </a:moveTo>
                    <a:lnTo>
                      <a:pt x="27" y="0"/>
                    </a:lnTo>
                    <a:lnTo>
                      <a:pt x="37" y="4"/>
                    </a:lnTo>
                    <a:lnTo>
                      <a:pt x="36" y="5"/>
                    </a:lnTo>
                    <a:lnTo>
                      <a:pt x="27" y="2"/>
                    </a:lnTo>
                    <a:lnTo>
                      <a:pt x="0" y="94"/>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4" name="Freeform 645"/>
              <p:cNvSpPr>
                <a:spLocks/>
              </p:cNvSpPr>
              <p:nvPr/>
            </p:nvSpPr>
            <p:spPr bwMode="auto">
              <a:xfrm>
                <a:off x="2256" y="1751"/>
                <a:ext cx="36" cy="46"/>
              </a:xfrm>
              <a:custGeom>
                <a:avLst/>
                <a:gdLst>
                  <a:gd name="T0" fmla="*/ 0 w 36"/>
                  <a:gd name="T1" fmla="*/ 3 h 92"/>
                  <a:gd name="T2" fmla="*/ 27 w 36"/>
                  <a:gd name="T3" fmla="*/ 0 h 92"/>
                  <a:gd name="T4" fmla="*/ 36 w 36"/>
                  <a:gd name="T5" fmla="*/ 1 h 92"/>
                  <a:gd name="T6" fmla="*/ 36 w 36"/>
                  <a:gd name="T7" fmla="*/ 1 h 92"/>
                  <a:gd name="T8" fmla="*/ 27 w 36"/>
                  <a:gd name="T9" fmla="*/ 1 h 92"/>
                  <a:gd name="T10" fmla="*/ 0 w 36"/>
                  <a:gd name="T11" fmla="*/ 3 h 92"/>
                  <a:gd name="T12" fmla="*/ 0 w 36"/>
                  <a:gd name="T13" fmla="*/ 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92">
                    <a:moveTo>
                      <a:pt x="0" y="92"/>
                    </a:moveTo>
                    <a:lnTo>
                      <a:pt x="27" y="0"/>
                    </a:lnTo>
                    <a:lnTo>
                      <a:pt x="36" y="3"/>
                    </a:lnTo>
                    <a:lnTo>
                      <a:pt x="36" y="5"/>
                    </a:lnTo>
                    <a:lnTo>
                      <a:pt x="27" y="2"/>
                    </a:lnTo>
                    <a:lnTo>
                      <a:pt x="0" y="92"/>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5" name="Freeform 646"/>
              <p:cNvSpPr>
                <a:spLocks/>
              </p:cNvSpPr>
              <p:nvPr/>
            </p:nvSpPr>
            <p:spPr bwMode="auto">
              <a:xfrm>
                <a:off x="2256" y="1752"/>
                <a:ext cx="36" cy="45"/>
              </a:xfrm>
              <a:custGeom>
                <a:avLst/>
                <a:gdLst>
                  <a:gd name="T0" fmla="*/ 0 w 36"/>
                  <a:gd name="T1" fmla="*/ 3 h 90"/>
                  <a:gd name="T2" fmla="*/ 27 w 36"/>
                  <a:gd name="T3" fmla="*/ 0 h 90"/>
                  <a:gd name="T4" fmla="*/ 36 w 36"/>
                  <a:gd name="T5" fmla="*/ 1 h 90"/>
                  <a:gd name="T6" fmla="*/ 36 w 36"/>
                  <a:gd name="T7" fmla="*/ 1 h 90"/>
                  <a:gd name="T8" fmla="*/ 27 w 36"/>
                  <a:gd name="T9" fmla="*/ 1 h 90"/>
                  <a:gd name="T10" fmla="*/ 0 w 36"/>
                  <a:gd name="T11" fmla="*/ 3 h 90"/>
                  <a:gd name="T12" fmla="*/ 0 w 36"/>
                  <a:gd name="T13" fmla="*/ 3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90">
                    <a:moveTo>
                      <a:pt x="0" y="90"/>
                    </a:moveTo>
                    <a:lnTo>
                      <a:pt x="27" y="0"/>
                    </a:lnTo>
                    <a:lnTo>
                      <a:pt x="36" y="3"/>
                    </a:lnTo>
                    <a:lnTo>
                      <a:pt x="36" y="7"/>
                    </a:lnTo>
                    <a:lnTo>
                      <a:pt x="27" y="1"/>
                    </a:lnTo>
                    <a:lnTo>
                      <a:pt x="0" y="90"/>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6" name="Freeform 647"/>
              <p:cNvSpPr>
                <a:spLocks/>
              </p:cNvSpPr>
              <p:nvPr/>
            </p:nvSpPr>
            <p:spPr bwMode="auto">
              <a:xfrm>
                <a:off x="2256" y="1753"/>
                <a:ext cx="36" cy="44"/>
              </a:xfrm>
              <a:custGeom>
                <a:avLst/>
                <a:gdLst>
                  <a:gd name="T0" fmla="*/ 0 w 36"/>
                  <a:gd name="T1" fmla="*/ 2 h 89"/>
                  <a:gd name="T2" fmla="*/ 27 w 36"/>
                  <a:gd name="T3" fmla="*/ 0 h 89"/>
                  <a:gd name="T4" fmla="*/ 36 w 36"/>
                  <a:gd name="T5" fmla="*/ 0 h 89"/>
                  <a:gd name="T6" fmla="*/ 34 w 36"/>
                  <a:gd name="T7" fmla="*/ 0 h 89"/>
                  <a:gd name="T8" fmla="*/ 26 w 36"/>
                  <a:gd name="T9" fmla="*/ 0 h 89"/>
                  <a:gd name="T10" fmla="*/ 2 w 36"/>
                  <a:gd name="T11" fmla="*/ 2 h 89"/>
                  <a:gd name="T12" fmla="*/ 0 w 36"/>
                  <a:gd name="T13" fmla="*/ 2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89">
                    <a:moveTo>
                      <a:pt x="0" y="89"/>
                    </a:moveTo>
                    <a:lnTo>
                      <a:pt x="27" y="0"/>
                    </a:lnTo>
                    <a:lnTo>
                      <a:pt x="36" y="6"/>
                    </a:lnTo>
                    <a:lnTo>
                      <a:pt x="34" y="8"/>
                    </a:lnTo>
                    <a:lnTo>
                      <a:pt x="26" y="2"/>
                    </a:lnTo>
                    <a:lnTo>
                      <a:pt x="2" y="89"/>
                    </a:lnTo>
                    <a:lnTo>
                      <a:pt x="0" y="8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7" name="Freeform 648"/>
              <p:cNvSpPr>
                <a:spLocks/>
              </p:cNvSpPr>
              <p:nvPr/>
            </p:nvSpPr>
            <p:spPr bwMode="auto">
              <a:xfrm>
                <a:off x="2258" y="1754"/>
                <a:ext cx="32" cy="43"/>
              </a:xfrm>
              <a:custGeom>
                <a:avLst/>
                <a:gdLst>
                  <a:gd name="T0" fmla="*/ 0 w 32"/>
                  <a:gd name="T1" fmla="*/ 2 h 87"/>
                  <a:gd name="T2" fmla="*/ 24 w 32"/>
                  <a:gd name="T3" fmla="*/ 0 h 87"/>
                  <a:gd name="T4" fmla="*/ 32 w 32"/>
                  <a:gd name="T5" fmla="*/ 0 h 87"/>
                  <a:gd name="T6" fmla="*/ 32 w 32"/>
                  <a:gd name="T7" fmla="*/ 0 h 87"/>
                  <a:gd name="T8" fmla="*/ 24 w 32"/>
                  <a:gd name="T9" fmla="*/ 0 h 87"/>
                  <a:gd name="T10" fmla="*/ 0 w 32"/>
                  <a:gd name="T11" fmla="*/ 2 h 87"/>
                  <a:gd name="T12" fmla="*/ 0 w 32"/>
                  <a:gd name="T13" fmla="*/ 2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7">
                    <a:moveTo>
                      <a:pt x="0" y="87"/>
                    </a:moveTo>
                    <a:lnTo>
                      <a:pt x="24" y="0"/>
                    </a:lnTo>
                    <a:lnTo>
                      <a:pt x="32" y="6"/>
                    </a:lnTo>
                    <a:lnTo>
                      <a:pt x="32" y="7"/>
                    </a:lnTo>
                    <a:lnTo>
                      <a:pt x="24" y="2"/>
                    </a:lnTo>
                    <a:lnTo>
                      <a:pt x="0" y="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8" name="Freeform 649"/>
              <p:cNvSpPr>
                <a:spLocks/>
              </p:cNvSpPr>
              <p:nvPr/>
            </p:nvSpPr>
            <p:spPr bwMode="auto">
              <a:xfrm>
                <a:off x="2258" y="1755"/>
                <a:ext cx="32" cy="42"/>
              </a:xfrm>
              <a:custGeom>
                <a:avLst/>
                <a:gdLst>
                  <a:gd name="T0" fmla="*/ 0 w 32"/>
                  <a:gd name="T1" fmla="*/ 2 h 85"/>
                  <a:gd name="T2" fmla="*/ 24 w 32"/>
                  <a:gd name="T3" fmla="*/ 0 h 85"/>
                  <a:gd name="T4" fmla="*/ 32 w 32"/>
                  <a:gd name="T5" fmla="*/ 0 h 85"/>
                  <a:gd name="T6" fmla="*/ 31 w 32"/>
                  <a:gd name="T7" fmla="*/ 0 h 85"/>
                  <a:gd name="T8" fmla="*/ 24 w 32"/>
                  <a:gd name="T9" fmla="*/ 0 h 85"/>
                  <a:gd name="T10" fmla="*/ 0 w 32"/>
                  <a:gd name="T11" fmla="*/ 2 h 85"/>
                  <a:gd name="T12" fmla="*/ 0 w 32"/>
                  <a:gd name="T13" fmla="*/ 2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85">
                    <a:moveTo>
                      <a:pt x="0" y="85"/>
                    </a:moveTo>
                    <a:lnTo>
                      <a:pt x="24" y="0"/>
                    </a:lnTo>
                    <a:lnTo>
                      <a:pt x="32" y="5"/>
                    </a:lnTo>
                    <a:lnTo>
                      <a:pt x="31" y="7"/>
                    </a:lnTo>
                    <a:lnTo>
                      <a:pt x="24" y="4"/>
                    </a:lnTo>
                    <a:lnTo>
                      <a:pt x="0" y="85"/>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999" name="Freeform 650"/>
              <p:cNvSpPr>
                <a:spLocks/>
              </p:cNvSpPr>
              <p:nvPr/>
            </p:nvSpPr>
            <p:spPr bwMode="auto">
              <a:xfrm>
                <a:off x="2258" y="1756"/>
                <a:ext cx="31" cy="41"/>
              </a:xfrm>
              <a:custGeom>
                <a:avLst/>
                <a:gdLst>
                  <a:gd name="T0" fmla="*/ 0 w 31"/>
                  <a:gd name="T1" fmla="*/ 3 h 81"/>
                  <a:gd name="T2" fmla="*/ 24 w 31"/>
                  <a:gd name="T3" fmla="*/ 0 h 81"/>
                  <a:gd name="T4" fmla="*/ 31 w 31"/>
                  <a:gd name="T5" fmla="*/ 1 h 81"/>
                  <a:gd name="T6" fmla="*/ 31 w 31"/>
                  <a:gd name="T7" fmla="*/ 1 h 81"/>
                  <a:gd name="T8" fmla="*/ 22 w 31"/>
                  <a:gd name="T9" fmla="*/ 1 h 81"/>
                  <a:gd name="T10" fmla="*/ 0 w 31"/>
                  <a:gd name="T11" fmla="*/ 3 h 81"/>
                  <a:gd name="T12" fmla="*/ 0 w 31"/>
                  <a:gd name="T13" fmla="*/ 3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1">
                    <a:moveTo>
                      <a:pt x="0" y="81"/>
                    </a:moveTo>
                    <a:lnTo>
                      <a:pt x="24" y="0"/>
                    </a:lnTo>
                    <a:lnTo>
                      <a:pt x="31" y="3"/>
                    </a:lnTo>
                    <a:lnTo>
                      <a:pt x="31" y="5"/>
                    </a:lnTo>
                    <a:lnTo>
                      <a:pt x="22" y="1"/>
                    </a:lnTo>
                    <a:lnTo>
                      <a:pt x="0" y="81"/>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0" name="Freeform 651"/>
              <p:cNvSpPr>
                <a:spLocks/>
              </p:cNvSpPr>
              <p:nvPr/>
            </p:nvSpPr>
            <p:spPr bwMode="auto">
              <a:xfrm>
                <a:off x="2258" y="1757"/>
                <a:ext cx="31" cy="40"/>
              </a:xfrm>
              <a:custGeom>
                <a:avLst/>
                <a:gdLst>
                  <a:gd name="T0" fmla="*/ 0 w 31"/>
                  <a:gd name="T1" fmla="*/ 3 h 80"/>
                  <a:gd name="T2" fmla="*/ 22 w 31"/>
                  <a:gd name="T3" fmla="*/ 0 h 80"/>
                  <a:gd name="T4" fmla="*/ 31 w 31"/>
                  <a:gd name="T5" fmla="*/ 1 h 80"/>
                  <a:gd name="T6" fmla="*/ 29 w 31"/>
                  <a:gd name="T7" fmla="*/ 1 h 80"/>
                  <a:gd name="T8" fmla="*/ 22 w 31"/>
                  <a:gd name="T9" fmla="*/ 1 h 80"/>
                  <a:gd name="T10" fmla="*/ 0 w 31"/>
                  <a:gd name="T11" fmla="*/ 3 h 80"/>
                  <a:gd name="T12" fmla="*/ 0 w 31"/>
                  <a:gd name="T13" fmla="*/ 3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0">
                    <a:moveTo>
                      <a:pt x="0" y="80"/>
                    </a:moveTo>
                    <a:lnTo>
                      <a:pt x="22" y="0"/>
                    </a:lnTo>
                    <a:lnTo>
                      <a:pt x="31" y="4"/>
                    </a:lnTo>
                    <a:lnTo>
                      <a:pt x="29" y="8"/>
                    </a:lnTo>
                    <a:lnTo>
                      <a:pt x="22" y="4"/>
                    </a:lnTo>
                    <a:lnTo>
                      <a:pt x="0" y="8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1" name="Freeform 652"/>
              <p:cNvSpPr>
                <a:spLocks/>
              </p:cNvSpPr>
              <p:nvPr/>
            </p:nvSpPr>
            <p:spPr bwMode="auto">
              <a:xfrm>
                <a:off x="2258" y="1759"/>
                <a:ext cx="29" cy="38"/>
              </a:xfrm>
              <a:custGeom>
                <a:avLst/>
                <a:gdLst>
                  <a:gd name="T0" fmla="*/ 0 w 29"/>
                  <a:gd name="T1" fmla="*/ 3 h 76"/>
                  <a:gd name="T2" fmla="*/ 22 w 29"/>
                  <a:gd name="T3" fmla="*/ 0 h 76"/>
                  <a:gd name="T4" fmla="*/ 29 w 29"/>
                  <a:gd name="T5" fmla="*/ 1 h 76"/>
                  <a:gd name="T6" fmla="*/ 29 w 29"/>
                  <a:gd name="T7" fmla="*/ 1 h 76"/>
                  <a:gd name="T8" fmla="*/ 22 w 29"/>
                  <a:gd name="T9" fmla="*/ 1 h 76"/>
                  <a:gd name="T10" fmla="*/ 0 w 29"/>
                  <a:gd name="T11" fmla="*/ 3 h 76"/>
                  <a:gd name="T12" fmla="*/ 0 w 29"/>
                  <a:gd name="T13" fmla="*/ 3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76">
                    <a:moveTo>
                      <a:pt x="0" y="76"/>
                    </a:moveTo>
                    <a:lnTo>
                      <a:pt x="22" y="0"/>
                    </a:lnTo>
                    <a:lnTo>
                      <a:pt x="29" y="4"/>
                    </a:lnTo>
                    <a:lnTo>
                      <a:pt x="29" y="6"/>
                    </a:lnTo>
                    <a:lnTo>
                      <a:pt x="22" y="2"/>
                    </a:lnTo>
                    <a:lnTo>
                      <a:pt x="0" y="76"/>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2" name="Freeform 653"/>
              <p:cNvSpPr>
                <a:spLocks/>
              </p:cNvSpPr>
              <p:nvPr/>
            </p:nvSpPr>
            <p:spPr bwMode="auto">
              <a:xfrm>
                <a:off x="2258" y="1760"/>
                <a:ext cx="29" cy="37"/>
              </a:xfrm>
              <a:custGeom>
                <a:avLst/>
                <a:gdLst>
                  <a:gd name="T0" fmla="*/ 0 w 29"/>
                  <a:gd name="T1" fmla="*/ 3 h 74"/>
                  <a:gd name="T2" fmla="*/ 22 w 29"/>
                  <a:gd name="T3" fmla="*/ 0 h 74"/>
                  <a:gd name="T4" fmla="*/ 29 w 29"/>
                  <a:gd name="T5" fmla="*/ 1 h 74"/>
                  <a:gd name="T6" fmla="*/ 28 w 29"/>
                  <a:gd name="T7" fmla="*/ 1 h 74"/>
                  <a:gd name="T8" fmla="*/ 21 w 29"/>
                  <a:gd name="T9" fmla="*/ 1 h 74"/>
                  <a:gd name="T10" fmla="*/ 1 w 29"/>
                  <a:gd name="T11" fmla="*/ 3 h 74"/>
                  <a:gd name="T12" fmla="*/ 0 w 29"/>
                  <a:gd name="T13" fmla="*/ 3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74">
                    <a:moveTo>
                      <a:pt x="0" y="74"/>
                    </a:moveTo>
                    <a:lnTo>
                      <a:pt x="22" y="0"/>
                    </a:lnTo>
                    <a:lnTo>
                      <a:pt x="29" y="4"/>
                    </a:lnTo>
                    <a:lnTo>
                      <a:pt x="28" y="7"/>
                    </a:lnTo>
                    <a:lnTo>
                      <a:pt x="21" y="4"/>
                    </a:lnTo>
                    <a:lnTo>
                      <a:pt x="1" y="74"/>
                    </a:lnTo>
                    <a:lnTo>
                      <a:pt x="0" y="74"/>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3" name="Freeform 654"/>
              <p:cNvSpPr>
                <a:spLocks/>
              </p:cNvSpPr>
              <p:nvPr/>
            </p:nvSpPr>
            <p:spPr bwMode="auto">
              <a:xfrm>
                <a:off x="2259" y="1762"/>
                <a:ext cx="27" cy="35"/>
              </a:xfrm>
              <a:custGeom>
                <a:avLst/>
                <a:gdLst>
                  <a:gd name="T0" fmla="*/ 0 w 27"/>
                  <a:gd name="T1" fmla="*/ 3 h 70"/>
                  <a:gd name="T2" fmla="*/ 20 w 27"/>
                  <a:gd name="T3" fmla="*/ 0 h 70"/>
                  <a:gd name="T4" fmla="*/ 27 w 27"/>
                  <a:gd name="T5" fmla="*/ 1 h 70"/>
                  <a:gd name="T6" fmla="*/ 27 w 27"/>
                  <a:gd name="T7" fmla="*/ 1 h 70"/>
                  <a:gd name="T8" fmla="*/ 20 w 27"/>
                  <a:gd name="T9" fmla="*/ 1 h 70"/>
                  <a:gd name="T10" fmla="*/ 0 w 27"/>
                  <a:gd name="T11" fmla="*/ 3 h 70"/>
                  <a:gd name="T12" fmla="*/ 0 w 27"/>
                  <a:gd name="T13" fmla="*/ 3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0">
                    <a:moveTo>
                      <a:pt x="0" y="70"/>
                    </a:moveTo>
                    <a:lnTo>
                      <a:pt x="20" y="0"/>
                    </a:lnTo>
                    <a:lnTo>
                      <a:pt x="27" y="3"/>
                    </a:lnTo>
                    <a:lnTo>
                      <a:pt x="27" y="5"/>
                    </a:lnTo>
                    <a:lnTo>
                      <a:pt x="20" y="1"/>
                    </a:lnTo>
                    <a:lnTo>
                      <a:pt x="0" y="7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4" name="Freeform 655"/>
              <p:cNvSpPr>
                <a:spLocks/>
              </p:cNvSpPr>
              <p:nvPr/>
            </p:nvSpPr>
            <p:spPr bwMode="auto">
              <a:xfrm>
                <a:off x="2259" y="1763"/>
                <a:ext cx="27" cy="35"/>
              </a:xfrm>
              <a:custGeom>
                <a:avLst/>
                <a:gdLst>
                  <a:gd name="T0" fmla="*/ 0 w 27"/>
                  <a:gd name="T1" fmla="*/ 2 h 71"/>
                  <a:gd name="T2" fmla="*/ 20 w 27"/>
                  <a:gd name="T3" fmla="*/ 0 h 71"/>
                  <a:gd name="T4" fmla="*/ 27 w 27"/>
                  <a:gd name="T5" fmla="*/ 0 h 71"/>
                  <a:gd name="T6" fmla="*/ 25 w 27"/>
                  <a:gd name="T7" fmla="*/ 0 h 71"/>
                  <a:gd name="T8" fmla="*/ 20 w 27"/>
                  <a:gd name="T9" fmla="*/ 0 h 71"/>
                  <a:gd name="T10" fmla="*/ 0 w 27"/>
                  <a:gd name="T11" fmla="*/ 2 h 71"/>
                  <a:gd name="T12" fmla="*/ 0 w 27"/>
                  <a:gd name="T13" fmla="*/ 2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71">
                    <a:moveTo>
                      <a:pt x="0" y="69"/>
                    </a:moveTo>
                    <a:lnTo>
                      <a:pt x="20" y="0"/>
                    </a:lnTo>
                    <a:lnTo>
                      <a:pt x="27" y="4"/>
                    </a:lnTo>
                    <a:lnTo>
                      <a:pt x="25" y="8"/>
                    </a:lnTo>
                    <a:lnTo>
                      <a:pt x="20" y="4"/>
                    </a:lnTo>
                    <a:lnTo>
                      <a:pt x="0" y="71"/>
                    </a:lnTo>
                    <a:lnTo>
                      <a:pt x="0"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5" name="Freeform 656"/>
              <p:cNvSpPr>
                <a:spLocks/>
              </p:cNvSpPr>
              <p:nvPr/>
            </p:nvSpPr>
            <p:spPr bwMode="auto">
              <a:xfrm>
                <a:off x="2259" y="1764"/>
                <a:ext cx="25" cy="34"/>
              </a:xfrm>
              <a:custGeom>
                <a:avLst/>
                <a:gdLst>
                  <a:gd name="T0" fmla="*/ 0 w 25"/>
                  <a:gd name="T1" fmla="*/ 3 h 67"/>
                  <a:gd name="T2" fmla="*/ 20 w 25"/>
                  <a:gd name="T3" fmla="*/ 0 h 67"/>
                  <a:gd name="T4" fmla="*/ 25 w 25"/>
                  <a:gd name="T5" fmla="*/ 1 h 67"/>
                  <a:gd name="T6" fmla="*/ 24 w 25"/>
                  <a:gd name="T7" fmla="*/ 1 h 67"/>
                  <a:gd name="T8" fmla="*/ 18 w 25"/>
                  <a:gd name="T9" fmla="*/ 1 h 67"/>
                  <a:gd name="T10" fmla="*/ 0 w 25"/>
                  <a:gd name="T11" fmla="*/ 3 h 67"/>
                  <a:gd name="T12" fmla="*/ 0 w 25"/>
                  <a:gd name="T13" fmla="*/ 3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67">
                    <a:moveTo>
                      <a:pt x="0" y="67"/>
                    </a:moveTo>
                    <a:lnTo>
                      <a:pt x="20" y="0"/>
                    </a:lnTo>
                    <a:lnTo>
                      <a:pt x="25" y="4"/>
                    </a:lnTo>
                    <a:lnTo>
                      <a:pt x="24" y="5"/>
                    </a:lnTo>
                    <a:lnTo>
                      <a:pt x="18" y="4"/>
                    </a:lnTo>
                    <a:lnTo>
                      <a:pt x="0" y="6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6" name="Freeform 657"/>
              <p:cNvSpPr>
                <a:spLocks/>
              </p:cNvSpPr>
              <p:nvPr/>
            </p:nvSpPr>
            <p:spPr bwMode="auto">
              <a:xfrm>
                <a:off x="2259" y="1766"/>
                <a:ext cx="24" cy="32"/>
              </a:xfrm>
              <a:custGeom>
                <a:avLst/>
                <a:gdLst>
                  <a:gd name="T0" fmla="*/ 0 w 24"/>
                  <a:gd name="T1" fmla="*/ 2 h 63"/>
                  <a:gd name="T2" fmla="*/ 18 w 24"/>
                  <a:gd name="T3" fmla="*/ 0 h 63"/>
                  <a:gd name="T4" fmla="*/ 24 w 24"/>
                  <a:gd name="T5" fmla="*/ 1 h 63"/>
                  <a:gd name="T6" fmla="*/ 24 w 24"/>
                  <a:gd name="T7" fmla="*/ 1 h 63"/>
                  <a:gd name="T8" fmla="*/ 18 w 24"/>
                  <a:gd name="T9" fmla="*/ 1 h 63"/>
                  <a:gd name="T10" fmla="*/ 0 w 24"/>
                  <a:gd name="T11" fmla="*/ 2 h 63"/>
                  <a:gd name="T12" fmla="*/ 0 w 24"/>
                  <a:gd name="T13" fmla="*/ 2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3">
                    <a:moveTo>
                      <a:pt x="0" y="63"/>
                    </a:moveTo>
                    <a:lnTo>
                      <a:pt x="18" y="0"/>
                    </a:lnTo>
                    <a:lnTo>
                      <a:pt x="24" y="1"/>
                    </a:lnTo>
                    <a:lnTo>
                      <a:pt x="24" y="5"/>
                    </a:lnTo>
                    <a:lnTo>
                      <a:pt x="18" y="1"/>
                    </a:lnTo>
                    <a:lnTo>
                      <a:pt x="0" y="63"/>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7" name="Freeform 658"/>
              <p:cNvSpPr>
                <a:spLocks/>
              </p:cNvSpPr>
              <p:nvPr/>
            </p:nvSpPr>
            <p:spPr bwMode="auto">
              <a:xfrm>
                <a:off x="2259" y="1767"/>
                <a:ext cx="24" cy="31"/>
              </a:xfrm>
              <a:custGeom>
                <a:avLst/>
                <a:gdLst>
                  <a:gd name="T0" fmla="*/ 0 w 24"/>
                  <a:gd name="T1" fmla="*/ 2 h 62"/>
                  <a:gd name="T2" fmla="*/ 18 w 24"/>
                  <a:gd name="T3" fmla="*/ 0 h 62"/>
                  <a:gd name="T4" fmla="*/ 24 w 24"/>
                  <a:gd name="T5" fmla="*/ 1 h 62"/>
                  <a:gd name="T6" fmla="*/ 23 w 24"/>
                  <a:gd name="T7" fmla="*/ 1 h 62"/>
                  <a:gd name="T8" fmla="*/ 17 w 24"/>
                  <a:gd name="T9" fmla="*/ 1 h 62"/>
                  <a:gd name="T10" fmla="*/ 1 w 24"/>
                  <a:gd name="T11" fmla="*/ 2 h 62"/>
                  <a:gd name="T12" fmla="*/ 0 w 24"/>
                  <a:gd name="T13" fmla="*/ 2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2">
                    <a:moveTo>
                      <a:pt x="0" y="62"/>
                    </a:moveTo>
                    <a:lnTo>
                      <a:pt x="18" y="0"/>
                    </a:lnTo>
                    <a:lnTo>
                      <a:pt x="24" y="4"/>
                    </a:lnTo>
                    <a:lnTo>
                      <a:pt x="23" y="8"/>
                    </a:lnTo>
                    <a:lnTo>
                      <a:pt x="17" y="4"/>
                    </a:lnTo>
                    <a:lnTo>
                      <a:pt x="1" y="62"/>
                    </a:lnTo>
                    <a:lnTo>
                      <a:pt x="0" y="62"/>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8" name="Freeform 659"/>
              <p:cNvSpPr>
                <a:spLocks/>
              </p:cNvSpPr>
              <p:nvPr/>
            </p:nvSpPr>
            <p:spPr bwMode="auto">
              <a:xfrm>
                <a:off x="2260" y="1769"/>
                <a:ext cx="22" cy="29"/>
              </a:xfrm>
              <a:custGeom>
                <a:avLst/>
                <a:gdLst>
                  <a:gd name="T0" fmla="*/ 0 w 22"/>
                  <a:gd name="T1" fmla="*/ 2 h 58"/>
                  <a:gd name="T2" fmla="*/ 16 w 22"/>
                  <a:gd name="T3" fmla="*/ 0 h 58"/>
                  <a:gd name="T4" fmla="*/ 22 w 22"/>
                  <a:gd name="T5" fmla="*/ 1 h 58"/>
                  <a:gd name="T6" fmla="*/ 20 w 22"/>
                  <a:gd name="T7" fmla="*/ 1 h 58"/>
                  <a:gd name="T8" fmla="*/ 16 w 22"/>
                  <a:gd name="T9" fmla="*/ 1 h 58"/>
                  <a:gd name="T10" fmla="*/ 0 w 22"/>
                  <a:gd name="T11" fmla="*/ 2 h 58"/>
                  <a:gd name="T12" fmla="*/ 0 w 22"/>
                  <a:gd name="T13" fmla="*/ 2 h 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58">
                    <a:moveTo>
                      <a:pt x="0" y="58"/>
                    </a:moveTo>
                    <a:lnTo>
                      <a:pt x="16" y="0"/>
                    </a:lnTo>
                    <a:lnTo>
                      <a:pt x="22" y="4"/>
                    </a:lnTo>
                    <a:lnTo>
                      <a:pt x="20" y="7"/>
                    </a:lnTo>
                    <a:lnTo>
                      <a:pt x="16" y="4"/>
                    </a:lnTo>
                    <a:lnTo>
                      <a:pt x="0" y="58"/>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09" name="Freeform 660"/>
              <p:cNvSpPr>
                <a:spLocks/>
              </p:cNvSpPr>
              <p:nvPr/>
            </p:nvSpPr>
            <p:spPr bwMode="auto">
              <a:xfrm>
                <a:off x="2260" y="1771"/>
                <a:ext cx="20" cy="27"/>
              </a:xfrm>
              <a:custGeom>
                <a:avLst/>
                <a:gdLst>
                  <a:gd name="T0" fmla="*/ 0 w 20"/>
                  <a:gd name="T1" fmla="*/ 2 h 54"/>
                  <a:gd name="T2" fmla="*/ 16 w 20"/>
                  <a:gd name="T3" fmla="*/ 0 h 54"/>
                  <a:gd name="T4" fmla="*/ 20 w 20"/>
                  <a:gd name="T5" fmla="*/ 1 h 54"/>
                  <a:gd name="T6" fmla="*/ 20 w 20"/>
                  <a:gd name="T7" fmla="*/ 1 h 54"/>
                  <a:gd name="T8" fmla="*/ 15 w 20"/>
                  <a:gd name="T9" fmla="*/ 1 h 54"/>
                  <a:gd name="T10" fmla="*/ 0 w 20"/>
                  <a:gd name="T11" fmla="*/ 2 h 54"/>
                  <a:gd name="T12" fmla="*/ 0 w 20"/>
                  <a:gd name="T13" fmla="*/ 2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4">
                    <a:moveTo>
                      <a:pt x="0" y="54"/>
                    </a:moveTo>
                    <a:lnTo>
                      <a:pt x="16" y="0"/>
                    </a:lnTo>
                    <a:lnTo>
                      <a:pt x="20" y="3"/>
                    </a:lnTo>
                    <a:lnTo>
                      <a:pt x="20" y="7"/>
                    </a:lnTo>
                    <a:lnTo>
                      <a:pt x="15" y="3"/>
                    </a:lnTo>
                    <a:lnTo>
                      <a:pt x="0" y="5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0" name="Freeform 661"/>
              <p:cNvSpPr>
                <a:spLocks/>
              </p:cNvSpPr>
              <p:nvPr/>
            </p:nvSpPr>
            <p:spPr bwMode="auto">
              <a:xfrm>
                <a:off x="2260" y="1773"/>
                <a:ext cx="20" cy="25"/>
              </a:xfrm>
              <a:custGeom>
                <a:avLst/>
                <a:gdLst>
                  <a:gd name="T0" fmla="*/ 0 w 20"/>
                  <a:gd name="T1" fmla="*/ 1 h 51"/>
                  <a:gd name="T2" fmla="*/ 15 w 20"/>
                  <a:gd name="T3" fmla="*/ 0 h 51"/>
                  <a:gd name="T4" fmla="*/ 20 w 20"/>
                  <a:gd name="T5" fmla="*/ 0 h 51"/>
                  <a:gd name="T6" fmla="*/ 19 w 20"/>
                  <a:gd name="T7" fmla="*/ 0 h 51"/>
                  <a:gd name="T8" fmla="*/ 15 w 20"/>
                  <a:gd name="T9" fmla="*/ 0 h 51"/>
                  <a:gd name="T10" fmla="*/ 0 w 20"/>
                  <a:gd name="T11" fmla="*/ 1 h 51"/>
                  <a:gd name="T12" fmla="*/ 0 w 20"/>
                  <a:gd name="T13" fmla="*/ 1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1">
                    <a:moveTo>
                      <a:pt x="0" y="51"/>
                    </a:moveTo>
                    <a:lnTo>
                      <a:pt x="15" y="0"/>
                    </a:lnTo>
                    <a:lnTo>
                      <a:pt x="20" y="4"/>
                    </a:lnTo>
                    <a:lnTo>
                      <a:pt x="19" y="7"/>
                    </a:lnTo>
                    <a:lnTo>
                      <a:pt x="15" y="4"/>
                    </a:lnTo>
                    <a:lnTo>
                      <a:pt x="0" y="51"/>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1" name="Freeform 662"/>
              <p:cNvSpPr>
                <a:spLocks/>
              </p:cNvSpPr>
              <p:nvPr/>
            </p:nvSpPr>
            <p:spPr bwMode="auto">
              <a:xfrm>
                <a:off x="2260" y="1774"/>
                <a:ext cx="19" cy="24"/>
              </a:xfrm>
              <a:custGeom>
                <a:avLst/>
                <a:gdLst>
                  <a:gd name="T0" fmla="*/ 0 w 19"/>
                  <a:gd name="T1" fmla="*/ 2 h 47"/>
                  <a:gd name="T2" fmla="*/ 15 w 19"/>
                  <a:gd name="T3" fmla="*/ 0 h 47"/>
                  <a:gd name="T4" fmla="*/ 19 w 19"/>
                  <a:gd name="T5" fmla="*/ 1 h 47"/>
                  <a:gd name="T6" fmla="*/ 17 w 19"/>
                  <a:gd name="T7" fmla="*/ 1 h 47"/>
                  <a:gd name="T8" fmla="*/ 13 w 19"/>
                  <a:gd name="T9" fmla="*/ 1 h 47"/>
                  <a:gd name="T10" fmla="*/ 2 w 19"/>
                  <a:gd name="T11" fmla="*/ 2 h 47"/>
                  <a:gd name="T12" fmla="*/ 0 w 19"/>
                  <a:gd name="T13" fmla="*/ 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47">
                    <a:moveTo>
                      <a:pt x="0" y="47"/>
                    </a:moveTo>
                    <a:lnTo>
                      <a:pt x="15" y="0"/>
                    </a:lnTo>
                    <a:lnTo>
                      <a:pt x="19" y="3"/>
                    </a:lnTo>
                    <a:lnTo>
                      <a:pt x="17" y="7"/>
                    </a:lnTo>
                    <a:lnTo>
                      <a:pt x="13" y="5"/>
                    </a:lnTo>
                    <a:lnTo>
                      <a:pt x="2" y="47"/>
                    </a:lnTo>
                    <a:lnTo>
                      <a:pt x="0" y="47"/>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2" name="Freeform 663"/>
              <p:cNvSpPr>
                <a:spLocks/>
              </p:cNvSpPr>
              <p:nvPr/>
            </p:nvSpPr>
            <p:spPr bwMode="auto">
              <a:xfrm>
                <a:off x="2262" y="1777"/>
                <a:ext cx="15" cy="21"/>
              </a:xfrm>
              <a:custGeom>
                <a:avLst/>
                <a:gdLst>
                  <a:gd name="T0" fmla="*/ 0 w 15"/>
                  <a:gd name="T1" fmla="*/ 2 h 42"/>
                  <a:gd name="T2" fmla="*/ 11 w 15"/>
                  <a:gd name="T3" fmla="*/ 0 h 42"/>
                  <a:gd name="T4" fmla="*/ 15 w 15"/>
                  <a:gd name="T5" fmla="*/ 1 h 42"/>
                  <a:gd name="T6" fmla="*/ 14 w 15"/>
                  <a:gd name="T7" fmla="*/ 1 h 42"/>
                  <a:gd name="T8" fmla="*/ 11 w 15"/>
                  <a:gd name="T9" fmla="*/ 1 h 42"/>
                  <a:gd name="T10" fmla="*/ 0 w 15"/>
                  <a:gd name="T11" fmla="*/ 2 h 42"/>
                  <a:gd name="T12" fmla="*/ 0 w 15"/>
                  <a:gd name="T13" fmla="*/ 2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2">
                    <a:moveTo>
                      <a:pt x="0" y="42"/>
                    </a:moveTo>
                    <a:lnTo>
                      <a:pt x="11" y="0"/>
                    </a:lnTo>
                    <a:lnTo>
                      <a:pt x="15" y="2"/>
                    </a:lnTo>
                    <a:lnTo>
                      <a:pt x="14" y="6"/>
                    </a:lnTo>
                    <a:lnTo>
                      <a:pt x="11" y="4"/>
                    </a:lnTo>
                    <a:lnTo>
                      <a:pt x="0" y="42"/>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3" name="Freeform 664"/>
              <p:cNvSpPr>
                <a:spLocks/>
              </p:cNvSpPr>
              <p:nvPr/>
            </p:nvSpPr>
            <p:spPr bwMode="auto">
              <a:xfrm>
                <a:off x="2262" y="1779"/>
                <a:ext cx="14" cy="19"/>
              </a:xfrm>
              <a:custGeom>
                <a:avLst/>
                <a:gdLst>
                  <a:gd name="T0" fmla="*/ 0 w 14"/>
                  <a:gd name="T1" fmla="*/ 2 h 38"/>
                  <a:gd name="T2" fmla="*/ 11 w 14"/>
                  <a:gd name="T3" fmla="*/ 0 h 38"/>
                  <a:gd name="T4" fmla="*/ 14 w 14"/>
                  <a:gd name="T5" fmla="*/ 1 h 38"/>
                  <a:gd name="T6" fmla="*/ 14 w 14"/>
                  <a:gd name="T7" fmla="*/ 1 h 38"/>
                  <a:gd name="T8" fmla="*/ 10 w 14"/>
                  <a:gd name="T9" fmla="*/ 1 h 38"/>
                  <a:gd name="T10" fmla="*/ 0 w 14"/>
                  <a:gd name="T11" fmla="*/ 2 h 38"/>
                  <a:gd name="T12" fmla="*/ 0 w 14"/>
                  <a:gd name="T13" fmla="*/ 2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8">
                    <a:moveTo>
                      <a:pt x="0" y="38"/>
                    </a:moveTo>
                    <a:lnTo>
                      <a:pt x="11" y="0"/>
                    </a:lnTo>
                    <a:lnTo>
                      <a:pt x="14" y="2"/>
                    </a:lnTo>
                    <a:lnTo>
                      <a:pt x="14" y="5"/>
                    </a:lnTo>
                    <a:lnTo>
                      <a:pt x="10" y="4"/>
                    </a:lnTo>
                    <a:lnTo>
                      <a:pt x="0" y="38"/>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4" name="Freeform 665"/>
              <p:cNvSpPr>
                <a:spLocks/>
              </p:cNvSpPr>
              <p:nvPr/>
            </p:nvSpPr>
            <p:spPr bwMode="auto">
              <a:xfrm>
                <a:off x="2262" y="1781"/>
                <a:ext cx="14" cy="18"/>
              </a:xfrm>
              <a:custGeom>
                <a:avLst/>
                <a:gdLst>
                  <a:gd name="T0" fmla="*/ 0 w 14"/>
                  <a:gd name="T1" fmla="*/ 2 h 36"/>
                  <a:gd name="T2" fmla="*/ 10 w 14"/>
                  <a:gd name="T3" fmla="*/ 0 h 36"/>
                  <a:gd name="T4" fmla="*/ 14 w 14"/>
                  <a:gd name="T5" fmla="*/ 1 h 36"/>
                  <a:gd name="T6" fmla="*/ 13 w 14"/>
                  <a:gd name="T7" fmla="*/ 1 h 36"/>
                  <a:gd name="T8" fmla="*/ 10 w 14"/>
                  <a:gd name="T9" fmla="*/ 1 h 36"/>
                  <a:gd name="T10" fmla="*/ 0 w 14"/>
                  <a:gd name="T11" fmla="*/ 2 h 36"/>
                  <a:gd name="T12" fmla="*/ 0 w 14"/>
                  <a:gd name="T13" fmla="*/ 2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6">
                    <a:moveTo>
                      <a:pt x="0" y="34"/>
                    </a:moveTo>
                    <a:lnTo>
                      <a:pt x="10" y="0"/>
                    </a:lnTo>
                    <a:lnTo>
                      <a:pt x="14" y="1"/>
                    </a:lnTo>
                    <a:lnTo>
                      <a:pt x="13" y="7"/>
                    </a:lnTo>
                    <a:lnTo>
                      <a:pt x="10" y="5"/>
                    </a:lnTo>
                    <a:lnTo>
                      <a:pt x="0" y="36"/>
                    </a:lnTo>
                    <a:lnTo>
                      <a:pt x="0" y="34"/>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5" name="Freeform 666"/>
              <p:cNvSpPr>
                <a:spLocks/>
              </p:cNvSpPr>
              <p:nvPr/>
            </p:nvSpPr>
            <p:spPr bwMode="auto">
              <a:xfrm>
                <a:off x="2262" y="1783"/>
                <a:ext cx="13" cy="16"/>
              </a:xfrm>
              <a:custGeom>
                <a:avLst/>
                <a:gdLst>
                  <a:gd name="T0" fmla="*/ 0 w 13"/>
                  <a:gd name="T1" fmla="*/ 1 h 31"/>
                  <a:gd name="T2" fmla="*/ 10 w 13"/>
                  <a:gd name="T3" fmla="*/ 0 h 31"/>
                  <a:gd name="T4" fmla="*/ 13 w 13"/>
                  <a:gd name="T5" fmla="*/ 1 h 31"/>
                  <a:gd name="T6" fmla="*/ 11 w 13"/>
                  <a:gd name="T7" fmla="*/ 1 h 31"/>
                  <a:gd name="T8" fmla="*/ 8 w 13"/>
                  <a:gd name="T9" fmla="*/ 1 h 31"/>
                  <a:gd name="T10" fmla="*/ 1 w 13"/>
                  <a:gd name="T11" fmla="*/ 1 h 31"/>
                  <a:gd name="T12" fmla="*/ 0 w 13"/>
                  <a:gd name="T13" fmla="*/ 1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31">
                    <a:moveTo>
                      <a:pt x="0" y="31"/>
                    </a:moveTo>
                    <a:lnTo>
                      <a:pt x="10" y="0"/>
                    </a:lnTo>
                    <a:lnTo>
                      <a:pt x="13" y="2"/>
                    </a:lnTo>
                    <a:lnTo>
                      <a:pt x="11" y="5"/>
                    </a:lnTo>
                    <a:lnTo>
                      <a:pt x="8" y="5"/>
                    </a:lnTo>
                    <a:lnTo>
                      <a:pt x="1" y="31"/>
                    </a:lnTo>
                    <a:lnTo>
                      <a:pt x="0" y="31"/>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6" name="Freeform 667"/>
              <p:cNvSpPr>
                <a:spLocks/>
              </p:cNvSpPr>
              <p:nvPr/>
            </p:nvSpPr>
            <p:spPr bwMode="auto">
              <a:xfrm>
                <a:off x="2263" y="1786"/>
                <a:ext cx="10" cy="13"/>
              </a:xfrm>
              <a:custGeom>
                <a:avLst/>
                <a:gdLst>
                  <a:gd name="T0" fmla="*/ 0 w 10"/>
                  <a:gd name="T1" fmla="*/ 1 h 26"/>
                  <a:gd name="T2" fmla="*/ 7 w 10"/>
                  <a:gd name="T3" fmla="*/ 0 h 26"/>
                  <a:gd name="T4" fmla="*/ 10 w 10"/>
                  <a:gd name="T5" fmla="*/ 0 h 26"/>
                  <a:gd name="T6" fmla="*/ 9 w 10"/>
                  <a:gd name="T7" fmla="*/ 1 h 26"/>
                  <a:gd name="T8" fmla="*/ 6 w 10"/>
                  <a:gd name="T9" fmla="*/ 1 h 26"/>
                  <a:gd name="T10" fmla="*/ 0 w 10"/>
                  <a:gd name="T11" fmla="*/ 1 h 26"/>
                  <a:gd name="T12" fmla="*/ 0 w 10"/>
                  <a:gd name="T13" fmla="*/ 1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26">
                    <a:moveTo>
                      <a:pt x="0" y="26"/>
                    </a:moveTo>
                    <a:lnTo>
                      <a:pt x="7" y="0"/>
                    </a:lnTo>
                    <a:lnTo>
                      <a:pt x="10" y="0"/>
                    </a:lnTo>
                    <a:lnTo>
                      <a:pt x="9" y="6"/>
                    </a:lnTo>
                    <a:lnTo>
                      <a:pt x="6" y="6"/>
                    </a:lnTo>
                    <a:lnTo>
                      <a:pt x="0" y="26"/>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7" name="Freeform 668"/>
              <p:cNvSpPr>
                <a:spLocks/>
              </p:cNvSpPr>
              <p:nvPr/>
            </p:nvSpPr>
            <p:spPr bwMode="auto">
              <a:xfrm>
                <a:off x="2263" y="1789"/>
                <a:ext cx="9" cy="10"/>
              </a:xfrm>
              <a:custGeom>
                <a:avLst/>
                <a:gdLst>
                  <a:gd name="T0" fmla="*/ 0 w 9"/>
                  <a:gd name="T1" fmla="*/ 1 h 20"/>
                  <a:gd name="T2" fmla="*/ 6 w 9"/>
                  <a:gd name="T3" fmla="*/ 0 h 20"/>
                  <a:gd name="T4" fmla="*/ 9 w 9"/>
                  <a:gd name="T5" fmla="*/ 0 h 20"/>
                  <a:gd name="T6" fmla="*/ 7 w 9"/>
                  <a:gd name="T7" fmla="*/ 1 h 20"/>
                  <a:gd name="T8" fmla="*/ 6 w 9"/>
                  <a:gd name="T9" fmla="*/ 1 h 20"/>
                  <a:gd name="T10" fmla="*/ 0 w 9"/>
                  <a:gd name="T11" fmla="*/ 1 h 20"/>
                  <a:gd name="T12" fmla="*/ 0 w 9"/>
                  <a:gd name="T13" fmla="*/ 1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20">
                    <a:moveTo>
                      <a:pt x="0" y="20"/>
                    </a:moveTo>
                    <a:lnTo>
                      <a:pt x="6" y="0"/>
                    </a:lnTo>
                    <a:lnTo>
                      <a:pt x="9" y="0"/>
                    </a:lnTo>
                    <a:lnTo>
                      <a:pt x="7" y="5"/>
                    </a:lnTo>
                    <a:lnTo>
                      <a:pt x="6" y="5"/>
                    </a:lnTo>
                    <a:lnTo>
                      <a:pt x="0" y="20"/>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8" name="Freeform 669"/>
              <p:cNvSpPr>
                <a:spLocks/>
              </p:cNvSpPr>
              <p:nvPr/>
            </p:nvSpPr>
            <p:spPr bwMode="auto">
              <a:xfrm>
                <a:off x="2263" y="1792"/>
                <a:ext cx="7" cy="7"/>
              </a:xfrm>
              <a:custGeom>
                <a:avLst/>
                <a:gdLst>
                  <a:gd name="T0" fmla="*/ 0 w 7"/>
                  <a:gd name="T1" fmla="*/ 0 h 15"/>
                  <a:gd name="T2" fmla="*/ 6 w 7"/>
                  <a:gd name="T3" fmla="*/ 0 h 15"/>
                  <a:gd name="T4" fmla="*/ 7 w 7"/>
                  <a:gd name="T5" fmla="*/ 0 h 15"/>
                  <a:gd name="T6" fmla="*/ 5 w 7"/>
                  <a:gd name="T7" fmla="*/ 0 h 15"/>
                  <a:gd name="T8" fmla="*/ 5 w 7"/>
                  <a:gd name="T9" fmla="*/ 0 h 15"/>
                  <a:gd name="T10" fmla="*/ 2 w 7"/>
                  <a:gd name="T11" fmla="*/ 0 h 15"/>
                  <a:gd name="T12" fmla="*/ 0 w 7"/>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5">
                    <a:moveTo>
                      <a:pt x="0" y="15"/>
                    </a:moveTo>
                    <a:lnTo>
                      <a:pt x="6" y="0"/>
                    </a:lnTo>
                    <a:lnTo>
                      <a:pt x="7" y="0"/>
                    </a:lnTo>
                    <a:lnTo>
                      <a:pt x="5" y="6"/>
                    </a:lnTo>
                    <a:lnTo>
                      <a:pt x="2" y="15"/>
                    </a:lnTo>
                    <a:lnTo>
                      <a:pt x="0" y="15"/>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19" name="Freeform 670"/>
              <p:cNvSpPr>
                <a:spLocks/>
              </p:cNvSpPr>
              <p:nvPr/>
            </p:nvSpPr>
            <p:spPr bwMode="auto">
              <a:xfrm>
                <a:off x="2265" y="1794"/>
                <a:ext cx="3" cy="5"/>
              </a:xfrm>
              <a:custGeom>
                <a:avLst/>
                <a:gdLst>
                  <a:gd name="T0" fmla="*/ 0 w 3"/>
                  <a:gd name="T1" fmla="*/ 1 h 9"/>
                  <a:gd name="T2" fmla="*/ 3 w 3"/>
                  <a:gd name="T3" fmla="*/ 0 h 9"/>
                  <a:gd name="T4" fmla="*/ 3 w 3"/>
                  <a:gd name="T5" fmla="*/ 0 h 9"/>
                  <a:gd name="T6" fmla="*/ 1 w 3"/>
                  <a:gd name="T7" fmla="*/ 1 h 9"/>
                  <a:gd name="T8" fmla="*/ 1 w 3"/>
                  <a:gd name="T9" fmla="*/ 1 h 9"/>
                  <a:gd name="T10" fmla="*/ 0 w 3"/>
                  <a:gd name="T11" fmla="*/ 1 h 9"/>
                  <a:gd name="T12" fmla="*/ 0 w 3"/>
                  <a:gd name="T13" fmla="*/ 1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9">
                    <a:moveTo>
                      <a:pt x="0" y="9"/>
                    </a:moveTo>
                    <a:lnTo>
                      <a:pt x="3" y="0"/>
                    </a:lnTo>
                    <a:lnTo>
                      <a:pt x="1" y="5"/>
                    </a:lnTo>
                    <a:lnTo>
                      <a:pt x="0" y="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0" name="Freeform 671"/>
              <p:cNvSpPr>
                <a:spLocks/>
              </p:cNvSpPr>
              <p:nvPr/>
            </p:nvSpPr>
            <p:spPr bwMode="auto">
              <a:xfrm>
                <a:off x="2265" y="1797"/>
                <a:ext cx="1" cy="3"/>
              </a:xfrm>
              <a:custGeom>
                <a:avLst/>
                <a:gdLst>
                  <a:gd name="T0" fmla="*/ 0 w 1"/>
                  <a:gd name="T1" fmla="*/ 1 h 6"/>
                  <a:gd name="T2" fmla="*/ 1 w 1"/>
                  <a:gd name="T3" fmla="*/ 0 h 6"/>
                  <a:gd name="T4" fmla="*/ 1 w 1"/>
                  <a:gd name="T5" fmla="*/ 0 h 6"/>
                  <a:gd name="T6" fmla="*/ 1 w 1"/>
                  <a:gd name="T7" fmla="*/ 1 h 6"/>
                  <a:gd name="T8" fmla="*/ 1 w 1"/>
                  <a:gd name="T9" fmla="*/ 1 h 6"/>
                  <a:gd name="T10" fmla="*/ 1 w 1"/>
                  <a:gd name="T11" fmla="*/ 1 h 6"/>
                  <a:gd name="T12" fmla="*/ 0 w 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6">
                    <a:moveTo>
                      <a:pt x="0" y="4"/>
                    </a:moveTo>
                    <a:lnTo>
                      <a:pt x="1" y="0"/>
                    </a:lnTo>
                    <a:lnTo>
                      <a:pt x="1" y="6"/>
                    </a:lnTo>
                    <a:lnTo>
                      <a:pt x="0" y="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1" name="Freeform 672"/>
              <p:cNvSpPr>
                <a:spLocks/>
              </p:cNvSpPr>
              <p:nvPr/>
            </p:nvSpPr>
            <p:spPr bwMode="auto">
              <a:xfrm>
                <a:off x="2263" y="1745"/>
                <a:ext cx="26" cy="55"/>
              </a:xfrm>
              <a:custGeom>
                <a:avLst/>
                <a:gdLst>
                  <a:gd name="T0" fmla="*/ 3 w 26"/>
                  <a:gd name="T1" fmla="*/ 4 h 109"/>
                  <a:gd name="T2" fmla="*/ 0 w 26"/>
                  <a:gd name="T3" fmla="*/ 3 h 109"/>
                  <a:gd name="T4" fmla="*/ 23 w 26"/>
                  <a:gd name="T5" fmla="*/ 0 h 109"/>
                  <a:gd name="T6" fmla="*/ 26 w 26"/>
                  <a:gd name="T7" fmla="*/ 1 h 109"/>
                  <a:gd name="T8" fmla="*/ 3 w 26"/>
                  <a:gd name="T9" fmla="*/ 4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09">
                    <a:moveTo>
                      <a:pt x="3" y="109"/>
                    </a:moveTo>
                    <a:lnTo>
                      <a:pt x="0" y="80"/>
                    </a:lnTo>
                    <a:lnTo>
                      <a:pt x="23" y="0"/>
                    </a:lnTo>
                    <a:lnTo>
                      <a:pt x="26" y="29"/>
                    </a:lnTo>
                    <a:lnTo>
                      <a:pt x="3" y="10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2" name="Freeform 673"/>
              <p:cNvSpPr>
                <a:spLocks/>
              </p:cNvSpPr>
              <p:nvPr/>
            </p:nvSpPr>
            <p:spPr bwMode="auto">
              <a:xfrm>
                <a:off x="1289" y="1514"/>
                <a:ext cx="997" cy="271"/>
              </a:xfrm>
              <a:custGeom>
                <a:avLst/>
                <a:gdLst>
                  <a:gd name="T0" fmla="*/ 974 w 997"/>
                  <a:gd name="T1" fmla="*/ 16 h 543"/>
                  <a:gd name="T2" fmla="*/ 997 w 997"/>
                  <a:gd name="T3" fmla="*/ 14 h 543"/>
                  <a:gd name="T4" fmla="*/ 0 w 997"/>
                  <a:gd name="T5" fmla="*/ 0 h 543"/>
                  <a:gd name="T6" fmla="*/ 0 w 997"/>
                  <a:gd name="T7" fmla="*/ 0 h 543"/>
                  <a:gd name="T8" fmla="*/ 70 w 997"/>
                  <a:gd name="T9" fmla="*/ 1 h 543"/>
                  <a:gd name="T10" fmla="*/ 138 w 997"/>
                  <a:gd name="T11" fmla="*/ 2 h 543"/>
                  <a:gd name="T12" fmla="*/ 207 w 997"/>
                  <a:gd name="T13" fmla="*/ 3 h 543"/>
                  <a:gd name="T14" fmla="*/ 273 w 997"/>
                  <a:gd name="T15" fmla="*/ 4 h 543"/>
                  <a:gd name="T16" fmla="*/ 338 w 997"/>
                  <a:gd name="T17" fmla="*/ 5 h 543"/>
                  <a:gd name="T18" fmla="*/ 402 w 997"/>
                  <a:gd name="T19" fmla="*/ 6 h 543"/>
                  <a:gd name="T20" fmla="*/ 464 w 997"/>
                  <a:gd name="T21" fmla="*/ 7 h 543"/>
                  <a:gd name="T22" fmla="*/ 522 w 997"/>
                  <a:gd name="T23" fmla="*/ 8 h 543"/>
                  <a:gd name="T24" fmla="*/ 579 w 997"/>
                  <a:gd name="T25" fmla="*/ 8 h 543"/>
                  <a:gd name="T26" fmla="*/ 632 w 997"/>
                  <a:gd name="T27" fmla="*/ 9 h 543"/>
                  <a:gd name="T28" fmla="*/ 682 w 997"/>
                  <a:gd name="T29" fmla="*/ 10 h 543"/>
                  <a:gd name="T30" fmla="*/ 727 w 997"/>
                  <a:gd name="T31" fmla="*/ 11 h 543"/>
                  <a:gd name="T32" fmla="*/ 769 w 997"/>
                  <a:gd name="T33" fmla="*/ 12 h 543"/>
                  <a:gd name="T34" fmla="*/ 807 w 997"/>
                  <a:gd name="T35" fmla="*/ 13 h 543"/>
                  <a:gd name="T36" fmla="*/ 843 w 997"/>
                  <a:gd name="T37" fmla="*/ 13 h 543"/>
                  <a:gd name="T38" fmla="*/ 873 w 997"/>
                  <a:gd name="T39" fmla="*/ 14 h 543"/>
                  <a:gd name="T40" fmla="*/ 897 w 997"/>
                  <a:gd name="T41" fmla="*/ 14 h 543"/>
                  <a:gd name="T42" fmla="*/ 918 w 997"/>
                  <a:gd name="T43" fmla="*/ 15 h 543"/>
                  <a:gd name="T44" fmla="*/ 933 w 997"/>
                  <a:gd name="T45" fmla="*/ 15 h 543"/>
                  <a:gd name="T46" fmla="*/ 945 w 997"/>
                  <a:gd name="T47" fmla="*/ 16 h 543"/>
                  <a:gd name="T48" fmla="*/ 950 w 997"/>
                  <a:gd name="T49" fmla="*/ 16 h 543"/>
                  <a:gd name="T50" fmla="*/ 950 w 997"/>
                  <a:gd name="T51" fmla="*/ 16 h 543"/>
                  <a:gd name="T52" fmla="*/ 974 w 997"/>
                  <a:gd name="T53" fmla="*/ 16 h 5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7" h="543">
                    <a:moveTo>
                      <a:pt x="974" y="543"/>
                    </a:moveTo>
                    <a:lnTo>
                      <a:pt x="997" y="463"/>
                    </a:lnTo>
                    <a:lnTo>
                      <a:pt x="0" y="0"/>
                    </a:lnTo>
                    <a:lnTo>
                      <a:pt x="0" y="1"/>
                    </a:lnTo>
                    <a:lnTo>
                      <a:pt x="70" y="34"/>
                    </a:lnTo>
                    <a:lnTo>
                      <a:pt x="138" y="66"/>
                    </a:lnTo>
                    <a:lnTo>
                      <a:pt x="207" y="99"/>
                    </a:lnTo>
                    <a:lnTo>
                      <a:pt x="273" y="132"/>
                    </a:lnTo>
                    <a:lnTo>
                      <a:pt x="338" y="164"/>
                    </a:lnTo>
                    <a:lnTo>
                      <a:pt x="402" y="197"/>
                    </a:lnTo>
                    <a:lnTo>
                      <a:pt x="464" y="228"/>
                    </a:lnTo>
                    <a:lnTo>
                      <a:pt x="522" y="258"/>
                    </a:lnTo>
                    <a:lnTo>
                      <a:pt x="579" y="287"/>
                    </a:lnTo>
                    <a:lnTo>
                      <a:pt x="632" y="316"/>
                    </a:lnTo>
                    <a:lnTo>
                      <a:pt x="682" y="343"/>
                    </a:lnTo>
                    <a:lnTo>
                      <a:pt x="727" y="371"/>
                    </a:lnTo>
                    <a:lnTo>
                      <a:pt x="769" y="394"/>
                    </a:lnTo>
                    <a:lnTo>
                      <a:pt x="807" y="418"/>
                    </a:lnTo>
                    <a:lnTo>
                      <a:pt x="843" y="439"/>
                    </a:lnTo>
                    <a:lnTo>
                      <a:pt x="873" y="459"/>
                    </a:lnTo>
                    <a:lnTo>
                      <a:pt x="897" y="476"/>
                    </a:lnTo>
                    <a:lnTo>
                      <a:pt x="918" y="492"/>
                    </a:lnTo>
                    <a:lnTo>
                      <a:pt x="933" y="505"/>
                    </a:lnTo>
                    <a:lnTo>
                      <a:pt x="945" y="515"/>
                    </a:lnTo>
                    <a:lnTo>
                      <a:pt x="950" y="524"/>
                    </a:lnTo>
                    <a:lnTo>
                      <a:pt x="950" y="532"/>
                    </a:lnTo>
                    <a:lnTo>
                      <a:pt x="974" y="543"/>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3" name="Freeform 674"/>
              <p:cNvSpPr>
                <a:spLocks/>
              </p:cNvSpPr>
              <p:nvPr/>
            </p:nvSpPr>
            <p:spPr bwMode="auto">
              <a:xfrm>
                <a:off x="1288" y="1515"/>
                <a:ext cx="951" cy="265"/>
              </a:xfrm>
              <a:custGeom>
                <a:avLst/>
                <a:gdLst>
                  <a:gd name="T0" fmla="*/ 1 w 951"/>
                  <a:gd name="T1" fmla="*/ 0 h 531"/>
                  <a:gd name="T2" fmla="*/ 71 w 951"/>
                  <a:gd name="T3" fmla="*/ 1 h 531"/>
                  <a:gd name="T4" fmla="*/ 139 w 951"/>
                  <a:gd name="T5" fmla="*/ 2 h 531"/>
                  <a:gd name="T6" fmla="*/ 208 w 951"/>
                  <a:gd name="T7" fmla="*/ 3 h 531"/>
                  <a:gd name="T8" fmla="*/ 274 w 951"/>
                  <a:gd name="T9" fmla="*/ 4 h 531"/>
                  <a:gd name="T10" fmla="*/ 339 w 951"/>
                  <a:gd name="T11" fmla="*/ 5 h 531"/>
                  <a:gd name="T12" fmla="*/ 403 w 951"/>
                  <a:gd name="T13" fmla="*/ 6 h 531"/>
                  <a:gd name="T14" fmla="*/ 465 w 951"/>
                  <a:gd name="T15" fmla="*/ 7 h 531"/>
                  <a:gd name="T16" fmla="*/ 523 w 951"/>
                  <a:gd name="T17" fmla="*/ 8 h 531"/>
                  <a:gd name="T18" fmla="*/ 580 w 951"/>
                  <a:gd name="T19" fmla="*/ 8 h 531"/>
                  <a:gd name="T20" fmla="*/ 633 w 951"/>
                  <a:gd name="T21" fmla="*/ 9 h 531"/>
                  <a:gd name="T22" fmla="*/ 683 w 951"/>
                  <a:gd name="T23" fmla="*/ 10 h 531"/>
                  <a:gd name="T24" fmla="*/ 728 w 951"/>
                  <a:gd name="T25" fmla="*/ 11 h 531"/>
                  <a:gd name="T26" fmla="*/ 770 w 951"/>
                  <a:gd name="T27" fmla="*/ 12 h 531"/>
                  <a:gd name="T28" fmla="*/ 808 w 951"/>
                  <a:gd name="T29" fmla="*/ 13 h 531"/>
                  <a:gd name="T30" fmla="*/ 844 w 951"/>
                  <a:gd name="T31" fmla="*/ 13 h 531"/>
                  <a:gd name="T32" fmla="*/ 874 w 951"/>
                  <a:gd name="T33" fmla="*/ 14 h 531"/>
                  <a:gd name="T34" fmla="*/ 898 w 951"/>
                  <a:gd name="T35" fmla="*/ 14 h 531"/>
                  <a:gd name="T36" fmla="*/ 919 w 951"/>
                  <a:gd name="T37" fmla="*/ 15 h 531"/>
                  <a:gd name="T38" fmla="*/ 934 w 951"/>
                  <a:gd name="T39" fmla="*/ 15 h 531"/>
                  <a:gd name="T40" fmla="*/ 946 w 951"/>
                  <a:gd name="T41" fmla="*/ 16 h 531"/>
                  <a:gd name="T42" fmla="*/ 951 w 951"/>
                  <a:gd name="T43" fmla="*/ 16 h 531"/>
                  <a:gd name="T44" fmla="*/ 951 w 951"/>
                  <a:gd name="T45" fmla="*/ 16 h 531"/>
                  <a:gd name="T46" fmla="*/ 927 w 951"/>
                  <a:gd name="T47" fmla="*/ 16 h 531"/>
                  <a:gd name="T48" fmla="*/ 926 w 951"/>
                  <a:gd name="T49" fmla="*/ 16 h 531"/>
                  <a:gd name="T50" fmla="*/ 920 w 951"/>
                  <a:gd name="T51" fmla="*/ 15 h 531"/>
                  <a:gd name="T52" fmla="*/ 909 w 951"/>
                  <a:gd name="T53" fmla="*/ 15 h 531"/>
                  <a:gd name="T54" fmla="*/ 892 w 951"/>
                  <a:gd name="T55" fmla="*/ 14 h 531"/>
                  <a:gd name="T56" fmla="*/ 869 w 951"/>
                  <a:gd name="T57" fmla="*/ 14 h 531"/>
                  <a:gd name="T58" fmla="*/ 842 w 951"/>
                  <a:gd name="T59" fmla="*/ 13 h 531"/>
                  <a:gd name="T60" fmla="*/ 811 w 951"/>
                  <a:gd name="T61" fmla="*/ 13 h 531"/>
                  <a:gd name="T62" fmla="*/ 775 w 951"/>
                  <a:gd name="T63" fmla="*/ 12 h 531"/>
                  <a:gd name="T64" fmla="*/ 734 w 951"/>
                  <a:gd name="T65" fmla="*/ 11 h 531"/>
                  <a:gd name="T66" fmla="*/ 688 w 951"/>
                  <a:gd name="T67" fmla="*/ 10 h 531"/>
                  <a:gd name="T68" fmla="*/ 640 w 951"/>
                  <a:gd name="T69" fmla="*/ 10 h 531"/>
                  <a:gd name="T70" fmla="*/ 587 w 951"/>
                  <a:gd name="T71" fmla="*/ 9 h 531"/>
                  <a:gd name="T72" fmla="*/ 531 w 951"/>
                  <a:gd name="T73" fmla="*/ 8 h 531"/>
                  <a:gd name="T74" fmla="*/ 472 w 951"/>
                  <a:gd name="T75" fmla="*/ 7 h 531"/>
                  <a:gd name="T76" fmla="*/ 410 w 951"/>
                  <a:gd name="T77" fmla="*/ 6 h 531"/>
                  <a:gd name="T78" fmla="*/ 345 w 951"/>
                  <a:gd name="T79" fmla="*/ 5 h 531"/>
                  <a:gd name="T80" fmla="*/ 278 w 951"/>
                  <a:gd name="T81" fmla="*/ 4 h 531"/>
                  <a:gd name="T82" fmla="*/ 211 w 951"/>
                  <a:gd name="T83" fmla="*/ 3 h 531"/>
                  <a:gd name="T84" fmla="*/ 141 w 951"/>
                  <a:gd name="T85" fmla="*/ 2 h 531"/>
                  <a:gd name="T86" fmla="*/ 71 w 951"/>
                  <a:gd name="T87" fmla="*/ 1 h 531"/>
                  <a:gd name="T88" fmla="*/ 0 w 951"/>
                  <a:gd name="T89" fmla="*/ 0 h 531"/>
                  <a:gd name="T90" fmla="*/ 1 w 951"/>
                  <a:gd name="T91" fmla="*/ 0 h 53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1" h="531">
                    <a:moveTo>
                      <a:pt x="1" y="0"/>
                    </a:moveTo>
                    <a:lnTo>
                      <a:pt x="71" y="33"/>
                    </a:lnTo>
                    <a:lnTo>
                      <a:pt x="139" y="65"/>
                    </a:lnTo>
                    <a:lnTo>
                      <a:pt x="208" y="98"/>
                    </a:lnTo>
                    <a:lnTo>
                      <a:pt x="274" y="131"/>
                    </a:lnTo>
                    <a:lnTo>
                      <a:pt x="339" y="163"/>
                    </a:lnTo>
                    <a:lnTo>
                      <a:pt x="403" y="196"/>
                    </a:lnTo>
                    <a:lnTo>
                      <a:pt x="465" y="227"/>
                    </a:lnTo>
                    <a:lnTo>
                      <a:pt x="523" y="257"/>
                    </a:lnTo>
                    <a:lnTo>
                      <a:pt x="580" y="286"/>
                    </a:lnTo>
                    <a:lnTo>
                      <a:pt x="633" y="315"/>
                    </a:lnTo>
                    <a:lnTo>
                      <a:pt x="683" y="342"/>
                    </a:lnTo>
                    <a:lnTo>
                      <a:pt x="728" y="370"/>
                    </a:lnTo>
                    <a:lnTo>
                      <a:pt x="770" y="393"/>
                    </a:lnTo>
                    <a:lnTo>
                      <a:pt x="808" y="417"/>
                    </a:lnTo>
                    <a:lnTo>
                      <a:pt x="844" y="438"/>
                    </a:lnTo>
                    <a:lnTo>
                      <a:pt x="874" y="458"/>
                    </a:lnTo>
                    <a:lnTo>
                      <a:pt x="898" y="475"/>
                    </a:lnTo>
                    <a:lnTo>
                      <a:pt x="919" y="491"/>
                    </a:lnTo>
                    <a:lnTo>
                      <a:pt x="934" y="504"/>
                    </a:lnTo>
                    <a:lnTo>
                      <a:pt x="946" y="514"/>
                    </a:lnTo>
                    <a:lnTo>
                      <a:pt x="951" y="523"/>
                    </a:lnTo>
                    <a:lnTo>
                      <a:pt x="951" y="531"/>
                    </a:lnTo>
                    <a:lnTo>
                      <a:pt x="927" y="520"/>
                    </a:lnTo>
                    <a:lnTo>
                      <a:pt x="926" y="513"/>
                    </a:lnTo>
                    <a:lnTo>
                      <a:pt x="920" y="504"/>
                    </a:lnTo>
                    <a:lnTo>
                      <a:pt x="909" y="491"/>
                    </a:lnTo>
                    <a:lnTo>
                      <a:pt x="892" y="476"/>
                    </a:lnTo>
                    <a:lnTo>
                      <a:pt x="869" y="462"/>
                    </a:lnTo>
                    <a:lnTo>
                      <a:pt x="842" y="442"/>
                    </a:lnTo>
                    <a:lnTo>
                      <a:pt x="811" y="422"/>
                    </a:lnTo>
                    <a:lnTo>
                      <a:pt x="775" y="400"/>
                    </a:lnTo>
                    <a:lnTo>
                      <a:pt x="734" y="375"/>
                    </a:lnTo>
                    <a:lnTo>
                      <a:pt x="688" y="350"/>
                    </a:lnTo>
                    <a:lnTo>
                      <a:pt x="640" y="323"/>
                    </a:lnTo>
                    <a:lnTo>
                      <a:pt x="587" y="294"/>
                    </a:lnTo>
                    <a:lnTo>
                      <a:pt x="531" y="265"/>
                    </a:lnTo>
                    <a:lnTo>
                      <a:pt x="472" y="234"/>
                    </a:lnTo>
                    <a:lnTo>
                      <a:pt x="410" y="201"/>
                    </a:lnTo>
                    <a:lnTo>
                      <a:pt x="345" y="169"/>
                    </a:lnTo>
                    <a:lnTo>
                      <a:pt x="278" y="136"/>
                    </a:lnTo>
                    <a:lnTo>
                      <a:pt x="211" y="102"/>
                    </a:lnTo>
                    <a:lnTo>
                      <a:pt x="141" y="69"/>
                    </a:lnTo>
                    <a:lnTo>
                      <a:pt x="71" y="35"/>
                    </a:lnTo>
                    <a:lnTo>
                      <a:pt x="0" y="2"/>
                    </a:lnTo>
                    <a:lnTo>
                      <a:pt x="1" y="0"/>
                    </a:lnTo>
                    <a:close/>
                  </a:path>
                </a:pathLst>
              </a:custGeom>
              <a:solidFill>
                <a:srgbClr val="B4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4" name="Freeform 675"/>
              <p:cNvSpPr>
                <a:spLocks/>
              </p:cNvSpPr>
              <p:nvPr/>
            </p:nvSpPr>
            <p:spPr bwMode="auto">
              <a:xfrm>
                <a:off x="1288" y="1516"/>
                <a:ext cx="927" cy="258"/>
              </a:xfrm>
              <a:custGeom>
                <a:avLst/>
                <a:gdLst>
                  <a:gd name="T0" fmla="*/ 927 w 927"/>
                  <a:gd name="T1" fmla="*/ 16 h 518"/>
                  <a:gd name="T2" fmla="*/ 926 w 927"/>
                  <a:gd name="T3" fmla="*/ 15 h 518"/>
                  <a:gd name="T4" fmla="*/ 920 w 927"/>
                  <a:gd name="T5" fmla="*/ 15 h 518"/>
                  <a:gd name="T6" fmla="*/ 909 w 927"/>
                  <a:gd name="T7" fmla="*/ 15 h 518"/>
                  <a:gd name="T8" fmla="*/ 892 w 927"/>
                  <a:gd name="T9" fmla="*/ 14 h 518"/>
                  <a:gd name="T10" fmla="*/ 869 w 927"/>
                  <a:gd name="T11" fmla="*/ 14 h 518"/>
                  <a:gd name="T12" fmla="*/ 842 w 927"/>
                  <a:gd name="T13" fmla="*/ 13 h 518"/>
                  <a:gd name="T14" fmla="*/ 811 w 927"/>
                  <a:gd name="T15" fmla="*/ 13 h 518"/>
                  <a:gd name="T16" fmla="*/ 775 w 927"/>
                  <a:gd name="T17" fmla="*/ 12 h 518"/>
                  <a:gd name="T18" fmla="*/ 734 w 927"/>
                  <a:gd name="T19" fmla="*/ 11 h 518"/>
                  <a:gd name="T20" fmla="*/ 688 w 927"/>
                  <a:gd name="T21" fmla="*/ 10 h 518"/>
                  <a:gd name="T22" fmla="*/ 640 w 927"/>
                  <a:gd name="T23" fmla="*/ 10 h 518"/>
                  <a:gd name="T24" fmla="*/ 587 w 927"/>
                  <a:gd name="T25" fmla="*/ 9 h 518"/>
                  <a:gd name="T26" fmla="*/ 531 w 927"/>
                  <a:gd name="T27" fmla="*/ 8 h 518"/>
                  <a:gd name="T28" fmla="*/ 472 w 927"/>
                  <a:gd name="T29" fmla="*/ 7 h 518"/>
                  <a:gd name="T30" fmla="*/ 410 w 927"/>
                  <a:gd name="T31" fmla="*/ 6 h 518"/>
                  <a:gd name="T32" fmla="*/ 345 w 927"/>
                  <a:gd name="T33" fmla="*/ 5 h 518"/>
                  <a:gd name="T34" fmla="*/ 278 w 927"/>
                  <a:gd name="T35" fmla="*/ 4 h 518"/>
                  <a:gd name="T36" fmla="*/ 211 w 927"/>
                  <a:gd name="T37" fmla="*/ 3 h 518"/>
                  <a:gd name="T38" fmla="*/ 141 w 927"/>
                  <a:gd name="T39" fmla="*/ 2 h 518"/>
                  <a:gd name="T40" fmla="*/ 71 w 927"/>
                  <a:gd name="T41" fmla="*/ 1 h 518"/>
                  <a:gd name="T42" fmla="*/ 0 w 927"/>
                  <a:gd name="T43" fmla="*/ 0 h 518"/>
                  <a:gd name="T44" fmla="*/ 0 w 927"/>
                  <a:gd name="T45" fmla="*/ 0 h 518"/>
                  <a:gd name="T46" fmla="*/ 69 w 927"/>
                  <a:gd name="T47" fmla="*/ 1 h 518"/>
                  <a:gd name="T48" fmla="*/ 137 w 927"/>
                  <a:gd name="T49" fmla="*/ 2 h 518"/>
                  <a:gd name="T50" fmla="*/ 205 w 927"/>
                  <a:gd name="T51" fmla="*/ 3 h 518"/>
                  <a:gd name="T52" fmla="*/ 271 w 927"/>
                  <a:gd name="T53" fmla="*/ 4 h 518"/>
                  <a:gd name="T54" fmla="*/ 335 w 927"/>
                  <a:gd name="T55" fmla="*/ 5 h 518"/>
                  <a:gd name="T56" fmla="*/ 399 w 927"/>
                  <a:gd name="T57" fmla="*/ 6 h 518"/>
                  <a:gd name="T58" fmla="*/ 458 w 927"/>
                  <a:gd name="T59" fmla="*/ 7 h 518"/>
                  <a:gd name="T60" fmla="*/ 516 w 927"/>
                  <a:gd name="T61" fmla="*/ 8 h 518"/>
                  <a:gd name="T62" fmla="*/ 571 w 927"/>
                  <a:gd name="T63" fmla="*/ 8 h 518"/>
                  <a:gd name="T64" fmla="*/ 622 w 927"/>
                  <a:gd name="T65" fmla="*/ 9 h 518"/>
                  <a:gd name="T66" fmla="*/ 670 w 927"/>
                  <a:gd name="T67" fmla="*/ 10 h 518"/>
                  <a:gd name="T68" fmla="*/ 714 w 927"/>
                  <a:gd name="T69" fmla="*/ 11 h 518"/>
                  <a:gd name="T70" fmla="*/ 753 w 927"/>
                  <a:gd name="T71" fmla="*/ 12 h 518"/>
                  <a:gd name="T72" fmla="*/ 789 w 927"/>
                  <a:gd name="T73" fmla="*/ 12 h 518"/>
                  <a:gd name="T74" fmla="*/ 820 w 927"/>
                  <a:gd name="T75" fmla="*/ 13 h 518"/>
                  <a:gd name="T76" fmla="*/ 845 w 927"/>
                  <a:gd name="T77" fmla="*/ 14 h 518"/>
                  <a:gd name="T78" fmla="*/ 866 w 927"/>
                  <a:gd name="T79" fmla="*/ 14 h 518"/>
                  <a:gd name="T80" fmla="*/ 883 w 927"/>
                  <a:gd name="T81" fmla="*/ 14 h 518"/>
                  <a:gd name="T82" fmla="*/ 895 w 927"/>
                  <a:gd name="T83" fmla="*/ 15 h 518"/>
                  <a:gd name="T84" fmla="*/ 900 w 927"/>
                  <a:gd name="T85" fmla="*/ 15 h 518"/>
                  <a:gd name="T86" fmla="*/ 902 w 927"/>
                  <a:gd name="T87" fmla="*/ 15 h 518"/>
                  <a:gd name="T88" fmla="*/ 927 w 927"/>
                  <a:gd name="T89" fmla="*/ 16 h 5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27" h="518">
                    <a:moveTo>
                      <a:pt x="927" y="518"/>
                    </a:moveTo>
                    <a:lnTo>
                      <a:pt x="926" y="511"/>
                    </a:lnTo>
                    <a:lnTo>
                      <a:pt x="920" y="502"/>
                    </a:lnTo>
                    <a:lnTo>
                      <a:pt x="909" y="489"/>
                    </a:lnTo>
                    <a:lnTo>
                      <a:pt x="892" y="474"/>
                    </a:lnTo>
                    <a:lnTo>
                      <a:pt x="869" y="460"/>
                    </a:lnTo>
                    <a:lnTo>
                      <a:pt x="842" y="440"/>
                    </a:lnTo>
                    <a:lnTo>
                      <a:pt x="811" y="420"/>
                    </a:lnTo>
                    <a:lnTo>
                      <a:pt x="775" y="398"/>
                    </a:lnTo>
                    <a:lnTo>
                      <a:pt x="734" y="373"/>
                    </a:lnTo>
                    <a:lnTo>
                      <a:pt x="688" y="348"/>
                    </a:lnTo>
                    <a:lnTo>
                      <a:pt x="640" y="321"/>
                    </a:lnTo>
                    <a:lnTo>
                      <a:pt x="587" y="292"/>
                    </a:lnTo>
                    <a:lnTo>
                      <a:pt x="531" y="263"/>
                    </a:lnTo>
                    <a:lnTo>
                      <a:pt x="472" y="232"/>
                    </a:lnTo>
                    <a:lnTo>
                      <a:pt x="410" y="199"/>
                    </a:lnTo>
                    <a:lnTo>
                      <a:pt x="345" y="167"/>
                    </a:lnTo>
                    <a:lnTo>
                      <a:pt x="278" y="134"/>
                    </a:lnTo>
                    <a:lnTo>
                      <a:pt x="211" y="100"/>
                    </a:lnTo>
                    <a:lnTo>
                      <a:pt x="141" y="67"/>
                    </a:lnTo>
                    <a:lnTo>
                      <a:pt x="71" y="33"/>
                    </a:lnTo>
                    <a:lnTo>
                      <a:pt x="0" y="0"/>
                    </a:lnTo>
                    <a:lnTo>
                      <a:pt x="0" y="2"/>
                    </a:lnTo>
                    <a:lnTo>
                      <a:pt x="69" y="35"/>
                    </a:lnTo>
                    <a:lnTo>
                      <a:pt x="137" y="67"/>
                    </a:lnTo>
                    <a:lnTo>
                      <a:pt x="205" y="100"/>
                    </a:lnTo>
                    <a:lnTo>
                      <a:pt x="271" y="132"/>
                    </a:lnTo>
                    <a:lnTo>
                      <a:pt x="335" y="165"/>
                    </a:lnTo>
                    <a:lnTo>
                      <a:pt x="399" y="196"/>
                    </a:lnTo>
                    <a:lnTo>
                      <a:pt x="458" y="226"/>
                    </a:lnTo>
                    <a:lnTo>
                      <a:pt x="516" y="257"/>
                    </a:lnTo>
                    <a:lnTo>
                      <a:pt x="571" y="286"/>
                    </a:lnTo>
                    <a:lnTo>
                      <a:pt x="622" y="313"/>
                    </a:lnTo>
                    <a:lnTo>
                      <a:pt x="670" y="340"/>
                    </a:lnTo>
                    <a:lnTo>
                      <a:pt x="714" y="366"/>
                    </a:lnTo>
                    <a:lnTo>
                      <a:pt x="753" y="389"/>
                    </a:lnTo>
                    <a:lnTo>
                      <a:pt x="789" y="411"/>
                    </a:lnTo>
                    <a:lnTo>
                      <a:pt x="820" y="431"/>
                    </a:lnTo>
                    <a:lnTo>
                      <a:pt x="845" y="449"/>
                    </a:lnTo>
                    <a:lnTo>
                      <a:pt x="866" y="465"/>
                    </a:lnTo>
                    <a:lnTo>
                      <a:pt x="883" y="478"/>
                    </a:lnTo>
                    <a:lnTo>
                      <a:pt x="895" y="489"/>
                    </a:lnTo>
                    <a:lnTo>
                      <a:pt x="900" y="498"/>
                    </a:lnTo>
                    <a:lnTo>
                      <a:pt x="902" y="505"/>
                    </a:lnTo>
                    <a:lnTo>
                      <a:pt x="927" y="518"/>
                    </a:lnTo>
                    <a:close/>
                  </a:path>
                </a:pathLst>
              </a:custGeom>
              <a:solidFill>
                <a:srgbClr val="B4B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5" name="Freeform 676"/>
              <p:cNvSpPr>
                <a:spLocks/>
              </p:cNvSpPr>
              <p:nvPr/>
            </p:nvSpPr>
            <p:spPr bwMode="auto">
              <a:xfrm>
                <a:off x="1287" y="1516"/>
                <a:ext cx="903" cy="252"/>
              </a:xfrm>
              <a:custGeom>
                <a:avLst/>
                <a:gdLst>
                  <a:gd name="T0" fmla="*/ 1 w 903"/>
                  <a:gd name="T1" fmla="*/ 0 h 503"/>
                  <a:gd name="T2" fmla="*/ 70 w 903"/>
                  <a:gd name="T3" fmla="*/ 2 h 503"/>
                  <a:gd name="T4" fmla="*/ 138 w 903"/>
                  <a:gd name="T5" fmla="*/ 3 h 503"/>
                  <a:gd name="T6" fmla="*/ 206 w 903"/>
                  <a:gd name="T7" fmla="*/ 4 h 503"/>
                  <a:gd name="T8" fmla="*/ 272 w 903"/>
                  <a:gd name="T9" fmla="*/ 5 h 503"/>
                  <a:gd name="T10" fmla="*/ 336 w 903"/>
                  <a:gd name="T11" fmla="*/ 6 h 503"/>
                  <a:gd name="T12" fmla="*/ 400 w 903"/>
                  <a:gd name="T13" fmla="*/ 7 h 503"/>
                  <a:gd name="T14" fmla="*/ 459 w 903"/>
                  <a:gd name="T15" fmla="*/ 7 h 503"/>
                  <a:gd name="T16" fmla="*/ 517 w 903"/>
                  <a:gd name="T17" fmla="*/ 8 h 503"/>
                  <a:gd name="T18" fmla="*/ 572 w 903"/>
                  <a:gd name="T19" fmla="*/ 9 h 503"/>
                  <a:gd name="T20" fmla="*/ 623 w 903"/>
                  <a:gd name="T21" fmla="*/ 10 h 503"/>
                  <a:gd name="T22" fmla="*/ 671 w 903"/>
                  <a:gd name="T23" fmla="*/ 11 h 503"/>
                  <a:gd name="T24" fmla="*/ 715 w 903"/>
                  <a:gd name="T25" fmla="*/ 12 h 503"/>
                  <a:gd name="T26" fmla="*/ 754 w 903"/>
                  <a:gd name="T27" fmla="*/ 13 h 503"/>
                  <a:gd name="T28" fmla="*/ 790 w 903"/>
                  <a:gd name="T29" fmla="*/ 13 h 503"/>
                  <a:gd name="T30" fmla="*/ 821 w 903"/>
                  <a:gd name="T31" fmla="*/ 14 h 503"/>
                  <a:gd name="T32" fmla="*/ 846 w 903"/>
                  <a:gd name="T33" fmla="*/ 14 h 503"/>
                  <a:gd name="T34" fmla="*/ 867 w 903"/>
                  <a:gd name="T35" fmla="*/ 15 h 503"/>
                  <a:gd name="T36" fmla="*/ 884 w 903"/>
                  <a:gd name="T37" fmla="*/ 15 h 503"/>
                  <a:gd name="T38" fmla="*/ 896 w 903"/>
                  <a:gd name="T39" fmla="*/ 16 h 503"/>
                  <a:gd name="T40" fmla="*/ 901 w 903"/>
                  <a:gd name="T41" fmla="*/ 16 h 503"/>
                  <a:gd name="T42" fmla="*/ 903 w 903"/>
                  <a:gd name="T43" fmla="*/ 16 h 503"/>
                  <a:gd name="T44" fmla="*/ 876 w 903"/>
                  <a:gd name="T45" fmla="*/ 16 h 503"/>
                  <a:gd name="T46" fmla="*/ 875 w 903"/>
                  <a:gd name="T47" fmla="*/ 16 h 503"/>
                  <a:gd name="T48" fmla="*/ 869 w 903"/>
                  <a:gd name="T49" fmla="*/ 15 h 503"/>
                  <a:gd name="T50" fmla="*/ 858 w 903"/>
                  <a:gd name="T51" fmla="*/ 15 h 503"/>
                  <a:gd name="T52" fmla="*/ 842 w 903"/>
                  <a:gd name="T53" fmla="*/ 15 h 503"/>
                  <a:gd name="T54" fmla="*/ 821 w 903"/>
                  <a:gd name="T55" fmla="*/ 14 h 503"/>
                  <a:gd name="T56" fmla="*/ 795 w 903"/>
                  <a:gd name="T57" fmla="*/ 14 h 503"/>
                  <a:gd name="T58" fmla="*/ 766 w 903"/>
                  <a:gd name="T59" fmla="*/ 13 h 503"/>
                  <a:gd name="T60" fmla="*/ 732 w 903"/>
                  <a:gd name="T61" fmla="*/ 12 h 503"/>
                  <a:gd name="T62" fmla="*/ 692 w 903"/>
                  <a:gd name="T63" fmla="*/ 12 h 503"/>
                  <a:gd name="T64" fmla="*/ 650 w 903"/>
                  <a:gd name="T65" fmla="*/ 11 h 503"/>
                  <a:gd name="T66" fmla="*/ 605 w 903"/>
                  <a:gd name="T67" fmla="*/ 10 h 503"/>
                  <a:gd name="T68" fmla="*/ 554 w 903"/>
                  <a:gd name="T69" fmla="*/ 9 h 503"/>
                  <a:gd name="T70" fmla="*/ 501 w 903"/>
                  <a:gd name="T71" fmla="*/ 8 h 503"/>
                  <a:gd name="T72" fmla="*/ 445 w 903"/>
                  <a:gd name="T73" fmla="*/ 7 h 503"/>
                  <a:gd name="T74" fmla="*/ 387 w 903"/>
                  <a:gd name="T75" fmla="*/ 6 h 503"/>
                  <a:gd name="T76" fmla="*/ 326 w 903"/>
                  <a:gd name="T77" fmla="*/ 5 h 503"/>
                  <a:gd name="T78" fmla="*/ 264 w 903"/>
                  <a:gd name="T79" fmla="*/ 4 h 503"/>
                  <a:gd name="T80" fmla="*/ 199 w 903"/>
                  <a:gd name="T81" fmla="*/ 3 h 503"/>
                  <a:gd name="T82" fmla="*/ 134 w 903"/>
                  <a:gd name="T83" fmla="*/ 3 h 503"/>
                  <a:gd name="T84" fmla="*/ 67 w 903"/>
                  <a:gd name="T85" fmla="*/ 2 h 503"/>
                  <a:gd name="T86" fmla="*/ 0 w 903"/>
                  <a:gd name="T87" fmla="*/ 1 h 503"/>
                  <a:gd name="T88" fmla="*/ 1 w 903"/>
                  <a:gd name="T89" fmla="*/ 0 h 5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03" h="503">
                    <a:moveTo>
                      <a:pt x="1" y="0"/>
                    </a:moveTo>
                    <a:lnTo>
                      <a:pt x="70" y="33"/>
                    </a:lnTo>
                    <a:lnTo>
                      <a:pt x="138" y="65"/>
                    </a:lnTo>
                    <a:lnTo>
                      <a:pt x="206" y="98"/>
                    </a:lnTo>
                    <a:lnTo>
                      <a:pt x="272" y="130"/>
                    </a:lnTo>
                    <a:lnTo>
                      <a:pt x="336" y="163"/>
                    </a:lnTo>
                    <a:lnTo>
                      <a:pt x="400" y="194"/>
                    </a:lnTo>
                    <a:lnTo>
                      <a:pt x="459" y="224"/>
                    </a:lnTo>
                    <a:lnTo>
                      <a:pt x="517" y="255"/>
                    </a:lnTo>
                    <a:lnTo>
                      <a:pt x="572" y="284"/>
                    </a:lnTo>
                    <a:lnTo>
                      <a:pt x="623" y="311"/>
                    </a:lnTo>
                    <a:lnTo>
                      <a:pt x="671" y="338"/>
                    </a:lnTo>
                    <a:lnTo>
                      <a:pt x="715" y="364"/>
                    </a:lnTo>
                    <a:lnTo>
                      <a:pt x="754" y="387"/>
                    </a:lnTo>
                    <a:lnTo>
                      <a:pt x="790" y="409"/>
                    </a:lnTo>
                    <a:lnTo>
                      <a:pt x="821" y="429"/>
                    </a:lnTo>
                    <a:lnTo>
                      <a:pt x="846" y="447"/>
                    </a:lnTo>
                    <a:lnTo>
                      <a:pt x="867" y="463"/>
                    </a:lnTo>
                    <a:lnTo>
                      <a:pt x="884" y="476"/>
                    </a:lnTo>
                    <a:lnTo>
                      <a:pt x="896" y="487"/>
                    </a:lnTo>
                    <a:lnTo>
                      <a:pt x="901" y="496"/>
                    </a:lnTo>
                    <a:lnTo>
                      <a:pt x="903" y="503"/>
                    </a:lnTo>
                    <a:lnTo>
                      <a:pt x="876" y="491"/>
                    </a:lnTo>
                    <a:lnTo>
                      <a:pt x="875" y="483"/>
                    </a:lnTo>
                    <a:lnTo>
                      <a:pt x="869" y="476"/>
                    </a:lnTo>
                    <a:lnTo>
                      <a:pt x="858" y="465"/>
                    </a:lnTo>
                    <a:lnTo>
                      <a:pt x="842" y="451"/>
                    </a:lnTo>
                    <a:lnTo>
                      <a:pt x="821" y="436"/>
                    </a:lnTo>
                    <a:lnTo>
                      <a:pt x="795" y="418"/>
                    </a:lnTo>
                    <a:lnTo>
                      <a:pt x="766" y="400"/>
                    </a:lnTo>
                    <a:lnTo>
                      <a:pt x="732" y="378"/>
                    </a:lnTo>
                    <a:lnTo>
                      <a:pt x="692" y="355"/>
                    </a:lnTo>
                    <a:lnTo>
                      <a:pt x="650" y="331"/>
                    </a:lnTo>
                    <a:lnTo>
                      <a:pt x="605" y="306"/>
                    </a:lnTo>
                    <a:lnTo>
                      <a:pt x="554" y="279"/>
                    </a:lnTo>
                    <a:lnTo>
                      <a:pt x="501" y="250"/>
                    </a:lnTo>
                    <a:lnTo>
                      <a:pt x="445" y="221"/>
                    </a:lnTo>
                    <a:lnTo>
                      <a:pt x="387" y="190"/>
                    </a:lnTo>
                    <a:lnTo>
                      <a:pt x="326" y="159"/>
                    </a:lnTo>
                    <a:lnTo>
                      <a:pt x="264" y="128"/>
                    </a:lnTo>
                    <a:lnTo>
                      <a:pt x="199" y="96"/>
                    </a:lnTo>
                    <a:lnTo>
                      <a:pt x="134" y="65"/>
                    </a:lnTo>
                    <a:lnTo>
                      <a:pt x="67" y="33"/>
                    </a:lnTo>
                    <a:lnTo>
                      <a:pt x="0" y="2"/>
                    </a:lnTo>
                    <a:lnTo>
                      <a:pt x="1" y="0"/>
                    </a:lnTo>
                    <a:close/>
                  </a:path>
                </a:pathLst>
              </a:custGeom>
              <a:solidFill>
                <a:srgbClr val="B4B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6" name="Freeform 677"/>
              <p:cNvSpPr>
                <a:spLocks/>
              </p:cNvSpPr>
              <p:nvPr/>
            </p:nvSpPr>
            <p:spPr bwMode="auto">
              <a:xfrm>
                <a:off x="1287" y="1517"/>
                <a:ext cx="876" cy="245"/>
              </a:xfrm>
              <a:custGeom>
                <a:avLst/>
                <a:gdLst>
                  <a:gd name="T0" fmla="*/ 876 w 876"/>
                  <a:gd name="T1" fmla="*/ 16 h 489"/>
                  <a:gd name="T2" fmla="*/ 875 w 876"/>
                  <a:gd name="T3" fmla="*/ 16 h 489"/>
                  <a:gd name="T4" fmla="*/ 869 w 876"/>
                  <a:gd name="T5" fmla="*/ 15 h 489"/>
                  <a:gd name="T6" fmla="*/ 858 w 876"/>
                  <a:gd name="T7" fmla="*/ 15 h 489"/>
                  <a:gd name="T8" fmla="*/ 842 w 876"/>
                  <a:gd name="T9" fmla="*/ 15 h 489"/>
                  <a:gd name="T10" fmla="*/ 821 w 876"/>
                  <a:gd name="T11" fmla="*/ 14 h 489"/>
                  <a:gd name="T12" fmla="*/ 795 w 876"/>
                  <a:gd name="T13" fmla="*/ 13 h 489"/>
                  <a:gd name="T14" fmla="*/ 766 w 876"/>
                  <a:gd name="T15" fmla="*/ 13 h 489"/>
                  <a:gd name="T16" fmla="*/ 732 w 876"/>
                  <a:gd name="T17" fmla="*/ 12 h 489"/>
                  <a:gd name="T18" fmla="*/ 692 w 876"/>
                  <a:gd name="T19" fmla="*/ 12 h 489"/>
                  <a:gd name="T20" fmla="*/ 650 w 876"/>
                  <a:gd name="T21" fmla="*/ 11 h 489"/>
                  <a:gd name="T22" fmla="*/ 605 w 876"/>
                  <a:gd name="T23" fmla="*/ 10 h 489"/>
                  <a:gd name="T24" fmla="*/ 554 w 876"/>
                  <a:gd name="T25" fmla="*/ 9 h 489"/>
                  <a:gd name="T26" fmla="*/ 501 w 876"/>
                  <a:gd name="T27" fmla="*/ 8 h 489"/>
                  <a:gd name="T28" fmla="*/ 445 w 876"/>
                  <a:gd name="T29" fmla="*/ 7 h 489"/>
                  <a:gd name="T30" fmla="*/ 387 w 876"/>
                  <a:gd name="T31" fmla="*/ 6 h 489"/>
                  <a:gd name="T32" fmla="*/ 326 w 876"/>
                  <a:gd name="T33" fmla="*/ 5 h 489"/>
                  <a:gd name="T34" fmla="*/ 264 w 876"/>
                  <a:gd name="T35" fmla="*/ 4 h 489"/>
                  <a:gd name="T36" fmla="*/ 199 w 876"/>
                  <a:gd name="T37" fmla="*/ 3 h 489"/>
                  <a:gd name="T38" fmla="*/ 134 w 876"/>
                  <a:gd name="T39" fmla="*/ 2 h 489"/>
                  <a:gd name="T40" fmla="*/ 67 w 876"/>
                  <a:gd name="T41" fmla="*/ 1 h 489"/>
                  <a:gd name="T42" fmla="*/ 0 w 876"/>
                  <a:gd name="T43" fmla="*/ 0 h 489"/>
                  <a:gd name="T44" fmla="*/ 0 w 876"/>
                  <a:gd name="T45" fmla="*/ 1 h 489"/>
                  <a:gd name="T46" fmla="*/ 65 w 876"/>
                  <a:gd name="T47" fmla="*/ 1 h 489"/>
                  <a:gd name="T48" fmla="*/ 128 w 876"/>
                  <a:gd name="T49" fmla="*/ 2 h 489"/>
                  <a:gd name="T50" fmla="*/ 192 w 876"/>
                  <a:gd name="T51" fmla="*/ 3 h 489"/>
                  <a:gd name="T52" fmla="*/ 254 w 876"/>
                  <a:gd name="T53" fmla="*/ 4 h 489"/>
                  <a:gd name="T54" fmla="*/ 315 w 876"/>
                  <a:gd name="T55" fmla="*/ 5 h 489"/>
                  <a:gd name="T56" fmla="*/ 374 w 876"/>
                  <a:gd name="T57" fmla="*/ 6 h 489"/>
                  <a:gd name="T58" fmla="*/ 431 w 876"/>
                  <a:gd name="T59" fmla="*/ 7 h 489"/>
                  <a:gd name="T60" fmla="*/ 484 w 876"/>
                  <a:gd name="T61" fmla="*/ 8 h 489"/>
                  <a:gd name="T62" fmla="*/ 537 w 876"/>
                  <a:gd name="T63" fmla="*/ 9 h 489"/>
                  <a:gd name="T64" fmla="*/ 585 w 876"/>
                  <a:gd name="T65" fmla="*/ 10 h 489"/>
                  <a:gd name="T66" fmla="*/ 629 w 876"/>
                  <a:gd name="T67" fmla="*/ 10 h 489"/>
                  <a:gd name="T68" fmla="*/ 671 w 876"/>
                  <a:gd name="T69" fmla="*/ 11 h 489"/>
                  <a:gd name="T70" fmla="*/ 708 w 876"/>
                  <a:gd name="T71" fmla="*/ 12 h 489"/>
                  <a:gd name="T72" fmla="*/ 742 w 876"/>
                  <a:gd name="T73" fmla="*/ 13 h 489"/>
                  <a:gd name="T74" fmla="*/ 770 w 876"/>
                  <a:gd name="T75" fmla="*/ 13 h 489"/>
                  <a:gd name="T76" fmla="*/ 794 w 876"/>
                  <a:gd name="T77" fmla="*/ 14 h 489"/>
                  <a:gd name="T78" fmla="*/ 815 w 876"/>
                  <a:gd name="T79" fmla="*/ 14 h 489"/>
                  <a:gd name="T80" fmla="*/ 831 w 876"/>
                  <a:gd name="T81" fmla="*/ 15 h 489"/>
                  <a:gd name="T82" fmla="*/ 841 w 876"/>
                  <a:gd name="T83" fmla="*/ 15 h 489"/>
                  <a:gd name="T84" fmla="*/ 846 w 876"/>
                  <a:gd name="T85" fmla="*/ 15 h 489"/>
                  <a:gd name="T86" fmla="*/ 848 w 876"/>
                  <a:gd name="T87" fmla="*/ 15 h 489"/>
                  <a:gd name="T88" fmla="*/ 876 w 876"/>
                  <a:gd name="T89" fmla="*/ 16 h 4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76" h="489">
                    <a:moveTo>
                      <a:pt x="876" y="489"/>
                    </a:moveTo>
                    <a:lnTo>
                      <a:pt x="875" y="481"/>
                    </a:lnTo>
                    <a:lnTo>
                      <a:pt x="869" y="474"/>
                    </a:lnTo>
                    <a:lnTo>
                      <a:pt x="858" y="463"/>
                    </a:lnTo>
                    <a:lnTo>
                      <a:pt x="842" y="449"/>
                    </a:lnTo>
                    <a:lnTo>
                      <a:pt x="821" y="434"/>
                    </a:lnTo>
                    <a:lnTo>
                      <a:pt x="795" y="416"/>
                    </a:lnTo>
                    <a:lnTo>
                      <a:pt x="766" y="398"/>
                    </a:lnTo>
                    <a:lnTo>
                      <a:pt x="732" y="376"/>
                    </a:lnTo>
                    <a:lnTo>
                      <a:pt x="692" y="353"/>
                    </a:lnTo>
                    <a:lnTo>
                      <a:pt x="650" y="329"/>
                    </a:lnTo>
                    <a:lnTo>
                      <a:pt x="605" y="304"/>
                    </a:lnTo>
                    <a:lnTo>
                      <a:pt x="554" y="277"/>
                    </a:lnTo>
                    <a:lnTo>
                      <a:pt x="501" y="248"/>
                    </a:lnTo>
                    <a:lnTo>
                      <a:pt x="445" y="219"/>
                    </a:lnTo>
                    <a:lnTo>
                      <a:pt x="387" y="188"/>
                    </a:lnTo>
                    <a:lnTo>
                      <a:pt x="326" y="157"/>
                    </a:lnTo>
                    <a:lnTo>
                      <a:pt x="264" y="126"/>
                    </a:lnTo>
                    <a:lnTo>
                      <a:pt x="199" y="94"/>
                    </a:lnTo>
                    <a:lnTo>
                      <a:pt x="134" y="63"/>
                    </a:lnTo>
                    <a:lnTo>
                      <a:pt x="67" y="31"/>
                    </a:lnTo>
                    <a:lnTo>
                      <a:pt x="0" y="0"/>
                    </a:lnTo>
                    <a:lnTo>
                      <a:pt x="0" y="2"/>
                    </a:lnTo>
                    <a:lnTo>
                      <a:pt x="65" y="32"/>
                    </a:lnTo>
                    <a:lnTo>
                      <a:pt x="128" y="63"/>
                    </a:lnTo>
                    <a:lnTo>
                      <a:pt x="192" y="94"/>
                    </a:lnTo>
                    <a:lnTo>
                      <a:pt x="254" y="125"/>
                    </a:lnTo>
                    <a:lnTo>
                      <a:pt x="315" y="155"/>
                    </a:lnTo>
                    <a:lnTo>
                      <a:pt x="374" y="184"/>
                    </a:lnTo>
                    <a:lnTo>
                      <a:pt x="431" y="213"/>
                    </a:lnTo>
                    <a:lnTo>
                      <a:pt x="484" y="242"/>
                    </a:lnTo>
                    <a:lnTo>
                      <a:pt x="537" y="269"/>
                    </a:lnTo>
                    <a:lnTo>
                      <a:pt x="585" y="295"/>
                    </a:lnTo>
                    <a:lnTo>
                      <a:pt x="629" y="320"/>
                    </a:lnTo>
                    <a:lnTo>
                      <a:pt x="671" y="344"/>
                    </a:lnTo>
                    <a:lnTo>
                      <a:pt x="708" y="367"/>
                    </a:lnTo>
                    <a:lnTo>
                      <a:pt x="742" y="387"/>
                    </a:lnTo>
                    <a:lnTo>
                      <a:pt x="770" y="405"/>
                    </a:lnTo>
                    <a:lnTo>
                      <a:pt x="794" y="422"/>
                    </a:lnTo>
                    <a:lnTo>
                      <a:pt x="815" y="438"/>
                    </a:lnTo>
                    <a:lnTo>
                      <a:pt x="831" y="451"/>
                    </a:lnTo>
                    <a:lnTo>
                      <a:pt x="841" y="461"/>
                    </a:lnTo>
                    <a:lnTo>
                      <a:pt x="846" y="469"/>
                    </a:lnTo>
                    <a:lnTo>
                      <a:pt x="848" y="476"/>
                    </a:lnTo>
                    <a:lnTo>
                      <a:pt x="876" y="489"/>
                    </a:lnTo>
                    <a:close/>
                  </a:path>
                </a:pathLst>
              </a:custGeom>
              <a:solidFill>
                <a:srgbClr val="B4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7" name="Freeform 678"/>
              <p:cNvSpPr>
                <a:spLocks/>
              </p:cNvSpPr>
              <p:nvPr/>
            </p:nvSpPr>
            <p:spPr bwMode="auto">
              <a:xfrm>
                <a:off x="1285" y="1518"/>
                <a:ext cx="850" cy="237"/>
              </a:xfrm>
              <a:custGeom>
                <a:avLst/>
                <a:gdLst>
                  <a:gd name="T0" fmla="*/ 2 w 850"/>
                  <a:gd name="T1" fmla="*/ 0 h 474"/>
                  <a:gd name="T2" fmla="*/ 67 w 850"/>
                  <a:gd name="T3" fmla="*/ 1 h 474"/>
                  <a:gd name="T4" fmla="*/ 130 w 850"/>
                  <a:gd name="T5" fmla="*/ 2 h 474"/>
                  <a:gd name="T6" fmla="*/ 194 w 850"/>
                  <a:gd name="T7" fmla="*/ 3 h 474"/>
                  <a:gd name="T8" fmla="*/ 256 w 850"/>
                  <a:gd name="T9" fmla="*/ 4 h 474"/>
                  <a:gd name="T10" fmla="*/ 317 w 850"/>
                  <a:gd name="T11" fmla="*/ 5 h 474"/>
                  <a:gd name="T12" fmla="*/ 376 w 850"/>
                  <a:gd name="T13" fmla="*/ 6 h 474"/>
                  <a:gd name="T14" fmla="*/ 433 w 850"/>
                  <a:gd name="T15" fmla="*/ 7 h 474"/>
                  <a:gd name="T16" fmla="*/ 486 w 850"/>
                  <a:gd name="T17" fmla="*/ 8 h 474"/>
                  <a:gd name="T18" fmla="*/ 539 w 850"/>
                  <a:gd name="T19" fmla="*/ 9 h 474"/>
                  <a:gd name="T20" fmla="*/ 587 w 850"/>
                  <a:gd name="T21" fmla="*/ 10 h 474"/>
                  <a:gd name="T22" fmla="*/ 631 w 850"/>
                  <a:gd name="T23" fmla="*/ 10 h 474"/>
                  <a:gd name="T24" fmla="*/ 673 w 850"/>
                  <a:gd name="T25" fmla="*/ 11 h 474"/>
                  <a:gd name="T26" fmla="*/ 710 w 850"/>
                  <a:gd name="T27" fmla="*/ 12 h 474"/>
                  <a:gd name="T28" fmla="*/ 744 w 850"/>
                  <a:gd name="T29" fmla="*/ 13 h 474"/>
                  <a:gd name="T30" fmla="*/ 772 w 850"/>
                  <a:gd name="T31" fmla="*/ 13 h 474"/>
                  <a:gd name="T32" fmla="*/ 796 w 850"/>
                  <a:gd name="T33" fmla="*/ 14 h 474"/>
                  <a:gd name="T34" fmla="*/ 817 w 850"/>
                  <a:gd name="T35" fmla="*/ 14 h 474"/>
                  <a:gd name="T36" fmla="*/ 833 w 850"/>
                  <a:gd name="T37" fmla="*/ 15 h 474"/>
                  <a:gd name="T38" fmla="*/ 843 w 850"/>
                  <a:gd name="T39" fmla="*/ 15 h 474"/>
                  <a:gd name="T40" fmla="*/ 848 w 850"/>
                  <a:gd name="T41" fmla="*/ 15 h 474"/>
                  <a:gd name="T42" fmla="*/ 850 w 850"/>
                  <a:gd name="T43" fmla="*/ 15 h 474"/>
                  <a:gd name="T44" fmla="*/ 820 w 850"/>
                  <a:gd name="T45" fmla="*/ 15 h 474"/>
                  <a:gd name="T46" fmla="*/ 819 w 850"/>
                  <a:gd name="T47" fmla="*/ 15 h 474"/>
                  <a:gd name="T48" fmla="*/ 813 w 850"/>
                  <a:gd name="T49" fmla="*/ 14 h 474"/>
                  <a:gd name="T50" fmla="*/ 802 w 850"/>
                  <a:gd name="T51" fmla="*/ 14 h 474"/>
                  <a:gd name="T52" fmla="*/ 785 w 850"/>
                  <a:gd name="T53" fmla="*/ 14 h 474"/>
                  <a:gd name="T54" fmla="*/ 763 w 850"/>
                  <a:gd name="T55" fmla="*/ 13 h 474"/>
                  <a:gd name="T56" fmla="*/ 737 w 850"/>
                  <a:gd name="T57" fmla="*/ 13 h 474"/>
                  <a:gd name="T58" fmla="*/ 705 w 850"/>
                  <a:gd name="T59" fmla="*/ 12 h 474"/>
                  <a:gd name="T60" fmla="*/ 670 w 850"/>
                  <a:gd name="T61" fmla="*/ 11 h 474"/>
                  <a:gd name="T62" fmla="*/ 631 w 850"/>
                  <a:gd name="T63" fmla="*/ 11 h 474"/>
                  <a:gd name="T64" fmla="*/ 588 w 850"/>
                  <a:gd name="T65" fmla="*/ 10 h 474"/>
                  <a:gd name="T66" fmla="*/ 540 w 850"/>
                  <a:gd name="T67" fmla="*/ 9 h 474"/>
                  <a:gd name="T68" fmla="*/ 489 w 850"/>
                  <a:gd name="T69" fmla="*/ 8 h 474"/>
                  <a:gd name="T70" fmla="*/ 436 w 850"/>
                  <a:gd name="T71" fmla="*/ 7 h 474"/>
                  <a:gd name="T72" fmla="*/ 379 w 850"/>
                  <a:gd name="T73" fmla="*/ 6 h 474"/>
                  <a:gd name="T74" fmla="*/ 320 w 850"/>
                  <a:gd name="T75" fmla="*/ 5 h 474"/>
                  <a:gd name="T76" fmla="*/ 259 w 850"/>
                  <a:gd name="T77" fmla="*/ 4 h 474"/>
                  <a:gd name="T78" fmla="*/ 195 w 850"/>
                  <a:gd name="T79" fmla="*/ 3 h 474"/>
                  <a:gd name="T80" fmla="*/ 132 w 850"/>
                  <a:gd name="T81" fmla="*/ 3 h 474"/>
                  <a:gd name="T82" fmla="*/ 67 w 850"/>
                  <a:gd name="T83" fmla="*/ 2 h 474"/>
                  <a:gd name="T84" fmla="*/ 0 w 850"/>
                  <a:gd name="T85" fmla="*/ 1 h 474"/>
                  <a:gd name="T86" fmla="*/ 2 w 850"/>
                  <a:gd name="T87" fmla="*/ 0 h 4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0" h="474">
                    <a:moveTo>
                      <a:pt x="2" y="0"/>
                    </a:moveTo>
                    <a:lnTo>
                      <a:pt x="67" y="30"/>
                    </a:lnTo>
                    <a:lnTo>
                      <a:pt x="130" y="61"/>
                    </a:lnTo>
                    <a:lnTo>
                      <a:pt x="194" y="92"/>
                    </a:lnTo>
                    <a:lnTo>
                      <a:pt x="256" y="123"/>
                    </a:lnTo>
                    <a:lnTo>
                      <a:pt x="317" y="153"/>
                    </a:lnTo>
                    <a:lnTo>
                      <a:pt x="376" y="182"/>
                    </a:lnTo>
                    <a:lnTo>
                      <a:pt x="433" y="211"/>
                    </a:lnTo>
                    <a:lnTo>
                      <a:pt x="486" y="240"/>
                    </a:lnTo>
                    <a:lnTo>
                      <a:pt x="539" y="267"/>
                    </a:lnTo>
                    <a:lnTo>
                      <a:pt x="587" y="293"/>
                    </a:lnTo>
                    <a:lnTo>
                      <a:pt x="631" y="318"/>
                    </a:lnTo>
                    <a:lnTo>
                      <a:pt x="673" y="342"/>
                    </a:lnTo>
                    <a:lnTo>
                      <a:pt x="710" y="365"/>
                    </a:lnTo>
                    <a:lnTo>
                      <a:pt x="744" y="385"/>
                    </a:lnTo>
                    <a:lnTo>
                      <a:pt x="772" y="403"/>
                    </a:lnTo>
                    <a:lnTo>
                      <a:pt x="796" y="420"/>
                    </a:lnTo>
                    <a:lnTo>
                      <a:pt x="817" y="436"/>
                    </a:lnTo>
                    <a:lnTo>
                      <a:pt x="833" y="449"/>
                    </a:lnTo>
                    <a:lnTo>
                      <a:pt x="843" y="459"/>
                    </a:lnTo>
                    <a:lnTo>
                      <a:pt x="848" y="467"/>
                    </a:lnTo>
                    <a:lnTo>
                      <a:pt x="850" y="474"/>
                    </a:lnTo>
                    <a:lnTo>
                      <a:pt x="820" y="459"/>
                    </a:lnTo>
                    <a:lnTo>
                      <a:pt x="819" y="454"/>
                    </a:lnTo>
                    <a:lnTo>
                      <a:pt x="813" y="445"/>
                    </a:lnTo>
                    <a:lnTo>
                      <a:pt x="802" y="434"/>
                    </a:lnTo>
                    <a:lnTo>
                      <a:pt x="785" y="420"/>
                    </a:lnTo>
                    <a:lnTo>
                      <a:pt x="763" y="405"/>
                    </a:lnTo>
                    <a:lnTo>
                      <a:pt x="737" y="387"/>
                    </a:lnTo>
                    <a:lnTo>
                      <a:pt x="705" y="367"/>
                    </a:lnTo>
                    <a:lnTo>
                      <a:pt x="670" y="345"/>
                    </a:lnTo>
                    <a:lnTo>
                      <a:pt x="631" y="324"/>
                    </a:lnTo>
                    <a:lnTo>
                      <a:pt x="588" y="298"/>
                    </a:lnTo>
                    <a:lnTo>
                      <a:pt x="540" y="273"/>
                    </a:lnTo>
                    <a:lnTo>
                      <a:pt x="489" y="244"/>
                    </a:lnTo>
                    <a:lnTo>
                      <a:pt x="436" y="217"/>
                    </a:lnTo>
                    <a:lnTo>
                      <a:pt x="379" y="188"/>
                    </a:lnTo>
                    <a:lnTo>
                      <a:pt x="320" y="157"/>
                    </a:lnTo>
                    <a:lnTo>
                      <a:pt x="259" y="126"/>
                    </a:lnTo>
                    <a:lnTo>
                      <a:pt x="195" y="96"/>
                    </a:lnTo>
                    <a:lnTo>
                      <a:pt x="132" y="65"/>
                    </a:lnTo>
                    <a:lnTo>
                      <a:pt x="67" y="34"/>
                    </a:lnTo>
                    <a:lnTo>
                      <a:pt x="0" y="3"/>
                    </a:lnTo>
                    <a:lnTo>
                      <a:pt x="2" y="0"/>
                    </a:lnTo>
                    <a:close/>
                  </a:path>
                </a:pathLst>
              </a:custGeom>
              <a:solidFill>
                <a:srgbClr val="B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8" name="Freeform 679"/>
              <p:cNvSpPr>
                <a:spLocks/>
              </p:cNvSpPr>
              <p:nvPr/>
            </p:nvSpPr>
            <p:spPr bwMode="auto">
              <a:xfrm>
                <a:off x="1285" y="1520"/>
                <a:ext cx="820" cy="228"/>
              </a:xfrm>
              <a:custGeom>
                <a:avLst/>
                <a:gdLst>
                  <a:gd name="T0" fmla="*/ 820 w 820"/>
                  <a:gd name="T1" fmla="*/ 15 h 456"/>
                  <a:gd name="T2" fmla="*/ 819 w 820"/>
                  <a:gd name="T3" fmla="*/ 15 h 456"/>
                  <a:gd name="T4" fmla="*/ 813 w 820"/>
                  <a:gd name="T5" fmla="*/ 14 h 456"/>
                  <a:gd name="T6" fmla="*/ 802 w 820"/>
                  <a:gd name="T7" fmla="*/ 14 h 456"/>
                  <a:gd name="T8" fmla="*/ 785 w 820"/>
                  <a:gd name="T9" fmla="*/ 14 h 456"/>
                  <a:gd name="T10" fmla="*/ 763 w 820"/>
                  <a:gd name="T11" fmla="*/ 13 h 456"/>
                  <a:gd name="T12" fmla="*/ 737 w 820"/>
                  <a:gd name="T13" fmla="*/ 12 h 456"/>
                  <a:gd name="T14" fmla="*/ 705 w 820"/>
                  <a:gd name="T15" fmla="*/ 12 h 456"/>
                  <a:gd name="T16" fmla="*/ 670 w 820"/>
                  <a:gd name="T17" fmla="*/ 11 h 456"/>
                  <a:gd name="T18" fmla="*/ 631 w 820"/>
                  <a:gd name="T19" fmla="*/ 11 h 456"/>
                  <a:gd name="T20" fmla="*/ 588 w 820"/>
                  <a:gd name="T21" fmla="*/ 10 h 456"/>
                  <a:gd name="T22" fmla="*/ 540 w 820"/>
                  <a:gd name="T23" fmla="*/ 9 h 456"/>
                  <a:gd name="T24" fmla="*/ 489 w 820"/>
                  <a:gd name="T25" fmla="*/ 8 h 456"/>
                  <a:gd name="T26" fmla="*/ 436 w 820"/>
                  <a:gd name="T27" fmla="*/ 7 h 456"/>
                  <a:gd name="T28" fmla="*/ 379 w 820"/>
                  <a:gd name="T29" fmla="*/ 6 h 456"/>
                  <a:gd name="T30" fmla="*/ 320 w 820"/>
                  <a:gd name="T31" fmla="*/ 5 h 456"/>
                  <a:gd name="T32" fmla="*/ 259 w 820"/>
                  <a:gd name="T33" fmla="*/ 4 h 456"/>
                  <a:gd name="T34" fmla="*/ 195 w 820"/>
                  <a:gd name="T35" fmla="*/ 3 h 456"/>
                  <a:gd name="T36" fmla="*/ 132 w 820"/>
                  <a:gd name="T37" fmla="*/ 2 h 456"/>
                  <a:gd name="T38" fmla="*/ 67 w 820"/>
                  <a:gd name="T39" fmla="*/ 1 h 456"/>
                  <a:gd name="T40" fmla="*/ 0 w 820"/>
                  <a:gd name="T41" fmla="*/ 0 h 456"/>
                  <a:gd name="T42" fmla="*/ 0 w 820"/>
                  <a:gd name="T43" fmla="*/ 1 h 456"/>
                  <a:gd name="T44" fmla="*/ 64 w 820"/>
                  <a:gd name="T45" fmla="*/ 1 h 456"/>
                  <a:gd name="T46" fmla="*/ 126 w 820"/>
                  <a:gd name="T47" fmla="*/ 2 h 456"/>
                  <a:gd name="T48" fmla="*/ 188 w 820"/>
                  <a:gd name="T49" fmla="*/ 3 h 456"/>
                  <a:gd name="T50" fmla="*/ 249 w 820"/>
                  <a:gd name="T51" fmla="*/ 4 h 456"/>
                  <a:gd name="T52" fmla="*/ 307 w 820"/>
                  <a:gd name="T53" fmla="*/ 5 h 456"/>
                  <a:gd name="T54" fmla="*/ 365 w 820"/>
                  <a:gd name="T55" fmla="*/ 6 h 456"/>
                  <a:gd name="T56" fmla="*/ 419 w 820"/>
                  <a:gd name="T57" fmla="*/ 7 h 456"/>
                  <a:gd name="T58" fmla="*/ 471 w 820"/>
                  <a:gd name="T59" fmla="*/ 8 h 456"/>
                  <a:gd name="T60" fmla="*/ 519 w 820"/>
                  <a:gd name="T61" fmla="*/ 9 h 456"/>
                  <a:gd name="T62" fmla="*/ 566 w 820"/>
                  <a:gd name="T63" fmla="*/ 9 h 456"/>
                  <a:gd name="T64" fmla="*/ 607 w 820"/>
                  <a:gd name="T65" fmla="*/ 10 h 456"/>
                  <a:gd name="T66" fmla="*/ 645 w 820"/>
                  <a:gd name="T67" fmla="*/ 11 h 456"/>
                  <a:gd name="T68" fmla="*/ 679 w 820"/>
                  <a:gd name="T69" fmla="*/ 12 h 456"/>
                  <a:gd name="T70" fmla="*/ 708 w 820"/>
                  <a:gd name="T71" fmla="*/ 12 h 456"/>
                  <a:gd name="T72" fmla="*/ 734 w 820"/>
                  <a:gd name="T73" fmla="*/ 13 h 456"/>
                  <a:gd name="T74" fmla="*/ 755 w 820"/>
                  <a:gd name="T75" fmla="*/ 13 h 456"/>
                  <a:gd name="T76" fmla="*/ 771 w 820"/>
                  <a:gd name="T77" fmla="*/ 14 h 456"/>
                  <a:gd name="T78" fmla="*/ 782 w 820"/>
                  <a:gd name="T79" fmla="*/ 14 h 456"/>
                  <a:gd name="T80" fmla="*/ 787 w 820"/>
                  <a:gd name="T81" fmla="*/ 14 h 456"/>
                  <a:gd name="T82" fmla="*/ 789 w 820"/>
                  <a:gd name="T83" fmla="*/ 14 h 456"/>
                  <a:gd name="T84" fmla="*/ 820 w 820"/>
                  <a:gd name="T85" fmla="*/ 15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0" h="456">
                    <a:moveTo>
                      <a:pt x="820" y="456"/>
                    </a:moveTo>
                    <a:lnTo>
                      <a:pt x="819" y="451"/>
                    </a:lnTo>
                    <a:lnTo>
                      <a:pt x="813" y="442"/>
                    </a:lnTo>
                    <a:lnTo>
                      <a:pt x="802" y="431"/>
                    </a:lnTo>
                    <a:lnTo>
                      <a:pt x="785" y="417"/>
                    </a:lnTo>
                    <a:lnTo>
                      <a:pt x="763" y="402"/>
                    </a:lnTo>
                    <a:lnTo>
                      <a:pt x="737" y="384"/>
                    </a:lnTo>
                    <a:lnTo>
                      <a:pt x="705" y="364"/>
                    </a:lnTo>
                    <a:lnTo>
                      <a:pt x="670" y="342"/>
                    </a:lnTo>
                    <a:lnTo>
                      <a:pt x="631" y="321"/>
                    </a:lnTo>
                    <a:lnTo>
                      <a:pt x="588" y="295"/>
                    </a:lnTo>
                    <a:lnTo>
                      <a:pt x="540" y="270"/>
                    </a:lnTo>
                    <a:lnTo>
                      <a:pt x="489" y="241"/>
                    </a:lnTo>
                    <a:lnTo>
                      <a:pt x="436" y="214"/>
                    </a:lnTo>
                    <a:lnTo>
                      <a:pt x="379" y="185"/>
                    </a:lnTo>
                    <a:lnTo>
                      <a:pt x="320" y="154"/>
                    </a:lnTo>
                    <a:lnTo>
                      <a:pt x="259" y="123"/>
                    </a:lnTo>
                    <a:lnTo>
                      <a:pt x="195" y="93"/>
                    </a:lnTo>
                    <a:lnTo>
                      <a:pt x="132" y="62"/>
                    </a:lnTo>
                    <a:lnTo>
                      <a:pt x="67" y="31"/>
                    </a:lnTo>
                    <a:lnTo>
                      <a:pt x="0" y="0"/>
                    </a:lnTo>
                    <a:lnTo>
                      <a:pt x="0" y="2"/>
                    </a:lnTo>
                    <a:lnTo>
                      <a:pt x="64" y="31"/>
                    </a:lnTo>
                    <a:lnTo>
                      <a:pt x="126" y="62"/>
                    </a:lnTo>
                    <a:lnTo>
                      <a:pt x="188" y="93"/>
                    </a:lnTo>
                    <a:lnTo>
                      <a:pt x="249" y="121"/>
                    </a:lnTo>
                    <a:lnTo>
                      <a:pt x="307" y="150"/>
                    </a:lnTo>
                    <a:lnTo>
                      <a:pt x="365" y="179"/>
                    </a:lnTo>
                    <a:lnTo>
                      <a:pt x="419" y="208"/>
                    </a:lnTo>
                    <a:lnTo>
                      <a:pt x="471" y="236"/>
                    </a:lnTo>
                    <a:lnTo>
                      <a:pt x="519" y="261"/>
                    </a:lnTo>
                    <a:lnTo>
                      <a:pt x="566" y="286"/>
                    </a:lnTo>
                    <a:lnTo>
                      <a:pt x="607" y="310"/>
                    </a:lnTo>
                    <a:lnTo>
                      <a:pt x="645" y="333"/>
                    </a:lnTo>
                    <a:lnTo>
                      <a:pt x="679" y="353"/>
                    </a:lnTo>
                    <a:lnTo>
                      <a:pt x="708" y="371"/>
                    </a:lnTo>
                    <a:lnTo>
                      <a:pt x="734" y="389"/>
                    </a:lnTo>
                    <a:lnTo>
                      <a:pt x="755" y="404"/>
                    </a:lnTo>
                    <a:lnTo>
                      <a:pt x="771" y="417"/>
                    </a:lnTo>
                    <a:lnTo>
                      <a:pt x="782" y="427"/>
                    </a:lnTo>
                    <a:lnTo>
                      <a:pt x="787" y="436"/>
                    </a:lnTo>
                    <a:lnTo>
                      <a:pt x="789" y="442"/>
                    </a:lnTo>
                    <a:lnTo>
                      <a:pt x="820" y="456"/>
                    </a:lnTo>
                    <a:close/>
                  </a:path>
                </a:pathLst>
              </a:custGeom>
              <a:solidFill>
                <a:srgbClr val="B3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29" name="Freeform 680"/>
              <p:cNvSpPr>
                <a:spLocks/>
              </p:cNvSpPr>
              <p:nvPr/>
            </p:nvSpPr>
            <p:spPr bwMode="auto">
              <a:xfrm>
                <a:off x="1284" y="1521"/>
                <a:ext cx="790" cy="220"/>
              </a:xfrm>
              <a:custGeom>
                <a:avLst/>
                <a:gdLst>
                  <a:gd name="T0" fmla="*/ 1 w 790"/>
                  <a:gd name="T1" fmla="*/ 0 h 440"/>
                  <a:gd name="T2" fmla="*/ 65 w 790"/>
                  <a:gd name="T3" fmla="*/ 1 h 440"/>
                  <a:gd name="T4" fmla="*/ 127 w 790"/>
                  <a:gd name="T5" fmla="*/ 2 h 440"/>
                  <a:gd name="T6" fmla="*/ 189 w 790"/>
                  <a:gd name="T7" fmla="*/ 3 h 440"/>
                  <a:gd name="T8" fmla="*/ 250 w 790"/>
                  <a:gd name="T9" fmla="*/ 4 h 440"/>
                  <a:gd name="T10" fmla="*/ 308 w 790"/>
                  <a:gd name="T11" fmla="*/ 5 h 440"/>
                  <a:gd name="T12" fmla="*/ 366 w 790"/>
                  <a:gd name="T13" fmla="*/ 6 h 440"/>
                  <a:gd name="T14" fmla="*/ 420 w 790"/>
                  <a:gd name="T15" fmla="*/ 7 h 440"/>
                  <a:gd name="T16" fmla="*/ 472 w 790"/>
                  <a:gd name="T17" fmla="*/ 8 h 440"/>
                  <a:gd name="T18" fmla="*/ 520 w 790"/>
                  <a:gd name="T19" fmla="*/ 9 h 440"/>
                  <a:gd name="T20" fmla="*/ 567 w 790"/>
                  <a:gd name="T21" fmla="*/ 9 h 440"/>
                  <a:gd name="T22" fmla="*/ 608 w 790"/>
                  <a:gd name="T23" fmla="*/ 10 h 440"/>
                  <a:gd name="T24" fmla="*/ 646 w 790"/>
                  <a:gd name="T25" fmla="*/ 11 h 440"/>
                  <a:gd name="T26" fmla="*/ 680 w 790"/>
                  <a:gd name="T27" fmla="*/ 11 h 440"/>
                  <a:gd name="T28" fmla="*/ 709 w 790"/>
                  <a:gd name="T29" fmla="*/ 12 h 440"/>
                  <a:gd name="T30" fmla="*/ 735 w 790"/>
                  <a:gd name="T31" fmla="*/ 13 h 440"/>
                  <a:gd name="T32" fmla="*/ 756 w 790"/>
                  <a:gd name="T33" fmla="*/ 13 h 440"/>
                  <a:gd name="T34" fmla="*/ 772 w 790"/>
                  <a:gd name="T35" fmla="*/ 13 h 440"/>
                  <a:gd name="T36" fmla="*/ 783 w 790"/>
                  <a:gd name="T37" fmla="*/ 14 h 440"/>
                  <a:gd name="T38" fmla="*/ 788 w 790"/>
                  <a:gd name="T39" fmla="*/ 14 h 440"/>
                  <a:gd name="T40" fmla="*/ 790 w 790"/>
                  <a:gd name="T41" fmla="*/ 14 h 440"/>
                  <a:gd name="T42" fmla="*/ 756 w 790"/>
                  <a:gd name="T43" fmla="*/ 14 h 440"/>
                  <a:gd name="T44" fmla="*/ 755 w 790"/>
                  <a:gd name="T45" fmla="*/ 14 h 440"/>
                  <a:gd name="T46" fmla="*/ 749 w 790"/>
                  <a:gd name="T47" fmla="*/ 13 h 440"/>
                  <a:gd name="T48" fmla="*/ 736 w 790"/>
                  <a:gd name="T49" fmla="*/ 13 h 440"/>
                  <a:gd name="T50" fmla="*/ 721 w 790"/>
                  <a:gd name="T51" fmla="*/ 13 h 440"/>
                  <a:gd name="T52" fmla="*/ 698 w 790"/>
                  <a:gd name="T53" fmla="*/ 12 h 440"/>
                  <a:gd name="T54" fmla="*/ 671 w 790"/>
                  <a:gd name="T55" fmla="*/ 11 h 440"/>
                  <a:gd name="T56" fmla="*/ 640 w 790"/>
                  <a:gd name="T57" fmla="*/ 11 h 440"/>
                  <a:gd name="T58" fmla="*/ 603 w 790"/>
                  <a:gd name="T59" fmla="*/ 10 h 440"/>
                  <a:gd name="T60" fmla="*/ 564 w 790"/>
                  <a:gd name="T61" fmla="*/ 9 h 440"/>
                  <a:gd name="T62" fmla="*/ 520 w 790"/>
                  <a:gd name="T63" fmla="*/ 9 h 440"/>
                  <a:gd name="T64" fmla="*/ 472 w 790"/>
                  <a:gd name="T65" fmla="*/ 8 h 440"/>
                  <a:gd name="T66" fmla="*/ 421 w 790"/>
                  <a:gd name="T67" fmla="*/ 7 h 440"/>
                  <a:gd name="T68" fmla="*/ 366 w 790"/>
                  <a:gd name="T69" fmla="*/ 6 h 440"/>
                  <a:gd name="T70" fmla="*/ 309 w 790"/>
                  <a:gd name="T71" fmla="*/ 5 h 440"/>
                  <a:gd name="T72" fmla="*/ 250 w 790"/>
                  <a:gd name="T73" fmla="*/ 4 h 440"/>
                  <a:gd name="T74" fmla="*/ 189 w 790"/>
                  <a:gd name="T75" fmla="*/ 3 h 440"/>
                  <a:gd name="T76" fmla="*/ 127 w 790"/>
                  <a:gd name="T77" fmla="*/ 2 h 440"/>
                  <a:gd name="T78" fmla="*/ 65 w 790"/>
                  <a:gd name="T79" fmla="*/ 2 h 440"/>
                  <a:gd name="T80" fmla="*/ 0 w 790"/>
                  <a:gd name="T81" fmla="*/ 1 h 440"/>
                  <a:gd name="T82" fmla="*/ 1 w 790"/>
                  <a:gd name="T83" fmla="*/ 0 h 4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90" h="440">
                    <a:moveTo>
                      <a:pt x="1" y="0"/>
                    </a:moveTo>
                    <a:lnTo>
                      <a:pt x="65" y="29"/>
                    </a:lnTo>
                    <a:lnTo>
                      <a:pt x="127" y="60"/>
                    </a:lnTo>
                    <a:lnTo>
                      <a:pt x="189" y="91"/>
                    </a:lnTo>
                    <a:lnTo>
                      <a:pt x="250" y="119"/>
                    </a:lnTo>
                    <a:lnTo>
                      <a:pt x="308" y="148"/>
                    </a:lnTo>
                    <a:lnTo>
                      <a:pt x="366" y="177"/>
                    </a:lnTo>
                    <a:lnTo>
                      <a:pt x="420" y="206"/>
                    </a:lnTo>
                    <a:lnTo>
                      <a:pt x="472" y="234"/>
                    </a:lnTo>
                    <a:lnTo>
                      <a:pt x="520" y="259"/>
                    </a:lnTo>
                    <a:lnTo>
                      <a:pt x="567" y="284"/>
                    </a:lnTo>
                    <a:lnTo>
                      <a:pt x="608" y="308"/>
                    </a:lnTo>
                    <a:lnTo>
                      <a:pt x="646" y="331"/>
                    </a:lnTo>
                    <a:lnTo>
                      <a:pt x="680" y="351"/>
                    </a:lnTo>
                    <a:lnTo>
                      <a:pt x="709" y="369"/>
                    </a:lnTo>
                    <a:lnTo>
                      <a:pt x="735" y="387"/>
                    </a:lnTo>
                    <a:lnTo>
                      <a:pt x="756" y="402"/>
                    </a:lnTo>
                    <a:lnTo>
                      <a:pt x="772" y="415"/>
                    </a:lnTo>
                    <a:lnTo>
                      <a:pt x="783" y="425"/>
                    </a:lnTo>
                    <a:lnTo>
                      <a:pt x="788" y="434"/>
                    </a:lnTo>
                    <a:lnTo>
                      <a:pt x="790" y="440"/>
                    </a:lnTo>
                    <a:lnTo>
                      <a:pt x="756" y="424"/>
                    </a:lnTo>
                    <a:lnTo>
                      <a:pt x="755" y="418"/>
                    </a:lnTo>
                    <a:lnTo>
                      <a:pt x="749" y="409"/>
                    </a:lnTo>
                    <a:lnTo>
                      <a:pt x="736" y="398"/>
                    </a:lnTo>
                    <a:lnTo>
                      <a:pt x="721" y="386"/>
                    </a:lnTo>
                    <a:lnTo>
                      <a:pt x="698" y="369"/>
                    </a:lnTo>
                    <a:lnTo>
                      <a:pt x="671" y="351"/>
                    </a:lnTo>
                    <a:lnTo>
                      <a:pt x="640" y="333"/>
                    </a:lnTo>
                    <a:lnTo>
                      <a:pt x="603" y="311"/>
                    </a:lnTo>
                    <a:lnTo>
                      <a:pt x="564" y="288"/>
                    </a:lnTo>
                    <a:lnTo>
                      <a:pt x="520" y="262"/>
                    </a:lnTo>
                    <a:lnTo>
                      <a:pt x="472" y="237"/>
                    </a:lnTo>
                    <a:lnTo>
                      <a:pt x="421" y="210"/>
                    </a:lnTo>
                    <a:lnTo>
                      <a:pt x="366" y="181"/>
                    </a:lnTo>
                    <a:lnTo>
                      <a:pt x="309" y="152"/>
                    </a:lnTo>
                    <a:lnTo>
                      <a:pt x="250" y="123"/>
                    </a:lnTo>
                    <a:lnTo>
                      <a:pt x="189" y="92"/>
                    </a:lnTo>
                    <a:lnTo>
                      <a:pt x="127" y="63"/>
                    </a:lnTo>
                    <a:lnTo>
                      <a:pt x="65" y="33"/>
                    </a:lnTo>
                    <a:lnTo>
                      <a:pt x="0" y="4"/>
                    </a:lnTo>
                    <a:lnTo>
                      <a:pt x="1" y="0"/>
                    </a:lnTo>
                    <a:close/>
                  </a:path>
                </a:pathLst>
              </a:custGeom>
              <a:solidFill>
                <a:srgbClr val="B3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0" name="Freeform 681"/>
              <p:cNvSpPr>
                <a:spLocks/>
              </p:cNvSpPr>
              <p:nvPr/>
            </p:nvSpPr>
            <p:spPr bwMode="auto">
              <a:xfrm>
                <a:off x="1284" y="1523"/>
                <a:ext cx="756" cy="210"/>
              </a:xfrm>
              <a:custGeom>
                <a:avLst/>
                <a:gdLst>
                  <a:gd name="T0" fmla="*/ 756 w 756"/>
                  <a:gd name="T1" fmla="*/ 14 h 420"/>
                  <a:gd name="T2" fmla="*/ 755 w 756"/>
                  <a:gd name="T3" fmla="*/ 13 h 420"/>
                  <a:gd name="T4" fmla="*/ 749 w 756"/>
                  <a:gd name="T5" fmla="*/ 13 h 420"/>
                  <a:gd name="T6" fmla="*/ 736 w 756"/>
                  <a:gd name="T7" fmla="*/ 13 h 420"/>
                  <a:gd name="T8" fmla="*/ 721 w 756"/>
                  <a:gd name="T9" fmla="*/ 12 h 420"/>
                  <a:gd name="T10" fmla="*/ 698 w 756"/>
                  <a:gd name="T11" fmla="*/ 12 h 420"/>
                  <a:gd name="T12" fmla="*/ 671 w 756"/>
                  <a:gd name="T13" fmla="*/ 11 h 420"/>
                  <a:gd name="T14" fmla="*/ 640 w 756"/>
                  <a:gd name="T15" fmla="*/ 11 h 420"/>
                  <a:gd name="T16" fmla="*/ 603 w 756"/>
                  <a:gd name="T17" fmla="*/ 10 h 420"/>
                  <a:gd name="T18" fmla="*/ 564 w 756"/>
                  <a:gd name="T19" fmla="*/ 9 h 420"/>
                  <a:gd name="T20" fmla="*/ 520 w 756"/>
                  <a:gd name="T21" fmla="*/ 9 h 420"/>
                  <a:gd name="T22" fmla="*/ 472 w 756"/>
                  <a:gd name="T23" fmla="*/ 8 h 420"/>
                  <a:gd name="T24" fmla="*/ 421 w 756"/>
                  <a:gd name="T25" fmla="*/ 7 h 420"/>
                  <a:gd name="T26" fmla="*/ 366 w 756"/>
                  <a:gd name="T27" fmla="*/ 6 h 420"/>
                  <a:gd name="T28" fmla="*/ 309 w 756"/>
                  <a:gd name="T29" fmla="*/ 5 h 420"/>
                  <a:gd name="T30" fmla="*/ 250 w 756"/>
                  <a:gd name="T31" fmla="*/ 4 h 420"/>
                  <a:gd name="T32" fmla="*/ 189 w 756"/>
                  <a:gd name="T33" fmla="*/ 3 h 420"/>
                  <a:gd name="T34" fmla="*/ 127 w 756"/>
                  <a:gd name="T35" fmla="*/ 2 h 420"/>
                  <a:gd name="T36" fmla="*/ 65 w 756"/>
                  <a:gd name="T37" fmla="*/ 1 h 420"/>
                  <a:gd name="T38" fmla="*/ 0 w 756"/>
                  <a:gd name="T39" fmla="*/ 0 h 420"/>
                  <a:gd name="T40" fmla="*/ 0 w 756"/>
                  <a:gd name="T41" fmla="*/ 1 h 420"/>
                  <a:gd name="T42" fmla="*/ 61 w 756"/>
                  <a:gd name="T43" fmla="*/ 1 h 420"/>
                  <a:gd name="T44" fmla="*/ 121 w 756"/>
                  <a:gd name="T45" fmla="*/ 2 h 420"/>
                  <a:gd name="T46" fmla="*/ 181 w 756"/>
                  <a:gd name="T47" fmla="*/ 3 h 420"/>
                  <a:gd name="T48" fmla="*/ 239 w 756"/>
                  <a:gd name="T49" fmla="*/ 4 h 420"/>
                  <a:gd name="T50" fmla="*/ 295 w 756"/>
                  <a:gd name="T51" fmla="*/ 5 h 420"/>
                  <a:gd name="T52" fmla="*/ 349 w 756"/>
                  <a:gd name="T53" fmla="*/ 6 h 420"/>
                  <a:gd name="T54" fmla="*/ 401 w 756"/>
                  <a:gd name="T55" fmla="*/ 7 h 420"/>
                  <a:gd name="T56" fmla="*/ 449 w 756"/>
                  <a:gd name="T57" fmla="*/ 8 h 420"/>
                  <a:gd name="T58" fmla="*/ 496 w 756"/>
                  <a:gd name="T59" fmla="*/ 8 h 420"/>
                  <a:gd name="T60" fmla="*/ 537 w 756"/>
                  <a:gd name="T61" fmla="*/ 9 h 420"/>
                  <a:gd name="T62" fmla="*/ 576 w 756"/>
                  <a:gd name="T63" fmla="*/ 10 h 420"/>
                  <a:gd name="T64" fmla="*/ 610 w 756"/>
                  <a:gd name="T65" fmla="*/ 10 h 420"/>
                  <a:gd name="T66" fmla="*/ 640 w 756"/>
                  <a:gd name="T67" fmla="*/ 11 h 420"/>
                  <a:gd name="T68" fmla="*/ 665 w 756"/>
                  <a:gd name="T69" fmla="*/ 11 h 420"/>
                  <a:gd name="T70" fmla="*/ 687 w 756"/>
                  <a:gd name="T71" fmla="*/ 12 h 420"/>
                  <a:gd name="T72" fmla="*/ 702 w 756"/>
                  <a:gd name="T73" fmla="*/ 12 h 420"/>
                  <a:gd name="T74" fmla="*/ 714 w 756"/>
                  <a:gd name="T75" fmla="*/ 13 h 420"/>
                  <a:gd name="T76" fmla="*/ 721 w 756"/>
                  <a:gd name="T77" fmla="*/ 13 h 420"/>
                  <a:gd name="T78" fmla="*/ 721 w 756"/>
                  <a:gd name="T79" fmla="*/ 13 h 420"/>
                  <a:gd name="T80" fmla="*/ 756 w 756"/>
                  <a:gd name="T81" fmla="*/ 14 h 4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6" h="420">
                    <a:moveTo>
                      <a:pt x="756" y="420"/>
                    </a:moveTo>
                    <a:lnTo>
                      <a:pt x="755" y="414"/>
                    </a:lnTo>
                    <a:lnTo>
                      <a:pt x="749" y="405"/>
                    </a:lnTo>
                    <a:lnTo>
                      <a:pt x="736" y="394"/>
                    </a:lnTo>
                    <a:lnTo>
                      <a:pt x="721" y="382"/>
                    </a:lnTo>
                    <a:lnTo>
                      <a:pt x="698" y="365"/>
                    </a:lnTo>
                    <a:lnTo>
                      <a:pt x="671" y="347"/>
                    </a:lnTo>
                    <a:lnTo>
                      <a:pt x="640" y="329"/>
                    </a:lnTo>
                    <a:lnTo>
                      <a:pt x="603" y="307"/>
                    </a:lnTo>
                    <a:lnTo>
                      <a:pt x="564" y="284"/>
                    </a:lnTo>
                    <a:lnTo>
                      <a:pt x="520" y="258"/>
                    </a:lnTo>
                    <a:lnTo>
                      <a:pt x="472" y="233"/>
                    </a:lnTo>
                    <a:lnTo>
                      <a:pt x="421" y="206"/>
                    </a:lnTo>
                    <a:lnTo>
                      <a:pt x="366" y="177"/>
                    </a:lnTo>
                    <a:lnTo>
                      <a:pt x="309" y="148"/>
                    </a:lnTo>
                    <a:lnTo>
                      <a:pt x="250" y="119"/>
                    </a:lnTo>
                    <a:lnTo>
                      <a:pt x="189" y="88"/>
                    </a:lnTo>
                    <a:lnTo>
                      <a:pt x="127" y="59"/>
                    </a:lnTo>
                    <a:lnTo>
                      <a:pt x="65" y="29"/>
                    </a:lnTo>
                    <a:lnTo>
                      <a:pt x="0" y="0"/>
                    </a:lnTo>
                    <a:lnTo>
                      <a:pt x="0" y="1"/>
                    </a:lnTo>
                    <a:lnTo>
                      <a:pt x="61" y="30"/>
                    </a:lnTo>
                    <a:lnTo>
                      <a:pt x="121" y="59"/>
                    </a:lnTo>
                    <a:lnTo>
                      <a:pt x="181" y="88"/>
                    </a:lnTo>
                    <a:lnTo>
                      <a:pt x="239" y="117"/>
                    </a:lnTo>
                    <a:lnTo>
                      <a:pt x="295" y="144"/>
                    </a:lnTo>
                    <a:lnTo>
                      <a:pt x="349" y="172"/>
                    </a:lnTo>
                    <a:lnTo>
                      <a:pt x="401" y="199"/>
                    </a:lnTo>
                    <a:lnTo>
                      <a:pt x="449" y="226"/>
                    </a:lnTo>
                    <a:lnTo>
                      <a:pt x="496" y="249"/>
                    </a:lnTo>
                    <a:lnTo>
                      <a:pt x="537" y="273"/>
                    </a:lnTo>
                    <a:lnTo>
                      <a:pt x="576" y="297"/>
                    </a:lnTo>
                    <a:lnTo>
                      <a:pt x="610" y="316"/>
                    </a:lnTo>
                    <a:lnTo>
                      <a:pt x="640" y="335"/>
                    </a:lnTo>
                    <a:lnTo>
                      <a:pt x="665" y="351"/>
                    </a:lnTo>
                    <a:lnTo>
                      <a:pt x="687" y="367"/>
                    </a:lnTo>
                    <a:lnTo>
                      <a:pt x="702" y="380"/>
                    </a:lnTo>
                    <a:lnTo>
                      <a:pt x="714" y="391"/>
                    </a:lnTo>
                    <a:lnTo>
                      <a:pt x="721" y="398"/>
                    </a:lnTo>
                    <a:lnTo>
                      <a:pt x="721" y="403"/>
                    </a:lnTo>
                    <a:lnTo>
                      <a:pt x="756" y="420"/>
                    </a:lnTo>
                    <a:close/>
                  </a:path>
                </a:pathLst>
              </a:custGeom>
              <a:solidFill>
                <a:srgbClr val="B3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1" name="Freeform 682"/>
              <p:cNvSpPr>
                <a:spLocks/>
              </p:cNvSpPr>
              <p:nvPr/>
            </p:nvSpPr>
            <p:spPr bwMode="auto">
              <a:xfrm>
                <a:off x="1282" y="1524"/>
                <a:ext cx="723" cy="201"/>
              </a:xfrm>
              <a:custGeom>
                <a:avLst/>
                <a:gdLst>
                  <a:gd name="T0" fmla="*/ 2 w 723"/>
                  <a:gd name="T1" fmla="*/ 0 h 402"/>
                  <a:gd name="T2" fmla="*/ 63 w 723"/>
                  <a:gd name="T3" fmla="*/ 1 h 402"/>
                  <a:gd name="T4" fmla="*/ 123 w 723"/>
                  <a:gd name="T5" fmla="*/ 2 h 402"/>
                  <a:gd name="T6" fmla="*/ 183 w 723"/>
                  <a:gd name="T7" fmla="*/ 3 h 402"/>
                  <a:gd name="T8" fmla="*/ 241 w 723"/>
                  <a:gd name="T9" fmla="*/ 4 h 402"/>
                  <a:gd name="T10" fmla="*/ 297 w 723"/>
                  <a:gd name="T11" fmla="*/ 5 h 402"/>
                  <a:gd name="T12" fmla="*/ 351 w 723"/>
                  <a:gd name="T13" fmla="*/ 6 h 402"/>
                  <a:gd name="T14" fmla="*/ 403 w 723"/>
                  <a:gd name="T15" fmla="*/ 7 h 402"/>
                  <a:gd name="T16" fmla="*/ 451 w 723"/>
                  <a:gd name="T17" fmla="*/ 8 h 402"/>
                  <a:gd name="T18" fmla="*/ 498 w 723"/>
                  <a:gd name="T19" fmla="*/ 8 h 402"/>
                  <a:gd name="T20" fmla="*/ 539 w 723"/>
                  <a:gd name="T21" fmla="*/ 9 h 402"/>
                  <a:gd name="T22" fmla="*/ 578 w 723"/>
                  <a:gd name="T23" fmla="*/ 10 h 402"/>
                  <a:gd name="T24" fmla="*/ 612 w 723"/>
                  <a:gd name="T25" fmla="*/ 10 h 402"/>
                  <a:gd name="T26" fmla="*/ 642 w 723"/>
                  <a:gd name="T27" fmla="*/ 11 h 402"/>
                  <a:gd name="T28" fmla="*/ 667 w 723"/>
                  <a:gd name="T29" fmla="*/ 11 h 402"/>
                  <a:gd name="T30" fmla="*/ 689 w 723"/>
                  <a:gd name="T31" fmla="*/ 12 h 402"/>
                  <a:gd name="T32" fmla="*/ 704 w 723"/>
                  <a:gd name="T33" fmla="*/ 12 h 402"/>
                  <a:gd name="T34" fmla="*/ 716 w 723"/>
                  <a:gd name="T35" fmla="*/ 13 h 402"/>
                  <a:gd name="T36" fmla="*/ 723 w 723"/>
                  <a:gd name="T37" fmla="*/ 13 h 402"/>
                  <a:gd name="T38" fmla="*/ 723 w 723"/>
                  <a:gd name="T39" fmla="*/ 13 h 402"/>
                  <a:gd name="T40" fmla="*/ 686 w 723"/>
                  <a:gd name="T41" fmla="*/ 13 h 402"/>
                  <a:gd name="T42" fmla="*/ 686 w 723"/>
                  <a:gd name="T43" fmla="*/ 12 h 402"/>
                  <a:gd name="T44" fmla="*/ 679 w 723"/>
                  <a:gd name="T45" fmla="*/ 12 h 402"/>
                  <a:gd name="T46" fmla="*/ 669 w 723"/>
                  <a:gd name="T47" fmla="*/ 12 h 402"/>
                  <a:gd name="T48" fmla="*/ 653 w 723"/>
                  <a:gd name="T49" fmla="*/ 11 h 402"/>
                  <a:gd name="T50" fmla="*/ 634 w 723"/>
                  <a:gd name="T51" fmla="*/ 11 h 402"/>
                  <a:gd name="T52" fmla="*/ 610 w 723"/>
                  <a:gd name="T53" fmla="*/ 11 h 402"/>
                  <a:gd name="T54" fmla="*/ 581 w 723"/>
                  <a:gd name="T55" fmla="*/ 10 h 402"/>
                  <a:gd name="T56" fmla="*/ 549 w 723"/>
                  <a:gd name="T57" fmla="*/ 9 h 402"/>
                  <a:gd name="T58" fmla="*/ 512 w 723"/>
                  <a:gd name="T59" fmla="*/ 9 h 402"/>
                  <a:gd name="T60" fmla="*/ 471 w 723"/>
                  <a:gd name="T61" fmla="*/ 8 h 402"/>
                  <a:gd name="T62" fmla="*/ 429 w 723"/>
                  <a:gd name="T63" fmla="*/ 7 h 402"/>
                  <a:gd name="T64" fmla="*/ 382 w 723"/>
                  <a:gd name="T65" fmla="*/ 6 h 402"/>
                  <a:gd name="T66" fmla="*/ 333 w 723"/>
                  <a:gd name="T67" fmla="*/ 6 h 402"/>
                  <a:gd name="T68" fmla="*/ 282 w 723"/>
                  <a:gd name="T69" fmla="*/ 5 h 402"/>
                  <a:gd name="T70" fmla="*/ 228 w 723"/>
                  <a:gd name="T71" fmla="*/ 4 h 402"/>
                  <a:gd name="T72" fmla="*/ 173 w 723"/>
                  <a:gd name="T73" fmla="*/ 3 h 402"/>
                  <a:gd name="T74" fmla="*/ 116 w 723"/>
                  <a:gd name="T75" fmla="*/ 2 h 402"/>
                  <a:gd name="T76" fmla="*/ 58 w 723"/>
                  <a:gd name="T77" fmla="*/ 1 h 402"/>
                  <a:gd name="T78" fmla="*/ 0 w 723"/>
                  <a:gd name="T79" fmla="*/ 1 h 402"/>
                  <a:gd name="T80" fmla="*/ 2 w 723"/>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23" h="402">
                    <a:moveTo>
                      <a:pt x="2" y="0"/>
                    </a:moveTo>
                    <a:lnTo>
                      <a:pt x="63" y="29"/>
                    </a:lnTo>
                    <a:lnTo>
                      <a:pt x="123" y="58"/>
                    </a:lnTo>
                    <a:lnTo>
                      <a:pt x="183" y="87"/>
                    </a:lnTo>
                    <a:lnTo>
                      <a:pt x="241" y="116"/>
                    </a:lnTo>
                    <a:lnTo>
                      <a:pt x="297" y="143"/>
                    </a:lnTo>
                    <a:lnTo>
                      <a:pt x="351" y="171"/>
                    </a:lnTo>
                    <a:lnTo>
                      <a:pt x="403" y="198"/>
                    </a:lnTo>
                    <a:lnTo>
                      <a:pt x="451" y="225"/>
                    </a:lnTo>
                    <a:lnTo>
                      <a:pt x="498" y="248"/>
                    </a:lnTo>
                    <a:lnTo>
                      <a:pt x="539" y="272"/>
                    </a:lnTo>
                    <a:lnTo>
                      <a:pt x="578" y="296"/>
                    </a:lnTo>
                    <a:lnTo>
                      <a:pt x="612" y="315"/>
                    </a:lnTo>
                    <a:lnTo>
                      <a:pt x="642" y="334"/>
                    </a:lnTo>
                    <a:lnTo>
                      <a:pt x="667" y="350"/>
                    </a:lnTo>
                    <a:lnTo>
                      <a:pt x="689" y="366"/>
                    </a:lnTo>
                    <a:lnTo>
                      <a:pt x="704" y="379"/>
                    </a:lnTo>
                    <a:lnTo>
                      <a:pt x="716" y="390"/>
                    </a:lnTo>
                    <a:lnTo>
                      <a:pt x="723" y="397"/>
                    </a:lnTo>
                    <a:lnTo>
                      <a:pt x="723" y="402"/>
                    </a:lnTo>
                    <a:lnTo>
                      <a:pt x="686" y="386"/>
                    </a:lnTo>
                    <a:lnTo>
                      <a:pt x="686" y="381"/>
                    </a:lnTo>
                    <a:lnTo>
                      <a:pt x="679" y="372"/>
                    </a:lnTo>
                    <a:lnTo>
                      <a:pt x="669" y="362"/>
                    </a:lnTo>
                    <a:lnTo>
                      <a:pt x="653" y="350"/>
                    </a:lnTo>
                    <a:lnTo>
                      <a:pt x="634" y="335"/>
                    </a:lnTo>
                    <a:lnTo>
                      <a:pt x="610" y="321"/>
                    </a:lnTo>
                    <a:lnTo>
                      <a:pt x="581" y="303"/>
                    </a:lnTo>
                    <a:lnTo>
                      <a:pt x="549" y="283"/>
                    </a:lnTo>
                    <a:lnTo>
                      <a:pt x="512" y="261"/>
                    </a:lnTo>
                    <a:lnTo>
                      <a:pt x="471" y="239"/>
                    </a:lnTo>
                    <a:lnTo>
                      <a:pt x="429" y="216"/>
                    </a:lnTo>
                    <a:lnTo>
                      <a:pt x="382" y="191"/>
                    </a:lnTo>
                    <a:lnTo>
                      <a:pt x="333" y="165"/>
                    </a:lnTo>
                    <a:lnTo>
                      <a:pt x="282" y="140"/>
                    </a:lnTo>
                    <a:lnTo>
                      <a:pt x="228" y="113"/>
                    </a:lnTo>
                    <a:lnTo>
                      <a:pt x="173" y="86"/>
                    </a:lnTo>
                    <a:lnTo>
                      <a:pt x="116" y="58"/>
                    </a:lnTo>
                    <a:lnTo>
                      <a:pt x="58" y="31"/>
                    </a:lnTo>
                    <a:lnTo>
                      <a:pt x="0" y="4"/>
                    </a:lnTo>
                    <a:lnTo>
                      <a:pt x="2" y="0"/>
                    </a:lnTo>
                    <a:close/>
                  </a:path>
                </a:pathLst>
              </a:custGeom>
              <a:solidFill>
                <a:srgbClr val="B2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2" name="Freeform 683"/>
              <p:cNvSpPr>
                <a:spLocks/>
              </p:cNvSpPr>
              <p:nvPr/>
            </p:nvSpPr>
            <p:spPr bwMode="auto">
              <a:xfrm>
                <a:off x="1282" y="1526"/>
                <a:ext cx="686" cy="191"/>
              </a:xfrm>
              <a:custGeom>
                <a:avLst/>
                <a:gdLst>
                  <a:gd name="T0" fmla="*/ 686 w 686"/>
                  <a:gd name="T1" fmla="*/ 12 h 382"/>
                  <a:gd name="T2" fmla="*/ 686 w 686"/>
                  <a:gd name="T3" fmla="*/ 12 h 382"/>
                  <a:gd name="T4" fmla="*/ 679 w 686"/>
                  <a:gd name="T5" fmla="*/ 12 h 382"/>
                  <a:gd name="T6" fmla="*/ 669 w 686"/>
                  <a:gd name="T7" fmla="*/ 12 h 382"/>
                  <a:gd name="T8" fmla="*/ 653 w 686"/>
                  <a:gd name="T9" fmla="*/ 11 h 382"/>
                  <a:gd name="T10" fmla="*/ 634 w 686"/>
                  <a:gd name="T11" fmla="*/ 11 h 382"/>
                  <a:gd name="T12" fmla="*/ 610 w 686"/>
                  <a:gd name="T13" fmla="*/ 10 h 382"/>
                  <a:gd name="T14" fmla="*/ 581 w 686"/>
                  <a:gd name="T15" fmla="*/ 10 h 382"/>
                  <a:gd name="T16" fmla="*/ 549 w 686"/>
                  <a:gd name="T17" fmla="*/ 9 h 382"/>
                  <a:gd name="T18" fmla="*/ 512 w 686"/>
                  <a:gd name="T19" fmla="*/ 9 h 382"/>
                  <a:gd name="T20" fmla="*/ 471 w 686"/>
                  <a:gd name="T21" fmla="*/ 8 h 382"/>
                  <a:gd name="T22" fmla="*/ 429 w 686"/>
                  <a:gd name="T23" fmla="*/ 7 h 382"/>
                  <a:gd name="T24" fmla="*/ 382 w 686"/>
                  <a:gd name="T25" fmla="*/ 6 h 382"/>
                  <a:gd name="T26" fmla="*/ 333 w 686"/>
                  <a:gd name="T27" fmla="*/ 6 h 382"/>
                  <a:gd name="T28" fmla="*/ 282 w 686"/>
                  <a:gd name="T29" fmla="*/ 5 h 382"/>
                  <a:gd name="T30" fmla="*/ 228 w 686"/>
                  <a:gd name="T31" fmla="*/ 4 h 382"/>
                  <a:gd name="T32" fmla="*/ 173 w 686"/>
                  <a:gd name="T33" fmla="*/ 3 h 382"/>
                  <a:gd name="T34" fmla="*/ 116 w 686"/>
                  <a:gd name="T35" fmla="*/ 2 h 382"/>
                  <a:gd name="T36" fmla="*/ 58 w 686"/>
                  <a:gd name="T37" fmla="*/ 1 h 382"/>
                  <a:gd name="T38" fmla="*/ 0 w 686"/>
                  <a:gd name="T39" fmla="*/ 0 h 382"/>
                  <a:gd name="T40" fmla="*/ 0 w 686"/>
                  <a:gd name="T41" fmla="*/ 1 h 382"/>
                  <a:gd name="T42" fmla="*/ 57 w 686"/>
                  <a:gd name="T43" fmla="*/ 1 h 382"/>
                  <a:gd name="T44" fmla="*/ 115 w 686"/>
                  <a:gd name="T45" fmla="*/ 2 h 382"/>
                  <a:gd name="T46" fmla="*/ 171 w 686"/>
                  <a:gd name="T47" fmla="*/ 3 h 382"/>
                  <a:gd name="T48" fmla="*/ 225 w 686"/>
                  <a:gd name="T49" fmla="*/ 4 h 382"/>
                  <a:gd name="T50" fmla="*/ 279 w 686"/>
                  <a:gd name="T51" fmla="*/ 5 h 382"/>
                  <a:gd name="T52" fmla="*/ 328 w 686"/>
                  <a:gd name="T53" fmla="*/ 6 h 382"/>
                  <a:gd name="T54" fmla="*/ 376 w 686"/>
                  <a:gd name="T55" fmla="*/ 6 h 382"/>
                  <a:gd name="T56" fmla="*/ 422 w 686"/>
                  <a:gd name="T57" fmla="*/ 7 h 382"/>
                  <a:gd name="T58" fmla="*/ 464 w 686"/>
                  <a:gd name="T59" fmla="*/ 8 h 382"/>
                  <a:gd name="T60" fmla="*/ 502 w 686"/>
                  <a:gd name="T61" fmla="*/ 9 h 382"/>
                  <a:gd name="T62" fmla="*/ 536 w 686"/>
                  <a:gd name="T63" fmla="*/ 9 h 382"/>
                  <a:gd name="T64" fmla="*/ 566 w 686"/>
                  <a:gd name="T65" fmla="*/ 10 h 382"/>
                  <a:gd name="T66" fmla="*/ 591 w 686"/>
                  <a:gd name="T67" fmla="*/ 10 h 382"/>
                  <a:gd name="T68" fmla="*/ 612 w 686"/>
                  <a:gd name="T69" fmla="*/ 11 h 382"/>
                  <a:gd name="T70" fmla="*/ 628 w 686"/>
                  <a:gd name="T71" fmla="*/ 11 h 382"/>
                  <a:gd name="T72" fmla="*/ 639 w 686"/>
                  <a:gd name="T73" fmla="*/ 11 h 382"/>
                  <a:gd name="T74" fmla="*/ 646 w 686"/>
                  <a:gd name="T75" fmla="*/ 12 h 382"/>
                  <a:gd name="T76" fmla="*/ 648 w 686"/>
                  <a:gd name="T77" fmla="*/ 12 h 382"/>
                  <a:gd name="T78" fmla="*/ 686 w 686"/>
                  <a:gd name="T79" fmla="*/ 12 h 3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6" h="382">
                    <a:moveTo>
                      <a:pt x="686" y="382"/>
                    </a:moveTo>
                    <a:lnTo>
                      <a:pt x="686" y="377"/>
                    </a:lnTo>
                    <a:lnTo>
                      <a:pt x="679" y="368"/>
                    </a:lnTo>
                    <a:lnTo>
                      <a:pt x="669" y="358"/>
                    </a:lnTo>
                    <a:lnTo>
                      <a:pt x="653" y="346"/>
                    </a:lnTo>
                    <a:lnTo>
                      <a:pt x="634" y="331"/>
                    </a:lnTo>
                    <a:lnTo>
                      <a:pt x="610" y="317"/>
                    </a:lnTo>
                    <a:lnTo>
                      <a:pt x="581" y="299"/>
                    </a:lnTo>
                    <a:lnTo>
                      <a:pt x="549" y="279"/>
                    </a:lnTo>
                    <a:lnTo>
                      <a:pt x="512" y="257"/>
                    </a:lnTo>
                    <a:lnTo>
                      <a:pt x="471" y="235"/>
                    </a:lnTo>
                    <a:lnTo>
                      <a:pt x="429" y="212"/>
                    </a:lnTo>
                    <a:lnTo>
                      <a:pt x="382" y="187"/>
                    </a:lnTo>
                    <a:lnTo>
                      <a:pt x="333" y="161"/>
                    </a:lnTo>
                    <a:lnTo>
                      <a:pt x="282" y="136"/>
                    </a:lnTo>
                    <a:lnTo>
                      <a:pt x="228" y="109"/>
                    </a:lnTo>
                    <a:lnTo>
                      <a:pt x="173" y="82"/>
                    </a:lnTo>
                    <a:lnTo>
                      <a:pt x="116" y="54"/>
                    </a:lnTo>
                    <a:lnTo>
                      <a:pt x="58" y="27"/>
                    </a:lnTo>
                    <a:lnTo>
                      <a:pt x="0" y="0"/>
                    </a:lnTo>
                    <a:lnTo>
                      <a:pt x="0" y="2"/>
                    </a:lnTo>
                    <a:lnTo>
                      <a:pt x="57" y="29"/>
                    </a:lnTo>
                    <a:lnTo>
                      <a:pt x="115" y="56"/>
                    </a:lnTo>
                    <a:lnTo>
                      <a:pt x="171" y="83"/>
                    </a:lnTo>
                    <a:lnTo>
                      <a:pt x="225" y="110"/>
                    </a:lnTo>
                    <a:lnTo>
                      <a:pt x="279" y="138"/>
                    </a:lnTo>
                    <a:lnTo>
                      <a:pt x="328" y="165"/>
                    </a:lnTo>
                    <a:lnTo>
                      <a:pt x="376" y="188"/>
                    </a:lnTo>
                    <a:lnTo>
                      <a:pt x="422" y="214"/>
                    </a:lnTo>
                    <a:lnTo>
                      <a:pt x="464" y="235"/>
                    </a:lnTo>
                    <a:lnTo>
                      <a:pt x="502" y="257"/>
                    </a:lnTo>
                    <a:lnTo>
                      <a:pt x="536" y="277"/>
                    </a:lnTo>
                    <a:lnTo>
                      <a:pt x="566" y="297"/>
                    </a:lnTo>
                    <a:lnTo>
                      <a:pt x="591" y="313"/>
                    </a:lnTo>
                    <a:lnTo>
                      <a:pt x="612" y="328"/>
                    </a:lnTo>
                    <a:lnTo>
                      <a:pt x="628" y="340"/>
                    </a:lnTo>
                    <a:lnTo>
                      <a:pt x="639" y="349"/>
                    </a:lnTo>
                    <a:lnTo>
                      <a:pt x="646" y="358"/>
                    </a:lnTo>
                    <a:lnTo>
                      <a:pt x="648" y="364"/>
                    </a:lnTo>
                    <a:lnTo>
                      <a:pt x="686" y="382"/>
                    </a:lnTo>
                    <a:close/>
                  </a:path>
                </a:pathLst>
              </a:custGeom>
              <a:solidFill>
                <a:srgbClr val="B2D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3" name="Freeform 684"/>
              <p:cNvSpPr>
                <a:spLocks/>
              </p:cNvSpPr>
              <p:nvPr/>
            </p:nvSpPr>
            <p:spPr bwMode="auto">
              <a:xfrm>
                <a:off x="1281" y="1526"/>
                <a:ext cx="649" cy="181"/>
              </a:xfrm>
              <a:custGeom>
                <a:avLst/>
                <a:gdLst>
                  <a:gd name="T0" fmla="*/ 1 w 649"/>
                  <a:gd name="T1" fmla="*/ 0 h 362"/>
                  <a:gd name="T2" fmla="*/ 58 w 649"/>
                  <a:gd name="T3" fmla="*/ 1 h 362"/>
                  <a:gd name="T4" fmla="*/ 116 w 649"/>
                  <a:gd name="T5" fmla="*/ 2 h 362"/>
                  <a:gd name="T6" fmla="*/ 172 w 649"/>
                  <a:gd name="T7" fmla="*/ 3 h 362"/>
                  <a:gd name="T8" fmla="*/ 226 w 649"/>
                  <a:gd name="T9" fmla="*/ 4 h 362"/>
                  <a:gd name="T10" fmla="*/ 280 w 649"/>
                  <a:gd name="T11" fmla="*/ 5 h 362"/>
                  <a:gd name="T12" fmla="*/ 329 w 649"/>
                  <a:gd name="T13" fmla="*/ 6 h 362"/>
                  <a:gd name="T14" fmla="*/ 377 w 649"/>
                  <a:gd name="T15" fmla="*/ 6 h 362"/>
                  <a:gd name="T16" fmla="*/ 423 w 649"/>
                  <a:gd name="T17" fmla="*/ 7 h 362"/>
                  <a:gd name="T18" fmla="*/ 465 w 649"/>
                  <a:gd name="T19" fmla="*/ 8 h 362"/>
                  <a:gd name="T20" fmla="*/ 503 w 649"/>
                  <a:gd name="T21" fmla="*/ 8 h 362"/>
                  <a:gd name="T22" fmla="*/ 537 w 649"/>
                  <a:gd name="T23" fmla="*/ 9 h 362"/>
                  <a:gd name="T24" fmla="*/ 567 w 649"/>
                  <a:gd name="T25" fmla="*/ 10 h 362"/>
                  <a:gd name="T26" fmla="*/ 592 w 649"/>
                  <a:gd name="T27" fmla="*/ 10 h 362"/>
                  <a:gd name="T28" fmla="*/ 613 w 649"/>
                  <a:gd name="T29" fmla="*/ 11 h 362"/>
                  <a:gd name="T30" fmla="*/ 629 w 649"/>
                  <a:gd name="T31" fmla="*/ 11 h 362"/>
                  <a:gd name="T32" fmla="*/ 640 w 649"/>
                  <a:gd name="T33" fmla="*/ 11 h 362"/>
                  <a:gd name="T34" fmla="*/ 647 w 649"/>
                  <a:gd name="T35" fmla="*/ 12 h 362"/>
                  <a:gd name="T36" fmla="*/ 649 w 649"/>
                  <a:gd name="T37" fmla="*/ 12 h 362"/>
                  <a:gd name="T38" fmla="*/ 606 w 649"/>
                  <a:gd name="T39" fmla="*/ 11 h 362"/>
                  <a:gd name="T40" fmla="*/ 605 w 649"/>
                  <a:gd name="T41" fmla="*/ 11 h 362"/>
                  <a:gd name="T42" fmla="*/ 598 w 649"/>
                  <a:gd name="T43" fmla="*/ 11 h 362"/>
                  <a:gd name="T44" fmla="*/ 587 w 649"/>
                  <a:gd name="T45" fmla="*/ 10 h 362"/>
                  <a:gd name="T46" fmla="*/ 570 w 649"/>
                  <a:gd name="T47" fmla="*/ 10 h 362"/>
                  <a:gd name="T48" fmla="*/ 547 w 649"/>
                  <a:gd name="T49" fmla="*/ 10 h 362"/>
                  <a:gd name="T50" fmla="*/ 521 w 649"/>
                  <a:gd name="T51" fmla="*/ 9 h 362"/>
                  <a:gd name="T52" fmla="*/ 489 w 649"/>
                  <a:gd name="T53" fmla="*/ 8 h 362"/>
                  <a:gd name="T54" fmla="*/ 454 w 649"/>
                  <a:gd name="T55" fmla="*/ 8 h 362"/>
                  <a:gd name="T56" fmla="*/ 414 w 649"/>
                  <a:gd name="T57" fmla="*/ 7 h 362"/>
                  <a:gd name="T58" fmla="*/ 372 w 649"/>
                  <a:gd name="T59" fmla="*/ 6 h 362"/>
                  <a:gd name="T60" fmla="*/ 325 w 649"/>
                  <a:gd name="T61" fmla="*/ 6 h 362"/>
                  <a:gd name="T62" fmla="*/ 276 w 649"/>
                  <a:gd name="T63" fmla="*/ 5 h 362"/>
                  <a:gd name="T64" fmla="*/ 223 w 649"/>
                  <a:gd name="T65" fmla="*/ 4 h 362"/>
                  <a:gd name="T66" fmla="*/ 170 w 649"/>
                  <a:gd name="T67" fmla="*/ 3 h 362"/>
                  <a:gd name="T68" fmla="*/ 113 w 649"/>
                  <a:gd name="T69" fmla="*/ 2 h 362"/>
                  <a:gd name="T70" fmla="*/ 56 w 649"/>
                  <a:gd name="T71" fmla="*/ 1 h 362"/>
                  <a:gd name="T72" fmla="*/ 0 w 649"/>
                  <a:gd name="T73" fmla="*/ 1 h 362"/>
                  <a:gd name="T74" fmla="*/ 1 w 649"/>
                  <a:gd name="T75" fmla="*/ 0 h 3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9" h="362">
                    <a:moveTo>
                      <a:pt x="1" y="0"/>
                    </a:moveTo>
                    <a:lnTo>
                      <a:pt x="58" y="27"/>
                    </a:lnTo>
                    <a:lnTo>
                      <a:pt x="116" y="54"/>
                    </a:lnTo>
                    <a:lnTo>
                      <a:pt x="172" y="81"/>
                    </a:lnTo>
                    <a:lnTo>
                      <a:pt x="226" y="108"/>
                    </a:lnTo>
                    <a:lnTo>
                      <a:pt x="280" y="136"/>
                    </a:lnTo>
                    <a:lnTo>
                      <a:pt x="329" y="163"/>
                    </a:lnTo>
                    <a:lnTo>
                      <a:pt x="377" y="186"/>
                    </a:lnTo>
                    <a:lnTo>
                      <a:pt x="423" y="212"/>
                    </a:lnTo>
                    <a:lnTo>
                      <a:pt x="465" y="233"/>
                    </a:lnTo>
                    <a:lnTo>
                      <a:pt x="503" y="255"/>
                    </a:lnTo>
                    <a:lnTo>
                      <a:pt x="537" y="275"/>
                    </a:lnTo>
                    <a:lnTo>
                      <a:pt x="567" y="295"/>
                    </a:lnTo>
                    <a:lnTo>
                      <a:pt x="592" y="311"/>
                    </a:lnTo>
                    <a:lnTo>
                      <a:pt x="613" y="326"/>
                    </a:lnTo>
                    <a:lnTo>
                      <a:pt x="629" y="338"/>
                    </a:lnTo>
                    <a:lnTo>
                      <a:pt x="640" y="347"/>
                    </a:lnTo>
                    <a:lnTo>
                      <a:pt x="647" y="356"/>
                    </a:lnTo>
                    <a:lnTo>
                      <a:pt x="649" y="362"/>
                    </a:lnTo>
                    <a:lnTo>
                      <a:pt x="606" y="342"/>
                    </a:lnTo>
                    <a:lnTo>
                      <a:pt x="605" y="337"/>
                    </a:lnTo>
                    <a:lnTo>
                      <a:pt x="598" y="328"/>
                    </a:lnTo>
                    <a:lnTo>
                      <a:pt x="587" y="318"/>
                    </a:lnTo>
                    <a:lnTo>
                      <a:pt x="570" y="306"/>
                    </a:lnTo>
                    <a:lnTo>
                      <a:pt x="547" y="290"/>
                    </a:lnTo>
                    <a:lnTo>
                      <a:pt x="521" y="273"/>
                    </a:lnTo>
                    <a:lnTo>
                      <a:pt x="489" y="253"/>
                    </a:lnTo>
                    <a:lnTo>
                      <a:pt x="454" y="233"/>
                    </a:lnTo>
                    <a:lnTo>
                      <a:pt x="414" y="212"/>
                    </a:lnTo>
                    <a:lnTo>
                      <a:pt x="372" y="188"/>
                    </a:lnTo>
                    <a:lnTo>
                      <a:pt x="325" y="163"/>
                    </a:lnTo>
                    <a:lnTo>
                      <a:pt x="276" y="137"/>
                    </a:lnTo>
                    <a:lnTo>
                      <a:pt x="223" y="112"/>
                    </a:lnTo>
                    <a:lnTo>
                      <a:pt x="170" y="85"/>
                    </a:lnTo>
                    <a:lnTo>
                      <a:pt x="113" y="58"/>
                    </a:lnTo>
                    <a:lnTo>
                      <a:pt x="56" y="31"/>
                    </a:lnTo>
                    <a:lnTo>
                      <a:pt x="0" y="3"/>
                    </a:lnTo>
                    <a:lnTo>
                      <a:pt x="1" y="0"/>
                    </a:lnTo>
                    <a:close/>
                  </a:path>
                </a:pathLst>
              </a:custGeom>
              <a:solidFill>
                <a:srgbClr val="B2D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4" name="Freeform 685"/>
              <p:cNvSpPr>
                <a:spLocks/>
              </p:cNvSpPr>
              <p:nvPr/>
            </p:nvSpPr>
            <p:spPr bwMode="auto">
              <a:xfrm>
                <a:off x="1280" y="1528"/>
                <a:ext cx="607" cy="169"/>
              </a:xfrm>
              <a:custGeom>
                <a:avLst/>
                <a:gdLst>
                  <a:gd name="T0" fmla="*/ 607 w 607"/>
                  <a:gd name="T1" fmla="*/ 10 h 339"/>
                  <a:gd name="T2" fmla="*/ 606 w 607"/>
                  <a:gd name="T3" fmla="*/ 10 h 339"/>
                  <a:gd name="T4" fmla="*/ 599 w 607"/>
                  <a:gd name="T5" fmla="*/ 10 h 339"/>
                  <a:gd name="T6" fmla="*/ 588 w 607"/>
                  <a:gd name="T7" fmla="*/ 9 h 339"/>
                  <a:gd name="T8" fmla="*/ 571 w 607"/>
                  <a:gd name="T9" fmla="*/ 9 h 339"/>
                  <a:gd name="T10" fmla="*/ 548 w 607"/>
                  <a:gd name="T11" fmla="*/ 8 h 339"/>
                  <a:gd name="T12" fmla="*/ 522 w 607"/>
                  <a:gd name="T13" fmla="*/ 8 h 339"/>
                  <a:gd name="T14" fmla="*/ 490 w 607"/>
                  <a:gd name="T15" fmla="*/ 7 h 339"/>
                  <a:gd name="T16" fmla="*/ 455 w 607"/>
                  <a:gd name="T17" fmla="*/ 7 h 339"/>
                  <a:gd name="T18" fmla="*/ 415 w 607"/>
                  <a:gd name="T19" fmla="*/ 6 h 339"/>
                  <a:gd name="T20" fmla="*/ 373 w 607"/>
                  <a:gd name="T21" fmla="*/ 5 h 339"/>
                  <a:gd name="T22" fmla="*/ 326 w 607"/>
                  <a:gd name="T23" fmla="*/ 5 h 339"/>
                  <a:gd name="T24" fmla="*/ 277 w 607"/>
                  <a:gd name="T25" fmla="*/ 4 h 339"/>
                  <a:gd name="T26" fmla="*/ 224 w 607"/>
                  <a:gd name="T27" fmla="*/ 3 h 339"/>
                  <a:gd name="T28" fmla="*/ 171 w 607"/>
                  <a:gd name="T29" fmla="*/ 2 h 339"/>
                  <a:gd name="T30" fmla="*/ 114 w 607"/>
                  <a:gd name="T31" fmla="*/ 1 h 339"/>
                  <a:gd name="T32" fmla="*/ 57 w 607"/>
                  <a:gd name="T33" fmla="*/ 0 h 339"/>
                  <a:gd name="T34" fmla="*/ 1 w 607"/>
                  <a:gd name="T35" fmla="*/ 0 h 339"/>
                  <a:gd name="T36" fmla="*/ 0 w 607"/>
                  <a:gd name="T37" fmla="*/ 0 h 339"/>
                  <a:gd name="T38" fmla="*/ 53 w 607"/>
                  <a:gd name="T39" fmla="*/ 0 h 339"/>
                  <a:gd name="T40" fmla="*/ 106 w 607"/>
                  <a:gd name="T41" fmla="*/ 1 h 339"/>
                  <a:gd name="T42" fmla="*/ 156 w 607"/>
                  <a:gd name="T43" fmla="*/ 2 h 339"/>
                  <a:gd name="T44" fmla="*/ 207 w 607"/>
                  <a:gd name="T45" fmla="*/ 3 h 339"/>
                  <a:gd name="T46" fmla="*/ 255 w 607"/>
                  <a:gd name="T47" fmla="*/ 4 h 339"/>
                  <a:gd name="T48" fmla="*/ 302 w 607"/>
                  <a:gd name="T49" fmla="*/ 4 h 339"/>
                  <a:gd name="T50" fmla="*/ 344 w 607"/>
                  <a:gd name="T51" fmla="*/ 5 h 339"/>
                  <a:gd name="T52" fmla="*/ 385 w 607"/>
                  <a:gd name="T53" fmla="*/ 6 h 339"/>
                  <a:gd name="T54" fmla="*/ 422 w 607"/>
                  <a:gd name="T55" fmla="*/ 6 h 339"/>
                  <a:gd name="T56" fmla="*/ 455 w 607"/>
                  <a:gd name="T57" fmla="*/ 7 h 339"/>
                  <a:gd name="T58" fmla="*/ 484 w 607"/>
                  <a:gd name="T59" fmla="*/ 7 h 339"/>
                  <a:gd name="T60" fmla="*/ 508 w 607"/>
                  <a:gd name="T61" fmla="*/ 8 h 339"/>
                  <a:gd name="T62" fmla="*/ 530 w 607"/>
                  <a:gd name="T63" fmla="*/ 8 h 339"/>
                  <a:gd name="T64" fmla="*/ 545 w 607"/>
                  <a:gd name="T65" fmla="*/ 9 h 339"/>
                  <a:gd name="T66" fmla="*/ 555 w 607"/>
                  <a:gd name="T67" fmla="*/ 9 h 339"/>
                  <a:gd name="T68" fmla="*/ 562 w 607"/>
                  <a:gd name="T69" fmla="*/ 9 h 339"/>
                  <a:gd name="T70" fmla="*/ 563 w 607"/>
                  <a:gd name="T71" fmla="*/ 9 h 339"/>
                  <a:gd name="T72" fmla="*/ 607 w 607"/>
                  <a:gd name="T73" fmla="*/ 10 h 3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7" h="339">
                    <a:moveTo>
                      <a:pt x="607" y="339"/>
                    </a:moveTo>
                    <a:lnTo>
                      <a:pt x="606" y="334"/>
                    </a:lnTo>
                    <a:lnTo>
                      <a:pt x="599" y="325"/>
                    </a:lnTo>
                    <a:lnTo>
                      <a:pt x="588" y="315"/>
                    </a:lnTo>
                    <a:lnTo>
                      <a:pt x="571" y="303"/>
                    </a:lnTo>
                    <a:lnTo>
                      <a:pt x="548" y="287"/>
                    </a:lnTo>
                    <a:lnTo>
                      <a:pt x="522" y="270"/>
                    </a:lnTo>
                    <a:lnTo>
                      <a:pt x="490" y="250"/>
                    </a:lnTo>
                    <a:lnTo>
                      <a:pt x="455" y="230"/>
                    </a:lnTo>
                    <a:lnTo>
                      <a:pt x="415" y="209"/>
                    </a:lnTo>
                    <a:lnTo>
                      <a:pt x="373" y="185"/>
                    </a:lnTo>
                    <a:lnTo>
                      <a:pt x="326" y="160"/>
                    </a:lnTo>
                    <a:lnTo>
                      <a:pt x="277" y="134"/>
                    </a:lnTo>
                    <a:lnTo>
                      <a:pt x="224" y="109"/>
                    </a:lnTo>
                    <a:lnTo>
                      <a:pt x="171" y="82"/>
                    </a:lnTo>
                    <a:lnTo>
                      <a:pt x="114" y="55"/>
                    </a:lnTo>
                    <a:lnTo>
                      <a:pt x="57" y="28"/>
                    </a:lnTo>
                    <a:lnTo>
                      <a:pt x="1" y="0"/>
                    </a:lnTo>
                    <a:lnTo>
                      <a:pt x="0" y="4"/>
                    </a:lnTo>
                    <a:lnTo>
                      <a:pt x="53" y="29"/>
                    </a:lnTo>
                    <a:lnTo>
                      <a:pt x="106" y="55"/>
                    </a:lnTo>
                    <a:lnTo>
                      <a:pt x="156" y="80"/>
                    </a:lnTo>
                    <a:lnTo>
                      <a:pt x="207" y="104"/>
                    </a:lnTo>
                    <a:lnTo>
                      <a:pt x="255" y="129"/>
                    </a:lnTo>
                    <a:lnTo>
                      <a:pt x="302" y="153"/>
                    </a:lnTo>
                    <a:lnTo>
                      <a:pt x="344" y="176"/>
                    </a:lnTo>
                    <a:lnTo>
                      <a:pt x="385" y="198"/>
                    </a:lnTo>
                    <a:lnTo>
                      <a:pt x="422" y="218"/>
                    </a:lnTo>
                    <a:lnTo>
                      <a:pt x="455" y="238"/>
                    </a:lnTo>
                    <a:lnTo>
                      <a:pt x="484" y="254"/>
                    </a:lnTo>
                    <a:lnTo>
                      <a:pt x="508" y="270"/>
                    </a:lnTo>
                    <a:lnTo>
                      <a:pt x="530" y="285"/>
                    </a:lnTo>
                    <a:lnTo>
                      <a:pt x="545" y="296"/>
                    </a:lnTo>
                    <a:lnTo>
                      <a:pt x="555" y="306"/>
                    </a:lnTo>
                    <a:lnTo>
                      <a:pt x="562" y="314"/>
                    </a:lnTo>
                    <a:lnTo>
                      <a:pt x="563" y="319"/>
                    </a:lnTo>
                    <a:lnTo>
                      <a:pt x="607" y="339"/>
                    </a:lnTo>
                    <a:close/>
                  </a:path>
                </a:pathLst>
              </a:custGeom>
              <a:solidFill>
                <a:srgbClr val="B2D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5" name="Freeform 686"/>
              <p:cNvSpPr>
                <a:spLocks/>
              </p:cNvSpPr>
              <p:nvPr/>
            </p:nvSpPr>
            <p:spPr bwMode="auto">
              <a:xfrm>
                <a:off x="1280" y="1530"/>
                <a:ext cx="563" cy="158"/>
              </a:xfrm>
              <a:custGeom>
                <a:avLst/>
                <a:gdLst>
                  <a:gd name="T0" fmla="*/ 0 w 563"/>
                  <a:gd name="T1" fmla="*/ 0 h 315"/>
                  <a:gd name="T2" fmla="*/ 53 w 563"/>
                  <a:gd name="T3" fmla="*/ 1 h 315"/>
                  <a:gd name="T4" fmla="*/ 106 w 563"/>
                  <a:gd name="T5" fmla="*/ 2 h 315"/>
                  <a:gd name="T6" fmla="*/ 156 w 563"/>
                  <a:gd name="T7" fmla="*/ 3 h 315"/>
                  <a:gd name="T8" fmla="*/ 207 w 563"/>
                  <a:gd name="T9" fmla="*/ 4 h 315"/>
                  <a:gd name="T10" fmla="*/ 255 w 563"/>
                  <a:gd name="T11" fmla="*/ 4 h 315"/>
                  <a:gd name="T12" fmla="*/ 302 w 563"/>
                  <a:gd name="T13" fmla="*/ 5 h 315"/>
                  <a:gd name="T14" fmla="*/ 344 w 563"/>
                  <a:gd name="T15" fmla="*/ 6 h 315"/>
                  <a:gd name="T16" fmla="*/ 385 w 563"/>
                  <a:gd name="T17" fmla="*/ 7 h 315"/>
                  <a:gd name="T18" fmla="*/ 422 w 563"/>
                  <a:gd name="T19" fmla="*/ 7 h 315"/>
                  <a:gd name="T20" fmla="*/ 455 w 563"/>
                  <a:gd name="T21" fmla="*/ 8 h 315"/>
                  <a:gd name="T22" fmla="*/ 484 w 563"/>
                  <a:gd name="T23" fmla="*/ 8 h 315"/>
                  <a:gd name="T24" fmla="*/ 508 w 563"/>
                  <a:gd name="T25" fmla="*/ 9 h 315"/>
                  <a:gd name="T26" fmla="*/ 530 w 563"/>
                  <a:gd name="T27" fmla="*/ 9 h 315"/>
                  <a:gd name="T28" fmla="*/ 545 w 563"/>
                  <a:gd name="T29" fmla="*/ 10 h 315"/>
                  <a:gd name="T30" fmla="*/ 555 w 563"/>
                  <a:gd name="T31" fmla="*/ 10 h 315"/>
                  <a:gd name="T32" fmla="*/ 562 w 563"/>
                  <a:gd name="T33" fmla="*/ 10 h 315"/>
                  <a:gd name="T34" fmla="*/ 563 w 563"/>
                  <a:gd name="T35" fmla="*/ 10 h 315"/>
                  <a:gd name="T36" fmla="*/ 515 w 563"/>
                  <a:gd name="T37" fmla="*/ 10 h 315"/>
                  <a:gd name="T38" fmla="*/ 514 w 563"/>
                  <a:gd name="T39" fmla="*/ 9 h 315"/>
                  <a:gd name="T40" fmla="*/ 508 w 563"/>
                  <a:gd name="T41" fmla="*/ 9 h 315"/>
                  <a:gd name="T42" fmla="*/ 497 w 563"/>
                  <a:gd name="T43" fmla="*/ 9 h 315"/>
                  <a:gd name="T44" fmla="*/ 480 w 563"/>
                  <a:gd name="T45" fmla="*/ 9 h 315"/>
                  <a:gd name="T46" fmla="*/ 459 w 563"/>
                  <a:gd name="T47" fmla="*/ 8 h 315"/>
                  <a:gd name="T48" fmla="*/ 433 w 563"/>
                  <a:gd name="T49" fmla="*/ 8 h 315"/>
                  <a:gd name="T50" fmla="*/ 404 w 563"/>
                  <a:gd name="T51" fmla="*/ 7 h 315"/>
                  <a:gd name="T52" fmla="*/ 370 w 563"/>
                  <a:gd name="T53" fmla="*/ 6 h 315"/>
                  <a:gd name="T54" fmla="*/ 332 w 563"/>
                  <a:gd name="T55" fmla="*/ 6 h 315"/>
                  <a:gd name="T56" fmla="*/ 291 w 563"/>
                  <a:gd name="T57" fmla="*/ 5 h 315"/>
                  <a:gd name="T58" fmla="*/ 247 w 563"/>
                  <a:gd name="T59" fmla="*/ 4 h 315"/>
                  <a:gd name="T60" fmla="*/ 200 w 563"/>
                  <a:gd name="T61" fmla="*/ 4 h 315"/>
                  <a:gd name="T62" fmla="*/ 152 w 563"/>
                  <a:gd name="T63" fmla="*/ 3 h 315"/>
                  <a:gd name="T64" fmla="*/ 101 w 563"/>
                  <a:gd name="T65" fmla="*/ 2 h 315"/>
                  <a:gd name="T66" fmla="*/ 50 w 563"/>
                  <a:gd name="T67" fmla="*/ 1 h 315"/>
                  <a:gd name="T68" fmla="*/ 0 w 563"/>
                  <a:gd name="T69" fmla="*/ 1 h 315"/>
                  <a:gd name="T70" fmla="*/ 0 w 563"/>
                  <a:gd name="T71" fmla="*/ 0 h 3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3" h="315">
                    <a:moveTo>
                      <a:pt x="0" y="0"/>
                    </a:moveTo>
                    <a:lnTo>
                      <a:pt x="53" y="25"/>
                    </a:lnTo>
                    <a:lnTo>
                      <a:pt x="106" y="51"/>
                    </a:lnTo>
                    <a:lnTo>
                      <a:pt x="156" y="76"/>
                    </a:lnTo>
                    <a:lnTo>
                      <a:pt x="207" y="100"/>
                    </a:lnTo>
                    <a:lnTo>
                      <a:pt x="255" y="125"/>
                    </a:lnTo>
                    <a:lnTo>
                      <a:pt x="302" y="149"/>
                    </a:lnTo>
                    <a:lnTo>
                      <a:pt x="344" y="172"/>
                    </a:lnTo>
                    <a:lnTo>
                      <a:pt x="385" y="194"/>
                    </a:lnTo>
                    <a:lnTo>
                      <a:pt x="422" y="214"/>
                    </a:lnTo>
                    <a:lnTo>
                      <a:pt x="455" y="234"/>
                    </a:lnTo>
                    <a:lnTo>
                      <a:pt x="484" y="250"/>
                    </a:lnTo>
                    <a:lnTo>
                      <a:pt x="508" y="266"/>
                    </a:lnTo>
                    <a:lnTo>
                      <a:pt x="530" y="281"/>
                    </a:lnTo>
                    <a:lnTo>
                      <a:pt x="545" y="292"/>
                    </a:lnTo>
                    <a:lnTo>
                      <a:pt x="555" y="302"/>
                    </a:lnTo>
                    <a:lnTo>
                      <a:pt x="562" y="310"/>
                    </a:lnTo>
                    <a:lnTo>
                      <a:pt x="563" y="315"/>
                    </a:lnTo>
                    <a:lnTo>
                      <a:pt x="515" y="293"/>
                    </a:lnTo>
                    <a:lnTo>
                      <a:pt x="514" y="288"/>
                    </a:lnTo>
                    <a:lnTo>
                      <a:pt x="508" y="279"/>
                    </a:lnTo>
                    <a:lnTo>
                      <a:pt x="497" y="270"/>
                    </a:lnTo>
                    <a:lnTo>
                      <a:pt x="480" y="257"/>
                    </a:lnTo>
                    <a:lnTo>
                      <a:pt x="459" y="244"/>
                    </a:lnTo>
                    <a:lnTo>
                      <a:pt x="433" y="228"/>
                    </a:lnTo>
                    <a:lnTo>
                      <a:pt x="404" y="210"/>
                    </a:lnTo>
                    <a:lnTo>
                      <a:pt x="370" y="190"/>
                    </a:lnTo>
                    <a:lnTo>
                      <a:pt x="332" y="170"/>
                    </a:lnTo>
                    <a:lnTo>
                      <a:pt x="291" y="149"/>
                    </a:lnTo>
                    <a:lnTo>
                      <a:pt x="247" y="125"/>
                    </a:lnTo>
                    <a:lnTo>
                      <a:pt x="200" y="101"/>
                    </a:lnTo>
                    <a:lnTo>
                      <a:pt x="152" y="78"/>
                    </a:lnTo>
                    <a:lnTo>
                      <a:pt x="101" y="53"/>
                    </a:lnTo>
                    <a:lnTo>
                      <a:pt x="50" y="29"/>
                    </a:lnTo>
                    <a:lnTo>
                      <a:pt x="0" y="4"/>
                    </a:lnTo>
                    <a:lnTo>
                      <a:pt x="0" y="0"/>
                    </a:lnTo>
                    <a:close/>
                  </a:path>
                </a:pathLst>
              </a:custGeom>
              <a:solidFill>
                <a:srgbClr val="B1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6" name="Freeform 687"/>
              <p:cNvSpPr>
                <a:spLocks/>
              </p:cNvSpPr>
              <p:nvPr/>
            </p:nvSpPr>
            <p:spPr bwMode="auto">
              <a:xfrm>
                <a:off x="1278" y="1532"/>
                <a:ext cx="517" cy="145"/>
              </a:xfrm>
              <a:custGeom>
                <a:avLst/>
                <a:gdLst>
                  <a:gd name="T0" fmla="*/ 517 w 517"/>
                  <a:gd name="T1" fmla="*/ 10 h 289"/>
                  <a:gd name="T2" fmla="*/ 516 w 517"/>
                  <a:gd name="T3" fmla="*/ 9 h 289"/>
                  <a:gd name="T4" fmla="*/ 510 w 517"/>
                  <a:gd name="T5" fmla="*/ 9 h 289"/>
                  <a:gd name="T6" fmla="*/ 499 w 517"/>
                  <a:gd name="T7" fmla="*/ 9 h 289"/>
                  <a:gd name="T8" fmla="*/ 482 w 517"/>
                  <a:gd name="T9" fmla="*/ 8 h 289"/>
                  <a:gd name="T10" fmla="*/ 461 w 517"/>
                  <a:gd name="T11" fmla="*/ 8 h 289"/>
                  <a:gd name="T12" fmla="*/ 435 w 517"/>
                  <a:gd name="T13" fmla="*/ 7 h 289"/>
                  <a:gd name="T14" fmla="*/ 406 w 517"/>
                  <a:gd name="T15" fmla="*/ 7 h 289"/>
                  <a:gd name="T16" fmla="*/ 372 w 517"/>
                  <a:gd name="T17" fmla="*/ 6 h 289"/>
                  <a:gd name="T18" fmla="*/ 334 w 517"/>
                  <a:gd name="T19" fmla="*/ 6 h 289"/>
                  <a:gd name="T20" fmla="*/ 293 w 517"/>
                  <a:gd name="T21" fmla="*/ 5 h 289"/>
                  <a:gd name="T22" fmla="*/ 249 w 517"/>
                  <a:gd name="T23" fmla="*/ 4 h 289"/>
                  <a:gd name="T24" fmla="*/ 202 w 517"/>
                  <a:gd name="T25" fmla="*/ 4 h 289"/>
                  <a:gd name="T26" fmla="*/ 154 w 517"/>
                  <a:gd name="T27" fmla="*/ 3 h 289"/>
                  <a:gd name="T28" fmla="*/ 103 w 517"/>
                  <a:gd name="T29" fmla="*/ 2 h 289"/>
                  <a:gd name="T30" fmla="*/ 52 w 517"/>
                  <a:gd name="T31" fmla="*/ 1 h 289"/>
                  <a:gd name="T32" fmla="*/ 2 w 517"/>
                  <a:gd name="T33" fmla="*/ 0 h 289"/>
                  <a:gd name="T34" fmla="*/ 0 w 517"/>
                  <a:gd name="T35" fmla="*/ 1 h 289"/>
                  <a:gd name="T36" fmla="*/ 50 w 517"/>
                  <a:gd name="T37" fmla="*/ 1 h 289"/>
                  <a:gd name="T38" fmla="*/ 99 w 517"/>
                  <a:gd name="T39" fmla="*/ 2 h 289"/>
                  <a:gd name="T40" fmla="*/ 147 w 517"/>
                  <a:gd name="T41" fmla="*/ 3 h 289"/>
                  <a:gd name="T42" fmla="*/ 194 w 517"/>
                  <a:gd name="T43" fmla="*/ 4 h 289"/>
                  <a:gd name="T44" fmla="*/ 238 w 517"/>
                  <a:gd name="T45" fmla="*/ 4 h 289"/>
                  <a:gd name="T46" fmla="*/ 279 w 517"/>
                  <a:gd name="T47" fmla="*/ 5 h 289"/>
                  <a:gd name="T48" fmla="*/ 317 w 517"/>
                  <a:gd name="T49" fmla="*/ 6 h 289"/>
                  <a:gd name="T50" fmla="*/ 352 w 517"/>
                  <a:gd name="T51" fmla="*/ 6 h 289"/>
                  <a:gd name="T52" fmla="*/ 383 w 517"/>
                  <a:gd name="T53" fmla="*/ 7 h 289"/>
                  <a:gd name="T54" fmla="*/ 409 w 517"/>
                  <a:gd name="T55" fmla="*/ 7 h 289"/>
                  <a:gd name="T56" fmla="*/ 431 w 517"/>
                  <a:gd name="T57" fmla="*/ 8 h 289"/>
                  <a:gd name="T58" fmla="*/ 448 w 517"/>
                  <a:gd name="T59" fmla="*/ 8 h 289"/>
                  <a:gd name="T60" fmla="*/ 459 w 517"/>
                  <a:gd name="T61" fmla="*/ 8 h 289"/>
                  <a:gd name="T62" fmla="*/ 467 w 517"/>
                  <a:gd name="T63" fmla="*/ 9 h 289"/>
                  <a:gd name="T64" fmla="*/ 468 w 517"/>
                  <a:gd name="T65" fmla="*/ 9 h 289"/>
                  <a:gd name="T66" fmla="*/ 517 w 517"/>
                  <a:gd name="T67" fmla="*/ 10 h 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7" h="289">
                    <a:moveTo>
                      <a:pt x="517" y="289"/>
                    </a:moveTo>
                    <a:lnTo>
                      <a:pt x="516" y="284"/>
                    </a:lnTo>
                    <a:lnTo>
                      <a:pt x="510" y="275"/>
                    </a:lnTo>
                    <a:lnTo>
                      <a:pt x="499" y="266"/>
                    </a:lnTo>
                    <a:lnTo>
                      <a:pt x="482" y="253"/>
                    </a:lnTo>
                    <a:lnTo>
                      <a:pt x="461" y="240"/>
                    </a:lnTo>
                    <a:lnTo>
                      <a:pt x="435" y="224"/>
                    </a:lnTo>
                    <a:lnTo>
                      <a:pt x="406" y="206"/>
                    </a:lnTo>
                    <a:lnTo>
                      <a:pt x="372" y="186"/>
                    </a:lnTo>
                    <a:lnTo>
                      <a:pt x="334" y="166"/>
                    </a:lnTo>
                    <a:lnTo>
                      <a:pt x="293" y="145"/>
                    </a:lnTo>
                    <a:lnTo>
                      <a:pt x="249" y="121"/>
                    </a:lnTo>
                    <a:lnTo>
                      <a:pt x="202" y="97"/>
                    </a:lnTo>
                    <a:lnTo>
                      <a:pt x="154" y="74"/>
                    </a:lnTo>
                    <a:lnTo>
                      <a:pt x="103" y="49"/>
                    </a:lnTo>
                    <a:lnTo>
                      <a:pt x="52" y="25"/>
                    </a:lnTo>
                    <a:lnTo>
                      <a:pt x="2" y="0"/>
                    </a:lnTo>
                    <a:lnTo>
                      <a:pt x="0" y="3"/>
                    </a:lnTo>
                    <a:lnTo>
                      <a:pt x="50" y="27"/>
                    </a:lnTo>
                    <a:lnTo>
                      <a:pt x="99" y="50"/>
                    </a:lnTo>
                    <a:lnTo>
                      <a:pt x="147" y="76"/>
                    </a:lnTo>
                    <a:lnTo>
                      <a:pt x="194" y="97"/>
                    </a:lnTo>
                    <a:lnTo>
                      <a:pt x="238" y="121"/>
                    </a:lnTo>
                    <a:lnTo>
                      <a:pt x="279" y="143"/>
                    </a:lnTo>
                    <a:lnTo>
                      <a:pt x="317" y="163"/>
                    </a:lnTo>
                    <a:lnTo>
                      <a:pt x="352" y="183"/>
                    </a:lnTo>
                    <a:lnTo>
                      <a:pt x="383" y="201"/>
                    </a:lnTo>
                    <a:lnTo>
                      <a:pt x="409" y="217"/>
                    </a:lnTo>
                    <a:lnTo>
                      <a:pt x="431" y="230"/>
                    </a:lnTo>
                    <a:lnTo>
                      <a:pt x="448" y="242"/>
                    </a:lnTo>
                    <a:lnTo>
                      <a:pt x="459" y="253"/>
                    </a:lnTo>
                    <a:lnTo>
                      <a:pt x="467" y="260"/>
                    </a:lnTo>
                    <a:lnTo>
                      <a:pt x="468" y="266"/>
                    </a:lnTo>
                    <a:lnTo>
                      <a:pt x="517" y="289"/>
                    </a:lnTo>
                    <a:close/>
                  </a:path>
                </a:pathLst>
              </a:custGeom>
              <a:solidFill>
                <a:srgbClr val="B1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7" name="Freeform 688"/>
              <p:cNvSpPr>
                <a:spLocks/>
              </p:cNvSpPr>
              <p:nvPr/>
            </p:nvSpPr>
            <p:spPr bwMode="auto">
              <a:xfrm>
                <a:off x="1277" y="1534"/>
                <a:ext cx="469" cy="131"/>
              </a:xfrm>
              <a:custGeom>
                <a:avLst/>
                <a:gdLst>
                  <a:gd name="T0" fmla="*/ 1 w 469"/>
                  <a:gd name="T1" fmla="*/ 0 h 263"/>
                  <a:gd name="T2" fmla="*/ 51 w 469"/>
                  <a:gd name="T3" fmla="*/ 0 h 263"/>
                  <a:gd name="T4" fmla="*/ 100 w 469"/>
                  <a:gd name="T5" fmla="*/ 1 h 263"/>
                  <a:gd name="T6" fmla="*/ 148 w 469"/>
                  <a:gd name="T7" fmla="*/ 2 h 263"/>
                  <a:gd name="T8" fmla="*/ 195 w 469"/>
                  <a:gd name="T9" fmla="*/ 2 h 263"/>
                  <a:gd name="T10" fmla="*/ 239 w 469"/>
                  <a:gd name="T11" fmla="*/ 3 h 263"/>
                  <a:gd name="T12" fmla="*/ 280 w 469"/>
                  <a:gd name="T13" fmla="*/ 4 h 263"/>
                  <a:gd name="T14" fmla="*/ 318 w 469"/>
                  <a:gd name="T15" fmla="*/ 5 h 263"/>
                  <a:gd name="T16" fmla="*/ 353 w 469"/>
                  <a:gd name="T17" fmla="*/ 5 h 263"/>
                  <a:gd name="T18" fmla="*/ 384 w 469"/>
                  <a:gd name="T19" fmla="*/ 6 h 263"/>
                  <a:gd name="T20" fmla="*/ 410 w 469"/>
                  <a:gd name="T21" fmla="*/ 6 h 263"/>
                  <a:gd name="T22" fmla="*/ 432 w 469"/>
                  <a:gd name="T23" fmla="*/ 7 h 263"/>
                  <a:gd name="T24" fmla="*/ 449 w 469"/>
                  <a:gd name="T25" fmla="*/ 7 h 263"/>
                  <a:gd name="T26" fmla="*/ 460 w 469"/>
                  <a:gd name="T27" fmla="*/ 7 h 263"/>
                  <a:gd name="T28" fmla="*/ 468 w 469"/>
                  <a:gd name="T29" fmla="*/ 8 h 263"/>
                  <a:gd name="T30" fmla="*/ 469 w 469"/>
                  <a:gd name="T31" fmla="*/ 8 h 263"/>
                  <a:gd name="T32" fmla="*/ 415 w 469"/>
                  <a:gd name="T33" fmla="*/ 7 h 263"/>
                  <a:gd name="T34" fmla="*/ 414 w 469"/>
                  <a:gd name="T35" fmla="*/ 7 h 263"/>
                  <a:gd name="T36" fmla="*/ 407 w 469"/>
                  <a:gd name="T37" fmla="*/ 7 h 263"/>
                  <a:gd name="T38" fmla="*/ 397 w 469"/>
                  <a:gd name="T39" fmla="*/ 6 h 263"/>
                  <a:gd name="T40" fmla="*/ 381 w 469"/>
                  <a:gd name="T41" fmla="*/ 6 h 263"/>
                  <a:gd name="T42" fmla="*/ 363 w 469"/>
                  <a:gd name="T43" fmla="*/ 6 h 263"/>
                  <a:gd name="T44" fmla="*/ 339 w 469"/>
                  <a:gd name="T45" fmla="*/ 5 h 263"/>
                  <a:gd name="T46" fmla="*/ 312 w 469"/>
                  <a:gd name="T47" fmla="*/ 5 h 263"/>
                  <a:gd name="T48" fmla="*/ 281 w 469"/>
                  <a:gd name="T49" fmla="*/ 4 h 263"/>
                  <a:gd name="T50" fmla="*/ 247 w 469"/>
                  <a:gd name="T51" fmla="*/ 4 h 263"/>
                  <a:gd name="T52" fmla="*/ 210 w 469"/>
                  <a:gd name="T53" fmla="*/ 3 h 263"/>
                  <a:gd name="T54" fmla="*/ 172 w 469"/>
                  <a:gd name="T55" fmla="*/ 2 h 263"/>
                  <a:gd name="T56" fmla="*/ 130 w 469"/>
                  <a:gd name="T57" fmla="*/ 2 h 263"/>
                  <a:gd name="T58" fmla="*/ 87 w 469"/>
                  <a:gd name="T59" fmla="*/ 1 h 263"/>
                  <a:gd name="T60" fmla="*/ 44 w 469"/>
                  <a:gd name="T61" fmla="*/ 0 h 263"/>
                  <a:gd name="T62" fmla="*/ 0 w 469"/>
                  <a:gd name="T63" fmla="*/ 0 h 263"/>
                  <a:gd name="T64" fmla="*/ 1 w 469"/>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69" h="263">
                    <a:moveTo>
                      <a:pt x="1" y="0"/>
                    </a:moveTo>
                    <a:lnTo>
                      <a:pt x="51" y="24"/>
                    </a:lnTo>
                    <a:lnTo>
                      <a:pt x="100" y="47"/>
                    </a:lnTo>
                    <a:lnTo>
                      <a:pt x="148" y="73"/>
                    </a:lnTo>
                    <a:lnTo>
                      <a:pt x="195" y="94"/>
                    </a:lnTo>
                    <a:lnTo>
                      <a:pt x="239" y="118"/>
                    </a:lnTo>
                    <a:lnTo>
                      <a:pt x="280" y="140"/>
                    </a:lnTo>
                    <a:lnTo>
                      <a:pt x="318" y="160"/>
                    </a:lnTo>
                    <a:lnTo>
                      <a:pt x="353" y="180"/>
                    </a:lnTo>
                    <a:lnTo>
                      <a:pt x="384" y="198"/>
                    </a:lnTo>
                    <a:lnTo>
                      <a:pt x="410" y="214"/>
                    </a:lnTo>
                    <a:lnTo>
                      <a:pt x="432" y="227"/>
                    </a:lnTo>
                    <a:lnTo>
                      <a:pt x="449" y="239"/>
                    </a:lnTo>
                    <a:lnTo>
                      <a:pt x="460" y="250"/>
                    </a:lnTo>
                    <a:lnTo>
                      <a:pt x="468" y="257"/>
                    </a:lnTo>
                    <a:lnTo>
                      <a:pt x="469" y="263"/>
                    </a:lnTo>
                    <a:lnTo>
                      <a:pt x="415" y="237"/>
                    </a:lnTo>
                    <a:lnTo>
                      <a:pt x="414" y="232"/>
                    </a:lnTo>
                    <a:lnTo>
                      <a:pt x="407" y="225"/>
                    </a:lnTo>
                    <a:lnTo>
                      <a:pt x="397" y="218"/>
                    </a:lnTo>
                    <a:lnTo>
                      <a:pt x="381" y="207"/>
                    </a:lnTo>
                    <a:lnTo>
                      <a:pt x="363" y="194"/>
                    </a:lnTo>
                    <a:lnTo>
                      <a:pt x="339" y="180"/>
                    </a:lnTo>
                    <a:lnTo>
                      <a:pt x="312" y="163"/>
                    </a:lnTo>
                    <a:lnTo>
                      <a:pt x="281" y="147"/>
                    </a:lnTo>
                    <a:lnTo>
                      <a:pt x="247" y="129"/>
                    </a:lnTo>
                    <a:lnTo>
                      <a:pt x="210" y="109"/>
                    </a:lnTo>
                    <a:lnTo>
                      <a:pt x="172" y="89"/>
                    </a:lnTo>
                    <a:lnTo>
                      <a:pt x="130" y="67"/>
                    </a:lnTo>
                    <a:lnTo>
                      <a:pt x="87" y="47"/>
                    </a:lnTo>
                    <a:lnTo>
                      <a:pt x="44" y="26"/>
                    </a:lnTo>
                    <a:lnTo>
                      <a:pt x="0" y="6"/>
                    </a:lnTo>
                    <a:lnTo>
                      <a:pt x="1" y="0"/>
                    </a:lnTo>
                    <a:close/>
                  </a:path>
                </a:pathLst>
              </a:custGeom>
              <a:solidFill>
                <a:srgbClr val="B1E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8" name="Freeform 689"/>
              <p:cNvSpPr>
                <a:spLocks/>
              </p:cNvSpPr>
              <p:nvPr/>
            </p:nvSpPr>
            <p:spPr bwMode="auto">
              <a:xfrm>
                <a:off x="1275" y="1536"/>
                <a:ext cx="417" cy="116"/>
              </a:xfrm>
              <a:custGeom>
                <a:avLst/>
                <a:gdLst>
                  <a:gd name="T0" fmla="*/ 417 w 417"/>
                  <a:gd name="T1" fmla="*/ 8 h 231"/>
                  <a:gd name="T2" fmla="*/ 416 w 417"/>
                  <a:gd name="T3" fmla="*/ 8 h 231"/>
                  <a:gd name="T4" fmla="*/ 409 w 417"/>
                  <a:gd name="T5" fmla="*/ 7 h 231"/>
                  <a:gd name="T6" fmla="*/ 399 w 417"/>
                  <a:gd name="T7" fmla="*/ 7 h 231"/>
                  <a:gd name="T8" fmla="*/ 383 w 417"/>
                  <a:gd name="T9" fmla="*/ 7 h 231"/>
                  <a:gd name="T10" fmla="*/ 365 w 417"/>
                  <a:gd name="T11" fmla="*/ 6 h 231"/>
                  <a:gd name="T12" fmla="*/ 341 w 417"/>
                  <a:gd name="T13" fmla="*/ 6 h 231"/>
                  <a:gd name="T14" fmla="*/ 314 w 417"/>
                  <a:gd name="T15" fmla="*/ 5 h 231"/>
                  <a:gd name="T16" fmla="*/ 283 w 417"/>
                  <a:gd name="T17" fmla="*/ 5 h 231"/>
                  <a:gd name="T18" fmla="*/ 249 w 417"/>
                  <a:gd name="T19" fmla="*/ 4 h 231"/>
                  <a:gd name="T20" fmla="*/ 212 w 417"/>
                  <a:gd name="T21" fmla="*/ 4 h 231"/>
                  <a:gd name="T22" fmla="*/ 174 w 417"/>
                  <a:gd name="T23" fmla="*/ 3 h 231"/>
                  <a:gd name="T24" fmla="*/ 132 w 417"/>
                  <a:gd name="T25" fmla="*/ 2 h 231"/>
                  <a:gd name="T26" fmla="*/ 89 w 417"/>
                  <a:gd name="T27" fmla="*/ 2 h 231"/>
                  <a:gd name="T28" fmla="*/ 46 w 417"/>
                  <a:gd name="T29" fmla="*/ 1 h 231"/>
                  <a:gd name="T30" fmla="*/ 2 w 417"/>
                  <a:gd name="T31" fmla="*/ 0 h 231"/>
                  <a:gd name="T32" fmla="*/ 0 w 417"/>
                  <a:gd name="T33" fmla="*/ 1 h 231"/>
                  <a:gd name="T34" fmla="*/ 41 w 417"/>
                  <a:gd name="T35" fmla="*/ 1 h 231"/>
                  <a:gd name="T36" fmla="*/ 82 w 417"/>
                  <a:gd name="T37" fmla="*/ 2 h 231"/>
                  <a:gd name="T38" fmla="*/ 120 w 417"/>
                  <a:gd name="T39" fmla="*/ 2 h 231"/>
                  <a:gd name="T40" fmla="*/ 159 w 417"/>
                  <a:gd name="T41" fmla="*/ 3 h 231"/>
                  <a:gd name="T42" fmla="*/ 194 w 417"/>
                  <a:gd name="T43" fmla="*/ 4 h 231"/>
                  <a:gd name="T44" fmla="*/ 228 w 417"/>
                  <a:gd name="T45" fmla="*/ 4 h 231"/>
                  <a:gd name="T46" fmla="*/ 258 w 417"/>
                  <a:gd name="T47" fmla="*/ 5 h 231"/>
                  <a:gd name="T48" fmla="*/ 284 w 417"/>
                  <a:gd name="T49" fmla="*/ 5 h 231"/>
                  <a:gd name="T50" fmla="*/ 307 w 417"/>
                  <a:gd name="T51" fmla="*/ 6 h 231"/>
                  <a:gd name="T52" fmla="*/ 327 w 417"/>
                  <a:gd name="T53" fmla="*/ 6 h 231"/>
                  <a:gd name="T54" fmla="*/ 341 w 417"/>
                  <a:gd name="T55" fmla="*/ 6 h 231"/>
                  <a:gd name="T56" fmla="*/ 351 w 417"/>
                  <a:gd name="T57" fmla="*/ 7 h 231"/>
                  <a:gd name="T58" fmla="*/ 358 w 417"/>
                  <a:gd name="T59" fmla="*/ 7 h 231"/>
                  <a:gd name="T60" fmla="*/ 359 w 417"/>
                  <a:gd name="T61" fmla="*/ 7 h 231"/>
                  <a:gd name="T62" fmla="*/ 417 w 417"/>
                  <a:gd name="T63" fmla="*/ 8 h 2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7" h="231">
                    <a:moveTo>
                      <a:pt x="417" y="231"/>
                    </a:moveTo>
                    <a:lnTo>
                      <a:pt x="416" y="226"/>
                    </a:lnTo>
                    <a:lnTo>
                      <a:pt x="409" y="219"/>
                    </a:lnTo>
                    <a:lnTo>
                      <a:pt x="399" y="212"/>
                    </a:lnTo>
                    <a:lnTo>
                      <a:pt x="383" y="201"/>
                    </a:lnTo>
                    <a:lnTo>
                      <a:pt x="365" y="188"/>
                    </a:lnTo>
                    <a:lnTo>
                      <a:pt x="341" y="174"/>
                    </a:lnTo>
                    <a:lnTo>
                      <a:pt x="314" y="157"/>
                    </a:lnTo>
                    <a:lnTo>
                      <a:pt x="283" y="141"/>
                    </a:lnTo>
                    <a:lnTo>
                      <a:pt x="249" y="123"/>
                    </a:lnTo>
                    <a:lnTo>
                      <a:pt x="212" y="103"/>
                    </a:lnTo>
                    <a:lnTo>
                      <a:pt x="174" y="83"/>
                    </a:lnTo>
                    <a:lnTo>
                      <a:pt x="132" y="61"/>
                    </a:lnTo>
                    <a:lnTo>
                      <a:pt x="89" y="41"/>
                    </a:lnTo>
                    <a:lnTo>
                      <a:pt x="46" y="20"/>
                    </a:lnTo>
                    <a:lnTo>
                      <a:pt x="2" y="0"/>
                    </a:lnTo>
                    <a:lnTo>
                      <a:pt x="0" y="3"/>
                    </a:lnTo>
                    <a:lnTo>
                      <a:pt x="41" y="23"/>
                    </a:lnTo>
                    <a:lnTo>
                      <a:pt x="82" y="43"/>
                    </a:lnTo>
                    <a:lnTo>
                      <a:pt x="120" y="61"/>
                    </a:lnTo>
                    <a:lnTo>
                      <a:pt x="159" y="81"/>
                    </a:lnTo>
                    <a:lnTo>
                      <a:pt x="194" y="99"/>
                    </a:lnTo>
                    <a:lnTo>
                      <a:pt x="228" y="117"/>
                    </a:lnTo>
                    <a:lnTo>
                      <a:pt x="258" y="134"/>
                    </a:lnTo>
                    <a:lnTo>
                      <a:pt x="284" y="148"/>
                    </a:lnTo>
                    <a:lnTo>
                      <a:pt x="307" y="163"/>
                    </a:lnTo>
                    <a:lnTo>
                      <a:pt x="327" y="175"/>
                    </a:lnTo>
                    <a:lnTo>
                      <a:pt x="341" y="184"/>
                    </a:lnTo>
                    <a:lnTo>
                      <a:pt x="351" y="193"/>
                    </a:lnTo>
                    <a:lnTo>
                      <a:pt x="358" y="199"/>
                    </a:lnTo>
                    <a:lnTo>
                      <a:pt x="359" y="204"/>
                    </a:lnTo>
                    <a:lnTo>
                      <a:pt x="417" y="231"/>
                    </a:lnTo>
                    <a:close/>
                  </a:path>
                </a:pathLst>
              </a:custGeom>
              <a:solidFill>
                <a:srgbClr val="B1E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39" name="Freeform 690"/>
              <p:cNvSpPr>
                <a:spLocks/>
              </p:cNvSpPr>
              <p:nvPr/>
            </p:nvSpPr>
            <p:spPr bwMode="auto">
              <a:xfrm>
                <a:off x="1274" y="1538"/>
                <a:ext cx="360" cy="101"/>
              </a:xfrm>
              <a:custGeom>
                <a:avLst/>
                <a:gdLst>
                  <a:gd name="T0" fmla="*/ 1 w 360"/>
                  <a:gd name="T1" fmla="*/ 0 h 201"/>
                  <a:gd name="T2" fmla="*/ 42 w 360"/>
                  <a:gd name="T3" fmla="*/ 1 h 201"/>
                  <a:gd name="T4" fmla="*/ 83 w 360"/>
                  <a:gd name="T5" fmla="*/ 2 h 201"/>
                  <a:gd name="T6" fmla="*/ 121 w 360"/>
                  <a:gd name="T7" fmla="*/ 2 h 201"/>
                  <a:gd name="T8" fmla="*/ 160 w 360"/>
                  <a:gd name="T9" fmla="*/ 3 h 201"/>
                  <a:gd name="T10" fmla="*/ 195 w 360"/>
                  <a:gd name="T11" fmla="*/ 3 h 201"/>
                  <a:gd name="T12" fmla="*/ 229 w 360"/>
                  <a:gd name="T13" fmla="*/ 4 h 201"/>
                  <a:gd name="T14" fmla="*/ 259 w 360"/>
                  <a:gd name="T15" fmla="*/ 5 h 201"/>
                  <a:gd name="T16" fmla="*/ 285 w 360"/>
                  <a:gd name="T17" fmla="*/ 5 h 201"/>
                  <a:gd name="T18" fmla="*/ 308 w 360"/>
                  <a:gd name="T19" fmla="*/ 5 h 201"/>
                  <a:gd name="T20" fmla="*/ 328 w 360"/>
                  <a:gd name="T21" fmla="*/ 6 h 201"/>
                  <a:gd name="T22" fmla="*/ 342 w 360"/>
                  <a:gd name="T23" fmla="*/ 6 h 201"/>
                  <a:gd name="T24" fmla="*/ 352 w 360"/>
                  <a:gd name="T25" fmla="*/ 6 h 201"/>
                  <a:gd name="T26" fmla="*/ 359 w 360"/>
                  <a:gd name="T27" fmla="*/ 7 h 201"/>
                  <a:gd name="T28" fmla="*/ 360 w 360"/>
                  <a:gd name="T29" fmla="*/ 7 h 201"/>
                  <a:gd name="T30" fmla="*/ 298 w 360"/>
                  <a:gd name="T31" fmla="*/ 6 h 201"/>
                  <a:gd name="T32" fmla="*/ 295 w 360"/>
                  <a:gd name="T33" fmla="*/ 6 h 201"/>
                  <a:gd name="T34" fmla="*/ 290 w 360"/>
                  <a:gd name="T35" fmla="*/ 6 h 201"/>
                  <a:gd name="T36" fmla="*/ 277 w 360"/>
                  <a:gd name="T37" fmla="*/ 5 h 201"/>
                  <a:gd name="T38" fmla="*/ 260 w 360"/>
                  <a:gd name="T39" fmla="*/ 5 h 201"/>
                  <a:gd name="T40" fmla="*/ 239 w 360"/>
                  <a:gd name="T41" fmla="*/ 5 h 201"/>
                  <a:gd name="T42" fmla="*/ 213 w 360"/>
                  <a:gd name="T43" fmla="*/ 4 h 201"/>
                  <a:gd name="T44" fmla="*/ 184 w 360"/>
                  <a:gd name="T45" fmla="*/ 4 h 201"/>
                  <a:gd name="T46" fmla="*/ 151 w 360"/>
                  <a:gd name="T47" fmla="*/ 3 h 201"/>
                  <a:gd name="T48" fmla="*/ 116 w 360"/>
                  <a:gd name="T49" fmla="*/ 2 h 201"/>
                  <a:gd name="T50" fmla="*/ 79 w 360"/>
                  <a:gd name="T51" fmla="*/ 2 h 201"/>
                  <a:gd name="T52" fmla="*/ 39 w 360"/>
                  <a:gd name="T53" fmla="*/ 1 h 201"/>
                  <a:gd name="T54" fmla="*/ 0 w 360"/>
                  <a:gd name="T55" fmla="*/ 1 h 201"/>
                  <a:gd name="T56" fmla="*/ 1 w 360"/>
                  <a:gd name="T57" fmla="*/ 0 h 2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0" h="201">
                    <a:moveTo>
                      <a:pt x="1" y="0"/>
                    </a:moveTo>
                    <a:lnTo>
                      <a:pt x="42" y="20"/>
                    </a:lnTo>
                    <a:lnTo>
                      <a:pt x="83" y="40"/>
                    </a:lnTo>
                    <a:lnTo>
                      <a:pt x="121" y="58"/>
                    </a:lnTo>
                    <a:lnTo>
                      <a:pt x="160" y="78"/>
                    </a:lnTo>
                    <a:lnTo>
                      <a:pt x="195" y="96"/>
                    </a:lnTo>
                    <a:lnTo>
                      <a:pt x="229" y="114"/>
                    </a:lnTo>
                    <a:lnTo>
                      <a:pt x="259" y="131"/>
                    </a:lnTo>
                    <a:lnTo>
                      <a:pt x="285" y="145"/>
                    </a:lnTo>
                    <a:lnTo>
                      <a:pt x="308" y="160"/>
                    </a:lnTo>
                    <a:lnTo>
                      <a:pt x="328" y="172"/>
                    </a:lnTo>
                    <a:lnTo>
                      <a:pt x="342" y="181"/>
                    </a:lnTo>
                    <a:lnTo>
                      <a:pt x="352" y="190"/>
                    </a:lnTo>
                    <a:lnTo>
                      <a:pt x="359" y="196"/>
                    </a:lnTo>
                    <a:lnTo>
                      <a:pt x="360" y="201"/>
                    </a:lnTo>
                    <a:lnTo>
                      <a:pt x="298" y="172"/>
                    </a:lnTo>
                    <a:lnTo>
                      <a:pt x="295" y="167"/>
                    </a:lnTo>
                    <a:lnTo>
                      <a:pt x="290" y="162"/>
                    </a:lnTo>
                    <a:lnTo>
                      <a:pt x="277" y="152"/>
                    </a:lnTo>
                    <a:lnTo>
                      <a:pt x="260" y="142"/>
                    </a:lnTo>
                    <a:lnTo>
                      <a:pt x="239" y="129"/>
                    </a:lnTo>
                    <a:lnTo>
                      <a:pt x="213" y="113"/>
                    </a:lnTo>
                    <a:lnTo>
                      <a:pt x="184" y="98"/>
                    </a:lnTo>
                    <a:lnTo>
                      <a:pt x="151" y="80"/>
                    </a:lnTo>
                    <a:lnTo>
                      <a:pt x="116" y="62"/>
                    </a:lnTo>
                    <a:lnTo>
                      <a:pt x="79" y="44"/>
                    </a:lnTo>
                    <a:lnTo>
                      <a:pt x="39" y="24"/>
                    </a:lnTo>
                    <a:lnTo>
                      <a:pt x="0" y="6"/>
                    </a:lnTo>
                    <a:lnTo>
                      <a:pt x="1" y="0"/>
                    </a:lnTo>
                    <a:close/>
                  </a:path>
                </a:pathLst>
              </a:custGeom>
              <a:solidFill>
                <a:srgbClr val="B0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0" name="Freeform 691"/>
              <p:cNvSpPr>
                <a:spLocks/>
              </p:cNvSpPr>
              <p:nvPr/>
            </p:nvSpPr>
            <p:spPr bwMode="auto">
              <a:xfrm>
                <a:off x="1272" y="1541"/>
                <a:ext cx="300" cy="83"/>
              </a:xfrm>
              <a:custGeom>
                <a:avLst/>
                <a:gdLst>
                  <a:gd name="T0" fmla="*/ 300 w 300"/>
                  <a:gd name="T1" fmla="*/ 6 h 166"/>
                  <a:gd name="T2" fmla="*/ 297 w 300"/>
                  <a:gd name="T3" fmla="*/ 6 h 166"/>
                  <a:gd name="T4" fmla="*/ 292 w 300"/>
                  <a:gd name="T5" fmla="*/ 5 h 166"/>
                  <a:gd name="T6" fmla="*/ 279 w 300"/>
                  <a:gd name="T7" fmla="*/ 5 h 166"/>
                  <a:gd name="T8" fmla="*/ 262 w 300"/>
                  <a:gd name="T9" fmla="*/ 5 h 166"/>
                  <a:gd name="T10" fmla="*/ 241 w 300"/>
                  <a:gd name="T11" fmla="*/ 4 h 166"/>
                  <a:gd name="T12" fmla="*/ 215 w 300"/>
                  <a:gd name="T13" fmla="*/ 4 h 166"/>
                  <a:gd name="T14" fmla="*/ 186 w 300"/>
                  <a:gd name="T15" fmla="*/ 3 h 166"/>
                  <a:gd name="T16" fmla="*/ 153 w 300"/>
                  <a:gd name="T17" fmla="*/ 3 h 166"/>
                  <a:gd name="T18" fmla="*/ 118 w 300"/>
                  <a:gd name="T19" fmla="*/ 2 h 166"/>
                  <a:gd name="T20" fmla="*/ 81 w 300"/>
                  <a:gd name="T21" fmla="*/ 2 h 166"/>
                  <a:gd name="T22" fmla="*/ 41 w 300"/>
                  <a:gd name="T23" fmla="*/ 1 h 166"/>
                  <a:gd name="T24" fmla="*/ 2 w 300"/>
                  <a:gd name="T25" fmla="*/ 0 h 166"/>
                  <a:gd name="T26" fmla="*/ 0 w 300"/>
                  <a:gd name="T27" fmla="*/ 1 h 166"/>
                  <a:gd name="T28" fmla="*/ 34 w 300"/>
                  <a:gd name="T29" fmla="*/ 1 h 166"/>
                  <a:gd name="T30" fmla="*/ 67 w 300"/>
                  <a:gd name="T31" fmla="*/ 2 h 166"/>
                  <a:gd name="T32" fmla="*/ 98 w 300"/>
                  <a:gd name="T33" fmla="*/ 2 h 166"/>
                  <a:gd name="T34" fmla="*/ 128 w 300"/>
                  <a:gd name="T35" fmla="*/ 3 h 166"/>
                  <a:gd name="T36" fmla="*/ 155 w 300"/>
                  <a:gd name="T37" fmla="*/ 3 h 166"/>
                  <a:gd name="T38" fmla="*/ 179 w 300"/>
                  <a:gd name="T39" fmla="*/ 3 h 166"/>
                  <a:gd name="T40" fmla="*/ 198 w 300"/>
                  <a:gd name="T41" fmla="*/ 4 h 166"/>
                  <a:gd name="T42" fmla="*/ 214 w 300"/>
                  <a:gd name="T43" fmla="*/ 4 h 166"/>
                  <a:gd name="T44" fmla="*/ 225 w 300"/>
                  <a:gd name="T45" fmla="*/ 4 h 166"/>
                  <a:gd name="T46" fmla="*/ 231 w 300"/>
                  <a:gd name="T47" fmla="*/ 5 h 166"/>
                  <a:gd name="T48" fmla="*/ 232 w 300"/>
                  <a:gd name="T49" fmla="*/ 5 h 166"/>
                  <a:gd name="T50" fmla="*/ 300 w 300"/>
                  <a:gd name="T51" fmla="*/ 6 h 1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0" h="166">
                    <a:moveTo>
                      <a:pt x="300" y="166"/>
                    </a:moveTo>
                    <a:lnTo>
                      <a:pt x="297" y="161"/>
                    </a:lnTo>
                    <a:lnTo>
                      <a:pt x="292" y="156"/>
                    </a:lnTo>
                    <a:lnTo>
                      <a:pt x="279" y="146"/>
                    </a:lnTo>
                    <a:lnTo>
                      <a:pt x="262" y="136"/>
                    </a:lnTo>
                    <a:lnTo>
                      <a:pt x="241" y="123"/>
                    </a:lnTo>
                    <a:lnTo>
                      <a:pt x="215" y="107"/>
                    </a:lnTo>
                    <a:lnTo>
                      <a:pt x="186" y="92"/>
                    </a:lnTo>
                    <a:lnTo>
                      <a:pt x="153" y="74"/>
                    </a:lnTo>
                    <a:lnTo>
                      <a:pt x="118" y="56"/>
                    </a:lnTo>
                    <a:lnTo>
                      <a:pt x="81" y="38"/>
                    </a:lnTo>
                    <a:lnTo>
                      <a:pt x="41" y="18"/>
                    </a:lnTo>
                    <a:lnTo>
                      <a:pt x="2" y="0"/>
                    </a:lnTo>
                    <a:lnTo>
                      <a:pt x="0" y="5"/>
                    </a:lnTo>
                    <a:lnTo>
                      <a:pt x="34" y="22"/>
                    </a:lnTo>
                    <a:lnTo>
                      <a:pt x="67" y="38"/>
                    </a:lnTo>
                    <a:lnTo>
                      <a:pt x="98" y="52"/>
                    </a:lnTo>
                    <a:lnTo>
                      <a:pt x="128" y="69"/>
                    </a:lnTo>
                    <a:lnTo>
                      <a:pt x="155" y="83"/>
                    </a:lnTo>
                    <a:lnTo>
                      <a:pt x="179" y="96"/>
                    </a:lnTo>
                    <a:lnTo>
                      <a:pt x="198" y="107"/>
                    </a:lnTo>
                    <a:lnTo>
                      <a:pt x="214" y="117"/>
                    </a:lnTo>
                    <a:lnTo>
                      <a:pt x="225" y="125"/>
                    </a:lnTo>
                    <a:lnTo>
                      <a:pt x="231" y="130"/>
                    </a:lnTo>
                    <a:lnTo>
                      <a:pt x="232" y="136"/>
                    </a:lnTo>
                    <a:lnTo>
                      <a:pt x="300" y="166"/>
                    </a:lnTo>
                    <a:close/>
                  </a:path>
                </a:pathLst>
              </a:custGeom>
              <a:solidFill>
                <a:srgbClr val="B0E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1" name="Freeform 692"/>
              <p:cNvSpPr>
                <a:spLocks/>
              </p:cNvSpPr>
              <p:nvPr/>
            </p:nvSpPr>
            <p:spPr bwMode="auto">
              <a:xfrm>
                <a:off x="1271" y="1544"/>
                <a:ext cx="233" cy="65"/>
              </a:xfrm>
              <a:custGeom>
                <a:avLst/>
                <a:gdLst>
                  <a:gd name="T0" fmla="*/ 1 w 233"/>
                  <a:gd name="T1" fmla="*/ 0 h 131"/>
                  <a:gd name="T2" fmla="*/ 35 w 233"/>
                  <a:gd name="T3" fmla="*/ 0 h 131"/>
                  <a:gd name="T4" fmla="*/ 68 w 233"/>
                  <a:gd name="T5" fmla="*/ 1 h 131"/>
                  <a:gd name="T6" fmla="*/ 99 w 233"/>
                  <a:gd name="T7" fmla="*/ 1 h 131"/>
                  <a:gd name="T8" fmla="*/ 129 w 233"/>
                  <a:gd name="T9" fmla="*/ 2 h 131"/>
                  <a:gd name="T10" fmla="*/ 156 w 233"/>
                  <a:gd name="T11" fmla="*/ 2 h 131"/>
                  <a:gd name="T12" fmla="*/ 180 w 233"/>
                  <a:gd name="T13" fmla="*/ 2 h 131"/>
                  <a:gd name="T14" fmla="*/ 199 w 233"/>
                  <a:gd name="T15" fmla="*/ 3 h 131"/>
                  <a:gd name="T16" fmla="*/ 215 w 233"/>
                  <a:gd name="T17" fmla="*/ 3 h 131"/>
                  <a:gd name="T18" fmla="*/ 226 w 233"/>
                  <a:gd name="T19" fmla="*/ 3 h 131"/>
                  <a:gd name="T20" fmla="*/ 232 w 233"/>
                  <a:gd name="T21" fmla="*/ 3 h 131"/>
                  <a:gd name="T22" fmla="*/ 233 w 233"/>
                  <a:gd name="T23" fmla="*/ 4 h 131"/>
                  <a:gd name="T24" fmla="*/ 161 w 233"/>
                  <a:gd name="T25" fmla="*/ 3 h 131"/>
                  <a:gd name="T26" fmla="*/ 160 w 233"/>
                  <a:gd name="T27" fmla="*/ 2 h 131"/>
                  <a:gd name="T28" fmla="*/ 153 w 233"/>
                  <a:gd name="T29" fmla="*/ 2 h 131"/>
                  <a:gd name="T30" fmla="*/ 141 w 233"/>
                  <a:gd name="T31" fmla="*/ 2 h 131"/>
                  <a:gd name="T32" fmla="*/ 124 w 233"/>
                  <a:gd name="T33" fmla="*/ 2 h 131"/>
                  <a:gd name="T34" fmla="*/ 105 w 233"/>
                  <a:gd name="T35" fmla="*/ 1 h 131"/>
                  <a:gd name="T36" fmla="*/ 82 w 233"/>
                  <a:gd name="T37" fmla="*/ 1 h 131"/>
                  <a:gd name="T38" fmla="*/ 57 w 233"/>
                  <a:gd name="T39" fmla="*/ 1 h 131"/>
                  <a:gd name="T40" fmla="*/ 28 w 233"/>
                  <a:gd name="T41" fmla="*/ 0 h 131"/>
                  <a:gd name="T42" fmla="*/ 0 w 233"/>
                  <a:gd name="T43" fmla="*/ 0 h 131"/>
                  <a:gd name="T44" fmla="*/ 1 w 233"/>
                  <a:gd name="T45" fmla="*/ 0 h 13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3" h="131">
                    <a:moveTo>
                      <a:pt x="1" y="0"/>
                    </a:moveTo>
                    <a:lnTo>
                      <a:pt x="35" y="17"/>
                    </a:lnTo>
                    <a:lnTo>
                      <a:pt x="68" y="33"/>
                    </a:lnTo>
                    <a:lnTo>
                      <a:pt x="99" y="47"/>
                    </a:lnTo>
                    <a:lnTo>
                      <a:pt x="129" y="64"/>
                    </a:lnTo>
                    <a:lnTo>
                      <a:pt x="156" y="78"/>
                    </a:lnTo>
                    <a:lnTo>
                      <a:pt x="180" y="91"/>
                    </a:lnTo>
                    <a:lnTo>
                      <a:pt x="199" y="102"/>
                    </a:lnTo>
                    <a:lnTo>
                      <a:pt x="215" y="112"/>
                    </a:lnTo>
                    <a:lnTo>
                      <a:pt x="226" y="120"/>
                    </a:lnTo>
                    <a:lnTo>
                      <a:pt x="232" y="125"/>
                    </a:lnTo>
                    <a:lnTo>
                      <a:pt x="233" y="131"/>
                    </a:lnTo>
                    <a:lnTo>
                      <a:pt x="161" y="96"/>
                    </a:lnTo>
                    <a:lnTo>
                      <a:pt x="160" y="93"/>
                    </a:lnTo>
                    <a:lnTo>
                      <a:pt x="153" y="87"/>
                    </a:lnTo>
                    <a:lnTo>
                      <a:pt x="141" y="80"/>
                    </a:lnTo>
                    <a:lnTo>
                      <a:pt x="124" y="69"/>
                    </a:lnTo>
                    <a:lnTo>
                      <a:pt x="105" y="58"/>
                    </a:lnTo>
                    <a:lnTo>
                      <a:pt x="82" y="46"/>
                    </a:lnTo>
                    <a:lnTo>
                      <a:pt x="57" y="33"/>
                    </a:lnTo>
                    <a:lnTo>
                      <a:pt x="28" y="20"/>
                    </a:lnTo>
                    <a:lnTo>
                      <a:pt x="0" y="6"/>
                    </a:lnTo>
                    <a:lnTo>
                      <a:pt x="1" y="0"/>
                    </a:lnTo>
                    <a:close/>
                  </a:path>
                </a:pathLst>
              </a:custGeom>
              <a:solidFill>
                <a:srgbClr val="B0F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2" name="Freeform 693"/>
              <p:cNvSpPr>
                <a:spLocks/>
              </p:cNvSpPr>
              <p:nvPr/>
            </p:nvSpPr>
            <p:spPr bwMode="auto">
              <a:xfrm>
                <a:off x="1268" y="1546"/>
                <a:ext cx="164" cy="46"/>
              </a:xfrm>
              <a:custGeom>
                <a:avLst/>
                <a:gdLst>
                  <a:gd name="T0" fmla="*/ 164 w 164"/>
                  <a:gd name="T1" fmla="*/ 3 h 90"/>
                  <a:gd name="T2" fmla="*/ 163 w 164"/>
                  <a:gd name="T3" fmla="*/ 3 h 90"/>
                  <a:gd name="T4" fmla="*/ 156 w 164"/>
                  <a:gd name="T5" fmla="*/ 3 h 90"/>
                  <a:gd name="T6" fmla="*/ 144 w 164"/>
                  <a:gd name="T7" fmla="*/ 3 h 90"/>
                  <a:gd name="T8" fmla="*/ 127 w 164"/>
                  <a:gd name="T9" fmla="*/ 2 h 90"/>
                  <a:gd name="T10" fmla="*/ 108 w 164"/>
                  <a:gd name="T11" fmla="*/ 2 h 90"/>
                  <a:gd name="T12" fmla="*/ 85 w 164"/>
                  <a:gd name="T13" fmla="*/ 2 h 90"/>
                  <a:gd name="T14" fmla="*/ 60 w 164"/>
                  <a:gd name="T15" fmla="*/ 1 h 90"/>
                  <a:gd name="T16" fmla="*/ 31 w 164"/>
                  <a:gd name="T17" fmla="*/ 1 h 90"/>
                  <a:gd name="T18" fmla="*/ 3 w 164"/>
                  <a:gd name="T19" fmla="*/ 0 h 90"/>
                  <a:gd name="T20" fmla="*/ 0 w 164"/>
                  <a:gd name="T21" fmla="*/ 1 h 90"/>
                  <a:gd name="T22" fmla="*/ 20 w 164"/>
                  <a:gd name="T23" fmla="*/ 1 h 90"/>
                  <a:gd name="T24" fmla="*/ 38 w 164"/>
                  <a:gd name="T25" fmla="*/ 1 h 90"/>
                  <a:gd name="T26" fmla="*/ 54 w 164"/>
                  <a:gd name="T27" fmla="*/ 1 h 90"/>
                  <a:gd name="T28" fmla="*/ 68 w 164"/>
                  <a:gd name="T29" fmla="*/ 2 h 90"/>
                  <a:gd name="T30" fmla="*/ 78 w 164"/>
                  <a:gd name="T31" fmla="*/ 2 h 90"/>
                  <a:gd name="T32" fmla="*/ 84 w 164"/>
                  <a:gd name="T33" fmla="*/ 2 h 90"/>
                  <a:gd name="T34" fmla="*/ 86 w 164"/>
                  <a:gd name="T35" fmla="*/ 2 h 90"/>
                  <a:gd name="T36" fmla="*/ 164 w 164"/>
                  <a:gd name="T37" fmla="*/ 3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4" h="90">
                    <a:moveTo>
                      <a:pt x="164" y="90"/>
                    </a:moveTo>
                    <a:lnTo>
                      <a:pt x="163" y="87"/>
                    </a:lnTo>
                    <a:lnTo>
                      <a:pt x="156" y="81"/>
                    </a:lnTo>
                    <a:lnTo>
                      <a:pt x="144" y="74"/>
                    </a:lnTo>
                    <a:lnTo>
                      <a:pt x="127" y="63"/>
                    </a:lnTo>
                    <a:lnTo>
                      <a:pt x="108" y="52"/>
                    </a:lnTo>
                    <a:lnTo>
                      <a:pt x="85" y="40"/>
                    </a:lnTo>
                    <a:lnTo>
                      <a:pt x="60" y="27"/>
                    </a:lnTo>
                    <a:lnTo>
                      <a:pt x="31" y="14"/>
                    </a:lnTo>
                    <a:lnTo>
                      <a:pt x="3" y="0"/>
                    </a:lnTo>
                    <a:lnTo>
                      <a:pt x="0" y="7"/>
                    </a:lnTo>
                    <a:lnTo>
                      <a:pt x="20" y="16"/>
                    </a:lnTo>
                    <a:lnTo>
                      <a:pt x="38" y="25"/>
                    </a:lnTo>
                    <a:lnTo>
                      <a:pt x="54" y="32"/>
                    </a:lnTo>
                    <a:lnTo>
                      <a:pt x="68" y="40"/>
                    </a:lnTo>
                    <a:lnTo>
                      <a:pt x="78" y="47"/>
                    </a:lnTo>
                    <a:lnTo>
                      <a:pt x="84" y="50"/>
                    </a:lnTo>
                    <a:lnTo>
                      <a:pt x="86" y="54"/>
                    </a:lnTo>
                    <a:lnTo>
                      <a:pt x="164" y="90"/>
                    </a:lnTo>
                    <a:close/>
                  </a:path>
                </a:pathLst>
              </a:custGeom>
              <a:solidFill>
                <a:srgbClr val="B0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3" name="Freeform 694"/>
              <p:cNvSpPr>
                <a:spLocks/>
              </p:cNvSpPr>
              <p:nvPr/>
            </p:nvSpPr>
            <p:spPr bwMode="auto">
              <a:xfrm>
                <a:off x="1267" y="1550"/>
                <a:ext cx="87" cy="23"/>
              </a:xfrm>
              <a:custGeom>
                <a:avLst/>
                <a:gdLst>
                  <a:gd name="T0" fmla="*/ 1 w 87"/>
                  <a:gd name="T1" fmla="*/ 0 h 47"/>
                  <a:gd name="T2" fmla="*/ 21 w 87"/>
                  <a:gd name="T3" fmla="*/ 0 h 47"/>
                  <a:gd name="T4" fmla="*/ 39 w 87"/>
                  <a:gd name="T5" fmla="*/ 0 h 47"/>
                  <a:gd name="T6" fmla="*/ 55 w 87"/>
                  <a:gd name="T7" fmla="*/ 0 h 47"/>
                  <a:gd name="T8" fmla="*/ 69 w 87"/>
                  <a:gd name="T9" fmla="*/ 1 h 47"/>
                  <a:gd name="T10" fmla="*/ 79 w 87"/>
                  <a:gd name="T11" fmla="*/ 1 h 47"/>
                  <a:gd name="T12" fmla="*/ 85 w 87"/>
                  <a:gd name="T13" fmla="*/ 1 h 47"/>
                  <a:gd name="T14" fmla="*/ 87 w 87"/>
                  <a:gd name="T15" fmla="*/ 1 h 47"/>
                  <a:gd name="T16" fmla="*/ 1 w 87"/>
                  <a:gd name="T17" fmla="*/ 0 h 47"/>
                  <a:gd name="T18" fmla="*/ 0 w 87"/>
                  <a:gd name="T19" fmla="*/ 0 h 47"/>
                  <a:gd name="T20" fmla="*/ 1 w 87"/>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7" h="47">
                    <a:moveTo>
                      <a:pt x="1" y="0"/>
                    </a:moveTo>
                    <a:lnTo>
                      <a:pt x="21" y="9"/>
                    </a:lnTo>
                    <a:lnTo>
                      <a:pt x="39" y="18"/>
                    </a:lnTo>
                    <a:lnTo>
                      <a:pt x="55" y="25"/>
                    </a:lnTo>
                    <a:lnTo>
                      <a:pt x="69" y="33"/>
                    </a:lnTo>
                    <a:lnTo>
                      <a:pt x="79" y="40"/>
                    </a:lnTo>
                    <a:lnTo>
                      <a:pt x="85" y="43"/>
                    </a:lnTo>
                    <a:lnTo>
                      <a:pt x="87" y="47"/>
                    </a:lnTo>
                    <a:lnTo>
                      <a:pt x="1" y="7"/>
                    </a:lnTo>
                    <a:lnTo>
                      <a:pt x="0" y="5"/>
                    </a:lnTo>
                    <a:lnTo>
                      <a:pt x="1" y="0"/>
                    </a:lnTo>
                    <a:close/>
                  </a:path>
                </a:pathLst>
              </a:custGeom>
              <a:solidFill>
                <a:srgbClr val="B0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4" name="Freeform 695"/>
              <p:cNvSpPr>
                <a:spLocks/>
              </p:cNvSpPr>
              <p:nvPr/>
            </p:nvSpPr>
            <p:spPr bwMode="auto">
              <a:xfrm>
                <a:off x="1267" y="1553"/>
                <a:ext cx="1" cy="1"/>
              </a:xfrm>
              <a:custGeom>
                <a:avLst/>
                <a:gdLst>
                  <a:gd name="T0" fmla="*/ 1 w 1"/>
                  <a:gd name="T1" fmla="*/ 1 h 2"/>
                  <a:gd name="T2" fmla="*/ 0 w 1"/>
                  <a:gd name="T3" fmla="*/ 0 h 2"/>
                  <a:gd name="T4" fmla="*/ 0 w 1"/>
                  <a:gd name="T5" fmla="*/ 0 h 2"/>
                  <a:gd name="T6" fmla="*/ 0 w 1"/>
                  <a:gd name="T7" fmla="*/ 0 h 2"/>
                  <a:gd name="T8" fmla="*/ 1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2"/>
                    </a:moveTo>
                    <a:lnTo>
                      <a:pt x="0" y="0"/>
                    </a:lnTo>
                    <a:lnTo>
                      <a:pt x="1" y="2"/>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5" name="Freeform 696"/>
              <p:cNvSpPr>
                <a:spLocks/>
              </p:cNvSpPr>
              <p:nvPr/>
            </p:nvSpPr>
            <p:spPr bwMode="auto">
              <a:xfrm>
                <a:off x="1267" y="1514"/>
                <a:ext cx="1019" cy="271"/>
              </a:xfrm>
              <a:custGeom>
                <a:avLst/>
                <a:gdLst>
                  <a:gd name="T0" fmla="*/ 996 w 1019"/>
                  <a:gd name="T1" fmla="*/ 16 h 543"/>
                  <a:gd name="T2" fmla="*/ 0 w 1019"/>
                  <a:gd name="T3" fmla="*/ 2 h 543"/>
                  <a:gd name="T4" fmla="*/ 22 w 1019"/>
                  <a:gd name="T5" fmla="*/ 0 h 543"/>
                  <a:gd name="T6" fmla="*/ 1019 w 1019"/>
                  <a:gd name="T7" fmla="*/ 14 h 543"/>
                  <a:gd name="T8" fmla="*/ 996 w 1019"/>
                  <a:gd name="T9" fmla="*/ 16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9" h="543">
                    <a:moveTo>
                      <a:pt x="996" y="543"/>
                    </a:moveTo>
                    <a:lnTo>
                      <a:pt x="0" y="77"/>
                    </a:lnTo>
                    <a:lnTo>
                      <a:pt x="22" y="0"/>
                    </a:lnTo>
                    <a:lnTo>
                      <a:pt x="1019" y="463"/>
                    </a:lnTo>
                    <a:lnTo>
                      <a:pt x="996"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6" name="Freeform 697"/>
              <p:cNvSpPr>
                <a:spLocks/>
              </p:cNvSpPr>
              <p:nvPr/>
            </p:nvSpPr>
            <p:spPr bwMode="auto">
              <a:xfrm>
                <a:off x="1289" y="1514"/>
                <a:ext cx="997" cy="271"/>
              </a:xfrm>
              <a:custGeom>
                <a:avLst/>
                <a:gdLst>
                  <a:gd name="T0" fmla="*/ 974 w 997"/>
                  <a:gd name="T1" fmla="*/ 16 h 543"/>
                  <a:gd name="T2" fmla="*/ 997 w 997"/>
                  <a:gd name="T3" fmla="*/ 14 h 543"/>
                  <a:gd name="T4" fmla="*/ 0 w 997"/>
                  <a:gd name="T5" fmla="*/ 0 h 543"/>
                  <a:gd name="T6" fmla="*/ 0 w 997"/>
                  <a:gd name="T7" fmla="*/ 0 h 543"/>
                  <a:gd name="T8" fmla="*/ 70 w 997"/>
                  <a:gd name="T9" fmla="*/ 1 h 543"/>
                  <a:gd name="T10" fmla="*/ 138 w 997"/>
                  <a:gd name="T11" fmla="*/ 2 h 543"/>
                  <a:gd name="T12" fmla="*/ 207 w 997"/>
                  <a:gd name="T13" fmla="*/ 3 h 543"/>
                  <a:gd name="T14" fmla="*/ 273 w 997"/>
                  <a:gd name="T15" fmla="*/ 4 h 543"/>
                  <a:gd name="T16" fmla="*/ 338 w 997"/>
                  <a:gd name="T17" fmla="*/ 5 h 543"/>
                  <a:gd name="T18" fmla="*/ 402 w 997"/>
                  <a:gd name="T19" fmla="*/ 6 h 543"/>
                  <a:gd name="T20" fmla="*/ 464 w 997"/>
                  <a:gd name="T21" fmla="*/ 7 h 543"/>
                  <a:gd name="T22" fmla="*/ 522 w 997"/>
                  <a:gd name="T23" fmla="*/ 8 h 543"/>
                  <a:gd name="T24" fmla="*/ 579 w 997"/>
                  <a:gd name="T25" fmla="*/ 8 h 543"/>
                  <a:gd name="T26" fmla="*/ 632 w 997"/>
                  <a:gd name="T27" fmla="*/ 9 h 543"/>
                  <a:gd name="T28" fmla="*/ 682 w 997"/>
                  <a:gd name="T29" fmla="*/ 10 h 543"/>
                  <a:gd name="T30" fmla="*/ 727 w 997"/>
                  <a:gd name="T31" fmla="*/ 11 h 543"/>
                  <a:gd name="T32" fmla="*/ 769 w 997"/>
                  <a:gd name="T33" fmla="*/ 12 h 543"/>
                  <a:gd name="T34" fmla="*/ 807 w 997"/>
                  <a:gd name="T35" fmla="*/ 13 h 543"/>
                  <a:gd name="T36" fmla="*/ 843 w 997"/>
                  <a:gd name="T37" fmla="*/ 13 h 543"/>
                  <a:gd name="T38" fmla="*/ 873 w 997"/>
                  <a:gd name="T39" fmla="*/ 14 h 543"/>
                  <a:gd name="T40" fmla="*/ 897 w 997"/>
                  <a:gd name="T41" fmla="*/ 14 h 543"/>
                  <a:gd name="T42" fmla="*/ 918 w 997"/>
                  <a:gd name="T43" fmla="*/ 15 h 543"/>
                  <a:gd name="T44" fmla="*/ 933 w 997"/>
                  <a:gd name="T45" fmla="*/ 15 h 543"/>
                  <a:gd name="T46" fmla="*/ 945 w 997"/>
                  <a:gd name="T47" fmla="*/ 16 h 543"/>
                  <a:gd name="T48" fmla="*/ 950 w 997"/>
                  <a:gd name="T49" fmla="*/ 16 h 543"/>
                  <a:gd name="T50" fmla="*/ 950 w 997"/>
                  <a:gd name="T51" fmla="*/ 16 h 543"/>
                  <a:gd name="T52" fmla="*/ 974 w 997"/>
                  <a:gd name="T53" fmla="*/ 16 h 5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7" h="543">
                    <a:moveTo>
                      <a:pt x="974" y="543"/>
                    </a:moveTo>
                    <a:lnTo>
                      <a:pt x="997" y="463"/>
                    </a:lnTo>
                    <a:lnTo>
                      <a:pt x="0" y="0"/>
                    </a:lnTo>
                    <a:lnTo>
                      <a:pt x="0" y="1"/>
                    </a:lnTo>
                    <a:lnTo>
                      <a:pt x="70" y="34"/>
                    </a:lnTo>
                    <a:lnTo>
                      <a:pt x="138" y="66"/>
                    </a:lnTo>
                    <a:lnTo>
                      <a:pt x="207" y="99"/>
                    </a:lnTo>
                    <a:lnTo>
                      <a:pt x="273" y="132"/>
                    </a:lnTo>
                    <a:lnTo>
                      <a:pt x="338" y="164"/>
                    </a:lnTo>
                    <a:lnTo>
                      <a:pt x="402" y="197"/>
                    </a:lnTo>
                    <a:lnTo>
                      <a:pt x="464" y="228"/>
                    </a:lnTo>
                    <a:lnTo>
                      <a:pt x="522" y="258"/>
                    </a:lnTo>
                    <a:lnTo>
                      <a:pt x="579" y="287"/>
                    </a:lnTo>
                    <a:lnTo>
                      <a:pt x="632" y="316"/>
                    </a:lnTo>
                    <a:lnTo>
                      <a:pt x="682" y="343"/>
                    </a:lnTo>
                    <a:lnTo>
                      <a:pt x="727" y="371"/>
                    </a:lnTo>
                    <a:lnTo>
                      <a:pt x="769" y="394"/>
                    </a:lnTo>
                    <a:lnTo>
                      <a:pt x="807" y="418"/>
                    </a:lnTo>
                    <a:lnTo>
                      <a:pt x="843" y="439"/>
                    </a:lnTo>
                    <a:lnTo>
                      <a:pt x="873" y="459"/>
                    </a:lnTo>
                    <a:lnTo>
                      <a:pt x="897" y="476"/>
                    </a:lnTo>
                    <a:lnTo>
                      <a:pt x="918" y="492"/>
                    </a:lnTo>
                    <a:lnTo>
                      <a:pt x="933" y="505"/>
                    </a:lnTo>
                    <a:lnTo>
                      <a:pt x="945" y="515"/>
                    </a:lnTo>
                    <a:lnTo>
                      <a:pt x="950" y="524"/>
                    </a:lnTo>
                    <a:lnTo>
                      <a:pt x="950" y="532"/>
                    </a:lnTo>
                    <a:lnTo>
                      <a:pt x="974" y="543"/>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7" name="Freeform 698"/>
              <p:cNvSpPr>
                <a:spLocks/>
              </p:cNvSpPr>
              <p:nvPr/>
            </p:nvSpPr>
            <p:spPr bwMode="auto">
              <a:xfrm>
                <a:off x="1288" y="1515"/>
                <a:ext cx="951" cy="265"/>
              </a:xfrm>
              <a:custGeom>
                <a:avLst/>
                <a:gdLst>
                  <a:gd name="T0" fmla="*/ 1 w 951"/>
                  <a:gd name="T1" fmla="*/ 0 h 531"/>
                  <a:gd name="T2" fmla="*/ 71 w 951"/>
                  <a:gd name="T3" fmla="*/ 1 h 531"/>
                  <a:gd name="T4" fmla="*/ 139 w 951"/>
                  <a:gd name="T5" fmla="*/ 2 h 531"/>
                  <a:gd name="T6" fmla="*/ 208 w 951"/>
                  <a:gd name="T7" fmla="*/ 3 h 531"/>
                  <a:gd name="T8" fmla="*/ 274 w 951"/>
                  <a:gd name="T9" fmla="*/ 4 h 531"/>
                  <a:gd name="T10" fmla="*/ 339 w 951"/>
                  <a:gd name="T11" fmla="*/ 5 h 531"/>
                  <a:gd name="T12" fmla="*/ 403 w 951"/>
                  <a:gd name="T13" fmla="*/ 6 h 531"/>
                  <a:gd name="T14" fmla="*/ 465 w 951"/>
                  <a:gd name="T15" fmla="*/ 7 h 531"/>
                  <a:gd name="T16" fmla="*/ 523 w 951"/>
                  <a:gd name="T17" fmla="*/ 8 h 531"/>
                  <a:gd name="T18" fmla="*/ 580 w 951"/>
                  <a:gd name="T19" fmla="*/ 8 h 531"/>
                  <a:gd name="T20" fmla="*/ 633 w 951"/>
                  <a:gd name="T21" fmla="*/ 9 h 531"/>
                  <a:gd name="T22" fmla="*/ 683 w 951"/>
                  <a:gd name="T23" fmla="*/ 10 h 531"/>
                  <a:gd name="T24" fmla="*/ 728 w 951"/>
                  <a:gd name="T25" fmla="*/ 11 h 531"/>
                  <a:gd name="T26" fmla="*/ 770 w 951"/>
                  <a:gd name="T27" fmla="*/ 12 h 531"/>
                  <a:gd name="T28" fmla="*/ 808 w 951"/>
                  <a:gd name="T29" fmla="*/ 13 h 531"/>
                  <a:gd name="T30" fmla="*/ 844 w 951"/>
                  <a:gd name="T31" fmla="*/ 13 h 531"/>
                  <a:gd name="T32" fmla="*/ 874 w 951"/>
                  <a:gd name="T33" fmla="*/ 14 h 531"/>
                  <a:gd name="T34" fmla="*/ 898 w 951"/>
                  <a:gd name="T35" fmla="*/ 14 h 531"/>
                  <a:gd name="T36" fmla="*/ 919 w 951"/>
                  <a:gd name="T37" fmla="*/ 15 h 531"/>
                  <a:gd name="T38" fmla="*/ 934 w 951"/>
                  <a:gd name="T39" fmla="*/ 15 h 531"/>
                  <a:gd name="T40" fmla="*/ 946 w 951"/>
                  <a:gd name="T41" fmla="*/ 16 h 531"/>
                  <a:gd name="T42" fmla="*/ 951 w 951"/>
                  <a:gd name="T43" fmla="*/ 16 h 531"/>
                  <a:gd name="T44" fmla="*/ 951 w 951"/>
                  <a:gd name="T45" fmla="*/ 16 h 531"/>
                  <a:gd name="T46" fmla="*/ 927 w 951"/>
                  <a:gd name="T47" fmla="*/ 16 h 531"/>
                  <a:gd name="T48" fmla="*/ 926 w 951"/>
                  <a:gd name="T49" fmla="*/ 16 h 531"/>
                  <a:gd name="T50" fmla="*/ 920 w 951"/>
                  <a:gd name="T51" fmla="*/ 15 h 531"/>
                  <a:gd name="T52" fmla="*/ 909 w 951"/>
                  <a:gd name="T53" fmla="*/ 15 h 531"/>
                  <a:gd name="T54" fmla="*/ 892 w 951"/>
                  <a:gd name="T55" fmla="*/ 14 h 531"/>
                  <a:gd name="T56" fmla="*/ 869 w 951"/>
                  <a:gd name="T57" fmla="*/ 14 h 531"/>
                  <a:gd name="T58" fmla="*/ 842 w 951"/>
                  <a:gd name="T59" fmla="*/ 13 h 531"/>
                  <a:gd name="T60" fmla="*/ 811 w 951"/>
                  <a:gd name="T61" fmla="*/ 13 h 531"/>
                  <a:gd name="T62" fmla="*/ 775 w 951"/>
                  <a:gd name="T63" fmla="*/ 12 h 531"/>
                  <a:gd name="T64" fmla="*/ 734 w 951"/>
                  <a:gd name="T65" fmla="*/ 11 h 531"/>
                  <a:gd name="T66" fmla="*/ 688 w 951"/>
                  <a:gd name="T67" fmla="*/ 10 h 531"/>
                  <a:gd name="T68" fmla="*/ 640 w 951"/>
                  <a:gd name="T69" fmla="*/ 10 h 531"/>
                  <a:gd name="T70" fmla="*/ 587 w 951"/>
                  <a:gd name="T71" fmla="*/ 9 h 531"/>
                  <a:gd name="T72" fmla="*/ 531 w 951"/>
                  <a:gd name="T73" fmla="*/ 8 h 531"/>
                  <a:gd name="T74" fmla="*/ 472 w 951"/>
                  <a:gd name="T75" fmla="*/ 7 h 531"/>
                  <a:gd name="T76" fmla="*/ 410 w 951"/>
                  <a:gd name="T77" fmla="*/ 6 h 531"/>
                  <a:gd name="T78" fmla="*/ 345 w 951"/>
                  <a:gd name="T79" fmla="*/ 5 h 531"/>
                  <a:gd name="T80" fmla="*/ 278 w 951"/>
                  <a:gd name="T81" fmla="*/ 4 h 531"/>
                  <a:gd name="T82" fmla="*/ 211 w 951"/>
                  <a:gd name="T83" fmla="*/ 3 h 531"/>
                  <a:gd name="T84" fmla="*/ 141 w 951"/>
                  <a:gd name="T85" fmla="*/ 2 h 531"/>
                  <a:gd name="T86" fmla="*/ 71 w 951"/>
                  <a:gd name="T87" fmla="*/ 1 h 531"/>
                  <a:gd name="T88" fmla="*/ 0 w 951"/>
                  <a:gd name="T89" fmla="*/ 0 h 531"/>
                  <a:gd name="T90" fmla="*/ 1 w 951"/>
                  <a:gd name="T91" fmla="*/ 0 h 53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1" h="531">
                    <a:moveTo>
                      <a:pt x="1" y="0"/>
                    </a:moveTo>
                    <a:lnTo>
                      <a:pt x="71" y="33"/>
                    </a:lnTo>
                    <a:lnTo>
                      <a:pt x="139" y="65"/>
                    </a:lnTo>
                    <a:lnTo>
                      <a:pt x="208" y="98"/>
                    </a:lnTo>
                    <a:lnTo>
                      <a:pt x="274" y="131"/>
                    </a:lnTo>
                    <a:lnTo>
                      <a:pt x="339" y="163"/>
                    </a:lnTo>
                    <a:lnTo>
                      <a:pt x="403" y="196"/>
                    </a:lnTo>
                    <a:lnTo>
                      <a:pt x="465" y="227"/>
                    </a:lnTo>
                    <a:lnTo>
                      <a:pt x="523" y="257"/>
                    </a:lnTo>
                    <a:lnTo>
                      <a:pt x="580" y="286"/>
                    </a:lnTo>
                    <a:lnTo>
                      <a:pt x="633" y="315"/>
                    </a:lnTo>
                    <a:lnTo>
                      <a:pt x="683" y="342"/>
                    </a:lnTo>
                    <a:lnTo>
                      <a:pt x="728" y="370"/>
                    </a:lnTo>
                    <a:lnTo>
                      <a:pt x="770" y="393"/>
                    </a:lnTo>
                    <a:lnTo>
                      <a:pt x="808" y="417"/>
                    </a:lnTo>
                    <a:lnTo>
                      <a:pt x="844" y="438"/>
                    </a:lnTo>
                    <a:lnTo>
                      <a:pt x="874" y="458"/>
                    </a:lnTo>
                    <a:lnTo>
                      <a:pt x="898" y="475"/>
                    </a:lnTo>
                    <a:lnTo>
                      <a:pt x="919" y="491"/>
                    </a:lnTo>
                    <a:lnTo>
                      <a:pt x="934" y="504"/>
                    </a:lnTo>
                    <a:lnTo>
                      <a:pt x="946" y="514"/>
                    </a:lnTo>
                    <a:lnTo>
                      <a:pt x="951" y="523"/>
                    </a:lnTo>
                    <a:lnTo>
                      <a:pt x="951" y="531"/>
                    </a:lnTo>
                    <a:lnTo>
                      <a:pt x="927" y="520"/>
                    </a:lnTo>
                    <a:lnTo>
                      <a:pt x="926" y="513"/>
                    </a:lnTo>
                    <a:lnTo>
                      <a:pt x="920" y="504"/>
                    </a:lnTo>
                    <a:lnTo>
                      <a:pt x="909" y="491"/>
                    </a:lnTo>
                    <a:lnTo>
                      <a:pt x="892" y="476"/>
                    </a:lnTo>
                    <a:lnTo>
                      <a:pt x="869" y="462"/>
                    </a:lnTo>
                    <a:lnTo>
                      <a:pt x="842" y="442"/>
                    </a:lnTo>
                    <a:lnTo>
                      <a:pt x="811" y="422"/>
                    </a:lnTo>
                    <a:lnTo>
                      <a:pt x="775" y="400"/>
                    </a:lnTo>
                    <a:lnTo>
                      <a:pt x="734" y="375"/>
                    </a:lnTo>
                    <a:lnTo>
                      <a:pt x="688" y="350"/>
                    </a:lnTo>
                    <a:lnTo>
                      <a:pt x="640" y="323"/>
                    </a:lnTo>
                    <a:lnTo>
                      <a:pt x="587" y="294"/>
                    </a:lnTo>
                    <a:lnTo>
                      <a:pt x="531" y="265"/>
                    </a:lnTo>
                    <a:lnTo>
                      <a:pt x="472" y="234"/>
                    </a:lnTo>
                    <a:lnTo>
                      <a:pt x="410" y="201"/>
                    </a:lnTo>
                    <a:lnTo>
                      <a:pt x="345" y="169"/>
                    </a:lnTo>
                    <a:lnTo>
                      <a:pt x="278" y="136"/>
                    </a:lnTo>
                    <a:lnTo>
                      <a:pt x="211" y="102"/>
                    </a:lnTo>
                    <a:lnTo>
                      <a:pt x="141" y="69"/>
                    </a:lnTo>
                    <a:lnTo>
                      <a:pt x="71" y="35"/>
                    </a:lnTo>
                    <a:lnTo>
                      <a:pt x="0" y="2"/>
                    </a:lnTo>
                    <a:lnTo>
                      <a:pt x="1" y="0"/>
                    </a:lnTo>
                    <a:close/>
                  </a:path>
                </a:pathLst>
              </a:custGeom>
              <a:solidFill>
                <a:srgbClr val="B4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8" name="Freeform 699"/>
              <p:cNvSpPr>
                <a:spLocks/>
              </p:cNvSpPr>
              <p:nvPr/>
            </p:nvSpPr>
            <p:spPr bwMode="auto">
              <a:xfrm>
                <a:off x="1288" y="1516"/>
                <a:ext cx="927" cy="258"/>
              </a:xfrm>
              <a:custGeom>
                <a:avLst/>
                <a:gdLst>
                  <a:gd name="T0" fmla="*/ 927 w 927"/>
                  <a:gd name="T1" fmla="*/ 16 h 518"/>
                  <a:gd name="T2" fmla="*/ 926 w 927"/>
                  <a:gd name="T3" fmla="*/ 15 h 518"/>
                  <a:gd name="T4" fmla="*/ 920 w 927"/>
                  <a:gd name="T5" fmla="*/ 15 h 518"/>
                  <a:gd name="T6" fmla="*/ 909 w 927"/>
                  <a:gd name="T7" fmla="*/ 15 h 518"/>
                  <a:gd name="T8" fmla="*/ 892 w 927"/>
                  <a:gd name="T9" fmla="*/ 14 h 518"/>
                  <a:gd name="T10" fmla="*/ 869 w 927"/>
                  <a:gd name="T11" fmla="*/ 14 h 518"/>
                  <a:gd name="T12" fmla="*/ 842 w 927"/>
                  <a:gd name="T13" fmla="*/ 13 h 518"/>
                  <a:gd name="T14" fmla="*/ 811 w 927"/>
                  <a:gd name="T15" fmla="*/ 13 h 518"/>
                  <a:gd name="T16" fmla="*/ 775 w 927"/>
                  <a:gd name="T17" fmla="*/ 12 h 518"/>
                  <a:gd name="T18" fmla="*/ 734 w 927"/>
                  <a:gd name="T19" fmla="*/ 11 h 518"/>
                  <a:gd name="T20" fmla="*/ 688 w 927"/>
                  <a:gd name="T21" fmla="*/ 10 h 518"/>
                  <a:gd name="T22" fmla="*/ 640 w 927"/>
                  <a:gd name="T23" fmla="*/ 10 h 518"/>
                  <a:gd name="T24" fmla="*/ 587 w 927"/>
                  <a:gd name="T25" fmla="*/ 9 h 518"/>
                  <a:gd name="T26" fmla="*/ 531 w 927"/>
                  <a:gd name="T27" fmla="*/ 8 h 518"/>
                  <a:gd name="T28" fmla="*/ 472 w 927"/>
                  <a:gd name="T29" fmla="*/ 7 h 518"/>
                  <a:gd name="T30" fmla="*/ 410 w 927"/>
                  <a:gd name="T31" fmla="*/ 6 h 518"/>
                  <a:gd name="T32" fmla="*/ 345 w 927"/>
                  <a:gd name="T33" fmla="*/ 5 h 518"/>
                  <a:gd name="T34" fmla="*/ 278 w 927"/>
                  <a:gd name="T35" fmla="*/ 4 h 518"/>
                  <a:gd name="T36" fmla="*/ 211 w 927"/>
                  <a:gd name="T37" fmla="*/ 3 h 518"/>
                  <a:gd name="T38" fmla="*/ 141 w 927"/>
                  <a:gd name="T39" fmla="*/ 2 h 518"/>
                  <a:gd name="T40" fmla="*/ 71 w 927"/>
                  <a:gd name="T41" fmla="*/ 1 h 518"/>
                  <a:gd name="T42" fmla="*/ 0 w 927"/>
                  <a:gd name="T43" fmla="*/ 0 h 518"/>
                  <a:gd name="T44" fmla="*/ 0 w 927"/>
                  <a:gd name="T45" fmla="*/ 0 h 518"/>
                  <a:gd name="T46" fmla="*/ 69 w 927"/>
                  <a:gd name="T47" fmla="*/ 1 h 518"/>
                  <a:gd name="T48" fmla="*/ 137 w 927"/>
                  <a:gd name="T49" fmla="*/ 2 h 518"/>
                  <a:gd name="T50" fmla="*/ 205 w 927"/>
                  <a:gd name="T51" fmla="*/ 3 h 518"/>
                  <a:gd name="T52" fmla="*/ 271 w 927"/>
                  <a:gd name="T53" fmla="*/ 4 h 518"/>
                  <a:gd name="T54" fmla="*/ 335 w 927"/>
                  <a:gd name="T55" fmla="*/ 5 h 518"/>
                  <a:gd name="T56" fmla="*/ 399 w 927"/>
                  <a:gd name="T57" fmla="*/ 6 h 518"/>
                  <a:gd name="T58" fmla="*/ 458 w 927"/>
                  <a:gd name="T59" fmla="*/ 7 h 518"/>
                  <a:gd name="T60" fmla="*/ 516 w 927"/>
                  <a:gd name="T61" fmla="*/ 8 h 518"/>
                  <a:gd name="T62" fmla="*/ 571 w 927"/>
                  <a:gd name="T63" fmla="*/ 8 h 518"/>
                  <a:gd name="T64" fmla="*/ 622 w 927"/>
                  <a:gd name="T65" fmla="*/ 9 h 518"/>
                  <a:gd name="T66" fmla="*/ 670 w 927"/>
                  <a:gd name="T67" fmla="*/ 10 h 518"/>
                  <a:gd name="T68" fmla="*/ 714 w 927"/>
                  <a:gd name="T69" fmla="*/ 11 h 518"/>
                  <a:gd name="T70" fmla="*/ 753 w 927"/>
                  <a:gd name="T71" fmla="*/ 12 h 518"/>
                  <a:gd name="T72" fmla="*/ 789 w 927"/>
                  <a:gd name="T73" fmla="*/ 12 h 518"/>
                  <a:gd name="T74" fmla="*/ 820 w 927"/>
                  <a:gd name="T75" fmla="*/ 13 h 518"/>
                  <a:gd name="T76" fmla="*/ 845 w 927"/>
                  <a:gd name="T77" fmla="*/ 14 h 518"/>
                  <a:gd name="T78" fmla="*/ 866 w 927"/>
                  <a:gd name="T79" fmla="*/ 14 h 518"/>
                  <a:gd name="T80" fmla="*/ 883 w 927"/>
                  <a:gd name="T81" fmla="*/ 14 h 518"/>
                  <a:gd name="T82" fmla="*/ 895 w 927"/>
                  <a:gd name="T83" fmla="*/ 15 h 518"/>
                  <a:gd name="T84" fmla="*/ 900 w 927"/>
                  <a:gd name="T85" fmla="*/ 15 h 518"/>
                  <a:gd name="T86" fmla="*/ 902 w 927"/>
                  <a:gd name="T87" fmla="*/ 15 h 518"/>
                  <a:gd name="T88" fmla="*/ 927 w 927"/>
                  <a:gd name="T89" fmla="*/ 16 h 5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27" h="518">
                    <a:moveTo>
                      <a:pt x="927" y="518"/>
                    </a:moveTo>
                    <a:lnTo>
                      <a:pt x="926" y="511"/>
                    </a:lnTo>
                    <a:lnTo>
                      <a:pt x="920" y="502"/>
                    </a:lnTo>
                    <a:lnTo>
                      <a:pt x="909" y="489"/>
                    </a:lnTo>
                    <a:lnTo>
                      <a:pt x="892" y="474"/>
                    </a:lnTo>
                    <a:lnTo>
                      <a:pt x="869" y="460"/>
                    </a:lnTo>
                    <a:lnTo>
                      <a:pt x="842" y="440"/>
                    </a:lnTo>
                    <a:lnTo>
                      <a:pt x="811" y="420"/>
                    </a:lnTo>
                    <a:lnTo>
                      <a:pt x="775" y="398"/>
                    </a:lnTo>
                    <a:lnTo>
                      <a:pt x="734" y="373"/>
                    </a:lnTo>
                    <a:lnTo>
                      <a:pt x="688" y="348"/>
                    </a:lnTo>
                    <a:lnTo>
                      <a:pt x="640" y="321"/>
                    </a:lnTo>
                    <a:lnTo>
                      <a:pt x="587" y="292"/>
                    </a:lnTo>
                    <a:lnTo>
                      <a:pt x="531" y="263"/>
                    </a:lnTo>
                    <a:lnTo>
                      <a:pt x="472" y="232"/>
                    </a:lnTo>
                    <a:lnTo>
                      <a:pt x="410" y="199"/>
                    </a:lnTo>
                    <a:lnTo>
                      <a:pt x="345" y="167"/>
                    </a:lnTo>
                    <a:lnTo>
                      <a:pt x="278" y="134"/>
                    </a:lnTo>
                    <a:lnTo>
                      <a:pt x="211" y="100"/>
                    </a:lnTo>
                    <a:lnTo>
                      <a:pt x="141" y="67"/>
                    </a:lnTo>
                    <a:lnTo>
                      <a:pt x="71" y="33"/>
                    </a:lnTo>
                    <a:lnTo>
                      <a:pt x="0" y="0"/>
                    </a:lnTo>
                    <a:lnTo>
                      <a:pt x="0" y="2"/>
                    </a:lnTo>
                    <a:lnTo>
                      <a:pt x="69" y="35"/>
                    </a:lnTo>
                    <a:lnTo>
                      <a:pt x="137" y="67"/>
                    </a:lnTo>
                    <a:lnTo>
                      <a:pt x="205" y="100"/>
                    </a:lnTo>
                    <a:lnTo>
                      <a:pt x="271" y="132"/>
                    </a:lnTo>
                    <a:lnTo>
                      <a:pt x="335" y="165"/>
                    </a:lnTo>
                    <a:lnTo>
                      <a:pt x="399" y="196"/>
                    </a:lnTo>
                    <a:lnTo>
                      <a:pt x="458" y="226"/>
                    </a:lnTo>
                    <a:lnTo>
                      <a:pt x="516" y="257"/>
                    </a:lnTo>
                    <a:lnTo>
                      <a:pt x="571" y="286"/>
                    </a:lnTo>
                    <a:lnTo>
                      <a:pt x="622" y="313"/>
                    </a:lnTo>
                    <a:lnTo>
                      <a:pt x="670" y="340"/>
                    </a:lnTo>
                    <a:lnTo>
                      <a:pt x="714" y="366"/>
                    </a:lnTo>
                    <a:lnTo>
                      <a:pt x="753" y="389"/>
                    </a:lnTo>
                    <a:lnTo>
                      <a:pt x="789" y="411"/>
                    </a:lnTo>
                    <a:lnTo>
                      <a:pt x="820" y="431"/>
                    </a:lnTo>
                    <a:lnTo>
                      <a:pt x="845" y="449"/>
                    </a:lnTo>
                    <a:lnTo>
                      <a:pt x="866" y="465"/>
                    </a:lnTo>
                    <a:lnTo>
                      <a:pt x="883" y="478"/>
                    </a:lnTo>
                    <a:lnTo>
                      <a:pt x="895" y="489"/>
                    </a:lnTo>
                    <a:lnTo>
                      <a:pt x="900" y="498"/>
                    </a:lnTo>
                    <a:lnTo>
                      <a:pt x="902" y="505"/>
                    </a:lnTo>
                    <a:lnTo>
                      <a:pt x="927" y="518"/>
                    </a:lnTo>
                    <a:close/>
                  </a:path>
                </a:pathLst>
              </a:custGeom>
              <a:solidFill>
                <a:srgbClr val="B4B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49" name="Freeform 700"/>
              <p:cNvSpPr>
                <a:spLocks/>
              </p:cNvSpPr>
              <p:nvPr/>
            </p:nvSpPr>
            <p:spPr bwMode="auto">
              <a:xfrm>
                <a:off x="1287" y="1516"/>
                <a:ext cx="903" cy="252"/>
              </a:xfrm>
              <a:custGeom>
                <a:avLst/>
                <a:gdLst>
                  <a:gd name="T0" fmla="*/ 1 w 903"/>
                  <a:gd name="T1" fmla="*/ 0 h 503"/>
                  <a:gd name="T2" fmla="*/ 70 w 903"/>
                  <a:gd name="T3" fmla="*/ 2 h 503"/>
                  <a:gd name="T4" fmla="*/ 138 w 903"/>
                  <a:gd name="T5" fmla="*/ 3 h 503"/>
                  <a:gd name="T6" fmla="*/ 206 w 903"/>
                  <a:gd name="T7" fmla="*/ 4 h 503"/>
                  <a:gd name="T8" fmla="*/ 272 w 903"/>
                  <a:gd name="T9" fmla="*/ 5 h 503"/>
                  <a:gd name="T10" fmla="*/ 336 w 903"/>
                  <a:gd name="T11" fmla="*/ 6 h 503"/>
                  <a:gd name="T12" fmla="*/ 400 w 903"/>
                  <a:gd name="T13" fmla="*/ 7 h 503"/>
                  <a:gd name="T14" fmla="*/ 459 w 903"/>
                  <a:gd name="T15" fmla="*/ 7 h 503"/>
                  <a:gd name="T16" fmla="*/ 517 w 903"/>
                  <a:gd name="T17" fmla="*/ 8 h 503"/>
                  <a:gd name="T18" fmla="*/ 572 w 903"/>
                  <a:gd name="T19" fmla="*/ 9 h 503"/>
                  <a:gd name="T20" fmla="*/ 623 w 903"/>
                  <a:gd name="T21" fmla="*/ 10 h 503"/>
                  <a:gd name="T22" fmla="*/ 671 w 903"/>
                  <a:gd name="T23" fmla="*/ 11 h 503"/>
                  <a:gd name="T24" fmla="*/ 715 w 903"/>
                  <a:gd name="T25" fmla="*/ 12 h 503"/>
                  <a:gd name="T26" fmla="*/ 754 w 903"/>
                  <a:gd name="T27" fmla="*/ 13 h 503"/>
                  <a:gd name="T28" fmla="*/ 790 w 903"/>
                  <a:gd name="T29" fmla="*/ 13 h 503"/>
                  <a:gd name="T30" fmla="*/ 821 w 903"/>
                  <a:gd name="T31" fmla="*/ 14 h 503"/>
                  <a:gd name="T32" fmla="*/ 846 w 903"/>
                  <a:gd name="T33" fmla="*/ 14 h 503"/>
                  <a:gd name="T34" fmla="*/ 867 w 903"/>
                  <a:gd name="T35" fmla="*/ 15 h 503"/>
                  <a:gd name="T36" fmla="*/ 884 w 903"/>
                  <a:gd name="T37" fmla="*/ 15 h 503"/>
                  <a:gd name="T38" fmla="*/ 896 w 903"/>
                  <a:gd name="T39" fmla="*/ 16 h 503"/>
                  <a:gd name="T40" fmla="*/ 901 w 903"/>
                  <a:gd name="T41" fmla="*/ 16 h 503"/>
                  <a:gd name="T42" fmla="*/ 903 w 903"/>
                  <a:gd name="T43" fmla="*/ 16 h 503"/>
                  <a:gd name="T44" fmla="*/ 876 w 903"/>
                  <a:gd name="T45" fmla="*/ 16 h 503"/>
                  <a:gd name="T46" fmla="*/ 875 w 903"/>
                  <a:gd name="T47" fmla="*/ 16 h 503"/>
                  <a:gd name="T48" fmla="*/ 869 w 903"/>
                  <a:gd name="T49" fmla="*/ 15 h 503"/>
                  <a:gd name="T50" fmla="*/ 858 w 903"/>
                  <a:gd name="T51" fmla="*/ 15 h 503"/>
                  <a:gd name="T52" fmla="*/ 842 w 903"/>
                  <a:gd name="T53" fmla="*/ 15 h 503"/>
                  <a:gd name="T54" fmla="*/ 821 w 903"/>
                  <a:gd name="T55" fmla="*/ 14 h 503"/>
                  <a:gd name="T56" fmla="*/ 795 w 903"/>
                  <a:gd name="T57" fmla="*/ 14 h 503"/>
                  <a:gd name="T58" fmla="*/ 766 w 903"/>
                  <a:gd name="T59" fmla="*/ 13 h 503"/>
                  <a:gd name="T60" fmla="*/ 732 w 903"/>
                  <a:gd name="T61" fmla="*/ 12 h 503"/>
                  <a:gd name="T62" fmla="*/ 692 w 903"/>
                  <a:gd name="T63" fmla="*/ 12 h 503"/>
                  <a:gd name="T64" fmla="*/ 650 w 903"/>
                  <a:gd name="T65" fmla="*/ 11 h 503"/>
                  <a:gd name="T66" fmla="*/ 605 w 903"/>
                  <a:gd name="T67" fmla="*/ 10 h 503"/>
                  <a:gd name="T68" fmla="*/ 554 w 903"/>
                  <a:gd name="T69" fmla="*/ 9 h 503"/>
                  <a:gd name="T70" fmla="*/ 501 w 903"/>
                  <a:gd name="T71" fmla="*/ 8 h 503"/>
                  <a:gd name="T72" fmla="*/ 445 w 903"/>
                  <a:gd name="T73" fmla="*/ 7 h 503"/>
                  <a:gd name="T74" fmla="*/ 387 w 903"/>
                  <a:gd name="T75" fmla="*/ 6 h 503"/>
                  <a:gd name="T76" fmla="*/ 326 w 903"/>
                  <a:gd name="T77" fmla="*/ 5 h 503"/>
                  <a:gd name="T78" fmla="*/ 264 w 903"/>
                  <a:gd name="T79" fmla="*/ 4 h 503"/>
                  <a:gd name="T80" fmla="*/ 199 w 903"/>
                  <a:gd name="T81" fmla="*/ 3 h 503"/>
                  <a:gd name="T82" fmla="*/ 134 w 903"/>
                  <a:gd name="T83" fmla="*/ 3 h 503"/>
                  <a:gd name="T84" fmla="*/ 67 w 903"/>
                  <a:gd name="T85" fmla="*/ 2 h 503"/>
                  <a:gd name="T86" fmla="*/ 0 w 903"/>
                  <a:gd name="T87" fmla="*/ 1 h 503"/>
                  <a:gd name="T88" fmla="*/ 1 w 903"/>
                  <a:gd name="T89" fmla="*/ 0 h 5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03" h="503">
                    <a:moveTo>
                      <a:pt x="1" y="0"/>
                    </a:moveTo>
                    <a:lnTo>
                      <a:pt x="70" y="33"/>
                    </a:lnTo>
                    <a:lnTo>
                      <a:pt x="138" y="65"/>
                    </a:lnTo>
                    <a:lnTo>
                      <a:pt x="206" y="98"/>
                    </a:lnTo>
                    <a:lnTo>
                      <a:pt x="272" y="130"/>
                    </a:lnTo>
                    <a:lnTo>
                      <a:pt x="336" y="163"/>
                    </a:lnTo>
                    <a:lnTo>
                      <a:pt x="400" y="194"/>
                    </a:lnTo>
                    <a:lnTo>
                      <a:pt x="459" y="224"/>
                    </a:lnTo>
                    <a:lnTo>
                      <a:pt x="517" y="255"/>
                    </a:lnTo>
                    <a:lnTo>
                      <a:pt x="572" y="284"/>
                    </a:lnTo>
                    <a:lnTo>
                      <a:pt x="623" y="311"/>
                    </a:lnTo>
                    <a:lnTo>
                      <a:pt x="671" y="338"/>
                    </a:lnTo>
                    <a:lnTo>
                      <a:pt x="715" y="364"/>
                    </a:lnTo>
                    <a:lnTo>
                      <a:pt x="754" y="387"/>
                    </a:lnTo>
                    <a:lnTo>
                      <a:pt x="790" y="409"/>
                    </a:lnTo>
                    <a:lnTo>
                      <a:pt x="821" y="429"/>
                    </a:lnTo>
                    <a:lnTo>
                      <a:pt x="846" y="447"/>
                    </a:lnTo>
                    <a:lnTo>
                      <a:pt x="867" y="463"/>
                    </a:lnTo>
                    <a:lnTo>
                      <a:pt x="884" y="476"/>
                    </a:lnTo>
                    <a:lnTo>
                      <a:pt x="896" y="487"/>
                    </a:lnTo>
                    <a:lnTo>
                      <a:pt x="901" y="496"/>
                    </a:lnTo>
                    <a:lnTo>
                      <a:pt x="903" y="503"/>
                    </a:lnTo>
                    <a:lnTo>
                      <a:pt x="876" y="491"/>
                    </a:lnTo>
                    <a:lnTo>
                      <a:pt x="875" y="483"/>
                    </a:lnTo>
                    <a:lnTo>
                      <a:pt x="869" y="476"/>
                    </a:lnTo>
                    <a:lnTo>
                      <a:pt x="858" y="465"/>
                    </a:lnTo>
                    <a:lnTo>
                      <a:pt x="842" y="451"/>
                    </a:lnTo>
                    <a:lnTo>
                      <a:pt x="821" y="436"/>
                    </a:lnTo>
                    <a:lnTo>
                      <a:pt x="795" y="418"/>
                    </a:lnTo>
                    <a:lnTo>
                      <a:pt x="766" y="400"/>
                    </a:lnTo>
                    <a:lnTo>
                      <a:pt x="732" y="378"/>
                    </a:lnTo>
                    <a:lnTo>
                      <a:pt x="692" y="355"/>
                    </a:lnTo>
                    <a:lnTo>
                      <a:pt x="650" y="331"/>
                    </a:lnTo>
                    <a:lnTo>
                      <a:pt x="605" y="306"/>
                    </a:lnTo>
                    <a:lnTo>
                      <a:pt x="554" y="279"/>
                    </a:lnTo>
                    <a:lnTo>
                      <a:pt x="501" y="250"/>
                    </a:lnTo>
                    <a:lnTo>
                      <a:pt x="445" y="221"/>
                    </a:lnTo>
                    <a:lnTo>
                      <a:pt x="387" y="190"/>
                    </a:lnTo>
                    <a:lnTo>
                      <a:pt x="326" y="159"/>
                    </a:lnTo>
                    <a:lnTo>
                      <a:pt x="264" y="128"/>
                    </a:lnTo>
                    <a:lnTo>
                      <a:pt x="199" y="96"/>
                    </a:lnTo>
                    <a:lnTo>
                      <a:pt x="134" y="65"/>
                    </a:lnTo>
                    <a:lnTo>
                      <a:pt x="67" y="33"/>
                    </a:lnTo>
                    <a:lnTo>
                      <a:pt x="0" y="2"/>
                    </a:lnTo>
                    <a:lnTo>
                      <a:pt x="1" y="0"/>
                    </a:lnTo>
                    <a:close/>
                  </a:path>
                </a:pathLst>
              </a:custGeom>
              <a:solidFill>
                <a:srgbClr val="B4B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0" name="Freeform 701"/>
              <p:cNvSpPr>
                <a:spLocks/>
              </p:cNvSpPr>
              <p:nvPr/>
            </p:nvSpPr>
            <p:spPr bwMode="auto">
              <a:xfrm>
                <a:off x="1287" y="1517"/>
                <a:ext cx="876" cy="245"/>
              </a:xfrm>
              <a:custGeom>
                <a:avLst/>
                <a:gdLst>
                  <a:gd name="T0" fmla="*/ 876 w 876"/>
                  <a:gd name="T1" fmla="*/ 16 h 489"/>
                  <a:gd name="T2" fmla="*/ 875 w 876"/>
                  <a:gd name="T3" fmla="*/ 16 h 489"/>
                  <a:gd name="T4" fmla="*/ 869 w 876"/>
                  <a:gd name="T5" fmla="*/ 15 h 489"/>
                  <a:gd name="T6" fmla="*/ 858 w 876"/>
                  <a:gd name="T7" fmla="*/ 15 h 489"/>
                  <a:gd name="T8" fmla="*/ 842 w 876"/>
                  <a:gd name="T9" fmla="*/ 15 h 489"/>
                  <a:gd name="T10" fmla="*/ 821 w 876"/>
                  <a:gd name="T11" fmla="*/ 14 h 489"/>
                  <a:gd name="T12" fmla="*/ 795 w 876"/>
                  <a:gd name="T13" fmla="*/ 13 h 489"/>
                  <a:gd name="T14" fmla="*/ 766 w 876"/>
                  <a:gd name="T15" fmla="*/ 13 h 489"/>
                  <a:gd name="T16" fmla="*/ 732 w 876"/>
                  <a:gd name="T17" fmla="*/ 12 h 489"/>
                  <a:gd name="T18" fmla="*/ 692 w 876"/>
                  <a:gd name="T19" fmla="*/ 12 h 489"/>
                  <a:gd name="T20" fmla="*/ 650 w 876"/>
                  <a:gd name="T21" fmla="*/ 11 h 489"/>
                  <a:gd name="T22" fmla="*/ 605 w 876"/>
                  <a:gd name="T23" fmla="*/ 10 h 489"/>
                  <a:gd name="T24" fmla="*/ 554 w 876"/>
                  <a:gd name="T25" fmla="*/ 9 h 489"/>
                  <a:gd name="T26" fmla="*/ 501 w 876"/>
                  <a:gd name="T27" fmla="*/ 8 h 489"/>
                  <a:gd name="T28" fmla="*/ 445 w 876"/>
                  <a:gd name="T29" fmla="*/ 7 h 489"/>
                  <a:gd name="T30" fmla="*/ 387 w 876"/>
                  <a:gd name="T31" fmla="*/ 6 h 489"/>
                  <a:gd name="T32" fmla="*/ 326 w 876"/>
                  <a:gd name="T33" fmla="*/ 5 h 489"/>
                  <a:gd name="T34" fmla="*/ 264 w 876"/>
                  <a:gd name="T35" fmla="*/ 4 h 489"/>
                  <a:gd name="T36" fmla="*/ 199 w 876"/>
                  <a:gd name="T37" fmla="*/ 3 h 489"/>
                  <a:gd name="T38" fmla="*/ 134 w 876"/>
                  <a:gd name="T39" fmla="*/ 2 h 489"/>
                  <a:gd name="T40" fmla="*/ 67 w 876"/>
                  <a:gd name="T41" fmla="*/ 1 h 489"/>
                  <a:gd name="T42" fmla="*/ 0 w 876"/>
                  <a:gd name="T43" fmla="*/ 0 h 489"/>
                  <a:gd name="T44" fmla="*/ 0 w 876"/>
                  <a:gd name="T45" fmla="*/ 1 h 489"/>
                  <a:gd name="T46" fmla="*/ 65 w 876"/>
                  <a:gd name="T47" fmla="*/ 1 h 489"/>
                  <a:gd name="T48" fmla="*/ 128 w 876"/>
                  <a:gd name="T49" fmla="*/ 2 h 489"/>
                  <a:gd name="T50" fmla="*/ 192 w 876"/>
                  <a:gd name="T51" fmla="*/ 3 h 489"/>
                  <a:gd name="T52" fmla="*/ 254 w 876"/>
                  <a:gd name="T53" fmla="*/ 4 h 489"/>
                  <a:gd name="T54" fmla="*/ 315 w 876"/>
                  <a:gd name="T55" fmla="*/ 5 h 489"/>
                  <a:gd name="T56" fmla="*/ 374 w 876"/>
                  <a:gd name="T57" fmla="*/ 6 h 489"/>
                  <a:gd name="T58" fmla="*/ 431 w 876"/>
                  <a:gd name="T59" fmla="*/ 7 h 489"/>
                  <a:gd name="T60" fmla="*/ 484 w 876"/>
                  <a:gd name="T61" fmla="*/ 8 h 489"/>
                  <a:gd name="T62" fmla="*/ 537 w 876"/>
                  <a:gd name="T63" fmla="*/ 9 h 489"/>
                  <a:gd name="T64" fmla="*/ 585 w 876"/>
                  <a:gd name="T65" fmla="*/ 10 h 489"/>
                  <a:gd name="T66" fmla="*/ 629 w 876"/>
                  <a:gd name="T67" fmla="*/ 10 h 489"/>
                  <a:gd name="T68" fmla="*/ 671 w 876"/>
                  <a:gd name="T69" fmla="*/ 11 h 489"/>
                  <a:gd name="T70" fmla="*/ 708 w 876"/>
                  <a:gd name="T71" fmla="*/ 12 h 489"/>
                  <a:gd name="T72" fmla="*/ 742 w 876"/>
                  <a:gd name="T73" fmla="*/ 13 h 489"/>
                  <a:gd name="T74" fmla="*/ 770 w 876"/>
                  <a:gd name="T75" fmla="*/ 13 h 489"/>
                  <a:gd name="T76" fmla="*/ 794 w 876"/>
                  <a:gd name="T77" fmla="*/ 14 h 489"/>
                  <a:gd name="T78" fmla="*/ 815 w 876"/>
                  <a:gd name="T79" fmla="*/ 14 h 489"/>
                  <a:gd name="T80" fmla="*/ 831 w 876"/>
                  <a:gd name="T81" fmla="*/ 15 h 489"/>
                  <a:gd name="T82" fmla="*/ 841 w 876"/>
                  <a:gd name="T83" fmla="*/ 15 h 489"/>
                  <a:gd name="T84" fmla="*/ 846 w 876"/>
                  <a:gd name="T85" fmla="*/ 15 h 489"/>
                  <a:gd name="T86" fmla="*/ 848 w 876"/>
                  <a:gd name="T87" fmla="*/ 15 h 489"/>
                  <a:gd name="T88" fmla="*/ 876 w 876"/>
                  <a:gd name="T89" fmla="*/ 16 h 4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76" h="489">
                    <a:moveTo>
                      <a:pt x="876" y="489"/>
                    </a:moveTo>
                    <a:lnTo>
                      <a:pt x="875" y="481"/>
                    </a:lnTo>
                    <a:lnTo>
                      <a:pt x="869" y="474"/>
                    </a:lnTo>
                    <a:lnTo>
                      <a:pt x="858" y="463"/>
                    </a:lnTo>
                    <a:lnTo>
                      <a:pt x="842" y="449"/>
                    </a:lnTo>
                    <a:lnTo>
                      <a:pt x="821" y="434"/>
                    </a:lnTo>
                    <a:lnTo>
                      <a:pt x="795" y="416"/>
                    </a:lnTo>
                    <a:lnTo>
                      <a:pt x="766" y="398"/>
                    </a:lnTo>
                    <a:lnTo>
                      <a:pt x="732" y="376"/>
                    </a:lnTo>
                    <a:lnTo>
                      <a:pt x="692" y="353"/>
                    </a:lnTo>
                    <a:lnTo>
                      <a:pt x="650" y="329"/>
                    </a:lnTo>
                    <a:lnTo>
                      <a:pt x="605" y="304"/>
                    </a:lnTo>
                    <a:lnTo>
                      <a:pt x="554" y="277"/>
                    </a:lnTo>
                    <a:lnTo>
                      <a:pt x="501" y="248"/>
                    </a:lnTo>
                    <a:lnTo>
                      <a:pt x="445" y="219"/>
                    </a:lnTo>
                    <a:lnTo>
                      <a:pt x="387" y="188"/>
                    </a:lnTo>
                    <a:lnTo>
                      <a:pt x="326" y="157"/>
                    </a:lnTo>
                    <a:lnTo>
                      <a:pt x="264" y="126"/>
                    </a:lnTo>
                    <a:lnTo>
                      <a:pt x="199" y="94"/>
                    </a:lnTo>
                    <a:lnTo>
                      <a:pt x="134" y="63"/>
                    </a:lnTo>
                    <a:lnTo>
                      <a:pt x="67" y="31"/>
                    </a:lnTo>
                    <a:lnTo>
                      <a:pt x="0" y="0"/>
                    </a:lnTo>
                    <a:lnTo>
                      <a:pt x="0" y="2"/>
                    </a:lnTo>
                    <a:lnTo>
                      <a:pt x="65" y="32"/>
                    </a:lnTo>
                    <a:lnTo>
                      <a:pt x="128" y="63"/>
                    </a:lnTo>
                    <a:lnTo>
                      <a:pt x="192" y="94"/>
                    </a:lnTo>
                    <a:lnTo>
                      <a:pt x="254" y="125"/>
                    </a:lnTo>
                    <a:lnTo>
                      <a:pt x="315" y="155"/>
                    </a:lnTo>
                    <a:lnTo>
                      <a:pt x="374" y="184"/>
                    </a:lnTo>
                    <a:lnTo>
                      <a:pt x="431" y="213"/>
                    </a:lnTo>
                    <a:lnTo>
                      <a:pt x="484" y="242"/>
                    </a:lnTo>
                    <a:lnTo>
                      <a:pt x="537" y="269"/>
                    </a:lnTo>
                    <a:lnTo>
                      <a:pt x="585" y="295"/>
                    </a:lnTo>
                    <a:lnTo>
                      <a:pt x="629" y="320"/>
                    </a:lnTo>
                    <a:lnTo>
                      <a:pt x="671" y="344"/>
                    </a:lnTo>
                    <a:lnTo>
                      <a:pt x="708" y="367"/>
                    </a:lnTo>
                    <a:lnTo>
                      <a:pt x="742" y="387"/>
                    </a:lnTo>
                    <a:lnTo>
                      <a:pt x="770" y="405"/>
                    </a:lnTo>
                    <a:lnTo>
                      <a:pt x="794" y="422"/>
                    </a:lnTo>
                    <a:lnTo>
                      <a:pt x="815" y="438"/>
                    </a:lnTo>
                    <a:lnTo>
                      <a:pt x="831" y="451"/>
                    </a:lnTo>
                    <a:lnTo>
                      <a:pt x="841" y="461"/>
                    </a:lnTo>
                    <a:lnTo>
                      <a:pt x="846" y="469"/>
                    </a:lnTo>
                    <a:lnTo>
                      <a:pt x="848" y="476"/>
                    </a:lnTo>
                    <a:lnTo>
                      <a:pt x="876" y="489"/>
                    </a:lnTo>
                    <a:close/>
                  </a:path>
                </a:pathLst>
              </a:custGeom>
              <a:solidFill>
                <a:srgbClr val="B4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1" name="Freeform 702"/>
              <p:cNvSpPr>
                <a:spLocks/>
              </p:cNvSpPr>
              <p:nvPr/>
            </p:nvSpPr>
            <p:spPr bwMode="auto">
              <a:xfrm>
                <a:off x="1285" y="1518"/>
                <a:ext cx="850" cy="237"/>
              </a:xfrm>
              <a:custGeom>
                <a:avLst/>
                <a:gdLst>
                  <a:gd name="T0" fmla="*/ 2 w 850"/>
                  <a:gd name="T1" fmla="*/ 0 h 474"/>
                  <a:gd name="T2" fmla="*/ 67 w 850"/>
                  <a:gd name="T3" fmla="*/ 1 h 474"/>
                  <a:gd name="T4" fmla="*/ 130 w 850"/>
                  <a:gd name="T5" fmla="*/ 2 h 474"/>
                  <a:gd name="T6" fmla="*/ 194 w 850"/>
                  <a:gd name="T7" fmla="*/ 3 h 474"/>
                  <a:gd name="T8" fmla="*/ 256 w 850"/>
                  <a:gd name="T9" fmla="*/ 4 h 474"/>
                  <a:gd name="T10" fmla="*/ 317 w 850"/>
                  <a:gd name="T11" fmla="*/ 5 h 474"/>
                  <a:gd name="T12" fmla="*/ 376 w 850"/>
                  <a:gd name="T13" fmla="*/ 6 h 474"/>
                  <a:gd name="T14" fmla="*/ 433 w 850"/>
                  <a:gd name="T15" fmla="*/ 7 h 474"/>
                  <a:gd name="T16" fmla="*/ 486 w 850"/>
                  <a:gd name="T17" fmla="*/ 8 h 474"/>
                  <a:gd name="T18" fmla="*/ 539 w 850"/>
                  <a:gd name="T19" fmla="*/ 9 h 474"/>
                  <a:gd name="T20" fmla="*/ 587 w 850"/>
                  <a:gd name="T21" fmla="*/ 10 h 474"/>
                  <a:gd name="T22" fmla="*/ 631 w 850"/>
                  <a:gd name="T23" fmla="*/ 10 h 474"/>
                  <a:gd name="T24" fmla="*/ 673 w 850"/>
                  <a:gd name="T25" fmla="*/ 11 h 474"/>
                  <a:gd name="T26" fmla="*/ 710 w 850"/>
                  <a:gd name="T27" fmla="*/ 12 h 474"/>
                  <a:gd name="T28" fmla="*/ 744 w 850"/>
                  <a:gd name="T29" fmla="*/ 13 h 474"/>
                  <a:gd name="T30" fmla="*/ 772 w 850"/>
                  <a:gd name="T31" fmla="*/ 13 h 474"/>
                  <a:gd name="T32" fmla="*/ 796 w 850"/>
                  <a:gd name="T33" fmla="*/ 14 h 474"/>
                  <a:gd name="T34" fmla="*/ 817 w 850"/>
                  <a:gd name="T35" fmla="*/ 14 h 474"/>
                  <a:gd name="T36" fmla="*/ 833 w 850"/>
                  <a:gd name="T37" fmla="*/ 15 h 474"/>
                  <a:gd name="T38" fmla="*/ 843 w 850"/>
                  <a:gd name="T39" fmla="*/ 15 h 474"/>
                  <a:gd name="T40" fmla="*/ 848 w 850"/>
                  <a:gd name="T41" fmla="*/ 15 h 474"/>
                  <a:gd name="T42" fmla="*/ 850 w 850"/>
                  <a:gd name="T43" fmla="*/ 15 h 474"/>
                  <a:gd name="T44" fmla="*/ 820 w 850"/>
                  <a:gd name="T45" fmla="*/ 15 h 474"/>
                  <a:gd name="T46" fmla="*/ 819 w 850"/>
                  <a:gd name="T47" fmla="*/ 15 h 474"/>
                  <a:gd name="T48" fmla="*/ 813 w 850"/>
                  <a:gd name="T49" fmla="*/ 14 h 474"/>
                  <a:gd name="T50" fmla="*/ 802 w 850"/>
                  <a:gd name="T51" fmla="*/ 14 h 474"/>
                  <a:gd name="T52" fmla="*/ 785 w 850"/>
                  <a:gd name="T53" fmla="*/ 14 h 474"/>
                  <a:gd name="T54" fmla="*/ 763 w 850"/>
                  <a:gd name="T55" fmla="*/ 13 h 474"/>
                  <a:gd name="T56" fmla="*/ 737 w 850"/>
                  <a:gd name="T57" fmla="*/ 13 h 474"/>
                  <a:gd name="T58" fmla="*/ 705 w 850"/>
                  <a:gd name="T59" fmla="*/ 12 h 474"/>
                  <a:gd name="T60" fmla="*/ 670 w 850"/>
                  <a:gd name="T61" fmla="*/ 11 h 474"/>
                  <a:gd name="T62" fmla="*/ 631 w 850"/>
                  <a:gd name="T63" fmla="*/ 11 h 474"/>
                  <a:gd name="T64" fmla="*/ 588 w 850"/>
                  <a:gd name="T65" fmla="*/ 10 h 474"/>
                  <a:gd name="T66" fmla="*/ 540 w 850"/>
                  <a:gd name="T67" fmla="*/ 9 h 474"/>
                  <a:gd name="T68" fmla="*/ 489 w 850"/>
                  <a:gd name="T69" fmla="*/ 8 h 474"/>
                  <a:gd name="T70" fmla="*/ 436 w 850"/>
                  <a:gd name="T71" fmla="*/ 7 h 474"/>
                  <a:gd name="T72" fmla="*/ 379 w 850"/>
                  <a:gd name="T73" fmla="*/ 6 h 474"/>
                  <a:gd name="T74" fmla="*/ 320 w 850"/>
                  <a:gd name="T75" fmla="*/ 5 h 474"/>
                  <a:gd name="T76" fmla="*/ 259 w 850"/>
                  <a:gd name="T77" fmla="*/ 4 h 474"/>
                  <a:gd name="T78" fmla="*/ 195 w 850"/>
                  <a:gd name="T79" fmla="*/ 3 h 474"/>
                  <a:gd name="T80" fmla="*/ 132 w 850"/>
                  <a:gd name="T81" fmla="*/ 3 h 474"/>
                  <a:gd name="T82" fmla="*/ 67 w 850"/>
                  <a:gd name="T83" fmla="*/ 2 h 474"/>
                  <a:gd name="T84" fmla="*/ 0 w 850"/>
                  <a:gd name="T85" fmla="*/ 1 h 474"/>
                  <a:gd name="T86" fmla="*/ 2 w 850"/>
                  <a:gd name="T87" fmla="*/ 0 h 4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0" h="474">
                    <a:moveTo>
                      <a:pt x="2" y="0"/>
                    </a:moveTo>
                    <a:lnTo>
                      <a:pt x="67" y="30"/>
                    </a:lnTo>
                    <a:lnTo>
                      <a:pt x="130" y="61"/>
                    </a:lnTo>
                    <a:lnTo>
                      <a:pt x="194" y="92"/>
                    </a:lnTo>
                    <a:lnTo>
                      <a:pt x="256" y="123"/>
                    </a:lnTo>
                    <a:lnTo>
                      <a:pt x="317" y="153"/>
                    </a:lnTo>
                    <a:lnTo>
                      <a:pt x="376" y="182"/>
                    </a:lnTo>
                    <a:lnTo>
                      <a:pt x="433" y="211"/>
                    </a:lnTo>
                    <a:lnTo>
                      <a:pt x="486" y="240"/>
                    </a:lnTo>
                    <a:lnTo>
                      <a:pt x="539" y="267"/>
                    </a:lnTo>
                    <a:lnTo>
                      <a:pt x="587" y="293"/>
                    </a:lnTo>
                    <a:lnTo>
                      <a:pt x="631" y="318"/>
                    </a:lnTo>
                    <a:lnTo>
                      <a:pt x="673" y="342"/>
                    </a:lnTo>
                    <a:lnTo>
                      <a:pt x="710" y="365"/>
                    </a:lnTo>
                    <a:lnTo>
                      <a:pt x="744" y="385"/>
                    </a:lnTo>
                    <a:lnTo>
                      <a:pt x="772" y="403"/>
                    </a:lnTo>
                    <a:lnTo>
                      <a:pt x="796" y="420"/>
                    </a:lnTo>
                    <a:lnTo>
                      <a:pt x="817" y="436"/>
                    </a:lnTo>
                    <a:lnTo>
                      <a:pt x="833" y="449"/>
                    </a:lnTo>
                    <a:lnTo>
                      <a:pt x="843" y="459"/>
                    </a:lnTo>
                    <a:lnTo>
                      <a:pt x="848" y="467"/>
                    </a:lnTo>
                    <a:lnTo>
                      <a:pt x="850" y="474"/>
                    </a:lnTo>
                    <a:lnTo>
                      <a:pt x="820" y="459"/>
                    </a:lnTo>
                    <a:lnTo>
                      <a:pt x="819" y="454"/>
                    </a:lnTo>
                    <a:lnTo>
                      <a:pt x="813" y="445"/>
                    </a:lnTo>
                    <a:lnTo>
                      <a:pt x="802" y="434"/>
                    </a:lnTo>
                    <a:lnTo>
                      <a:pt x="785" y="420"/>
                    </a:lnTo>
                    <a:lnTo>
                      <a:pt x="763" y="405"/>
                    </a:lnTo>
                    <a:lnTo>
                      <a:pt x="737" y="387"/>
                    </a:lnTo>
                    <a:lnTo>
                      <a:pt x="705" y="367"/>
                    </a:lnTo>
                    <a:lnTo>
                      <a:pt x="670" y="345"/>
                    </a:lnTo>
                    <a:lnTo>
                      <a:pt x="631" y="324"/>
                    </a:lnTo>
                    <a:lnTo>
                      <a:pt x="588" y="298"/>
                    </a:lnTo>
                    <a:lnTo>
                      <a:pt x="540" y="273"/>
                    </a:lnTo>
                    <a:lnTo>
                      <a:pt x="489" y="244"/>
                    </a:lnTo>
                    <a:lnTo>
                      <a:pt x="436" y="217"/>
                    </a:lnTo>
                    <a:lnTo>
                      <a:pt x="379" y="188"/>
                    </a:lnTo>
                    <a:lnTo>
                      <a:pt x="320" y="157"/>
                    </a:lnTo>
                    <a:lnTo>
                      <a:pt x="259" y="126"/>
                    </a:lnTo>
                    <a:lnTo>
                      <a:pt x="195" y="96"/>
                    </a:lnTo>
                    <a:lnTo>
                      <a:pt x="132" y="65"/>
                    </a:lnTo>
                    <a:lnTo>
                      <a:pt x="67" y="34"/>
                    </a:lnTo>
                    <a:lnTo>
                      <a:pt x="0" y="3"/>
                    </a:lnTo>
                    <a:lnTo>
                      <a:pt x="2" y="0"/>
                    </a:lnTo>
                    <a:close/>
                  </a:path>
                </a:pathLst>
              </a:custGeom>
              <a:solidFill>
                <a:srgbClr val="B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2" name="Freeform 703"/>
              <p:cNvSpPr>
                <a:spLocks/>
              </p:cNvSpPr>
              <p:nvPr/>
            </p:nvSpPr>
            <p:spPr bwMode="auto">
              <a:xfrm>
                <a:off x="1285" y="1520"/>
                <a:ext cx="820" cy="228"/>
              </a:xfrm>
              <a:custGeom>
                <a:avLst/>
                <a:gdLst>
                  <a:gd name="T0" fmla="*/ 820 w 820"/>
                  <a:gd name="T1" fmla="*/ 15 h 456"/>
                  <a:gd name="T2" fmla="*/ 819 w 820"/>
                  <a:gd name="T3" fmla="*/ 15 h 456"/>
                  <a:gd name="T4" fmla="*/ 813 w 820"/>
                  <a:gd name="T5" fmla="*/ 14 h 456"/>
                  <a:gd name="T6" fmla="*/ 802 w 820"/>
                  <a:gd name="T7" fmla="*/ 14 h 456"/>
                  <a:gd name="T8" fmla="*/ 785 w 820"/>
                  <a:gd name="T9" fmla="*/ 14 h 456"/>
                  <a:gd name="T10" fmla="*/ 763 w 820"/>
                  <a:gd name="T11" fmla="*/ 13 h 456"/>
                  <a:gd name="T12" fmla="*/ 737 w 820"/>
                  <a:gd name="T13" fmla="*/ 12 h 456"/>
                  <a:gd name="T14" fmla="*/ 705 w 820"/>
                  <a:gd name="T15" fmla="*/ 12 h 456"/>
                  <a:gd name="T16" fmla="*/ 670 w 820"/>
                  <a:gd name="T17" fmla="*/ 11 h 456"/>
                  <a:gd name="T18" fmla="*/ 631 w 820"/>
                  <a:gd name="T19" fmla="*/ 11 h 456"/>
                  <a:gd name="T20" fmla="*/ 588 w 820"/>
                  <a:gd name="T21" fmla="*/ 10 h 456"/>
                  <a:gd name="T22" fmla="*/ 540 w 820"/>
                  <a:gd name="T23" fmla="*/ 9 h 456"/>
                  <a:gd name="T24" fmla="*/ 489 w 820"/>
                  <a:gd name="T25" fmla="*/ 8 h 456"/>
                  <a:gd name="T26" fmla="*/ 436 w 820"/>
                  <a:gd name="T27" fmla="*/ 7 h 456"/>
                  <a:gd name="T28" fmla="*/ 379 w 820"/>
                  <a:gd name="T29" fmla="*/ 6 h 456"/>
                  <a:gd name="T30" fmla="*/ 320 w 820"/>
                  <a:gd name="T31" fmla="*/ 5 h 456"/>
                  <a:gd name="T32" fmla="*/ 259 w 820"/>
                  <a:gd name="T33" fmla="*/ 4 h 456"/>
                  <a:gd name="T34" fmla="*/ 195 w 820"/>
                  <a:gd name="T35" fmla="*/ 3 h 456"/>
                  <a:gd name="T36" fmla="*/ 132 w 820"/>
                  <a:gd name="T37" fmla="*/ 2 h 456"/>
                  <a:gd name="T38" fmla="*/ 67 w 820"/>
                  <a:gd name="T39" fmla="*/ 1 h 456"/>
                  <a:gd name="T40" fmla="*/ 0 w 820"/>
                  <a:gd name="T41" fmla="*/ 0 h 456"/>
                  <a:gd name="T42" fmla="*/ 0 w 820"/>
                  <a:gd name="T43" fmla="*/ 1 h 456"/>
                  <a:gd name="T44" fmla="*/ 64 w 820"/>
                  <a:gd name="T45" fmla="*/ 1 h 456"/>
                  <a:gd name="T46" fmla="*/ 126 w 820"/>
                  <a:gd name="T47" fmla="*/ 2 h 456"/>
                  <a:gd name="T48" fmla="*/ 188 w 820"/>
                  <a:gd name="T49" fmla="*/ 3 h 456"/>
                  <a:gd name="T50" fmla="*/ 249 w 820"/>
                  <a:gd name="T51" fmla="*/ 4 h 456"/>
                  <a:gd name="T52" fmla="*/ 307 w 820"/>
                  <a:gd name="T53" fmla="*/ 5 h 456"/>
                  <a:gd name="T54" fmla="*/ 365 w 820"/>
                  <a:gd name="T55" fmla="*/ 6 h 456"/>
                  <a:gd name="T56" fmla="*/ 419 w 820"/>
                  <a:gd name="T57" fmla="*/ 7 h 456"/>
                  <a:gd name="T58" fmla="*/ 471 w 820"/>
                  <a:gd name="T59" fmla="*/ 8 h 456"/>
                  <a:gd name="T60" fmla="*/ 519 w 820"/>
                  <a:gd name="T61" fmla="*/ 9 h 456"/>
                  <a:gd name="T62" fmla="*/ 566 w 820"/>
                  <a:gd name="T63" fmla="*/ 9 h 456"/>
                  <a:gd name="T64" fmla="*/ 607 w 820"/>
                  <a:gd name="T65" fmla="*/ 10 h 456"/>
                  <a:gd name="T66" fmla="*/ 645 w 820"/>
                  <a:gd name="T67" fmla="*/ 11 h 456"/>
                  <a:gd name="T68" fmla="*/ 679 w 820"/>
                  <a:gd name="T69" fmla="*/ 12 h 456"/>
                  <a:gd name="T70" fmla="*/ 708 w 820"/>
                  <a:gd name="T71" fmla="*/ 12 h 456"/>
                  <a:gd name="T72" fmla="*/ 734 w 820"/>
                  <a:gd name="T73" fmla="*/ 13 h 456"/>
                  <a:gd name="T74" fmla="*/ 755 w 820"/>
                  <a:gd name="T75" fmla="*/ 13 h 456"/>
                  <a:gd name="T76" fmla="*/ 771 w 820"/>
                  <a:gd name="T77" fmla="*/ 14 h 456"/>
                  <a:gd name="T78" fmla="*/ 782 w 820"/>
                  <a:gd name="T79" fmla="*/ 14 h 456"/>
                  <a:gd name="T80" fmla="*/ 787 w 820"/>
                  <a:gd name="T81" fmla="*/ 14 h 456"/>
                  <a:gd name="T82" fmla="*/ 789 w 820"/>
                  <a:gd name="T83" fmla="*/ 14 h 456"/>
                  <a:gd name="T84" fmla="*/ 820 w 820"/>
                  <a:gd name="T85" fmla="*/ 15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0" h="456">
                    <a:moveTo>
                      <a:pt x="820" y="456"/>
                    </a:moveTo>
                    <a:lnTo>
                      <a:pt x="819" y="451"/>
                    </a:lnTo>
                    <a:lnTo>
                      <a:pt x="813" y="442"/>
                    </a:lnTo>
                    <a:lnTo>
                      <a:pt x="802" y="431"/>
                    </a:lnTo>
                    <a:lnTo>
                      <a:pt x="785" y="417"/>
                    </a:lnTo>
                    <a:lnTo>
                      <a:pt x="763" y="402"/>
                    </a:lnTo>
                    <a:lnTo>
                      <a:pt x="737" y="384"/>
                    </a:lnTo>
                    <a:lnTo>
                      <a:pt x="705" y="364"/>
                    </a:lnTo>
                    <a:lnTo>
                      <a:pt x="670" y="342"/>
                    </a:lnTo>
                    <a:lnTo>
                      <a:pt x="631" y="321"/>
                    </a:lnTo>
                    <a:lnTo>
                      <a:pt x="588" y="295"/>
                    </a:lnTo>
                    <a:lnTo>
                      <a:pt x="540" y="270"/>
                    </a:lnTo>
                    <a:lnTo>
                      <a:pt x="489" y="241"/>
                    </a:lnTo>
                    <a:lnTo>
                      <a:pt x="436" y="214"/>
                    </a:lnTo>
                    <a:lnTo>
                      <a:pt x="379" y="185"/>
                    </a:lnTo>
                    <a:lnTo>
                      <a:pt x="320" y="154"/>
                    </a:lnTo>
                    <a:lnTo>
                      <a:pt x="259" y="123"/>
                    </a:lnTo>
                    <a:lnTo>
                      <a:pt x="195" y="93"/>
                    </a:lnTo>
                    <a:lnTo>
                      <a:pt x="132" y="62"/>
                    </a:lnTo>
                    <a:lnTo>
                      <a:pt x="67" y="31"/>
                    </a:lnTo>
                    <a:lnTo>
                      <a:pt x="0" y="0"/>
                    </a:lnTo>
                    <a:lnTo>
                      <a:pt x="0" y="2"/>
                    </a:lnTo>
                    <a:lnTo>
                      <a:pt x="64" y="31"/>
                    </a:lnTo>
                    <a:lnTo>
                      <a:pt x="126" y="62"/>
                    </a:lnTo>
                    <a:lnTo>
                      <a:pt x="188" y="93"/>
                    </a:lnTo>
                    <a:lnTo>
                      <a:pt x="249" y="121"/>
                    </a:lnTo>
                    <a:lnTo>
                      <a:pt x="307" y="150"/>
                    </a:lnTo>
                    <a:lnTo>
                      <a:pt x="365" y="179"/>
                    </a:lnTo>
                    <a:lnTo>
                      <a:pt x="419" y="208"/>
                    </a:lnTo>
                    <a:lnTo>
                      <a:pt x="471" y="236"/>
                    </a:lnTo>
                    <a:lnTo>
                      <a:pt x="519" y="261"/>
                    </a:lnTo>
                    <a:lnTo>
                      <a:pt x="566" y="286"/>
                    </a:lnTo>
                    <a:lnTo>
                      <a:pt x="607" y="310"/>
                    </a:lnTo>
                    <a:lnTo>
                      <a:pt x="645" y="333"/>
                    </a:lnTo>
                    <a:lnTo>
                      <a:pt x="679" y="353"/>
                    </a:lnTo>
                    <a:lnTo>
                      <a:pt x="708" y="371"/>
                    </a:lnTo>
                    <a:lnTo>
                      <a:pt x="734" y="389"/>
                    </a:lnTo>
                    <a:lnTo>
                      <a:pt x="755" y="404"/>
                    </a:lnTo>
                    <a:lnTo>
                      <a:pt x="771" y="417"/>
                    </a:lnTo>
                    <a:lnTo>
                      <a:pt x="782" y="427"/>
                    </a:lnTo>
                    <a:lnTo>
                      <a:pt x="787" y="436"/>
                    </a:lnTo>
                    <a:lnTo>
                      <a:pt x="789" y="442"/>
                    </a:lnTo>
                    <a:lnTo>
                      <a:pt x="820" y="456"/>
                    </a:lnTo>
                    <a:close/>
                  </a:path>
                </a:pathLst>
              </a:custGeom>
              <a:solidFill>
                <a:srgbClr val="B3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3" name="Freeform 704"/>
              <p:cNvSpPr>
                <a:spLocks/>
              </p:cNvSpPr>
              <p:nvPr/>
            </p:nvSpPr>
            <p:spPr bwMode="auto">
              <a:xfrm>
                <a:off x="1284" y="1521"/>
                <a:ext cx="790" cy="220"/>
              </a:xfrm>
              <a:custGeom>
                <a:avLst/>
                <a:gdLst>
                  <a:gd name="T0" fmla="*/ 1 w 790"/>
                  <a:gd name="T1" fmla="*/ 0 h 440"/>
                  <a:gd name="T2" fmla="*/ 65 w 790"/>
                  <a:gd name="T3" fmla="*/ 1 h 440"/>
                  <a:gd name="T4" fmla="*/ 127 w 790"/>
                  <a:gd name="T5" fmla="*/ 2 h 440"/>
                  <a:gd name="T6" fmla="*/ 189 w 790"/>
                  <a:gd name="T7" fmla="*/ 3 h 440"/>
                  <a:gd name="T8" fmla="*/ 250 w 790"/>
                  <a:gd name="T9" fmla="*/ 4 h 440"/>
                  <a:gd name="T10" fmla="*/ 308 w 790"/>
                  <a:gd name="T11" fmla="*/ 5 h 440"/>
                  <a:gd name="T12" fmla="*/ 366 w 790"/>
                  <a:gd name="T13" fmla="*/ 6 h 440"/>
                  <a:gd name="T14" fmla="*/ 420 w 790"/>
                  <a:gd name="T15" fmla="*/ 7 h 440"/>
                  <a:gd name="T16" fmla="*/ 472 w 790"/>
                  <a:gd name="T17" fmla="*/ 8 h 440"/>
                  <a:gd name="T18" fmla="*/ 520 w 790"/>
                  <a:gd name="T19" fmla="*/ 9 h 440"/>
                  <a:gd name="T20" fmla="*/ 567 w 790"/>
                  <a:gd name="T21" fmla="*/ 9 h 440"/>
                  <a:gd name="T22" fmla="*/ 608 w 790"/>
                  <a:gd name="T23" fmla="*/ 10 h 440"/>
                  <a:gd name="T24" fmla="*/ 646 w 790"/>
                  <a:gd name="T25" fmla="*/ 11 h 440"/>
                  <a:gd name="T26" fmla="*/ 680 w 790"/>
                  <a:gd name="T27" fmla="*/ 11 h 440"/>
                  <a:gd name="T28" fmla="*/ 709 w 790"/>
                  <a:gd name="T29" fmla="*/ 12 h 440"/>
                  <a:gd name="T30" fmla="*/ 735 w 790"/>
                  <a:gd name="T31" fmla="*/ 13 h 440"/>
                  <a:gd name="T32" fmla="*/ 756 w 790"/>
                  <a:gd name="T33" fmla="*/ 13 h 440"/>
                  <a:gd name="T34" fmla="*/ 772 w 790"/>
                  <a:gd name="T35" fmla="*/ 13 h 440"/>
                  <a:gd name="T36" fmla="*/ 783 w 790"/>
                  <a:gd name="T37" fmla="*/ 14 h 440"/>
                  <a:gd name="T38" fmla="*/ 788 w 790"/>
                  <a:gd name="T39" fmla="*/ 14 h 440"/>
                  <a:gd name="T40" fmla="*/ 790 w 790"/>
                  <a:gd name="T41" fmla="*/ 14 h 440"/>
                  <a:gd name="T42" fmla="*/ 756 w 790"/>
                  <a:gd name="T43" fmla="*/ 14 h 440"/>
                  <a:gd name="T44" fmla="*/ 755 w 790"/>
                  <a:gd name="T45" fmla="*/ 14 h 440"/>
                  <a:gd name="T46" fmla="*/ 749 w 790"/>
                  <a:gd name="T47" fmla="*/ 13 h 440"/>
                  <a:gd name="T48" fmla="*/ 736 w 790"/>
                  <a:gd name="T49" fmla="*/ 13 h 440"/>
                  <a:gd name="T50" fmla="*/ 721 w 790"/>
                  <a:gd name="T51" fmla="*/ 13 h 440"/>
                  <a:gd name="T52" fmla="*/ 698 w 790"/>
                  <a:gd name="T53" fmla="*/ 12 h 440"/>
                  <a:gd name="T54" fmla="*/ 671 w 790"/>
                  <a:gd name="T55" fmla="*/ 11 h 440"/>
                  <a:gd name="T56" fmla="*/ 640 w 790"/>
                  <a:gd name="T57" fmla="*/ 11 h 440"/>
                  <a:gd name="T58" fmla="*/ 603 w 790"/>
                  <a:gd name="T59" fmla="*/ 10 h 440"/>
                  <a:gd name="T60" fmla="*/ 564 w 790"/>
                  <a:gd name="T61" fmla="*/ 9 h 440"/>
                  <a:gd name="T62" fmla="*/ 520 w 790"/>
                  <a:gd name="T63" fmla="*/ 9 h 440"/>
                  <a:gd name="T64" fmla="*/ 472 w 790"/>
                  <a:gd name="T65" fmla="*/ 8 h 440"/>
                  <a:gd name="T66" fmla="*/ 421 w 790"/>
                  <a:gd name="T67" fmla="*/ 7 h 440"/>
                  <a:gd name="T68" fmla="*/ 366 w 790"/>
                  <a:gd name="T69" fmla="*/ 6 h 440"/>
                  <a:gd name="T70" fmla="*/ 309 w 790"/>
                  <a:gd name="T71" fmla="*/ 5 h 440"/>
                  <a:gd name="T72" fmla="*/ 250 w 790"/>
                  <a:gd name="T73" fmla="*/ 4 h 440"/>
                  <a:gd name="T74" fmla="*/ 189 w 790"/>
                  <a:gd name="T75" fmla="*/ 3 h 440"/>
                  <a:gd name="T76" fmla="*/ 127 w 790"/>
                  <a:gd name="T77" fmla="*/ 2 h 440"/>
                  <a:gd name="T78" fmla="*/ 65 w 790"/>
                  <a:gd name="T79" fmla="*/ 2 h 440"/>
                  <a:gd name="T80" fmla="*/ 0 w 790"/>
                  <a:gd name="T81" fmla="*/ 1 h 440"/>
                  <a:gd name="T82" fmla="*/ 1 w 790"/>
                  <a:gd name="T83" fmla="*/ 0 h 4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90" h="440">
                    <a:moveTo>
                      <a:pt x="1" y="0"/>
                    </a:moveTo>
                    <a:lnTo>
                      <a:pt x="65" y="29"/>
                    </a:lnTo>
                    <a:lnTo>
                      <a:pt x="127" y="60"/>
                    </a:lnTo>
                    <a:lnTo>
                      <a:pt x="189" y="91"/>
                    </a:lnTo>
                    <a:lnTo>
                      <a:pt x="250" y="119"/>
                    </a:lnTo>
                    <a:lnTo>
                      <a:pt x="308" y="148"/>
                    </a:lnTo>
                    <a:lnTo>
                      <a:pt x="366" y="177"/>
                    </a:lnTo>
                    <a:lnTo>
                      <a:pt x="420" y="206"/>
                    </a:lnTo>
                    <a:lnTo>
                      <a:pt x="472" y="234"/>
                    </a:lnTo>
                    <a:lnTo>
                      <a:pt x="520" y="259"/>
                    </a:lnTo>
                    <a:lnTo>
                      <a:pt x="567" y="284"/>
                    </a:lnTo>
                    <a:lnTo>
                      <a:pt x="608" y="308"/>
                    </a:lnTo>
                    <a:lnTo>
                      <a:pt x="646" y="331"/>
                    </a:lnTo>
                    <a:lnTo>
                      <a:pt x="680" y="351"/>
                    </a:lnTo>
                    <a:lnTo>
                      <a:pt x="709" y="369"/>
                    </a:lnTo>
                    <a:lnTo>
                      <a:pt x="735" y="387"/>
                    </a:lnTo>
                    <a:lnTo>
                      <a:pt x="756" y="402"/>
                    </a:lnTo>
                    <a:lnTo>
                      <a:pt x="772" y="415"/>
                    </a:lnTo>
                    <a:lnTo>
                      <a:pt x="783" y="425"/>
                    </a:lnTo>
                    <a:lnTo>
                      <a:pt x="788" y="434"/>
                    </a:lnTo>
                    <a:lnTo>
                      <a:pt x="790" y="440"/>
                    </a:lnTo>
                    <a:lnTo>
                      <a:pt x="756" y="424"/>
                    </a:lnTo>
                    <a:lnTo>
                      <a:pt x="755" y="418"/>
                    </a:lnTo>
                    <a:lnTo>
                      <a:pt x="749" y="409"/>
                    </a:lnTo>
                    <a:lnTo>
                      <a:pt x="736" y="398"/>
                    </a:lnTo>
                    <a:lnTo>
                      <a:pt x="721" y="386"/>
                    </a:lnTo>
                    <a:lnTo>
                      <a:pt x="698" y="369"/>
                    </a:lnTo>
                    <a:lnTo>
                      <a:pt x="671" y="351"/>
                    </a:lnTo>
                    <a:lnTo>
                      <a:pt x="640" y="333"/>
                    </a:lnTo>
                    <a:lnTo>
                      <a:pt x="603" y="311"/>
                    </a:lnTo>
                    <a:lnTo>
                      <a:pt x="564" y="288"/>
                    </a:lnTo>
                    <a:lnTo>
                      <a:pt x="520" y="262"/>
                    </a:lnTo>
                    <a:lnTo>
                      <a:pt x="472" y="237"/>
                    </a:lnTo>
                    <a:lnTo>
                      <a:pt x="421" y="210"/>
                    </a:lnTo>
                    <a:lnTo>
                      <a:pt x="366" y="181"/>
                    </a:lnTo>
                    <a:lnTo>
                      <a:pt x="309" y="152"/>
                    </a:lnTo>
                    <a:lnTo>
                      <a:pt x="250" y="123"/>
                    </a:lnTo>
                    <a:lnTo>
                      <a:pt x="189" y="92"/>
                    </a:lnTo>
                    <a:lnTo>
                      <a:pt x="127" y="63"/>
                    </a:lnTo>
                    <a:lnTo>
                      <a:pt x="65" y="33"/>
                    </a:lnTo>
                    <a:lnTo>
                      <a:pt x="0" y="4"/>
                    </a:lnTo>
                    <a:lnTo>
                      <a:pt x="1" y="0"/>
                    </a:lnTo>
                    <a:close/>
                  </a:path>
                </a:pathLst>
              </a:custGeom>
              <a:solidFill>
                <a:srgbClr val="B3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4" name="Freeform 705"/>
              <p:cNvSpPr>
                <a:spLocks/>
              </p:cNvSpPr>
              <p:nvPr/>
            </p:nvSpPr>
            <p:spPr bwMode="auto">
              <a:xfrm>
                <a:off x="1284" y="1523"/>
                <a:ext cx="756" cy="210"/>
              </a:xfrm>
              <a:custGeom>
                <a:avLst/>
                <a:gdLst>
                  <a:gd name="T0" fmla="*/ 756 w 756"/>
                  <a:gd name="T1" fmla="*/ 14 h 420"/>
                  <a:gd name="T2" fmla="*/ 755 w 756"/>
                  <a:gd name="T3" fmla="*/ 13 h 420"/>
                  <a:gd name="T4" fmla="*/ 749 w 756"/>
                  <a:gd name="T5" fmla="*/ 13 h 420"/>
                  <a:gd name="T6" fmla="*/ 736 w 756"/>
                  <a:gd name="T7" fmla="*/ 13 h 420"/>
                  <a:gd name="T8" fmla="*/ 721 w 756"/>
                  <a:gd name="T9" fmla="*/ 12 h 420"/>
                  <a:gd name="T10" fmla="*/ 698 w 756"/>
                  <a:gd name="T11" fmla="*/ 12 h 420"/>
                  <a:gd name="T12" fmla="*/ 671 w 756"/>
                  <a:gd name="T13" fmla="*/ 11 h 420"/>
                  <a:gd name="T14" fmla="*/ 640 w 756"/>
                  <a:gd name="T15" fmla="*/ 11 h 420"/>
                  <a:gd name="T16" fmla="*/ 603 w 756"/>
                  <a:gd name="T17" fmla="*/ 10 h 420"/>
                  <a:gd name="T18" fmla="*/ 564 w 756"/>
                  <a:gd name="T19" fmla="*/ 9 h 420"/>
                  <a:gd name="T20" fmla="*/ 520 w 756"/>
                  <a:gd name="T21" fmla="*/ 9 h 420"/>
                  <a:gd name="T22" fmla="*/ 472 w 756"/>
                  <a:gd name="T23" fmla="*/ 8 h 420"/>
                  <a:gd name="T24" fmla="*/ 421 w 756"/>
                  <a:gd name="T25" fmla="*/ 7 h 420"/>
                  <a:gd name="T26" fmla="*/ 366 w 756"/>
                  <a:gd name="T27" fmla="*/ 6 h 420"/>
                  <a:gd name="T28" fmla="*/ 309 w 756"/>
                  <a:gd name="T29" fmla="*/ 5 h 420"/>
                  <a:gd name="T30" fmla="*/ 250 w 756"/>
                  <a:gd name="T31" fmla="*/ 4 h 420"/>
                  <a:gd name="T32" fmla="*/ 189 w 756"/>
                  <a:gd name="T33" fmla="*/ 3 h 420"/>
                  <a:gd name="T34" fmla="*/ 127 w 756"/>
                  <a:gd name="T35" fmla="*/ 2 h 420"/>
                  <a:gd name="T36" fmla="*/ 65 w 756"/>
                  <a:gd name="T37" fmla="*/ 1 h 420"/>
                  <a:gd name="T38" fmla="*/ 0 w 756"/>
                  <a:gd name="T39" fmla="*/ 0 h 420"/>
                  <a:gd name="T40" fmla="*/ 0 w 756"/>
                  <a:gd name="T41" fmla="*/ 1 h 420"/>
                  <a:gd name="T42" fmla="*/ 61 w 756"/>
                  <a:gd name="T43" fmla="*/ 1 h 420"/>
                  <a:gd name="T44" fmla="*/ 121 w 756"/>
                  <a:gd name="T45" fmla="*/ 2 h 420"/>
                  <a:gd name="T46" fmla="*/ 181 w 756"/>
                  <a:gd name="T47" fmla="*/ 3 h 420"/>
                  <a:gd name="T48" fmla="*/ 239 w 756"/>
                  <a:gd name="T49" fmla="*/ 4 h 420"/>
                  <a:gd name="T50" fmla="*/ 295 w 756"/>
                  <a:gd name="T51" fmla="*/ 5 h 420"/>
                  <a:gd name="T52" fmla="*/ 349 w 756"/>
                  <a:gd name="T53" fmla="*/ 6 h 420"/>
                  <a:gd name="T54" fmla="*/ 401 w 756"/>
                  <a:gd name="T55" fmla="*/ 7 h 420"/>
                  <a:gd name="T56" fmla="*/ 449 w 756"/>
                  <a:gd name="T57" fmla="*/ 8 h 420"/>
                  <a:gd name="T58" fmla="*/ 496 w 756"/>
                  <a:gd name="T59" fmla="*/ 8 h 420"/>
                  <a:gd name="T60" fmla="*/ 537 w 756"/>
                  <a:gd name="T61" fmla="*/ 9 h 420"/>
                  <a:gd name="T62" fmla="*/ 576 w 756"/>
                  <a:gd name="T63" fmla="*/ 10 h 420"/>
                  <a:gd name="T64" fmla="*/ 610 w 756"/>
                  <a:gd name="T65" fmla="*/ 10 h 420"/>
                  <a:gd name="T66" fmla="*/ 640 w 756"/>
                  <a:gd name="T67" fmla="*/ 11 h 420"/>
                  <a:gd name="T68" fmla="*/ 665 w 756"/>
                  <a:gd name="T69" fmla="*/ 11 h 420"/>
                  <a:gd name="T70" fmla="*/ 687 w 756"/>
                  <a:gd name="T71" fmla="*/ 12 h 420"/>
                  <a:gd name="T72" fmla="*/ 702 w 756"/>
                  <a:gd name="T73" fmla="*/ 12 h 420"/>
                  <a:gd name="T74" fmla="*/ 714 w 756"/>
                  <a:gd name="T75" fmla="*/ 13 h 420"/>
                  <a:gd name="T76" fmla="*/ 721 w 756"/>
                  <a:gd name="T77" fmla="*/ 13 h 420"/>
                  <a:gd name="T78" fmla="*/ 721 w 756"/>
                  <a:gd name="T79" fmla="*/ 13 h 420"/>
                  <a:gd name="T80" fmla="*/ 756 w 756"/>
                  <a:gd name="T81" fmla="*/ 14 h 4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6" h="420">
                    <a:moveTo>
                      <a:pt x="756" y="420"/>
                    </a:moveTo>
                    <a:lnTo>
                      <a:pt x="755" y="414"/>
                    </a:lnTo>
                    <a:lnTo>
                      <a:pt x="749" y="405"/>
                    </a:lnTo>
                    <a:lnTo>
                      <a:pt x="736" y="394"/>
                    </a:lnTo>
                    <a:lnTo>
                      <a:pt x="721" y="382"/>
                    </a:lnTo>
                    <a:lnTo>
                      <a:pt x="698" y="365"/>
                    </a:lnTo>
                    <a:lnTo>
                      <a:pt x="671" y="347"/>
                    </a:lnTo>
                    <a:lnTo>
                      <a:pt x="640" y="329"/>
                    </a:lnTo>
                    <a:lnTo>
                      <a:pt x="603" y="307"/>
                    </a:lnTo>
                    <a:lnTo>
                      <a:pt x="564" y="284"/>
                    </a:lnTo>
                    <a:lnTo>
                      <a:pt x="520" y="258"/>
                    </a:lnTo>
                    <a:lnTo>
                      <a:pt x="472" y="233"/>
                    </a:lnTo>
                    <a:lnTo>
                      <a:pt x="421" y="206"/>
                    </a:lnTo>
                    <a:lnTo>
                      <a:pt x="366" y="177"/>
                    </a:lnTo>
                    <a:lnTo>
                      <a:pt x="309" y="148"/>
                    </a:lnTo>
                    <a:lnTo>
                      <a:pt x="250" y="119"/>
                    </a:lnTo>
                    <a:lnTo>
                      <a:pt x="189" y="88"/>
                    </a:lnTo>
                    <a:lnTo>
                      <a:pt x="127" y="59"/>
                    </a:lnTo>
                    <a:lnTo>
                      <a:pt x="65" y="29"/>
                    </a:lnTo>
                    <a:lnTo>
                      <a:pt x="0" y="0"/>
                    </a:lnTo>
                    <a:lnTo>
                      <a:pt x="0" y="1"/>
                    </a:lnTo>
                    <a:lnTo>
                      <a:pt x="61" y="30"/>
                    </a:lnTo>
                    <a:lnTo>
                      <a:pt x="121" y="59"/>
                    </a:lnTo>
                    <a:lnTo>
                      <a:pt x="181" y="88"/>
                    </a:lnTo>
                    <a:lnTo>
                      <a:pt x="239" y="117"/>
                    </a:lnTo>
                    <a:lnTo>
                      <a:pt x="295" y="144"/>
                    </a:lnTo>
                    <a:lnTo>
                      <a:pt x="349" y="172"/>
                    </a:lnTo>
                    <a:lnTo>
                      <a:pt x="401" y="199"/>
                    </a:lnTo>
                    <a:lnTo>
                      <a:pt x="449" y="226"/>
                    </a:lnTo>
                    <a:lnTo>
                      <a:pt x="496" y="249"/>
                    </a:lnTo>
                    <a:lnTo>
                      <a:pt x="537" y="273"/>
                    </a:lnTo>
                    <a:lnTo>
                      <a:pt x="576" y="297"/>
                    </a:lnTo>
                    <a:lnTo>
                      <a:pt x="610" y="316"/>
                    </a:lnTo>
                    <a:lnTo>
                      <a:pt x="640" y="335"/>
                    </a:lnTo>
                    <a:lnTo>
                      <a:pt x="665" y="351"/>
                    </a:lnTo>
                    <a:lnTo>
                      <a:pt x="687" y="367"/>
                    </a:lnTo>
                    <a:lnTo>
                      <a:pt x="702" y="380"/>
                    </a:lnTo>
                    <a:lnTo>
                      <a:pt x="714" y="391"/>
                    </a:lnTo>
                    <a:lnTo>
                      <a:pt x="721" y="398"/>
                    </a:lnTo>
                    <a:lnTo>
                      <a:pt x="721" y="403"/>
                    </a:lnTo>
                    <a:lnTo>
                      <a:pt x="756" y="420"/>
                    </a:lnTo>
                    <a:close/>
                  </a:path>
                </a:pathLst>
              </a:custGeom>
              <a:solidFill>
                <a:srgbClr val="B3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5" name="Freeform 706"/>
              <p:cNvSpPr>
                <a:spLocks/>
              </p:cNvSpPr>
              <p:nvPr/>
            </p:nvSpPr>
            <p:spPr bwMode="auto">
              <a:xfrm>
                <a:off x="1282" y="1524"/>
                <a:ext cx="723" cy="201"/>
              </a:xfrm>
              <a:custGeom>
                <a:avLst/>
                <a:gdLst>
                  <a:gd name="T0" fmla="*/ 2 w 723"/>
                  <a:gd name="T1" fmla="*/ 0 h 402"/>
                  <a:gd name="T2" fmla="*/ 63 w 723"/>
                  <a:gd name="T3" fmla="*/ 1 h 402"/>
                  <a:gd name="T4" fmla="*/ 123 w 723"/>
                  <a:gd name="T5" fmla="*/ 2 h 402"/>
                  <a:gd name="T6" fmla="*/ 183 w 723"/>
                  <a:gd name="T7" fmla="*/ 3 h 402"/>
                  <a:gd name="T8" fmla="*/ 241 w 723"/>
                  <a:gd name="T9" fmla="*/ 4 h 402"/>
                  <a:gd name="T10" fmla="*/ 297 w 723"/>
                  <a:gd name="T11" fmla="*/ 5 h 402"/>
                  <a:gd name="T12" fmla="*/ 351 w 723"/>
                  <a:gd name="T13" fmla="*/ 6 h 402"/>
                  <a:gd name="T14" fmla="*/ 403 w 723"/>
                  <a:gd name="T15" fmla="*/ 7 h 402"/>
                  <a:gd name="T16" fmla="*/ 451 w 723"/>
                  <a:gd name="T17" fmla="*/ 8 h 402"/>
                  <a:gd name="T18" fmla="*/ 498 w 723"/>
                  <a:gd name="T19" fmla="*/ 8 h 402"/>
                  <a:gd name="T20" fmla="*/ 539 w 723"/>
                  <a:gd name="T21" fmla="*/ 9 h 402"/>
                  <a:gd name="T22" fmla="*/ 578 w 723"/>
                  <a:gd name="T23" fmla="*/ 10 h 402"/>
                  <a:gd name="T24" fmla="*/ 612 w 723"/>
                  <a:gd name="T25" fmla="*/ 10 h 402"/>
                  <a:gd name="T26" fmla="*/ 642 w 723"/>
                  <a:gd name="T27" fmla="*/ 11 h 402"/>
                  <a:gd name="T28" fmla="*/ 667 w 723"/>
                  <a:gd name="T29" fmla="*/ 11 h 402"/>
                  <a:gd name="T30" fmla="*/ 689 w 723"/>
                  <a:gd name="T31" fmla="*/ 12 h 402"/>
                  <a:gd name="T32" fmla="*/ 704 w 723"/>
                  <a:gd name="T33" fmla="*/ 12 h 402"/>
                  <a:gd name="T34" fmla="*/ 716 w 723"/>
                  <a:gd name="T35" fmla="*/ 13 h 402"/>
                  <a:gd name="T36" fmla="*/ 723 w 723"/>
                  <a:gd name="T37" fmla="*/ 13 h 402"/>
                  <a:gd name="T38" fmla="*/ 723 w 723"/>
                  <a:gd name="T39" fmla="*/ 13 h 402"/>
                  <a:gd name="T40" fmla="*/ 686 w 723"/>
                  <a:gd name="T41" fmla="*/ 13 h 402"/>
                  <a:gd name="T42" fmla="*/ 686 w 723"/>
                  <a:gd name="T43" fmla="*/ 12 h 402"/>
                  <a:gd name="T44" fmla="*/ 679 w 723"/>
                  <a:gd name="T45" fmla="*/ 12 h 402"/>
                  <a:gd name="T46" fmla="*/ 669 w 723"/>
                  <a:gd name="T47" fmla="*/ 12 h 402"/>
                  <a:gd name="T48" fmla="*/ 653 w 723"/>
                  <a:gd name="T49" fmla="*/ 11 h 402"/>
                  <a:gd name="T50" fmla="*/ 634 w 723"/>
                  <a:gd name="T51" fmla="*/ 11 h 402"/>
                  <a:gd name="T52" fmla="*/ 610 w 723"/>
                  <a:gd name="T53" fmla="*/ 11 h 402"/>
                  <a:gd name="T54" fmla="*/ 581 w 723"/>
                  <a:gd name="T55" fmla="*/ 10 h 402"/>
                  <a:gd name="T56" fmla="*/ 549 w 723"/>
                  <a:gd name="T57" fmla="*/ 9 h 402"/>
                  <a:gd name="T58" fmla="*/ 512 w 723"/>
                  <a:gd name="T59" fmla="*/ 9 h 402"/>
                  <a:gd name="T60" fmla="*/ 471 w 723"/>
                  <a:gd name="T61" fmla="*/ 8 h 402"/>
                  <a:gd name="T62" fmla="*/ 429 w 723"/>
                  <a:gd name="T63" fmla="*/ 7 h 402"/>
                  <a:gd name="T64" fmla="*/ 382 w 723"/>
                  <a:gd name="T65" fmla="*/ 6 h 402"/>
                  <a:gd name="T66" fmla="*/ 333 w 723"/>
                  <a:gd name="T67" fmla="*/ 6 h 402"/>
                  <a:gd name="T68" fmla="*/ 282 w 723"/>
                  <a:gd name="T69" fmla="*/ 5 h 402"/>
                  <a:gd name="T70" fmla="*/ 228 w 723"/>
                  <a:gd name="T71" fmla="*/ 4 h 402"/>
                  <a:gd name="T72" fmla="*/ 173 w 723"/>
                  <a:gd name="T73" fmla="*/ 3 h 402"/>
                  <a:gd name="T74" fmla="*/ 116 w 723"/>
                  <a:gd name="T75" fmla="*/ 2 h 402"/>
                  <a:gd name="T76" fmla="*/ 58 w 723"/>
                  <a:gd name="T77" fmla="*/ 1 h 402"/>
                  <a:gd name="T78" fmla="*/ 0 w 723"/>
                  <a:gd name="T79" fmla="*/ 1 h 402"/>
                  <a:gd name="T80" fmla="*/ 2 w 723"/>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23" h="402">
                    <a:moveTo>
                      <a:pt x="2" y="0"/>
                    </a:moveTo>
                    <a:lnTo>
                      <a:pt x="63" y="29"/>
                    </a:lnTo>
                    <a:lnTo>
                      <a:pt x="123" y="58"/>
                    </a:lnTo>
                    <a:lnTo>
                      <a:pt x="183" y="87"/>
                    </a:lnTo>
                    <a:lnTo>
                      <a:pt x="241" y="116"/>
                    </a:lnTo>
                    <a:lnTo>
                      <a:pt x="297" y="143"/>
                    </a:lnTo>
                    <a:lnTo>
                      <a:pt x="351" y="171"/>
                    </a:lnTo>
                    <a:lnTo>
                      <a:pt x="403" y="198"/>
                    </a:lnTo>
                    <a:lnTo>
                      <a:pt x="451" y="225"/>
                    </a:lnTo>
                    <a:lnTo>
                      <a:pt x="498" y="248"/>
                    </a:lnTo>
                    <a:lnTo>
                      <a:pt x="539" y="272"/>
                    </a:lnTo>
                    <a:lnTo>
                      <a:pt x="578" y="296"/>
                    </a:lnTo>
                    <a:lnTo>
                      <a:pt x="612" y="315"/>
                    </a:lnTo>
                    <a:lnTo>
                      <a:pt x="642" y="334"/>
                    </a:lnTo>
                    <a:lnTo>
                      <a:pt x="667" y="350"/>
                    </a:lnTo>
                    <a:lnTo>
                      <a:pt x="689" y="366"/>
                    </a:lnTo>
                    <a:lnTo>
                      <a:pt x="704" y="379"/>
                    </a:lnTo>
                    <a:lnTo>
                      <a:pt x="716" y="390"/>
                    </a:lnTo>
                    <a:lnTo>
                      <a:pt x="723" y="397"/>
                    </a:lnTo>
                    <a:lnTo>
                      <a:pt x="723" y="402"/>
                    </a:lnTo>
                    <a:lnTo>
                      <a:pt x="686" y="386"/>
                    </a:lnTo>
                    <a:lnTo>
                      <a:pt x="686" y="381"/>
                    </a:lnTo>
                    <a:lnTo>
                      <a:pt x="679" y="372"/>
                    </a:lnTo>
                    <a:lnTo>
                      <a:pt x="669" y="362"/>
                    </a:lnTo>
                    <a:lnTo>
                      <a:pt x="653" y="350"/>
                    </a:lnTo>
                    <a:lnTo>
                      <a:pt x="634" y="335"/>
                    </a:lnTo>
                    <a:lnTo>
                      <a:pt x="610" y="321"/>
                    </a:lnTo>
                    <a:lnTo>
                      <a:pt x="581" y="303"/>
                    </a:lnTo>
                    <a:lnTo>
                      <a:pt x="549" y="283"/>
                    </a:lnTo>
                    <a:lnTo>
                      <a:pt x="512" y="261"/>
                    </a:lnTo>
                    <a:lnTo>
                      <a:pt x="471" y="239"/>
                    </a:lnTo>
                    <a:lnTo>
                      <a:pt x="429" y="216"/>
                    </a:lnTo>
                    <a:lnTo>
                      <a:pt x="382" y="191"/>
                    </a:lnTo>
                    <a:lnTo>
                      <a:pt x="333" y="165"/>
                    </a:lnTo>
                    <a:lnTo>
                      <a:pt x="282" y="140"/>
                    </a:lnTo>
                    <a:lnTo>
                      <a:pt x="228" y="113"/>
                    </a:lnTo>
                    <a:lnTo>
                      <a:pt x="173" y="86"/>
                    </a:lnTo>
                    <a:lnTo>
                      <a:pt x="116" y="58"/>
                    </a:lnTo>
                    <a:lnTo>
                      <a:pt x="58" y="31"/>
                    </a:lnTo>
                    <a:lnTo>
                      <a:pt x="0" y="4"/>
                    </a:lnTo>
                    <a:lnTo>
                      <a:pt x="2" y="0"/>
                    </a:lnTo>
                    <a:close/>
                  </a:path>
                </a:pathLst>
              </a:custGeom>
              <a:solidFill>
                <a:srgbClr val="B2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6" name="Freeform 707"/>
              <p:cNvSpPr>
                <a:spLocks/>
              </p:cNvSpPr>
              <p:nvPr/>
            </p:nvSpPr>
            <p:spPr bwMode="auto">
              <a:xfrm>
                <a:off x="1282" y="1526"/>
                <a:ext cx="686" cy="191"/>
              </a:xfrm>
              <a:custGeom>
                <a:avLst/>
                <a:gdLst>
                  <a:gd name="T0" fmla="*/ 686 w 686"/>
                  <a:gd name="T1" fmla="*/ 12 h 382"/>
                  <a:gd name="T2" fmla="*/ 686 w 686"/>
                  <a:gd name="T3" fmla="*/ 12 h 382"/>
                  <a:gd name="T4" fmla="*/ 679 w 686"/>
                  <a:gd name="T5" fmla="*/ 12 h 382"/>
                  <a:gd name="T6" fmla="*/ 669 w 686"/>
                  <a:gd name="T7" fmla="*/ 12 h 382"/>
                  <a:gd name="T8" fmla="*/ 653 w 686"/>
                  <a:gd name="T9" fmla="*/ 11 h 382"/>
                  <a:gd name="T10" fmla="*/ 634 w 686"/>
                  <a:gd name="T11" fmla="*/ 11 h 382"/>
                  <a:gd name="T12" fmla="*/ 610 w 686"/>
                  <a:gd name="T13" fmla="*/ 10 h 382"/>
                  <a:gd name="T14" fmla="*/ 581 w 686"/>
                  <a:gd name="T15" fmla="*/ 10 h 382"/>
                  <a:gd name="T16" fmla="*/ 549 w 686"/>
                  <a:gd name="T17" fmla="*/ 9 h 382"/>
                  <a:gd name="T18" fmla="*/ 512 w 686"/>
                  <a:gd name="T19" fmla="*/ 9 h 382"/>
                  <a:gd name="T20" fmla="*/ 471 w 686"/>
                  <a:gd name="T21" fmla="*/ 8 h 382"/>
                  <a:gd name="T22" fmla="*/ 429 w 686"/>
                  <a:gd name="T23" fmla="*/ 7 h 382"/>
                  <a:gd name="T24" fmla="*/ 382 w 686"/>
                  <a:gd name="T25" fmla="*/ 6 h 382"/>
                  <a:gd name="T26" fmla="*/ 333 w 686"/>
                  <a:gd name="T27" fmla="*/ 6 h 382"/>
                  <a:gd name="T28" fmla="*/ 282 w 686"/>
                  <a:gd name="T29" fmla="*/ 5 h 382"/>
                  <a:gd name="T30" fmla="*/ 228 w 686"/>
                  <a:gd name="T31" fmla="*/ 4 h 382"/>
                  <a:gd name="T32" fmla="*/ 173 w 686"/>
                  <a:gd name="T33" fmla="*/ 3 h 382"/>
                  <a:gd name="T34" fmla="*/ 116 w 686"/>
                  <a:gd name="T35" fmla="*/ 2 h 382"/>
                  <a:gd name="T36" fmla="*/ 58 w 686"/>
                  <a:gd name="T37" fmla="*/ 1 h 382"/>
                  <a:gd name="T38" fmla="*/ 0 w 686"/>
                  <a:gd name="T39" fmla="*/ 0 h 382"/>
                  <a:gd name="T40" fmla="*/ 0 w 686"/>
                  <a:gd name="T41" fmla="*/ 1 h 382"/>
                  <a:gd name="T42" fmla="*/ 57 w 686"/>
                  <a:gd name="T43" fmla="*/ 1 h 382"/>
                  <a:gd name="T44" fmla="*/ 115 w 686"/>
                  <a:gd name="T45" fmla="*/ 2 h 382"/>
                  <a:gd name="T46" fmla="*/ 171 w 686"/>
                  <a:gd name="T47" fmla="*/ 3 h 382"/>
                  <a:gd name="T48" fmla="*/ 225 w 686"/>
                  <a:gd name="T49" fmla="*/ 4 h 382"/>
                  <a:gd name="T50" fmla="*/ 279 w 686"/>
                  <a:gd name="T51" fmla="*/ 5 h 382"/>
                  <a:gd name="T52" fmla="*/ 328 w 686"/>
                  <a:gd name="T53" fmla="*/ 6 h 382"/>
                  <a:gd name="T54" fmla="*/ 376 w 686"/>
                  <a:gd name="T55" fmla="*/ 6 h 382"/>
                  <a:gd name="T56" fmla="*/ 422 w 686"/>
                  <a:gd name="T57" fmla="*/ 7 h 382"/>
                  <a:gd name="T58" fmla="*/ 464 w 686"/>
                  <a:gd name="T59" fmla="*/ 8 h 382"/>
                  <a:gd name="T60" fmla="*/ 502 w 686"/>
                  <a:gd name="T61" fmla="*/ 9 h 382"/>
                  <a:gd name="T62" fmla="*/ 536 w 686"/>
                  <a:gd name="T63" fmla="*/ 9 h 382"/>
                  <a:gd name="T64" fmla="*/ 566 w 686"/>
                  <a:gd name="T65" fmla="*/ 10 h 382"/>
                  <a:gd name="T66" fmla="*/ 591 w 686"/>
                  <a:gd name="T67" fmla="*/ 10 h 382"/>
                  <a:gd name="T68" fmla="*/ 612 w 686"/>
                  <a:gd name="T69" fmla="*/ 11 h 382"/>
                  <a:gd name="T70" fmla="*/ 628 w 686"/>
                  <a:gd name="T71" fmla="*/ 11 h 382"/>
                  <a:gd name="T72" fmla="*/ 639 w 686"/>
                  <a:gd name="T73" fmla="*/ 11 h 382"/>
                  <a:gd name="T74" fmla="*/ 646 w 686"/>
                  <a:gd name="T75" fmla="*/ 12 h 382"/>
                  <a:gd name="T76" fmla="*/ 648 w 686"/>
                  <a:gd name="T77" fmla="*/ 12 h 382"/>
                  <a:gd name="T78" fmla="*/ 686 w 686"/>
                  <a:gd name="T79" fmla="*/ 12 h 3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6" h="382">
                    <a:moveTo>
                      <a:pt x="686" y="382"/>
                    </a:moveTo>
                    <a:lnTo>
                      <a:pt x="686" y="377"/>
                    </a:lnTo>
                    <a:lnTo>
                      <a:pt x="679" y="368"/>
                    </a:lnTo>
                    <a:lnTo>
                      <a:pt x="669" y="358"/>
                    </a:lnTo>
                    <a:lnTo>
                      <a:pt x="653" y="346"/>
                    </a:lnTo>
                    <a:lnTo>
                      <a:pt x="634" y="331"/>
                    </a:lnTo>
                    <a:lnTo>
                      <a:pt x="610" y="317"/>
                    </a:lnTo>
                    <a:lnTo>
                      <a:pt x="581" y="299"/>
                    </a:lnTo>
                    <a:lnTo>
                      <a:pt x="549" y="279"/>
                    </a:lnTo>
                    <a:lnTo>
                      <a:pt x="512" y="257"/>
                    </a:lnTo>
                    <a:lnTo>
                      <a:pt x="471" y="235"/>
                    </a:lnTo>
                    <a:lnTo>
                      <a:pt x="429" y="212"/>
                    </a:lnTo>
                    <a:lnTo>
                      <a:pt x="382" y="187"/>
                    </a:lnTo>
                    <a:lnTo>
                      <a:pt x="333" y="161"/>
                    </a:lnTo>
                    <a:lnTo>
                      <a:pt x="282" y="136"/>
                    </a:lnTo>
                    <a:lnTo>
                      <a:pt x="228" y="109"/>
                    </a:lnTo>
                    <a:lnTo>
                      <a:pt x="173" y="82"/>
                    </a:lnTo>
                    <a:lnTo>
                      <a:pt x="116" y="54"/>
                    </a:lnTo>
                    <a:lnTo>
                      <a:pt x="58" y="27"/>
                    </a:lnTo>
                    <a:lnTo>
                      <a:pt x="0" y="0"/>
                    </a:lnTo>
                    <a:lnTo>
                      <a:pt x="0" y="2"/>
                    </a:lnTo>
                    <a:lnTo>
                      <a:pt x="57" y="29"/>
                    </a:lnTo>
                    <a:lnTo>
                      <a:pt x="115" y="56"/>
                    </a:lnTo>
                    <a:lnTo>
                      <a:pt x="171" y="83"/>
                    </a:lnTo>
                    <a:lnTo>
                      <a:pt x="225" y="110"/>
                    </a:lnTo>
                    <a:lnTo>
                      <a:pt x="279" y="138"/>
                    </a:lnTo>
                    <a:lnTo>
                      <a:pt x="328" y="165"/>
                    </a:lnTo>
                    <a:lnTo>
                      <a:pt x="376" y="188"/>
                    </a:lnTo>
                    <a:lnTo>
                      <a:pt x="422" y="214"/>
                    </a:lnTo>
                    <a:lnTo>
                      <a:pt x="464" y="235"/>
                    </a:lnTo>
                    <a:lnTo>
                      <a:pt x="502" y="257"/>
                    </a:lnTo>
                    <a:lnTo>
                      <a:pt x="536" y="277"/>
                    </a:lnTo>
                    <a:lnTo>
                      <a:pt x="566" y="297"/>
                    </a:lnTo>
                    <a:lnTo>
                      <a:pt x="591" y="313"/>
                    </a:lnTo>
                    <a:lnTo>
                      <a:pt x="612" y="328"/>
                    </a:lnTo>
                    <a:lnTo>
                      <a:pt x="628" y="340"/>
                    </a:lnTo>
                    <a:lnTo>
                      <a:pt x="639" y="349"/>
                    </a:lnTo>
                    <a:lnTo>
                      <a:pt x="646" y="358"/>
                    </a:lnTo>
                    <a:lnTo>
                      <a:pt x="648" y="364"/>
                    </a:lnTo>
                    <a:lnTo>
                      <a:pt x="686" y="382"/>
                    </a:lnTo>
                    <a:close/>
                  </a:path>
                </a:pathLst>
              </a:custGeom>
              <a:solidFill>
                <a:srgbClr val="B2D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7" name="Freeform 708"/>
              <p:cNvSpPr>
                <a:spLocks/>
              </p:cNvSpPr>
              <p:nvPr/>
            </p:nvSpPr>
            <p:spPr bwMode="auto">
              <a:xfrm>
                <a:off x="1281" y="1526"/>
                <a:ext cx="649" cy="181"/>
              </a:xfrm>
              <a:custGeom>
                <a:avLst/>
                <a:gdLst>
                  <a:gd name="T0" fmla="*/ 1 w 649"/>
                  <a:gd name="T1" fmla="*/ 0 h 362"/>
                  <a:gd name="T2" fmla="*/ 58 w 649"/>
                  <a:gd name="T3" fmla="*/ 1 h 362"/>
                  <a:gd name="T4" fmla="*/ 116 w 649"/>
                  <a:gd name="T5" fmla="*/ 2 h 362"/>
                  <a:gd name="T6" fmla="*/ 172 w 649"/>
                  <a:gd name="T7" fmla="*/ 3 h 362"/>
                  <a:gd name="T8" fmla="*/ 226 w 649"/>
                  <a:gd name="T9" fmla="*/ 4 h 362"/>
                  <a:gd name="T10" fmla="*/ 280 w 649"/>
                  <a:gd name="T11" fmla="*/ 5 h 362"/>
                  <a:gd name="T12" fmla="*/ 329 w 649"/>
                  <a:gd name="T13" fmla="*/ 6 h 362"/>
                  <a:gd name="T14" fmla="*/ 377 w 649"/>
                  <a:gd name="T15" fmla="*/ 6 h 362"/>
                  <a:gd name="T16" fmla="*/ 423 w 649"/>
                  <a:gd name="T17" fmla="*/ 7 h 362"/>
                  <a:gd name="T18" fmla="*/ 465 w 649"/>
                  <a:gd name="T19" fmla="*/ 8 h 362"/>
                  <a:gd name="T20" fmla="*/ 503 w 649"/>
                  <a:gd name="T21" fmla="*/ 8 h 362"/>
                  <a:gd name="T22" fmla="*/ 537 w 649"/>
                  <a:gd name="T23" fmla="*/ 9 h 362"/>
                  <a:gd name="T24" fmla="*/ 567 w 649"/>
                  <a:gd name="T25" fmla="*/ 10 h 362"/>
                  <a:gd name="T26" fmla="*/ 592 w 649"/>
                  <a:gd name="T27" fmla="*/ 10 h 362"/>
                  <a:gd name="T28" fmla="*/ 613 w 649"/>
                  <a:gd name="T29" fmla="*/ 11 h 362"/>
                  <a:gd name="T30" fmla="*/ 629 w 649"/>
                  <a:gd name="T31" fmla="*/ 11 h 362"/>
                  <a:gd name="T32" fmla="*/ 640 w 649"/>
                  <a:gd name="T33" fmla="*/ 11 h 362"/>
                  <a:gd name="T34" fmla="*/ 647 w 649"/>
                  <a:gd name="T35" fmla="*/ 12 h 362"/>
                  <a:gd name="T36" fmla="*/ 649 w 649"/>
                  <a:gd name="T37" fmla="*/ 12 h 362"/>
                  <a:gd name="T38" fmla="*/ 606 w 649"/>
                  <a:gd name="T39" fmla="*/ 11 h 362"/>
                  <a:gd name="T40" fmla="*/ 605 w 649"/>
                  <a:gd name="T41" fmla="*/ 11 h 362"/>
                  <a:gd name="T42" fmla="*/ 598 w 649"/>
                  <a:gd name="T43" fmla="*/ 11 h 362"/>
                  <a:gd name="T44" fmla="*/ 587 w 649"/>
                  <a:gd name="T45" fmla="*/ 10 h 362"/>
                  <a:gd name="T46" fmla="*/ 570 w 649"/>
                  <a:gd name="T47" fmla="*/ 10 h 362"/>
                  <a:gd name="T48" fmla="*/ 547 w 649"/>
                  <a:gd name="T49" fmla="*/ 10 h 362"/>
                  <a:gd name="T50" fmla="*/ 521 w 649"/>
                  <a:gd name="T51" fmla="*/ 9 h 362"/>
                  <a:gd name="T52" fmla="*/ 489 w 649"/>
                  <a:gd name="T53" fmla="*/ 8 h 362"/>
                  <a:gd name="T54" fmla="*/ 454 w 649"/>
                  <a:gd name="T55" fmla="*/ 8 h 362"/>
                  <a:gd name="T56" fmla="*/ 414 w 649"/>
                  <a:gd name="T57" fmla="*/ 7 h 362"/>
                  <a:gd name="T58" fmla="*/ 372 w 649"/>
                  <a:gd name="T59" fmla="*/ 6 h 362"/>
                  <a:gd name="T60" fmla="*/ 325 w 649"/>
                  <a:gd name="T61" fmla="*/ 6 h 362"/>
                  <a:gd name="T62" fmla="*/ 276 w 649"/>
                  <a:gd name="T63" fmla="*/ 5 h 362"/>
                  <a:gd name="T64" fmla="*/ 223 w 649"/>
                  <a:gd name="T65" fmla="*/ 4 h 362"/>
                  <a:gd name="T66" fmla="*/ 170 w 649"/>
                  <a:gd name="T67" fmla="*/ 3 h 362"/>
                  <a:gd name="T68" fmla="*/ 113 w 649"/>
                  <a:gd name="T69" fmla="*/ 2 h 362"/>
                  <a:gd name="T70" fmla="*/ 56 w 649"/>
                  <a:gd name="T71" fmla="*/ 1 h 362"/>
                  <a:gd name="T72" fmla="*/ 0 w 649"/>
                  <a:gd name="T73" fmla="*/ 1 h 362"/>
                  <a:gd name="T74" fmla="*/ 1 w 649"/>
                  <a:gd name="T75" fmla="*/ 0 h 3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9" h="362">
                    <a:moveTo>
                      <a:pt x="1" y="0"/>
                    </a:moveTo>
                    <a:lnTo>
                      <a:pt x="58" y="27"/>
                    </a:lnTo>
                    <a:lnTo>
                      <a:pt x="116" y="54"/>
                    </a:lnTo>
                    <a:lnTo>
                      <a:pt x="172" y="81"/>
                    </a:lnTo>
                    <a:lnTo>
                      <a:pt x="226" y="108"/>
                    </a:lnTo>
                    <a:lnTo>
                      <a:pt x="280" y="136"/>
                    </a:lnTo>
                    <a:lnTo>
                      <a:pt x="329" y="163"/>
                    </a:lnTo>
                    <a:lnTo>
                      <a:pt x="377" y="186"/>
                    </a:lnTo>
                    <a:lnTo>
                      <a:pt x="423" y="212"/>
                    </a:lnTo>
                    <a:lnTo>
                      <a:pt x="465" y="233"/>
                    </a:lnTo>
                    <a:lnTo>
                      <a:pt x="503" y="255"/>
                    </a:lnTo>
                    <a:lnTo>
                      <a:pt x="537" y="275"/>
                    </a:lnTo>
                    <a:lnTo>
                      <a:pt x="567" y="295"/>
                    </a:lnTo>
                    <a:lnTo>
                      <a:pt x="592" y="311"/>
                    </a:lnTo>
                    <a:lnTo>
                      <a:pt x="613" y="326"/>
                    </a:lnTo>
                    <a:lnTo>
                      <a:pt x="629" y="338"/>
                    </a:lnTo>
                    <a:lnTo>
                      <a:pt x="640" y="347"/>
                    </a:lnTo>
                    <a:lnTo>
                      <a:pt x="647" y="356"/>
                    </a:lnTo>
                    <a:lnTo>
                      <a:pt x="649" y="362"/>
                    </a:lnTo>
                    <a:lnTo>
                      <a:pt x="606" y="342"/>
                    </a:lnTo>
                    <a:lnTo>
                      <a:pt x="605" y="337"/>
                    </a:lnTo>
                    <a:lnTo>
                      <a:pt x="598" y="328"/>
                    </a:lnTo>
                    <a:lnTo>
                      <a:pt x="587" y="318"/>
                    </a:lnTo>
                    <a:lnTo>
                      <a:pt x="570" y="306"/>
                    </a:lnTo>
                    <a:lnTo>
                      <a:pt x="547" y="290"/>
                    </a:lnTo>
                    <a:lnTo>
                      <a:pt x="521" y="273"/>
                    </a:lnTo>
                    <a:lnTo>
                      <a:pt x="489" y="253"/>
                    </a:lnTo>
                    <a:lnTo>
                      <a:pt x="454" y="233"/>
                    </a:lnTo>
                    <a:lnTo>
                      <a:pt x="414" y="212"/>
                    </a:lnTo>
                    <a:lnTo>
                      <a:pt x="372" y="188"/>
                    </a:lnTo>
                    <a:lnTo>
                      <a:pt x="325" y="163"/>
                    </a:lnTo>
                    <a:lnTo>
                      <a:pt x="276" y="137"/>
                    </a:lnTo>
                    <a:lnTo>
                      <a:pt x="223" y="112"/>
                    </a:lnTo>
                    <a:lnTo>
                      <a:pt x="170" y="85"/>
                    </a:lnTo>
                    <a:lnTo>
                      <a:pt x="113" y="58"/>
                    </a:lnTo>
                    <a:lnTo>
                      <a:pt x="56" y="31"/>
                    </a:lnTo>
                    <a:lnTo>
                      <a:pt x="0" y="3"/>
                    </a:lnTo>
                    <a:lnTo>
                      <a:pt x="1" y="0"/>
                    </a:lnTo>
                    <a:close/>
                  </a:path>
                </a:pathLst>
              </a:custGeom>
              <a:solidFill>
                <a:srgbClr val="B2D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8" name="Freeform 709"/>
              <p:cNvSpPr>
                <a:spLocks/>
              </p:cNvSpPr>
              <p:nvPr/>
            </p:nvSpPr>
            <p:spPr bwMode="auto">
              <a:xfrm>
                <a:off x="1280" y="1528"/>
                <a:ext cx="607" cy="169"/>
              </a:xfrm>
              <a:custGeom>
                <a:avLst/>
                <a:gdLst>
                  <a:gd name="T0" fmla="*/ 607 w 607"/>
                  <a:gd name="T1" fmla="*/ 10 h 339"/>
                  <a:gd name="T2" fmla="*/ 606 w 607"/>
                  <a:gd name="T3" fmla="*/ 10 h 339"/>
                  <a:gd name="T4" fmla="*/ 599 w 607"/>
                  <a:gd name="T5" fmla="*/ 10 h 339"/>
                  <a:gd name="T6" fmla="*/ 588 w 607"/>
                  <a:gd name="T7" fmla="*/ 9 h 339"/>
                  <a:gd name="T8" fmla="*/ 571 w 607"/>
                  <a:gd name="T9" fmla="*/ 9 h 339"/>
                  <a:gd name="T10" fmla="*/ 548 w 607"/>
                  <a:gd name="T11" fmla="*/ 8 h 339"/>
                  <a:gd name="T12" fmla="*/ 522 w 607"/>
                  <a:gd name="T13" fmla="*/ 8 h 339"/>
                  <a:gd name="T14" fmla="*/ 490 w 607"/>
                  <a:gd name="T15" fmla="*/ 7 h 339"/>
                  <a:gd name="T16" fmla="*/ 455 w 607"/>
                  <a:gd name="T17" fmla="*/ 7 h 339"/>
                  <a:gd name="T18" fmla="*/ 415 w 607"/>
                  <a:gd name="T19" fmla="*/ 6 h 339"/>
                  <a:gd name="T20" fmla="*/ 373 w 607"/>
                  <a:gd name="T21" fmla="*/ 5 h 339"/>
                  <a:gd name="T22" fmla="*/ 326 w 607"/>
                  <a:gd name="T23" fmla="*/ 5 h 339"/>
                  <a:gd name="T24" fmla="*/ 277 w 607"/>
                  <a:gd name="T25" fmla="*/ 4 h 339"/>
                  <a:gd name="T26" fmla="*/ 224 w 607"/>
                  <a:gd name="T27" fmla="*/ 3 h 339"/>
                  <a:gd name="T28" fmla="*/ 171 w 607"/>
                  <a:gd name="T29" fmla="*/ 2 h 339"/>
                  <a:gd name="T30" fmla="*/ 114 w 607"/>
                  <a:gd name="T31" fmla="*/ 1 h 339"/>
                  <a:gd name="T32" fmla="*/ 57 w 607"/>
                  <a:gd name="T33" fmla="*/ 0 h 339"/>
                  <a:gd name="T34" fmla="*/ 1 w 607"/>
                  <a:gd name="T35" fmla="*/ 0 h 339"/>
                  <a:gd name="T36" fmla="*/ 0 w 607"/>
                  <a:gd name="T37" fmla="*/ 0 h 339"/>
                  <a:gd name="T38" fmla="*/ 53 w 607"/>
                  <a:gd name="T39" fmla="*/ 0 h 339"/>
                  <a:gd name="T40" fmla="*/ 106 w 607"/>
                  <a:gd name="T41" fmla="*/ 1 h 339"/>
                  <a:gd name="T42" fmla="*/ 156 w 607"/>
                  <a:gd name="T43" fmla="*/ 2 h 339"/>
                  <a:gd name="T44" fmla="*/ 207 w 607"/>
                  <a:gd name="T45" fmla="*/ 3 h 339"/>
                  <a:gd name="T46" fmla="*/ 255 w 607"/>
                  <a:gd name="T47" fmla="*/ 4 h 339"/>
                  <a:gd name="T48" fmla="*/ 302 w 607"/>
                  <a:gd name="T49" fmla="*/ 4 h 339"/>
                  <a:gd name="T50" fmla="*/ 344 w 607"/>
                  <a:gd name="T51" fmla="*/ 5 h 339"/>
                  <a:gd name="T52" fmla="*/ 385 w 607"/>
                  <a:gd name="T53" fmla="*/ 6 h 339"/>
                  <a:gd name="T54" fmla="*/ 422 w 607"/>
                  <a:gd name="T55" fmla="*/ 6 h 339"/>
                  <a:gd name="T56" fmla="*/ 455 w 607"/>
                  <a:gd name="T57" fmla="*/ 7 h 339"/>
                  <a:gd name="T58" fmla="*/ 484 w 607"/>
                  <a:gd name="T59" fmla="*/ 7 h 339"/>
                  <a:gd name="T60" fmla="*/ 508 w 607"/>
                  <a:gd name="T61" fmla="*/ 8 h 339"/>
                  <a:gd name="T62" fmla="*/ 530 w 607"/>
                  <a:gd name="T63" fmla="*/ 8 h 339"/>
                  <a:gd name="T64" fmla="*/ 545 w 607"/>
                  <a:gd name="T65" fmla="*/ 9 h 339"/>
                  <a:gd name="T66" fmla="*/ 555 w 607"/>
                  <a:gd name="T67" fmla="*/ 9 h 339"/>
                  <a:gd name="T68" fmla="*/ 562 w 607"/>
                  <a:gd name="T69" fmla="*/ 9 h 339"/>
                  <a:gd name="T70" fmla="*/ 563 w 607"/>
                  <a:gd name="T71" fmla="*/ 9 h 339"/>
                  <a:gd name="T72" fmla="*/ 607 w 607"/>
                  <a:gd name="T73" fmla="*/ 10 h 3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7" h="339">
                    <a:moveTo>
                      <a:pt x="607" y="339"/>
                    </a:moveTo>
                    <a:lnTo>
                      <a:pt x="606" y="334"/>
                    </a:lnTo>
                    <a:lnTo>
                      <a:pt x="599" y="325"/>
                    </a:lnTo>
                    <a:lnTo>
                      <a:pt x="588" y="315"/>
                    </a:lnTo>
                    <a:lnTo>
                      <a:pt x="571" y="303"/>
                    </a:lnTo>
                    <a:lnTo>
                      <a:pt x="548" y="287"/>
                    </a:lnTo>
                    <a:lnTo>
                      <a:pt x="522" y="270"/>
                    </a:lnTo>
                    <a:lnTo>
                      <a:pt x="490" y="250"/>
                    </a:lnTo>
                    <a:lnTo>
                      <a:pt x="455" y="230"/>
                    </a:lnTo>
                    <a:lnTo>
                      <a:pt x="415" y="209"/>
                    </a:lnTo>
                    <a:lnTo>
                      <a:pt x="373" y="185"/>
                    </a:lnTo>
                    <a:lnTo>
                      <a:pt x="326" y="160"/>
                    </a:lnTo>
                    <a:lnTo>
                      <a:pt x="277" y="134"/>
                    </a:lnTo>
                    <a:lnTo>
                      <a:pt x="224" y="109"/>
                    </a:lnTo>
                    <a:lnTo>
                      <a:pt x="171" y="82"/>
                    </a:lnTo>
                    <a:lnTo>
                      <a:pt x="114" y="55"/>
                    </a:lnTo>
                    <a:lnTo>
                      <a:pt x="57" y="28"/>
                    </a:lnTo>
                    <a:lnTo>
                      <a:pt x="1" y="0"/>
                    </a:lnTo>
                    <a:lnTo>
                      <a:pt x="0" y="4"/>
                    </a:lnTo>
                    <a:lnTo>
                      <a:pt x="53" y="29"/>
                    </a:lnTo>
                    <a:lnTo>
                      <a:pt x="106" y="55"/>
                    </a:lnTo>
                    <a:lnTo>
                      <a:pt x="156" y="80"/>
                    </a:lnTo>
                    <a:lnTo>
                      <a:pt x="207" y="104"/>
                    </a:lnTo>
                    <a:lnTo>
                      <a:pt x="255" y="129"/>
                    </a:lnTo>
                    <a:lnTo>
                      <a:pt x="302" y="153"/>
                    </a:lnTo>
                    <a:lnTo>
                      <a:pt x="344" y="176"/>
                    </a:lnTo>
                    <a:lnTo>
                      <a:pt x="385" y="198"/>
                    </a:lnTo>
                    <a:lnTo>
                      <a:pt x="422" y="218"/>
                    </a:lnTo>
                    <a:lnTo>
                      <a:pt x="455" y="238"/>
                    </a:lnTo>
                    <a:lnTo>
                      <a:pt x="484" y="254"/>
                    </a:lnTo>
                    <a:lnTo>
                      <a:pt x="508" y="270"/>
                    </a:lnTo>
                    <a:lnTo>
                      <a:pt x="530" y="285"/>
                    </a:lnTo>
                    <a:lnTo>
                      <a:pt x="545" y="296"/>
                    </a:lnTo>
                    <a:lnTo>
                      <a:pt x="555" y="306"/>
                    </a:lnTo>
                    <a:lnTo>
                      <a:pt x="562" y="314"/>
                    </a:lnTo>
                    <a:lnTo>
                      <a:pt x="563" y="319"/>
                    </a:lnTo>
                    <a:lnTo>
                      <a:pt x="607" y="339"/>
                    </a:lnTo>
                    <a:close/>
                  </a:path>
                </a:pathLst>
              </a:custGeom>
              <a:solidFill>
                <a:srgbClr val="B2D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59" name="Freeform 710"/>
              <p:cNvSpPr>
                <a:spLocks/>
              </p:cNvSpPr>
              <p:nvPr/>
            </p:nvSpPr>
            <p:spPr bwMode="auto">
              <a:xfrm>
                <a:off x="1280" y="1530"/>
                <a:ext cx="563" cy="158"/>
              </a:xfrm>
              <a:custGeom>
                <a:avLst/>
                <a:gdLst>
                  <a:gd name="T0" fmla="*/ 0 w 563"/>
                  <a:gd name="T1" fmla="*/ 0 h 315"/>
                  <a:gd name="T2" fmla="*/ 53 w 563"/>
                  <a:gd name="T3" fmla="*/ 1 h 315"/>
                  <a:gd name="T4" fmla="*/ 106 w 563"/>
                  <a:gd name="T5" fmla="*/ 2 h 315"/>
                  <a:gd name="T6" fmla="*/ 156 w 563"/>
                  <a:gd name="T7" fmla="*/ 3 h 315"/>
                  <a:gd name="T8" fmla="*/ 207 w 563"/>
                  <a:gd name="T9" fmla="*/ 4 h 315"/>
                  <a:gd name="T10" fmla="*/ 255 w 563"/>
                  <a:gd name="T11" fmla="*/ 4 h 315"/>
                  <a:gd name="T12" fmla="*/ 302 w 563"/>
                  <a:gd name="T13" fmla="*/ 5 h 315"/>
                  <a:gd name="T14" fmla="*/ 344 w 563"/>
                  <a:gd name="T15" fmla="*/ 6 h 315"/>
                  <a:gd name="T16" fmla="*/ 385 w 563"/>
                  <a:gd name="T17" fmla="*/ 7 h 315"/>
                  <a:gd name="T18" fmla="*/ 422 w 563"/>
                  <a:gd name="T19" fmla="*/ 7 h 315"/>
                  <a:gd name="T20" fmla="*/ 455 w 563"/>
                  <a:gd name="T21" fmla="*/ 8 h 315"/>
                  <a:gd name="T22" fmla="*/ 484 w 563"/>
                  <a:gd name="T23" fmla="*/ 8 h 315"/>
                  <a:gd name="T24" fmla="*/ 508 w 563"/>
                  <a:gd name="T25" fmla="*/ 9 h 315"/>
                  <a:gd name="T26" fmla="*/ 530 w 563"/>
                  <a:gd name="T27" fmla="*/ 9 h 315"/>
                  <a:gd name="T28" fmla="*/ 545 w 563"/>
                  <a:gd name="T29" fmla="*/ 10 h 315"/>
                  <a:gd name="T30" fmla="*/ 555 w 563"/>
                  <a:gd name="T31" fmla="*/ 10 h 315"/>
                  <a:gd name="T32" fmla="*/ 562 w 563"/>
                  <a:gd name="T33" fmla="*/ 10 h 315"/>
                  <a:gd name="T34" fmla="*/ 563 w 563"/>
                  <a:gd name="T35" fmla="*/ 10 h 315"/>
                  <a:gd name="T36" fmla="*/ 515 w 563"/>
                  <a:gd name="T37" fmla="*/ 10 h 315"/>
                  <a:gd name="T38" fmla="*/ 514 w 563"/>
                  <a:gd name="T39" fmla="*/ 9 h 315"/>
                  <a:gd name="T40" fmla="*/ 508 w 563"/>
                  <a:gd name="T41" fmla="*/ 9 h 315"/>
                  <a:gd name="T42" fmla="*/ 497 w 563"/>
                  <a:gd name="T43" fmla="*/ 9 h 315"/>
                  <a:gd name="T44" fmla="*/ 480 w 563"/>
                  <a:gd name="T45" fmla="*/ 9 h 315"/>
                  <a:gd name="T46" fmla="*/ 459 w 563"/>
                  <a:gd name="T47" fmla="*/ 8 h 315"/>
                  <a:gd name="T48" fmla="*/ 433 w 563"/>
                  <a:gd name="T49" fmla="*/ 8 h 315"/>
                  <a:gd name="T50" fmla="*/ 404 w 563"/>
                  <a:gd name="T51" fmla="*/ 7 h 315"/>
                  <a:gd name="T52" fmla="*/ 370 w 563"/>
                  <a:gd name="T53" fmla="*/ 6 h 315"/>
                  <a:gd name="T54" fmla="*/ 332 w 563"/>
                  <a:gd name="T55" fmla="*/ 6 h 315"/>
                  <a:gd name="T56" fmla="*/ 291 w 563"/>
                  <a:gd name="T57" fmla="*/ 5 h 315"/>
                  <a:gd name="T58" fmla="*/ 247 w 563"/>
                  <a:gd name="T59" fmla="*/ 4 h 315"/>
                  <a:gd name="T60" fmla="*/ 200 w 563"/>
                  <a:gd name="T61" fmla="*/ 4 h 315"/>
                  <a:gd name="T62" fmla="*/ 152 w 563"/>
                  <a:gd name="T63" fmla="*/ 3 h 315"/>
                  <a:gd name="T64" fmla="*/ 101 w 563"/>
                  <a:gd name="T65" fmla="*/ 2 h 315"/>
                  <a:gd name="T66" fmla="*/ 50 w 563"/>
                  <a:gd name="T67" fmla="*/ 1 h 315"/>
                  <a:gd name="T68" fmla="*/ 0 w 563"/>
                  <a:gd name="T69" fmla="*/ 1 h 315"/>
                  <a:gd name="T70" fmla="*/ 0 w 563"/>
                  <a:gd name="T71" fmla="*/ 0 h 3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3" h="315">
                    <a:moveTo>
                      <a:pt x="0" y="0"/>
                    </a:moveTo>
                    <a:lnTo>
                      <a:pt x="53" y="25"/>
                    </a:lnTo>
                    <a:lnTo>
                      <a:pt x="106" y="51"/>
                    </a:lnTo>
                    <a:lnTo>
                      <a:pt x="156" y="76"/>
                    </a:lnTo>
                    <a:lnTo>
                      <a:pt x="207" y="100"/>
                    </a:lnTo>
                    <a:lnTo>
                      <a:pt x="255" y="125"/>
                    </a:lnTo>
                    <a:lnTo>
                      <a:pt x="302" y="149"/>
                    </a:lnTo>
                    <a:lnTo>
                      <a:pt x="344" y="172"/>
                    </a:lnTo>
                    <a:lnTo>
                      <a:pt x="385" y="194"/>
                    </a:lnTo>
                    <a:lnTo>
                      <a:pt x="422" y="214"/>
                    </a:lnTo>
                    <a:lnTo>
                      <a:pt x="455" y="234"/>
                    </a:lnTo>
                    <a:lnTo>
                      <a:pt x="484" y="250"/>
                    </a:lnTo>
                    <a:lnTo>
                      <a:pt x="508" y="266"/>
                    </a:lnTo>
                    <a:lnTo>
                      <a:pt x="530" y="281"/>
                    </a:lnTo>
                    <a:lnTo>
                      <a:pt x="545" y="292"/>
                    </a:lnTo>
                    <a:lnTo>
                      <a:pt x="555" y="302"/>
                    </a:lnTo>
                    <a:lnTo>
                      <a:pt x="562" y="310"/>
                    </a:lnTo>
                    <a:lnTo>
                      <a:pt x="563" y="315"/>
                    </a:lnTo>
                    <a:lnTo>
                      <a:pt x="515" y="293"/>
                    </a:lnTo>
                    <a:lnTo>
                      <a:pt x="514" y="288"/>
                    </a:lnTo>
                    <a:lnTo>
                      <a:pt x="508" y="279"/>
                    </a:lnTo>
                    <a:lnTo>
                      <a:pt x="497" y="270"/>
                    </a:lnTo>
                    <a:lnTo>
                      <a:pt x="480" y="257"/>
                    </a:lnTo>
                    <a:lnTo>
                      <a:pt x="459" y="244"/>
                    </a:lnTo>
                    <a:lnTo>
                      <a:pt x="433" y="228"/>
                    </a:lnTo>
                    <a:lnTo>
                      <a:pt x="404" y="210"/>
                    </a:lnTo>
                    <a:lnTo>
                      <a:pt x="370" y="190"/>
                    </a:lnTo>
                    <a:lnTo>
                      <a:pt x="332" y="170"/>
                    </a:lnTo>
                    <a:lnTo>
                      <a:pt x="291" y="149"/>
                    </a:lnTo>
                    <a:lnTo>
                      <a:pt x="247" y="125"/>
                    </a:lnTo>
                    <a:lnTo>
                      <a:pt x="200" y="101"/>
                    </a:lnTo>
                    <a:lnTo>
                      <a:pt x="152" y="78"/>
                    </a:lnTo>
                    <a:lnTo>
                      <a:pt x="101" y="53"/>
                    </a:lnTo>
                    <a:lnTo>
                      <a:pt x="50" y="29"/>
                    </a:lnTo>
                    <a:lnTo>
                      <a:pt x="0" y="4"/>
                    </a:lnTo>
                    <a:lnTo>
                      <a:pt x="0" y="0"/>
                    </a:lnTo>
                    <a:close/>
                  </a:path>
                </a:pathLst>
              </a:custGeom>
              <a:solidFill>
                <a:srgbClr val="B1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0" name="Freeform 711"/>
              <p:cNvSpPr>
                <a:spLocks/>
              </p:cNvSpPr>
              <p:nvPr/>
            </p:nvSpPr>
            <p:spPr bwMode="auto">
              <a:xfrm>
                <a:off x="1278" y="1532"/>
                <a:ext cx="517" cy="145"/>
              </a:xfrm>
              <a:custGeom>
                <a:avLst/>
                <a:gdLst>
                  <a:gd name="T0" fmla="*/ 517 w 517"/>
                  <a:gd name="T1" fmla="*/ 10 h 289"/>
                  <a:gd name="T2" fmla="*/ 516 w 517"/>
                  <a:gd name="T3" fmla="*/ 9 h 289"/>
                  <a:gd name="T4" fmla="*/ 510 w 517"/>
                  <a:gd name="T5" fmla="*/ 9 h 289"/>
                  <a:gd name="T6" fmla="*/ 499 w 517"/>
                  <a:gd name="T7" fmla="*/ 9 h 289"/>
                  <a:gd name="T8" fmla="*/ 482 w 517"/>
                  <a:gd name="T9" fmla="*/ 8 h 289"/>
                  <a:gd name="T10" fmla="*/ 461 w 517"/>
                  <a:gd name="T11" fmla="*/ 8 h 289"/>
                  <a:gd name="T12" fmla="*/ 435 w 517"/>
                  <a:gd name="T13" fmla="*/ 7 h 289"/>
                  <a:gd name="T14" fmla="*/ 406 w 517"/>
                  <a:gd name="T15" fmla="*/ 7 h 289"/>
                  <a:gd name="T16" fmla="*/ 372 w 517"/>
                  <a:gd name="T17" fmla="*/ 6 h 289"/>
                  <a:gd name="T18" fmla="*/ 334 w 517"/>
                  <a:gd name="T19" fmla="*/ 6 h 289"/>
                  <a:gd name="T20" fmla="*/ 293 w 517"/>
                  <a:gd name="T21" fmla="*/ 5 h 289"/>
                  <a:gd name="T22" fmla="*/ 249 w 517"/>
                  <a:gd name="T23" fmla="*/ 4 h 289"/>
                  <a:gd name="T24" fmla="*/ 202 w 517"/>
                  <a:gd name="T25" fmla="*/ 4 h 289"/>
                  <a:gd name="T26" fmla="*/ 154 w 517"/>
                  <a:gd name="T27" fmla="*/ 3 h 289"/>
                  <a:gd name="T28" fmla="*/ 103 w 517"/>
                  <a:gd name="T29" fmla="*/ 2 h 289"/>
                  <a:gd name="T30" fmla="*/ 52 w 517"/>
                  <a:gd name="T31" fmla="*/ 1 h 289"/>
                  <a:gd name="T32" fmla="*/ 2 w 517"/>
                  <a:gd name="T33" fmla="*/ 0 h 289"/>
                  <a:gd name="T34" fmla="*/ 0 w 517"/>
                  <a:gd name="T35" fmla="*/ 1 h 289"/>
                  <a:gd name="T36" fmla="*/ 50 w 517"/>
                  <a:gd name="T37" fmla="*/ 1 h 289"/>
                  <a:gd name="T38" fmla="*/ 99 w 517"/>
                  <a:gd name="T39" fmla="*/ 2 h 289"/>
                  <a:gd name="T40" fmla="*/ 147 w 517"/>
                  <a:gd name="T41" fmla="*/ 3 h 289"/>
                  <a:gd name="T42" fmla="*/ 194 w 517"/>
                  <a:gd name="T43" fmla="*/ 4 h 289"/>
                  <a:gd name="T44" fmla="*/ 238 w 517"/>
                  <a:gd name="T45" fmla="*/ 4 h 289"/>
                  <a:gd name="T46" fmla="*/ 279 w 517"/>
                  <a:gd name="T47" fmla="*/ 5 h 289"/>
                  <a:gd name="T48" fmla="*/ 317 w 517"/>
                  <a:gd name="T49" fmla="*/ 6 h 289"/>
                  <a:gd name="T50" fmla="*/ 352 w 517"/>
                  <a:gd name="T51" fmla="*/ 6 h 289"/>
                  <a:gd name="T52" fmla="*/ 383 w 517"/>
                  <a:gd name="T53" fmla="*/ 7 h 289"/>
                  <a:gd name="T54" fmla="*/ 409 w 517"/>
                  <a:gd name="T55" fmla="*/ 7 h 289"/>
                  <a:gd name="T56" fmla="*/ 431 w 517"/>
                  <a:gd name="T57" fmla="*/ 8 h 289"/>
                  <a:gd name="T58" fmla="*/ 448 w 517"/>
                  <a:gd name="T59" fmla="*/ 8 h 289"/>
                  <a:gd name="T60" fmla="*/ 459 w 517"/>
                  <a:gd name="T61" fmla="*/ 8 h 289"/>
                  <a:gd name="T62" fmla="*/ 467 w 517"/>
                  <a:gd name="T63" fmla="*/ 9 h 289"/>
                  <a:gd name="T64" fmla="*/ 468 w 517"/>
                  <a:gd name="T65" fmla="*/ 9 h 289"/>
                  <a:gd name="T66" fmla="*/ 517 w 517"/>
                  <a:gd name="T67" fmla="*/ 10 h 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7" h="289">
                    <a:moveTo>
                      <a:pt x="517" y="289"/>
                    </a:moveTo>
                    <a:lnTo>
                      <a:pt x="516" y="284"/>
                    </a:lnTo>
                    <a:lnTo>
                      <a:pt x="510" y="275"/>
                    </a:lnTo>
                    <a:lnTo>
                      <a:pt x="499" y="266"/>
                    </a:lnTo>
                    <a:lnTo>
                      <a:pt x="482" y="253"/>
                    </a:lnTo>
                    <a:lnTo>
                      <a:pt x="461" y="240"/>
                    </a:lnTo>
                    <a:lnTo>
                      <a:pt x="435" y="224"/>
                    </a:lnTo>
                    <a:lnTo>
                      <a:pt x="406" y="206"/>
                    </a:lnTo>
                    <a:lnTo>
                      <a:pt x="372" y="186"/>
                    </a:lnTo>
                    <a:lnTo>
                      <a:pt x="334" y="166"/>
                    </a:lnTo>
                    <a:lnTo>
                      <a:pt x="293" y="145"/>
                    </a:lnTo>
                    <a:lnTo>
                      <a:pt x="249" y="121"/>
                    </a:lnTo>
                    <a:lnTo>
                      <a:pt x="202" y="97"/>
                    </a:lnTo>
                    <a:lnTo>
                      <a:pt x="154" y="74"/>
                    </a:lnTo>
                    <a:lnTo>
                      <a:pt x="103" y="49"/>
                    </a:lnTo>
                    <a:lnTo>
                      <a:pt x="52" y="25"/>
                    </a:lnTo>
                    <a:lnTo>
                      <a:pt x="2" y="0"/>
                    </a:lnTo>
                    <a:lnTo>
                      <a:pt x="0" y="3"/>
                    </a:lnTo>
                    <a:lnTo>
                      <a:pt x="50" y="27"/>
                    </a:lnTo>
                    <a:lnTo>
                      <a:pt x="99" y="50"/>
                    </a:lnTo>
                    <a:lnTo>
                      <a:pt x="147" y="76"/>
                    </a:lnTo>
                    <a:lnTo>
                      <a:pt x="194" y="97"/>
                    </a:lnTo>
                    <a:lnTo>
                      <a:pt x="238" y="121"/>
                    </a:lnTo>
                    <a:lnTo>
                      <a:pt x="279" y="143"/>
                    </a:lnTo>
                    <a:lnTo>
                      <a:pt x="317" y="163"/>
                    </a:lnTo>
                    <a:lnTo>
                      <a:pt x="352" y="183"/>
                    </a:lnTo>
                    <a:lnTo>
                      <a:pt x="383" y="201"/>
                    </a:lnTo>
                    <a:lnTo>
                      <a:pt x="409" y="217"/>
                    </a:lnTo>
                    <a:lnTo>
                      <a:pt x="431" y="230"/>
                    </a:lnTo>
                    <a:lnTo>
                      <a:pt x="448" y="242"/>
                    </a:lnTo>
                    <a:lnTo>
                      <a:pt x="459" y="253"/>
                    </a:lnTo>
                    <a:lnTo>
                      <a:pt x="467" y="260"/>
                    </a:lnTo>
                    <a:lnTo>
                      <a:pt x="468" y="266"/>
                    </a:lnTo>
                    <a:lnTo>
                      <a:pt x="517" y="289"/>
                    </a:lnTo>
                    <a:close/>
                  </a:path>
                </a:pathLst>
              </a:custGeom>
              <a:solidFill>
                <a:srgbClr val="B1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1" name="Freeform 712"/>
              <p:cNvSpPr>
                <a:spLocks/>
              </p:cNvSpPr>
              <p:nvPr/>
            </p:nvSpPr>
            <p:spPr bwMode="auto">
              <a:xfrm>
                <a:off x="1277" y="1534"/>
                <a:ext cx="469" cy="131"/>
              </a:xfrm>
              <a:custGeom>
                <a:avLst/>
                <a:gdLst>
                  <a:gd name="T0" fmla="*/ 1 w 469"/>
                  <a:gd name="T1" fmla="*/ 0 h 263"/>
                  <a:gd name="T2" fmla="*/ 51 w 469"/>
                  <a:gd name="T3" fmla="*/ 0 h 263"/>
                  <a:gd name="T4" fmla="*/ 100 w 469"/>
                  <a:gd name="T5" fmla="*/ 1 h 263"/>
                  <a:gd name="T6" fmla="*/ 148 w 469"/>
                  <a:gd name="T7" fmla="*/ 2 h 263"/>
                  <a:gd name="T8" fmla="*/ 195 w 469"/>
                  <a:gd name="T9" fmla="*/ 2 h 263"/>
                  <a:gd name="T10" fmla="*/ 239 w 469"/>
                  <a:gd name="T11" fmla="*/ 3 h 263"/>
                  <a:gd name="T12" fmla="*/ 280 w 469"/>
                  <a:gd name="T13" fmla="*/ 4 h 263"/>
                  <a:gd name="T14" fmla="*/ 318 w 469"/>
                  <a:gd name="T15" fmla="*/ 5 h 263"/>
                  <a:gd name="T16" fmla="*/ 353 w 469"/>
                  <a:gd name="T17" fmla="*/ 5 h 263"/>
                  <a:gd name="T18" fmla="*/ 384 w 469"/>
                  <a:gd name="T19" fmla="*/ 6 h 263"/>
                  <a:gd name="T20" fmla="*/ 410 w 469"/>
                  <a:gd name="T21" fmla="*/ 6 h 263"/>
                  <a:gd name="T22" fmla="*/ 432 w 469"/>
                  <a:gd name="T23" fmla="*/ 7 h 263"/>
                  <a:gd name="T24" fmla="*/ 449 w 469"/>
                  <a:gd name="T25" fmla="*/ 7 h 263"/>
                  <a:gd name="T26" fmla="*/ 460 w 469"/>
                  <a:gd name="T27" fmla="*/ 7 h 263"/>
                  <a:gd name="T28" fmla="*/ 468 w 469"/>
                  <a:gd name="T29" fmla="*/ 8 h 263"/>
                  <a:gd name="T30" fmla="*/ 469 w 469"/>
                  <a:gd name="T31" fmla="*/ 8 h 263"/>
                  <a:gd name="T32" fmla="*/ 415 w 469"/>
                  <a:gd name="T33" fmla="*/ 7 h 263"/>
                  <a:gd name="T34" fmla="*/ 414 w 469"/>
                  <a:gd name="T35" fmla="*/ 7 h 263"/>
                  <a:gd name="T36" fmla="*/ 407 w 469"/>
                  <a:gd name="T37" fmla="*/ 7 h 263"/>
                  <a:gd name="T38" fmla="*/ 397 w 469"/>
                  <a:gd name="T39" fmla="*/ 6 h 263"/>
                  <a:gd name="T40" fmla="*/ 381 w 469"/>
                  <a:gd name="T41" fmla="*/ 6 h 263"/>
                  <a:gd name="T42" fmla="*/ 363 w 469"/>
                  <a:gd name="T43" fmla="*/ 6 h 263"/>
                  <a:gd name="T44" fmla="*/ 339 w 469"/>
                  <a:gd name="T45" fmla="*/ 5 h 263"/>
                  <a:gd name="T46" fmla="*/ 312 w 469"/>
                  <a:gd name="T47" fmla="*/ 5 h 263"/>
                  <a:gd name="T48" fmla="*/ 281 w 469"/>
                  <a:gd name="T49" fmla="*/ 4 h 263"/>
                  <a:gd name="T50" fmla="*/ 247 w 469"/>
                  <a:gd name="T51" fmla="*/ 4 h 263"/>
                  <a:gd name="T52" fmla="*/ 210 w 469"/>
                  <a:gd name="T53" fmla="*/ 3 h 263"/>
                  <a:gd name="T54" fmla="*/ 172 w 469"/>
                  <a:gd name="T55" fmla="*/ 2 h 263"/>
                  <a:gd name="T56" fmla="*/ 130 w 469"/>
                  <a:gd name="T57" fmla="*/ 2 h 263"/>
                  <a:gd name="T58" fmla="*/ 87 w 469"/>
                  <a:gd name="T59" fmla="*/ 1 h 263"/>
                  <a:gd name="T60" fmla="*/ 44 w 469"/>
                  <a:gd name="T61" fmla="*/ 0 h 263"/>
                  <a:gd name="T62" fmla="*/ 0 w 469"/>
                  <a:gd name="T63" fmla="*/ 0 h 263"/>
                  <a:gd name="T64" fmla="*/ 1 w 469"/>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69" h="263">
                    <a:moveTo>
                      <a:pt x="1" y="0"/>
                    </a:moveTo>
                    <a:lnTo>
                      <a:pt x="51" y="24"/>
                    </a:lnTo>
                    <a:lnTo>
                      <a:pt x="100" y="47"/>
                    </a:lnTo>
                    <a:lnTo>
                      <a:pt x="148" y="73"/>
                    </a:lnTo>
                    <a:lnTo>
                      <a:pt x="195" y="94"/>
                    </a:lnTo>
                    <a:lnTo>
                      <a:pt x="239" y="118"/>
                    </a:lnTo>
                    <a:lnTo>
                      <a:pt x="280" y="140"/>
                    </a:lnTo>
                    <a:lnTo>
                      <a:pt x="318" y="160"/>
                    </a:lnTo>
                    <a:lnTo>
                      <a:pt x="353" y="180"/>
                    </a:lnTo>
                    <a:lnTo>
                      <a:pt x="384" y="198"/>
                    </a:lnTo>
                    <a:lnTo>
                      <a:pt x="410" y="214"/>
                    </a:lnTo>
                    <a:lnTo>
                      <a:pt x="432" y="227"/>
                    </a:lnTo>
                    <a:lnTo>
                      <a:pt x="449" y="239"/>
                    </a:lnTo>
                    <a:lnTo>
                      <a:pt x="460" y="250"/>
                    </a:lnTo>
                    <a:lnTo>
                      <a:pt x="468" y="257"/>
                    </a:lnTo>
                    <a:lnTo>
                      <a:pt x="469" y="263"/>
                    </a:lnTo>
                    <a:lnTo>
                      <a:pt x="415" y="237"/>
                    </a:lnTo>
                    <a:lnTo>
                      <a:pt x="414" y="232"/>
                    </a:lnTo>
                    <a:lnTo>
                      <a:pt x="407" y="225"/>
                    </a:lnTo>
                    <a:lnTo>
                      <a:pt x="397" y="218"/>
                    </a:lnTo>
                    <a:lnTo>
                      <a:pt x="381" y="207"/>
                    </a:lnTo>
                    <a:lnTo>
                      <a:pt x="363" y="194"/>
                    </a:lnTo>
                    <a:lnTo>
                      <a:pt x="339" y="180"/>
                    </a:lnTo>
                    <a:lnTo>
                      <a:pt x="312" y="163"/>
                    </a:lnTo>
                    <a:lnTo>
                      <a:pt x="281" y="147"/>
                    </a:lnTo>
                    <a:lnTo>
                      <a:pt x="247" y="129"/>
                    </a:lnTo>
                    <a:lnTo>
                      <a:pt x="210" y="109"/>
                    </a:lnTo>
                    <a:lnTo>
                      <a:pt x="172" y="89"/>
                    </a:lnTo>
                    <a:lnTo>
                      <a:pt x="130" y="67"/>
                    </a:lnTo>
                    <a:lnTo>
                      <a:pt x="87" y="47"/>
                    </a:lnTo>
                    <a:lnTo>
                      <a:pt x="44" y="26"/>
                    </a:lnTo>
                    <a:lnTo>
                      <a:pt x="0" y="6"/>
                    </a:lnTo>
                    <a:lnTo>
                      <a:pt x="1" y="0"/>
                    </a:lnTo>
                    <a:close/>
                  </a:path>
                </a:pathLst>
              </a:custGeom>
              <a:solidFill>
                <a:srgbClr val="B1E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2" name="Freeform 713"/>
              <p:cNvSpPr>
                <a:spLocks/>
              </p:cNvSpPr>
              <p:nvPr/>
            </p:nvSpPr>
            <p:spPr bwMode="auto">
              <a:xfrm>
                <a:off x="1275" y="1536"/>
                <a:ext cx="417" cy="116"/>
              </a:xfrm>
              <a:custGeom>
                <a:avLst/>
                <a:gdLst>
                  <a:gd name="T0" fmla="*/ 417 w 417"/>
                  <a:gd name="T1" fmla="*/ 8 h 231"/>
                  <a:gd name="T2" fmla="*/ 416 w 417"/>
                  <a:gd name="T3" fmla="*/ 8 h 231"/>
                  <a:gd name="T4" fmla="*/ 409 w 417"/>
                  <a:gd name="T5" fmla="*/ 7 h 231"/>
                  <a:gd name="T6" fmla="*/ 399 w 417"/>
                  <a:gd name="T7" fmla="*/ 7 h 231"/>
                  <a:gd name="T8" fmla="*/ 383 w 417"/>
                  <a:gd name="T9" fmla="*/ 7 h 231"/>
                  <a:gd name="T10" fmla="*/ 365 w 417"/>
                  <a:gd name="T11" fmla="*/ 6 h 231"/>
                  <a:gd name="T12" fmla="*/ 341 w 417"/>
                  <a:gd name="T13" fmla="*/ 6 h 231"/>
                  <a:gd name="T14" fmla="*/ 314 w 417"/>
                  <a:gd name="T15" fmla="*/ 5 h 231"/>
                  <a:gd name="T16" fmla="*/ 283 w 417"/>
                  <a:gd name="T17" fmla="*/ 5 h 231"/>
                  <a:gd name="T18" fmla="*/ 249 w 417"/>
                  <a:gd name="T19" fmla="*/ 4 h 231"/>
                  <a:gd name="T20" fmla="*/ 212 w 417"/>
                  <a:gd name="T21" fmla="*/ 4 h 231"/>
                  <a:gd name="T22" fmla="*/ 174 w 417"/>
                  <a:gd name="T23" fmla="*/ 3 h 231"/>
                  <a:gd name="T24" fmla="*/ 132 w 417"/>
                  <a:gd name="T25" fmla="*/ 2 h 231"/>
                  <a:gd name="T26" fmla="*/ 89 w 417"/>
                  <a:gd name="T27" fmla="*/ 2 h 231"/>
                  <a:gd name="T28" fmla="*/ 46 w 417"/>
                  <a:gd name="T29" fmla="*/ 1 h 231"/>
                  <a:gd name="T30" fmla="*/ 2 w 417"/>
                  <a:gd name="T31" fmla="*/ 0 h 231"/>
                  <a:gd name="T32" fmla="*/ 0 w 417"/>
                  <a:gd name="T33" fmla="*/ 1 h 231"/>
                  <a:gd name="T34" fmla="*/ 41 w 417"/>
                  <a:gd name="T35" fmla="*/ 1 h 231"/>
                  <a:gd name="T36" fmla="*/ 82 w 417"/>
                  <a:gd name="T37" fmla="*/ 2 h 231"/>
                  <a:gd name="T38" fmla="*/ 120 w 417"/>
                  <a:gd name="T39" fmla="*/ 2 h 231"/>
                  <a:gd name="T40" fmla="*/ 159 w 417"/>
                  <a:gd name="T41" fmla="*/ 3 h 231"/>
                  <a:gd name="T42" fmla="*/ 194 w 417"/>
                  <a:gd name="T43" fmla="*/ 4 h 231"/>
                  <a:gd name="T44" fmla="*/ 228 w 417"/>
                  <a:gd name="T45" fmla="*/ 4 h 231"/>
                  <a:gd name="T46" fmla="*/ 258 w 417"/>
                  <a:gd name="T47" fmla="*/ 5 h 231"/>
                  <a:gd name="T48" fmla="*/ 284 w 417"/>
                  <a:gd name="T49" fmla="*/ 5 h 231"/>
                  <a:gd name="T50" fmla="*/ 307 w 417"/>
                  <a:gd name="T51" fmla="*/ 6 h 231"/>
                  <a:gd name="T52" fmla="*/ 327 w 417"/>
                  <a:gd name="T53" fmla="*/ 6 h 231"/>
                  <a:gd name="T54" fmla="*/ 341 w 417"/>
                  <a:gd name="T55" fmla="*/ 6 h 231"/>
                  <a:gd name="T56" fmla="*/ 351 w 417"/>
                  <a:gd name="T57" fmla="*/ 7 h 231"/>
                  <a:gd name="T58" fmla="*/ 358 w 417"/>
                  <a:gd name="T59" fmla="*/ 7 h 231"/>
                  <a:gd name="T60" fmla="*/ 359 w 417"/>
                  <a:gd name="T61" fmla="*/ 7 h 231"/>
                  <a:gd name="T62" fmla="*/ 417 w 417"/>
                  <a:gd name="T63" fmla="*/ 8 h 2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7" h="231">
                    <a:moveTo>
                      <a:pt x="417" y="231"/>
                    </a:moveTo>
                    <a:lnTo>
                      <a:pt x="416" y="226"/>
                    </a:lnTo>
                    <a:lnTo>
                      <a:pt x="409" y="219"/>
                    </a:lnTo>
                    <a:lnTo>
                      <a:pt x="399" y="212"/>
                    </a:lnTo>
                    <a:lnTo>
                      <a:pt x="383" y="201"/>
                    </a:lnTo>
                    <a:lnTo>
                      <a:pt x="365" y="188"/>
                    </a:lnTo>
                    <a:lnTo>
                      <a:pt x="341" y="174"/>
                    </a:lnTo>
                    <a:lnTo>
                      <a:pt x="314" y="157"/>
                    </a:lnTo>
                    <a:lnTo>
                      <a:pt x="283" y="141"/>
                    </a:lnTo>
                    <a:lnTo>
                      <a:pt x="249" y="123"/>
                    </a:lnTo>
                    <a:lnTo>
                      <a:pt x="212" y="103"/>
                    </a:lnTo>
                    <a:lnTo>
                      <a:pt x="174" y="83"/>
                    </a:lnTo>
                    <a:lnTo>
                      <a:pt x="132" y="61"/>
                    </a:lnTo>
                    <a:lnTo>
                      <a:pt x="89" y="41"/>
                    </a:lnTo>
                    <a:lnTo>
                      <a:pt x="46" y="20"/>
                    </a:lnTo>
                    <a:lnTo>
                      <a:pt x="2" y="0"/>
                    </a:lnTo>
                    <a:lnTo>
                      <a:pt x="0" y="3"/>
                    </a:lnTo>
                    <a:lnTo>
                      <a:pt x="41" y="23"/>
                    </a:lnTo>
                    <a:lnTo>
                      <a:pt x="82" y="43"/>
                    </a:lnTo>
                    <a:lnTo>
                      <a:pt x="120" y="61"/>
                    </a:lnTo>
                    <a:lnTo>
                      <a:pt x="159" y="81"/>
                    </a:lnTo>
                    <a:lnTo>
                      <a:pt x="194" y="99"/>
                    </a:lnTo>
                    <a:lnTo>
                      <a:pt x="228" y="117"/>
                    </a:lnTo>
                    <a:lnTo>
                      <a:pt x="258" y="134"/>
                    </a:lnTo>
                    <a:lnTo>
                      <a:pt x="284" y="148"/>
                    </a:lnTo>
                    <a:lnTo>
                      <a:pt x="307" y="163"/>
                    </a:lnTo>
                    <a:lnTo>
                      <a:pt x="327" y="175"/>
                    </a:lnTo>
                    <a:lnTo>
                      <a:pt x="341" y="184"/>
                    </a:lnTo>
                    <a:lnTo>
                      <a:pt x="351" y="193"/>
                    </a:lnTo>
                    <a:lnTo>
                      <a:pt x="358" y="199"/>
                    </a:lnTo>
                    <a:lnTo>
                      <a:pt x="359" y="204"/>
                    </a:lnTo>
                    <a:lnTo>
                      <a:pt x="417" y="231"/>
                    </a:lnTo>
                    <a:close/>
                  </a:path>
                </a:pathLst>
              </a:custGeom>
              <a:solidFill>
                <a:srgbClr val="B1E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3" name="Freeform 714"/>
              <p:cNvSpPr>
                <a:spLocks/>
              </p:cNvSpPr>
              <p:nvPr/>
            </p:nvSpPr>
            <p:spPr bwMode="auto">
              <a:xfrm>
                <a:off x="1274" y="1538"/>
                <a:ext cx="360" cy="101"/>
              </a:xfrm>
              <a:custGeom>
                <a:avLst/>
                <a:gdLst>
                  <a:gd name="T0" fmla="*/ 1 w 360"/>
                  <a:gd name="T1" fmla="*/ 0 h 201"/>
                  <a:gd name="T2" fmla="*/ 42 w 360"/>
                  <a:gd name="T3" fmla="*/ 1 h 201"/>
                  <a:gd name="T4" fmla="*/ 83 w 360"/>
                  <a:gd name="T5" fmla="*/ 2 h 201"/>
                  <a:gd name="T6" fmla="*/ 121 w 360"/>
                  <a:gd name="T7" fmla="*/ 2 h 201"/>
                  <a:gd name="T8" fmla="*/ 160 w 360"/>
                  <a:gd name="T9" fmla="*/ 3 h 201"/>
                  <a:gd name="T10" fmla="*/ 195 w 360"/>
                  <a:gd name="T11" fmla="*/ 3 h 201"/>
                  <a:gd name="T12" fmla="*/ 229 w 360"/>
                  <a:gd name="T13" fmla="*/ 4 h 201"/>
                  <a:gd name="T14" fmla="*/ 259 w 360"/>
                  <a:gd name="T15" fmla="*/ 5 h 201"/>
                  <a:gd name="T16" fmla="*/ 285 w 360"/>
                  <a:gd name="T17" fmla="*/ 5 h 201"/>
                  <a:gd name="T18" fmla="*/ 308 w 360"/>
                  <a:gd name="T19" fmla="*/ 5 h 201"/>
                  <a:gd name="T20" fmla="*/ 328 w 360"/>
                  <a:gd name="T21" fmla="*/ 6 h 201"/>
                  <a:gd name="T22" fmla="*/ 342 w 360"/>
                  <a:gd name="T23" fmla="*/ 6 h 201"/>
                  <a:gd name="T24" fmla="*/ 352 w 360"/>
                  <a:gd name="T25" fmla="*/ 6 h 201"/>
                  <a:gd name="T26" fmla="*/ 359 w 360"/>
                  <a:gd name="T27" fmla="*/ 7 h 201"/>
                  <a:gd name="T28" fmla="*/ 360 w 360"/>
                  <a:gd name="T29" fmla="*/ 7 h 201"/>
                  <a:gd name="T30" fmla="*/ 298 w 360"/>
                  <a:gd name="T31" fmla="*/ 6 h 201"/>
                  <a:gd name="T32" fmla="*/ 295 w 360"/>
                  <a:gd name="T33" fmla="*/ 6 h 201"/>
                  <a:gd name="T34" fmla="*/ 290 w 360"/>
                  <a:gd name="T35" fmla="*/ 6 h 201"/>
                  <a:gd name="T36" fmla="*/ 277 w 360"/>
                  <a:gd name="T37" fmla="*/ 5 h 201"/>
                  <a:gd name="T38" fmla="*/ 260 w 360"/>
                  <a:gd name="T39" fmla="*/ 5 h 201"/>
                  <a:gd name="T40" fmla="*/ 239 w 360"/>
                  <a:gd name="T41" fmla="*/ 5 h 201"/>
                  <a:gd name="T42" fmla="*/ 213 w 360"/>
                  <a:gd name="T43" fmla="*/ 4 h 201"/>
                  <a:gd name="T44" fmla="*/ 184 w 360"/>
                  <a:gd name="T45" fmla="*/ 4 h 201"/>
                  <a:gd name="T46" fmla="*/ 151 w 360"/>
                  <a:gd name="T47" fmla="*/ 3 h 201"/>
                  <a:gd name="T48" fmla="*/ 116 w 360"/>
                  <a:gd name="T49" fmla="*/ 2 h 201"/>
                  <a:gd name="T50" fmla="*/ 79 w 360"/>
                  <a:gd name="T51" fmla="*/ 2 h 201"/>
                  <a:gd name="T52" fmla="*/ 39 w 360"/>
                  <a:gd name="T53" fmla="*/ 1 h 201"/>
                  <a:gd name="T54" fmla="*/ 0 w 360"/>
                  <a:gd name="T55" fmla="*/ 1 h 201"/>
                  <a:gd name="T56" fmla="*/ 1 w 360"/>
                  <a:gd name="T57" fmla="*/ 0 h 2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0" h="201">
                    <a:moveTo>
                      <a:pt x="1" y="0"/>
                    </a:moveTo>
                    <a:lnTo>
                      <a:pt x="42" y="20"/>
                    </a:lnTo>
                    <a:lnTo>
                      <a:pt x="83" y="40"/>
                    </a:lnTo>
                    <a:lnTo>
                      <a:pt x="121" y="58"/>
                    </a:lnTo>
                    <a:lnTo>
                      <a:pt x="160" y="78"/>
                    </a:lnTo>
                    <a:lnTo>
                      <a:pt x="195" y="96"/>
                    </a:lnTo>
                    <a:lnTo>
                      <a:pt x="229" y="114"/>
                    </a:lnTo>
                    <a:lnTo>
                      <a:pt x="259" y="131"/>
                    </a:lnTo>
                    <a:lnTo>
                      <a:pt x="285" y="145"/>
                    </a:lnTo>
                    <a:lnTo>
                      <a:pt x="308" y="160"/>
                    </a:lnTo>
                    <a:lnTo>
                      <a:pt x="328" y="172"/>
                    </a:lnTo>
                    <a:lnTo>
                      <a:pt x="342" y="181"/>
                    </a:lnTo>
                    <a:lnTo>
                      <a:pt x="352" y="190"/>
                    </a:lnTo>
                    <a:lnTo>
                      <a:pt x="359" y="196"/>
                    </a:lnTo>
                    <a:lnTo>
                      <a:pt x="360" y="201"/>
                    </a:lnTo>
                    <a:lnTo>
                      <a:pt x="298" y="172"/>
                    </a:lnTo>
                    <a:lnTo>
                      <a:pt x="295" y="167"/>
                    </a:lnTo>
                    <a:lnTo>
                      <a:pt x="290" y="162"/>
                    </a:lnTo>
                    <a:lnTo>
                      <a:pt x="277" y="152"/>
                    </a:lnTo>
                    <a:lnTo>
                      <a:pt x="260" y="142"/>
                    </a:lnTo>
                    <a:lnTo>
                      <a:pt x="239" y="129"/>
                    </a:lnTo>
                    <a:lnTo>
                      <a:pt x="213" y="113"/>
                    </a:lnTo>
                    <a:lnTo>
                      <a:pt x="184" y="98"/>
                    </a:lnTo>
                    <a:lnTo>
                      <a:pt x="151" y="80"/>
                    </a:lnTo>
                    <a:lnTo>
                      <a:pt x="116" y="62"/>
                    </a:lnTo>
                    <a:lnTo>
                      <a:pt x="79" y="44"/>
                    </a:lnTo>
                    <a:lnTo>
                      <a:pt x="39" y="24"/>
                    </a:lnTo>
                    <a:lnTo>
                      <a:pt x="0" y="6"/>
                    </a:lnTo>
                    <a:lnTo>
                      <a:pt x="1" y="0"/>
                    </a:lnTo>
                    <a:close/>
                  </a:path>
                </a:pathLst>
              </a:custGeom>
              <a:solidFill>
                <a:srgbClr val="B0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4" name="Freeform 715"/>
              <p:cNvSpPr>
                <a:spLocks/>
              </p:cNvSpPr>
              <p:nvPr/>
            </p:nvSpPr>
            <p:spPr bwMode="auto">
              <a:xfrm>
                <a:off x="1272" y="1541"/>
                <a:ext cx="300" cy="83"/>
              </a:xfrm>
              <a:custGeom>
                <a:avLst/>
                <a:gdLst>
                  <a:gd name="T0" fmla="*/ 300 w 300"/>
                  <a:gd name="T1" fmla="*/ 6 h 166"/>
                  <a:gd name="T2" fmla="*/ 297 w 300"/>
                  <a:gd name="T3" fmla="*/ 6 h 166"/>
                  <a:gd name="T4" fmla="*/ 292 w 300"/>
                  <a:gd name="T5" fmla="*/ 5 h 166"/>
                  <a:gd name="T6" fmla="*/ 279 w 300"/>
                  <a:gd name="T7" fmla="*/ 5 h 166"/>
                  <a:gd name="T8" fmla="*/ 262 w 300"/>
                  <a:gd name="T9" fmla="*/ 5 h 166"/>
                  <a:gd name="T10" fmla="*/ 241 w 300"/>
                  <a:gd name="T11" fmla="*/ 4 h 166"/>
                  <a:gd name="T12" fmla="*/ 215 w 300"/>
                  <a:gd name="T13" fmla="*/ 4 h 166"/>
                  <a:gd name="T14" fmla="*/ 186 w 300"/>
                  <a:gd name="T15" fmla="*/ 3 h 166"/>
                  <a:gd name="T16" fmla="*/ 153 w 300"/>
                  <a:gd name="T17" fmla="*/ 3 h 166"/>
                  <a:gd name="T18" fmla="*/ 118 w 300"/>
                  <a:gd name="T19" fmla="*/ 2 h 166"/>
                  <a:gd name="T20" fmla="*/ 81 w 300"/>
                  <a:gd name="T21" fmla="*/ 2 h 166"/>
                  <a:gd name="T22" fmla="*/ 41 w 300"/>
                  <a:gd name="T23" fmla="*/ 1 h 166"/>
                  <a:gd name="T24" fmla="*/ 2 w 300"/>
                  <a:gd name="T25" fmla="*/ 0 h 166"/>
                  <a:gd name="T26" fmla="*/ 0 w 300"/>
                  <a:gd name="T27" fmla="*/ 1 h 166"/>
                  <a:gd name="T28" fmla="*/ 34 w 300"/>
                  <a:gd name="T29" fmla="*/ 1 h 166"/>
                  <a:gd name="T30" fmla="*/ 67 w 300"/>
                  <a:gd name="T31" fmla="*/ 2 h 166"/>
                  <a:gd name="T32" fmla="*/ 98 w 300"/>
                  <a:gd name="T33" fmla="*/ 2 h 166"/>
                  <a:gd name="T34" fmla="*/ 128 w 300"/>
                  <a:gd name="T35" fmla="*/ 3 h 166"/>
                  <a:gd name="T36" fmla="*/ 155 w 300"/>
                  <a:gd name="T37" fmla="*/ 3 h 166"/>
                  <a:gd name="T38" fmla="*/ 179 w 300"/>
                  <a:gd name="T39" fmla="*/ 3 h 166"/>
                  <a:gd name="T40" fmla="*/ 198 w 300"/>
                  <a:gd name="T41" fmla="*/ 4 h 166"/>
                  <a:gd name="T42" fmla="*/ 214 w 300"/>
                  <a:gd name="T43" fmla="*/ 4 h 166"/>
                  <a:gd name="T44" fmla="*/ 225 w 300"/>
                  <a:gd name="T45" fmla="*/ 4 h 166"/>
                  <a:gd name="T46" fmla="*/ 231 w 300"/>
                  <a:gd name="T47" fmla="*/ 5 h 166"/>
                  <a:gd name="T48" fmla="*/ 232 w 300"/>
                  <a:gd name="T49" fmla="*/ 5 h 166"/>
                  <a:gd name="T50" fmla="*/ 300 w 300"/>
                  <a:gd name="T51" fmla="*/ 6 h 1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0" h="166">
                    <a:moveTo>
                      <a:pt x="300" y="166"/>
                    </a:moveTo>
                    <a:lnTo>
                      <a:pt x="297" y="161"/>
                    </a:lnTo>
                    <a:lnTo>
                      <a:pt x="292" y="156"/>
                    </a:lnTo>
                    <a:lnTo>
                      <a:pt x="279" y="146"/>
                    </a:lnTo>
                    <a:lnTo>
                      <a:pt x="262" y="136"/>
                    </a:lnTo>
                    <a:lnTo>
                      <a:pt x="241" y="123"/>
                    </a:lnTo>
                    <a:lnTo>
                      <a:pt x="215" y="107"/>
                    </a:lnTo>
                    <a:lnTo>
                      <a:pt x="186" y="92"/>
                    </a:lnTo>
                    <a:lnTo>
                      <a:pt x="153" y="74"/>
                    </a:lnTo>
                    <a:lnTo>
                      <a:pt x="118" y="56"/>
                    </a:lnTo>
                    <a:lnTo>
                      <a:pt x="81" y="38"/>
                    </a:lnTo>
                    <a:lnTo>
                      <a:pt x="41" y="18"/>
                    </a:lnTo>
                    <a:lnTo>
                      <a:pt x="2" y="0"/>
                    </a:lnTo>
                    <a:lnTo>
                      <a:pt x="0" y="5"/>
                    </a:lnTo>
                    <a:lnTo>
                      <a:pt x="34" y="22"/>
                    </a:lnTo>
                    <a:lnTo>
                      <a:pt x="67" y="38"/>
                    </a:lnTo>
                    <a:lnTo>
                      <a:pt x="98" y="52"/>
                    </a:lnTo>
                    <a:lnTo>
                      <a:pt x="128" y="69"/>
                    </a:lnTo>
                    <a:lnTo>
                      <a:pt x="155" y="83"/>
                    </a:lnTo>
                    <a:lnTo>
                      <a:pt x="179" y="96"/>
                    </a:lnTo>
                    <a:lnTo>
                      <a:pt x="198" y="107"/>
                    </a:lnTo>
                    <a:lnTo>
                      <a:pt x="214" y="117"/>
                    </a:lnTo>
                    <a:lnTo>
                      <a:pt x="225" y="125"/>
                    </a:lnTo>
                    <a:lnTo>
                      <a:pt x="231" y="130"/>
                    </a:lnTo>
                    <a:lnTo>
                      <a:pt x="232" y="136"/>
                    </a:lnTo>
                    <a:lnTo>
                      <a:pt x="300" y="166"/>
                    </a:lnTo>
                    <a:close/>
                  </a:path>
                </a:pathLst>
              </a:custGeom>
              <a:solidFill>
                <a:srgbClr val="B0E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5" name="Freeform 716"/>
              <p:cNvSpPr>
                <a:spLocks/>
              </p:cNvSpPr>
              <p:nvPr/>
            </p:nvSpPr>
            <p:spPr bwMode="auto">
              <a:xfrm>
                <a:off x="1271" y="1544"/>
                <a:ext cx="233" cy="65"/>
              </a:xfrm>
              <a:custGeom>
                <a:avLst/>
                <a:gdLst>
                  <a:gd name="T0" fmla="*/ 1 w 233"/>
                  <a:gd name="T1" fmla="*/ 0 h 131"/>
                  <a:gd name="T2" fmla="*/ 35 w 233"/>
                  <a:gd name="T3" fmla="*/ 0 h 131"/>
                  <a:gd name="T4" fmla="*/ 68 w 233"/>
                  <a:gd name="T5" fmla="*/ 1 h 131"/>
                  <a:gd name="T6" fmla="*/ 99 w 233"/>
                  <a:gd name="T7" fmla="*/ 1 h 131"/>
                  <a:gd name="T8" fmla="*/ 129 w 233"/>
                  <a:gd name="T9" fmla="*/ 2 h 131"/>
                  <a:gd name="T10" fmla="*/ 156 w 233"/>
                  <a:gd name="T11" fmla="*/ 2 h 131"/>
                  <a:gd name="T12" fmla="*/ 180 w 233"/>
                  <a:gd name="T13" fmla="*/ 2 h 131"/>
                  <a:gd name="T14" fmla="*/ 199 w 233"/>
                  <a:gd name="T15" fmla="*/ 3 h 131"/>
                  <a:gd name="T16" fmla="*/ 215 w 233"/>
                  <a:gd name="T17" fmla="*/ 3 h 131"/>
                  <a:gd name="T18" fmla="*/ 226 w 233"/>
                  <a:gd name="T19" fmla="*/ 3 h 131"/>
                  <a:gd name="T20" fmla="*/ 232 w 233"/>
                  <a:gd name="T21" fmla="*/ 3 h 131"/>
                  <a:gd name="T22" fmla="*/ 233 w 233"/>
                  <a:gd name="T23" fmla="*/ 4 h 131"/>
                  <a:gd name="T24" fmla="*/ 161 w 233"/>
                  <a:gd name="T25" fmla="*/ 3 h 131"/>
                  <a:gd name="T26" fmla="*/ 160 w 233"/>
                  <a:gd name="T27" fmla="*/ 2 h 131"/>
                  <a:gd name="T28" fmla="*/ 153 w 233"/>
                  <a:gd name="T29" fmla="*/ 2 h 131"/>
                  <a:gd name="T30" fmla="*/ 141 w 233"/>
                  <a:gd name="T31" fmla="*/ 2 h 131"/>
                  <a:gd name="T32" fmla="*/ 124 w 233"/>
                  <a:gd name="T33" fmla="*/ 2 h 131"/>
                  <a:gd name="T34" fmla="*/ 105 w 233"/>
                  <a:gd name="T35" fmla="*/ 1 h 131"/>
                  <a:gd name="T36" fmla="*/ 82 w 233"/>
                  <a:gd name="T37" fmla="*/ 1 h 131"/>
                  <a:gd name="T38" fmla="*/ 57 w 233"/>
                  <a:gd name="T39" fmla="*/ 1 h 131"/>
                  <a:gd name="T40" fmla="*/ 28 w 233"/>
                  <a:gd name="T41" fmla="*/ 0 h 131"/>
                  <a:gd name="T42" fmla="*/ 0 w 233"/>
                  <a:gd name="T43" fmla="*/ 0 h 131"/>
                  <a:gd name="T44" fmla="*/ 1 w 233"/>
                  <a:gd name="T45" fmla="*/ 0 h 13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3" h="131">
                    <a:moveTo>
                      <a:pt x="1" y="0"/>
                    </a:moveTo>
                    <a:lnTo>
                      <a:pt x="35" y="17"/>
                    </a:lnTo>
                    <a:lnTo>
                      <a:pt x="68" y="33"/>
                    </a:lnTo>
                    <a:lnTo>
                      <a:pt x="99" y="47"/>
                    </a:lnTo>
                    <a:lnTo>
                      <a:pt x="129" y="64"/>
                    </a:lnTo>
                    <a:lnTo>
                      <a:pt x="156" y="78"/>
                    </a:lnTo>
                    <a:lnTo>
                      <a:pt x="180" y="91"/>
                    </a:lnTo>
                    <a:lnTo>
                      <a:pt x="199" y="102"/>
                    </a:lnTo>
                    <a:lnTo>
                      <a:pt x="215" y="112"/>
                    </a:lnTo>
                    <a:lnTo>
                      <a:pt x="226" y="120"/>
                    </a:lnTo>
                    <a:lnTo>
                      <a:pt x="232" y="125"/>
                    </a:lnTo>
                    <a:lnTo>
                      <a:pt x="233" y="131"/>
                    </a:lnTo>
                    <a:lnTo>
                      <a:pt x="161" y="96"/>
                    </a:lnTo>
                    <a:lnTo>
                      <a:pt x="160" y="93"/>
                    </a:lnTo>
                    <a:lnTo>
                      <a:pt x="153" y="87"/>
                    </a:lnTo>
                    <a:lnTo>
                      <a:pt x="141" y="80"/>
                    </a:lnTo>
                    <a:lnTo>
                      <a:pt x="124" y="69"/>
                    </a:lnTo>
                    <a:lnTo>
                      <a:pt x="105" y="58"/>
                    </a:lnTo>
                    <a:lnTo>
                      <a:pt x="82" y="46"/>
                    </a:lnTo>
                    <a:lnTo>
                      <a:pt x="57" y="33"/>
                    </a:lnTo>
                    <a:lnTo>
                      <a:pt x="28" y="20"/>
                    </a:lnTo>
                    <a:lnTo>
                      <a:pt x="0" y="6"/>
                    </a:lnTo>
                    <a:lnTo>
                      <a:pt x="1" y="0"/>
                    </a:lnTo>
                    <a:close/>
                  </a:path>
                </a:pathLst>
              </a:custGeom>
              <a:solidFill>
                <a:srgbClr val="B0F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6" name="Freeform 717"/>
              <p:cNvSpPr>
                <a:spLocks/>
              </p:cNvSpPr>
              <p:nvPr/>
            </p:nvSpPr>
            <p:spPr bwMode="auto">
              <a:xfrm>
                <a:off x="1268" y="1546"/>
                <a:ext cx="164" cy="46"/>
              </a:xfrm>
              <a:custGeom>
                <a:avLst/>
                <a:gdLst>
                  <a:gd name="T0" fmla="*/ 164 w 164"/>
                  <a:gd name="T1" fmla="*/ 3 h 90"/>
                  <a:gd name="T2" fmla="*/ 163 w 164"/>
                  <a:gd name="T3" fmla="*/ 3 h 90"/>
                  <a:gd name="T4" fmla="*/ 156 w 164"/>
                  <a:gd name="T5" fmla="*/ 3 h 90"/>
                  <a:gd name="T6" fmla="*/ 144 w 164"/>
                  <a:gd name="T7" fmla="*/ 3 h 90"/>
                  <a:gd name="T8" fmla="*/ 127 w 164"/>
                  <a:gd name="T9" fmla="*/ 2 h 90"/>
                  <a:gd name="T10" fmla="*/ 108 w 164"/>
                  <a:gd name="T11" fmla="*/ 2 h 90"/>
                  <a:gd name="T12" fmla="*/ 85 w 164"/>
                  <a:gd name="T13" fmla="*/ 2 h 90"/>
                  <a:gd name="T14" fmla="*/ 60 w 164"/>
                  <a:gd name="T15" fmla="*/ 1 h 90"/>
                  <a:gd name="T16" fmla="*/ 31 w 164"/>
                  <a:gd name="T17" fmla="*/ 1 h 90"/>
                  <a:gd name="T18" fmla="*/ 3 w 164"/>
                  <a:gd name="T19" fmla="*/ 0 h 90"/>
                  <a:gd name="T20" fmla="*/ 0 w 164"/>
                  <a:gd name="T21" fmla="*/ 1 h 90"/>
                  <a:gd name="T22" fmla="*/ 20 w 164"/>
                  <a:gd name="T23" fmla="*/ 1 h 90"/>
                  <a:gd name="T24" fmla="*/ 38 w 164"/>
                  <a:gd name="T25" fmla="*/ 1 h 90"/>
                  <a:gd name="T26" fmla="*/ 54 w 164"/>
                  <a:gd name="T27" fmla="*/ 1 h 90"/>
                  <a:gd name="T28" fmla="*/ 68 w 164"/>
                  <a:gd name="T29" fmla="*/ 2 h 90"/>
                  <a:gd name="T30" fmla="*/ 78 w 164"/>
                  <a:gd name="T31" fmla="*/ 2 h 90"/>
                  <a:gd name="T32" fmla="*/ 84 w 164"/>
                  <a:gd name="T33" fmla="*/ 2 h 90"/>
                  <a:gd name="T34" fmla="*/ 86 w 164"/>
                  <a:gd name="T35" fmla="*/ 2 h 90"/>
                  <a:gd name="T36" fmla="*/ 164 w 164"/>
                  <a:gd name="T37" fmla="*/ 3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4" h="90">
                    <a:moveTo>
                      <a:pt x="164" y="90"/>
                    </a:moveTo>
                    <a:lnTo>
                      <a:pt x="163" y="87"/>
                    </a:lnTo>
                    <a:lnTo>
                      <a:pt x="156" y="81"/>
                    </a:lnTo>
                    <a:lnTo>
                      <a:pt x="144" y="74"/>
                    </a:lnTo>
                    <a:lnTo>
                      <a:pt x="127" y="63"/>
                    </a:lnTo>
                    <a:lnTo>
                      <a:pt x="108" y="52"/>
                    </a:lnTo>
                    <a:lnTo>
                      <a:pt x="85" y="40"/>
                    </a:lnTo>
                    <a:lnTo>
                      <a:pt x="60" y="27"/>
                    </a:lnTo>
                    <a:lnTo>
                      <a:pt x="31" y="14"/>
                    </a:lnTo>
                    <a:lnTo>
                      <a:pt x="3" y="0"/>
                    </a:lnTo>
                    <a:lnTo>
                      <a:pt x="0" y="7"/>
                    </a:lnTo>
                    <a:lnTo>
                      <a:pt x="20" y="16"/>
                    </a:lnTo>
                    <a:lnTo>
                      <a:pt x="38" y="25"/>
                    </a:lnTo>
                    <a:lnTo>
                      <a:pt x="54" y="32"/>
                    </a:lnTo>
                    <a:lnTo>
                      <a:pt x="68" y="40"/>
                    </a:lnTo>
                    <a:lnTo>
                      <a:pt x="78" y="47"/>
                    </a:lnTo>
                    <a:lnTo>
                      <a:pt x="84" y="50"/>
                    </a:lnTo>
                    <a:lnTo>
                      <a:pt x="86" y="54"/>
                    </a:lnTo>
                    <a:lnTo>
                      <a:pt x="164" y="90"/>
                    </a:lnTo>
                    <a:close/>
                  </a:path>
                </a:pathLst>
              </a:custGeom>
              <a:solidFill>
                <a:srgbClr val="B0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7" name="Freeform 718"/>
              <p:cNvSpPr>
                <a:spLocks/>
              </p:cNvSpPr>
              <p:nvPr/>
            </p:nvSpPr>
            <p:spPr bwMode="auto">
              <a:xfrm>
                <a:off x="1267" y="1550"/>
                <a:ext cx="87" cy="23"/>
              </a:xfrm>
              <a:custGeom>
                <a:avLst/>
                <a:gdLst>
                  <a:gd name="T0" fmla="*/ 1 w 87"/>
                  <a:gd name="T1" fmla="*/ 0 h 47"/>
                  <a:gd name="T2" fmla="*/ 21 w 87"/>
                  <a:gd name="T3" fmla="*/ 0 h 47"/>
                  <a:gd name="T4" fmla="*/ 39 w 87"/>
                  <a:gd name="T5" fmla="*/ 0 h 47"/>
                  <a:gd name="T6" fmla="*/ 55 w 87"/>
                  <a:gd name="T7" fmla="*/ 0 h 47"/>
                  <a:gd name="T8" fmla="*/ 69 w 87"/>
                  <a:gd name="T9" fmla="*/ 1 h 47"/>
                  <a:gd name="T10" fmla="*/ 79 w 87"/>
                  <a:gd name="T11" fmla="*/ 1 h 47"/>
                  <a:gd name="T12" fmla="*/ 85 w 87"/>
                  <a:gd name="T13" fmla="*/ 1 h 47"/>
                  <a:gd name="T14" fmla="*/ 87 w 87"/>
                  <a:gd name="T15" fmla="*/ 1 h 47"/>
                  <a:gd name="T16" fmla="*/ 1 w 87"/>
                  <a:gd name="T17" fmla="*/ 0 h 47"/>
                  <a:gd name="T18" fmla="*/ 0 w 87"/>
                  <a:gd name="T19" fmla="*/ 0 h 47"/>
                  <a:gd name="T20" fmla="*/ 1 w 87"/>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7" h="47">
                    <a:moveTo>
                      <a:pt x="1" y="0"/>
                    </a:moveTo>
                    <a:lnTo>
                      <a:pt x="21" y="9"/>
                    </a:lnTo>
                    <a:lnTo>
                      <a:pt x="39" y="18"/>
                    </a:lnTo>
                    <a:lnTo>
                      <a:pt x="55" y="25"/>
                    </a:lnTo>
                    <a:lnTo>
                      <a:pt x="69" y="33"/>
                    </a:lnTo>
                    <a:lnTo>
                      <a:pt x="79" y="40"/>
                    </a:lnTo>
                    <a:lnTo>
                      <a:pt x="85" y="43"/>
                    </a:lnTo>
                    <a:lnTo>
                      <a:pt x="87" y="47"/>
                    </a:lnTo>
                    <a:lnTo>
                      <a:pt x="1" y="7"/>
                    </a:lnTo>
                    <a:lnTo>
                      <a:pt x="0" y="5"/>
                    </a:lnTo>
                    <a:lnTo>
                      <a:pt x="1" y="0"/>
                    </a:lnTo>
                    <a:close/>
                  </a:path>
                </a:pathLst>
              </a:custGeom>
              <a:solidFill>
                <a:srgbClr val="B0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8" name="Freeform 719"/>
              <p:cNvSpPr>
                <a:spLocks/>
              </p:cNvSpPr>
              <p:nvPr/>
            </p:nvSpPr>
            <p:spPr bwMode="auto">
              <a:xfrm>
                <a:off x="1267" y="1553"/>
                <a:ext cx="1" cy="1"/>
              </a:xfrm>
              <a:custGeom>
                <a:avLst/>
                <a:gdLst>
                  <a:gd name="T0" fmla="*/ 1 w 1"/>
                  <a:gd name="T1" fmla="*/ 1 h 2"/>
                  <a:gd name="T2" fmla="*/ 0 w 1"/>
                  <a:gd name="T3" fmla="*/ 0 h 2"/>
                  <a:gd name="T4" fmla="*/ 0 w 1"/>
                  <a:gd name="T5" fmla="*/ 0 h 2"/>
                  <a:gd name="T6" fmla="*/ 0 w 1"/>
                  <a:gd name="T7" fmla="*/ 0 h 2"/>
                  <a:gd name="T8" fmla="*/ 1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2"/>
                    </a:moveTo>
                    <a:lnTo>
                      <a:pt x="0" y="0"/>
                    </a:lnTo>
                    <a:lnTo>
                      <a:pt x="1" y="2"/>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69" name="Freeform 720"/>
              <p:cNvSpPr>
                <a:spLocks/>
              </p:cNvSpPr>
              <p:nvPr/>
            </p:nvSpPr>
            <p:spPr bwMode="auto">
              <a:xfrm>
                <a:off x="1267" y="1514"/>
                <a:ext cx="1019" cy="271"/>
              </a:xfrm>
              <a:custGeom>
                <a:avLst/>
                <a:gdLst>
                  <a:gd name="T0" fmla="*/ 996 w 1019"/>
                  <a:gd name="T1" fmla="*/ 16 h 543"/>
                  <a:gd name="T2" fmla="*/ 0 w 1019"/>
                  <a:gd name="T3" fmla="*/ 2 h 543"/>
                  <a:gd name="T4" fmla="*/ 22 w 1019"/>
                  <a:gd name="T5" fmla="*/ 0 h 543"/>
                  <a:gd name="T6" fmla="*/ 1019 w 1019"/>
                  <a:gd name="T7" fmla="*/ 14 h 543"/>
                  <a:gd name="T8" fmla="*/ 996 w 1019"/>
                  <a:gd name="T9" fmla="*/ 16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9" h="543">
                    <a:moveTo>
                      <a:pt x="996" y="543"/>
                    </a:moveTo>
                    <a:lnTo>
                      <a:pt x="0" y="77"/>
                    </a:lnTo>
                    <a:lnTo>
                      <a:pt x="22" y="0"/>
                    </a:lnTo>
                    <a:lnTo>
                      <a:pt x="1019" y="463"/>
                    </a:lnTo>
                    <a:lnTo>
                      <a:pt x="996" y="5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70" name="Freeform 721"/>
              <p:cNvSpPr>
                <a:spLocks/>
              </p:cNvSpPr>
              <p:nvPr/>
            </p:nvSpPr>
            <p:spPr bwMode="auto">
              <a:xfrm>
                <a:off x="1405" y="1279"/>
                <a:ext cx="1014" cy="235"/>
              </a:xfrm>
              <a:custGeom>
                <a:avLst/>
                <a:gdLst>
                  <a:gd name="T0" fmla="*/ 0 w 1014"/>
                  <a:gd name="T1" fmla="*/ 1 h 469"/>
                  <a:gd name="T2" fmla="*/ 7 w 1014"/>
                  <a:gd name="T3" fmla="*/ 0 h 469"/>
                  <a:gd name="T4" fmla="*/ 1014 w 1014"/>
                  <a:gd name="T5" fmla="*/ 15 h 469"/>
                  <a:gd name="T6" fmla="*/ 1012 w 1014"/>
                  <a:gd name="T7" fmla="*/ 15 h 469"/>
                  <a:gd name="T8" fmla="*/ 26 w 1014"/>
                  <a:gd name="T9" fmla="*/ 1 h 469"/>
                  <a:gd name="T10" fmla="*/ 20 w 1014"/>
                  <a:gd name="T11" fmla="*/ 1 h 469"/>
                  <a:gd name="T12" fmla="*/ 0 w 1014"/>
                  <a:gd name="T13" fmla="*/ 1 h 4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4" h="469">
                    <a:moveTo>
                      <a:pt x="0" y="23"/>
                    </a:moveTo>
                    <a:lnTo>
                      <a:pt x="7" y="0"/>
                    </a:lnTo>
                    <a:lnTo>
                      <a:pt x="1014" y="469"/>
                    </a:lnTo>
                    <a:lnTo>
                      <a:pt x="1012" y="469"/>
                    </a:lnTo>
                    <a:lnTo>
                      <a:pt x="26" y="9"/>
                    </a:lnTo>
                    <a:lnTo>
                      <a:pt x="20" y="32"/>
                    </a:lnTo>
                    <a:lnTo>
                      <a:pt x="0" y="2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71" name="Freeform 722"/>
              <p:cNvSpPr>
                <a:spLocks/>
              </p:cNvSpPr>
              <p:nvPr/>
            </p:nvSpPr>
            <p:spPr bwMode="auto">
              <a:xfrm>
                <a:off x="1425" y="1284"/>
                <a:ext cx="992" cy="230"/>
              </a:xfrm>
              <a:custGeom>
                <a:avLst/>
                <a:gdLst>
                  <a:gd name="T0" fmla="*/ 0 w 992"/>
                  <a:gd name="T1" fmla="*/ 1 h 460"/>
                  <a:gd name="T2" fmla="*/ 6 w 992"/>
                  <a:gd name="T3" fmla="*/ 0 h 460"/>
                  <a:gd name="T4" fmla="*/ 992 w 992"/>
                  <a:gd name="T5" fmla="*/ 15 h 460"/>
                  <a:gd name="T6" fmla="*/ 992 w 992"/>
                  <a:gd name="T7" fmla="*/ 15 h 460"/>
                  <a:gd name="T8" fmla="*/ 26 w 992"/>
                  <a:gd name="T9" fmla="*/ 1 h 460"/>
                  <a:gd name="T10" fmla="*/ 20 w 992"/>
                  <a:gd name="T11" fmla="*/ 1 h 460"/>
                  <a:gd name="T12" fmla="*/ 0 w 992"/>
                  <a:gd name="T13" fmla="*/ 1 h 4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2" h="460">
                    <a:moveTo>
                      <a:pt x="0" y="23"/>
                    </a:moveTo>
                    <a:lnTo>
                      <a:pt x="6" y="0"/>
                    </a:lnTo>
                    <a:lnTo>
                      <a:pt x="992" y="460"/>
                    </a:lnTo>
                    <a:lnTo>
                      <a:pt x="26" y="9"/>
                    </a:lnTo>
                    <a:lnTo>
                      <a:pt x="20" y="32"/>
                    </a:lnTo>
                    <a:lnTo>
                      <a:pt x="0" y="23"/>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72" name="Freeform 723"/>
              <p:cNvSpPr>
                <a:spLocks/>
              </p:cNvSpPr>
              <p:nvPr/>
            </p:nvSpPr>
            <p:spPr bwMode="auto">
              <a:xfrm>
                <a:off x="1445" y="1288"/>
                <a:ext cx="972" cy="226"/>
              </a:xfrm>
              <a:custGeom>
                <a:avLst/>
                <a:gdLst>
                  <a:gd name="T0" fmla="*/ 0 w 972"/>
                  <a:gd name="T1" fmla="*/ 1 h 451"/>
                  <a:gd name="T2" fmla="*/ 6 w 972"/>
                  <a:gd name="T3" fmla="*/ 0 h 451"/>
                  <a:gd name="T4" fmla="*/ 972 w 972"/>
                  <a:gd name="T5" fmla="*/ 15 h 451"/>
                  <a:gd name="T6" fmla="*/ 972 w 972"/>
                  <a:gd name="T7" fmla="*/ 15 h 451"/>
                  <a:gd name="T8" fmla="*/ 25 w 972"/>
                  <a:gd name="T9" fmla="*/ 1 h 451"/>
                  <a:gd name="T10" fmla="*/ 20 w 972"/>
                  <a:gd name="T11" fmla="*/ 1 h 451"/>
                  <a:gd name="T12" fmla="*/ 0 w 972"/>
                  <a:gd name="T13" fmla="*/ 1 h 4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2" h="451">
                    <a:moveTo>
                      <a:pt x="0" y="23"/>
                    </a:moveTo>
                    <a:lnTo>
                      <a:pt x="6" y="0"/>
                    </a:lnTo>
                    <a:lnTo>
                      <a:pt x="972" y="451"/>
                    </a:lnTo>
                    <a:lnTo>
                      <a:pt x="25" y="11"/>
                    </a:lnTo>
                    <a:lnTo>
                      <a:pt x="20" y="32"/>
                    </a:lnTo>
                    <a:lnTo>
                      <a:pt x="0" y="23"/>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73" name="Freeform 724"/>
              <p:cNvSpPr>
                <a:spLocks/>
              </p:cNvSpPr>
              <p:nvPr/>
            </p:nvSpPr>
            <p:spPr bwMode="auto">
              <a:xfrm>
                <a:off x="1465" y="1294"/>
                <a:ext cx="952" cy="221"/>
              </a:xfrm>
              <a:custGeom>
                <a:avLst/>
                <a:gdLst>
                  <a:gd name="T0" fmla="*/ 0 w 952"/>
                  <a:gd name="T1" fmla="*/ 1 h 441"/>
                  <a:gd name="T2" fmla="*/ 5 w 952"/>
                  <a:gd name="T3" fmla="*/ 0 h 441"/>
                  <a:gd name="T4" fmla="*/ 952 w 952"/>
                  <a:gd name="T5" fmla="*/ 14 h 441"/>
                  <a:gd name="T6" fmla="*/ 952 w 952"/>
                  <a:gd name="T7" fmla="*/ 14 h 441"/>
                  <a:gd name="T8" fmla="*/ 25 w 952"/>
                  <a:gd name="T9" fmla="*/ 1 h 441"/>
                  <a:gd name="T10" fmla="*/ 19 w 952"/>
                  <a:gd name="T11" fmla="*/ 1 h 441"/>
                  <a:gd name="T12" fmla="*/ 0 w 952"/>
                  <a:gd name="T13" fmla="*/ 1 h 4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2" h="441">
                    <a:moveTo>
                      <a:pt x="0" y="21"/>
                    </a:moveTo>
                    <a:lnTo>
                      <a:pt x="5" y="0"/>
                    </a:lnTo>
                    <a:lnTo>
                      <a:pt x="952" y="440"/>
                    </a:lnTo>
                    <a:lnTo>
                      <a:pt x="952" y="441"/>
                    </a:lnTo>
                    <a:lnTo>
                      <a:pt x="25" y="9"/>
                    </a:lnTo>
                    <a:lnTo>
                      <a:pt x="19" y="30"/>
                    </a:lnTo>
                    <a:lnTo>
                      <a:pt x="0" y="21"/>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74" name="Freeform 725"/>
              <p:cNvSpPr>
                <a:spLocks/>
              </p:cNvSpPr>
              <p:nvPr/>
            </p:nvSpPr>
            <p:spPr bwMode="auto">
              <a:xfrm>
                <a:off x="1484" y="1298"/>
                <a:ext cx="933" cy="217"/>
              </a:xfrm>
              <a:custGeom>
                <a:avLst/>
                <a:gdLst>
                  <a:gd name="T0" fmla="*/ 0 w 933"/>
                  <a:gd name="T1" fmla="*/ 1 h 432"/>
                  <a:gd name="T2" fmla="*/ 6 w 933"/>
                  <a:gd name="T3" fmla="*/ 0 h 432"/>
                  <a:gd name="T4" fmla="*/ 933 w 933"/>
                  <a:gd name="T5" fmla="*/ 14 h 432"/>
                  <a:gd name="T6" fmla="*/ 933 w 933"/>
                  <a:gd name="T7" fmla="*/ 14 h 432"/>
                  <a:gd name="T8" fmla="*/ 26 w 933"/>
                  <a:gd name="T9" fmla="*/ 1 h 432"/>
                  <a:gd name="T10" fmla="*/ 20 w 933"/>
                  <a:gd name="T11" fmla="*/ 1 h 432"/>
                  <a:gd name="T12" fmla="*/ 0 w 933"/>
                  <a:gd name="T13" fmla="*/ 1 h 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432">
                    <a:moveTo>
                      <a:pt x="0" y="21"/>
                    </a:moveTo>
                    <a:lnTo>
                      <a:pt x="6" y="0"/>
                    </a:lnTo>
                    <a:lnTo>
                      <a:pt x="933" y="432"/>
                    </a:lnTo>
                    <a:lnTo>
                      <a:pt x="26" y="9"/>
                    </a:lnTo>
                    <a:lnTo>
                      <a:pt x="20" y="30"/>
                    </a:lnTo>
                    <a:lnTo>
                      <a:pt x="0" y="21"/>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75" name="Freeform 726"/>
              <p:cNvSpPr>
                <a:spLocks/>
              </p:cNvSpPr>
              <p:nvPr/>
            </p:nvSpPr>
            <p:spPr bwMode="auto">
              <a:xfrm>
                <a:off x="1504" y="1303"/>
                <a:ext cx="913" cy="212"/>
              </a:xfrm>
              <a:custGeom>
                <a:avLst/>
                <a:gdLst>
                  <a:gd name="T0" fmla="*/ 0 w 913"/>
                  <a:gd name="T1" fmla="*/ 1 h 423"/>
                  <a:gd name="T2" fmla="*/ 6 w 913"/>
                  <a:gd name="T3" fmla="*/ 0 h 423"/>
                  <a:gd name="T4" fmla="*/ 913 w 913"/>
                  <a:gd name="T5" fmla="*/ 14 h 423"/>
                  <a:gd name="T6" fmla="*/ 913 w 913"/>
                  <a:gd name="T7" fmla="*/ 14 h 423"/>
                  <a:gd name="T8" fmla="*/ 26 w 913"/>
                  <a:gd name="T9" fmla="*/ 1 h 423"/>
                  <a:gd name="T10" fmla="*/ 20 w 913"/>
                  <a:gd name="T11" fmla="*/ 1 h 423"/>
                  <a:gd name="T12" fmla="*/ 0 w 913"/>
                  <a:gd name="T13" fmla="*/ 1 h 4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3" h="423">
                    <a:moveTo>
                      <a:pt x="0" y="21"/>
                    </a:moveTo>
                    <a:lnTo>
                      <a:pt x="6" y="0"/>
                    </a:lnTo>
                    <a:lnTo>
                      <a:pt x="913" y="423"/>
                    </a:lnTo>
                    <a:lnTo>
                      <a:pt x="26" y="11"/>
                    </a:lnTo>
                    <a:lnTo>
                      <a:pt x="20" y="30"/>
                    </a:lnTo>
                    <a:lnTo>
                      <a:pt x="0" y="21"/>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76" name="Freeform 727"/>
              <p:cNvSpPr>
                <a:spLocks/>
              </p:cNvSpPr>
              <p:nvPr/>
            </p:nvSpPr>
            <p:spPr bwMode="auto">
              <a:xfrm>
                <a:off x="1524" y="1308"/>
                <a:ext cx="893" cy="207"/>
              </a:xfrm>
              <a:custGeom>
                <a:avLst/>
                <a:gdLst>
                  <a:gd name="T0" fmla="*/ 0 w 893"/>
                  <a:gd name="T1" fmla="*/ 1 h 412"/>
                  <a:gd name="T2" fmla="*/ 6 w 893"/>
                  <a:gd name="T3" fmla="*/ 0 h 412"/>
                  <a:gd name="T4" fmla="*/ 893 w 893"/>
                  <a:gd name="T5" fmla="*/ 13 h 412"/>
                  <a:gd name="T6" fmla="*/ 893 w 893"/>
                  <a:gd name="T7" fmla="*/ 13 h 412"/>
                  <a:gd name="T8" fmla="*/ 25 w 893"/>
                  <a:gd name="T9" fmla="*/ 1 h 412"/>
                  <a:gd name="T10" fmla="*/ 20 w 893"/>
                  <a:gd name="T11" fmla="*/ 1 h 412"/>
                  <a:gd name="T12" fmla="*/ 0 w 893"/>
                  <a:gd name="T13" fmla="*/ 1 h 4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3" h="412">
                    <a:moveTo>
                      <a:pt x="0" y="19"/>
                    </a:moveTo>
                    <a:lnTo>
                      <a:pt x="6" y="0"/>
                    </a:lnTo>
                    <a:lnTo>
                      <a:pt x="893" y="412"/>
                    </a:lnTo>
                    <a:lnTo>
                      <a:pt x="25" y="9"/>
                    </a:lnTo>
                    <a:lnTo>
                      <a:pt x="20" y="29"/>
                    </a:lnTo>
                    <a:lnTo>
                      <a:pt x="0" y="19"/>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77" name="Freeform 728"/>
              <p:cNvSpPr>
                <a:spLocks/>
              </p:cNvSpPr>
              <p:nvPr/>
            </p:nvSpPr>
            <p:spPr bwMode="auto">
              <a:xfrm>
                <a:off x="1544" y="1313"/>
                <a:ext cx="873" cy="203"/>
              </a:xfrm>
              <a:custGeom>
                <a:avLst/>
                <a:gdLst>
                  <a:gd name="T0" fmla="*/ 0 w 873"/>
                  <a:gd name="T1" fmla="*/ 1 h 405"/>
                  <a:gd name="T2" fmla="*/ 5 w 873"/>
                  <a:gd name="T3" fmla="*/ 0 h 405"/>
                  <a:gd name="T4" fmla="*/ 873 w 873"/>
                  <a:gd name="T5" fmla="*/ 13 h 405"/>
                  <a:gd name="T6" fmla="*/ 873 w 873"/>
                  <a:gd name="T7" fmla="*/ 13 h 405"/>
                  <a:gd name="T8" fmla="*/ 27 w 873"/>
                  <a:gd name="T9" fmla="*/ 1 h 405"/>
                  <a:gd name="T10" fmla="*/ 21 w 873"/>
                  <a:gd name="T11" fmla="*/ 1 h 405"/>
                  <a:gd name="T12" fmla="*/ 0 w 873"/>
                  <a:gd name="T13" fmla="*/ 1 h 4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3" h="405">
                    <a:moveTo>
                      <a:pt x="0" y="20"/>
                    </a:moveTo>
                    <a:lnTo>
                      <a:pt x="5" y="0"/>
                    </a:lnTo>
                    <a:lnTo>
                      <a:pt x="873" y="403"/>
                    </a:lnTo>
                    <a:lnTo>
                      <a:pt x="873" y="405"/>
                    </a:lnTo>
                    <a:lnTo>
                      <a:pt x="27" y="10"/>
                    </a:lnTo>
                    <a:lnTo>
                      <a:pt x="21" y="30"/>
                    </a:lnTo>
                    <a:lnTo>
                      <a:pt x="0" y="2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5078" name="Freeform 729"/>
              <p:cNvSpPr>
                <a:spLocks/>
              </p:cNvSpPr>
              <p:nvPr/>
            </p:nvSpPr>
            <p:spPr bwMode="auto">
              <a:xfrm>
                <a:off x="1565" y="1318"/>
                <a:ext cx="852" cy="198"/>
              </a:xfrm>
              <a:custGeom>
                <a:avLst/>
                <a:gdLst>
                  <a:gd name="T0" fmla="*/ 0 w 852"/>
                  <a:gd name="T1" fmla="*/ 1 h 395"/>
                  <a:gd name="T2" fmla="*/ 6 w 852"/>
                  <a:gd name="T3" fmla="*/ 0 h 395"/>
                  <a:gd name="T4" fmla="*/ 852 w 852"/>
                  <a:gd name="T5" fmla="*/ 13 h 395"/>
                  <a:gd name="T6" fmla="*/ 852 w 852"/>
                  <a:gd name="T7" fmla="*/ 13 h 395"/>
                  <a:gd name="T8" fmla="*/ 27 w 852"/>
                  <a:gd name="T9" fmla="*/ 1 h 395"/>
                  <a:gd name="T10" fmla="*/ 21 w 852"/>
                  <a:gd name="T11" fmla="*/ 1 h 395"/>
                  <a:gd name="T12" fmla="*/ 0 w 852"/>
                  <a:gd name="T13" fmla="*/ 1 h 3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2" h="395">
                    <a:moveTo>
                      <a:pt x="0" y="20"/>
                    </a:moveTo>
                    <a:lnTo>
                      <a:pt x="6" y="0"/>
                    </a:lnTo>
                    <a:lnTo>
                      <a:pt x="852" y="395"/>
                    </a:lnTo>
                    <a:lnTo>
                      <a:pt x="27" y="10"/>
                    </a:lnTo>
                    <a:lnTo>
                      <a:pt x="21" y="29"/>
                    </a:lnTo>
                    <a:lnTo>
                      <a:pt x="0" y="2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604333" name="Group 730"/>
            <p:cNvGrpSpPr>
              <a:grpSpLocks/>
            </p:cNvGrpSpPr>
            <p:nvPr/>
          </p:nvGrpSpPr>
          <p:grpSpPr bwMode="auto">
            <a:xfrm>
              <a:off x="1178" y="1239"/>
              <a:ext cx="1263" cy="705"/>
              <a:chOff x="1178" y="1239"/>
              <a:chExt cx="1263" cy="705"/>
            </a:xfrm>
          </p:grpSpPr>
          <p:sp>
            <p:nvSpPr>
              <p:cNvPr id="604679" name="Freeform 731"/>
              <p:cNvSpPr>
                <a:spLocks/>
              </p:cNvSpPr>
              <p:nvPr/>
            </p:nvSpPr>
            <p:spPr bwMode="auto">
              <a:xfrm>
                <a:off x="1586" y="1323"/>
                <a:ext cx="831" cy="193"/>
              </a:xfrm>
              <a:custGeom>
                <a:avLst/>
                <a:gdLst>
                  <a:gd name="T0" fmla="*/ 0 w 831"/>
                  <a:gd name="T1" fmla="*/ 1 h 385"/>
                  <a:gd name="T2" fmla="*/ 6 w 831"/>
                  <a:gd name="T3" fmla="*/ 0 h 385"/>
                  <a:gd name="T4" fmla="*/ 831 w 831"/>
                  <a:gd name="T5" fmla="*/ 13 h 385"/>
                  <a:gd name="T6" fmla="*/ 830 w 831"/>
                  <a:gd name="T7" fmla="*/ 13 h 385"/>
                  <a:gd name="T8" fmla="*/ 27 w 831"/>
                  <a:gd name="T9" fmla="*/ 1 h 385"/>
                  <a:gd name="T10" fmla="*/ 21 w 831"/>
                  <a:gd name="T11" fmla="*/ 1 h 385"/>
                  <a:gd name="T12" fmla="*/ 0 w 831"/>
                  <a:gd name="T13" fmla="*/ 1 h 3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1" h="385">
                    <a:moveTo>
                      <a:pt x="0" y="19"/>
                    </a:moveTo>
                    <a:lnTo>
                      <a:pt x="6" y="0"/>
                    </a:lnTo>
                    <a:lnTo>
                      <a:pt x="831" y="385"/>
                    </a:lnTo>
                    <a:lnTo>
                      <a:pt x="830" y="385"/>
                    </a:lnTo>
                    <a:lnTo>
                      <a:pt x="27" y="10"/>
                    </a:lnTo>
                    <a:lnTo>
                      <a:pt x="21" y="30"/>
                    </a:lnTo>
                    <a:lnTo>
                      <a:pt x="0" y="1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0" name="Freeform 732"/>
              <p:cNvSpPr>
                <a:spLocks/>
              </p:cNvSpPr>
              <p:nvPr/>
            </p:nvSpPr>
            <p:spPr bwMode="auto">
              <a:xfrm>
                <a:off x="1607" y="1328"/>
                <a:ext cx="809" cy="188"/>
              </a:xfrm>
              <a:custGeom>
                <a:avLst/>
                <a:gdLst>
                  <a:gd name="T0" fmla="*/ 0 w 809"/>
                  <a:gd name="T1" fmla="*/ 1 h 375"/>
                  <a:gd name="T2" fmla="*/ 6 w 809"/>
                  <a:gd name="T3" fmla="*/ 0 h 375"/>
                  <a:gd name="T4" fmla="*/ 809 w 809"/>
                  <a:gd name="T5" fmla="*/ 12 h 375"/>
                  <a:gd name="T6" fmla="*/ 809 w 809"/>
                  <a:gd name="T7" fmla="*/ 12 h 375"/>
                  <a:gd name="T8" fmla="*/ 29 w 809"/>
                  <a:gd name="T9" fmla="*/ 1 h 375"/>
                  <a:gd name="T10" fmla="*/ 23 w 809"/>
                  <a:gd name="T11" fmla="*/ 1 h 375"/>
                  <a:gd name="T12" fmla="*/ 0 w 809"/>
                  <a:gd name="T13" fmla="*/ 1 h 3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9" h="375">
                    <a:moveTo>
                      <a:pt x="0" y="20"/>
                    </a:moveTo>
                    <a:lnTo>
                      <a:pt x="6" y="0"/>
                    </a:lnTo>
                    <a:lnTo>
                      <a:pt x="809" y="375"/>
                    </a:lnTo>
                    <a:lnTo>
                      <a:pt x="29" y="11"/>
                    </a:lnTo>
                    <a:lnTo>
                      <a:pt x="23" y="31"/>
                    </a:lnTo>
                    <a:lnTo>
                      <a:pt x="0" y="20"/>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1" name="Freeform 733"/>
              <p:cNvSpPr>
                <a:spLocks/>
              </p:cNvSpPr>
              <p:nvPr/>
            </p:nvSpPr>
            <p:spPr bwMode="auto">
              <a:xfrm>
                <a:off x="1630" y="1334"/>
                <a:ext cx="786" cy="182"/>
              </a:xfrm>
              <a:custGeom>
                <a:avLst/>
                <a:gdLst>
                  <a:gd name="T0" fmla="*/ 0 w 786"/>
                  <a:gd name="T1" fmla="*/ 0 h 366"/>
                  <a:gd name="T2" fmla="*/ 6 w 786"/>
                  <a:gd name="T3" fmla="*/ 0 h 366"/>
                  <a:gd name="T4" fmla="*/ 786 w 786"/>
                  <a:gd name="T5" fmla="*/ 11 h 366"/>
                  <a:gd name="T6" fmla="*/ 786 w 786"/>
                  <a:gd name="T7" fmla="*/ 11 h 366"/>
                  <a:gd name="T8" fmla="*/ 30 w 786"/>
                  <a:gd name="T9" fmla="*/ 0 h 366"/>
                  <a:gd name="T10" fmla="*/ 24 w 786"/>
                  <a:gd name="T11" fmla="*/ 0 h 366"/>
                  <a:gd name="T12" fmla="*/ 0 w 786"/>
                  <a:gd name="T13" fmla="*/ 0 h 3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6" h="366">
                    <a:moveTo>
                      <a:pt x="0" y="20"/>
                    </a:moveTo>
                    <a:lnTo>
                      <a:pt x="6" y="0"/>
                    </a:lnTo>
                    <a:lnTo>
                      <a:pt x="786" y="364"/>
                    </a:lnTo>
                    <a:lnTo>
                      <a:pt x="786" y="366"/>
                    </a:lnTo>
                    <a:lnTo>
                      <a:pt x="30" y="13"/>
                    </a:lnTo>
                    <a:lnTo>
                      <a:pt x="24" y="31"/>
                    </a:lnTo>
                    <a:lnTo>
                      <a:pt x="0" y="2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2" name="Freeform 734"/>
              <p:cNvSpPr>
                <a:spLocks/>
              </p:cNvSpPr>
              <p:nvPr/>
            </p:nvSpPr>
            <p:spPr bwMode="auto">
              <a:xfrm>
                <a:off x="1654" y="1340"/>
                <a:ext cx="762" cy="176"/>
              </a:xfrm>
              <a:custGeom>
                <a:avLst/>
                <a:gdLst>
                  <a:gd name="T0" fmla="*/ 0 w 762"/>
                  <a:gd name="T1" fmla="*/ 0 h 353"/>
                  <a:gd name="T2" fmla="*/ 6 w 762"/>
                  <a:gd name="T3" fmla="*/ 0 h 353"/>
                  <a:gd name="T4" fmla="*/ 762 w 762"/>
                  <a:gd name="T5" fmla="*/ 11 h 353"/>
                  <a:gd name="T6" fmla="*/ 762 w 762"/>
                  <a:gd name="T7" fmla="*/ 11 h 353"/>
                  <a:gd name="T8" fmla="*/ 30 w 762"/>
                  <a:gd name="T9" fmla="*/ 0 h 353"/>
                  <a:gd name="T10" fmla="*/ 24 w 762"/>
                  <a:gd name="T11" fmla="*/ 0 h 353"/>
                  <a:gd name="T12" fmla="*/ 0 w 762"/>
                  <a:gd name="T13" fmla="*/ 0 h 3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2" h="353">
                    <a:moveTo>
                      <a:pt x="0" y="18"/>
                    </a:moveTo>
                    <a:lnTo>
                      <a:pt x="6" y="0"/>
                    </a:lnTo>
                    <a:lnTo>
                      <a:pt x="762" y="353"/>
                    </a:lnTo>
                    <a:lnTo>
                      <a:pt x="30" y="11"/>
                    </a:lnTo>
                    <a:lnTo>
                      <a:pt x="24" y="29"/>
                    </a:lnTo>
                    <a:lnTo>
                      <a:pt x="0" y="18"/>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3" name="Freeform 735"/>
              <p:cNvSpPr>
                <a:spLocks/>
              </p:cNvSpPr>
              <p:nvPr/>
            </p:nvSpPr>
            <p:spPr bwMode="auto">
              <a:xfrm>
                <a:off x="1678" y="1345"/>
                <a:ext cx="738" cy="171"/>
              </a:xfrm>
              <a:custGeom>
                <a:avLst/>
                <a:gdLst>
                  <a:gd name="T0" fmla="*/ 0 w 738"/>
                  <a:gd name="T1" fmla="*/ 1 h 342"/>
                  <a:gd name="T2" fmla="*/ 6 w 738"/>
                  <a:gd name="T3" fmla="*/ 0 h 342"/>
                  <a:gd name="T4" fmla="*/ 738 w 738"/>
                  <a:gd name="T5" fmla="*/ 11 h 342"/>
                  <a:gd name="T6" fmla="*/ 738 w 738"/>
                  <a:gd name="T7" fmla="*/ 11 h 342"/>
                  <a:gd name="T8" fmla="*/ 31 w 738"/>
                  <a:gd name="T9" fmla="*/ 1 h 342"/>
                  <a:gd name="T10" fmla="*/ 26 w 738"/>
                  <a:gd name="T11" fmla="*/ 1 h 342"/>
                  <a:gd name="T12" fmla="*/ 0 w 738"/>
                  <a:gd name="T13" fmla="*/ 1 h 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8" h="342">
                    <a:moveTo>
                      <a:pt x="0" y="18"/>
                    </a:moveTo>
                    <a:lnTo>
                      <a:pt x="6" y="0"/>
                    </a:lnTo>
                    <a:lnTo>
                      <a:pt x="738" y="342"/>
                    </a:lnTo>
                    <a:lnTo>
                      <a:pt x="31" y="12"/>
                    </a:lnTo>
                    <a:lnTo>
                      <a:pt x="26" y="29"/>
                    </a:lnTo>
                    <a:lnTo>
                      <a:pt x="0" y="18"/>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4" name="Freeform 736"/>
              <p:cNvSpPr>
                <a:spLocks/>
              </p:cNvSpPr>
              <p:nvPr/>
            </p:nvSpPr>
            <p:spPr bwMode="auto">
              <a:xfrm>
                <a:off x="1704" y="1352"/>
                <a:ext cx="712" cy="165"/>
              </a:xfrm>
              <a:custGeom>
                <a:avLst/>
                <a:gdLst>
                  <a:gd name="T0" fmla="*/ 0 w 712"/>
                  <a:gd name="T1" fmla="*/ 0 h 332"/>
                  <a:gd name="T2" fmla="*/ 5 w 712"/>
                  <a:gd name="T3" fmla="*/ 0 h 332"/>
                  <a:gd name="T4" fmla="*/ 712 w 712"/>
                  <a:gd name="T5" fmla="*/ 10 h 332"/>
                  <a:gd name="T6" fmla="*/ 712 w 712"/>
                  <a:gd name="T7" fmla="*/ 10 h 332"/>
                  <a:gd name="T8" fmla="*/ 31 w 712"/>
                  <a:gd name="T9" fmla="*/ 0 h 332"/>
                  <a:gd name="T10" fmla="*/ 26 w 712"/>
                  <a:gd name="T11" fmla="*/ 0 h 332"/>
                  <a:gd name="T12" fmla="*/ 0 w 712"/>
                  <a:gd name="T13" fmla="*/ 0 h 3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2" h="332">
                    <a:moveTo>
                      <a:pt x="0" y="17"/>
                    </a:moveTo>
                    <a:lnTo>
                      <a:pt x="5" y="0"/>
                    </a:lnTo>
                    <a:lnTo>
                      <a:pt x="712" y="330"/>
                    </a:lnTo>
                    <a:lnTo>
                      <a:pt x="712" y="332"/>
                    </a:lnTo>
                    <a:lnTo>
                      <a:pt x="31" y="13"/>
                    </a:lnTo>
                    <a:lnTo>
                      <a:pt x="26" y="29"/>
                    </a:lnTo>
                    <a:lnTo>
                      <a:pt x="0" y="17"/>
                    </a:lnTo>
                    <a:close/>
                  </a:path>
                </a:pathLst>
              </a:custGeom>
              <a:solidFill>
                <a:srgbClr val="CACA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5" name="Freeform 737"/>
              <p:cNvSpPr>
                <a:spLocks/>
              </p:cNvSpPr>
              <p:nvPr/>
            </p:nvSpPr>
            <p:spPr bwMode="auto">
              <a:xfrm>
                <a:off x="1730" y="1358"/>
                <a:ext cx="686" cy="159"/>
              </a:xfrm>
              <a:custGeom>
                <a:avLst/>
                <a:gdLst>
                  <a:gd name="T0" fmla="*/ 0 w 686"/>
                  <a:gd name="T1" fmla="*/ 0 h 319"/>
                  <a:gd name="T2" fmla="*/ 5 w 686"/>
                  <a:gd name="T3" fmla="*/ 0 h 319"/>
                  <a:gd name="T4" fmla="*/ 686 w 686"/>
                  <a:gd name="T5" fmla="*/ 9 h 319"/>
                  <a:gd name="T6" fmla="*/ 686 w 686"/>
                  <a:gd name="T7" fmla="*/ 9 h 319"/>
                  <a:gd name="T8" fmla="*/ 33 w 686"/>
                  <a:gd name="T9" fmla="*/ 0 h 319"/>
                  <a:gd name="T10" fmla="*/ 27 w 686"/>
                  <a:gd name="T11" fmla="*/ 0 h 319"/>
                  <a:gd name="T12" fmla="*/ 0 w 686"/>
                  <a:gd name="T13" fmla="*/ 0 h 3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6" h="319">
                    <a:moveTo>
                      <a:pt x="0" y="16"/>
                    </a:moveTo>
                    <a:lnTo>
                      <a:pt x="5" y="0"/>
                    </a:lnTo>
                    <a:lnTo>
                      <a:pt x="686" y="319"/>
                    </a:lnTo>
                    <a:lnTo>
                      <a:pt x="33" y="15"/>
                    </a:lnTo>
                    <a:lnTo>
                      <a:pt x="27" y="29"/>
                    </a:lnTo>
                    <a:lnTo>
                      <a:pt x="0" y="1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6" name="Freeform 738"/>
              <p:cNvSpPr>
                <a:spLocks/>
              </p:cNvSpPr>
              <p:nvPr/>
            </p:nvSpPr>
            <p:spPr bwMode="auto">
              <a:xfrm>
                <a:off x="1757" y="1365"/>
                <a:ext cx="659" cy="152"/>
              </a:xfrm>
              <a:custGeom>
                <a:avLst/>
                <a:gdLst>
                  <a:gd name="T0" fmla="*/ 0 w 659"/>
                  <a:gd name="T1" fmla="*/ 1 h 304"/>
                  <a:gd name="T2" fmla="*/ 6 w 659"/>
                  <a:gd name="T3" fmla="*/ 0 h 304"/>
                  <a:gd name="T4" fmla="*/ 659 w 659"/>
                  <a:gd name="T5" fmla="*/ 10 h 304"/>
                  <a:gd name="T6" fmla="*/ 659 w 659"/>
                  <a:gd name="T7" fmla="*/ 10 h 304"/>
                  <a:gd name="T8" fmla="*/ 34 w 659"/>
                  <a:gd name="T9" fmla="*/ 1 h 304"/>
                  <a:gd name="T10" fmla="*/ 30 w 659"/>
                  <a:gd name="T11" fmla="*/ 1 h 304"/>
                  <a:gd name="T12" fmla="*/ 0 w 659"/>
                  <a:gd name="T13" fmla="*/ 1 h 3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9" h="304">
                    <a:moveTo>
                      <a:pt x="0" y="14"/>
                    </a:moveTo>
                    <a:lnTo>
                      <a:pt x="6" y="0"/>
                    </a:lnTo>
                    <a:lnTo>
                      <a:pt x="659" y="304"/>
                    </a:lnTo>
                    <a:lnTo>
                      <a:pt x="34" y="14"/>
                    </a:lnTo>
                    <a:lnTo>
                      <a:pt x="30" y="29"/>
                    </a:lnTo>
                    <a:lnTo>
                      <a:pt x="0" y="14"/>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7" name="Freeform 739"/>
              <p:cNvSpPr>
                <a:spLocks/>
              </p:cNvSpPr>
              <p:nvPr/>
            </p:nvSpPr>
            <p:spPr bwMode="auto">
              <a:xfrm>
                <a:off x="1787" y="1373"/>
                <a:ext cx="629" cy="145"/>
              </a:xfrm>
              <a:custGeom>
                <a:avLst/>
                <a:gdLst>
                  <a:gd name="T0" fmla="*/ 0 w 629"/>
                  <a:gd name="T1" fmla="*/ 0 h 292"/>
                  <a:gd name="T2" fmla="*/ 4 w 629"/>
                  <a:gd name="T3" fmla="*/ 0 h 292"/>
                  <a:gd name="T4" fmla="*/ 629 w 629"/>
                  <a:gd name="T5" fmla="*/ 9 h 292"/>
                  <a:gd name="T6" fmla="*/ 628 w 629"/>
                  <a:gd name="T7" fmla="*/ 9 h 292"/>
                  <a:gd name="T8" fmla="*/ 34 w 629"/>
                  <a:gd name="T9" fmla="*/ 0 h 292"/>
                  <a:gd name="T10" fmla="*/ 30 w 629"/>
                  <a:gd name="T11" fmla="*/ 0 h 292"/>
                  <a:gd name="T12" fmla="*/ 0 w 629"/>
                  <a:gd name="T13" fmla="*/ 0 h 2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9" h="292">
                    <a:moveTo>
                      <a:pt x="0" y="15"/>
                    </a:moveTo>
                    <a:lnTo>
                      <a:pt x="4" y="0"/>
                    </a:lnTo>
                    <a:lnTo>
                      <a:pt x="629" y="290"/>
                    </a:lnTo>
                    <a:lnTo>
                      <a:pt x="628" y="292"/>
                    </a:lnTo>
                    <a:lnTo>
                      <a:pt x="34" y="15"/>
                    </a:lnTo>
                    <a:lnTo>
                      <a:pt x="30" y="27"/>
                    </a:lnTo>
                    <a:lnTo>
                      <a:pt x="0" y="15"/>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8" name="Freeform 740"/>
              <p:cNvSpPr>
                <a:spLocks/>
              </p:cNvSpPr>
              <p:nvPr/>
            </p:nvSpPr>
            <p:spPr bwMode="auto">
              <a:xfrm>
                <a:off x="1817" y="1380"/>
                <a:ext cx="598" cy="138"/>
              </a:xfrm>
              <a:custGeom>
                <a:avLst/>
                <a:gdLst>
                  <a:gd name="T0" fmla="*/ 0 w 598"/>
                  <a:gd name="T1" fmla="*/ 0 h 277"/>
                  <a:gd name="T2" fmla="*/ 4 w 598"/>
                  <a:gd name="T3" fmla="*/ 0 h 277"/>
                  <a:gd name="T4" fmla="*/ 598 w 598"/>
                  <a:gd name="T5" fmla="*/ 8 h 277"/>
                  <a:gd name="T6" fmla="*/ 598 w 598"/>
                  <a:gd name="T7" fmla="*/ 8 h 277"/>
                  <a:gd name="T8" fmla="*/ 35 w 598"/>
                  <a:gd name="T9" fmla="*/ 0 h 277"/>
                  <a:gd name="T10" fmla="*/ 31 w 598"/>
                  <a:gd name="T11" fmla="*/ 0 h 277"/>
                  <a:gd name="T12" fmla="*/ 0 w 598"/>
                  <a:gd name="T13" fmla="*/ 0 h 2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8" h="277">
                    <a:moveTo>
                      <a:pt x="0" y="12"/>
                    </a:moveTo>
                    <a:lnTo>
                      <a:pt x="4" y="0"/>
                    </a:lnTo>
                    <a:lnTo>
                      <a:pt x="598" y="277"/>
                    </a:lnTo>
                    <a:lnTo>
                      <a:pt x="35" y="14"/>
                    </a:lnTo>
                    <a:lnTo>
                      <a:pt x="31" y="27"/>
                    </a:lnTo>
                    <a:lnTo>
                      <a:pt x="0" y="12"/>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89" name="Freeform 741"/>
              <p:cNvSpPr>
                <a:spLocks/>
              </p:cNvSpPr>
              <p:nvPr/>
            </p:nvSpPr>
            <p:spPr bwMode="auto">
              <a:xfrm>
                <a:off x="1848" y="1387"/>
                <a:ext cx="567" cy="132"/>
              </a:xfrm>
              <a:custGeom>
                <a:avLst/>
                <a:gdLst>
                  <a:gd name="T0" fmla="*/ 0 w 567"/>
                  <a:gd name="T1" fmla="*/ 1 h 264"/>
                  <a:gd name="T2" fmla="*/ 4 w 567"/>
                  <a:gd name="T3" fmla="*/ 0 h 264"/>
                  <a:gd name="T4" fmla="*/ 567 w 567"/>
                  <a:gd name="T5" fmla="*/ 9 h 264"/>
                  <a:gd name="T6" fmla="*/ 567 w 567"/>
                  <a:gd name="T7" fmla="*/ 9 h 264"/>
                  <a:gd name="T8" fmla="*/ 36 w 567"/>
                  <a:gd name="T9" fmla="*/ 1 h 264"/>
                  <a:gd name="T10" fmla="*/ 32 w 567"/>
                  <a:gd name="T11" fmla="*/ 1 h 264"/>
                  <a:gd name="T12" fmla="*/ 0 w 567"/>
                  <a:gd name="T13" fmla="*/ 1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7" h="264">
                    <a:moveTo>
                      <a:pt x="0" y="13"/>
                    </a:moveTo>
                    <a:lnTo>
                      <a:pt x="4" y="0"/>
                    </a:lnTo>
                    <a:lnTo>
                      <a:pt x="567" y="263"/>
                    </a:lnTo>
                    <a:lnTo>
                      <a:pt x="567" y="264"/>
                    </a:lnTo>
                    <a:lnTo>
                      <a:pt x="36" y="16"/>
                    </a:lnTo>
                    <a:lnTo>
                      <a:pt x="32" y="29"/>
                    </a:lnTo>
                    <a:lnTo>
                      <a:pt x="0" y="13"/>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0" name="Freeform 742"/>
              <p:cNvSpPr>
                <a:spLocks/>
              </p:cNvSpPr>
              <p:nvPr/>
            </p:nvSpPr>
            <p:spPr bwMode="auto">
              <a:xfrm>
                <a:off x="1880" y="1395"/>
                <a:ext cx="535" cy="124"/>
              </a:xfrm>
              <a:custGeom>
                <a:avLst/>
                <a:gdLst>
                  <a:gd name="T0" fmla="*/ 0 w 535"/>
                  <a:gd name="T1" fmla="*/ 1 h 248"/>
                  <a:gd name="T2" fmla="*/ 4 w 535"/>
                  <a:gd name="T3" fmla="*/ 0 h 248"/>
                  <a:gd name="T4" fmla="*/ 535 w 535"/>
                  <a:gd name="T5" fmla="*/ 8 h 248"/>
                  <a:gd name="T6" fmla="*/ 535 w 535"/>
                  <a:gd name="T7" fmla="*/ 8 h 248"/>
                  <a:gd name="T8" fmla="*/ 37 w 535"/>
                  <a:gd name="T9" fmla="*/ 1 h 248"/>
                  <a:gd name="T10" fmla="*/ 34 w 535"/>
                  <a:gd name="T11" fmla="*/ 1 h 248"/>
                  <a:gd name="T12" fmla="*/ 0 w 535"/>
                  <a:gd name="T13" fmla="*/ 1 h 2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248">
                    <a:moveTo>
                      <a:pt x="0" y="13"/>
                    </a:moveTo>
                    <a:lnTo>
                      <a:pt x="4" y="0"/>
                    </a:lnTo>
                    <a:lnTo>
                      <a:pt x="535" y="248"/>
                    </a:lnTo>
                    <a:lnTo>
                      <a:pt x="37" y="17"/>
                    </a:lnTo>
                    <a:lnTo>
                      <a:pt x="34" y="29"/>
                    </a:lnTo>
                    <a:lnTo>
                      <a:pt x="0" y="13"/>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1" name="Freeform 743"/>
              <p:cNvSpPr>
                <a:spLocks/>
              </p:cNvSpPr>
              <p:nvPr/>
            </p:nvSpPr>
            <p:spPr bwMode="auto">
              <a:xfrm>
                <a:off x="1914" y="1403"/>
                <a:ext cx="501" cy="117"/>
              </a:xfrm>
              <a:custGeom>
                <a:avLst/>
                <a:gdLst>
                  <a:gd name="T0" fmla="*/ 0 w 501"/>
                  <a:gd name="T1" fmla="*/ 1 h 233"/>
                  <a:gd name="T2" fmla="*/ 3 w 501"/>
                  <a:gd name="T3" fmla="*/ 0 h 233"/>
                  <a:gd name="T4" fmla="*/ 501 w 501"/>
                  <a:gd name="T5" fmla="*/ 8 h 233"/>
                  <a:gd name="T6" fmla="*/ 501 w 501"/>
                  <a:gd name="T7" fmla="*/ 8 h 233"/>
                  <a:gd name="T8" fmla="*/ 40 w 501"/>
                  <a:gd name="T9" fmla="*/ 1 h 233"/>
                  <a:gd name="T10" fmla="*/ 35 w 501"/>
                  <a:gd name="T11" fmla="*/ 1 h 233"/>
                  <a:gd name="T12" fmla="*/ 0 w 501"/>
                  <a:gd name="T13" fmla="*/ 1 h 2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1" h="233">
                    <a:moveTo>
                      <a:pt x="0" y="12"/>
                    </a:moveTo>
                    <a:lnTo>
                      <a:pt x="3" y="0"/>
                    </a:lnTo>
                    <a:lnTo>
                      <a:pt x="501" y="231"/>
                    </a:lnTo>
                    <a:lnTo>
                      <a:pt x="501" y="233"/>
                    </a:lnTo>
                    <a:lnTo>
                      <a:pt x="40" y="18"/>
                    </a:lnTo>
                    <a:lnTo>
                      <a:pt x="35" y="29"/>
                    </a:lnTo>
                    <a:lnTo>
                      <a:pt x="0" y="12"/>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2" name="Freeform 744"/>
              <p:cNvSpPr>
                <a:spLocks/>
              </p:cNvSpPr>
              <p:nvPr/>
            </p:nvSpPr>
            <p:spPr bwMode="auto">
              <a:xfrm>
                <a:off x="1949" y="1412"/>
                <a:ext cx="466" cy="108"/>
              </a:xfrm>
              <a:custGeom>
                <a:avLst/>
                <a:gdLst>
                  <a:gd name="T0" fmla="*/ 0 w 466"/>
                  <a:gd name="T1" fmla="*/ 1 h 215"/>
                  <a:gd name="T2" fmla="*/ 5 w 466"/>
                  <a:gd name="T3" fmla="*/ 0 h 215"/>
                  <a:gd name="T4" fmla="*/ 466 w 466"/>
                  <a:gd name="T5" fmla="*/ 7 h 215"/>
                  <a:gd name="T6" fmla="*/ 466 w 466"/>
                  <a:gd name="T7" fmla="*/ 7 h 215"/>
                  <a:gd name="T8" fmla="*/ 41 w 466"/>
                  <a:gd name="T9" fmla="*/ 1 h 215"/>
                  <a:gd name="T10" fmla="*/ 39 w 466"/>
                  <a:gd name="T11" fmla="*/ 1 h 215"/>
                  <a:gd name="T12" fmla="*/ 0 w 466"/>
                  <a:gd name="T13" fmla="*/ 1 h 2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6" h="215">
                    <a:moveTo>
                      <a:pt x="0" y="11"/>
                    </a:moveTo>
                    <a:lnTo>
                      <a:pt x="5" y="0"/>
                    </a:lnTo>
                    <a:lnTo>
                      <a:pt x="466" y="215"/>
                    </a:lnTo>
                    <a:lnTo>
                      <a:pt x="41" y="18"/>
                    </a:lnTo>
                    <a:lnTo>
                      <a:pt x="39" y="27"/>
                    </a:lnTo>
                    <a:lnTo>
                      <a:pt x="0" y="11"/>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3" name="Freeform 745"/>
              <p:cNvSpPr>
                <a:spLocks/>
              </p:cNvSpPr>
              <p:nvPr/>
            </p:nvSpPr>
            <p:spPr bwMode="auto">
              <a:xfrm>
                <a:off x="1988" y="1421"/>
                <a:ext cx="427" cy="100"/>
              </a:xfrm>
              <a:custGeom>
                <a:avLst/>
                <a:gdLst>
                  <a:gd name="T0" fmla="*/ 0 w 427"/>
                  <a:gd name="T1" fmla="*/ 1 h 199"/>
                  <a:gd name="T2" fmla="*/ 2 w 427"/>
                  <a:gd name="T3" fmla="*/ 0 h 199"/>
                  <a:gd name="T4" fmla="*/ 427 w 427"/>
                  <a:gd name="T5" fmla="*/ 7 h 199"/>
                  <a:gd name="T6" fmla="*/ 425 w 427"/>
                  <a:gd name="T7" fmla="*/ 7 h 199"/>
                  <a:gd name="T8" fmla="*/ 41 w 427"/>
                  <a:gd name="T9" fmla="*/ 1 h 199"/>
                  <a:gd name="T10" fmla="*/ 38 w 427"/>
                  <a:gd name="T11" fmla="*/ 1 h 199"/>
                  <a:gd name="T12" fmla="*/ 0 w 427"/>
                  <a:gd name="T13" fmla="*/ 1 h 1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7" h="199">
                    <a:moveTo>
                      <a:pt x="0" y="9"/>
                    </a:moveTo>
                    <a:lnTo>
                      <a:pt x="2" y="0"/>
                    </a:lnTo>
                    <a:lnTo>
                      <a:pt x="427" y="197"/>
                    </a:lnTo>
                    <a:lnTo>
                      <a:pt x="425" y="199"/>
                    </a:lnTo>
                    <a:lnTo>
                      <a:pt x="41" y="20"/>
                    </a:lnTo>
                    <a:lnTo>
                      <a:pt x="38" y="29"/>
                    </a:lnTo>
                    <a:lnTo>
                      <a:pt x="0" y="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4" name="Freeform 746"/>
              <p:cNvSpPr>
                <a:spLocks/>
              </p:cNvSpPr>
              <p:nvPr/>
            </p:nvSpPr>
            <p:spPr bwMode="auto">
              <a:xfrm>
                <a:off x="2026" y="1431"/>
                <a:ext cx="387" cy="90"/>
              </a:xfrm>
              <a:custGeom>
                <a:avLst/>
                <a:gdLst>
                  <a:gd name="T0" fmla="*/ 0 w 387"/>
                  <a:gd name="T1" fmla="*/ 1 h 179"/>
                  <a:gd name="T2" fmla="*/ 3 w 387"/>
                  <a:gd name="T3" fmla="*/ 0 h 179"/>
                  <a:gd name="T4" fmla="*/ 387 w 387"/>
                  <a:gd name="T5" fmla="*/ 6 h 179"/>
                  <a:gd name="T6" fmla="*/ 387 w 387"/>
                  <a:gd name="T7" fmla="*/ 6 h 179"/>
                  <a:gd name="T8" fmla="*/ 44 w 387"/>
                  <a:gd name="T9" fmla="*/ 1 h 179"/>
                  <a:gd name="T10" fmla="*/ 42 w 387"/>
                  <a:gd name="T11" fmla="*/ 1 h 179"/>
                  <a:gd name="T12" fmla="*/ 0 w 387"/>
                  <a:gd name="T13" fmla="*/ 1 h 1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7" h="179">
                    <a:moveTo>
                      <a:pt x="0" y="9"/>
                    </a:moveTo>
                    <a:lnTo>
                      <a:pt x="3" y="0"/>
                    </a:lnTo>
                    <a:lnTo>
                      <a:pt x="387" y="179"/>
                    </a:lnTo>
                    <a:lnTo>
                      <a:pt x="44" y="20"/>
                    </a:lnTo>
                    <a:lnTo>
                      <a:pt x="42" y="27"/>
                    </a:lnTo>
                    <a:lnTo>
                      <a:pt x="0" y="9"/>
                    </a:lnTo>
                    <a:close/>
                  </a:path>
                </a:pathLst>
              </a:custGeom>
              <a:solidFill>
                <a:srgbClr val="DA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5" name="Freeform 747"/>
              <p:cNvSpPr>
                <a:spLocks/>
              </p:cNvSpPr>
              <p:nvPr/>
            </p:nvSpPr>
            <p:spPr bwMode="auto">
              <a:xfrm>
                <a:off x="2068" y="1441"/>
                <a:ext cx="345" cy="81"/>
              </a:xfrm>
              <a:custGeom>
                <a:avLst/>
                <a:gdLst>
                  <a:gd name="T0" fmla="*/ 0 w 345"/>
                  <a:gd name="T1" fmla="*/ 1 h 161"/>
                  <a:gd name="T2" fmla="*/ 2 w 345"/>
                  <a:gd name="T3" fmla="*/ 0 h 161"/>
                  <a:gd name="T4" fmla="*/ 345 w 345"/>
                  <a:gd name="T5" fmla="*/ 5 h 161"/>
                  <a:gd name="T6" fmla="*/ 345 w 345"/>
                  <a:gd name="T7" fmla="*/ 6 h 161"/>
                  <a:gd name="T8" fmla="*/ 45 w 345"/>
                  <a:gd name="T9" fmla="*/ 1 h 161"/>
                  <a:gd name="T10" fmla="*/ 43 w 345"/>
                  <a:gd name="T11" fmla="*/ 1 h 161"/>
                  <a:gd name="T12" fmla="*/ 0 w 345"/>
                  <a:gd name="T13" fmla="*/ 1 h 1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5" h="161">
                    <a:moveTo>
                      <a:pt x="0" y="7"/>
                    </a:moveTo>
                    <a:lnTo>
                      <a:pt x="2" y="0"/>
                    </a:lnTo>
                    <a:lnTo>
                      <a:pt x="345" y="159"/>
                    </a:lnTo>
                    <a:lnTo>
                      <a:pt x="345" y="161"/>
                    </a:lnTo>
                    <a:lnTo>
                      <a:pt x="45" y="20"/>
                    </a:lnTo>
                    <a:lnTo>
                      <a:pt x="43" y="27"/>
                    </a:lnTo>
                    <a:lnTo>
                      <a:pt x="0" y="7"/>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6" name="Freeform 748"/>
              <p:cNvSpPr>
                <a:spLocks/>
              </p:cNvSpPr>
              <p:nvPr/>
            </p:nvSpPr>
            <p:spPr bwMode="auto">
              <a:xfrm>
                <a:off x="2111" y="1451"/>
                <a:ext cx="302" cy="71"/>
              </a:xfrm>
              <a:custGeom>
                <a:avLst/>
                <a:gdLst>
                  <a:gd name="T0" fmla="*/ 0 w 302"/>
                  <a:gd name="T1" fmla="*/ 1 h 141"/>
                  <a:gd name="T2" fmla="*/ 2 w 302"/>
                  <a:gd name="T3" fmla="*/ 0 h 141"/>
                  <a:gd name="T4" fmla="*/ 302 w 302"/>
                  <a:gd name="T5" fmla="*/ 5 h 141"/>
                  <a:gd name="T6" fmla="*/ 302 w 302"/>
                  <a:gd name="T7" fmla="*/ 5 h 141"/>
                  <a:gd name="T8" fmla="*/ 48 w 302"/>
                  <a:gd name="T9" fmla="*/ 1 h 141"/>
                  <a:gd name="T10" fmla="*/ 45 w 302"/>
                  <a:gd name="T11" fmla="*/ 1 h 141"/>
                  <a:gd name="T12" fmla="*/ 0 w 302"/>
                  <a:gd name="T13" fmla="*/ 1 h 1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2" h="141">
                    <a:moveTo>
                      <a:pt x="0" y="7"/>
                    </a:moveTo>
                    <a:lnTo>
                      <a:pt x="2" y="0"/>
                    </a:lnTo>
                    <a:lnTo>
                      <a:pt x="302" y="141"/>
                    </a:lnTo>
                    <a:lnTo>
                      <a:pt x="48" y="23"/>
                    </a:lnTo>
                    <a:lnTo>
                      <a:pt x="45" y="29"/>
                    </a:lnTo>
                    <a:lnTo>
                      <a:pt x="0" y="7"/>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7" name="Freeform 749"/>
              <p:cNvSpPr>
                <a:spLocks/>
              </p:cNvSpPr>
              <p:nvPr/>
            </p:nvSpPr>
            <p:spPr bwMode="auto">
              <a:xfrm>
                <a:off x="2156" y="1463"/>
                <a:ext cx="257" cy="60"/>
              </a:xfrm>
              <a:custGeom>
                <a:avLst/>
                <a:gdLst>
                  <a:gd name="T0" fmla="*/ 0 w 257"/>
                  <a:gd name="T1" fmla="*/ 1 h 120"/>
                  <a:gd name="T2" fmla="*/ 3 w 257"/>
                  <a:gd name="T3" fmla="*/ 0 h 120"/>
                  <a:gd name="T4" fmla="*/ 257 w 257"/>
                  <a:gd name="T5" fmla="*/ 4 h 120"/>
                  <a:gd name="T6" fmla="*/ 257 w 257"/>
                  <a:gd name="T7" fmla="*/ 4 h 120"/>
                  <a:gd name="T8" fmla="*/ 49 w 257"/>
                  <a:gd name="T9" fmla="*/ 1 h 120"/>
                  <a:gd name="T10" fmla="*/ 48 w 257"/>
                  <a:gd name="T11" fmla="*/ 1 h 120"/>
                  <a:gd name="T12" fmla="*/ 0 w 257"/>
                  <a:gd name="T13" fmla="*/ 1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7" h="120">
                    <a:moveTo>
                      <a:pt x="0" y="6"/>
                    </a:moveTo>
                    <a:lnTo>
                      <a:pt x="3" y="0"/>
                    </a:lnTo>
                    <a:lnTo>
                      <a:pt x="257" y="118"/>
                    </a:lnTo>
                    <a:lnTo>
                      <a:pt x="257" y="120"/>
                    </a:lnTo>
                    <a:lnTo>
                      <a:pt x="49" y="24"/>
                    </a:lnTo>
                    <a:lnTo>
                      <a:pt x="48" y="27"/>
                    </a:lnTo>
                    <a:lnTo>
                      <a:pt x="0" y="6"/>
                    </a:ln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8" name="Freeform 750"/>
              <p:cNvSpPr>
                <a:spLocks/>
              </p:cNvSpPr>
              <p:nvPr/>
            </p:nvSpPr>
            <p:spPr bwMode="auto">
              <a:xfrm>
                <a:off x="2204" y="1475"/>
                <a:ext cx="209" cy="48"/>
              </a:xfrm>
              <a:custGeom>
                <a:avLst/>
                <a:gdLst>
                  <a:gd name="T0" fmla="*/ 0 w 209"/>
                  <a:gd name="T1" fmla="*/ 1 h 96"/>
                  <a:gd name="T2" fmla="*/ 1 w 209"/>
                  <a:gd name="T3" fmla="*/ 0 h 96"/>
                  <a:gd name="T4" fmla="*/ 209 w 209"/>
                  <a:gd name="T5" fmla="*/ 3 h 96"/>
                  <a:gd name="T6" fmla="*/ 208 w 209"/>
                  <a:gd name="T7" fmla="*/ 3 h 96"/>
                  <a:gd name="T8" fmla="*/ 52 w 209"/>
                  <a:gd name="T9" fmla="*/ 1 h 96"/>
                  <a:gd name="T10" fmla="*/ 51 w 209"/>
                  <a:gd name="T11" fmla="*/ 1 h 96"/>
                  <a:gd name="T12" fmla="*/ 0 w 209"/>
                  <a:gd name="T13" fmla="*/ 1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9" h="96">
                    <a:moveTo>
                      <a:pt x="0" y="3"/>
                    </a:moveTo>
                    <a:lnTo>
                      <a:pt x="1" y="0"/>
                    </a:lnTo>
                    <a:lnTo>
                      <a:pt x="209" y="96"/>
                    </a:lnTo>
                    <a:lnTo>
                      <a:pt x="208" y="96"/>
                    </a:lnTo>
                    <a:lnTo>
                      <a:pt x="52" y="23"/>
                    </a:lnTo>
                    <a:lnTo>
                      <a:pt x="51" y="27"/>
                    </a:lnTo>
                    <a:lnTo>
                      <a:pt x="0" y="3"/>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99" name="Freeform 751"/>
              <p:cNvSpPr>
                <a:spLocks/>
              </p:cNvSpPr>
              <p:nvPr/>
            </p:nvSpPr>
            <p:spPr bwMode="auto">
              <a:xfrm>
                <a:off x="2255" y="1487"/>
                <a:ext cx="157" cy="37"/>
              </a:xfrm>
              <a:custGeom>
                <a:avLst/>
                <a:gdLst>
                  <a:gd name="T0" fmla="*/ 0 w 157"/>
                  <a:gd name="T1" fmla="*/ 1 h 74"/>
                  <a:gd name="T2" fmla="*/ 1 w 157"/>
                  <a:gd name="T3" fmla="*/ 0 h 74"/>
                  <a:gd name="T4" fmla="*/ 157 w 157"/>
                  <a:gd name="T5" fmla="*/ 3 h 74"/>
                  <a:gd name="T6" fmla="*/ 157 w 157"/>
                  <a:gd name="T7" fmla="*/ 3 h 74"/>
                  <a:gd name="T8" fmla="*/ 55 w 157"/>
                  <a:gd name="T9" fmla="*/ 1 h 74"/>
                  <a:gd name="T10" fmla="*/ 54 w 157"/>
                  <a:gd name="T11" fmla="*/ 1 h 74"/>
                  <a:gd name="T12" fmla="*/ 0 w 157"/>
                  <a:gd name="T13" fmla="*/ 1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74">
                    <a:moveTo>
                      <a:pt x="0" y="4"/>
                    </a:moveTo>
                    <a:lnTo>
                      <a:pt x="1" y="0"/>
                    </a:lnTo>
                    <a:lnTo>
                      <a:pt x="157" y="73"/>
                    </a:lnTo>
                    <a:lnTo>
                      <a:pt x="157" y="74"/>
                    </a:lnTo>
                    <a:lnTo>
                      <a:pt x="55" y="27"/>
                    </a:lnTo>
                    <a:lnTo>
                      <a:pt x="54" y="29"/>
                    </a:lnTo>
                    <a:lnTo>
                      <a:pt x="0" y="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0" name="Freeform 752"/>
              <p:cNvSpPr>
                <a:spLocks/>
              </p:cNvSpPr>
              <p:nvPr/>
            </p:nvSpPr>
            <p:spPr bwMode="auto">
              <a:xfrm>
                <a:off x="2309" y="1500"/>
                <a:ext cx="103" cy="25"/>
              </a:xfrm>
              <a:custGeom>
                <a:avLst/>
                <a:gdLst>
                  <a:gd name="T0" fmla="*/ 0 w 103"/>
                  <a:gd name="T1" fmla="*/ 1 h 49"/>
                  <a:gd name="T2" fmla="*/ 1 w 103"/>
                  <a:gd name="T3" fmla="*/ 0 h 49"/>
                  <a:gd name="T4" fmla="*/ 103 w 103"/>
                  <a:gd name="T5" fmla="*/ 2 h 49"/>
                  <a:gd name="T6" fmla="*/ 103 w 103"/>
                  <a:gd name="T7" fmla="*/ 2 h 49"/>
                  <a:gd name="T8" fmla="*/ 56 w 103"/>
                  <a:gd name="T9" fmla="*/ 1 h 49"/>
                  <a:gd name="T10" fmla="*/ 56 w 103"/>
                  <a:gd name="T11" fmla="*/ 1 h 49"/>
                  <a:gd name="T12" fmla="*/ 0 w 103"/>
                  <a:gd name="T13" fmla="*/ 1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49">
                    <a:moveTo>
                      <a:pt x="0" y="2"/>
                    </a:moveTo>
                    <a:lnTo>
                      <a:pt x="1" y="0"/>
                    </a:lnTo>
                    <a:lnTo>
                      <a:pt x="103" y="47"/>
                    </a:lnTo>
                    <a:lnTo>
                      <a:pt x="103" y="49"/>
                    </a:lnTo>
                    <a:lnTo>
                      <a:pt x="56" y="28"/>
                    </a:lnTo>
                    <a:lnTo>
                      <a:pt x="56" y="29"/>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1" name="Freeform 753"/>
              <p:cNvSpPr>
                <a:spLocks/>
              </p:cNvSpPr>
              <p:nvPr/>
            </p:nvSpPr>
            <p:spPr bwMode="auto">
              <a:xfrm>
                <a:off x="2365" y="1514"/>
                <a:ext cx="47" cy="12"/>
              </a:xfrm>
              <a:custGeom>
                <a:avLst/>
                <a:gdLst>
                  <a:gd name="T0" fmla="*/ 0 w 47"/>
                  <a:gd name="T1" fmla="*/ 1 h 23"/>
                  <a:gd name="T2" fmla="*/ 0 w 47"/>
                  <a:gd name="T3" fmla="*/ 0 h 23"/>
                  <a:gd name="T4" fmla="*/ 47 w 47"/>
                  <a:gd name="T5" fmla="*/ 1 h 23"/>
                  <a:gd name="T6" fmla="*/ 47 w 47"/>
                  <a:gd name="T7" fmla="*/ 1 h 23"/>
                  <a:gd name="T8" fmla="*/ 47 w 47"/>
                  <a:gd name="T9" fmla="*/ 1 h 23"/>
                  <a:gd name="T10" fmla="*/ 47 w 47"/>
                  <a:gd name="T11" fmla="*/ 1 h 23"/>
                  <a:gd name="T12" fmla="*/ 0 w 47"/>
                  <a:gd name="T13" fmla="*/ 1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23">
                    <a:moveTo>
                      <a:pt x="0" y="1"/>
                    </a:moveTo>
                    <a:lnTo>
                      <a:pt x="0" y="0"/>
                    </a:lnTo>
                    <a:lnTo>
                      <a:pt x="47" y="21"/>
                    </a:lnTo>
                    <a:lnTo>
                      <a:pt x="47" y="23"/>
                    </a:lnTo>
                    <a:lnTo>
                      <a:pt x="0" y="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2" name="Freeform 754"/>
              <p:cNvSpPr>
                <a:spLocks/>
              </p:cNvSpPr>
              <p:nvPr/>
            </p:nvSpPr>
            <p:spPr bwMode="auto">
              <a:xfrm>
                <a:off x="1412" y="1279"/>
                <a:ext cx="1000" cy="247"/>
              </a:xfrm>
              <a:custGeom>
                <a:avLst/>
                <a:gdLst>
                  <a:gd name="T0" fmla="*/ 997 w 1000"/>
                  <a:gd name="T1" fmla="*/ 15 h 492"/>
                  <a:gd name="T2" fmla="*/ 0 w 1000"/>
                  <a:gd name="T3" fmla="*/ 0 h 492"/>
                  <a:gd name="T4" fmla="*/ 5 w 1000"/>
                  <a:gd name="T5" fmla="*/ 1 h 492"/>
                  <a:gd name="T6" fmla="*/ 1000 w 1000"/>
                  <a:gd name="T7" fmla="*/ 16 h 492"/>
                  <a:gd name="T8" fmla="*/ 997 w 1000"/>
                  <a:gd name="T9" fmla="*/ 15 h 4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492">
                    <a:moveTo>
                      <a:pt x="997" y="463"/>
                    </a:moveTo>
                    <a:lnTo>
                      <a:pt x="0" y="0"/>
                    </a:lnTo>
                    <a:lnTo>
                      <a:pt x="5" y="29"/>
                    </a:lnTo>
                    <a:lnTo>
                      <a:pt x="1000" y="492"/>
                    </a:lnTo>
                    <a:lnTo>
                      <a:pt x="997" y="4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3" name="Freeform 755"/>
              <p:cNvSpPr>
                <a:spLocks/>
              </p:cNvSpPr>
              <p:nvPr/>
            </p:nvSpPr>
            <p:spPr bwMode="auto">
              <a:xfrm>
                <a:off x="1405" y="1279"/>
                <a:ext cx="1014" cy="235"/>
              </a:xfrm>
              <a:custGeom>
                <a:avLst/>
                <a:gdLst>
                  <a:gd name="T0" fmla="*/ 0 w 1014"/>
                  <a:gd name="T1" fmla="*/ 1 h 469"/>
                  <a:gd name="T2" fmla="*/ 7 w 1014"/>
                  <a:gd name="T3" fmla="*/ 0 h 469"/>
                  <a:gd name="T4" fmla="*/ 1014 w 1014"/>
                  <a:gd name="T5" fmla="*/ 15 h 469"/>
                  <a:gd name="T6" fmla="*/ 1012 w 1014"/>
                  <a:gd name="T7" fmla="*/ 15 h 469"/>
                  <a:gd name="T8" fmla="*/ 26 w 1014"/>
                  <a:gd name="T9" fmla="*/ 1 h 469"/>
                  <a:gd name="T10" fmla="*/ 20 w 1014"/>
                  <a:gd name="T11" fmla="*/ 1 h 469"/>
                  <a:gd name="T12" fmla="*/ 0 w 1014"/>
                  <a:gd name="T13" fmla="*/ 1 h 4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4" h="469">
                    <a:moveTo>
                      <a:pt x="0" y="23"/>
                    </a:moveTo>
                    <a:lnTo>
                      <a:pt x="7" y="0"/>
                    </a:lnTo>
                    <a:lnTo>
                      <a:pt x="1014" y="469"/>
                    </a:lnTo>
                    <a:lnTo>
                      <a:pt x="1012" y="469"/>
                    </a:lnTo>
                    <a:lnTo>
                      <a:pt x="26" y="9"/>
                    </a:lnTo>
                    <a:lnTo>
                      <a:pt x="20" y="32"/>
                    </a:lnTo>
                    <a:lnTo>
                      <a:pt x="0" y="2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4" name="Freeform 756"/>
              <p:cNvSpPr>
                <a:spLocks/>
              </p:cNvSpPr>
              <p:nvPr/>
            </p:nvSpPr>
            <p:spPr bwMode="auto">
              <a:xfrm>
                <a:off x="1425" y="1284"/>
                <a:ext cx="992" cy="230"/>
              </a:xfrm>
              <a:custGeom>
                <a:avLst/>
                <a:gdLst>
                  <a:gd name="T0" fmla="*/ 0 w 992"/>
                  <a:gd name="T1" fmla="*/ 1 h 460"/>
                  <a:gd name="T2" fmla="*/ 6 w 992"/>
                  <a:gd name="T3" fmla="*/ 0 h 460"/>
                  <a:gd name="T4" fmla="*/ 992 w 992"/>
                  <a:gd name="T5" fmla="*/ 15 h 460"/>
                  <a:gd name="T6" fmla="*/ 992 w 992"/>
                  <a:gd name="T7" fmla="*/ 15 h 460"/>
                  <a:gd name="T8" fmla="*/ 26 w 992"/>
                  <a:gd name="T9" fmla="*/ 1 h 460"/>
                  <a:gd name="T10" fmla="*/ 20 w 992"/>
                  <a:gd name="T11" fmla="*/ 1 h 460"/>
                  <a:gd name="T12" fmla="*/ 0 w 992"/>
                  <a:gd name="T13" fmla="*/ 1 h 4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2" h="460">
                    <a:moveTo>
                      <a:pt x="0" y="23"/>
                    </a:moveTo>
                    <a:lnTo>
                      <a:pt x="6" y="0"/>
                    </a:lnTo>
                    <a:lnTo>
                      <a:pt x="992" y="460"/>
                    </a:lnTo>
                    <a:lnTo>
                      <a:pt x="26" y="9"/>
                    </a:lnTo>
                    <a:lnTo>
                      <a:pt x="20" y="32"/>
                    </a:lnTo>
                    <a:lnTo>
                      <a:pt x="0" y="23"/>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5" name="Freeform 757"/>
              <p:cNvSpPr>
                <a:spLocks/>
              </p:cNvSpPr>
              <p:nvPr/>
            </p:nvSpPr>
            <p:spPr bwMode="auto">
              <a:xfrm>
                <a:off x="1445" y="1288"/>
                <a:ext cx="972" cy="226"/>
              </a:xfrm>
              <a:custGeom>
                <a:avLst/>
                <a:gdLst>
                  <a:gd name="T0" fmla="*/ 0 w 972"/>
                  <a:gd name="T1" fmla="*/ 1 h 451"/>
                  <a:gd name="T2" fmla="*/ 6 w 972"/>
                  <a:gd name="T3" fmla="*/ 0 h 451"/>
                  <a:gd name="T4" fmla="*/ 972 w 972"/>
                  <a:gd name="T5" fmla="*/ 15 h 451"/>
                  <a:gd name="T6" fmla="*/ 972 w 972"/>
                  <a:gd name="T7" fmla="*/ 15 h 451"/>
                  <a:gd name="T8" fmla="*/ 25 w 972"/>
                  <a:gd name="T9" fmla="*/ 1 h 451"/>
                  <a:gd name="T10" fmla="*/ 20 w 972"/>
                  <a:gd name="T11" fmla="*/ 1 h 451"/>
                  <a:gd name="T12" fmla="*/ 0 w 972"/>
                  <a:gd name="T13" fmla="*/ 1 h 4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2" h="451">
                    <a:moveTo>
                      <a:pt x="0" y="23"/>
                    </a:moveTo>
                    <a:lnTo>
                      <a:pt x="6" y="0"/>
                    </a:lnTo>
                    <a:lnTo>
                      <a:pt x="972" y="451"/>
                    </a:lnTo>
                    <a:lnTo>
                      <a:pt x="25" y="11"/>
                    </a:lnTo>
                    <a:lnTo>
                      <a:pt x="20" y="32"/>
                    </a:lnTo>
                    <a:lnTo>
                      <a:pt x="0" y="23"/>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6" name="Freeform 758"/>
              <p:cNvSpPr>
                <a:spLocks/>
              </p:cNvSpPr>
              <p:nvPr/>
            </p:nvSpPr>
            <p:spPr bwMode="auto">
              <a:xfrm>
                <a:off x="1465" y="1294"/>
                <a:ext cx="952" cy="221"/>
              </a:xfrm>
              <a:custGeom>
                <a:avLst/>
                <a:gdLst>
                  <a:gd name="T0" fmla="*/ 0 w 952"/>
                  <a:gd name="T1" fmla="*/ 1 h 441"/>
                  <a:gd name="T2" fmla="*/ 5 w 952"/>
                  <a:gd name="T3" fmla="*/ 0 h 441"/>
                  <a:gd name="T4" fmla="*/ 952 w 952"/>
                  <a:gd name="T5" fmla="*/ 14 h 441"/>
                  <a:gd name="T6" fmla="*/ 952 w 952"/>
                  <a:gd name="T7" fmla="*/ 14 h 441"/>
                  <a:gd name="T8" fmla="*/ 25 w 952"/>
                  <a:gd name="T9" fmla="*/ 1 h 441"/>
                  <a:gd name="T10" fmla="*/ 19 w 952"/>
                  <a:gd name="T11" fmla="*/ 1 h 441"/>
                  <a:gd name="T12" fmla="*/ 0 w 952"/>
                  <a:gd name="T13" fmla="*/ 1 h 4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2" h="441">
                    <a:moveTo>
                      <a:pt x="0" y="21"/>
                    </a:moveTo>
                    <a:lnTo>
                      <a:pt x="5" y="0"/>
                    </a:lnTo>
                    <a:lnTo>
                      <a:pt x="952" y="440"/>
                    </a:lnTo>
                    <a:lnTo>
                      <a:pt x="952" y="441"/>
                    </a:lnTo>
                    <a:lnTo>
                      <a:pt x="25" y="9"/>
                    </a:lnTo>
                    <a:lnTo>
                      <a:pt x="19" y="30"/>
                    </a:lnTo>
                    <a:lnTo>
                      <a:pt x="0" y="21"/>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7" name="Freeform 759"/>
              <p:cNvSpPr>
                <a:spLocks/>
              </p:cNvSpPr>
              <p:nvPr/>
            </p:nvSpPr>
            <p:spPr bwMode="auto">
              <a:xfrm>
                <a:off x="1484" y="1298"/>
                <a:ext cx="933" cy="217"/>
              </a:xfrm>
              <a:custGeom>
                <a:avLst/>
                <a:gdLst>
                  <a:gd name="T0" fmla="*/ 0 w 933"/>
                  <a:gd name="T1" fmla="*/ 1 h 432"/>
                  <a:gd name="T2" fmla="*/ 6 w 933"/>
                  <a:gd name="T3" fmla="*/ 0 h 432"/>
                  <a:gd name="T4" fmla="*/ 933 w 933"/>
                  <a:gd name="T5" fmla="*/ 14 h 432"/>
                  <a:gd name="T6" fmla="*/ 933 w 933"/>
                  <a:gd name="T7" fmla="*/ 14 h 432"/>
                  <a:gd name="T8" fmla="*/ 26 w 933"/>
                  <a:gd name="T9" fmla="*/ 1 h 432"/>
                  <a:gd name="T10" fmla="*/ 20 w 933"/>
                  <a:gd name="T11" fmla="*/ 1 h 432"/>
                  <a:gd name="T12" fmla="*/ 0 w 933"/>
                  <a:gd name="T13" fmla="*/ 1 h 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432">
                    <a:moveTo>
                      <a:pt x="0" y="21"/>
                    </a:moveTo>
                    <a:lnTo>
                      <a:pt x="6" y="0"/>
                    </a:lnTo>
                    <a:lnTo>
                      <a:pt x="933" y="432"/>
                    </a:lnTo>
                    <a:lnTo>
                      <a:pt x="26" y="9"/>
                    </a:lnTo>
                    <a:lnTo>
                      <a:pt x="20" y="30"/>
                    </a:lnTo>
                    <a:lnTo>
                      <a:pt x="0" y="21"/>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8" name="Freeform 760"/>
              <p:cNvSpPr>
                <a:spLocks/>
              </p:cNvSpPr>
              <p:nvPr/>
            </p:nvSpPr>
            <p:spPr bwMode="auto">
              <a:xfrm>
                <a:off x="1504" y="1303"/>
                <a:ext cx="913" cy="212"/>
              </a:xfrm>
              <a:custGeom>
                <a:avLst/>
                <a:gdLst>
                  <a:gd name="T0" fmla="*/ 0 w 913"/>
                  <a:gd name="T1" fmla="*/ 1 h 423"/>
                  <a:gd name="T2" fmla="*/ 6 w 913"/>
                  <a:gd name="T3" fmla="*/ 0 h 423"/>
                  <a:gd name="T4" fmla="*/ 913 w 913"/>
                  <a:gd name="T5" fmla="*/ 14 h 423"/>
                  <a:gd name="T6" fmla="*/ 913 w 913"/>
                  <a:gd name="T7" fmla="*/ 14 h 423"/>
                  <a:gd name="T8" fmla="*/ 26 w 913"/>
                  <a:gd name="T9" fmla="*/ 1 h 423"/>
                  <a:gd name="T10" fmla="*/ 20 w 913"/>
                  <a:gd name="T11" fmla="*/ 1 h 423"/>
                  <a:gd name="T12" fmla="*/ 0 w 913"/>
                  <a:gd name="T13" fmla="*/ 1 h 4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3" h="423">
                    <a:moveTo>
                      <a:pt x="0" y="21"/>
                    </a:moveTo>
                    <a:lnTo>
                      <a:pt x="6" y="0"/>
                    </a:lnTo>
                    <a:lnTo>
                      <a:pt x="913" y="423"/>
                    </a:lnTo>
                    <a:lnTo>
                      <a:pt x="26" y="11"/>
                    </a:lnTo>
                    <a:lnTo>
                      <a:pt x="20" y="30"/>
                    </a:lnTo>
                    <a:lnTo>
                      <a:pt x="0" y="21"/>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09" name="Freeform 761"/>
              <p:cNvSpPr>
                <a:spLocks/>
              </p:cNvSpPr>
              <p:nvPr/>
            </p:nvSpPr>
            <p:spPr bwMode="auto">
              <a:xfrm>
                <a:off x="1524" y="1308"/>
                <a:ext cx="893" cy="207"/>
              </a:xfrm>
              <a:custGeom>
                <a:avLst/>
                <a:gdLst>
                  <a:gd name="T0" fmla="*/ 0 w 893"/>
                  <a:gd name="T1" fmla="*/ 1 h 412"/>
                  <a:gd name="T2" fmla="*/ 6 w 893"/>
                  <a:gd name="T3" fmla="*/ 0 h 412"/>
                  <a:gd name="T4" fmla="*/ 893 w 893"/>
                  <a:gd name="T5" fmla="*/ 13 h 412"/>
                  <a:gd name="T6" fmla="*/ 893 w 893"/>
                  <a:gd name="T7" fmla="*/ 13 h 412"/>
                  <a:gd name="T8" fmla="*/ 25 w 893"/>
                  <a:gd name="T9" fmla="*/ 1 h 412"/>
                  <a:gd name="T10" fmla="*/ 20 w 893"/>
                  <a:gd name="T11" fmla="*/ 1 h 412"/>
                  <a:gd name="T12" fmla="*/ 0 w 893"/>
                  <a:gd name="T13" fmla="*/ 1 h 4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3" h="412">
                    <a:moveTo>
                      <a:pt x="0" y="19"/>
                    </a:moveTo>
                    <a:lnTo>
                      <a:pt x="6" y="0"/>
                    </a:lnTo>
                    <a:lnTo>
                      <a:pt x="893" y="412"/>
                    </a:lnTo>
                    <a:lnTo>
                      <a:pt x="25" y="9"/>
                    </a:lnTo>
                    <a:lnTo>
                      <a:pt x="20" y="29"/>
                    </a:lnTo>
                    <a:lnTo>
                      <a:pt x="0" y="19"/>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0" name="Freeform 762"/>
              <p:cNvSpPr>
                <a:spLocks/>
              </p:cNvSpPr>
              <p:nvPr/>
            </p:nvSpPr>
            <p:spPr bwMode="auto">
              <a:xfrm>
                <a:off x="1544" y="1313"/>
                <a:ext cx="873" cy="203"/>
              </a:xfrm>
              <a:custGeom>
                <a:avLst/>
                <a:gdLst>
                  <a:gd name="T0" fmla="*/ 0 w 873"/>
                  <a:gd name="T1" fmla="*/ 1 h 405"/>
                  <a:gd name="T2" fmla="*/ 5 w 873"/>
                  <a:gd name="T3" fmla="*/ 0 h 405"/>
                  <a:gd name="T4" fmla="*/ 873 w 873"/>
                  <a:gd name="T5" fmla="*/ 13 h 405"/>
                  <a:gd name="T6" fmla="*/ 873 w 873"/>
                  <a:gd name="T7" fmla="*/ 13 h 405"/>
                  <a:gd name="T8" fmla="*/ 27 w 873"/>
                  <a:gd name="T9" fmla="*/ 1 h 405"/>
                  <a:gd name="T10" fmla="*/ 21 w 873"/>
                  <a:gd name="T11" fmla="*/ 1 h 405"/>
                  <a:gd name="T12" fmla="*/ 0 w 873"/>
                  <a:gd name="T13" fmla="*/ 1 h 4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3" h="405">
                    <a:moveTo>
                      <a:pt x="0" y="20"/>
                    </a:moveTo>
                    <a:lnTo>
                      <a:pt x="5" y="0"/>
                    </a:lnTo>
                    <a:lnTo>
                      <a:pt x="873" y="403"/>
                    </a:lnTo>
                    <a:lnTo>
                      <a:pt x="873" y="405"/>
                    </a:lnTo>
                    <a:lnTo>
                      <a:pt x="27" y="10"/>
                    </a:lnTo>
                    <a:lnTo>
                      <a:pt x="21" y="30"/>
                    </a:lnTo>
                    <a:lnTo>
                      <a:pt x="0" y="2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1" name="Freeform 763"/>
              <p:cNvSpPr>
                <a:spLocks/>
              </p:cNvSpPr>
              <p:nvPr/>
            </p:nvSpPr>
            <p:spPr bwMode="auto">
              <a:xfrm>
                <a:off x="1565" y="1318"/>
                <a:ext cx="852" cy="198"/>
              </a:xfrm>
              <a:custGeom>
                <a:avLst/>
                <a:gdLst>
                  <a:gd name="T0" fmla="*/ 0 w 852"/>
                  <a:gd name="T1" fmla="*/ 1 h 395"/>
                  <a:gd name="T2" fmla="*/ 6 w 852"/>
                  <a:gd name="T3" fmla="*/ 0 h 395"/>
                  <a:gd name="T4" fmla="*/ 852 w 852"/>
                  <a:gd name="T5" fmla="*/ 13 h 395"/>
                  <a:gd name="T6" fmla="*/ 852 w 852"/>
                  <a:gd name="T7" fmla="*/ 13 h 395"/>
                  <a:gd name="T8" fmla="*/ 27 w 852"/>
                  <a:gd name="T9" fmla="*/ 1 h 395"/>
                  <a:gd name="T10" fmla="*/ 21 w 852"/>
                  <a:gd name="T11" fmla="*/ 1 h 395"/>
                  <a:gd name="T12" fmla="*/ 0 w 852"/>
                  <a:gd name="T13" fmla="*/ 1 h 3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2" h="395">
                    <a:moveTo>
                      <a:pt x="0" y="20"/>
                    </a:moveTo>
                    <a:lnTo>
                      <a:pt x="6" y="0"/>
                    </a:lnTo>
                    <a:lnTo>
                      <a:pt x="852" y="395"/>
                    </a:lnTo>
                    <a:lnTo>
                      <a:pt x="27" y="10"/>
                    </a:lnTo>
                    <a:lnTo>
                      <a:pt x="21" y="29"/>
                    </a:lnTo>
                    <a:lnTo>
                      <a:pt x="0" y="2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2" name="Freeform 764"/>
              <p:cNvSpPr>
                <a:spLocks/>
              </p:cNvSpPr>
              <p:nvPr/>
            </p:nvSpPr>
            <p:spPr bwMode="auto">
              <a:xfrm>
                <a:off x="1586" y="1323"/>
                <a:ext cx="831" cy="193"/>
              </a:xfrm>
              <a:custGeom>
                <a:avLst/>
                <a:gdLst>
                  <a:gd name="T0" fmla="*/ 0 w 831"/>
                  <a:gd name="T1" fmla="*/ 1 h 385"/>
                  <a:gd name="T2" fmla="*/ 6 w 831"/>
                  <a:gd name="T3" fmla="*/ 0 h 385"/>
                  <a:gd name="T4" fmla="*/ 831 w 831"/>
                  <a:gd name="T5" fmla="*/ 13 h 385"/>
                  <a:gd name="T6" fmla="*/ 830 w 831"/>
                  <a:gd name="T7" fmla="*/ 13 h 385"/>
                  <a:gd name="T8" fmla="*/ 27 w 831"/>
                  <a:gd name="T9" fmla="*/ 1 h 385"/>
                  <a:gd name="T10" fmla="*/ 21 w 831"/>
                  <a:gd name="T11" fmla="*/ 1 h 385"/>
                  <a:gd name="T12" fmla="*/ 0 w 831"/>
                  <a:gd name="T13" fmla="*/ 1 h 3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1" h="385">
                    <a:moveTo>
                      <a:pt x="0" y="19"/>
                    </a:moveTo>
                    <a:lnTo>
                      <a:pt x="6" y="0"/>
                    </a:lnTo>
                    <a:lnTo>
                      <a:pt x="831" y="385"/>
                    </a:lnTo>
                    <a:lnTo>
                      <a:pt x="830" y="385"/>
                    </a:lnTo>
                    <a:lnTo>
                      <a:pt x="27" y="10"/>
                    </a:lnTo>
                    <a:lnTo>
                      <a:pt x="21" y="30"/>
                    </a:lnTo>
                    <a:lnTo>
                      <a:pt x="0" y="19"/>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3" name="Freeform 765"/>
              <p:cNvSpPr>
                <a:spLocks/>
              </p:cNvSpPr>
              <p:nvPr/>
            </p:nvSpPr>
            <p:spPr bwMode="auto">
              <a:xfrm>
                <a:off x="1607" y="1328"/>
                <a:ext cx="809" cy="188"/>
              </a:xfrm>
              <a:custGeom>
                <a:avLst/>
                <a:gdLst>
                  <a:gd name="T0" fmla="*/ 0 w 809"/>
                  <a:gd name="T1" fmla="*/ 1 h 375"/>
                  <a:gd name="T2" fmla="*/ 6 w 809"/>
                  <a:gd name="T3" fmla="*/ 0 h 375"/>
                  <a:gd name="T4" fmla="*/ 809 w 809"/>
                  <a:gd name="T5" fmla="*/ 12 h 375"/>
                  <a:gd name="T6" fmla="*/ 809 w 809"/>
                  <a:gd name="T7" fmla="*/ 12 h 375"/>
                  <a:gd name="T8" fmla="*/ 29 w 809"/>
                  <a:gd name="T9" fmla="*/ 1 h 375"/>
                  <a:gd name="T10" fmla="*/ 23 w 809"/>
                  <a:gd name="T11" fmla="*/ 1 h 375"/>
                  <a:gd name="T12" fmla="*/ 0 w 809"/>
                  <a:gd name="T13" fmla="*/ 1 h 3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9" h="375">
                    <a:moveTo>
                      <a:pt x="0" y="20"/>
                    </a:moveTo>
                    <a:lnTo>
                      <a:pt x="6" y="0"/>
                    </a:lnTo>
                    <a:lnTo>
                      <a:pt x="809" y="375"/>
                    </a:lnTo>
                    <a:lnTo>
                      <a:pt x="29" y="11"/>
                    </a:lnTo>
                    <a:lnTo>
                      <a:pt x="23" y="31"/>
                    </a:lnTo>
                    <a:lnTo>
                      <a:pt x="0" y="20"/>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4" name="Freeform 766"/>
              <p:cNvSpPr>
                <a:spLocks/>
              </p:cNvSpPr>
              <p:nvPr/>
            </p:nvSpPr>
            <p:spPr bwMode="auto">
              <a:xfrm>
                <a:off x="1630" y="1334"/>
                <a:ext cx="786" cy="182"/>
              </a:xfrm>
              <a:custGeom>
                <a:avLst/>
                <a:gdLst>
                  <a:gd name="T0" fmla="*/ 0 w 786"/>
                  <a:gd name="T1" fmla="*/ 0 h 366"/>
                  <a:gd name="T2" fmla="*/ 6 w 786"/>
                  <a:gd name="T3" fmla="*/ 0 h 366"/>
                  <a:gd name="T4" fmla="*/ 786 w 786"/>
                  <a:gd name="T5" fmla="*/ 11 h 366"/>
                  <a:gd name="T6" fmla="*/ 786 w 786"/>
                  <a:gd name="T7" fmla="*/ 11 h 366"/>
                  <a:gd name="T8" fmla="*/ 30 w 786"/>
                  <a:gd name="T9" fmla="*/ 0 h 366"/>
                  <a:gd name="T10" fmla="*/ 24 w 786"/>
                  <a:gd name="T11" fmla="*/ 0 h 366"/>
                  <a:gd name="T12" fmla="*/ 0 w 786"/>
                  <a:gd name="T13" fmla="*/ 0 h 3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6" h="366">
                    <a:moveTo>
                      <a:pt x="0" y="20"/>
                    </a:moveTo>
                    <a:lnTo>
                      <a:pt x="6" y="0"/>
                    </a:lnTo>
                    <a:lnTo>
                      <a:pt x="786" y="364"/>
                    </a:lnTo>
                    <a:lnTo>
                      <a:pt x="786" y="366"/>
                    </a:lnTo>
                    <a:lnTo>
                      <a:pt x="30" y="13"/>
                    </a:lnTo>
                    <a:lnTo>
                      <a:pt x="24" y="31"/>
                    </a:lnTo>
                    <a:lnTo>
                      <a:pt x="0" y="2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5" name="Freeform 767"/>
              <p:cNvSpPr>
                <a:spLocks/>
              </p:cNvSpPr>
              <p:nvPr/>
            </p:nvSpPr>
            <p:spPr bwMode="auto">
              <a:xfrm>
                <a:off x="1654" y="1340"/>
                <a:ext cx="762" cy="176"/>
              </a:xfrm>
              <a:custGeom>
                <a:avLst/>
                <a:gdLst>
                  <a:gd name="T0" fmla="*/ 0 w 762"/>
                  <a:gd name="T1" fmla="*/ 0 h 353"/>
                  <a:gd name="T2" fmla="*/ 6 w 762"/>
                  <a:gd name="T3" fmla="*/ 0 h 353"/>
                  <a:gd name="T4" fmla="*/ 762 w 762"/>
                  <a:gd name="T5" fmla="*/ 11 h 353"/>
                  <a:gd name="T6" fmla="*/ 762 w 762"/>
                  <a:gd name="T7" fmla="*/ 11 h 353"/>
                  <a:gd name="T8" fmla="*/ 30 w 762"/>
                  <a:gd name="T9" fmla="*/ 0 h 353"/>
                  <a:gd name="T10" fmla="*/ 24 w 762"/>
                  <a:gd name="T11" fmla="*/ 0 h 353"/>
                  <a:gd name="T12" fmla="*/ 0 w 762"/>
                  <a:gd name="T13" fmla="*/ 0 h 3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2" h="353">
                    <a:moveTo>
                      <a:pt x="0" y="18"/>
                    </a:moveTo>
                    <a:lnTo>
                      <a:pt x="6" y="0"/>
                    </a:lnTo>
                    <a:lnTo>
                      <a:pt x="762" y="353"/>
                    </a:lnTo>
                    <a:lnTo>
                      <a:pt x="30" y="11"/>
                    </a:lnTo>
                    <a:lnTo>
                      <a:pt x="24" y="29"/>
                    </a:lnTo>
                    <a:lnTo>
                      <a:pt x="0" y="18"/>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6" name="Freeform 768"/>
              <p:cNvSpPr>
                <a:spLocks/>
              </p:cNvSpPr>
              <p:nvPr/>
            </p:nvSpPr>
            <p:spPr bwMode="auto">
              <a:xfrm>
                <a:off x="1678" y="1345"/>
                <a:ext cx="738" cy="171"/>
              </a:xfrm>
              <a:custGeom>
                <a:avLst/>
                <a:gdLst>
                  <a:gd name="T0" fmla="*/ 0 w 738"/>
                  <a:gd name="T1" fmla="*/ 1 h 342"/>
                  <a:gd name="T2" fmla="*/ 6 w 738"/>
                  <a:gd name="T3" fmla="*/ 0 h 342"/>
                  <a:gd name="T4" fmla="*/ 738 w 738"/>
                  <a:gd name="T5" fmla="*/ 11 h 342"/>
                  <a:gd name="T6" fmla="*/ 738 w 738"/>
                  <a:gd name="T7" fmla="*/ 11 h 342"/>
                  <a:gd name="T8" fmla="*/ 31 w 738"/>
                  <a:gd name="T9" fmla="*/ 1 h 342"/>
                  <a:gd name="T10" fmla="*/ 26 w 738"/>
                  <a:gd name="T11" fmla="*/ 1 h 342"/>
                  <a:gd name="T12" fmla="*/ 0 w 738"/>
                  <a:gd name="T13" fmla="*/ 1 h 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8" h="342">
                    <a:moveTo>
                      <a:pt x="0" y="18"/>
                    </a:moveTo>
                    <a:lnTo>
                      <a:pt x="6" y="0"/>
                    </a:lnTo>
                    <a:lnTo>
                      <a:pt x="738" y="342"/>
                    </a:lnTo>
                    <a:lnTo>
                      <a:pt x="31" y="12"/>
                    </a:lnTo>
                    <a:lnTo>
                      <a:pt x="26" y="29"/>
                    </a:lnTo>
                    <a:lnTo>
                      <a:pt x="0" y="18"/>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7" name="Freeform 769"/>
              <p:cNvSpPr>
                <a:spLocks/>
              </p:cNvSpPr>
              <p:nvPr/>
            </p:nvSpPr>
            <p:spPr bwMode="auto">
              <a:xfrm>
                <a:off x="1704" y="1352"/>
                <a:ext cx="712" cy="165"/>
              </a:xfrm>
              <a:custGeom>
                <a:avLst/>
                <a:gdLst>
                  <a:gd name="T0" fmla="*/ 0 w 712"/>
                  <a:gd name="T1" fmla="*/ 0 h 332"/>
                  <a:gd name="T2" fmla="*/ 5 w 712"/>
                  <a:gd name="T3" fmla="*/ 0 h 332"/>
                  <a:gd name="T4" fmla="*/ 712 w 712"/>
                  <a:gd name="T5" fmla="*/ 10 h 332"/>
                  <a:gd name="T6" fmla="*/ 712 w 712"/>
                  <a:gd name="T7" fmla="*/ 10 h 332"/>
                  <a:gd name="T8" fmla="*/ 31 w 712"/>
                  <a:gd name="T9" fmla="*/ 0 h 332"/>
                  <a:gd name="T10" fmla="*/ 26 w 712"/>
                  <a:gd name="T11" fmla="*/ 0 h 332"/>
                  <a:gd name="T12" fmla="*/ 0 w 712"/>
                  <a:gd name="T13" fmla="*/ 0 h 3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2" h="332">
                    <a:moveTo>
                      <a:pt x="0" y="17"/>
                    </a:moveTo>
                    <a:lnTo>
                      <a:pt x="5" y="0"/>
                    </a:lnTo>
                    <a:lnTo>
                      <a:pt x="712" y="330"/>
                    </a:lnTo>
                    <a:lnTo>
                      <a:pt x="712" y="332"/>
                    </a:lnTo>
                    <a:lnTo>
                      <a:pt x="31" y="13"/>
                    </a:lnTo>
                    <a:lnTo>
                      <a:pt x="26" y="29"/>
                    </a:lnTo>
                    <a:lnTo>
                      <a:pt x="0" y="17"/>
                    </a:lnTo>
                    <a:close/>
                  </a:path>
                </a:pathLst>
              </a:custGeom>
              <a:solidFill>
                <a:srgbClr val="CACA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8" name="Freeform 770"/>
              <p:cNvSpPr>
                <a:spLocks/>
              </p:cNvSpPr>
              <p:nvPr/>
            </p:nvSpPr>
            <p:spPr bwMode="auto">
              <a:xfrm>
                <a:off x="1730" y="1358"/>
                <a:ext cx="686" cy="159"/>
              </a:xfrm>
              <a:custGeom>
                <a:avLst/>
                <a:gdLst>
                  <a:gd name="T0" fmla="*/ 0 w 686"/>
                  <a:gd name="T1" fmla="*/ 0 h 319"/>
                  <a:gd name="T2" fmla="*/ 5 w 686"/>
                  <a:gd name="T3" fmla="*/ 0 h 319"/>
                  <a:gd name="T4" fmla="*/ 686 w 686"/>
                  <a:gd name="T5" fmla="*/ 9 h 319"/>
                  <a:gd name="T6" fmla="*/ 686 w 686"/>
                  <a:gd name="T7" fmla="*/ 9 h 319"/>
                  <a:gd name="T8" fmla="*/ 33 w 686"/>
                  <a:gd name="T9" fmla="*/ 0 h 319"/>
                  <a:gd name="T10" fmla="*/ 27 w 686"/>
                  <a:gd name="T11" fmla="*/ 0 h 319"/>
                  <a:gd name="T12" fmla="*/ 0 w 686"/>
                  <a:gd name="T13" fmla="*/ 0 h 3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6" h="319">
                    <a:moveTo>
                      <a:pt x="0" y="16"/>
                    </a:moveTo>
                    <a:lnTo>
                      <a:pt x="5" y="0"/>
                    </a:lnTo>
                    <a:lnTo>
                      <a:pt x="686" y="319"/>
                    </a:lnTo>
                    <a:lnTo>
                      <a:pt x="33" y="15"/>
                    </a:lnTo>
                    <a:lnTo>
                      <a:pt x="27" y="29"/>
                    </a:lnTo>
                    <a:lnTo>
                      <a:pt x="0" y="1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19" name="Freeform 771"/>
              <p:cNvSpPr>
                <a:spLocks/>
              </p:cNvSpPr>
              <p:nvPr/>
            </p:nvSpPr>
            <p:spPr bwMode="auto">
              <a:xfrm>
                <a:off x="1757" y="1365"/>
                <a:ext cx="659" cy="152"/>
              </a:xfrm>
              <a:custGeom>
                <a:avLst/>
                <a:gdLst>
                  <a:gd name="T0" fmla="*/ 0 w 659"/>
                  <a:gd name="T1" fmla="*/ 1 h 304"/>
                  <a:gd name="T2" fmla="*/ 6 w 659"/>
                  <a:gd name="T3" fmla="*/ 0 h 304"/>
                  <a:gd name="T4" fmla="*/ 659 w 659"/>
                  <a:gd name="T5" fmla="*/ 10 h 304"/>
                  <a:gd name="T6" fmla="*/ 659 w 659"/>
                  <a:gd name="T7" fmla="*/ 10 h 304"/>
                  <a:gd name="T8" fmla="*/ 34 w 659"/>
                  <a:gd name="T9" fmla="*/ 1 h 304"/>
                  <a:gd name="T10" fmla="*/ 30 w 659"/>
                  <a:gd name="T11" fmla="*/ 1 h 304"/>
                  <a:gd name="T12" fmla="*/ 0 w 659"/>
                  <a:gd name="T13" fmla="*/ 1 h 3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9" h="304">
                    <a:moveTo>
                      <a:pt x="0" y="14"/>
                    </a:moveTo>
                    <a:lnTo>
                      <a:pt x="6" y="0"/>
                    </a:lnTo>
                    <a:lnTo>
                      <a:pt x="659" y="304"/>
                    </a:lnTo>
                    <a:lnTo>
                      <a:pt x="34" y="14"/>
                    </a:lnTo>
                    <a:lnTo>
                      <a:pt x="30" y="29"/>
                    </a:lnTo>
                    <a:lnTo>
                      <a:pt x="0" y="14"/>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0" name="Freeform 772"/>
              <p:cNvSpPr>
                <a:spLocks/>
              </p:cNvSpPr>
              <p:nvPr/>
            </p:nvSpPr>
            <p:spPr bwMode="auto">
              <a:xfrm>
                <a:off x="1787" y="1373"/>
                <a:ext cx="629" cy="145"/>
              </a:xfrm>
              <a:custGeom>
                <a:avLst/>
                <a:gdLst>
                  <a:gd name="T0" fmla="*/ 0 w 629"/>
                  <a:gd name="T1" fmla="*/ 0 h 292"/>
                  <a:gd name="T2" fmla="*/ 4 w 629"/>
                  <a:gd name="T3" fmla="*/ 0 h 292"/>
                  <a:gd name="T4" fmla="*/ 629 w 629"/>
                  <a:gd name="T5" fmla="*/ 9 h 292"/>
                  <a:gd name="T6" fmla="*/ 628 w 629"/>
                  <a:gd name="T7" fmla="*/ 9 h 292"/>
                  <a:gd name="T8" fmla="*/ 34 w 629"/>
                  <a:gd name="T9" fmla="*/ 0 h 292"/>
                  <a:gd name="T10" fmla="*/ 30 w 629"/>
                  <a:gd name="T11" fmla="*/ 0 h 292"/>
                  <a:gd name="T12" fmla="*/ 0 w 629"/>
                  <a:gd name="T13" fmla="*/ 0 h 2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9" h="292">
                    <a:moveTo>
                      <a:pt x="0" y="15"/>
                    </a:moveTo>
                    <a:lnTo>
                      <a:pt x="4" y="0"/>
                    </a:lnTo>
                    <a:lnTo>
                      <a:pt x="629" y="290"/>
                    </a:lnTo>
                    <a:lnTo>
                      <a:pt x="628" y="292"/>
                    </a:lnTo>
                    <a:lnTo>
                      <a:pt x="34" y="15"/>
                    </a:lnTo>
                    <a:lnTo>
                      <a:pt x="30" y="27"/>
                    </a:lnTo>
                    <a:lnTo>
                      <a:pt x="0" y="15"/>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1" name="Freeform 773"/>
              <p:cNvSpPr>
                <a:spLocks/>
              </p:cNvSpPr>
              <p:nvPr/>
            </p:nvSpPr>
            <p:spPr bwMode="auto">
              <a:xfrm>
                <a:off x="1817" y="1380"/>
                <a:ext cx="598" cy="138"/>
              </a:xfrm>
              <a:custGeom>
                <a:avLst/>
                <a:gdLst>
                  <a:gd name="T0" fmla="*/ 0 w 598"/>
                  <a:gd name="T1" fmla="*/ 0 h 277"/>
                  <a:gd name="T2" fmla="*/ 4 w 598"/>
                  <a:gd name="T3" fmla="*/ 0 h 277"/>
                  <a:gd name="T4" fmla="*/ 598 w 598"/>
                  <a:gd name="T5" fmla="*/ 8 h 277"/>
                  <a:gd name="T6" fmla="*/ 598 w 598"/>
                  <a:gd name="T7" fmla="*/ 8 h 277"/>
                  <a:gd name="T8" fmla="*/ 35 w 598"/>
                  <a:gd name="T9" fmla="*/ 0 h 277"/>
                  <a:gd name="T10" fmla="*/ 31 w 598"/>
                  <a:gd name="T11" fmla="*/ 0 h 277"/>
                  <a:gd name="T12" fmla="*/ 0 w 598"/>
                  <a:gd name="T13" fmla="*/ 0 h 2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8" h="277">
                    <a:moveTo>
                      <a:pt x="0" y="12"/>
                    </a:moveTo>
                    <a:lnTo>
                      <a:pt x="4" y="0"/>
                    </a:lnTo>
                    <a:lnTo>
                      <a:pt x="598" y="277"/>
                    </a:lnTo>
                    <a:lnTo>
                      <a:pt x="35" y="14"/>
                    </a:lnTo>
                    <a:lnTo>
                      <a:pt x="31" y="27"/>
                    </a:lnTo>
                    <a:lnTo>
                      <a:pt x="0" y="12"/>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2" name="Freeform 774"/>
              <p:cNvSpPr>
                <a:spLocks/>
              </p:cNvSpPr>
              <p:nvPr/>
            </p:nvSpPr>
            <p:spPr bwMode="auto">
              <a:xfrm>
                <a:off x="1848" y="1387"/>
                <a:ext cx="567" cy="132"/>
              </a:xfrm>
              <a:custGeom>
                <a:avLst/>
                <a:gdLst>
                  <a:gd name="T0" fmla="*/ 0 w 567"/>
                  <a:gd name="T1" fmla="*/ 1 h 264"/>
                  <a:gd name="T2" fmla="*/ 4 w 567"/>
                  <a:gd name="T3" fmla="*/ 0 h 264"/>
                  <a:gd name="T4" fmla="*/ 567 w 567"/>
                  <a:gd name="T5" fmla="*/ 9 h 264"/>
                  <a:gd name="T6" fmla="*/ 567 w 567"/>
                  <a:gd name="T7" fmla="*/ 9 h 264"/>
                  <a:gd name="T8" fmla="*/ 36 w 567"/>
                  <a:gd name="T9" fmla="*/ 1 h 264"/>
                  <a:gd name="T10" fmla="*/ 32 w 567"/>
                  <a:gd name="T11" fmla="*/ 1 h 264"/>
                  <a:gd name="T12" fmla="*/ 0 w 567"/>
                  <a:gd name="T13" fmla="*/ 1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7" h="264">
                    <a:moveTo>
                      <a:pt x="0" y="13"/>
                    </a:moveTo>
                    <a:lnTo>
                      <a:pt x="4" y="0"/>
                    </a:lnTo>
                    <a:lnTo>
                      <a:pt x="567" y="263"/>
                    </a:lnTo>
                    <a:lnTo>
                      <a:pt x="567" y="264"/>
                    </a:lnTo>
                    <a:lnTo>
                      <a:pt x="36" y="16"/>
                    </a:lnTo>
                    <a:lnTo>
                      <a:pt x="32" y="29"/>
                    </a:lnTo>
                    <a:lnTo>
                      <a:pt x="0" y="13"/>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3" name="Freeform 775"/>
              <p:cNvSpPr>
                <a:spLocks/>
              </p:cNvSpPr>
              <p:nvPr/>
            </p:nvSpPr>
            <p:spPr bwMode="auto">
              <a:xfrm>
                <a:off x="1880" y="1395"/>
                <a:ext cx="535" cy="124"/>
              </a:xfrm>
              <a:custGeom>
                <a:avLst/>
                <a:gdLst>
                  <a:gd name="T0" fmla="*/ 0 w 535"/>
                  <a:gd name="T1" fmla="*/ 1 h 248"/>
                  <a:gd name="T2" fmla="*/ 4 w 535"/>
                  <a:gd name="T3" fmla="*/ 0 h 248"/>
                  <a:gd name="T4" fmla="*/ 535 w 535"/>
                  <a:gd name="T5" fmla="*/ 8 h 248"/>
                  <a:gd name="T6" fmla="*/ 535 w 535"/>
                  <a:gd name="T7" fmla="*/ 8 h 248"/>
                  <a:gd name="T8" fmla="*/ 37 w 535"/>
                  <a:gd name="T9" fmla="*/ 1 h 248"/>
                  <a:gd name="T10" fmla="*/ 34 w 535"/>
                  <a:gd name="T11" fmla="*/ 1 h 248"/>
                  <a:gd name="T12" fmla="*/ 0 w 535"/>
                  <a:gd name="T13" fmla="*/ 1 h 2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248">
                    <a:moveTo>
                      <a:pt x="0" y="13"/>
                    </a:moveTo>
                    <a:lnTo>
                      <a:pt x="4" y="0"/>
                    </a:lnTo>
                    <a:lnTo>
                      <a:pt x="535" y="248"/>
                    </a:lnTo>
                    <a:lnTo>
                      <a:pt x="37" y="17"/>
                    </a:lnTo>
                    <a:lnTo>
                      <a:pt x="34" y="29"/>
                    </a:lnTo>
                    <a:lnTo>
                      <a:pt x="0" y="13"/>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4" name="Freeform 776"/>
              <p:cNvSpPr>
                <a:spLocks/>
              </p:cNvSpPr>
              <p:nvPr/>
            </p:nvSpPr>
            <p:spPr bwMode="auto">
              <a:xfrm>
                <a:off x="1914" y="1403"/>
                <a:ext cx="501" cy="117"/>
              </a:xfrm>
              <a:custGeom>
                <a:avLst/>
                <a:gdLst>
                  <a:gd name="T0" fmla="*/ 0 w 501"/>
                  <a:gd name="T1" fmla="*/ 1 h 233"/>
                  <a:gd name="T2" fmla="*/ 3 w 501"/>
                  <a:gd name="T3" fmla="*/ 0 h 233"/>
                  <a:gd name="T4" fmla="*/ 501 w 501"/>
                  <a:gd name="T5" fmla="*/ 8 h 233"/>
                  <a:gd name="T6" fmla="*/ 501 w 501"/>
                  <a:gd name="T7" fmla="*/ 8 h 233"/>
                  <a:gd name="T8" fmla="*/ 40 w 501"/>
                  <a:gd name="T9" fmla="*/ 1 h 233"/>
                  <a:gd name="T10" fmla="*/ 35 w 501"/>
                  <a:gd name="T11" fmla="*/ 1 h 233"/>
                  <a:gd name="T12" fmla="*/ 0 w 501"/>
                  <a:gd name="T13" fmla="*/ 1 h 2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1" h="233">
                    <a:moveTo>
                      <a:pt x="0" y="12"/>
                    </a:moveTo>
                    <a:lnTo>
                      <a:pt x="3" y="0"/>
                    </a:lnTo>
                    <a:lnTo>
                      <a:pt x="501" y="231"/>
                    </a:lnTo>
                    <a:lnTo>
                      <a:pt x="501" y="233"/>
                    </a:lnTo>
                    <a:lnTo>
                      <a:pt x="40" y="18"/>
                    </a:lnTo>
                    <a:lnTo>
                      <a:pt x="35" y="29"/>
                    </a:lnTo>
                    <a:lnTo>
                      <a:pt x="0" y="12"/>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5" name="Freeform 777"/>
              <p:cNvSpPr>
                <a:spLocks/>
              </p:cNvSpPr>
              <p:nvPr/>
            </p:nvSpPr>
            <p:spPr bwMode="auto">
              <a:xfrm>
                <a:off x="1949" y="1412"/>
                <a:ext cx="466" cy="108"/>
              </a:xfrm>
              <a:custGeom>
                <a:avLst/>
                <a:gdLst>
                  <a:gd name="T0" fmla="*/ 0 w 466"/>
                  <a:gd name="T1" fmla="*/ 1 h 215"/>
                  <a:gd name="T2" fmla="*/ 5 w 466"/>
                  <a:gd name="T3" fmla="*/ 0 h 215"/>
                  <a:gd name="T4" fmla="*/ 466 w 466"/>
                  <a:gd name="T5" fmla="*/ 7 h 215"/>
                  <a:gd name="T6" fmla="*/ 466 w 466"/>
                  <a:gd name="T7" fmla="*/ 7 h 215"/>
                  <a:gd name="T8" fmla="*/ 41 w 466"/>
                  <a:gd name="T9" fmla="*/ 1 h 215"/>
                  <a:gd name="T10" fmla="*/ 39 w 466"/>
                  <a:gd name="T11" fmla="*/ 1 h 215"/>
                  <a:gd name="T12" fmla="*/ 0 w 466"/>
                  <a:gd name="T13" fmla="*/ 1 h 2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6" h="215">
                    <a:moveTo>
                      <a:pt x="0" y="11"/>
                    </a:moveTo>
                    <a:lnTo>
                      <a:pt x="5" y="0"/>
                    </a:lnTo>
                    <a:lnTo>
                      <a:pt x="466" y="215"/>
                    </a:lnTo>
                    <a:lnTo>
                      <a:pt x="41" y="18"/>
                    </a:lnTo>
                    <a:lnTo>
                      <a:pt x="39" y="27"/>
                    </a:lnTo>
                    <a:lnTo>
                      <a:pt x="0" y="11"/>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6" name="Freeform 778"/>
              <p:cNvSpPr>
                <a:spLocks/>
              </p:cNvSpPr>
              <p:nvPr/>
            </p:nvSpPr>
            <p:spPr bwMode="auto">
              <a:xfrm>
                <a:off x="1988" y="1421"/>
                <a:ext cx="427" cy="100"/>
              </a:xfrm>
              <a:custGeom>
                <a:avLst/>
                <a:gdLst>
                  <a:gd name="T0" fmla="*/ 0 w 427"/>
                  <a:gd name="T1" fmla="*/ 1 h 199"/>
                  <a:gd name="T2" fmla="*/ 2 w 427"/>
                  <a:gd name="T3" fmla="*/ 0 h 199"/>
                  <a:gd name="T4" fmla="*/ 427 w 427"/>
                  <a:gd name="T5" fmla="*/ 7 h 199"/>
                  <a:gd name="T6" fmla="*/ 425 w 427"/>
                  <a:gd name="T7" fmla="*/ 7 h 199"/>
                  <a:gd name="T8" fmla="*/ 41 w 427"/>
                  <a:gd name="T9" fmla="*/ 1 h 199"/>
                  <a:gd name="T10" fmla="*/ 38 w 427"/>
                  <a:gd name="T11" fmla="*/ 1 h 199"/>
                  <a:gd name="T12" fmla="*/ 0 w 427"/>
                  <a:gd name="T13" fmla="*/ 1 h 1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7" h="199">
                    <a:moveTo>
                      <a:pt x="0" y="9"/>
                    </a:moveTo>
                    <a:lnTo>
                      <a:pt x="2" y="0"/>
                    </a:lnTo>
                    <a:lnTo>
                      <a:pt x="427" y="197"/>
                    </a:lnTo>
                    <a:lnTo>
                      <a:pt x="425" y="199"/>
                    </a:lnTo>
                    <a:lnTo>
                      <a:pt x="41" y="20"/>
                    </a:lnTo>
                    <a:lnTo>
                      <a:pt x="38" y="29"/>
                    </a:lnTo>
                    <a:lnTo>
                      <a:pt x="0" y="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7" name="Freeform 779"/>
              <p:cNvSpPr>
                <a:spLocks/>
              </p:cNvSpPr>
              <p:nvPr/>
            </p:nvSpPr>
            <p:spPr bwMode="auto">
              <a:xfrm>
                <a:off x="2026" y="1431"/>
                <a:ext cx="387" cy="90"/>
              </a:xfrm>
              <a:custGeom>
                <a:avLst/>
                <a:gdLst>
                  <a:gd name="T0" fmla="*/ 0 w 387"/>
                  <a:gd name="T1" fmla="*/ 1 h 179"/>
                  <a:gd name="T2" fmla="*/ 3 w 387"/>
                  <a:gd name="T3" fmla="*/ 0 h 179"/>
                  <a:gd name="T4" fmla="*/ 387 w 387"/>
                  <a:gd name="T5" fmla="*/ 6 h 179"/>
                  <a:gd name="T6" fmla="*/ 387 w 387"/>
                  <a:gd name="T7" fmla="*/ 6 h 179"/>
                  <a:gd name="T8" fmla="*/ 44 w 387"/>
                  <a:gd name="T9" fmla="*/ 1 h 179"/>
                  <a:gd name="T10" fmla="*/ 42 w 387"/>
                  <a:gd name="T11" fmla="*/ 1 h 179"/>
                  <a:gd name="T12" fmla="*/ 0 w 387"/>
                  <a:gd name="T13" fmla="*/ 1 h 1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7" h="179">
                    <a:moveTo>
                      <a:pt x="0" y="9"/>
                    </a:moveTo>
                    <a:lnTo>
                      <a:pt x="3" y="0"/>
                    </a:lnTo>
                    <a:lnTo>
                      <a:pt x="387" y="179"/>
                    </a:lnTo>
                    <a:lnTo>
                      <a:pt x="44" y="20"/>
                    </a:lnTo>
                    <a:lnTo>
                      <a:pt x="42" y="27"/>
                    </a:lnTo>
                    <a:lnTo>
                      <a:pt x="0" y="9"/>
                    </a:lnTo>
                    <a:close/>
                  </a:path>
                </a:pathLst>
              </a:custGeom>
              <a:solidFill>
                <a:srgbClr val="DA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8" name="Freeform 780"/>
              <p:cNvSpPr>
                <a:spLocks/>
              </p:cNvSpPr>
              <p:nvPr/>
            </p:nvSpPr>
            <p:spPr bwMode="auto">
              <a:xfrm>
                <a:off x="2068" y="1441"/>
                <a:ext cx="345" cy="81"/>
              </a:xfrm>
              <a:custGeom>
                <a:avLst/>
                <a:gdLst>
                  <a:gd name="T0" fmla="*/ 0 w 345"/>
                  <a:gd name="T1" fmla="*/ 1 h 161"/>
                  <a:gd name="T2" fmla="*/ 2 w 345"/>
                  <a:gd name="T3" fmla="*/ 0 h 161"/>
                  <a:gd name="T4" fmla="*/ 345 w 345"/>
                  <a:gd name="T5" fmla="*/ 5 h 161"/>
                  <a:gd name="T6" fmla="*/ 345 w 345"/>
                  <a:gd name="T7" fmla="*/ 6 h 161"/>
                  <a:gd name="T8" fmla="*/ 45 w 345"/>
                  <a:gd name="T9" fmla="*/ 1 h 161"/>
                  <a:gd name="T10" fmla="*/ 43 w 345"/>
                  <a:gd name="T11" fmla="*/ 1 h 161"/>
                  <a:gd name="T12" fmla="*/ 0 w 345"/>
                  <a:gd name="T13" fmla="*/ 1 h 1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5" h="161">
                    <a:moveTo>
                      <a:pt x="0" y="7"/>
                    </a:moveTo>
                    <a:lnTo>
                      <a:pt x="2" y="0"/>
                    </a:lnTo>
                    <a:lnTo>
                      <a:pt x="345" y="159"/>
                    </a:lnTo>
                    <a:lnTo>
                      <a:pt x="345" y="161"/>
                    </a:lnTo>
                    <a:lnTo>
                      <a:pt x="45" y="20"/>
                    </a:lnTo>
                    <a:lnTo>
                      <a:pt x="43" y="27"/>
                    </a:lnTo>
                    <a:lnTo>
                      <a:pt x="0" y="7"/>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29" name="Freeform 781"/>
              <p:cNvSpPr>
                <a:spLocks/>
              </p:cNvSpPr>
              <p:nvPr/>
            </p:nvSpPr>
            <p:spPr bwMode="auto">
              <a:xfrm>
                <a:off x="2111" y="1451"/>
                <a:ext cx="302" cy="71"/>
              </a:xfrm>
              <a:custGeom>
                <a:avLst/>
                <a:gdLst>
                  <a:gd name="T0" fmla="*/ 0 w 302"/>
                  <a:gd name="T1" fmla="*/ 1 h 141"/>
                  <a:gd name="T2" fmla="*/ 2 w 302"/>
                  <a:gd name="T3" fmla="*/ 0 h 141"/>
                  <a:gd name="T4" fmla="*/ 302 w 302"/>
                  <a:gd name="T5" fmla="*/ 5 h 141"/>
                  <a:gd name="T6" fmla="*/ 302 w 302"/>
                  <a:gd name="T7" fmla="*/ 5 h 141"/>
                  <a:gd name="T8" fmla="*/ 48 w 302"/>
                  <a:gd name="T9" fmla="*/ 1 h 141"/>
                  <a:gd name="T10" fmla="*/ 45 w 302"/>
                  <a:gd name="T11" fmla="*/ 1 h 141"/>
                  <a:gd name="T12" fmla="*/ 0 w 302"/>
                  <a:gd name="T13" fmla="*/ 1 h 1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2" h="141">
                    <a:moveTo>
                      <a:pt x="0" y="7"/>
                    </a:moveTo>
                    <a:lnTo>
                      <a:pt x="2" y="0"/>
                    </a:lnTo>
                    <a:lnTo>
                      <a:pt x="302" y="141"/>
                    </a:lnTo>
                    <a:lnTo>
                      <a:pt x="48" y="23"/>
                    </a:lnTo>
                    <a:lnTo>
                      <a:pt x="45" y="29"/>
                    </a:lnTo>
                    <a:lnTo>
                      <a:pt x="0" y="7"/>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0" name="Freeform 782"/>
              <p:cNvSpPr>
                <a:spLocks/>
              </p:cNvSpPr>
              <p:nvPr/>
            </p:nvSpPr>
            <p:spPr bwMode="auto">
              <a:xfrm>
                <a:off x="2156" y="1463"/>
                <a:ext cx="257" cy="60"/>
              </a:xfrm>
              <a:custGeom>
                <a:avLst/>
                <a:gdLst>
                  <a:gd name="T0" fmla="*/ 0 w 257"/>
                  <a:gd name="T1" fmla="*/ 1 h 120"/>
                  <a:gd name="T2" fmla="*/ 3 w 257"/>
                  <a:gd name="T3" fmla="*/ 0 h 120"/>
                  <a:gd name="T4" fmla="*/ 257 w 257"/>
                  <a:gd name="T5" fmla="*/ 4 h 120"/>
                  <a:gd name="T6" fmla="*/ 257 w 257"/>
                  <a:gd name="T7" fmla="*/ 4 h 120"/>
                  <a:gd name="T8" fmla="*/ 49 w 257"/>
                  <a:gd name="T9" fmla="*/ 1 h 120"/>
                  <a:gd name="T10" fmla="*/ 48 w 257"/>
                  <a:gd name="T11" fmla="*/ 1 h 120"/>
                  <a:gd name="T12" fmla="*/ 0 w 257"/>
                  <a:gd name="T13" fmla="*/ 1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7" h="120">
                    <a:moveTo>
                      <a:pt x="0" y="6"/>
                    </a:moveTo>
                    <a:lnTo>
                      <a:pt x="3" y="0"/>
                    </a:lnTo>
                    <a:lnTo>
                      <a:pt x="257" y="118"/>
                    </a:lnTo>
                    <a:lnTo>
                      <a:pt x="257" y="120"/>
                    </a:lnTo>
                    <a:lnTo>
                      <a:pt x="49" y="24"/>
                    </a:lnTo>
                    <a:lnTo>
                      <a:pt x="48" y="27"/>
                    </a:lnTo>
                    <a:lnTo>
                      <a:pt x="0" y="6"/>
                    </a:ln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1" name="Freeform 783"/>
              <p:cNvSpPr>
                <a:spLocks/>
              </p:cNvSpPr>
              <p:nvPr/>
            </p:nvSpPr>
            <p:spPr bwMode="auto">
              <a:xfrm>
                <a:off x="2204" y="1475"/>
                <a:ext cx="209" cy="48"/>
              </a:xfrm>
              <a:custGeom>
                <a:avLst/>
                <a:gdLst>
                  <a:gd name="T0" fmla="*/ 0 w 209"/>
                  <a:gd name="T1" fmla="*/ 1 h 96"/>
                  <a:gd name="T2" fmla="*/ 1 w 209"/>
                  <a:gd name="T3" fmla="*/ 0 h 96"/>
                  <a:gd name="T4" fmla="*/ 209 w 209"/>
                  <a:gd name="T5" fmla="*/ 3 h 96"/>
                  <a:gd name="T6" fmla="*/ 208 w 209"/>
                  <a:gd name="T7" fmla="*/ 3 h 96"/>
                  <a:gd name="T8" fmla="*/ 52 w 209"/>
                  <a:gd name="T9" fmla="*/ 1 h 96"/>
                  <a:gd name="T10" fmla="*/ 51 w 209"/>
                  <a:gd name="T11" fmla="*/ 1 h 96"/>
                  <a:gd name="T12" fmla="*/ 0 w 209"/>
                  <a:gd name="T13" fmla="*/ 1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9" h="96">
                    <a:moveTo>
                      <a:pt x="0" y="3"/>
                    </a:moveTo>
                    <a:lnTo>
                      <a:pt x="1" y="0"/>
                    </a:lnTo>
                    <a:lnTo>
                      <a:pt x="209" y="96"/>
                    </a:lnTo>
                    <a:lnTo>
                      <a:pt x="208" y="96"/>
                    </a:lnTo>
                    <a:lnTo>
                      <a:pt x="52" y="23"/>
                    </a:lnTo>
                    <a:lnTo>
                      <a:pt x="51" y="27"/>
                    </a:lnTo>
                    <a:lnTo>
                      <a:pt x="0" y="3"/>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2" name="Freeform 784"/>
              <p:cNvSpPr>
                <a:spLocks/>
              </p:cNvSpPr>
              <p:nvPr/>
            </p:nvSpPr>
            <p:spPr bwMode="auto">
              <a:xfrm>
                <a:off x="2255" y="1487"/>
                <a:ext cx="157" cy="37"/>
              </a:xfrm>
              <a:custGeom>
                <a:avLst/>
                <a:gdLst>
                  <a:gd name="T0" fmla="*/ 0 w 157"/>
                  <a:gd name="T1" fmla="*/ 1 h 74"/>
                  <a:gd name="T2" fmla="*/ 1 w 157"/>
                  <a:gd name="T3" fmla="*/ 0 h 74"/>
                  <a:gd name="T4" fmla="*/ 157 w 157"/>
                  <a:gd name="T5" fmla="*/ 3 h 74"/>
                  <a:gd name="T6" fmla="*/ 157 w 157"/>
                  <a:gd name="T7" fmla="*/ 3 h 74"/>
                  <a:gd name="T8" fmla="*/ 55 w 157"/>
                  <a:gd name="T9" fmla="*/ 1 h 74"/>
                  <a:gd name="T10" fmla="*/ 54 w 157"/>
                  <a:gd name="T11" fmla="*/ 1 h 74"/>
                  <a:gd name="T12" fmla="*/ 0 w 157"/>
                  <a:gd name="T13" fmla="*/ 1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74">
                    <a:moveTo>
                      <a:pt x="0" y="4"/>
                    </a:moveTo>
                    <a:lnTo>
                      <a:pt x="1" y="0"/>
                    </a:lnTo>
                    <a:lnTo>
                      <a:pt x="157" y="73"/>
                    </a:lnTo>
                    <a:lnTo>
                      <a:pt x="157" y="74"/>
                    </a:lnTo>
                    <a:lnTo>
                      <a:pt x="55" y="27"/>
                    </a:lnTo>
                    <a:lnTo>
                      <a:pt x="54" y="29"/>
                    </a:lnTo>
                    <a:lnTo>
                      <a:pt x="0" y="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3" name="Freeform 785"/>
              <p:cNvSpPr>
                <a:spLocks/>
              </p:cNvSpPr>
              <p:nvPr/>
            </p:nvSpPr>
            <p:spPr bwMode="auto">
              <a:xfrm>
                <a:off x="2309" y="1500"/>
                <a:ext cx="103" cy="25"/>
              </a:xfrm>
              <a:custGeom>
                <a:avLst/>
                <a:gdLst>
                  <a:gd name="T0" fmla="*/ 0 w 103"/>
                  <a:gd name="T1" fmla="*/ 1 h 49"/>
                  <a:gd name="T2" fmla="*/ 1 w 103"/>
                  <a:gd name="T3" fmla="*/ 0 h 49"/>
                  <a:gd name="T4" fmla="*/ 103 w 103"/>
                  <a:gd name="T5" fmla="*/ 2 h 49"/>
                  <a:gd name="T6" fmla="*/ 103 w 103"/>
                  <a:gd name="T7" fmla="*/ 2 h 49"/>
                  <a:gd name="T8" fmla="*/ 56 w 103"/>
                  <a:gd name="T9" fmla="*/ 1 h 49"/>
                  <a:gd name="T10" fmla="*/ 56 w 103"/>
                  <a:gd name="T11" fmla="*/ 1 h 49"/>
                  <a:gd name="T12" fmla="*/ 0 w 103"/>
                  <a:gd name="T13" fmla="*/ 1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49">
                    <a:moveTo>
                      <a:pt x="0" y="2"/>
                    </a:moveTo>
                    <a:lnTo>
                      <a:pt x="1" y="0"/>
                    </a:lnTo>
                    <a:lnTo>
                      <a:pt x="103" y="47"/>
                    </a:lnTo>
                    <a:lnTo>
                      <a:pt x="103" y="49"/>
                    </a:lnTo>
                    <a:lnTo>
                      <a:pt x="56" y="28"/>
                    </a:lnTo>
                    <a:lnTo>
                      <a:pt x="56" y="29"/>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4" name="Freeform 786"/>
              <p:cNvSpPr>
                <a:spLocks/>
              </p:cNvSpPr>
              <p:nvPr/>
            </p:nvSpPr>
            <p:spPr bwMode="auto">
              <a:xfrm>
                <a:off x="2365" y="1514"/>
                <a:ext cx="47" cy="12"/>
              </a:xfrm>
              <a:custGeom>
                <a:avLst/>
                <a:gdLst>
                  <a:gd name="T0" fmla="*/ 0 w 47"/>
                  <a:gd name="T1" fmla="*/ 1 h 23"/>
                  <a:gd name="T2" fmla="*/ 0 w 47"/>
                  <a:gd name="T3" fmla="*/ 0 h 23"/>
                  <a:gd name="T4" fmla="*/ 47 w 47"/>
                  <a:gd name="T5" fmla="*/ 1 h 23"/>
                  <a:gd name="T6" fmla="*/ 47 w 47"/>
                  <a:gd name="T7" fmla="*/ 1 h 23"/>
                  <a:gd name="T8" fmla="*/ 47 w 47"/>
                  <a:gd name="T9" fmla="*/ 1 h 23"/>
                  <a:gd name="T10" fmla="*/ 47 w 47"/>
                  <a:gd name="T11" fmla="*/ 1 h 23"/>
                  <a:gd name="T12" fmla="*/ 0 w 47"/>
                  <a:gd name="T13" fmla="*/ 1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23">
                    <a:moveTo>
                      <a:pt x="0" y="1"/>
                    </a:moveTo>
                    <a:lnTo>
                      <a:pt x="0" y="0"/>
                    </a:lnTo>
                    <a:lnTo>
                      <a:pt x="47" y="21"/>
                    </a:lnTo>
                    <a:lnTo>
                      <a:pt x="47" y="23"/>
                    </a:lnTo>
                    <a:lnTo>
                      <a:pt x="0" y="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5" name="Freeform 787"/>
              <p:cNvSpPr>
                <a:spLocks/>
              </p:cNvSpPr>
              <p:nvPr/>
            </p:nvSpPr>
            <p:spPr bwMode="auto">
              <a:xfrm>
                <a:off x="1412" y="1279"/>
                <a:ext cx="1000" cy="247"/>
              </a:xfrm>
              <a:custGeom>
                <a:avLst/>
                <a:gdLst>
                  <a:gd name="T0" fmla="*/ 997 w 1000"/>
                  <a:gd name="T1" fmla="*/ 15 h 492"/>
                  <a:gd name="T2" fmla="*/ 0 w 1000"/>
                  <a:gd name="T3" fmla="*/ 0 h 492"/>
                  <a:gd name="T4" fmla="*/ 5 w 1000"/>
                  <a:gd name="T5" fmla="*/ 1 h 492"/>
                  <a:gd name="T6" fmla="*/ 1000 w 1000"/>
                  <a:gd name="T7" fmla="*/ 16 h 492"/>
                  <a:gd name="T8" fmla="*/ 997 w 1000"/>
                  <a:gd name="T9" fmla="*/ 15 h 4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492">
                    <a:moveTo>
                      <a:pt x="997" y="463"/>
                    </a:moveTo>
                    <a:lnTo>
                      <a:pt x="0" y="0"/>
                    </a:lnTo>
                    <a:lnTo>
                      <a:pt x="5" y="29"/>
                    </a:lnTo>
                    <a:lnTo>
                      <a:pt x="1000" y="492"/>
                    </a:lnTo>
                    <a:lnTo>
                      <a:pt x="997" y="4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6" name="Freeform 788"/>
              <p:cNvSpPr>
                <a:spLocks/>
              </p:cNvSpPr>
              <p:nvPr/>
            </p:nvSpPr>
            <p:spPr bwMode="auto">
              <a:xfrm>
                <a:off x="2402" y="1472"/>
                <a:ext cx="39" cy="52"/>
              </a:xfrm>
              <a:custGeom>
                <a:avLst/>
                <a:gdLst>
                  <a:gd name="T0" fmla="*/ 0 w 39"/>
                  <a:gd name="T1" fmla="*/ 4 h 103"/>
                  <a:gd name="T2" fmla="*/ 29 w 39"/>
                  <a:gd name="T3" fmla="*/ 0 h 103"/>
                  <a:gd name="T4" fmla="*/ 39 w 39"/>
                  <a:gd name="T5" fmla="*/ 1 h 103"/>
                  <a:gd name="T6" fmla="*/ 38 w 39"/>
                  <a:gd name="T7" fmla="*/ 1 h 103"/>
                  <a:gd name="T8" fmla="*/ 28 w 39"/>
                  <a:gd name="T9" fmla="*/ 0 h 103"/>
                  <a:gd name="T10" fmla="*/ 0 w 39"/>
                  <a:gd name="T11" fmla="*/ 4 h 103"/>
                  <a:gd name="T12" fmla="*/ 0 w 39"/>
                  <a:gd name="T13" fmla="*/ 4 h 1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103">
                    <a:moveTo>
                      <a:pt x="0" y="103"/>
                    </a:moveTo>
                    <a:lnTo>
                      <a:pt x="29" y="0"/>
                    </a:lnTo>
                    <a:lnTo>
                      <a:pt x="39" y="4"/>
                    </a:lnTo>
                    <a:lnTo>
                      <a:pt x="38" y="4"/>
                    </a:lnTo>
                    <a:lnTo>
                      <a:pt x="28" y="0"/>
                    </a:lnTo>
                    <a:lnTo>
                      <a:pt x="0" y="10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7" name="Freeform 789"/>
              <p:cNvSpPr>
                <a:spLocks/>
              </p:cNvSpPr>
              <p:nvPr/>
            </p:nvSpPr>
            <p:spPr bwMode="auto">
              <a:xfrm>
                <a:off x="2402" y="1472"/>
                <a:ext cx="38" cy="52"/>
              </a:xfrm>
              <a:custGeom>
                <a:avLst/>
                <a:gdLst>
                  <a:gd name="T0" fmla="*/ 0 w 38"/>
                  <a:gd name="T1" fmla="*/ 4 h 103"/>
                  <a:gd name="T2" fmla="*/ 28 w 38"/>
                  <a:gd name="T3" fmla="*/ 0 h 103"/>
                  <a:gd name="T4" fmla="*/ 38 w 38"/>
                  <a:gd name="T5" fmla="*/ 1 h 103"/>
                  <a:gd name="T6" fmla="*/ 38 w 38"/>
                  <a:gd name="T7" fmla="*/ 1 h 103"/>
                  <a:gd name="T8" fmla="*/ 28 w 38"/>
                  <a:gd name="T9" fmla="*/ 1 h 103"/>
                  <a:gd name="T10" fmla="*/ 0 w 38"/>
                  <a:gd name="T11" fmla="*/ 4 h 103"/>
                  <a:gd name="T12" fmla="*/ 0 w 38"/>
                  <a:gd name="T13" fmla="*/ 4 h 1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3">
                    <a:moveTo>
                      <a:pt x="0" y="103"/>
                    </a:moveTo>
                    <a:lnTo>
                      <a:pt x="28" y="0"/>
                    </a:lnTo>
                    <a:lnTo>
                      <a:pt x="38" y="4"/>
                    </a:lnTo>
                    <a:lnTo>
                      <a:pt x="38" y="6"/>
                    </a:lnTo>
                    <a:lnTo>
                      <a:pt x="28" y="2"/>
                    </a:lnTo>
                    <a:lnTo>
                      <a:pt x="0" y="103"/>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8" name="Freeform 790"/>
              <p:cNvSpPr>
                <a:spLocks/>
              </p:cNvSpPr>
              <p:nvPr/>
            </p:nvSpPr>
            <p:spPr bwMode="auto">
              <a:xfrm>
                <a:off x="2402" y="1473"/>
                <a:ext cx="38" cy="51"/>
              </a:xfrm>
              <a:custGeom>
                <a:avLst/>
                <a:gdLst>
                  <a:gd name="T0" fmla="*/ 0 w 38"/>
                  <a:gd name="T1" fmla="*/ 4 h 101"/>
                  <a:gd name="T2" fmla="*/ 28 w 38"/>
                  <a:gd name="T3" fmla="*/ 0 h 101"/>
                  <a:gd name="T4" fmla="*/ 38 w 38"/>
                  <a:gd name="T5" fmla="*/ 1 h 101"/>
                  <a:gd name="T6" fmla="*/ 37 w 38"/>
                  <a:gd name="T7" fmla="*/ 1 h 101"/>
                  <a:gd name="T8" fmla="*/ 28 w 38"/>
                  <a:gd name="T9" fmla="*/ 1 h 101"/>
                  <a:gd name="T10" fmla="*/ 0 w 38"/>
                  <a:gd name="T11" fmla="*/ 4 h 101"/>
                  <a:gd name="T12" fmla="*/ 0 w 38"/>
                  <a:gd name="T13" fmla="*/ 4 h 10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1">
                    <a:moveTo>
                      <a:pt x="0" y="101"/>
                    </a:moveTo>
                    <a:lnTo>
                      <a:pt x="28" y="0"/>
                    </a:lnTo>
                    <a:lnTo>
                      <a:pt x="38" y="4"/>
                    </a:lnTo>
                    <a:lnTo>
                      <a:pt x="37" y="5"/>
                    </a:lnTo>
                    <a:lnTo>
                      <a:pt x="28" y="2"/>
                    </a:lnTo>
                    <a:lnTo>
                      <a:pt x="0" y="101"/>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39" name="Freeform 791"/>
              <p:cNvSpPr>
                <a:spLocks/>
              </p:cNvSpPr>
              <p:nvPr/>
            </p:nvSpPr>
            <p:spPr bwMode="auto">
              <a:xfrm>
                <a:off x="2402" y="1474"/>
                <a:ext cx="37" cy="50"/>
              </a:xfrm>
              <a:custGeom>
                <a:avLst/>
                <a:gdLst>
                  <a:gd name="T0" fmla="*/ 0 w 37"/>
                  <a:gd name="T1" fmla="*/ 4 h 99"/>
                  <a:gd name="T2" fmla="*/ 28 w 37"/>
                  <a:gd name="T3" fmla="*/ 0 h 99"/>
                  <a:gd name="T4" fmla="*/ 37 w 37"/>
                  <a:gd name="T5" fmla="*/ 1 h 99"/>
                  <a:gd name="T6" fmla="*/ 37 w 37"/>
                  <a:gd name="T7" fmla="*/ 1 h 99"/>
                  <a:gd name="T8" fmla="*/ 28 w 37"/>
                  <a:gd name="T9" fmla="*/ 1 h 99"/>
                  <a:gd name="T10" fmla="*/ 0 w 37"/>
                  <a:gd name="T11" fmla="*/ 4 h 99"/>
                  <a:gd name="T12" fmla="*/ 0 w 37"/>
                  <a:gd name="T13" fmla="*/ 4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9">
                    <a:moveTo>
                      <a:pt x="0" y="99"/>
                    </a:moveTo>
                    <a:lnTo>
                      <a:pt x="28" y="0"/>
                    </a:lnTo>
                    <a:lnTo>
                      <a:pt x="37" y="3"/>
                    </a:lnTo>
                    <a:lnTo>
                      <a:pt x="37" y="5"/>
                    </a:lnTo>
                    <a:lnTo>
                      <a:pt x="28" y="2"/>
                    </a:lnTo>
                    <a:lnTo>
                      <a:pt x="0" y="99"/>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0" name="Freeform 792"/>
              <p:cNvSpPr>
                <a:spLocks/>
              </p:cNvSpPr>
              <p:nvPr/>
            </p:nvSpPr>
            <p:spPr bwMode="auto">
              <a:xfrm>
                <a:off x="2402" y="1475"/>
                <a:ext cx="37" cy="49"/>
              </a:xfrm>
              <a:custGeom>
                <a:avLst/>
                <a:gdLst>
                  <a:gd name="T0" fmla="*/ 0 w 37"/>
                  <a:gd name="T1" fmla="*/ 4 h 97"/>
                  <a:gd name="T2" fmla="*/ 28 w 37"/>
                  <a:gd name="T3" fmla="*/ 0 h 97"/>
                  <a:gd name="T4" fmla="*/ 37 w 37"/>
                  <a:gd name="T5" fmla="*/ 1 h 97"/>
                  <a:gd name="T6" fmla="*/ 37 w 37"/>
                  <a:gd name="T7" fmla="*/ 1 h 97"/>
                  <a:gd name="T8" fmla="*/ 27 w 37"/>
                  <a:gd name="T9" fmla="*/ 1 h 97"/>
                  <a:gd name="T10" fmla="*/ 0 w 37"/>
                  <a:gd name="T11" fmla="*/ 4 h 97"/>
                  <a:gd name="T12" fmla="*/ 0 w 37"/>
                  <a:gd name="T13" fmla="*/ 4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7">
                    <a:moveTo>
                      <a:pt x="0" y="97"/>
                    </a:moveTo>
                    <a:lnTo>
                      <a:pt x="28" y="0"/>
                    </a:lnTo>
                    <a:lnTo>
                      <a:pt x="37" y="3"/>
                    </a:lnTo>
                    <a:lnTo>
                      <a:pt x="37" y="5"/>
                    </a:lnTo>
                    <a:lnTo>
                      <a:pt x="27" y="1"/>
                    </a:lnTo>
                    <a:lnTo>
                      <a:pt x="0" y="97"/>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1" name="Freeform 793"/>
              <p:cNvSpPr>
                <a:spLocks/>
              </p:cNvSpPr>
              <p:nvPr/>
            </p:nvSpPr>
            <p:spPr bwMode="auto">
              <a:xfrm>
                <a:off x="2402" y="1476"/>
                <a:ext cx="37" cy="48"/>
              </a:xfrm>
              <a:custGeom>
                <a:avLst/>
                <a:gdLst>
                  <a:gd name="T0" fmla="*/ 0 w 37"/>
                  <a:gd name="T1" fmla="*/ 3 h 96"/>
                  <a:gd name="T2" fmla="*/ 27 w 37"/>
                  <a:gd name="T3" fmla="*/ 0 h 96"/>
                  <a:gd name="T4" fmla="*/ 37 w 37"/>
                  <a:gd name="T5" fmla="*/ 1 h 96"/>
                  <a:gd name="T6" fmla="*/ 35 w 37"/>
                  <a:gd name="T7" fmla="*/ 1 h 96"/>
                  <a:gd name="T8" fmla="*/ 27 w 37"/>
                  <a:gd name="T9" fmla="*/ 1 h 96"/>
                  <a:gd name="T10" fmla="*/ 0 w 37"/>
                  <a:gd name="T11" fmla="*/ 3 h 96"/>
                  <a:gd name="T12" fmla="*/ 0 w 37"/>
                  <a:gd name="T13" fmla="*/ 3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6">
                    <a:moveTo>
                      <a:pt x="0" y="96"/>
                    </a:moveTo>
                    <a:lnTo>
                      <a:pt x="27" y="0"/>
                    </a:lnTo>
                    <a:lnTo>
                      <a:pt x="37" y="4"/>
                    </a:lnTo>
                    <a:lnTo>
                      <a:pt x="35" y="6"/>
                    </a:lnTo>
                    <a:lnTo>
                      <a:pt x="27" y="4"/>
                    </a:lnTo>
                    <a:lnTo>
                      <a:pt x="0" y="96"/>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2" name="Freeform 794"/>
              <p:cNvSpPr>
                <a:spLocks/>
              </p:cNvSpPr>
              <p:nvPr/>
            </p:nvSpPr>
            <p:spPr bwMode="auto">
              <a:xfrm>
                <a:off x="2402" y="1478"/>
                <a:ext cx="35" cy="46"/>
              </a:xfrm>
              <a:custGeom>
                <a:avLst/>
                <a:gdLst>
                  <a:gd name="T0" fmla="*/ 0 w 35"/>
                  <a:gd name="T1" fmla="*/ 3 h 92"/>
                  <a:gd name="T2" fmla="*/ 27 w 35"/>
                  <a:gd name="T3" fmla="*/ 0 h 92"/>
                  <a:gd name="T4" fmla="*/ 35 w 35"/>
                  <a:gd name="T5" fmla="*/ 1 h 92"/>
                  <a:gd name="T6" fmla="*/ 35 w 35"/>
                  <a:gd name="T7" fmla="*/ 1 h 92"/>
                  <a:gd name="T8" fmla="*/ 27 w 35"/>
                  <a:gd name="T9" fmla="*/ 1 h 92"/>
                  <a:gd name="T10" fmla="*/ 0 w 35"/>
                  <a:gd name="T11" fmla="*/ 3 h 92"/>
                  <a:gd name="T12" fmla="*/ 0 w 35"/>
                  <a:gd name="T13" fmla="*/ 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2">
                    <a:moveTo>
                      <a:pt x="0" y="92"/>
                    </a:moveTo>
                    <a:lnTo>
                      <a:pt x="27" y="0"/>
                    </a:lnTo>
                    <a:lnTo>
                      <a:pt x="35" y="2"/>
                    </a:lnTo>
                    <a:lnTo>
                      <a:pt x="35" y="4"/>
                    </a:lnTo>
                    <a:lnTo>
                      <a:pt x="27" y="2"/>
                    </a:lnTo>
                    <a:lnTo>
                      <a:pt x="0" y="92"/>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3" name="Freeform 795"/>
              <p:cNvSpPr>
                <a:spLocks/>
              </p:cNvSpPr>
              <p:nvPr/>
            </p:nvSpPr>
            <p:spPr bwMode="auto">
              <a:xfrm>
                <a:off x="2402" y="1478"/>
                <a:ext cx="35" cy="46"/>
              </a:xfrm>
              <a:custGeom>
                <a:avLst/>
                <a:gdLst>
                  <a:gd name="T0" fmla="*/ 0 w 35"/>
                  <a:gd name="T1" fmla="*/ 3 h 90"/>
                  <a:gd name="T2" fmla="*/ 27 w 35"/>
                  <a:gd name="T3" fmla="*/ 0 h 90"/>
                  <a:gd name="T4" fmla="*/ 35 w 35"/>
                  <a:gd name="T5" fmla="*/ 1 h 90"/>
                  <a:gd name="T6" fmla="*/ 35 w 35"/>
                  <a:gd name="T7" fmla="*/ 1 h 90"/>
                  <a:gd name="T8" fmla="*/ 27 w 35"/>
                  <a:gd name="T9" fmla="*/ 1 h 90"/>
                  <a:gd name="T10" fmla="*/ 0 w 35"/>
                  <a:gd name="T11" fmla="*/ 3 h 90"/>
                  <a:gd name="T12" fmla="*/ 0 w 35"/>
                  <a:gd name="T13" fmla="*/ 3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0">
                    <a:moveTo>
                      <a:pt x="0" y="90"/>
                    </a:moveTo>
                    <a:lnTo>
                      <a:pt x="27" y="0"/>
                    </a:lnTo>
                    <a:lnTo>
                      <a:pt x="35" y="2"/>
                    </a:lnTo>
                    <a:lnTo>
                      <a:pt x="35" y="5"/>
                    </a:lnTo>
                    <a:lnTo>
                      <a:pt x="27" y="2"/>
                    </a:lnTo>
                    <a:lnTo>
                      <a:pt x="0" y="90"/>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4" name="Freeform 796"/>
              <p:cNvSpPr>
                <a:spLocks/>
              </p:cNvSpPr>
              <p:nvPr/>
            </p:nvSpPr>
            <p:spPr bwMode="auto">
              <a:xfrm>
                <a:off x="2402" y="1479"/>
                <a:ext cx="35" cy="45"/>
              </a:xfrm>
              <a:custGeom>
                <a:avLst/>
                <a:gdLst>
                  <a:gd name="T0" fmla="*/ 0 w 35"/>
                  <a:gd name="T1" fmla="*/ 3 h 88"/>
                  <a:gd name="T2" fmla="*/ 27 w 35"/>
                  <a:gd name="T3" fmla="*/ 0 h 88"/>
                  <a:gd name="T4" fmla="*/ 35 w 35"/>
                  <a:gd name="T5" fmla="*/ 1 h 88"/>
                  <a:gd name="T6" fmla="*/ 34 w 35"/>
                  <a:gd name="T7" fmla="*/ 1 h 88"/>
                  <a:gd name="T8" fmla="*/ 25 w 35"/>
                  <a:gd name="T9" fmla="*/ 1 h 88"/>
                  <a:gd name="T10" fmla="*/ 1 w 35"/>
                  <a:gd name="T11" fmla="*/ 3 h 88"/>
                  <a:gd name="T12" fmla="*/ 0 w 35"/>
                  <a:gd name="T13" fmla="*/ 3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88">
                    <a:moveTo>
                      <a:pt x="0" y="88"/>
                    </a:moveTo>
                    <a:lnTo>
                      <a:pt x="27" y="0"/>
                    </a:lnTo>
                    <a:lnTo>
                      <a:pt x="35" y="3"/>
                    </a:lnTo>
                    <a:lnTo>
                      <a:pt x="34" y="5"/>
                    </a:lnTo>
                    <a:lnTo>
                      <a:pt x="25" y="2"/>
                    </a:lnTo>
                    <a:lnTo>
                      <a:pt x="1" y="88"/>
                    </a:lnTo>
                    <a:lnTo>
                      <a:pt x="0" y="8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5" name="Freeform 797"/>
              <p:cNvSpPr>
                <a:spLocks/>
              </p:cNvSpPr>
              <p:nvPr/>
            </p:nvSpPr>
            <p:spPr bwMode="auto">
              <a:xfrm>
                <a:off x="2403" y="1480"/>
                <a:ext cx="33" cy="44"/>
              </a:xfrm>
              <a:custGeom>
                <a:avLst/>
                <a:gdLst>
                  <a:gd name="T0" fmla="*/ 0 w 33"/>
                  <a:gd name="T1" fmla="*/ 3 h 86"/>
                  <a:gd name="T2" fmla="*/ 24 w 33"/>
                  <a:gd name="T3" fmla="*/ 0 h 86"/>
                  <a:gd name="T4" fmla="*/ 33 w 33"/>
                  <a:gd name="T5" fmla="*/ 1 h 86"/>
                  <a:gd name="T6" fmla="*/ 33 w 33"/>
                  <a:gd name="T7" fmla="*/ 1 h 86"/>
                  <a:gd name="T8" fmla="*/ 24 w 33"/>
                  <a:gd name="T9" fmla="*/ 1 h 86"/>
                  <a:gd name="T10" fmla="*/ 0 w 33"/>
                  <a:gd name="T11" fmla="*/ 3 h 86"/>
                  <a:gd name="T12" fmla="*/ 0 w 33"/>
                  <a:gd name="T13" fmla="*/ 3 h 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86">
                    <a:moveTo>
                      <a:pt x="0" y="86"/>
                    </a:moveTo>
                    <a:lnTo>
                      <a:pt x="24" y="0"/>
                    </a:lnTo>
                    <a:lnTo>
                      <a:pt x="33" y="3"/>
                    </a:lnTo>
                    <a:lnTo>
                      <a:pt x="33" y="5"/>
                    </a:lnTo>
                    <a:lnTo>
                      <a:pt x="24" y="1"/>
                    </a:lnTo>
                    <a:lnTo>
                      <a:pt x="0" y="86"/>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6" name="Freeform 798"/>
              <p:cNvSpPr>
                <a:spLocks/>
              </p:cNvSpPr>
              <p:nvPr/>
            </p:nvSpPr>
            <p:spPr bwMode="auto">
              <a:xfrm>
                <a:off x="2403" y="1481"/>
                <a:ext cx="33" cy="43"/>
              </a:xfrm>
              <a:custGeom>
                <a:avLst/>
                <a:gdLst>
                  <a:gd name="T0" fmla="*/ 0 w 33"/>
                  <a:gd name="T1" fmla="*/ 3 h 85"/>
                  <a:gd name="T2" fmla="*/ 24 w 33"/>
                  <a:gd name="T3" fmla="*/ 0 h 85"/>
                  <a:gd name="T4" fmla="*/ 33 w 33"/>
                  <a:gd name="T5" fmla="*/ 1 h 85"/>
                  <a:gd name="T6" fmla="*/ 31 w 33"/>
                  <a:gd name="T7" fmla="*/ 1 h 85"/>
                  <a:gd name="T8" fmla="*/ 24 w 33"/>
                  <a:gd name="T9" fmla="*/ 1 h 85"/>
                  <a:gd name="T10" fmla="*/ 0 w 33"/>
                  <a:gd name="T11" fmla="*/ 3 h 85"/>
                  <a:gd name="T12" fmla="*/ 0 w 33"/>
                  <a:gd name="T13" fmla="*/ 3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85">
                    <a:moveTo>
                      <a:pt x="0" y="85"/>
                    </a:moveTo>
                    <a:lnTo>
                      <a:pt x="24" y="0"/>
                    </a:lnTo>
                    <a:lnTo>
                      <a:pt x="33" y="4"/>
                    </a:lnTo>
                    <a:lnTo>
                      <a:pt x="31" y="6"/>
                    </a:lnTo>
                    <a:lnTo>
                      <a:pt x="24" y="4"/>
                    </a:lnTo>
                    <a:lnTo>
                      <a:pt x="0" y="85"/>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7" name="Freeform 799"/>
              <p:cNvSpPr>
                <a:spLocks/>
              </p:cNvSpPr>
              <p:nvPr/>
            </p:nvSpPr>
            <p:spPr bwMode="auto">
              <a:xfrm>
                <a:off x="2403" y="1483"/>
                <a:ext cx="31" cy="41"/>
              </a:xfrm>
              <a:custGeom>
                <a:avLst/>
                <a:gdLst>
                  <a:gd name="T0" fmla="*/ 0 w 31"/>
                  <a:gd name="T1" fmla="*/ 3 h 81"/>
                  <a:gd name="T2" fmla="*/ 24 w 31"/>
                  <a:gd name="T3" fmla="*/ 0 h 81"/>
                  <a:gd name="T4" fmla="*/ 31 w 31"/>
                  <a:gd name="T5" fmla="*/ 1 h 81"/>
                  <a:gd name="T6" fmla="*/ 31 w 31"/>
                  <a:gd name="T7" fmla="*/ 1 h 81"/>
                  <a:gd name="T8" fmla="*/ 23 w 31"/>
                  <a:gd name="T9" fmla="*/ 1 h 81"/>
                  <a:gd name="T10" fmla="*/ 0 w 31"/>
                  <a:gd name="T11" fmla="*/ 3 h 81"/>
                  <a:gd name="T12" fmla="*/ 0 w 31"/>
                  <a:gd name="T13" fmla="*/ 3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1">
                    <a:moveTo>
                      <a:pt x="0" y="81"/>
                    </a:moveTo>
                    <a:lnTo>
                      <a:pt x="24" y="0"/>
                    </a:lnTo>
                    <a:lnTo>
                      <a:pt x="31" y="2"/>
                    </a:lnTo>
                    <a:lnTo>
                      <a:pt x="31" y="4"/>
                    </a:lnTo>
                    <a:lnTo>
                      <a:pt x="23" y="2"/>
                    </a:lnTo>
                    <a:lnTo>
                      <a:pt x="0" y="81"/>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8" name="Freeform 800"/>
              <p:cNvSpPr>
                <a:spLocks/>
              </p:cNvSpPr>
              <p:nvPr/>
            </p:nvSpPr>
            <p:spPr bwMode="auto">
              <a:xfrm>
                <a:off x="2403" y="1484"/>
                <a:ext cx="31" cy="40"/>
              </a:xfrm>
              <a:custGeom>
                <a:avLst/>
                <a:gdLst>
                  <a:gd name="T0" fmla="*/ 0 w 31"/>
                  <a:gd name="T1" fmla="*/ 3 h 79"/>
                  <a:gd name="T2" fmla="*/ 23 w 31"/>
                  <a:gd name="T3" fmla="*/ 0 h 79"/>
                  <a:gd name="T4" fmla="*/ 31 w 31"/>
                  <a:gd name="T5" fmla="*/ 1 h 79"/>
                  <a:gd name="T6" fmla="*/ 30 w 31"/>
                  <a:gd name="T7" fmla="*/ 1 h 79"/>
                  <a:gd name="T8" fmla="*/ 23 w 31"/>
                  <a:gd name="T9" fmla="*/ 1 h 79"/>
                  <a:gd name="T10" fmla="*/ 0 w 31"/>
                  <a:gd name="T11" fmla="*/ 3 h 79"/>
                  <a:gd name="T12" fmla="*/ 0 w 31"/>
                  <a:gd name="T13" fmla="*/ 3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79">
                    <a:moveTo>
                      <a:pt x="0" y="79"/>
                    </a:moveTo>
                    <a:lnTo>
                      <a:pt x="23" y="0"/>
                    </a:lnTo>
                    <a:lnTo>
                      <a:pt x="31" y="2"/>
                    </a:lnTo>
                    <a:lnTo>
                      <a:pt x="30" y="5"/>
                    </a:lnTo>
                    <a:lnTo>
                      <a:pt x="23" y="2"/>
                    </a:lnTo>
                    <a:lnTo>
                      <a:pt x="0" y="79"/>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49" name="Freeform 801"/>
              <p:cNvSpPr>
                <a:spLocks/>
              </p:cNvSpPr>
              <p:nvPr/>
            </p:nvSpPr>
            <p:spPr bwMode="auto">
              <a:xfrm>
                <a:off x="2403" y="1485"/>
                <a:ext cx="30" cy="39"/>
              </a:xfrm>
              <a:custGeom>
                <a:avLst/>
                <a:gdLst>
                  <a:gd name="T0" fmla="*/ 0 w 30"/>
                  <a:gd name="T1" fmla="*/ 3 h 77"/>
                  <a:gd name="T2" fmla="*/ 23 w 30"/>
                  <a:gd name="T3" fmla="*/ 0 h 77"/>
                  <a:gd name="T4" fmla="*/ 30 w 30"/>
                  <a:gd name="T5" fmla="*/ 1 h 77"/>
                  <a:gd name="T6" fmla="*/ 30 w 30"/>
                  <a:gd name="T7" fmla="*/ 1 h 77"/>
                  <a:gd name="T8" fmla="*/ 23 w 30"/>
                  <a:gd name="T9" fmla="*/ 1 h 77"/>
                  <a:gd name="T10" fmla="*/ 0 w 30"/>
                  <a:gd name="T11" fmla="*/ 3 h 77"/>
                  <a:gd name="T12" fmla="*/ 0 w 30"/>
                  <a:gd name="T13" fmla="*/ 3 h 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77">
                    <a:moveTo>
                      <a:pt x="0" y="77"/>
                    </a:moveTo>
                    <a:lnTo>
                      <a:pt x="23" y="0"/>
                    </a:lnTo>
                    <a:lnTo>
                      <a:pt x="30" y="3"/>
                    </a:lnTo>
                    <a:lnTo>
                      <a:pt x="30" y="5"/>
                    </a:lnTo>
                    <a:lnTo>
                      <a:pt x="23" y="3"/>
                    </a:lnTo>
                    <a:lnTo>
                      <a:pt x="0" y="77"/>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0" name="Freeform 802"/>
              <p:cNvSpPr>
                <a:spLocks/>
              </p:cNvSpPr>
              <p:nvPr/>
            </p:nvSpPr>
            <p:spPr bwMode="auto">
              <a:xfrm>
                <a:off x="2403" y="1487"/>
                <a:ext cx="30" cy="37"/>
              </a:xfrm>
              <a:custGeom>
                <a:avLst/>
                <a:gdLst>
                  <a:gd name="T0" fmla="*/ 0 w 30"/>
                  <a:gd name="T1" fmla="*/ 3 h 74"/>
                  <a:gd name="T2" fmla="*/ 23 w 30"/>
                  <a:gd name="T3" fmla="*/ 0 h 74"/>
                  <a:gd name="T4" fmla="*/ 30 w 30"/>
                  <a:gd name="T5" fmla="*/ 1 h 74"/>
                  <a:gd name="T6" fmla="*/ 28 w 30"/>
                  <a:gd name="T7" fmla="*/ 1 h 74"/>
                  <a:gd name="T8" fmla="*/ 21 w 30"/>
                  <a:gd name="T9" fmla="*/ 1 h 74"/>
                  <a:gd name="T10" fmla="*/ 2 w 30"/>
                  <a:gd name="T11" fmla="*/ 3 h 74"/>
                  <a:gd name="T12" fmla="*/ 0 w 30"/>
                  <a:gd name="T13" fmla="*/ 3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74">
                    <a:moveTo>
                      <a:pt x="0" y="74"/>
                    </a:moveTo>
                    <a:lnTo>
                      <a:pt x="23" y="0"/>
                    </a:lnTo>
                    <a:lnTo>
                      <a:pt x="30" y="2"/>
                    </a:lnTo>
                    <a:lnTo>
                      <a:pt x="28" y="6"/>
                    </a:lnTo>
                    <a:lnTo>
                      <a:pt x="21" y="2"/>
                    </a:lnTo>
                    <a:lnTo>
                      <a:pt x="2" y="74"/>
                    </a:lnTo>
                    <a:lnTo>
                      <a:pt x="0" y="74"/>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1" name="Freeform 803"/>
              <p:cNvSpPr>
                <a:spLocks/>
              </p:cNvSpPr>
              <p:nvPr/>
            </p:nvSpPr>
            <p:spPr bwMode="auto">
              <a:xfrm>
                <a:off x="2405" y="1488"/>
                <a:ext cx="26" cy="36"/>
              </a:xfrm>
              <a:custGeom>
                <a:avLst/>
                <a:gdLst>
                  <a:gd name="T0" fmla="*/ 0 w 26"/>
                  <a:gd name="T1" fmla="*/ 3 h 72"/>
                  <a:gd name="T2" fmla="*/ 19 w 26"/>
                  <a:gd name="T3" fmla="*/ 0 h 72"/>
                  <a:gd name="T4" fmla="*/ 26 w 26"/>
                  <a:gd name="T5" fmla="*/ 1 h 72"/>
                  <a:gd name="T6" fmla="*/ 26 w 26"/>
                  <a:gd name="T7" fmla="*/ 1 h 72"/>
                  <a:gd name="T8" fmla="*/ 19 w 26"/>
                  <a:gd name="T9" fmla="*/ 1 h 72"/>
                  <a:gd name="T10" fmla="*/ 0 w 26"/>
                  <a:gd name="T11" fmla="*/ 3 h 72"/>
                  <a:gd name="T12" fmla="*/ 0 w 26"/>
                  <a:gd name="T13" fmla="*/ 3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72">
                    <a:moveTo>
                      <a:pt x="0" y="72"/>
                    </a:moveTo>
                    <a:lnTo>
                      <a:pt x="19" y="0"/>
                    </a:lnTo>
                    <a:lnTo>
                      <a:pt x="26" y="4"/>
                    </a:lnTo>
                    <a:lnTo>
                      <a:pt x="26" y="5"/>
                    </a:lnTo>
                    <a:lnTo>
                      <a:pt x="19" y="4"/>
                    </a:lnTo>
                    <a:lnTo>
                      <a:pt x="0" y="7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2" name="Freeform 804"/>
              <p:cNvSpPr>
                <a:spLocks/>
              </p:cNvSpPr>
              <p:nvPr/>
            </p:nvSpPr>
            <p:spPr bwMode="auto">
              <a:xfrm>
                <a:off x="2405" y="1489"/>
                <a:ext cx="26" cy="35"/>
              </a:xfrm>
              <a:custGeom>
                <a:avLst/>
                <a:gdLst>
                  <a:gd name="T0" fmla="*/ 0 w 26"/>
                  <a:gd name="T1" fmla="*/ 3 h 68"/>
                  <a:gd name="T2" fmla="*/ 19 w 26"/>
                  <a:gd name="T3" fmla="*/ 0 h 68"/>
                  <a:gd name="T4" fmla="*/ 26 w 26"/>
                  <a:gd name="T5" fmla="*/ 1 h 68"/>
                  <a:gd name="T6" fmla="*/ 25 w 26"/>
                  <a:gd name="T7" fmla="*/ 1 h 68"/>
                  <a:gd name="T8" fmla="*/ 19 w 26"/>
                  <a:gd name="T9" fmla="*/ 1 h 68"/>
                  <a:gd name="T10" fmla="*/ 0 w 26"/>
                  <a:gd name="T11" fmla="*/ 3 h 68"/>
                  <a:gd name="T12" fmla="*/ 0 w 26"/>
                  <a:gd name="T13" fmla="*/ 3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68">
                    <a:moveTo>
                      <a:pt x="0" y="68"/>
                    </a:moveTo>
                    <a:lnTo>
                      <a:pt x="19" y="0"/>
                    </a:lnTo>
                    <a:lnTo>
                      <a:pt x="26" y="1"/>
                    </a:lnTo>
                    <a:lnTo>
                      <a:pt x="25" y="5"/>
                    </a:lnTo>
                    <a:lnTo>
                      <a:pt x="19" y="1"/>
                    </a:lnTo>
                    <a:lnTo>
                      <a:pt x="0" y="6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3" name="Freeform 805"/>
              <p:cNvSpPr>
                <a:spLocks/>
              </p:cNvSpPr>
              <p:nvPr/>
            </p:nvSpPr>
            <p:spPr bwMode="auto">
              <a:xfrm>
                <a:off x="2405" y="1490"/>
                <a:ext cx="25" cy="34"/>
              </a:xfrm>
              <a:custGeom>
                <a:avLst/>
                <a:gdLst>
                  <a:gd name="T0" fmla="*/ 0 w 25"/>
                  <a:gd name="T1" fmla="*/ 3 h 67"/>
                  <a:gd name="T2" fmla="*/ 19 w 25"/>
                  <a:gd name="T3" fmla="*/ 0 h 67"/>
                  <a:gd name="T4" fmla="*/ 25 w 25"/>
                  <a:gd name="T5" fmla="*/ 1 h 67"/>
                  <a:gd name="T6" fmla="*/ 24 w 25"/>
                  <a:gd name="T7" fmla="*/ 1 h 67"/>
                  <a:gd name="T8" fmla="*/ 18 w 25"/>
                  <a:gd name="T9" fmla="*/ 1 h 67"/>
                  <a:gd name="T10" fmla="*/ 0 w 25"/>
                  <a:gd name="T11" fmla="*/ 3 h 67"/>
                  <a:gd name="T12" fmla="*/ 0 w 25"/>
                  <a:gd name="T13" fmla="*/ 3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67">
                    <a:moveTo>
                      <a:pt x="0" y="67"/>
                    </a:moveTo>
                    <a:lnTo>
                      <a:pt x="19" y="0"/>
                    </a:lnTo>
                    <a:lnTo>
                      <a:pt x="25" y="4"/>
                    </a:lnTo>
                    <a:lnTo>
                      <a:pt x="24" y="6"/>
                    </a:lnTo>
                    <a:lnTo>
                      <a:pt x="18" y="4"/>
                    </a:lnTo>
                    <a:lnTo>
                      <a:pt x="0" y="6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4" name="Freeform 806"/>
              <p:cNvSpPr>
                <a:spLocks/>
              </p:cNvSpPr>
              <p:nvPr/>
            </p:nvSpPr>
            <p:spPr bwMode="auto">
              <a:xfrm>
                <a:off x="2405" y="1492"/>
                <a:ext cx="24" cy="32"/>
              </a:xfrm>
              <a:custGeom>
                <a:avLst/>
                <a:gdLst>
                  <a:gd name="T0" fmla="*/ 0 w 24"/>
                  <a:gd name="T1" fmla="*/ 2 h 63"/>
                  <a:gd name="T2" fmla="*/ 18 w 24"/>
                  <a:gd name="T3" fmla="*/ 0 h 63"/>
                  <a:gd name="T4" fmla="*/ 24 w 24"/>
                  <a:gd name="T5" fmla="*/ 1 h 63"/>
                  <a:gd name="T6" fmla="*/ 24 w 24"/>
                  <a:gd name="T7" fmla="*/ 1 h 63"/>
                  <a:gd name="T8" fmla="*/ 18 w 24"/>
                  <a:gd name="T9" fmla="*/ 1 h 63"/>
                  <a:gd name="T10" fmla="*/ 0 w 24"/>
                  <a:gd name="T11" fmla="*/ 2 h 63"/>
                  <a:gd name="T12" fmla="*/ 0 w 24"/>
                  <a:gd name="T13" fmla="*/ 2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3">
                    <a:moveTo>
                      <a:pt x="0" y="63"/>
                    </a:moveTo>
                    <a:lnTo>
                      <a:pt x="18" y="0"/>
                    </a:lnTo>
                    <a:lnTo>
                      <a:pt x="24" y="2"/>
                    </a:lnTo>
                    <a:lnTo>
                      <a:pt x="24" y="5"/>
                    </a:lnTo>
                    <a:lnTo>
                      <a:pt x="18" y="4"/>
                    </a:lnTo>
                    <a:lnTo>
                      <a:pt x="0" y="63"/>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5" name="Freeform 807"/>
              <p:cNvSpPr>
                <a:spLocks/>
              </p:cNvSpPr>
              <p:nvPr/>
            </p:nvSpPr>
            <p:spPr bwMode="auto">
              <a:xfrm>
                <a:off x="2405" y="1494"/>
                <a:ext cx="24" cy="30"/>
              </a:xfrm>
              <a:custGeom>
                <a:avLst/>
                <a:gdLst>
                  <a:gd name="T0" fmla="*/ 0 w 24"/>
                  <a:gd name="T1" fmla="*/ 2 h 59"/>
                  <a:gd name="T2" fmla="*/ 18 w 24"/>
                  <a:gd name="T3" fmla="*/ 0 h 59"/>
                  <a:gd name="T4" fmla="*/ 24 w 24"/>
                  <a:gd name="T5" fmla="*/ 1 h 59"/>
                  <a:gd name="T6" fmla="*/ 22 w 24"/>
                  <a:gd name="T7" fmla="*/ 1 h 59"/>
                  <a:gd name="T8" fmla="*/ 17 w 24"/>
                  <a:gd name="T9" fmla="*/ 1 h 59"/>
                  <a:gd name="T10" fmla="*/ 1 w 24"/>
                  <a:gd name="T11" fmla="*/ 2 h 59"/>
                  <a:gd name="T12" fmla="*/ 0 w 24"/>
                  <a:gd name="T13" fmla="*/ 2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59">
                    <a:moveTo>
                      <a:pt x="0" y="59"/>
                    </a:moveTo>
                    <a:lnTo>
                      <a:pt x="18" y="0"/>
                    </a:lnTo>
                    <a:lnTo>
                      <a:pt x="24" y="1"/>
                    </a:lnTo>
                    <a:lnTo>
                      <a:pt x="22" y="5"/>
                    </a:lnTo>
                    <a:lnTo>
                      <a:pt x="17" y="3"/>
                    </a:lnTo>
                    <a:lnTo>
                      <a:pt x="1" y="59"/>
                    </a:lnTo>
                    <a:lnTo>
                      <a:pt x="0" y="59"/>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6" name="Freeform 808"/>
              <p:cNvSpPr>
                <a:spLocks/>
              </p:cNvSpPr>
              <p:nvPr/>
            </p:nvSpPr>
            <p:spPr bwMode="auto">
              <a:xfrm>
                <a:off x="2406" y="1496"/>
                <a:ext cx="21" cy="28"/>
              </a:xfrm>
              <a:custGeom>
                <a:avLst/>
                <a:gdLst>
                  <a:gd name="T0" fmla="*/ 0 w 21"/>
                  <a:gd name="T1" fmla="*/ 2 h 56"/>
                  <a:gd name="T2" fmla="*/ 16 w 21"/>
                  <a:gd name="T3" fmla="*/ 0 h 56"/>
                  <a:gd name="T4" fmla="*/ 21 w 21"/>
                  <a:gd name="T5" fmla="*/ 1 h 56"/>
                  <a:gd name="T6" fmla="*/ 20 w 21"/>
                  <a:gd name="T7" fmla="*/ 1 h 56"/>
                  <a:gd name="T8" fmla="*/ 16 w 21"/>
                  <a:gd name="T9" fmla="*/ 1 h 56"/>
                  <a:gd name="T10" fmla="*/ 0 w 21"/>
                  <a:gd name="T11" fmla="*/ 2 h 56"/>
                  <a:gd name="T12" fmla="*/ 0 w 21"/>
                  <a:gd name="T13" fmla="*/ 2 h 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56">
                    <a:moveTo>
                      <a:pt x="0" y="56"/>
                    </a:moveTo>
                    <a:lnTo>
                      <a:pt x="16" y="0"/>
                    </a:lnTo>
                    <a:lnTo>
                      <a:pt x="21" y="2"/>
                    </a:lnTo>
                    <a:lnTo>
                      <a:pt x="20" y="6"/>
                    </a:lnTo>
                    <a:lnTo>
                      <a:pt x="16" y="4"/>
                    </a:lnTo>
                    <a:lnTo>
                      <a:pt x="0" y="5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7" name="Freeform 809"/>
              <p:cNvSpPr>
                <a:spLocks/>
              </p:cNvSpPr>
              <p:nvPr/>
            </p:nvSpPr>
            <p:spPr bwMode="auto">
              <a:xfrm>
                <a:off x="2406" y="1497"/>
                <a:ext cx="20" cy="28"/>
              </a:xfrm>
              <a:custGeom>
                <a:avLst/>
                <a:gdLst>
                  <a:gd name="T0" fmla="*/ 0 w 20"/>
                  <a:gd name="T1" fmla="*/ 2 h 54"/>
                  <a:gd name="T2" fmla="*/ 16 w 20"/>
                  <a:gd name="T3" fmla="*/ 0 h 54"/>
                  <a:gd name="T4" fmla="*/ 20 w 20"/>
                  <a:gd name="T5" fmla="*/ 1 h 54"/>
                  <a:gd name="T6" fmla="*/ 20 w 20"/>
                  <a:gd name="T7" fmla="*/ 1 h 54"/>
                  <a:gd name="T8" fmla="*/ 14 w 20"/>
                  <a:gd name="T9" fmla="*/ 1 h 54"/>
                  <a:gd name="T10" fmla="*/ 0 w 20"/>
                  <a:gd name="T11" fmla="*/ 2 h 54"/>
                  <a:gd name="T12" fmla="*/ 0 w 20"/>
                  <a:gd name="T13" fmla="*/ 2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4">
                    <a:moveTo>
                      <a:pt x="0" y="52"/>
                    </a:moveTo>
                    <a:lnTo>
                      <a:pt x="16" y="0"/>
                    </a:lnTo>
                    <a:lnTo>
                      <a:pt x="20" y="2"/>
                    </a:lnTo>
                    <a:lnTo>
                      <a:pt x="20" y="5"/>
                    </a:lnTo>
                    <a:lnTo>
                      <a:pt x="14" y="4"/>
                    </a:lnTo>
                    <a:lnTo>
                      <a:pt x="0" y="54"/>
                    </a:lnTo>
                    <a:lnTo>
                      <a:pt x="0" y="52"/>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8" name="Freeform 810"/>
              <p:cNvSpPr>
                <a:spLocks/>
              </p:cNvSpPr>
              <p:nvPr/>
            </p:nvSpPr>
            <p:spPr bwMode="auto">
              <a:xfrm>
                <a:off x="2406" y="1499"/>
                <a:ext cx="20" cy="26"/>
              </a:xfrm>
              <a:custGeom>
                <a:avLst/>
                <a:gdLst>
                  <a:gd name="T0" fmla="*/ 0 w 20"/>
                  <a:gd name="T1" fmla="*/ 2 h 50"/>
                  <a:gd name="T2" fmla="*/ 14 w 20"/>
                  <a:gd name="T3" fmla="*/ 0 h 50"/>
                  <a:gd name="T4" fmla="*/ 20 w 20"/>
                  <a:gd name="T5" fmla="*/ 1 h 50"/>
                  <a:gd name="T6" fmla="*/ 18 w 20"/>
                  <a:gd name="T7" fmla="*/ 1 h 50"/>
                  <a:gd name="T8" fmla="*/ 14 w 20"/>
                  <a:gd name="T9" fmla="*/ 1 h 50"/>
                  <a:gd name="T10" fmla="*/ 0 w 20"/>
                  <a:gd name="T11" fmla="*/ 2 h 50"/>
                  <a:gd name="T12" fmla="*/ 0 w 20"/>
                  <a:gd name="T13" fmla="*/ 2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0">
                    <a:moveTo>
                      <a:pt x="0" y="50"/>
                    </a:moveTo>
                    <a:lnTo>
                      <a:pt x="14" y="0"/>
                    </a:lnTo>
                    <a:lnTo>
                      <a:pt x="20" y="1"/>
                    </a:lnTo>
                    <a:lnTo>
                      <a:pt x="18" y="5"/>
                    </a:lnTo>
                    <a:lnTo>
                      <a:pt x="14" y="3"/>
                    </a:lnTo>
                    <a:lnTo>
                      <a:pt x="0" y="5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59" name="Freeform 811"/>
              <p:cNvSpPr>
                <a:spLocks/>
              </p:cNvSpPr>
              <p:nvPr/>
            </p:nvSpPr>
            <p:spPr bwMode="auto">
              <a:xfrm>
                <a:off x="2406" y="1501"/>
                <a:ext cx="18" cy="24"/>
              </a:xfrm>
              <a:custGeom>
                <a:avLst/>
                <a:gdLst>
                  <a:gd name="T0" fmla="*/ 0 w 18"/>
                  <a:gd name="T1" fmla="*/ 2 h 47"/>
                  <a:gd name="T2" fmla="*/ 14 w 18"/>
                  <a:gd name="T3" fmla="*/ 0 h 47"/>
                  <a:gd name="T4" fmla="*/ 18 w 18"/>
                  <a:gd name="T5" fmla="*/ 1 h 47"/>
                  <a:gd name="T6" fmla="*/ 17 w 18"/>
                  <a:gd name="T7" fmla="*/ 1 h 47"/>
                  <a:gd name="T8" fmla="*/ 13 w 18"/>
                  <a:gd name="T9" fmla="*/ 1 h 47"/>
                  <a:gd name="T10" fmla="*/ 1 w 18"/>
                  <a:gd name="T11" fmla="*/ 2 h 47"/>
                  <a:gd name="T12" fmla="*/ 0 w 18"/>
                  <a:gd name="T13" fmla="*/ 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7">
                    <a:moveTo>
                      <a:pt x="0" y="47"/>
                    </a:moveTo>
                    <a:lnTo>
                      <a:pt x="14" y="0"/>
                    </a:lnTo>
                    <a:lnTo>
                      <a:pt x="18" y="2"/>
                    </a:lnTo>
                    <a:lnTo>
                      <a:pt x="17" y="6"/>
                    </a:lnTo>
                    <a:lnTo>
                      <a:pt x="13" y="4"/>
                    </a:lnTo>
                    <a:lnTo>
                      <a:pt x="1" y="47"/>
                    </a:lnTo>
                    <a:lnTo>
                      <a:pt x="0" y="47"/>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0" name="Freeform 812"/>
              <p:cNvSpPr>
                <a:spLocks/>
              </p:cNvSpPr>
              <p:nvPr/>
            </p:nvSpPr>
            <p:spPr bwMode="auto">
              <a:xfrm>
                <a:off x="2407" y="1503"/>
                <a:ext cx="16" cy="22"/>
              </a:xfrm>
              <a:custGeom>
                <a:avLst/>
                <a:gdLst>
                  <a:gd name="T0" fmla="*/ 0 w 16"/>
                  <a:gd name="T1" fmla="*/ 2 h 43"/>
                  <a:gd name="T2" fmla="*/ 12 w 16"/>
                  <a:gd name="T3" fmla="*/ 0 h 43"/>
                  <a:gd name="T4" fmla="*/ 16 w 16"/>
                  <a:gd name="T5" fmla="*/ 1 h 43"/>
                  <a:gd name="T6" fmla="*/ 15 w 16"/>
                  <a:gd name="T7" fmla="*/ 1 h 43"/>
                  <a:gd name="T8" fmla="*/ 12 w 16"/>
                  <a:gd name="T9" fmla="*/ 1 h 43"/>
                  <a:gd name="T10" fmla="*/ 0 w 16"/>
                  <a:gd name="T11" fmla="*/ 2 h 43"/>
                  <a:gd name="T12" fmla="*/ 0 w 16"/>
                  <a:gd name="T13" fmla="*/ 2 h 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3">
                    <a:moveTo>
                      <a:pt x="0" y="43"/>
                    </a:moveTo>
                    <a:lnTo>
                      <a:pt x="12" y="0"/>
                    </a:lnTo>
                    <a:lnTo>
                      <a:pt x="16" y="2"/>
                    </a:lnTo>
                    <a:lnTo>
                      <a:pt x="15" y="5"/>
                    </a:lnTo>
                    <a:lnTo>
                      <a:pt x="12" y="3"/>
                    </a:lnTo>
                    <a:lnTo>
                      <a:pt x="0" y="43"/>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1" name="Freeform 813"/>
              <p:cNvSpPr>
                <a:spLocks/>
              </p:cNvSpPr>
              <p:nvPr/>
            </p:nvSpPr>
            <p:spPr bwMode="auto">
              <a:xfrm>
                <a:off x="2407" y="1505"/>
                <a:ext cx="15" cy="20"/>
              </a:xfrm>
              <a:custGeom>
                <a:avLst/>
                <a:gdLst>
                  <a:gd name="T0" fmla="*/ 0 w 15"/>
                  <a:gd name="T1" fmla="*/ 2 h 40"/>
                  <a:gd name="T2" fmla="*/ 12 w 15"/>
                  <a:gd name="T3" fmla="*/ 0 h 40"/>
                  <a:gd name="T4" fmla="*/ 15 w 15"/>
                  <a:gd name="T5" fmla="*/ 1 h 40"/>
                  <a:gd name="T6" fmla="*/ 15 w 15"/>
                  <a:gd name="T7" fmla="*/ 1 h 40"/>
                  <a:gd name="T8" fmla="*/ 10 w 15"/>
                  <a:gd name="T9" fmla="*/ 1 h 40"/>
                  <a:gd name="T10" fmla="*/ 0 w 15"/>
                  <a:gd name="T11" fmla="*/ 2 h 40"/>
                  <a:gd name="T12" fmla="*/ 0 w 15"/>
                  <a:gd name="T13" fmla="*/ 2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0">
                    <a:moveTo>
                      <a:pt x="0" y="40"/>
                    </a:moveTo>
                    <a:lnTo>
                      <a:pt x="12" y="0"/>
                    </a:lnTo>
                    <a:lnTo>
                      <a:pt x="15" y="2"/>
                    </a:lnTo>
                    <a:lnTo>
                      <a:pt x="15" y="6"/>
                    </a:lnTo>
                    <a:lnTo>
                      <a:pt x="10" y="6"/>
                    </a:lnTo>
                    <a:lnTo>
                      <a:pt x="0" y="4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2" name="Freeform 814"/>
              <p:cNvSpPr>
                <a:spLocks/>
              </p:cNvSpPr>
              <p:nvPr/>
            </p:nvSpPr>
            <p:spPr bwMode="auto">
              <a:xfrm>
                <a:off x="2407" y="1507"/>
                <a:ext cx="15" cy="18"/>
              </a:xfrm>
              <a:custGeom>
                <a:avLst/>
                <a:gdLst>
                  <a:gd name="T0" fmla="*/ 0 w 15"/>
                  <a:gd name="T1" fmla="*/ 2 h 34"/>
                  <a:gd name="T2" fmla="*/ 10 w 15"/>
                  <a:gd name="T3" fmla="*/ 0 h 34"/>
                  <a:gd name="T4" fmla="*/ 15 w 15"/>
                  <a:gd name="T5" fmla="*/ 0 h 34"/>
                  <a:gd name="T6" fmla="*/ 13 w 15"/>
                  <a:gd name="T7" fmla="*/ 1 h 34"/>
                  <a:gd name="T8" fmla="*/ 10 w 15"/>
                  <a:gd name="T9" fmla="*/ 1 h 34"/>
                  <a:gd name="T10" fmla="*/ 0 w 15"/>
                  <a:gd name="T11" fmla="*/ 2 h 34"/>
                  <a:gd name="T12" fmla="*/ 0 w 15"/>
                  <a:gd name="T13" fmla="*/ 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34">
                    <a:moveTo>
                      <a:pt x="0" y="34"/>
                    </a:moveTo>
                    <a:lnTo>
                      <a:pt x="10" y="0"/>
                    </a:lnTo>
                    <a:lnTo>
                      <a:pt x="15" y="0"/>
                    </a:lnTo>
                    <a:lnTo>
                      <a:pt x="13" y="5"/>
                    </a:lnTo>
                    <a:lnTo>
                      <a:pt x="10" y="3"/>
                    </a:lnTo>
                    <a:lnTo>
                      <a:pt x="0" y="34"/>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3" name="Freeform 815"/>
              <p:cNvSpPr>
                <a:spLocks/>
              </p:cNvSpPr>
              <p:nvPr/>
            </p:nvSpPr>
            <p:spPr bwMode="auto">
              <a:xfrm>
                <a:off x="2407" y="1509"/>
                <a:ext cx="13" cy="16"/>
              </a:xfrm>
              <a:custGeom>
                <a:avLst/>
                <a:gdLst>
                  <a:gd name="T0" fmla="*/ 0 w 13"/>
                  <a:gd name="T1" fmla="*/ 1 h 31"/>
                  <a:gd name="T2" fmla="*/ 10 w 13"/>
                  <a:gd name="T3" fmla="*/ 0 h 31"/>
                  <a:gd name="T4" fmla="*/ 13 w 13"/>
                  <a:gd name="T5" fmla="*/ 1 h 31"/>
                  <a:gd name="T6" fmla="*/ 12 w 13"/>
                  <a:gd name="T7" fmla="*/ 1 h 31"/>
                  <a:gd name="T8" fmla="*/ 9 w 13"/>
                  <a:gd name="T9" fmla="*/ 1 h 31"/>
                  <a:gd name="T10" fmla="*/ 2 w 13"/>
                  <a:gd name="T11" fmla="*/ 1 h 31"/>
                  <a:gd name="T12" fmla="*/ 0 w 13"/>
                  <a:gd name="T13" fmla="*/ 1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31">
                    <a:moveTo>
                      <a:pt x="0" y="31"/>
                    </a:moveTo>
                    <a:lnTo>
                      <a:pt x="10" y="0"/>
                    </a:lnTo>
                    <a:lnTo>
                      <a:pt x="13" y="2"/>
                    </a:lnTo>
                    <a:lnTo>
                      <a:pt x="12" y="6"/>
                    </a:lnTo>
                    <a:lnTo>
                      <a:pt x="9" y="6"/>
                    </a:lnTo>
                    <a:lnTo>
                      <a:pt x="2" y="31"/>
                    </a:lnTo>
                    <a:lnTo>
                      <a:pt x="0" y="31"/>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4" name="Freeform 816"/>
              <p:cNvSpPr>
                <a:spLocks/>
              </p:cNvSpPr>
              <p:nvPr/>
            </p:nvSpPr>
            <p:spPr bwMode="auto">
              <a:xfrm>
                <a:off x="2409" y="1512"/>
                <a:ext cx="10" cy="13"/>
              </a:xfrm>
              <a:custGeom>
                <a:avLst/>
                <a:gdLst>
                  <a:gd name="T0" fmla="*/ 0 w 10"/>
                  <a:gd name="T1" fmla="*/ 1 h 25"/>
                  <a:gd name="T2" fmla="*/ 7 w 10"/>
                  <a:gd name="T3" fmla="*/ 0 h 25"/>
                  <a:gd name="T4" fmla="*/ 10 w 10"/>
                  <a:gd name="T5" fmla="*/ 0 h 25"/>
                  <a:gd name="T6" fmla="*/ 8 w 10"/>
                  <a:gd name="T7" fmla="*/ 1 h 25"/>
                  <a:gd name="T8" fmla="*/ 6 w 10"/>
                  <a:gd name="T9" fmla="*/ 1 h 25"/>
                  <a:gd name="T10" fmla="*/ 0 w 10"/>
                  <a:gd name="T11" fmla="*/ 1 h 25"/>
                  <a:gd name="T12" fmla="*/ 0 w 10"/>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25">
                    <a:moveTo>
                      <a:pt x="0" y="25"/>
                    </a:moveTo>
                    <a:lnTo>
                      <a:pt x="7" y="0"/>
                    </a:lnTo>
                    <a:lnTo>
                      <a:pt x="10" y="0"/>
                    </a:lnTo>
                    <a:lnTo>
                      <a:pt x="8" y="5"/>
                    </a:lnTo>
                    <a:lnTo>
                      <a:pt x="6" y="5"/>
                    </a:lnTo>
                    <a:lnTo>
                      <a:pt x="0" y="2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5" name="Freeform 817"/>
              <p:cNvSpPr>
                <a:spLocks/>
              </p:cNvSpPr>
              <p:nvPr/>
            </p:nvSpPr>
            <p:spPr bwMode="auto">
              <a:xfrm>
                <a:off x="2409" y="1515"/>
                <a:ext cx="8" cy="10"/>
              </a:xfrm>
              <a:custGeom>
                <a:avLst/>
                <a:gdLst>
                  <a:gd name="T0" fmla="*/ 0 w 8"/>
                  <a:gd name="T1" fmla="*/ 1 h 20"/>
                  <a:gd name="T2" fmla="*/ 6 w 8"/>
                  <a:gd name="T3" fmla="*/ 0 h 20"/>
                  <a:gd name="T4" fmla="*/ 8 w 8"/>
                  <a:gd name="T5" fmla="*/ 0 h 20"/>
                  <a:gd name="T6" fmla="*/ 7 w 8"/>
                  <a:gd name="T7" fmla="*/ 1 h 20"/>
                  <a:gd name="T8" fmla="*/ 6 w 8"/>
                  <a:gd name="T9" fmla="*/ 1 h 20"/>
                  <a:gd name="T10" fmla="*/ 0 w 8"/>
                  <a:gd name="T11" fmla="*/ 1 h 20"/>
                  <a:gd name="T12" fmla="*/ 0 w 8"/>
                  <a:gd name="T13" fmla="*/ 1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0">
                    <a:moveTo>
                      <a:pt x="0" y="20"/>
                    </a:moveTo>
                    <a:lnTo>
                      <a:pt x="6" y="0"/>
                    </a:lnTo>
                    <a:lnTo>
                      <a:pt x="8" y="0"/>
                    </a:lnTo>
                    <a:lnTo>
                      <a:pt x="7" y="6"/>
                    </a:lnTo>
                    <a:lnTo>
                      <a:pt x="6" y="6"/>
                    </a:lnTo>
                    <a:lnTo>
                      <a:pt x="0" y="20"/>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6" name="Freeform 818"/>
              <p:cNvSpPr>
                <a:spLocks/>
              </p:cNvSpPr>
              <p:nvPr/>
            </p:nvSpPr>
            <p:spPr bwMode="auto">
              <a:xfrm>
                <a:off x="2409" y="1517"/>
                <a:ext cx="7" cy="8"/>
              </a:xfrm>
              <a:custGeom>
                <a:avLst/>
                <a:gdLst>
                  <a:gd name="T0" fmla="*/ 0 w 7"/>
                  <a:gd name="T1" fmla="*/ 1 h 14"/>
                  <a:gd name="T2" fmla="*/ 6 w 7"/>
                  <a:gd name="T3" fmla="*/ 0 h 14"/>
                  <a:gd name="T4" fmla="*/ 7 w 7"/>
                  <a:gd name="T5" fmla="*/ 0 h 14"/>
                  <a:gd name="T6" fmla="*/ 4 w 7"/>
                  <a:gd name="T7" fmla="*/ 1 h 14"/>
                  <a:gd name="T8" fmla="*/ 4 w 7"/>
                  <a:gd name="T9" fmla="*/ 1 h 14"/>
                  <a:gd name="T10" fmla="*/ 1 w 7"/>
                  <a:gd name="T11" fmla="*/ 1 h 14"/>
                  <a:gd name="T12" fmla="*/ 0 w 7"/>
                  <a:gd name="T13" fmla="*/ 1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4">
                    <a:moveTo>
                      <a:pt x="0" y="14"/>
                    </a:moveTo>
                    <a:lnTo>
                      <a:pt x="6" y="0"/>
                    </a:lnTo>
                    <a:lnTo>
                      <a:pt x="7" y="0"/>
                    </a:lnTo>
                    <a:lnTo>
                      <a:pt x="4" y="5"/>
                    </a:lnTo>
                    <a:lnTo>
                      <a:pt x="1" y="14"/>
                    </a:lnTo>
                    <a:lnTo>
                      <a:pt x="0" y="1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7" name="Freeform 819"/>
              <p:cNvSpPr>
                <a:spLocks/>
              </p:cNvSpPr>
              <p:nvPr/>
            </p:nvSpPr>
            <p:spPr bwMode="auto">
              <a:xfrm>
                <a:off x="2410" y="1520"/>
                <a:ext cx="3" cy="5"/>
              </a:xfrm>
              <a:custGeom>
                <a:avLst/>
                <a:gdLst>
                  <a:gd name="T0" fmla="*/ 0 w 3"/>
                  <a:gd name="T1" fmla="*/ 1 h 9"/>
                  <a:gd name="T2" fmla="*/ 3 w 3"/>
                  <a:gd name="T3" fmla="*/ 0 h 9"/>
                  <a:gd name="T4" fmla="*/ 3 w 3"/>
                  <a:gd name="T5" fmla="*/ 0 h 9"/>
                  <a:gd name="T6" fmla="*/ 2 w 3"/>
                  <a:gd name="T7" fmla="*/ 1 h 9"/>
                  <a:gd name="T8" fmla="*/ 2 w 3"/>
                  <a:gd name="T9" fmla="*/ 1 h 9"/>
                  <a:gd name="T10" fmla="*/ 0 w 3"/>
                  <a:gd name="T11" fmla="*/ 1 h 9"/>
                  <a:gd name="T12" fmla="*/ 0 w 3"/>
                  <a:gd name="T13" fmla="*/ 1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9">
                    <a:moveTo>
                      <a:pt x="0" y="9"/>
                    </a:moveTo>
                    <a:lnTo>
                      <a:pt x="3" y="0"/>
                    </a:lnTo>
                    <a:lnTo>
                      <a:pt x="2" y="6"/>
                    </a:lnTo>
                    <a:lnTo>
                      <a:pt x="0" y="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8" name="Freeform 820"/>
              <p:cNvSpPr>
                <a:spLocks/>
              </p:cNvSpPr>
              <p:nvPr/>
            </p:nvSpPr>
            <p:spPr bwMode="auto">
              <a:xfrm>
                <a:off x="2410" y="1523"/>
                <a:ext cx="2" cy="3"/>
              </a:xfrm>
              <a:custGeom>
                <a:avLst/>
                <a:gdLst>
                  <a:gd name="T0" fmla="*/ 0 w 2"/>
                  <a:gd name="T1" fmla="*/ 1 h 5"/>
                  <a:gd name="T2" fmla="*/ 2 w 2"/>
                  <a:gd name="T3" fmla="*/ 0 h 5"/>
                  <a:gd name="T4" fmla="*/ 2 w 2"/>
                  <a:gd name="T5" fmla="*/ 0 h 5"/>
                  <a:gd name="T6" fmla="*/ 2 w 2"/>
                  <a:gd name="T7" fmla="*/ 1 h 5"/>
                  <a:gd name="T8" fmla="*/ 2 w 2"/>
                  <a:gd name="T9" fmla="*/ 1 h 5"/>
                  <a:gd name="T10" fmla="*/ 2 w 2"/>
                  <a:gd name="T11" fmla="*/ 1 h 5"/>
                  <a:gd name="T12" fmla="*/ 0 w 2"/>
                  <a:gd name="T13" fmla="*/ 1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5">
                    <a:moveTo>
                      <a:pt x="0" y="3"/>
                    </a:moveTo>
                    <a:lnTo>
                      <a:pt x="2" y="0"/>
                    </a:lnTo>
                    <a:lnTo>
                      <a:pt x="2" y="5"/>
                    </a:lnTo>
                    <a:lnTo>
                      <a:pt x="0" y="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69" name="Freeform 821"/>
              <p:cNvSpPr>
                <a:spLocks/>
              </p:cNvSpPr>
              <p:nvPr/>
            </p:nvSpPr>
            <p:spPr bwMode="auto">
              <a:xfrm>
                <a:off x="2409" y="1472"/>
                <a:ext cx="25" cy="54"/>
              </a:xfrm>
              <a:custGeom>
                <a:avLst/>
                <a:gdLst>
                  <a:gd name="T0" fmla="*/ 3 w 25"/>
                  <a:gd name="T1" fmla="*/ 4 h 107"/>
                  <a:gd name="T2" fmla="*/ 0 w 25"/>
                  <a:gd name="T3" fmla="*/ 3 h 107"/>
                  <a:gd name="T4" fmla="*/ 22 w 25"/>
                  <a:gd name="T5" fmla="*/ 0 h 107"/>
                  <a:gd name="T6" fmla="*/ 25 w 25"/>
                  <a:gd name="T7" fmla="*/ 1 h 107"/>
                  <a:gd name="T8" fmla="*/ 3 w 25"/>
                  <a:gd name="T9" fmla="*/ 4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07">
                    <a:moveTo>
                      <a:pt x="3" y="107"/>
                    </a:moveTo>
                    <a:lnTo>
                      <a:pt x="0" y="78"/>
                    </a:lnTo>
                    <a:lnTo>
                      <a:pt x="22" y="0"/>
                    </a:lnTo>
                    <a:lnTo>
                      <a:pt x="25" y="29"/>
                    </a:lnTo>
                    <a:lnTo>
                      <a:pt x="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0" name="Freeform 822"/>
              <p:cNvSpPr>
                <a:spLocks/>
              </p:cNvSpPr>
              <p:nvPr/>
            </p:nvSpPr>
            <p:spPr bwMode="auto">
              <a:xfrm>
                <a:off x="2402" y="1472"/>
                <a:ext cx="39" cy="52"/>
              </a:xfrm>
              <a:custGeom>
                <a:avLst/>
                <a:gdLst>
                  <a:gd name="T0" fmla="*/ 0 w 39"/>
                  <a:gd name="T1" fmla="*/ 4 h 103"/>
                  <a:gd name="T2" fmla="*/ 29 w 39"/>
                  <a:gd name="T3" fmla="*/ 0 h 103"/>
                  <a:gd name="T4" fmla="*/ 39 w 39"/>
                  <a:gd name="T5" fmla="*/ 1 h 103"/>
                  <a:gd name="T6" fmla="*/ 38 w 39"/>
                  <a:gd name="T7" fmla="*/ 1 h 103"/>
                  <a:gd name="T8" fmla="*/ 28 w 39"/>
                  <a:gd name="T9" fmla="*/ 0 h 103"/>
                  <a:gd name="T10" fmla="*/ 0 w 39"/>
                  <a:gd name="T11" fmla="*/ 4 h 103"/>
                  <a:gd name="T12" fmla="*/ 0 w 39"/>
                  <a:gd name="T13" fmla="*/ 4 h 1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103">
                    <a:moveTo>
                      <a:pt x="0" y="103"/>
                    </a:moveTo>
                    <a:lnTo>
                      <a:pt x="29" y="0"/>
                    </a:lnTo>
                    <a:lnTo>
                      <a:pt x="39" y="4"/>
                    </a:lnTo>
                    <a:lnTo>
                      <a:pt x="38" y="4"/>
                    </a:lnTo>
                    <a:lnTo>
                      <a:pt x="28" y="0"/>
                    </a:lnTo>
                    <a:lnTo>
                      <a:pt x="0" y="10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1" name="Freeform 823"/>
              <p:cNvSpPr>
                <a:spLocks/>
              </p:cNvSpPr>
              <p:nvPr/>
            </p:nvSpPr>
            <p:spPr bwMode="auto">
              <a:xfrm>
                <a:off x="2402" y="1472"/>
                <a:ext cx="38" cy="52"/>
              </a:xfrm>
              <a:custGeom>
                <a:avLst/>
                <a:gdLst>
                  <a:gd name="T0" fmla="*/ 0 w 38"/>
                  <a:gd name="T1" fmla="*/ 4 h 103"/>
                  <a:gd name="T2" fmla="*/ 28 w 38"/>
                  <a:gd name="T3" fmla="*/ 0 h 103"/>
                  <a:gd name="T4" fmla="*/ 38 w 38"/>
                  <a:gd name="T5" fmla="*/ 1 h 103"/>
                  <a:gd name="T6" fmla="*/ 38 w 38"/>
                  <a:gd name="T7" fmla="*/ 1 h 103"/>
                  <a:gd name="T8" fmla="*/ 28 w 38"/>
                  <a:gd name="T9" fmla="*/ 1 h 103"/>
                  <a:gd name="T10" fmla="*/ 0 w 38"/>
                  <a:gd name="T11" fmla="*/ 4 h 103"/>
                  <a:gd name="T12" fmla="*/ 0 w 38"/>
                  <a:gd name="T13" fmla="*/ 4 h 1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3">
                    <a:moveTo>
                      <a:pt x="0" y="103"/>
                    </a:moveTo>
                    <a:lnTo>
                      <a:pt x="28" y="0"/>
                    </a:lnTo>
                    <a:lnTo>
                      <a:pt x="38" y="4"/>
                    </a:lnTo>
                    <a:lnTo>
                      <a:pt x="38" y="6"/>
                    </a:lnTo>
                    <a:lnTo>
                      <a:pt x="28" y="2"/>
                    </a:lnTo>
                    <a:lnTo>
                      <a:pt x="0" y="103"/>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2" name="Freeform 824"/>
              <p:cNvSpPr>
                <a:spLocks/>
              </p:cNvSpPr>
              <p:nvPr/>
            </p:nvSpPr>
            <p:spPr bwMode="auto">
              <a:xfrm>
                <a:off x="2402" y="1473"/>
                <a:ext cx="38" cy="51"/>
              </a:xfrm>
              <a:custGeom>
                <a:avLst/>
                <a:gdLst>
                  <a:gd name="T0" fmla="*/ 0 w 38"/>
                  <a:gd name="T1" fmla="*/ 4 h 101"/>
                  <a:gd name="T2" fmla="*/ 28 w 38"/>
                  <a:gd name="T3" fmla="*/ 0 h 101"/>
                  <a:gd name="T4" fmla="*/ 38 w 38"/>
                  <a:gd name="T5" fmla="*/ 1 h 101"/>
                  <a:gd name="T6" fmla="*/ 37 w 38"/>
                  <a:gd name="T7" fmla="*/ 1 h 101"/>
                  <a:gd name="T8" fmla="*/ 28 w 38"/>
                  <a:gd name="T9" fmla="*/ 1 h 101"/>
                  <a:gd name="T10" fmla="*/ 0 w 38"/>
                  <a:gd name="T11" fmla="*/ 4 h 101"/>
                  <a:gd name="T12" fmla="*/ 0 w 38"/>
                  <a:gd name="T13" fmla="*/ 4 h 10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01">
                    <a:moveTo>
                      <a:pt x="0" y="101"/>
                    </a:moveTo>
                    <a:lnTo>
                      <a:pt x="28" y="0"/>
                    </a:lnTo>
                    <a:lnTo>
                      <a:pt x="38" y="4"/>
                    </a:lnTo>
                    <a:lnTo>
                      <a:pt x="37" y="5"/>
                    </a:lnTo>
                    <a:lnTo>
                      <a:pt x="28" y="2"/>
                    </a:lnTo>
                    <a:lnTo>
                      <a:pt x="0" y="101"/>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3" name="Freeform 825"/>
              <p:cNvSpPr>
                <a:spLocks/>
              </p:cNvSpPr>
              <p:nvPr/>
            </p:nvSpPr>
            <p:spPr bwMode="auto">
              <a:xfrm>
                <a:off x="2402" y="1474"/>
                <a:ext cx="37" cy="50"/>
              </a:xfrm>
              <a:custGeom>
                <a:avLst/>
                <a:gdLst>
                  <a:gd name="T0" fmla="*/ 0 w 37"/>
                  <a:gd name="T1" fmla="*/ 4 h 99"/>
                  <a:gd name="T2" fmla="*/ 28 w 37"/>
                  <a:gd name="T3" fmla="*/ 0 h 99"/>
                  <a:gd name="T4" fmla="*/ 37 w 37"/>
                  <a:gd name="T5" fmla="*/ 1 h 99"/>
                  <a:gd name="T6" fmla="*/ 37 w 37"/>
                  <a:gd name="T7" fmla="*/ 1 h 99"/>
                  <a:gd name="T8" fmla="*/ 28 w 37"/>
                  <a:gd name="T9" fmla="*/ 1 h 99"/>
                  <a:gd name="T10" fmla="*/ 0 w 37"/>
                  <a:gd name="T11" fmla="*/ 4 h 99"/>
                  <a:gd name="T12" fmla="*/ 0 w 37"/>
                  <a:gd name="T13" fmla="*/ 4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9">
                    <a:moveTo>
                      <a:pt x="0" y="99"/>
                    </a:moveTo>
                    <a:lnTo>
                      <a:pt x="28" y="0"/>
                    </a:lnTo>
                    <a:lnTo>
                      <a:pt x="37" y="3"/>
                    </a:lnTo>
                    <a:lnTo>
                      <a:pt x="37" y="5"/>
                    </a:lnTo>
                    <a:lnTo>
                      <a:pt x="28" y="2"/>
                    </a:lnTo>
                    <a:lnTo>
                      <a:pt x="0" y="99"/>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4" name="Freeform 826"/>
              <p:cNvSpPr>
                <a:spLocks/>
              </p:cNvSpPr>
              <p:nvPr/>
            </p:nvSpPr>
            <p:spPr bwMode="auto">
              <a:xfrm>
                <a:off x="2402" y="1475"/>
                <a:ext cx="37" cy="49"/>
              </a:xfrm>
              <a:custGeom>
                <a:avLst/>
                <a:gdLst>
                  <a:gd name="T0" fmla="*/ 0 w 37"/>
                  <a:gd name="T1" fmla="*/ 4 h 97"/>
                  <a:gd name="T2" fmla="*/ 28 w 37"/>
                  <a:gd name="T3" fmla="*/ 0 h 97"/>
                  <a:gd name="T4" fmla="*/ 37 w 37"/>
                  <a:gd name="T5" fmla="*/ 1 h 97"/>
                  <a:gd name="T6" fmla="*/ 37 w 37"/>
                  <a:gd name="T7" fmla="*/ 1 h 97"/>
                  <a:gd name="T8" fmla="*/ 27 w 37"/>
                  <a:gd name="T9" fmla="*/ 1 h 97"/>
                  <a:gd name="T10" fmla="*/ 0 w 37"/>
                  <a:gd name="T11" fmla="*/ 4 h 97"/>
                  <a:gd name="T12" fmla="*/ 0 w 37"/>
                  <a:gd name="T13" fmla="*/ 4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7">
                    <a:moveTo>
                      <a:pt x="0" y="97"/>
                    </a:moveTo>
                    <a:lnTo>
                      <a:pt x="28" y="0"/>
                    </a:lnTo>
                    <a:lnTo>
                      <a:pt x="37" y="3"/>
                    </a:lnTo>
                    <a:lnTo>
                      <a:pt x="37" y="5"/>
                    </a:lnTo>
                    <a:lnTo>
                      <a:pt x="27" y="1"/>
                    </a:lnTo>
                    <a:lnTo>
                      <a:pt x="0" y="97"/>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5" name="Freeform 827"/>
              <p:cNvSpPr>
                <a:spLocks/>
              </p:cNvSpPr>
              <p:nvPr/>
            </p:nvSpPr>
            <p:spPr bwMode="auto">
              <a:xfrm>
                <a:off x="2402" y="1476"/>
                <a:ext cx="37" cy="48"/>
              </a:xfrm>
              <a:custGeom>
                <a:avLst/>
                <a:gdLst>
                  <a:gd name="T0" fmla="*/ 0 w 37"/>
                  <a:gd name="T1" fmla="*/ 3 h 96"/>
                  <a:gd name="T2" fmla="*/ 27 w 37"/>
                  <a:gd name="T3" fmla="*/ 0 h 96"/>
                  <a:gd name="T4" fmla="*/ 37 w 37"/>
                  <a:gd name="T5" fmla="*/ 1 h 96"/>
                  <a:gd name="T6" fmla="*/ 35 w 37"/>
                  <a:gd name="T7" fmla="*/ 1 h 96"/>
                  <a:gd name="T8" fmla="*/ 27 w 37"/>
                  <a:gd name="T9" fmla="*/ 1 h 96"/>
                  <a:gd name="T10" fmla="*/ 0 w 37"/>
                  <a:gd name="T11" fmla="*/ 3 h 96"/>
                  <a:gd name="T12" fmla="*/ 0 w 37"/>
                  <a:gd name="T13" fmla="*/ 3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96">
                    <a:moveTo>
                      <a:pt x="0" y="96"/>
                    </a:moveTo>
                    <a:lnTo>
                      <a:pt x="27" y="0"/>
                    </a:lnTo>
                    <a:lnTo>
                      <a:pt x="37" y="4"/>
                    </a:lnTo>
                    <a:lnTo>
                      <a:pt x="35" y="6"/>
                    </a:lnTo>
                    <a:lnTo>
                      <a:pt x="27" y="4"/>
                    </a:lnTo>
                    <a:lnTo>
                      <a:pt x="0" y="96"/>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6" name="Freeform 828"/>
              <p:cNvSpPr>
                <a:spLocks/>
              </p:cNvSpPr>
              <p:nvPr/>
            </p:nvSpPr>
            <p:spPr bwMode="auto">
              <a:xfrm>
                <a:off x="2402" y="1478"/>
                <a:ext cx="35" cy="46"/>
              </a:xfrm>
              <a:custGeom>
                <a:avLst/>
                <a:gdLst>
                  <a:gd name="T0" fmla="*/ 0 w 35"/>
                  <a:gd name="T1" fmla="*/ 3 h 92"/>
                  <a:gd name="T2" fmla="*/ 27 w 35"/>
                  <a:gd name="T3" fmla="*/ 0 h 92"/>
                  <a:gd name="T4" fmla="*/ 35 w 35"/>
                  <a:gd name="T5" fmla="*/ 1 h 92"/>
                  <a:gd name="T6" fmla="*/ 35 w 35"/>
                  <a:gd name="T7" fmla="*/ 1 h 92"/>
                  <a:gd name="T8" fmla="*/ 27 w 35"/>
                  <a:gd name="T9" fmla="*/ 1 h 92"/>
                  <a:gd name="T10" fmla="*/ 0 w 35"/>
                  <a:gd name="T11" fmla="*/ 3 h 92"/>
                  <a:gd name="T12" fmla="*/ 0 w 35"/>
                  <a:gd name="T13" fmla="*/ 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2">
                    <a:moveTo>
                      <a:pt x="0" y="92"/>
                    </a:moveTo>
                    <a:lnTo>
                      <a:pt x="27" y="0"/>
                    </a:lnTo>
                    <a:lnTo>
                      <a:pt x="35" y="2"/>
                    </a:lnTo>
                    <a:lnTo>
                      <a:pt x="35" y="4"/>
                    </a:lnTo>
                    <a:lnTo>
                      <a:pt x="27" y="2"/>
                    </a:lnTo>
                    <a:lnTo>
                      <a:pt x="0" y="92"/>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7" name="Freeform 829"/>
              <p:cNvSpPr>
                <a:spLocks/>
              </p:cNvSpPr>
              <p:nvPr/>
            </p:nvSpPr>
            <p:spPr bwMode="auto">
              <a:xfrm>
                <a:off x="2402" y="1478"/>
                <a:ext cx="35" cy="46"/>
              </a:xfrm>
              <a:custGeom>
                <a:avLst/>
                <a:gdLst>
                  <a:gd name="T0" fmla="*/ 0 w 35"/>
                  <a:gd name="T1" fmla="*/ 3 h 90"/>
                  <a:gd name="T2" fmla="*/ 27 w 35"/>
                  <a:gd name="T3" fmla="*/ 0 h 90"/>
                  <a:gd name="T4" fmla="*/ 35 w 35"/>
                  <a:gd name="T5" fmla="*/ 1 h 90"/>
                  <a:gd name="T6" fmla="*/ 35 w 35"/>
                  <a:gd name="T7" fmla="*/ 1 h 90"/>
                  <a:gd name="T8" fmla="*/ 27 w 35"/>
                  <a:gd name="T9" fmla="*/ 1 h 90"/>
                  <a:gd name="T10" fmla="*/ 0 w 35"/>
                  <a:gd name="T11" fmla="*/ 3 h 90"/>
                  <a:gd name="T12" fmla="*/ 0 w 35"/>
                  <a:gd name="T13" fmla="*/ 3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0">
                    <a:moveTo>
                      <a:pt x="0" y="90"/>
                    </a:moveTo>
                    <a:lnTo>
                      <a:pt x="27" y="0"/>
                    </a:lnTo>
                    <a:lnTo>
                      <a:pt x="35" y="2"/>
                    </a:lnTo>
                    <a:lnTo>
                      <a:pt x="35" y="5"/>
                    </a:lnTo>
                    <a:lnTo>
                      <a:pt x="27" y="2"/>
                    </a:lnTo>
                    <a:lnTo>
                      <a:pt x="0" y="90"/>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8" name="Freeform 830"/>
              <p:cNvSpPr>
                <a:spLocks/>
              </p:cNvSpPr>
              <p:nvPr/>
            </p:nvSpPr>
            <p:spPr bwMode="auto">
              <a:xfrm>
                <a:off x="2402" y="1479"/>
                <a:ext cx="35" cy="45"/>
              </a:xfrm>
              <a:custGeom>
                <a:avLst/>
                <a:gdLst>
                  <a:gd name="T0" fmla="*/ 0 w 35"/>
                  <a:gd name="T1" fmla="*/ 3 h 88"/>
                  <a:gd name="T2" fmla="*/ 27 w 35"/>
                  <a:gd name="T3" fmla="*/ 0 h 88"/>
                  <a:gd name="T4" fmla="*/ 35 w 35"/>
                  <a:gd name="T5" fmla="*/ 1 h 88"/>
                  <a:gd name="T6" fmla="*/ 34 w 35"/>
                  <a:gd name="T7" fmla="*/ 1 h 88"/>
                  <a:gd name="T8" fmla="*/ 25 w 35"/>
                  <a:gd name="T9" fmla="*/ 1 h 88"/>
                  <a:gd name="T10" fmla="*/ 1 w 35"/>
                  <a:gd name="T11" fmla="*/ 3 h 88"/>
                  <a:gd name="T12" fmla="*/ 0 w 35"/>
                  <a:gd name="T13" fmla="*/ 3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88">
                    <a:moveTo>
                      <a:pt x="0" y="88"/>
                    </a:moveTo>
                    <a:lnTo>
                      <a:pt x="27" y="0"/>
                    </a:lnTo>
                    <a:lnTo>
                      <a:pt x="35" y="3"/>
                    </a:lnTo>
                    <a:lnTo>
                      <a:pt x="34" y="5"/>
                    </a:lnTo>
                    <a:lnTo>
                      <a:pt x="25" y="2"/>
                    </a:lnTo>
                    <a:lnTo>
                      <a:pt x="1" y="88"/>
                    </a:lnTo>
                    <a:lnTo>
                      <a:pt x="0" y="8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79" name="Freeform 831"/>
              <p:cNvSpPr>
                <a:spLocks/>
              </p:cNvSpPr>
              <p:nvPr/>
            </p:nvSpPr>
            <p:spPr bwMode="auto">
              <a:xfrm>
                <a:off x="2403" y="1480"/>
                <a:ext cx="33" cy="44"/>
              </a:xfrm>
              <a:custGeom>
                <a:avLst/>
                <a:gdLst>
                  <a:gd name="T0" fmla="*/ 0 w 33"/>
                  <a:gd name="T1" fmla="*/ 3 h 86"/>
                  <a:gd name="T2" fmla="*/ 24 w 33"/>
                  <a:gd name="T3" fmla="*/ 0 h 86"/>
                  <a:gd name="T4" fmla="*/ 33 w 33"/>
                  <a:gd name="T5" fmla="*/ 1 h 86"/>
                  <a:gd name="T6" fmla="*/ 33 w 33"/>
                  <a:gd name="T7" fmla="*/ 1 h 86"/>
                  <a:gd name="T8" fmla="*/ 24 w 33"/>
                  <a:gd name="T9" fmla="*/ 1 h 86"/>
                  <a:gd name="T10" fmla="*/ 0 w 33"/>
                  <a:gd name="T11" fmla="*/ 3 h 86"/>
                  <a:gd name="T12" fmla="*/ 0 w 33"/>
                  <a:gd name="T13" fmla="*/ 3 h 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86">
                    <a:moveTo>
                      <a:pt x="0" y="86"/>
                    </a:moveTo>
                    <a:lnTo>
                      <a:pt x="24" y="0"/>
                    </a:lnTo>
                    <a:lnTo>
                      <a:pt x="33" y="3"/>
                    </a:lnTo>
                    <a:lnTo>
                      <a:pt x="33" y="5"/>
                    </a:lnTo>
                    <a:lnTo>
                      <a:pt x="24" y="1"/>
                    </a:lnTo>
                    <a:lnTo>
                      <a:pt x="0" y="86"/>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0" name="Freeform 832"/>
              <p:cNvSpPr>
                <a:spLocks/>
              </p:cNvSpPr>
              <p:nvPr/>
            </p:nvSpPr>
            <p:spPr bwMode="auto">
              <a:xfrm>
                <a:off x="2403" y="1481"/>
                <a:ext cx="33" cy="43"/>
              </a:xfrm>
              <a:custGeom>
                <a:avLst/>
                <a:gdLst>
                  <a:gd name="T0" fmla="*/ 0 w 33"/>
                  <a:gd name="T1" fmla="*/ 3 h 85"/>
                  <a:gd name="T2" fmla="*/ 24 w 33"/>
                  <a:gd name="T3" fmla="*/ 0 h 85"/>
                  <a:gd name="T4" fmla="*/ 33 w 33"/>
                  <a:gd name="T5" fmla="*/ 1 h 85"/>
                  <a:gd name="T6" fmla="*/ 31 w 33"/>
                  <a:gd name="T7" fmla="*/ 1 h 85"/>
                  <a:gd name="T8" fmla="*/ 24 w 33"/>
                  <a:gd name="T9" fmla="*/ 1 h 85"/>
                  <a:gd name="T10" fmla="*/ 0 w 33"/>
                  <a:gd name="T11" fmla="*/ 3 h 85"/>
                  <a:gd name="T12" fmla="*/ 0 w 33"/>
                  <a:gd name="T13" fmla="*/ 3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85">
                    <a:moveTo>
                      <a:pt x="0" y="85"/>
                    </a:moveTo>
                    <a:lnTo>
                      <a:pt x="24" y="0"/>
                    </a:lnTo>
                    <a:lnTo>
                      <a:pt x="33" y="4"/>
                    </a:lnTo>
                    <a:lnTo>
                      <a:pt x="31" y="6"/>
                    </a:lnTo>
                    <a:lnTo>
                      <a:pt x="24" y="4"/>
                    </a:lnTo>
                    <a:lnTo>
                      <a:pt x="0" y="85"/>
                    </a:lnTo>
                    <a:close/>
                  </a:path>
                </a:pathLst>
              </a:custGeom>
              <a:solidFill>
                <a:srgbClr val="C3C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1" name="Freeform 833"/>
              <p:cNvSpPr>
                <a:spLocks/>
              </p:cNvSpPr>
              <p:nvPr/>
            </p:nvSpPr>
            <p:spPr bwMode="auto">
              <a:xfrm>
                <a:off x="2403" y="1483"/>
                <a:ext cx="31" cy="41"/>
              </a:xfrm>
              <a:custGeom>
                <a:avLst/>
                <a:gdLst>
                  <a:gd name="T0" fmla="*/ 0 w 31"/>
                  <a:gd name="T1" fmla="*/ 3 h 81"/>
                  <a:gd name="T2" fmla="*/ 24 w 31"/>
                  <a:gd name="T3" fmla="*/ 0 h 81"/>
                  <a:gd name="T4" fmla="*/ 31 w 31"/>
                  <a:gd name="T5" fmla="*/ 1 h 81"/>
                  <a:gd name="T6" fmla="*/ 31 w 31"/>
                  <a:gd name="T7" fmla="*/ 1 h 81"/>
                  <a:gd name="T8" fmla="*/ 23 w 31"/>
                  <a:gd name="T9" fmla="*/ 1 h 81"/>
                  <a:gd name="T10" fmla="*/ 0 w 31"/>
                  <a:gd name="T11" fmla="*/ 3 h 81"/>
                  <a:gd name="T12" fmla="*/ 0 w 31"/>
                  <a:gd name="T13" fmla="*/ 3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81">
                    <a:moveTo>
                      <a:pt x="0" y="81"/>
                    </a:moveTo>
                    <a:lnTo>
                      <a:pt x="24" y="0"/>
                    </a:lnTo>
                    <a:lnTo>
                      <a:pt x="31" y="2"/>
                    </a:lnTo>
                    <a:lnTo>
                      <a:pt x="31" y="4"/>
                    </a:lnTo>
                    <a:lnTo>
                      <a:pt x="23" y="2"/>
                    </a:lnTo>
                    <a:lnTo>
                      <a:pt x="0" y="81"/>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2" name="Freeform 834"/>
              <p:cNvSpPr>
                <a:spLocks/>
              </p:cNvSpPr>
              <p:nvPr/>
            </p:nvSpPr>
            <p:spPr bwMode="auto">
              <a:xfrm>
                <a:off x="2403" y="1484"/>
                <a:ext cx="31" cy="40"/>
              </a:xfrm>
              <a:custGeom>
                <a:avLst/>
                <a:gdLst>
                  <a:gd name="T0" fmla="*/ 0 w 31"/>
                  <a:gd name="T1" fmla="*/ 3 h 79"/>
                  <a:gd name="T2" fmla="*/ 23 w 31"/>
                  <a:gd name="T3" fmla="*/ 0 h 79"/>
                  <a:gd name="T4" fmla="*/ 31 w 31"/>
                  <a:gd name="T5" fmla="*/ 1 h 79"/>
                  <a:gd name="T6" fmla="*/ 30 w 31"/>
                  <a:gd name="T7" fmla="*/ 1 h 79"/>
                  <a:gd name="T8" fmla="*/ 23 w 31"/>
                  <a:gd name="T9" fmla="*/ 1 h 79"/>
                  <a:gd name="T10" fmla="*/ 0 w 31"/>
                  <a:gd name="T11" fmla="*/ 3 h 79"/>
                  <a:gd name="T12" fmla="*/ 0 w 31"/>
                  <a:gd name="T13" fmla="*/ 3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79">
                    <a:moveTo>
                      <a:pt x="0" y="79"/>
                    </a:moveTo>
                    <a:lnTo>
                      <a:pt x="23" y="0"/>
                    </a:lnTo>
                    <a:lnTo>
                      <a:pt x="31" y="2"/>
                    </a:lnTo>
                    <a:lnTo>
                      <a:pt x="30" y="5"/>
                    </a:lnTo>
                    <a:lnTo>
                      <a:pt x="23" y="2"/>
                    </a:lnTo>
                    <a:lnTo>
                      <a:pt x="0" y="79"/>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3" name="Freeform 835"/>
              <p:cNvSpPr>
                <a:spLocks/>
              </p:cNvSpPr>
              <p:nvPr/>
            </p:nvSpPr>
            <p:spPr bwMode="auto">
              <a:xfrm>
                <a:off x="2403" y="1485"/>
                <a:ext cx="30" cy="39"/>
              </a:xfrm>
              <a:custGeom>
                <a:avLst/>
                <a:gdLst>
                  <a:gd name="T0" fmla="*/ 0 w 30"/>
                  <a:gd name="T1" fmla="*/ 3 h 77"/>
                  <a:gd name="T2" fmla="*/ 23 w 30"/>
                  <a:gd name="T3" fmla="*/ 0 h 77"/>
                  <a:gd name="T4" fmla="*/ 30 w 30"/>
                  <a:gd name="T5" fmla="*/ 1 h 77"/>
                  <a:gd name="T6" fmla="*/ 30 w 30"/>
                  <a:gd name="T7" fmla="*/ 1 h 77"/>
                  <a:gd name="T8" fmla="*/ 23 w 30"/>
                  <a:gd name="T9" fmla="*/ 1 h 77"/>
                  <a:gd name="T10" fmla="*/ 0 w 30"/>
                  <a:gd name="T11" fmla="*/ 3 h 77"/>
                  <a:gd name="T12" fmla="*/ 0 w 30"/>
                  <a:gd name="T13" fmla="*/ 3 h 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77">
                    <a:moveTo>
                      <a:pt x="0" y="77"/>
                    </a:moveTo>
                    <a:lnTo>
                      <a:pt x="23" y="0"/>
                    </a:lnTo>
                    <a:lnTo>
                      <a:pt x="30" y="3"/>
                    </a:lnTo>
                    <a:lnTo>
                      <a:pt x="30" y="5"/>
                    </a:lnTo>
                    <a:lnTo>
                      <a:pt x="23" y="3"/>
                    </a:lnTo>
                    <a:lnTo>
                      <a:pt x="0" y="77"/>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4" name="Freeform 836"/>
              <p:cNvSpPr>
                <a:spLocks/>
              </p:cNvSpPr>
              <p:nvPr/>
            </p:nvSpPr>
            <p:spPr bwMode="auto">
              <a:xfrm>
                <a:off x="2403" y="1487"/>
                <a:ext cx="30" cy="37"/>
              </a:xfrm>
              <a:custGeom>
                <a:avLst/>
                <a:gdLst>
                  <a:gd name="T0" fmla="*/ 0 w 30"/>
                  <a:gd name="T1" fmla="*/ 3 h 74"/>
                  <a:gd name="T2" fmla="*/ 23 w 30"/>
                  <a:gd name="T3" fmla="*/ 0 h 74"/>
                  <a:gd name="T4" fmla="*/ 30 w 30"/>
                  <a:gd name="T5" fmla="*/ 1 h 74"/>
                  <a:gd name="T6" fmla="*/ 28 w 30"/>
                  <a:gd name="T7" fmla="*/ 1 h 74"/>
                  <a:gd name="T8" fmla="*/ 21 w 30"/>
                  <a:gd name="T9" fmla="*/ 1 h 74"/>
                  <a:gd name="T10" fmla="*/ 2 w 30"/>
                  <a:gd name="T11" fmla="*/ 3 h 74"/>
                  <a:gd name="T12" fmla="*/ 0 w 30"/>
                  <a:gd name="T13" fmla="*/ 3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74">
                    <a:moveTo>
                      <a:pt x="0" y="74"/>
                    </a:moveTo>
                    <a:lnTo>
                      <a:pt x="23" y="0"/>
                    </a:lnTo>
                    <a:lnTo>
                      <a:pt x="30" y="2"/>
                    </a:lnTo>
                    <a:lnTo>
                      <a:pt x="28" y="6"/>
                    </a:lnTo>
                    <a:lnTo>
                      <a:pt x="21" y="2"/>
                    </a:lnTo>
                    <a:lnTo>
                      <a:pt x="2" y="74"/>
                    </a:lnTo>
                    <a:lnTo>
                      <a:pt x="0" y="74"/>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5" name="Freeform 837"/>
              <p:cNvSpPr>
                <a:spLocks/>
              </p:cNvSpPr>
              <p:nvPr/>
            </p:nvSpPr>
            <p:spPr bwMode="auto">
              <a:xfrm>
                <a:off x="2405" y="1488"/>
                <a:ext cx="26" cy="36"/>
              </a:xfrm>
              <a:custGeom>
                <a:avLst/>
                <a:gdLst>
                  <a:gd name="T0" fmla="*/ 0 w 26"/>
                  <a:gd name="T1" fmla="*/ 3 h 72"/>
                  <a:gd name="T2" fmla="*/ 19 w 26"/>
                  <a:gd name="T3" fmla="*/ 0 h 72"/>
                  <a:gd name="T4" fmla="*/ 26 w 26"/>
                  <a:gd name="T5" fmla="*/ 1 h 72"/>
                  <a:gd name="T6" fmla="*/ 26 w 26"/>
                  <a:gd name="T7" fmla="*/ 1 h 72"/>
                  <a:gd name="T8" fmla="*/ 19 w 26"/>
                  <a:gd name="T9" fmla="*/ 1 h 72"/>
                  <a:gd name="T10" fmla="*/ 0 w 26"/>
                  <a:gd name="T11" fmla="*/ 3 h 72"/>
                  <a:gd name="T12" fmla="*/ 0 w 26"/>
                  <a:gd name="T13" fmla="*/ 3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72">
                    <a:moveTo>
                      <a:pt x="0" y="72"/>
                    </a:moveTo>
                    <a:lnTo>
                      <a:pt x="19" y="0"/>
                    </a:lnTo>
                    <a:lnTo>
                      <a:pt x="26" y="4"/>
                    </a:lnTo>
                    <a:lnTo>
                      <a:pt x="26" y="5"/>
                    </a:lnTo>
                    <a:lnTo>
                      <a:pt x="19" y="4"/>
                    </a:lnTo>
                    <a:lnTo>
                      <a:pt x="0" y="7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6" name="Freeform 838"/>
              <p:cNvSpPr>
                <a:spLocks/>
              </p:cNvSpPr>
              <p:nvPr/>
            </p:nvSpPr>
            <p:spPr bwMode="auto">
              <a:xfrm>
                <a:off x="2405" y="1489"/>
                <a:ext cx="26" cy="35"/>
              </a:xfrm>
              <a:custGeom>
                <a:avLst/>
                <a:gdLst>
                  <a:gd name="T0" fmla="*/ 0 w 26"/>
                  <a:gd name="T1" fmla="*/ 3 h 68"/>
                  <a:gd name="T2" fmla="*/ 19 w 26"/>
                  <a:gd name="T3" fmla="*/ 0 h 68"/>
                  <a:gd name="T4" fmla="*/ 26 w 26"/>
                  <a:gd name="T5" fmla="*/ 1 h 68"/>
                  <a:gd name="T6" fmla="*/ 25 w 26"/>
                  <a:gd name="T7" fmla="*/ 1 h 68"/>
                  <a:gd name="T8" fmla="*/ 19 w 26"/>
                  <a:gd name="T9" fmla="*/ 1 h 68"/>
                  <a:gd name="T10" fmla="*/ 0 w 26"/>
                  <a:gd name="T11" fmla="*/ 3 h 68"/>
                  <a:gd name="T12" fmla="*/ 0 w 26"/>
                  <a:gd name="T13" fmla="*/ 3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68">
                    <a:moveTo>
                      <a:pt x="0" y="68"/>
                    </a:moveTo>
                    <a:lnTo>
                      <a:pt x="19" y="0"/>
                    </a:lnTo>
                    <a:lnTo>
                      <a:pt x="26" y="1"/>
                    </a:lnTo>
                    <a:lnTo>
                      <a:pt x="25" y="5"/>
                    </a:lnTo>
                    <a:lnTo>
                      <a:pt x="19" y="1"/>
                    </a:lnTo>
                    <a:lnTo>
                      <a:pt x="0" y="6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7" name="Freeform 839"/>
              <p:cNvSpPr>
                <a:spLocks/>
              </p:cNvSpPr>
              <p:nvPr/>
            </p:nvSpPr>
            <p:spPr bwMode="auto">
              <a:xfrm>
                <a:off x="2405" y="1490"/>
                <a:ext cx="25" cy="34"/>
              </a:xfrm>
              <a:custGeom>
                <a:avLst/>
                <a:gdLst>
                  <a:gd name="T0" fmla="*/ 0 w 25"/>
                  <a:gd name="T1" fmla="*/ 3 h 67"/>
                  <a:gd name="T2" fmla="*/ 19 w 25"/>
                  <a:gd name="T3" fmla="*/ 0 h 67"/>
                  <a:gd name="T4" fmla="*/ 25 w 25"/>
                  <a:gd name="T5" fmla="*/ 1 h 67"/>
                  <a:gd name="T6" fmla="*/ 24 w 25"/>
                  <a:gd name="T7" fmla="*/ 1 h 67"/>
                  <a:gd name="T8" fmla="*/ 18 w 25"/>
                  <a:gd name="T9" fmla="*/ 1 h 67"/>
                  <a:gd name="T10" fmla="*/ 0 w 25"/>
                  <a:gd name="T11" fmla="*/ 3 h 67"/>
                  <a:gd name="T12" fmla="*/ 0 w 25"/>
                  <a:gd name="T13" fmla="*/ 3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67">
                    <a:moveTo>
                      <a:pt x="0" y="67"/>
                    </a:moveTo>
                    <a:lnTo>
                      <a:pt x="19" y="0"/>
                    </a:lnTo>
                    <a:lnTo>
                      <a:pt x="25" y="4"/>
                    </a:lnTo>
                    <a:lnTo>
                      <a:pt x="24" y="6"/>
                    </a:lnTo>
                    <a:lnTo>
                      <a:pt x="18" y="4"/>
                    </a:lnTo>
                    <a:lnTo>
                      <a:pt x="0" y="67"/>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8" name="Freeform 840"/>
              <p:cNvSpPr>
                <a:spLocks/>
              </p:cNvSpPr>
              <p:nvPr/>
            </p:nvSpPr>
            <p:spPr bwMode="auto">
              <a:xfrm>
                <a:off x="2405" y="1492"/>
                <a:ext cx="24" cy="32"/>
              </a:xfrm>
              <a:custGeom>
                <a:avLst/>
                <a:gdLst>
                  <a:gd name="T0" fmla="*/ 0 w 24"/>
                  <a:gd name="T1" fmla="*/ 2 h 63"/>
                  <a:gd name="T2" fmla="*/ 18 w 24"/>
                  <a:gd name="T3" fmla="*/ 0 h 63"/>
                  <a:gd name="T4" fmla="*/ 24 w 24"/>
                  <a:gd name="T5" fmla="*/ 1 h 63"/>
                  <a:gd name="T6" fmla="*/ 24 w 24"/>
                  <a:gd name="T7" fmla="*/ 1 h 63"/>
                  <a:gd name="T8" fmla="*/ 18 w 24"/>
                  <a:gd name="T9" fmla="*/ 1 h 63"/>
                  <a:gd name="T10" fmla="*/ 0 w 24"/>
                  <a:gd name="T11" fmla="*/ 2 h 63"/>
                  <a:gd name="T12" fmla="*/ 0 w 24"/>
                  <a:gd name="T13" fmla="*/ 2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3">
                    <a:moveTo>
                      <a:pt x="0" y="63"/>
                    </a:moveTo>
                    <a:lnTo>
                      <a:pt x="18" y="0"/>
                    </a:lnTo>
                    <a:lnTo>
                      <a:pt x="24" y="2"/>
                    </a:lnTo>
                    <a:lnTo>
                      <a:pt x="24" y="5"/>
                    </a:lnTo>
                    <a:lnTo>
                      <a:pt x="18" y="4"/>
                    </a:lnTo>
                    <a:lnTo>
                      <a:pt x="0" y="63"/>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89" name="Freeform 841"/>
              <p:cNvSpPr>
                <a:spLocks/>
              </p:cNvSpPr>
              <p:nvPr/>
            </p:nvSpPr>
            <p:spPr bwMode="auto">
              <a:xfrm>
                <a:off x="2405" y="1494"/>
                <a:ext cx="24" cy="30"/>
              </a:xfrm>
              <a:custGeom>
                <a:avLst/>
                <a:gdLst>
                  <a:gd name="T0" fmla="*/ 0 w 24"/>
                  <a:gd name="T1" fmla="*/ 2 h 59"/>
                  <a:gd name="T2" fmla="*/ 18 w 24"/>
                  <a:gd name="T3" fmla="*/ 0 h 59"/>
                  <a:gd name="T4" fmla="*/ 24 w 24"/>
                  <a:gd name="T5" fmla="*/ 1 h 59"/>
                  <a:gd name="T6" fmla="*/ 22 w 24"/>
                  <a:gd name="T7" fmla="*/ 1 h 59"/>
                  <a:gd name="T8" fmla="*/ 17 w 24"/>
                  <a:gd name="T9" fmla="*/ 1 h 59"/>
                  <a:gd name="T10" fmla="*/ 1 w 24"/>
                  <a:gd name="T11" fmla="*/ 2 h 59"/>
                  <a:gd name="T12" fmla="*/ 0 w 24"/>
                  <a:gd name="T13" fmla="*/ 2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59">
                    <a:moveTo>
                      <a:pt x="0" y="59"/>
                    </a:moveTo>
                    <a:lnTo>
                      <a:pt x="18" y="0"/>
                    </a:lnTo>
                    <a:lnTo>
                      <a:pt x="24" y="1"/>
                    </a:lnTo>
                    <a:lnTo>
                      <a:pt x="22" y="5"/>
                    </a:lnTo>
                    <a:lnTo>
                      <a:pt x="17" y="3"/>
                    </a:lnTo>
                    <a:lnTo>
                      <a:pt x="1" y="59"/>
                    </a:lnTo>
                    <a:lnTo>
                      <a:pt x="0" y="59"/>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0" name="Freeform 842"/>
              <p:cNvSpPr>
                <a:spLocks/>
              </p:cNvSpPr>
              <p:nvPr/>
            </p:nvSpPr>
            <p:spPr bwMode="auto">
              <a:xfrm>
                <a:off x="2406" y="1496"/>
                <a:ext cx="21" cy="28"/>
              </a:xfrm>
              <a:custGeom>
                <a:avLst/>
                <a:gdLst>
                  <a:gd name="T0" fmla="*/ 0 w 21"/>
                  <a:gd name="T1" fmla="*/ 2 h 56"/>
                  <a:gd name="T2" fmla="*/ 16 w 21"/>
                  <a:gd name="T3" fmla="*/ 0 h 56"/>
                  <a:gd name="T4" fmla="*/ 21 w 21"/>
                  <a:gd name="T5" fmla="*/ 1 h 56"/>
                  <a:gd name="T6" fmla="*/ 20 w 21"/>
                  <a:gd name="T7" fmla="*/ 1 h 56"/>
                  <a:gd name="T8" fmla="*/ 16 w 21"/>
                  <a:gd name="T9" fmla="*/ 1 h 56"/>
                  <a:gd name="T10" fmla="*/ 0 w 21"/>
                  <a:gd name="T11" fmla="*/ 2 h 56"/>
                  <a:gd name="T12" fmla="*/ 0 w 21"/>
                  <a:gd name="T13" fmla="*/ 2 h 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56">
                    <a:moveTo>
                      <a:pt x="0" y="56"/>
                    </a:moveTo>
                    <a:lnTo>
                      <a:pt x="16" y="0"/>
                    </a:lnTo>
                    <a:lnTo>
                      <a:pt x="21" y="2"/>
                    </a:lnTo>
                    <a:lnTo>
                      <a:pt x="20" y="6"/>
                    </a:lnTo>
                    <a:lnTo>
                      <a:pt x="16" y="4"/>
                    </a:lnTo>
                    <a:lnTo>
                      <a:pt x="0" y="5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1" name="Freeform 843"/>
              <p:cNvSpPr>
                <a:spLocks/>
              </p:cNvSpPr>
              <p:nvPr/>
            </p:nvSpPr>
            <p:spPr bwMode="auto">
              <a:xfrm>
                <a:off x="2406" y="1497"/>
                <a:ext cx="20" cy="28"/>
              </a:xfrm>
              <a:custGeom>
                <a:avLst/>
                <a:gdLst>
                  <a:gd name="T0" fmla="*/ 0 w 20"/>
                  <a:gd name="T1" fmla="*/ 2 h 54"/>
                  <a:gd name="T2" fmla="*/ 16 w 20"/>
                  <a:gd name="T3" fmla="*/ 0 h 54"/>
                  <a:gd name="T4" fmla="*/ 20 w 20"/>
                  <a:gd name="T5" fmla="*/ 1 h 54"/>
                  <a:gd name="T6" fmla="*/ 20 w 20"/>
                  <a:gd name="T7" fmla="*/ 1 h 54"/>
                  <a:gd name="T8" fmla="*/ 14 w 20"/>
                  <a:gd name="T9" fmla="*/ 1 h 54"/>
                  <a:gd name="T10" fmla="*/ 0 w 20"/>
                  <a:gd name="T11" fmla="*/ 2 h 54"/>
                  <a:gd name="T12" fmla="*/ 0 w 20"/>
                  <a:gd name="T13" fmla="*/ 2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4">
                    <a:moveTo>
                      <a:pt x="0" y="52"/>
                    </a:moveTo>
                    <a:lnTo>
                      <a:pt x="16" y="0"/>
                    </a:lnTo>
                    <a:lnTo>
                      <a:pt x="20" y="2"/>
                    </a:lnTo>
                    <a:lnTo>
                      <a:pt x="20" y="5"/>
                    </a:lnTo>
                    <a:lnTo>
                      <a:pt x="14" y="4"/>
                    </a:lnTo>
                    <a:lnTo>
                      <a:pt x="0" y="54"/>
                    </a:lnTo>
                    <a:lnTo>
                      <a:pt x="0" y="52"/>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2" name="Freeform 844"/>
              <p:cNvSpPr>
                <a:spLocks/>
              </p:cNvSpPr>
              <p:nvPr/>
            </p:nvSpPr>
            <p:spPr bwMode="auto">
              <a:xfrm>
                <a:off x="2406" y="1499"/>
                <a:ext cx="20" cy="26"/>
              </a:xfrm>
              <a:custGeom>
                <a:avLst/>
                <a:gdLst>
                  <a:gd name="T0" fmla="*/ 0 w 20"/>
                  <a:gd name="T1" fmla="*/ 2 h 50"/>
                  <a:gd name="T2" fmla="*/ 14 w 20"/>
                  <a:gd name="T3" fmla="*/ 0 h 50"/>
                  <a:gd name="T4" fmla="*/ 20 w 20"/>
                  <a:gd name="T5" fmla="*/ 1 h 50"/>
                  <a:gd name="T6" fmla="*/ 18 w 20"/>
                  <a:gd name="T7" fmla="*/ 1 h 50"/>
                  <a:gd name="T8" fmla="*/ 14 w 20"/>
                  <a:gd name="T9" fmla="*/ 1 h 50"/>
                  <a:gd name="T10" fmla="*/ 0 w 20"/>
                  <a:gd name="T11" fmla="*/ 2 h 50"/>
                  <a:gd name="T12" fmla="*/ 0 w 20"/>
                  <a:gd name="T13" fmla="*/ 2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50">
                    <a:moveTo>
                      <a:pt x="0" y="50"/>
                    </a:moveTo>
                    <a:lnTo>
                      <a:pt x="14" y="0"/>
                    </a:lnTo>
                    <a:lnTo>
                      <a:pt x="20" y="1"/>
                    </a:lnTo>
                    <a:lnTo>
                      <a:pt x="18" y="5"/>
                    </a:lnTo>
                    <a:lnTo>
                      <a:pt x="14" y="3"/>
                    </a:lnTo>
                    <a:lnTo>
                      <a:pt x="0" y="5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3" name="Freeform 845"/>
              <p:cNvSpPr>
                <a:spLocks/>
              </p:cNvSpPr>
              <p:nvPr/>
            </p:nvSpPr>
            <p:spPr bwMode="auto">
              <a:xfrm>
                <a:off x="2406" y="1501"/>
                <a:ext cx="18" cy="24"/>
              </a:xfrm>
              <a:custGeom>
                <a:avLst/>
                <a:gdLst>
                  <a:gd name="T0" fmla="*/ 0 w 18"/>
                  <a:gd name="T1" fmla="*/ 2 h 47"/>
                  <a:gd name="T2" fmla="*/ 14 w 18"/>
                  <a:gd name="T3" fmla="*/ 0 h 47"/>
                  <a:gd name="T4" fmla="*/ 18 w 18"/>
                  <a:gd name="T5" fmla="*/ 1 h 47"/>
                  <a:gd name="T6" fmla="*/ 17 w 18"/>
                  <a:gd name="T7" fmla="*/ 1 h 47"/>
                  <a:gd name="T8" fmla="*/ 13 w 18"/>
                  <a:gd name="T9" fmla="*/ 1 h 47"/>
                  <a:gd name="T10" fmla="*/ 1 w 18"/>
                  <a:gd name="T11" fmla="*/ 2 h 47"/>
                  <a:gd name="T12" fmla="*/ 0 w 18"/>
                  <a:gd name="T13" fmla="*/ 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7">
                    <a:moveTo>
                      <a:pt x="0" y="47"/>
                    </a:moveTo>
                    <a:lnTo>
                      <a:pt x="14" y="0"/>
                    </a:lnTo>
                    <a:lnTo>
                      <a:pt x="18" y="2"/>
                    </a:lnTo>
                    <a:lnTo>
                      <a:pt x="17" y="6"/>
                    </a:lnTo>
                    <a:lnTo>
                      <a:pt x="13" y="4"/>
                    </a:lnTo>
                    <a:lnTo>
                      <a:pt x="1" y="47"/>
                    </a:lnTo>
                    <a:lnTo>
                      <a:pt x="0" y="47"/>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4" name="Freeform 846"/>
              <p:cNvSpPr>
                <a:spLocks/>
              </p:cNvSpPr>
              <p:nvPr/>
            </p:nvSpPr>
            <p:spPr bwMode="auto">
              <a:xfrm>
                <a:off x="2407" y="1503"/>
                <a:ext cx="16" cy="22"/>
              </a:xfrm>
              <a:custGeom>
                <a:avLst/>
                <a:gdLst>
                  <a:gd name="T0" fmla="*/ 0 w 16"/>
                  <a:gd name="T1" fmla="*/ 2 h 43"/>
                  <a:gd name="T2" fmla="*/ 12 w 16"/>
                  <a:gd name="T3" fmla="*/ 0 h 43"/>
                  <a:gd name="T4" fmla="*/ 16 w 16"/>
                  <a:gd name="T5" fmla="*/ 1 h 43"/>
                  <a:gd name="T6" fmla="*/ 15 w 16"/>
                  <a:gd name="T7" fmla="*/ 1 h 43"/>
                  <a:gd name="T8" fmla="*/ 12 w 16"/>
                  <a:gd name="T9" fmla="*/ 1 h 43"/>
                  <a:gd name="T10" fmla="*/ 0 w 16"/>
                  <a:gd name="T11" fmla="*/ 2 h 43"/>
                  <a:gd name="T12" fmla="*/ 0 w 16"/>
                  <a:gd name="T13" fmla="*/ 2 h 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3">
                    <a:moveTo>
                      <a:pt x="0" y="43"/>
                    </a:moveTo>
                    <a:lnTo>
                      <a:pt x="12" y="0"/>
                    </a:lnTo>
                    <a:lnTo>
                      <a:pt x="16" y="2"/>
                    </a:lnTo>
                    <a:lnTo>
                      <a:pt x="15" y="5"/>
                    </a:lnTo>
                    <a:lnTo>
                      <a:pt x="12" y="3"/>
                    </a:lnTo>
                    <a:lnTo>
                      <a:pt x="0" y="43"/>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5" name="Freeform 847"/>
              <p:cNvSpPr>
                <a:spLocks/>
              </p:cNvSpPr>
              <p:nvPr/>
            </p:nvSpPr>
            <p:spPr bwMode="auto">
              <a:xfrm>
                <a:off x="2407" y="1505"/>
                <a:ext cx="15" cy="20"/>
              </a:xfrm>
              <a:custGeom>
                <a:avLst/>
                <a:gdLst>
                  <a:gd name="T0" fmla="*/ 0 w 15"/>
                  <a:gd name="T1" fmla="*/ 2 h 40"/>
                  <a:gd name="T2" fmla="*/ 12 w 15"/>
                  <a:gd name="T3" fmla="*/ 0 h 40"/>
                  <a:gd name="T4" fmla="*/ 15 w 15"/>
                  <a:gd name="T5" fmla="*/ 1 h 40"/>
                  <a:gd name="T6" fmla="*/ 15 w 15"/>
                  <a:gd name="T7" fmla="*/ 1 h 40"/>
                  <a:gd name="T8" fmla="*/ 10 w 15"/>
                  <a:gd name="T9" fmla="*/ 1 h 40"/>
                  <a:gd name="T10" fmla="*/ 0 w 15"/>
                  <a:gd name="T11" fmla="*/ 2 h 40"/>
                  <a:gd name="T12" fmla="*/ 0 w 15"/>
                  <a:gd name="T13" fmla="*/ 2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0">
                    <a:moveTo>
                      <a:pt x="0" y="40"/>
                    </a:moveTo>
                    <a:lnTo>
                      <a:pt x="12" y="0"/>
                    </a:lnTo>
                    <a:lnTo>
                      <a:pt x="15" y="2"/>
                    </a:lnTo>
                    <a:lnTo>
                      <a:pt x="15" y="6"/>
                    </a:lnTo>
                    <a:lnTo>
                      <a:pt x="10" y="6"/>
                    </a:lnTo>
                    <a:lnTo>
                      <a:pt x="0" y="4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6" name="Freeform 848"/>
              <p:cNvSpPr>
                <a:spLocks/>
              </p:cNvSpPr>
              <p:nvPr/>
            </p:nvSpPr>
            <p:spPr bwMode="auto">
              <a:xfrm>
                <a:off x="2407" y="1507"/>
                <a:ext cx="15" cy="18"/>
              </a:xfrm>
              <a:custGeom>
                <a:avLst/>
                <a:gdLst>
                  <a:gd name="T0" fmla="*/ 0 w 15"/>
                  <a:gd name="T1" fmla="*/ 2 h 34"/>
                  <a:gd name="T2" fmla="*/ 10 w 15"/>
                  <a:gd name="T3" fmla="*/ 0 h 34"/>
                  <a:gd name="T4" fmla="*/ 15 w 15"/>
                  <a:gd name="T5" fmla="*/ 0 h 34"/>
                  <a:gd name="T6" fmla="*/ 13 w 15"/>
                  <a:gd name="T7" fmla="*/ 1 h 34"/>
                  <a:gd name="T8" fmla="*/ 10 w 15"/>
                  <a:gd name="T9" fmla="*/ 1 h 34"/>
                  <a:gd name="T10" fmla="*/ 0 w 15"/>
                  <a:gd name="T11" fmla="*/ 2 h 34"/>
                  <a:gd name="T12" fmla="*/ 0 w 15"/>
                  <a:gd name="T13" fmla="*/ 2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34">
                    <a:moveTo>
                      <a:pt x="0" y="34"/>
                    </a:moveTo>
                    <a:lnTo>
                      <a:pt x="10" y="0"/>
                    </a:lnTo>
                    <a:lnTo>
                      <a:pt x="15" y="0"/>
                    </a:lnTo>
                    <a:lnTo>
                      <a:pt x="13" y="5"/>
                    </a:lnTo>
                    <a:lnTo>
                      <a:pt x="10" y="3"/>
                    </a:lnTo>
                    <a:lnTo>
                      <a:pt x="0" y="34"/>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7" name="Freeform 849"/>
              <p:cNvSpPr>
                <a:spLocks/>
              </p:cNvSpPr>
              <p:nvPr/>
            </p:nvSpPr>
            <p:spPr bwMode="auto">
              <a:xfrm>
                <a:off x="2407" y="1509"/>
                <a:ext cx="13" cy="16"/>
              </a:xfrm>
              <a:custGeom>
                <a:avLst/>
                <a:gdLst>
                  <a:gd name="T0" fmla="*/ 0 w 13"/>
                  <a:gd name="T1" fmla="*/ 1 h 31"/>
                  <a:gd name="T2" fmla="*/ 10 w 13"/>
                  <a:gd name="T3" fmla="*/ 0 h 31"/>
                  <a:gd name="T4" fmla="*/ 13 w 13"/>
                  <a:gd name="T5" fmla="*/ 1 h 31"/>
                  <a:gd name="T6" fmla="*/ 12 w 13"/>
                  <a:gd name="T7" fmla="*/ 1 h 31"/>
                  <a:gd name="T8" fmla="*/ 9 w 13"/>
                  <a:gd name="T9" fmla="*/ 1 h 31"/>
                  <a:gd name="T10" fmla="*/ 2 w 13"/>
                  <a:gd name="T11" fmla="*/ 1 h 31"/>
                  <a:gd name="T12" fmla="*/ 0 w 13"/>
                  <a:gd name="T13" fmla="*/ 1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31">
                    <a:moveTo>
                      <a:pt x="0" y="31"/>
                    </a:moveTo>
                    <a:lnTo>
                      <a:pt x="10" y="0"/>
                    </a:lnTo>
                    <a:lnTo>
                      <a:pt x="13" y="2"/>
                    </a:lnTo>
                    <a:lnTo>
                      <a:pt x="12" y="6"/>
                    </a:lnTo>
                    <a:lnTo>
                      <a:pt x="9" y="6"/>
                    </a:lnTo>
                    <a:lnTo>
                      <a:pt x="2" y="31"/>
                    </a:lnTo>
                    <a:lnTo>
                      <a:pt x="0" y="31"/>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8" name="Freeform 850"/>
              <p:cNvSpPr>
                <a:spLocks/>
              </p:cNvSpPr>
              <p:nvPr/>
            </p:nvSpPr>
            <p:spPr bwMode="auto">
              <a:xfrm>
                <a:off x="2409" y="1512"/>
                <a:ext cx="10" cy="13"/>
              </a:xfrm>
              <a:custGeom>
                <a:avLst/>
                <a:gdLst>
                  <a:gd name="T0" fmla="*/ 0 w 10"/>
                  <a:gd name="T1" fmla="*/ 1 h 25"/>
                  <a:gd name="T2" fmla="*/ 7 w 10"/>
                  <a:gd name="T3" fmla="*/ 0 h 25"/>
                  <a:gd name="T4" fmla="*/ 10 w 10"/>
                  <a:gd name="T5" fmla="*/ 0 h 25"/>
                  <a:gd name="T6" fmla="*/ 8 w 10"/>
                  <a:gd name="T7" fmla="*/ 1 h 25"/>
                  <a:gd name="T8" fmla="*/ 6 w 10"/>
                  <a:gd name="T9" fmla="*/ 1 h 25"/>
                  <a:gd name="T10" fmla="*/ 0 w 10"/>
                  <a:gd name="T11" fmla="*/ 1 h 25"/>
                  <a:gd name="T12" fmla="*/ 0 w 10"/>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25">
                    <a:moveTo>
                      <a:pt x="0" y="25"/>
                    </a:moveTo>
                    <a:lnTo>
                      <a:pt x="7" y="0"/>
                    </a:lnTo>
                    <a:lnTo>
                      <a:pt x="10" y="0"/>
                    </a:lnTo>
                    <a:lnTo>
                      <a:pt x="8" y="5"/>
                    </a:lnTo>
                    <a:lnTo>
                      <a:pt x="6" y="5"/>
                    </a:lnTo>
                    <a:lnTo>
                      <a:pt x="0" y="2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799" name="Freeform 851"/>
              <p:cNvSpPr>
                <a:spLocks/>
              </p:cNvSpPr>
              <p:nvPr/>
            </p:nvSpPr>
            <p:spPr bwMode="auto">
              <a:xfrm>
                <a:off x="2409" y="1515"/>
                <a:ext cx="8" cy="10"/>
              </a:xfrm>
              <a:custGeom>
                <a:avLst/>
                <a:gdLst>
                  <a:gd name="T0" fmla="*/ 0 w 8"/>
                  <a:gd name="T1" fmla="*/ 1 h 20"/>
                  <a:gd name="T2" fmla="*/ 6 w 8"/>
                  <a:gd name="T3" fmla="*/ 0 h 20"/>
                  <a:gd name="T4" fmla="*/ 8 w 8"/>
                  <a:gd name="T5" fmla="*/ 0 h 20"/>
                  <a:gd name="T6" fmla="*/ 7 w 8"/>
                  <a:gd name="T7" fmla="*/ 1 h 20"/>
                  <a:gd name="T8" fmla="*/ 6 w 8"/>
                  <a:gd name="T9" fmla="*/ 1 h 20"/>
                  <a:gd name="T10" fmla="*/ 0 w 8"/>
                  <a:gd name="T11" fmla="*/ 1 h 20"/>
                  <a:gd name="T12" fmla="*/ 0 w 8"/>
                  <a:gd name="T13" fmla="*/ 1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0">
                    <a:moveTo>
                      <a:pt x="0" y="20"/>
                    </a:moveTo>
                    <a:lnTo>
                      <a:pt x="6" y="0"/>
                    </a:lnTo>
                    <a:lnTo>
                      <a:pt x="8" y="0"/>
                    </a:lnTo>
                    <a:lnTo>
                      <a:pt x="7" y="6"/>
                    </a:lnTo>
                    <a:lnTo>
                      <a:pt x="6" y="6"/>
                    </a:lnTo>
                    <a:lnTo>
                      <a:pt x="0" y="20"/>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0" name="Freeform 852"/>
              <p:cNvSpPr>
                <a:spLocks/>
              </p:cNvSpPr>
              <p:nvPr/>
            </p:nvSpPr>
            <p:spPr bwMode="auto">
              <a:xfrm>
                <a:off x="2409" y="1517"/>
                <a:ext cx="7" cy="8"/>
              </a:xfrm>
              <a:custGeom>
                <a:avLst/>
                <a:gdLst>
                  <a:gd name="T0" fmla="*/ 0 w 7"/>
                  <a:gd name="T1" fmla="*/ 1 h 14"/>
                  <a:gd name="T2" fmla="*/ 6 w 7"/>
                  <a:gd name="T3" fmla="*/ 0 h 14"/>
                  <a:gd name="T4" fmla="*/ 7 w 7"/>
                  <a:gd name="T5" fmla="*/ 0 h 14"/>
                  <a:gd name="T6" fmla="*/ 4 w 7"/>
                  <a:gd name="T7" fmla="*/ 1 h 14"/>
                  <a:gd name="T8" fmla="*/ 4 w 7"/>
                  <a:gd name="T9" fmla="*/ 1 h 14"/>
                  <a:gd name="T10" fmla="*/ 1 w 7"/>
                  <a:gd name="T11" fmla="*/ 1 h 14"/>
                  <a:gd name="T12" fmla="*/ 0 w 7"/>
                  <a:gd name="T13" fmla="*/ 1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4">
                    <a:moveTo>
                      <a:pt x="0" y="14"/>
                    </a:moveTo>
                    <a:lnTo>
                      <a:pt x="6" y="0"/>
                    </a:lnTo>
                    <a:lnTo>
                      <a:pt x="7" y="0"/>
                    </a:lnTo>
                    <a:lnTo>
                      <a:pt x="4" y="5"/>
                    </a:lnTo>
                    <a:lnTo>
                      <a:pt x="1" y="14"/>
                    </a:lnTo>
                    <a:lnTo>
                      <a:pt x="0" y="1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1" name="Freeform 853"/>
              <p:cNvSpPr>
                <a:spLocks/>
              </p:cNvSpPr>
              <p:nvPr/>
            </p:nvSpPr>
            <p:spPr bwMode="auto">
              <a:xfrm>
                <a:off x="2410" y="1520"/>
                <a:ext cx="3" cy="5"/>
              </a:xfrm>
              <a:custGeom>
                <a:avLst/>
                <a:gdLst>
                  <a:gd name="T0" fmla="*/ 0 w 3"/>
                  <a:gd name="T1" fmla="*/ 1 h 9"/>
                  <a:gd name="T2" fmla="*/ 3 w 3"/>
                  <a:gd name="T3" fmla="*/ 0 h 9"/>
                  <a:gd name="T4" fmla="*/ 3 w 3"/>
                  <a:gd name="T5" fmla="*/ 0 h 9"/>
                  <a:gd name="T6" fmla="*/ 2 w 3"/>
                  <a:gd name="T7" fmla="*/ 1 h 9"/>
                  <a:gd name="T8" fmla="*/ 2 w 3"/>
                  <a:gd name="T9" fmla="*/ 1 h 9"/>
                  <a:gd name="T10" fmla="*/ 0 w 3"/>
                  <a:gd name="T11" fmla="*/ 1 h 9"/>
                  <a:gd name="T12" fmla="*/ 0 w 3"/>
                  <a:gd name="T13" fmla="*/ 1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9">
                    <a:moveTo>
                      <a:pt x="0" y="9"/>
                    </a:moveTo>
                    <a:lnTo>
                      <a:pt x="3" y="0"/>
                    </a:lnTo>
                    <a:lnTo>
                      <a:pt x="2" y="6"/>
                    </a:lnTo>
                    <a:lnTo>
                      <a:pt x="0" y="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2" name="Freeform 854"/>
              <p:cNvSpPr>
                <a:spLocks/>
              </p:cNvSpPr>
              <p:nvPr/>
            </p:nvSpPr>
            <p:spPr bwMode="auto">
              <a:xfrm>
                <a:off x="2410" y="1523"/>
                <a:ext cx="2" cy="3"/>
              </a:xfrm>
              <a:custGeom>
                <a:avLst/>
                <a:gdLst>
                  <a:gd name="T0" fmla="*/ 0 w 2"/>
                  <a:gd name="T1" fmla="*/ 1 h 5"/>
                  <a:gd name="T2" fmla="*/ 2 w 2"/>
                  <a:gd name="T3" fmla="*/ 0 h 5"/>
                  <a:gd name="T4" fmla="*/ 2 w 2"/>
                  <a:gd name="T5" fmla="*/ 0 h 5"/>
                  <a:gd name="T6" fmla="*/ 2 w 2"/>
                  <a:gd name="T7" fmla="*/ 1 h 5"/>
                  <a:gd name="T8" fmla="*/ 2 w 2"/>
                  <a:gd name="T9" fmla="*/ 1 h 5"/>
                  <a:gd name="T10" fmla="*/ 2 w 2"/>
                  <a:gd name="T11" fmla="*/ 1 h 5"/>
                  <a:gd name="T12" fmla="*/ 0 w 2"/>
                  <a:gd name="T13" fmla="*/ 1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5">
                    <a:moveTo>
                      <a:pt x="0" y="3"/>
                    </a:moveTo>
                    <a:lnTo>
                      <a:pt x="2" y="0"/>
                    </a:lnTo>
                    <a:lnTo>
                      <a:pt x="2" y="5"/>
                    </a:lnTo>
                    <a:lnTo>
                      <a:pt x="0" y="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3" name="Freeform 855"/>
              <p:cNvSpPr>
                <a:spLocks/>
              </p:cNvSpPr>
              <p:nvPr/>
            </p:nvSpPr>
            <p:spPr bwMode="auto">
              <a:xfrm>
                <a:off x="2409" y="1472"/>
                <a:ext cx="25" cy="54"/>
              </a:xfrm>
              <a:custGeom>
                <a:avLst/>
                <a:gdLst>
                  <a:gd name="T0" fmla="*/ 3 w 25"/>
                  <a:gd name="T1" fmla="*/ 4 h 107"/>
                  <a:gd name="T2" fmla="*/ 0 w 25"/>
                  <a:gd name="T3" fmla="*/ 3 h 107"/>
                  <a:gd name="T4" fmla="*/ 22 w 25"/>
                  <a:gd name="T5" fmla="*/ 0 h 107"/>
                  <a:gd name="T6" fmla="*/ 25 w 25"/>
                  <a:gd name="T7" fmla="*/ 1 h 107"/>
                  <a:gd name="T8" fmla="*/ 3 w 25"/>
                  <a:gd name="T9" fmla="*/ 4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07">
                    <a:moveTo>
                      <a:pt x="3" y="107"/>
                    </a:moveTo>
                    <a:lnTo>
                      <a:pt x="0" y="78"/>
                    </a:lnTo>
                    <a:lnTo>
                      <a:pt x="22" y="0"/>
                    </a:lnTo>
                    <a:lnTo>
                      <a:pt x="25" y="29"/>
                    </a:lnTo>
                    <a:lnTo>
                      <a:pt x="3" y="10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4" name="Freeform 856"/>
              <p:cNvSpPr>
                <a:spLocks/>
              </p:cNvSpPr>
              <p:nvPr/>
            </p:nvSpPr>
            <p:spPr bwMode="auto">
              <a:xfrm>
                <a:off x="1435" y="1239"/>
                <a:ext cx="996" cy="272"/>
              </a:xfrm>
              <a:custGeom>
                <a:avLst/>
                <a:gdLst>
                  <a:gd name="T0" fmla="*/ 974 w 996"/>
                  <a:gd name="T1" fmla="*/ 17 h 543"/>
                  <a:gd name="T2" fmla="*/ 996 w 996"/>
                  <a:gd name="T3" fmla="*/ 15 h 543"/>
                  <a:gd name="T4" fmla="*/ 0 w 996"/>
                  <a:gd name="T5" fmla="*/ 0 h 543"/>
                  <a:gd name="T6" fmla="*/ 0 w 996"/>
                  <a:gd name="T7" fmla="*/ 1 h 543"/>
                  <a:gd name="T8" fmla="*/ 69 w 996"/>
                  <a:gd name="T9" fmla="*/ 2 h 543"/>
                  <a:gd name="T10" fmla="*/ 139 w 996"/>
                  <a:gd name="T11" fmla="*/ 3 h 543"/>
                  <a:gd name="T12" fmla="*/ 206 w 996"/>
                  <a:gd name="T13" fmla="*/ 4 h 543"/>
                  <a:gd name="T14" fmla="*/ 273 w 996"/>
                  <a:gd name="T15" fmla="*/ 5 h 543"/>
                  <a:gd name="T16" fmla="*/ 338 w 996"/>
                  <a:gd name="T17" fmla="*/ 6 h 543"/>
                  <a:gd name="T18" fmla="*/ 401 w 996"/>
                  <a:gd name="T19" fmla="*/ 7 h 543"/>
                  <a:gd name="T20" fmla="*/ 464 w 996"/>
                  <a:gd name="T21" fmla="*/ 8 h 543"/>
                  <a:gd name="T22" fmla="*/ 522 w 996"/>
                  <a:gd name="T23" fmla="*/ 9 h 543"/>
                  <a:gd name="T24" fmla="*/ 578 w 996"/>
                  <a:gd name="T25" fmla="*/ 10 h 543"/>
                  <a:gd name="T26" fmla="*/ 632 w 996"/>
                  <a:gd name="T27" fmla="*/ 10 h 543"/>
                  <a:gd name="T28" fmla="*/ 681 w 996"/>
                  <a:gd name="T29" fmla="*/ 11 h 543"/>
                  <a:gd name="T30" fmla="*/ 728 w 996"/>
                  <a:gd name="T31" fmla="*/ 12 h 543"/>
                  <a:gd name="T32" fmla="*/ 769 w 996"/>
                  <a:gd name="T33" fmla="*/ 13 h 543"/>
                  <a:gd name="T34" fmla="*/ 808 w 996"/>
                  <a:gd name="T35" fmla="*/ 14 h 543"/>
                  <a:gd name="T36" fmla="*/ 842 w 996"/>
                  <a:gd name="T37" fmla="*/ 14 h 543"/>
                  <a:gd name="T38" fmla="*/ 872 w 996"/>
                  <a:gd name="T39" fmla="*/ 15 h 543"/>
                  <a:gd name="T40" fmla="*/ 896 w 996"/>
                  <a:gd name="T41" fmla="*/ 15 h 543"/>
                  <a:gd name="T42" fmla="*/ 917 w 996"/>
                  <a:gd name="T43" fmla="*/ 16 h 543"/>
                  <a:gd name="T44" fmla="*/ 933 w 996"/>
                  <a:gd name="T45" fmla="*/ 16 h 543"/>
                  <a:gd name="T46" fmla="*/ 944 w 996"/>
                  <a:gd name="T47" fmla="*/ 17 h 543"/>
                  <a:gd name="T48" fmla="*/ 950 w 996"/>
                  <a:gd name="T49" fmla="*/ 17 h 543"/>
                  <a:gd name="T50" fmla="*/ 950 w 996"/>
                  <a:gd name="T51" fmla="*/ 17 h 543"/>
                  <a:gd name="T52" fmla="*/ 974 w 996"/>
                  <a:gd name="T53" fmla="*/ 17 h 5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6" h="543">
                    <a:moveTo>
                      <a:pt x="974" y="543"/>
                    </a:moveTo>
                    <a:lnTo>
                      <a:pt x="996" y="465"/>
                    </a:lnTo>
                    <a:lnTo>
                      <a:pt x="0" y="0"/>
                    </a:lnTo>
                    <a:lnTo>
                      <a:pt x="0" y="2"/>
                    </a:lnTo>
                    <a:lnTo>
                      <a:pt x="69" y="34"/>
                    </a:lnTo>
                    <a:lnTo>
                      <a:pt x="139" y="67"/>
                    </a:lnTo>
                    <a:lnTo>
                      <a:pt x="206" y="100"/>
                    </a:lnTo>
                    <a:lnTo>
                      <a:pt x="273" y="134"/>
                    </a:lnTo>
                    <a:lnTo>
                      <a:pt x="338" y="165"/>
                    </a:lnTo>
                    <a:lnTo>
                      <a:pt x="401" y="197"/>
                    </a:lnTo>
                    <a:lnTo>
                      <a:pt x="464" y="230"/>
                    </a:lnTo>
                    <a:lnTo>
                      <a:pt x="522" y="259"/>
                    </a:lnTo>
                    <a:lnTo>
                      <a:pt x="578" y="290"/>
                    </a:lnTo>
                    <a:lnTo>
                      <a:pt x="632" y="319"/>
                    </a:lnTo>
                    <a:lnTo>
                      <a:pt x="681" y="346"/>
                    </a:lnTo>
                    <a:lnTo>
                      <a:pt x="728" y="371"/>
                    </a:lnTo>
                    <a:lnTo>
                      <a:pt x="769" y="396"/>
                    </a:lnTo>
                    <a:lnTo>
                      <a:pt x="808" y="420"/>
                    </a:lnTo>
                    <a:lnTo>
                      <a:pt x="842" y="440"/>
                    </a:lnTo>
                    <a:lnTo>
                      <a:pt x="872" y="460"/>
                    </a:lnTo>
                    <a:lnTo>
                      <a:pt x="896" y="478"/>
                    </a:lnTo>
                    <a:lnTo>
                      <a:pt x="917" y="492"/>
                    </a:lnTo>
                    <a:lnTo>
                      <a:pt x="933" y="507"/>
                    </a:lnTo>
                    <a:lnTo>
                      <a:pt x="944" y="518"/>
                    </a:lnTo>
                    <a:lnTo>
                      <a:pt x="950" y="527"/>
                    </a:lnTo>
                    <a:lnTo>
                      <a:pt x="950" y="532"/>
                    </a:lnTo>
                    <a:lnTo>
                      <a:pt x="974" y="543"/>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5" name="Freeform 857"/>
              <p:cNvSpPr>
                <a:spLocks/>
              </p:cNvSpPr>
              <p:nvPr/>
            </p:nvSpPr>
            <p:spPr bwMode="auto">
              <a:xfrm>
                <a:off x="1434" y="1240"/>
                <a:ext cx="951" cy="266"/>
              </a:xfrm>
              <a:custGeom>
                <a:avLst/>
                <a:gdLst>
                  <a:gd name="T0" fmla="*/ 1 w 951"/>
                  <a:gd name="T1" fmla="*/ 0 h 530"/>
                  <a:gd name="T2" fmla="*/ 70 w 951"/>
                  <a:gd name="T3" fmla="*/ 1 h 530"/>
                  <a:gd name="T4" fmla="*/ 140 w 951"/>
                  <a:gd name="T5" fmla="*/ 3 h 530"/>
                  <a:gd name="T6" fmla="*/ 207 w 951"/>
                  <a:gd name="T7" fmla="*/ 4 h 530"/>
                  <a:gd name="T8" fmla="*/ 274 w 951"/>
                  <a:gd name="T9" fmla="*/ 5 h 530"/>
                  <a:gd name="T10" fmla="*/ 339 w 951"/>
                  <a:gd name="T11" fmla="*/ 6 h 530"/>
                  <a:gd name="T12" fmla="*/ 402 w 951"/>
                  <a:gd name="T13" fmla="*/ 7 h 530"/>
                  <a:gd name="T14" fmla="*/ 465 w 951"/>
                  <a:gd name="T15" fmla="*/ 8 h 530"/>
                  <a:gd name="T16" fmla="*/ 523 w 951"/>
                  <a:gd name="T17" fmla="*/ 9 h 530"/>
                  <a:gd name="T18" fmla="*/ 579 w 951"/>
                  <a:gd name="T19" fmla="*/ 10 h 530"/>
                  <a:gd name="T20" fmla="*/ 633 w 951"/>
                  <a:gd name="T21" fmla="*/ 10 h 530"/>
                  <a:gd name="T22" fmla="*/ 682 w 951"/>
                  <a:gd name="T23" fmla="*/ 11 h 530"/>
                  <a:gd name="T24" fmla="*/ 729 w 951"/>
                  <a:gd name="T25" fmla="*/ 12 h 530"/>
                  <a:gd name="T26" fmla="*/ 770 w 951"/>
                  <a:gd name="T27" fmla="*/ 13 h 530"/>
                  <a:gd name="T28" fmla="*/ 809 w 951"/>
                  <a:gd name="T29" fmla="*/ 14 h 530"/>
                  <a:gd name="T30" fmla="*/ 843 w 951"/>
                  <a:gd name="T31" fmla="*/ 14 h 530"/>
                  <a:gd name="T32" fmla="*/ 873 w 951"/>
                  <a:gd name="T33" fmla="*/ 15 h 530"/>
                  <a:gd name="T34" fmla="*/ 897 w 951"/>
                  <a:gd name="T35" fmla="*/ 15 h 530"/>
                  <a:gd name="T36" fmla="*/ 918 w 951"/>
                  <a:gd name="T37" fmla="*/ 16 h 530"/>
                  <a:gd name="T38" fmla="*/ 934 w 951"/>
                  <a:gd name="T39" fmla="*/ 16 h 530"/>
                  <a:gd name="T40" fmla="*/ 945 w 951"/>
                  <a:gd name="T41" fmla="*/ 17 h 530"/>
                  <a:gd name="T42" fmla="*/ 951 w 951"/>
                  <a:gd name="T43" fmla="*/ 17 h 530"/>
                  <a:gd name="T44" fmla="*/ 951 w 951"/>
                  <a:gd name="T45" fmla="*/ 17 h 530"/>
                  <a:gd name="T46" fmla="*/ 927 w 951"/>
                  <a:gd name="T47" fmla="*/ 17 h 530"/>
                  <a:gd name="T48" fmla="*/ 925 w 951"/>
                  <a:gd name="T49" fmla="*/ 17 h 530"/>
                  <a:gd name="T50" fmla="*/ 920 w 951"/>
                  <a:gd name="T51" fmla="*/ 16 h 530"/>
                  <a:gd name="T52" fmla="*/ 908 w 951"/>
                  <a:gd name="T53" fmla="*/ 16 h 530"/>
                  <a:gd name="T54" fmla="*/ 891 w 951"/>
                  <a:gd name="T55" fmla="*/ 15 h 530"/>
                  <a:gd name="T56" fmla="*/ 869 w 951"/>
                  <a:gd name="T57" fmla="*/ 15 h 530"/>
                  <a:gd name="T58" fmla="*/ 842 w 951"/>
                  <a:gd name="T59" fmla="*/ 14 h 530"/>
                  <a:gd name="T60" fmla="*/ 811 w 951"/>
                  <a:gd name="T61" fmla="*/ 14 h 530"/>
                  <a:gd name="T62" fmla="*/ 774 w 951"/>
                  <a:gd name="T63" fmla="*/ 13 h 530"/>
                  <a:gd name="T64" fmla="*/ 733 w 951"/>
                  <a:gd name="T65" fmla="*/ 12 h 530"/>
                  <a:gd name="T66" fmla="*/ 688 w 951"/>
                  <a:gd name="T67" fmla="*/ 11 h 530"/>
                  <a:gd name="T68" fmla="*/ 640 w 951"/>
                  <a:gd name="T69" fmla="*/ 11 h 530"/>
                  <a:gd name="T70" fmla="*/ 586 w 951"/>
                  <a:gd name="T71" fmla="*/ 10 h 530"/>
                  <a:gd name="T72" fmla="*/ 531 w 951"/>
                  <a:gd name="T73" fmla="*/ 9 h 530"/>
                  <a:gd name="T74" fmla="*/ 472 w 951"/>
                  <a:gd name="T75" fmla="*/ 8 h 530"/>
                  <a:gd name="T76" fmla="*/ 409 w 951"/>
                  <a:gd name="T77" fmla="*/ 7 h 530"/>
                  <a:gd name="T78" fmla="*/ 344 w 951"/>
                  <a:gd name="T79" fmla="*/ 6 h 530"/>
                  <a:gd name="T80" fmla="*/ 278 w 951"/>
                  <a:gd name="T81" fmla="*/ 5 h 530"/>
                  <a:gd name="T82" fmla="*/ 210 w 951"/>
                  <a:gd name="T83" fmla="*/ 4 h 530"/>
                  <a:gd name="T84" fmla="*/ 141 w 951"/>
                  <a:gd name="T85" fmla="*/ 3 h 530"/>
                  <a:gd name="T86" fmla="*/ 70 w 951"/>
                  <a:gd name="T87" fmla="*/ 2 h 530"/>
                  <a:gd name="T88" fmla="*/ 0 w 951"/>
                  <a:gd name="T89" fmla="*/ 1 h 530"/>
                  <a:gd name="T90" fmla="*/ 1 w 951"/>
                  <a:gd name="T91" fmla="*/ 0 h 5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1" h="530">
                    <a:moveTo>
                      <a:pt x="1" y="0"/>
                    </a:moveTo>
                    <a:lnTo>
                      <a:pt x="70" y="32"/>
                    </a:lnTo>
                    <a:lnTo>
                      <a:pt x="140" y="65"/>
                    </a:lnTo>
                    <a:lnTo>
                      <a:pt x="207" y="98"/>
                    </a:lnTo>
                    <a:lnTo>
                      <a:pt x="274" y="132"/>
                    </a:lnTo>
                    <a:lnTo>
                      <a:pt x="339" y="163"/>
                    </a:lnTo>
                    <a:lnTo>
                      <a:pt x="402" y="195"/>
                    </a:lnTo>
                    <a:lnTo>
                      <a:pt x="465" y="228"/>
                    </a:lnTo>
                    <a:lnTo>
                      <a:pt x="523" y="257"/>
                    </a:lnTo>
                    <a:lnTo>
                      <a:pt x="579" y="288"/>
                    </a:lnTo>
                    <a:lnTo>
                      <a:pt x="633" y="317"/>
                    </a:lnTo>
                    <a:lnTo>
                      <a:pt x="682" y="344"/>
                    </a:lnTo>
                    <a:lnTo>
                      <a:pt x="729" y="369"/>
                    </a:lnTo>
                    <a:lnTo>
                      <a:pt x="770" y="394"/>
                    </a:lnTo>
                    <a:lnTo>
                      <a:pt x="809" y="418"/>
                    </a:lnTo>
                    <a:lnTo>
                      <a:pt x="843" y="438"/>
                    </a:lnTo>
                    <a:lnTo>
                      <a:pt x="873" y="458"/>
                    </a:lnTo>
                    <a:lnTo>
                      <a:pt x="897" y="476"/>
                    </a:lnTo>
                    <a:lnTo>
                      <a:pt x="918" y="490"/>
                    </a:lnTo>
                    <a:lnTo>
                      <a:pt x="934" y="505"/>
                    </a:lnTo>
                    <a:lnTo>
                      <a:pt x="945" y="516"/>
                    </a:lnTo>
                    <a:lnTo>
                      <a:pt x="951" y="525"/>
                    </a:lnTo>
                    <a:lnTo>
                      <a:pt x="951" y="530"/>
                    </a:lnTo>
                    <a:lnTo>
                      <a:pt x="927" y="519"/>
                    </a:lnTo>
                    <a:lnTo>
                      <a:pt x="925" y="512"/>
                    </a:lnTo>
                    <a:lnTo>
                      <a:pt x="920" y="503"/>
                    </a:lnTo>
                    <a:lnTo>
                      <a:pt x="908" y="492"/>
                    </a:lnTo>
                    <a:lnTo>
                      <a:pt x="891" y="478"/>
                    </a:lnTo>
                    <a:lnTo>
                      <a:pt x="869" y="461"/>
                    </a:lnTo>
                    <a:lnTo>
                      <a:pt x="842" y="443"/>
                    </a:lnTo>
                    <a:lnTo>
                      <a:pt x="811" y="423"/>
                    </a:lnTo>
                    <a:lnTo>
                      <a:pt x="774" y="400"/>
                    </a:lnTo>
                    <a:lnTo>
                      <a:pt x="733" y="376"/>
                    </a:lnTo>
                    <a:lnTo>
                      <a:pt x="688" y="351"/>
                    </a:lnTo>
                    <a:lnTo>
                      <a:pt x="640" y="324"/>
                    </a:lnTo>
                    <a:lnTo>
                      <a:pt x="586" y="295"/>
                    </a:lnTo>
                    <a:lnTo>
                      <a:pt x="531" y="264"/>
                    </a:lnTo>
                    <a:lnTo>
                      <a:pt x="472" y="233"/>
                    </a:lnTo>
                    <a:lnTo>
                      <a:pt x="409" y="201"/>
                    </a:lnTo>
                    <a:lnTo>
                      <a:pt x="344" y="168"/>
                    </a:lnTo>
                    <a:lnTo>
                      <a:pt x="278" y="136"/>
                    </a:lnTo>
                    <a:lnTo>
                      <a:pt x="210" y="103"/>
                    </a:lnTo>
                    <a:lnTo>
                      <a:pt x="141" y="69"/>
                    </a:lnTo>
                    <a:lnTo>
                      <a:pt x="70" y="36"/>
                    </a:lnTo>
                    <a:lnTo>
                      <a:pt x="0" y="2"/>
                    </a:lnTo>
                    <a:lnTo>
                      <a:pt x="1" y="0"/>
                    </a:lnTo>
                    <a:close/>
                  </a:path>
                </a:pathLst>
              </a:custGeom>
              <a:solidFill>
                <a:srgbClr val="B4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6" name="Freeform 858"/>
              <p:cNvSpPr>
                <a:spLocks/>
              </p:cNvSpPr>
              <p:nvPr/>
            </p:nvSpPr>
            <p:spPr bwMode="auto">
              <a:xfrm>
                <a:off x="1434" y="1241"/>
                <a:ext cx="927" cy="259"/>
              </a:xfrm>
              <a:custGeom>
                <a:avLst/>
                <a:gdLst>
                  <a:gd name="T0" fmla="*/ 927 w 927"/>
                  <a:gd name="T1" fmla="*/ 17 h 517"/>
                  <a:gd name="T2" fmla="*/ 925 w 927"/>
                  <a:gd name="T3" fmla="*/ 16 h 517"/>
                  <a:gd name="T4" fmla="*/ 920 w 927"/>
                  <a:gd name="T5" fmla="*/ 16 h 517"/>
                  <a:gd name="T6" fmla="*/ 908 w 927"/>
                  <a:gd name="T7" fmla="*/ 16 h 517"/>
                  <a:gd name="T8" fmla="*/ 891 w 927"/>
                  <a:gd name="T9" fmla="*/ 15 h 517"/>
                  <a:gd name="T10" fmla="*/ 869 w 927"/>
                  <a:gd name="T11" fmla="*/ 15 h 517"/>
                  <a:gd name="T12" fmla="*/ 842 w 927"/>
                  <a:gd name="T13" fmla="*/ 14 h 517"/>
                  <a:gd name="T14" fmla="*/ 811 w 927"/>
                  <a:gd name="T15" fmla="*/ 14 h 517"/>
                  <a:gd name="T16" fmla="*/ 774 w 927"/>
                  <a:gd name="T17" fmla="*/ 13 h 517"/>
                  <a:gd name="T18" fmla="*/ 733 w 927"/>
                  <a:gd name="T19" fmla="*/ 12 h 517"/>
                  <a:gd name="T20" fmla="*/ 688 w 927"/>
                  <a:gd name="T21" fmla="*/ 11 h 517"/>
                  <a:gd name="T22" fmla="*/ 640 w 927"/>
                  <a:gd name="T23" fmla="*/ 11 h 517"/>
                  <a:gd name="T24" fmla="*/ 586 w 927"/>
                  <a:gd name="T25" fmla="*/ 10 h 517"/>
                  <a:gd name="T26" fmla="*/ 531 w 927"/>
                  <a:gd name="T27" fmla="*/ 9 h 517"/>
                  <a:gd name="T28" fmla="*/ 472 w 927"/>
                  <a:gd name="T29" fmla="*/ 8 h 517"/>
                  <a:gd name="T30" fmla="*/ 409 w 927"/>
                  <a:gd name="T31" fmla="*/ 7 h 517"/>
                  <a:gd name="T32" fmla="*/ 344 w 927"/>
                  <a:gd name="T33" fmla="*/ 6 h 517"/>
                  <a:gd name="T34" fmla="*/ 278 w 927"/>
                  <a:gd name="T35" fmla="*/ 5 h 517"/>
                  <a:gd name="T36" fmla="*/ 210 w 927"/>
                  <a:gd name="T37" fmla="*/ 4 h 517"/>
                  <a:gd name="T38" fmla="*/ 141 w 927"/>
                  <a:gd name="T39" fmla="*/ 3 h 517"/>
                  <a:gd name="T40" fmla="*/ 70 w 927"/>
                  <a:gd name="T41" fmla="*/ 2 h 517"/>
                  <a:gd name="T42" fmla="*/ 0 w 927"/>
                  <a:gd name="T43" fmla="*/ 0 h 517"/>
                  <a:gd name="T44" fmla="*/ 0 w 927"/>
                  <a:gd name="T45" fmla="*/ 1 h 517"/>
                  <a:gd name="T46" fmla="*/ 69 w 927"/>
                  <a:gd name="T47" fmla="*/ 2 h 517"/>
                  <a:gd name="T48" fmla="*/ 137 w 927"/>
                  <a:gd name="T49" fmla="*/ 3 h 517"/>
                  <a:gd name="T50" fmla="*/ 205 w 927"/>
                  <a:gd name="T51" fmla="*/ 4 h 517"/>
                  <a:gd name="T52" fmla="*/ 271 w 927"/>
                  <a:gd name="T53" fmla="*/ 5 h 517"/>
                  <a:gd name="T54" fmla="*/ 335 w 927"/>
                  <a:gd name="T55" fmla="*/ 6 h 517"/>
                  <a:gd name="T56" fmla="*/ 398 w 927"/>
                  <a:gd name="T57" fmla="*/ 7 h 517"/>
                  <a:gd name="T58" fmla="*/ 458 w 927"/>
                  <a:gd name="T59" fmla="*/ 8 h 517"/>
                  <a:gd name="T60" fmla="*/ 515 w 927"/>
                  <a:gd name="T61" fmla="*/ 9 h 517"/>
                  <a:gd name="T62" fmla="*/ 571 w 927"/>
                  <a:gd name="T63" fmla="*/ 9 h 517"/>
                  <a:gd name="T64" fmla="*/ 622 w 927"/>
                  <a:gd name="T65" fmla="*/ 10 h 517"/>
                  <a:gd name="T66" fmla="*/ 670 w 927"/>
                  <a:gd name="T67" fmla="*/ 11 h 517"/>
                  <a:gd name="T68" fmla="*/ 713 w 927"/>
                  <a:gd name="T69" fmla="*/ 12 h 517"/>
                  <a:gd name="T70" fmla="*/ 753 w 927"/>
                  <a:gd name="T71" fmla="*/ 13 h 517"/>
                  <a:gd name="T72" fmla="*/ 788 w 927"/>
                  <a:gd name="T73" fmla="*/ 13 h 517"/>
                  <a:gd name="T74" fmla="*/ 819 w 927"/>
                  <a:gd name="T75" fmla="*/ 14 h 517"/>
                  <a:gd name="T76" fmla="*/ 845 w 927"/>
                  <a:gd name="T77" fmla="*/ 15 h 517"/>
                  <a:gd name="T78" fmla="*/ 866 w 927"/>
                  <a:gd name="T79" fmla="*/ 15 h 517"/>
                  <a:gd name="T80" fmla="*/ 883 w 927"/>
                  <a:gd name="T81" fmla="*/ 15 h 517"/>
                  <a:gd name="T82" fmla="*/ 894 w 927"/>
                  <a:gd name="T83" fmla="*/ 16 h 517"/>
                  <a:gd name="T84" fmla="*/ 900 w 927"/>
                  <a:gd name="T85" fmla="*/ 16 h 517"/>
                  <a:gd name="T86" fmla="*/ 901 w 927"/>
                  <a:gd name="T87" fmla="*/ 16 h 517"/>
                  <a:gd name="T88" fmla="*/ 927 w 927"/>
                  <a:gd name="T89" fmla="*/ 17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27" h="517">
                    <a:moveTo>
                      <a:pt x="927" y="517"/>
                    </a:moveTo>
                    <a:lnTo>
                      <a:pt x="925" y="510"/>
                    </a:lnTo>
                    <a:lnTo>
                      <a:pt x="920" y="501"/>
                    </a:lnTo>
                    <a:lnTo>
                      <a:pt x="908" y="490"/>
                    </a:lnTo>
                    <a:lnTo>
                      <a:pt x="891" y="476"/>
                    </a:lnTo>
                    <a:lnTo>
                      <a:pt x="869" y="459"/>
                    </a:lnTo>
                    <a:lnTo>
                      <a:pt x="842" y="441"/>
                    </a:lnTo>
                    <a:lnTo>
                      <a:pt x="811" y="421"/>
                    </a:lnTo>
                    <a:lnTo>
                      <a:pt x="774" y="398"/>
                    </a:lnTo>
                    <a:lnTo>
                      <a:pt x="733" y="374"/>
                    </a:lnTo>
                    <a:lnTo>
                      <a:pt x="688" y="349"/>
                    </a:lnTo>
                    <a:lnTo>
                      <a:pt x="640" y="322"/>
                    </a:lnTo>
                    <a:lnTo>
                      <a:pt x="586" y="293"/>
                    </a:lnTo>
                    <a:lnTo>
                      <a:pt x="531" y="262"/>
                    </a:lnTo>
                    <a:lnTo>
                      <a:pt x="472" y="231"/>
                    </a:lnTo>
                    <a:lnTo>
                      <a:pt x="409" y="199"/>
                    </a:lnTo>
                    <a:lnTo>
                      <a:pt x="344" y="166"/>
                    </a:lnTo>
                    <a:lnTo>
                      <a:pt x="278" y="134"/>
                    </a:lnTo>
                    <a:lnTo>
                      <a:pt x="210" y="101"/>
                    </a:lnTo>
                    <a:lnTo>
                      <a:pt x="141" y="67"/>
                    </a:lnTo>
                    <a:lnTo>
                      <a:pt x="70" y="34"/>
                    </a:lnTo>
                    <a:lnTo>
                      <a:pt x="0" y="0"/>
                    </a:lnTo>
                    <a:lnTo>
                      <a:pt x="0" y="1"/>
                    </a:lnTo>
                    <a:lnTo>
                      <a:pt x="69" y="34"/>
                    </a:lnTo>
                    <a:lnTo>
                      <a:pt x="137" y="67"/>
                    </a:lnTo>
                    <a:lnTo>
                      <a:pt x="205" y="99"/>
                    </a:lnTo>
                    <a:lnTo>
                      <a:pt x="271" y="132"/>
                    </a:lnTo>
                    <a:lnTo>
                      <a:pt x="335" y="164"/>
                    </a:lnTo>
                    <a:lnTo>
                      <a:pt x="398" y="197"/>
                    </a:lnTo>
                    <a:lnTo>
                      <a:pt x="458" y="228"/>
                    </a:lnTo>
                    <a:lnTo>
                      <a:pt x="515" y="257"/>
                    </a:lnTo>
                    <a:lnTo>
                      <a:pt x="571" y="286"/>
                    </a:lnTo>
                    <a:lnTo>
                      <a:pt x="622" y="315"/>
                    </a:lnTo>
                    <a:lnTo>
                      <a:pt x="670" y="342"/>
                    </a:lnTo>
                    <a:lnTo>
                      <a:pt x="713" y="365"/>
                    </a:lnTo>
                    <a:lnTo>
                      <a:pt x="753" y="389"/>
                    </a:lnTo>
                    <a:lnTo>
                      <a:pt x="788" y="411"/>
                    </a:lnTo>
                    <a:lnTo>
                      <a:pt x="819" y="430"/>
                    </a:lnTo>
                    <a:lnTo>
                      <a:pt x="845" y="449"/>
                    </a:lnTo>
                    <a:lnTo>
                      <a:pt x="866" y="465"/>
                    </a:lnTo>
                    <a:lnTo>
                      <a:pt x="883" y="479"/>
                    </a:lnTo>
                    <a:lnTo>
                      <a:pt x="894" y="490"/>
                    </a:lnTo>
                    <a:lnTo>
                      <a:pt x="900" y="499"/>
                    </a:lnTo>
                    <a:lnTo>
                      <a:pt x="901" y="505"/>
                    </a:lnTo>
                    <a:lnTo>
                      <a:pt x="927" y="517"/>
                    </a:lnTo>
                    <a:close/>
                  </a:path>
                </a:pathLst>
              </a:custGeom>
              <a:solidFill>
                <a:srgbClr val="B4B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7" name="Freeform 859"/>
              <p:cNvSpPr>
                <a:spLocks/>
              </p:cNvSpPr>
              <p:nvPr/>
            </p:nvSpPr>
            <p:spPr bwMode="auto">
              <a:xfrm>
                <a:off x="1432" y="1242"/>
                <a:ext cx="903" cy="252"/>
              </a:xfrm>
              <a:custGeom>
                <a:avLst/>
                <a:gdLst>
                  <a:gd name="T0" fmla="*/ 2 w 903"/>
                  <a:gd name="T1" fmla="*/ 0 h 504"/>
                  <a:gd name="T2" fmla="*/ 71 w 903"/>
                  <a:gd name="T3" fmla="*/ 2 h 504"/>
                  <a:gd name="T4" fmla="*/ 139 w 903"/>
                  <a:gd name="T5" fmla="*/ 3 h 504"/>
                  <a:gd name="T6" fmla="*/ 207 w 903"/>
                  <a:gd name="T7" fmla="*/ 4 h 504"/>
                  <a:gd name="T8" fmla="*/ 273 w 903"/>
                  <a:gd name="T9" fmla="*/ 5 h 504"/>
                  <a:gd name="T10" fmla="*/ 337 w 903"/>
                  <a:gd name="T11" fmla="*/ 6 h 504"/>
                  <a:gd name="T12" fmla="*/ 400 w 903"/>
                  <a:gd name="T13" fmla="*/ 7 h 504"/>
                  <a:gd name="T14" fmla="*/ 460 w 903"/>
                  <a:gd name="T15" fmla="*/ 8 h 504"/>
                  <a:gd name="T16" fmla="*/ 517 w 903"/>
                  <a:gd name="T17" fmla="*/ 8 h 504"/>
                  <a:gd name="T18" fmla="*/ 573 w 903"/>
                  <a:gd name="T19" fmla="*/ 9 h 504"/>
                  <a:gd name="T20" fmla="*/ 624 w 903"/>
                  <a:gd name="T21" fmla="*/ 10 h 504"/>
                  <a:gd name="T22" fmla="*/ 672 w 903"/>
                  <a:gd name="T23" fmla="*/ 11 h 504"/>
                  <a:gd name="T24" fmla="*/ 715 w 903"/>
                  <a:gd name="T25" fmla="*/ 12 h 504"/>
                  <a:gd name="T26" fmla="*/ 755 w 903"/>
                  <a:gd name="T27" fmla="*/ 13 h 504"/>
                  <a:gd name="T28" fmla="*/ 790 w 903"/>
                  <a:gd name="T29" fmla="*/ 13 h 504"/>
                  <a:gd name="T30" fmla="*/ 821 w 903"/>
                  <a:gd name="T31" fmla="*/ 14 h 504"/>
                  <a:gd name="T32" fmla="*/ 847 w 903"/>
                  <a:gd name="T33" fmla="*/ 14 h 504"/>
                  <a:gd name="T34" fmla="*/ 868 w 903"/>
                  <a:gd name="T35" fmla="*/ 15 h 504"/>
                  <a:gd name="T36" fmla="*/ 885 w 903"/>
                  <a:gd name="T37" fmla="*/ 15 h 504"/>
                  <a:gd name="T38" fmla="*/ 896 w 903"/>
                  <a:gd name="T39" fmla="*/ 16 h 504"/>
                  <a:gd name="T40" fmla="*/ 902 w 903"/>
                  <a:gd name="T41" fmla="*/ 16 h 504"/>
                  <a:gd name="T42" fmla="*/ 903 w 903"/>
                  <a:gd name="T43" fmla="*/ 16 h 504"/>
                  <a:gd name="T44" fmla="*/ 877 w 903"/>
                  <a:gd name="T45" fmla="*/ 16 h 504"/>
                  <a:gd name="T46" fmla="*/ 875 w 903"/>
                  <a:gd name="T47" fmla="*/ 16 h 504"/>
                  <a:gd name="T48" fmla="*/ 869 w 903"/>
                  <a:gd name="T49" fmla="*/ 15 h 504"/>
                  <a:gd name="T50" fmla="*/ 858 w 903"/>
                  <a:gd name="T51" fmla="*/ 15 h 504"/>
                  <a:gd name="T52" fmla="*/ 843 w 903"/>
                  <a:gd name="T53" fmla="*/ 15 h 504"/>
                  <a:gd name="T54" fmla="*/ 821 w 903"/>
                  <a:gd name="T55" fmla="*/ 14 h 504"/>
                  <a:gd name="T56" fmla="*/ 796 w 903"/>
                  <a:gd name="T57" fmla="*/ 14 h 504"/>
                  <a:gd name="T58" fmla="*/ 766 w 903"/>
                  <a:gd name="T59" fmla="*/ 13 h 504"/>
                  <a:gd name="T60" fmla="*/ 732 w 903"/>
                  <a:gd name="T61" fmla="*/ 12 h 504"/>
                  <a:gd name="T62" fmla="*/ 694 w 903"/>
                  <a:gd name="T63" fmla="*/ 12 h 504"/>
                  <a:gd name="T64" fmla="*/ 652 w 903"/>
                  <a:gd name="T65" fmla="*/ 11 h 504"/>
                  <a:gd name="T66" fmla="*/ 605 w 903"/>
                  <a:gd name="T67" fmla="*/ 10 h 504"/>
                  <a:gd name="T68" fmla="*/ 556 w 903"/>
                  <a:gd name="T69" fmla="*/ 9 h 504"/>
                  <a:gd name="T70" fmla="*/ 502 w 903"/>
                  <a:gd name="T71" fmla="*/ 8 h 504"/>
                  <a:gd name="T72" fmla="*/ 445 w 903"/>
                  <a:gd name="T73" fmla="*/ 7 h 504"/>
                  <a:gd name="T74" fmla="*/ 387 w 903"/>
                  <a:gd name="T75" fmla="*/ 6 h 504"/>
                  <a:gd name="T76" fmla="*/ 327 w 903"/>
                  <a:gd name="T77" fmla="*/ 6 h 504"/>
                  <a:gd name="T78" fmla="*/ 264 w 903"/>
                  <a:gd name="T79" fmla="*/ 5 h 504"/>
                  <a:gd name="T80" fmla="*/ 199 w 903"/>
                  <a:gd name="T81" fmla="*/ 4 h 504"/>
                  <a:gd name="T82" fmla="*/ 134 w 903"/>
                  <a:gd name="T83" fmla="*/ 3 h 504"/>
                  <a:gd name="T84" fmla="*/ 68 w 903"/>
                  <a:gd name="T85" fmla="*/ 2 h 504"/>
                  <a:gd name="T86" fmla="*/ 0 w 903"/>
                  <a:gd name="T87" fmla="*/ 1 h 504"/>
                  <a:gd name="T88" fmla="*/ 2 w 903"/>
                  <a:gd name="T89" fmla="*/ 0 h 50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03" h="504">
                    <a:moveTo>
                      <a:pt x="2" y="0"/>
                    </a:moveTo>
                    <a:lnTo>
                      <a:pt x="71" y="33"/>
                    </a:lnTo>
                    <a:lnTo>
                      <a:pt x="139" y="66"/>
                    </a:lnTo>
                    <a:lnTo>
                      <a:pt x="207" y="98"/>
                    </a:lnTo>
                    <a:lnTo>
                      <a:pt x="273" y="131"/>
                    </a:lnTo>
                    <a:lnTo>
                      <a:pt x="337" y="163"/>
                    </a:lnTo>
                    <a:lnTo>
                      <a:pt x="400" y="196"/>
                    </a:lnTo>
                    <a:lnTo>
                      <a:pt x="460" y="227"/>
                    </a:lnTo>
                    <a:lnTo>
                      <a:pt x="517" y="256"/>
                    </a:lnTo>
                    <a:lnTo>
                      <a:pt x="573" y="285"/>
                    </a:lnTo>
                    <a:lnTo>
                      <a:pt x="624" y="314"/>
                    </a:lnTo>
                    <a:lnTo>
                      <a:pt x="672" y="341"/>
                    </a:lnTo>
                    <a:lnTo>
                      <a:pt x="715" y="364"/>
                    </a:lnTo>
                    <a:lnTo>
                      <a:pt x="755" y="388"/>
                    </a:lnTo>
                    <a:lnTo>
                      <a:pt x="790" y="410"/>
                    </a:lnTo>
                    <a:lnTo>
                      <a:pt x="821" y="429"/>
                    </a:lnTo>
                    <a:lnTo>
                      <a:pt x="847" y="448"/>
                    </a:lnTo>
                    <a:lnTo>
                      <a:pt x="868" y="464"/>
                    </a:lnTo>
                    <a:lnTo>
                      <a:pt x="885" y="478"/>
                    </a:lnTo>
                    <a:lnTo>
                      <a:pt x="896" y="489"/>
                    </a:lnTo>
                    <a:lnTo>
                      <a:pt x="902" y="498"/>
                    </a:lnTo>
                    <a:lnTo>
                      <a:pt x="903" y="504"/>
                    </a:lnTo>
                    <a:lnTo>
                      <a:pt x="877" y="493"/>
                    </a:lnTo>
                    <a:lnTo>
                      <a:pt x="875" y="486"/>
                    </a:lnTo>
                    <a:lnTo>
                      <a:pt x="869" y="477"/>
                    </a:lnTo>
                    <a:lnTo>
                      <a:pt x="858" y="466"/>
                    </a:lnTo>
                    <a:lnTo>
                      <a:pt x="843" y="453"/>
                    </a:lnTo>
                    <a:lnTo>
                      <a:pt x="821" y="437"/>
                    </a:lnTo>
                    <a:lnTo>
                      <a:pt x="796" y="420"/>
                    </a:lnTo>
                    <a:lnTo>
                      <a:pt x="766" y="400"/>
                    </a:lnTo>
                    <a:lnTo>
                      <a:pt x="732" y="379"/>
                    </a:lnTo>
                    <a:lnTo>
                      <a:pt x="694" y="357"/>
                    </a:lnTo>
                    <a:lnTo>
                      <a:pt x="652" y="332"/>
                    </a:lnTo>
                    <a:lnTo>
                      <a:pt x="605" y="306"/>
                    </a:lnTo>
                    <a:lnTo>
                      <a:pt x="556" y="279"/>
                    </a:lnTo>
                    <a:lnTo>
                      <a:pt x="502" y="250"/>
                    </a:lnTo>
                    <a:lnTo>
                      <a:pt x="445" y="221"/>
                    </a:lnTo>
                    <a:lnTo>
                      <a:pt x="387" y="192"/>
                    </a:lnTo>
                    <a:lnTo>
                      <a:pt x="327" y="162"/>
                    </a:lnTo>
                    <a:lnTo>
                      <a:pt x="264" y="129"/>
                    </a:lnTo>
                    <a:lnTo>
                      <a:pt x="199" y="98"/>
                    </a:lnTo>
                    <a:lnTo>
                      <a:pt x="134" y="66"/>
                    </a:lnTo>
                    <a:lnTo>
                      <a:pt x="68" y="35"/>
                    </a:lnTo>
                    <a:lnTo>
                      <a:pt x="0" y="4"/>
                    </a:lnTo>
                    <a:lnTo>
                      <a:pt x="2" y="0"/>
                    </a:lnTo>
                    <a:close/>
                  </a:path>
                </a:pathLst>
              </a:custGeom>
              <a:solidFill>
                <a:srgbClr val="B4B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8" name="Freeform 860"/>
              <p:cNvSpPr>
                <a:spLocks/>
              </p:cNvSpPr>
              <p:nvPr/>
            </p:nvSpPr>
            <p:spPr bwMode="auto">
              <a:xfrm>
                <a:off x="1432" y="1244"/>
                <a:ext cx="877" cy="244"/>
              </a:xfrm>
              <a:custGeom>
                <a:avLst/>
                <a:gdLst>
                  <a:gd name="T0" fmla="*/ 877 w 877"/>
                  <a:gd name="T1" fmla="*/ 15 h 489"/>
                  <a:gd name="T2" fmla="*/ 875 w 877"/>
                  <a:gd name="T3" fmla="*/ 15 h 489"/>
                  <a:gd name="T4" fmla="*/ 869 w 877"/>
                  <a:gd name="T5" fmla="*/ 14 h 489"/>
                  <a:gd name="T6" fmla="*/ 858 w 877"/>
                  <a:gd name="T7" fmla="*/ 14 h 489"/>
                  <a:gd name="T8" fmla="*/ 843 w 877"/>
                  <a:gd name="T9" fmla="*/ 14 h 489"/>
                  <a:gd name="T10" fmla="*/ 821 w 877"/>
                  <a:gd name="T11" fmla="*/ 13 h 489"/>
                  <a:gd name="T12" fmla="*/ 796 w 877"/>
                  <a:gd name="T13" fmla="*/ 13 h 489"/>
                  <a:gd name="T14" fmla="*/ 766 w 877"/>
                  <a:gd name="T15" fmla="*/ 12 h 489"/>
                  <a:gd name="T16" fmla="*/ 732 w 877"/>
                  <a:gd name="T17" fmla="*/ 11 h 489"/>
                  <a:gd name="T18" fmla="*/ 694 w 877"/>
                  <a:gd name="T19" fmla="*/ 11 h 489"/>
                  <a:gd name="T20" fmla="*/ 652 w 877"/>
                  <a:gd name="T21" fmla="*/ 10 h 489"/>
                  <a:gd name="T22" fmla="*/ 605 w 877"/>
                  <a:gd name="T23" fmla="*/ 9 h 489"/>
                  <a:gd name="T24" fmla="*/ 556 w 877"/>
                  <a:gd name="T25" fmla="*/ 8 h 489"/>
                  <a:gd name="T26" fmla="*/ 502 w 877"/>
                  <a:gd name="T27" fmla="*/ 7 h 489"/>
                  <a:gd name="T28" fmla="*/ 445 w 877"/>
                  <a:gd name="T29" fmla="*/ 6 h 489"/>
                  <a:gd name="T30" fmla="*/ 387 w 877"/>
                  <a:gd name="T31" fmla="*/ 5 h 489"/>
                  <a:gd name="T32" fmla="*/ 327 w 877"/>
                  <a:gd name="T33" fmla="*/ 4 h 489"/>
                  <a:gd name="T34" fmla="*/ 264 w 877"/>
                  <a:gd name="T35" fmla="*/ 3 h 489"/>
                  <a:gd name="T36" fmla="*/ 199 w 877"/>
                  <a:gd name="T37" fmla="*/ 2 h 489"/>
                  <a:gd name="T38" fmla="*/ 134 w 877"/>
                  <a:gd name="T39" fmla="*/ 1 h 489"/>
                  <a:gd name="T40" fmla="*/ 68 w 877"/>
                  <a:gd name="T41" fmla="*/ 0 h 489"/>
                  <a:gd name="T42" fmla="*/ 0 w 877"/>
                  <a:gd name="T43" fmla="*/ 0 h 489"/>
                  <a:gd name="T44" fmla="*/ 0 w 877"/>
                  <a:gd name="T45" fmla="*/ 0 h 489"/>
                  <a:gd name="T46" fmla="*/ 65 w 877"/>
                  <a:gd name="T47" fmla="*/ 1 h 489"/>
                  <a:gd name="T48" fmla="*/ 129 w 877"/>
                  <a:gd name="T49" fmla="*/ 1 h 489"/>
                  <a:gd name="T50" fmla="*/ 192 w 877"/>
                  <a:gd name="T51" fmla="*/ 2 h 489"/>
                  <a:gd name="T52" fmla="*/ 255 w 877"/>
                  <a:gd name="T53" fmla="*/ 3 h 489"/>
                  <a:gd name="T54" fmla="*/ 315 w 877"/>
                  <a:gd name="T55" fmla="*/ 4 h 489"/>
                  <a:gd name="T56" fmla="*/ 375 w 877"/>
                  <a:gd name="T57" fmla="*/ 5 h 489"/>
                  <a:gd name="T58" fmla="*/ 431 w 877"/>
                  <a:gd name="T59" fmla="*/ 6 h 489"/>
                  <a:gd name="T60" fmla="*/ 485 w 877"/>
                  <a:gd name="T61" fmla="*/ 7 h 489"/>
                  <a:gd name="T62" fmla="*/ 537 w 877"/>
                  <a:gd name="T63" fmla="*/ 8 h 489"/>
                  <a:gd name="T64" fmla="*/ 585 w 877"/>
                  <a:gd name="T65" fmla="*/ 9 h 489"/>
                  <a:gd name="T66" fmla="*/ 631 w 877"/>
                  <a:gd name="T67" fmla="*/ 10 h 489"/>
                  <a:gd name="T68" fmla="*/ 672 w 877"/>
                  <a:gd name="T69" fmla="*/ 10 h 489"/>
                  <a:gd name="T70" fmla="*/ 708 w 877"/>
                  <a:gd name="T71" fmla="*/ 11 h 489"/>
                  <a:gd name="T72" fmla="*/ 742 w 877"/>
                  <a:gd name="T73" fmla="*/ 12 h 489"/>
                  <a:gd name="T74" fmla="*/ 771 w 877"/>
                  <a:gd name="T75" fmla="*/ 12 h 489"/>
                  <a:gd name="T76" fmla="*/ 796 w 877"/>
                  <a:gd name="T77" fmla="*/ 13 h 489"/>
                  <a:gd name="T78" fmla="*/ 816 w 877"/>
                  <a:gd name="T79" fmla="*/ 13 h 489"/>
                  <a:gd name="T80" fmla="*/ 831 w 877"/>
                  <a:gd name="T81" fmla="*/ 14 h 489"/>
                  <a:gd name="T82" fmla="*/ 841 w 877"/>
                  <a:gd name="T83" fmla="*/ 14 h 489"/>
                  <a:gd name="T84" fmla="*/ 847 w 877"/>
                  <a:gd name="T85" fmla="*/ 14 h 489"/>
                  <a:gd name="T86" fmla="*/ 848 w 877"/>
                  <a:gd name="T87" fmla="*/ 14 h 489"/>
                  <a:gd name="T88" fmla="*/ 877 w 877"/>
                  <a:gd name="T89" fmla="*/ 15 h 4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77" h="489">
                    <a:moveTo>
                      <a:pt x="877" y="489"/>
                    </a:moveTo>
                    <a:lnTo>
                      <a:pt x="875" y="482"/>
                    </a:lnTo>
                    <a:lnTo>
                      <a:pt x="869" y="473"/>
                    </a:lnTo>
                    <a:lnTo>
                      <a:pt x="858" y="462"/>
                    </a:lnTo>
                    <a:lnTo>
                      <a:pt x="843" y="449"/>
                    </a:lnTo>
                    <a:lnTo>
                      <a:pt x="821" y="433"/>
                    </a:lnTo>
                    <a:lnTo>
                      <a:pt x="796" y="416"/>
                    </a:lnTo>
                    <a:lnTo>
                      <a:pt x="766" y="396"/>
                    </a:lnTo>
                    <a:lnTo>
                      <a:pt x="732" y="375"/>
                    </a:lnTo>
                    <a:lnTo>
                      <a:pt x="694" y="353"/>
                    </a:lnTo>
                    <a:lnTo>
                      <a:pt x="652" y="328"/>
                    </a:lnTo>
                    <a:lnTo>
                      <a:pt x="605" y="302"/>
                    </a:lnTo>
                    <a:lnTo>
                      <a:pt x="556" y="275"/>
                    </a:lnTo>
                    <a:lnTo>
                      <a:pt x="502" y="246"/>
                    </a:lnTo>
                    <a:lnTo>
                      <a:pt x="445" y="217"/>
                    </a:lnTo>
                    <a:lnTo>
                      <a:pt x="387" y="188"/>
                    </a:lnTo>
                    <a:lnTo>
                      <a:pt x="327" y="158"/>
                    </a:lnTo>
                    <a:lnTo>
                      <a:pt x="264" y="125"/>
                    </a:lnTo>
                    <a:lnTo>
                      <a:pt x="199" y="94"/>
                    </a:lnTo>
                    <a:lnTo>
                      <a:pt x="134" y="62"/>
                    </a:lnTo>
                    <a:lnTo>
                      <a:pt x="68" y="31"/>
                    </a:lnTo>
                    <a:lnTo>
                      <a:pt x="0" y="0"/>
                    </a:lnTo>
                    <a:lnTo>
                      <a:pt x="0" y="2"/>
                    </a:lnTo>
                    <a:lnTo>
                      <a:pt x="65" y="33"/>
                    </a:lnTo>
                    <a:lnTo>
                      <a:pt x="129" y="63"/>
                    </a:lnTo>
                    <a:lnTo>
                      <a:pt x="192" y="94"/>
                    </a:lnTo>
                    <a:lnTo>
                      <a:pt x="255" y="123"/>
                    </a:lnTo>
                    <a:lnTo>
                      <a:pt x="315" y="154"/>
                    </a:lnTo>
                    <a:lnTo>
                      <a:pt x="375" y="185"/>
                    </a:lnTo>
                    <a:lnTo>
                      <a:pt x="431" y="214"/>
                    </a:lnTo>
                    <a:lnTo>
                      <a:pt x="485" y="241"/>
                    </a:lnTo>
                    <a:lnTo>
                      <a:pt x="537" y="268"/>
                    </a:lnTo>
                    <a:lnTo>
                      <a:pt x="585" y="295"/>
                    </a:lnTo>
                    <a:lnTo>
                      <a:pt x="631" y="320"/>
                    </a:lnTo>
                    <a:lnTo>
                      <a:pt x="672" y="344"/>
                    </a:lnTo>
                    <a:lnTo>
                      <a:pt x="708" y="366"/>
                    </a:lnTo>
                    <a:lnTo>
                      <a:pt x="742" y="386"/>
                    </a:lnTo>
                    <a:lnTo>
                      <a:pt x="771" y="406"/>
                    </a:lnTo>
                    <a:lnTo>
                      <a:pt x="796" y="422"/>
                    </a:lnTo>
                    <a:lnTo>
                      <a:pt x="816" y="436"/>
                    </a:lnTo>
                    <a:lnTo>
                      <a:pt x="831" y="449"/>
                    </a:lnTo>
                    <a:lnTo>
                      <a:pt x="841" y="460"/>
                    </a:lnTo>
                    <a:lnTo>
                      <a:pt x="847" y="469"/>
                    </a:lnTo>
                    <a:lnTo>
                      <a:pt x="848" y="474"/>
                    </a:lnTo>
                    <a:lnTo>
                      <a:pt x="877" y="489"/>
                    </a:lnTo>
                    <a:close/>
                  </a:path>
                </a:pathLst>
              </a:custGeom>
              <a:solidFill>
                <a:srgbClr val="B4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09" name="Freeform 861"/>
              <p:cNvSpPr>
                <a:spLocks/>
              </p:cNvSpPr>
              <p:nvPr/>
            </p:nvSpPr>
            <p:spPr bwMode="auto">
              <a:xfrm>
                <a:off x="1432" y="1245"/>
                <a:ext cx="848" cy="236"/>
              </a:xfrm>
              <a:custGeom>
                <a:avLst/>
                <a:gdLst>
                  <a:gd name="T0" fmla="*/ 0 w 848"/>
                  <a:gd name="T1" fmla="*/ 0 h 472"/>
                  <a:gd name="T2" fmla="*/ 65 w 848"/>
                  <a:gd name="T3" fmla="*/ 1 h 472"/>
                  <a:gd name="T4" fmla="*/ 129 w 848"/>
                  <a:gd name="T5" fmla="*/ 2 h 472"/>
                  <a:gd name="T6" fmla="*/ 192 w 848"/>
                  <a:gd name="T7" fmla="*/ 3 h 472"/>
                  <a:gd name="T8" fmla="*/ 255 w 848"/>
                  <a:gd name="T9" fmla="*/ 4 h 472"/>
                  <a:gd name="T10" fmla="*/ 315 w 848"/>
                  <a:gd name="T11" fmla="*/ 5 h 472"/>
                  <a:gd name="T12" fmla="*/ 375 w 848"/>
                  <a:gd name="T13" fmla="*/ 6 h 472"/>
                  <a:gd name="T14" fmla="*/ 431 w 848"/>
                  <a:gd name="T15" fmla="*/ 7 h 472"/>
                  <a:gd name="T16" fmla="*/ 485 w 848"/>
                  <a:gd name="T17" fmla="*/ 8 h 472"/>
                  <a:gd name="T18" fmla="*/ 537 w 848"/>
                  <a:gd name="T19" fmla="*/ 9 h 472"/>
                  <a:gd name="T20" fmla="*/ 585 w 848"/>
                  <a:gd name="T21" fmla="*/ 10 h 472"/>
                  <a:gd name="T22" fmla="*/ 631 w 848"/>
                  <a:gd name="T23" fmla="*/ 10 h 472"/>
                  <a:gd name="T24" fmla="*/ 672 w 848"/>
                  <a:gd name="T25" fmla="*/ 11 h 472"/>
                  <a:gd name="T26" fmla="*/ 708 w 848"/>
                  <a:gd name="T27" fmla="*/ 12 h 472"/>
                  <a:gd name="T28" fmla="*/ 742 w 848"/>
                  <a:gd name="T29" fmla="*/ 12 h 472"/>
                  <a:gd name="T30" fmla="*/ 771 w 848"/>
                  <a:gd name="T31" fmla="*/ 13 h 472"/>
                  <a:gd name="T32" fmla="*/ 796 w 848"/>
                  <a:gd name="T33" fmla="*/ 14 h 472"/>
                  <a:gd name="T34" fmla="*/ 816 w 848"/>
                  <a:gd name="T35" fmla="*/ 14 h 472"/>
                  <a:gd name="T36" fmla="*/ 831 w 848"/>
                  <a:gd name="T37" fmla="*/ 14 h 472"/>
                  <a:gd name="T38" fmla="*/ 841 w 848"/>
                  <a:gd name="T39" fmla="*/ 15 h 472"/>
                  <a:gd name="T40" fmla="*/ 847 w 848"/>
                  <a:gd name="T41" fmla="*/ 15 h 472"/>
                  <a:gd name="T42" fmla="*/ 848 w 848"/>
                  <a:gd name="T43" fmla="*/ 15 h 472"/>
                  <a:gd name="T44" fmla="*/ 819 w 848"/>
                  <a:gd name="T45" fmla="*/ 15 h 472"/>
                  <a:gd name="T46" fmla="*/ 817 w 848"/>
                  <a:gd name="T47" fmla="*/ 15 h 472"/>
                  <a:gd name="T48" fmla="*/ 811 w 848"/>
                  <a:gd name="T49" fmla="*/ 14 h 472"/>
                  <a:gd name="T50" fmla="*/ 800 w 848"/>
                  <a:gd name="T51" fmla="*/ 14 h 472"/>
                  <a:gd name="T52" fmla="*/ 783 w 848"/>
                  <a:gd name="T53" fmla="*/ 14 h 472"/>
                  <a:gd name="T54" fmla="*/ 762 w 848"/>
                  <a:gd name="T55" fmla="*/ 13 h 472"/>
                  <a:gd name="T56" fmla="*/ 735 w 848"/>
                  <a:gd name="T57" fmla="*/ 13 h 472"/>
                  <a:gd name="T58" fmla="*/ 705 w 848"/>
                  <a:gd name="T59" fmla="*/ 12 h 472"/>
                  <a:gd name="T60" fmla="*/ 670 w 848"/>
                  <a:gd name="T61" fmla="*/ 11 h 472"/>
                  <a:gd name="T62" fmla="*/ 631 w 848"/>
                  <a:gd name="T63" fmla="*/ 11 h 472"/>
                  <a:gd name="T64" fmla="*/ 587 w 848"/>
                  <a:gd name="T65" fmla="*/ 10 h 472"/>
                  <a:gd name="T66" fmla="*/ 539 w 848"/>
                  <a:gd name="T67" fmla="*/ 9 h 472"/>
                  <a:gd name="T68" fmla="*/ 488 w 848"/>
                  <a:gd name="T69" fmla="*/ 8 h 472"/>
                  <a:gd name="T70" fmla="*/ 434 w 848"/>
                  <a:gd name="T71" fmla="*/ 7 h 472"/>
                  <a:gd name="T72" fmla="*/ 378 w 848"/>
                  <a:gd name="T73" fmla="*/ 6 h 472"/>
                  <a:gd name="T74" fmla="*/ 318 w 848"/>
                  <a:gd name="T75" fmla="*/ 5 h 472"/>
                  <a:gd name="T76" fmla="*/ 257 w 848"/>
                  <a:gd name="T77" fmla="*/ 4 h 472"/>
                  <a:gd name="T78" fmla="*/ 195 w 848"/>
                  <a:gd name="T79" fmla="*/ 3 h 472"/>
                  <a:gd name="T80" fmla="*/ 130 w 848"/>
                  <a:gd name="T81" fmla="*/ 2 h 472"/>
                  <a:gd name="T82" fmla="*/ 65 w 848"/>
                  <a:gd name="T83" fmla="*/ 1 h 472"/>
                  <a:gd name="T84" fmla="*/ 0 w 848"/>
                  <a:gd name="T85" fmla="*/ 1 h 472"/>
                  <a:gd name="T86" fmla="*/ 0 w 848"/>
                  <a:gd name="T87" fmla="*/ 0 h 4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48" h="472">
                    <a:moveTo>
                      <a:pt x="0" y="0"/>
                    </a:moveTo>
                    <a:lnTo>
                      <a:pt x="65" y="31"/>
                    </a:lnTo>
                    <a:lnTo>
                      <a:pt x="129" y="61"/>
                    </a:lnTo>
                    <a:lnTo>
                      <a:pt x="192" y="92"/>
                    </a:lnTo>
                    <a:lnTo>
                      <a:pt x="255" y="121"/>
                    </a:lnTo>
                    <a:lnTo>
                      <a:pt x="315" y="152"/>
                    </a:lnTo>
                    <a:lnTo>
                      <a:pt x="375" y="183"/>
                    </a:lnTo>
                    <a:lnTo>
                      <a:pt x="431" y="212"/>
                    </a:lnTo>
                    <a:lnTo>
                      <a:pt x="485" y="239"/>
                    </a:lnTo>
                    <a:lnTo>
                      <a:pt x="537" y="266"/>
                    </a:lnTo>
                    <a:lnTo>
                      <a:pt x="585" y="293"/>
                    </a:lnTo>
                    <a:lnTo>
                      <a:pt x="631" y="318"/>
                    </a:lnTo>
                    <a:lnTo>
                      <a:pt x="672" y="342"/>
                    </a:lnTo>
                    <a:lnTo>
                      <a:pt x="708" y="364"/>
                    </a:lnTo>
                    <a:lnTo>
                      <a:pt x="742" y="384"/>
                    </a:lnTo>
                    <a:lnTo>
                      <a:pt x="771" y="404"/>
                    </a:lnTo>
                    <a:lnTo>
                      <a:pt x="796" y="420"/>
                    </a:lnTo>
                    <a:lnTo>
                      <a:pt x="816" y="434"/>
                    </a:lnTo>
                    <a:lnTo>
                      <a:pt x="831" y="447"/>
                    </a:lnTo>
                    <a:lnTo>
                      <a:pt x="841" y="458"/>
                    </a:lnTo>
                    <a:lnTo>
                      <a:pt x="847" y="467"/>
                    </a:lnTo>
                    <a:lnTo>
                      <a:pt x="848" y="472"/>
                    </a:lnTo>
                    <a:lnTo>
                      <a:pt x="819" y="460"/>
                    </a:lnTo>
                    <a:lnTo>
                      <a:pt x="817" y="452"/>
                    </a:lnTo>
                    <a:lnTo>
                      <a:pt x="811" y="443"/>
                    </a:lnTo>
                    <a:lnTo>
                      <a:pt x="800" y="433"/>
                    </a:lnTo>
                    <a:lnTo>
                      <a:pt x="783" y="420"/>
                    </a:lnTo>
                    <a:lnTo>
                      <a:pt x="762" y="404"/>
                    </a:lnTo>
                    <a:lnTo>
                      <a:pt x="735" y="385"/>
                    </a:lnTo>
                    <a:lnTo>
                      <a:pt x="705" y="367"/>
                    </a:lnTo>
                    <a:lnTo>
                      <a:pt x="670" y="346"/>
                    </a:lnTo>
                    <a:lnTo>
                      <a:pt x="631" y="322"/>
                    </a:lnTo>
                    <a:lnTo>
                      <a:pt x="587" y="297"/>
                    </a:lnTo>
                    <a:lnTo>
                      <a:pt x="539" y="271"/>
                    </a:lnTo>
                    <a:lnTo>
                      <a:pt x="488" y="244"/>
                    </a:lnTo>
                    <a:lnTo>
                      <a:pt x="434" y="215"/>
                    </a:lnTo>
                    <a:lnTo>
                      <a:pt x="378" y="186"/>
                    </a:lnTo>
                    <a:lnTo>
                      <a:pt x="318" y="157"/>
                    </a:lnTo>
                    <a:lnTo>
                      <a:pt x="257" y="127"/>
                    </a:lnTo>
                    <a:lnTo>
                      <a:pt x="195" y="96"/>
                    </a:lnTo>
                    <a:lnTo>
                      <a:pt x="130" y="63"/>
                    </a:lnTo>
                    <a:lnTo>
                      <a:pt x="65" y="32"/>
                    </a:lnTo>
                    <a:lnTo>
                      <a:pt x="0" y="2"/>
                    </a:lnTo>
                    <a:lnTo>
                      <a:pt x="0" y="0"/>
                    </a:lnTo>
                    <a:close/>
                  </a:path>
                </a:pathLst>
              </a:custGeom>
              <a:solidFill>
                <a:srgbClr val="B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0" name="Freeform 862"/>
              <p:cNvSpPr>
                <a:spLocks/>
              </p:cNvSpPr>
              <p:nvPr/>
            </p:nvSpPr>
            <p:spPr bwMode="auto">
              <a:xfrm>
                <a:off x="1431" y="1246"/>
                <a:ext cx="820" cy="229"/>
              </a:xfrm>
              <a:custGeom>
                <a:avLst/>
                <a:gdLst>
                  <a:gd name="T0" fmla="*/ 820 w 820"/>
                  <a:gd name="T1" fmla="*/ 15 h 458"/>
                  <a:gd name="T2" fmla="*/ 818 w 820"/>
                  <a:gd name="T3" fmla="*/ 15 h 458"/>
                  <a:gd name="T4" fmla="*/ 812 w 820"/>
                  <a:gd name="T5" fmla="*/ 14 h 458"/>
                  <a:gd name="T6" fmla="*/ 801 w 820"/>
                  <a:gd name="T7" fmla="*/ 14 h 458"/>
                  <a:gd name="T8" fmla="*/ 784 w 820"/>
                  <a:gd name="T9" fmla="*/ 14 h 458"/>
                  <a:gd name="T10" fmla="*/ 763 w 820"/>
                  <a:gd name="T11" fmla="*/ 13 h 458"/>
                  <a:gd name="T12" fmla="*/ 736 w 820"/>
                  <a:gd name="T13" fmla="*/ 12 h 458"/>
                  <a:gd name="T14" fmla="*/ 706 w 820"/>
                  <a:gd name="T15" fmla="*/ 12 h 458"/>
                  <a:gd name="T16" fmla="*/ 671 w 820"/>
                  <a:gd name="T17" fmla="*/ 11 h 458"/>
                  <a:gd name="T18" fmla="*/ 632 w 820"/>
                  <a:gd name="T19" fmla="*/ 10 h 458"/>
                  <a:gd name="T20" fmla="*/ 588 w 820"/>
                  <a:gd name="T21" fmla="*/ 10 h 458"/>
                  <a:gd name="T22" fmla="*/ 540 w 820"/>
                  <a:gd name="T23" fmla="*/ 9 h 458"/>
                  <a:gd name="T24" fmla="*/ 489 w 820"/>
                  <a:gd name="T25" fmla="*/ 8 h 458"/>
                  <a:gd name="T26" fmla="*/ 435 w 820"/>
                  <a:gd name="T27" fmla="*/ 7 h 458"/>
                  <a:gd name="T28" fmla="*/ 379 w 820"/>
                  <a:gd name="T29" fmla="*/ 6 h 458"/>
                  <a:gd name="T30" fmla="*/ 319 w 820"/>
                  <a:gd name="T31" fmla="*/ 5 h 458"/>
                  <a:gd name="T32" fmla="*/ 258 w 820"/>
                  <a:gd name="T33" fmla="*/ 4 h 458"/>
                  <a:gd name="T34" fmla="*/ 196 w 820"/>
                  <a:gd name="T35" fmla="*/ 3 h 458"/>
                  <a:gd name="T36" fmla="*/ 131 w 820"/>
                  <a:gd name="T37" fmla="*/ 2 h 458"/>
                  <a:gd name="T38" fmla="*/ 66 w 820"/>
                  <a:gd name="T39" fmla="*/ 1 h 458"/>
                  <a:gd name="T40" fmla="*/ 1 w 820"/>
                  <a:gd name="T41" fmla="*/ 0 h 458"/>
                  <a:gd name="T42" fmla="*/ 0 w 820"/>
                  <a:gd name="T43" fmla="*/ 1 h 458"/>
                  <a:gd name="T44" fmla="*/ 63 w 820"/>
                  <a:gd name="T45" fmla="*/ 1 h 458"/>
                  <a:gd name="T46" fmla="*/ 126 w 820"/>
                  <a:gd name="T47" fmla="*/ 2 h 458"/>
                  <a:gd name="T48" fmla="*/ 188 w 820"/>
                  <a:gd name="T49" fmla="*/ 3 h 458"/>
                  <a:gd name="T50" fmla="*/ 249 w 820"/>
                  <a:gd name="T51" fmla="*/ 4 h 458"/>
                  <a:gd name="T52" fmla="*/ 306 w 820"/>
                  <a:gd name="T53" fmla="*/ 5 h 458"/>
                  <a:gd name="T54" fmla="*/ 364 w 820"/>
                  <a:gd name="T55" fmla="*/ 6 h 458"/>
                  <a:gd name="T56" fmla="*/ 418 w 820"/>
                  <a:gd name="T57" fmla="*/ 7 h 458"/>
                  <a:gd name="T58" fmla="*/ 470 w 820"/>
                  <a:gd name="T59" fmla="*/ 8 h 458"/>
                  <a:gd name="T60" fmla="*/ 520 w 820"/>
                  <a:gd name="T61" fmla="*/ 9 h 458"/>
                  <a:gd name="T62" fmla="*/ 565 w 820"/>
                  <a:gd name="T63" fmla="*/ 9 h 458"/>
                  <a:gd name="T64" fmla="*/ 606 w 820"/>
                  <a:gd name="T65" fmla="*/ 10 h 458"/>
                  <a:gd name="T66" fmla="*/ 644 w 820"/>
                  <a:gd name="T67" fmla="*/ 11 h 458"/>
                  <a:gd name="T68" fmla="*/ 678 w 820"/>
                  <a:gd name="T69" fmla="*/ 12 h 458"/>
                  <a:gd name="T70" fmla="*/ 708 w 820"/>
                  <a:gd name="T71" fmla="*/ 12 h 458"/>
                  <a:gd name="T72" fmla="*/ 733 w 820"/>
                  <a:gd name="T73" fmla="*/ 13 h 458"/>
                  <a:gd name="T74" fmla="*/ 755 w 820"/>
                  <a:gd name="T75" fmla="*/ 13 h 458"/>
                  <a:gd name="T76" fmla="*/ 770 w 820"/>
                  <a:gd name="T77" fmla="*/ 14 h 458"/>
                  <a:gd name="T78" fmla="*/ 781 w 820"/>
                  <a:gd name="T79" fmla="*/ 14 h 458"/>
                  <a:gd name="T80" fmla="*/ 787 w 820"/>
                  <a:gd name="T81" fmla="*/ 14 h 458"/>
                  <a:gd name="T82" fmla="*/ 788 w 820"/>
                  <a:gd name="T83" fmla="*/ 14 h 458"/>
                  <a:gd name="T84" fmla="*/ 820 w 820"/>
                  <a:gd name="T85" fmla="*/ 15 h 4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0" h="458">
                    <a:moveTo>
                      <a:pt x="820" y="458"/>
                    </a:moveTo>
                    <a:lnTo>
                      <a:pt x="818" y="450"/>
                    </a:lnTo>
                    <a:lnTo>
                      <a:pt x="812" y="441"/>
                    </a:lnTo>
                    <a:lnTo>
                      <a:pt x="801" y="431"/>
                    </a:lnTo>
                    <a:lnTo>
                      <a:pt x="784" y="418"/>
                    </a:lnTo>
                    <a:lnTo>
                      <a:pt x="763" y="402"/>
                    </a:lnTo>
                    <a:lnTo>
                      <a:pt x="736" y="383"/>
                    </a:lnTo>
                    <a:lnTo>
                      <a:pt x="706" y="365"/>
                    </a:lnTo>
                    <a:lnTo>
                      <a:pt x="671" y="344"/>
                    </a:lnTo>
                    <a:lnTo>
                      <a:pt x="632" y="320"/>
                    </a:lnTo>
                    <a:lnTo>
                      <a:pt x="588" y="295"/>
                    </a:lnTo>
                    <a:lnTo>
                      <a:pt x="540" y="269"/>
                    </a:lnTo>
                    <a:lnTo>
                      <a:pt x="489" y="242"/>
                    </a:lnTo>
                    <a:lnTo>
                      <a:pt x="435" y="213"/>
                    </a:lnTo>
                    <a:lnTo>
                      <a:pt x="379" y="184"/>
                    </a:lnTo>
                    <a:lnTo>
                      <a:pt x="319" y="155"/>
                    </a:lnTo>
                    <a:lnTo>
                      <a:pt x="258" y="125"/>
                    </a:lnTo>
                    <a:lnTo>
                      <a:pt x="196" y="94"/>
                    </a:lnTo>
                    <a:lnTo>
                      <a:pt x="131" y="61"/>
                    </a:lnTo>
                    <a:lnTo>
                      <a:pt x="66" y="30"/>
                    </a:lnTo>
                    <a:lnTo>
                      <a:pt x="1" y="0"/>
                    </a:lnTo>
                    <a:lnTo>
                      <a:pt x="0" y="3"/>
                    </a:lnTo>
                    <a:lnTo>
                      <a:pt x="63" y="32"/>
                    </a:lnTo>
                    <a:lnTo>
                      <a:pt x="126" y="61"/>
                    </a:lnTo>
                    <a:lnTo>
                      <a:pt x="188" y="92"/>
                    </a:lnTo>
                    <a:lnTo>
                      <a:pt x="249" y="121"/>
                    </a:lnTo>
                    <a:lnTo>
                      <a:pt x="306" y="152"/>
                    </a:lnTo>
                    <a:lnTo>
                      <a:pt x="364" y="181"/>
                    </a:lnTo>
                    <a:lnTo>
                      <a:pt x="418" y="208"/>
                    </a:lnTo>
                    <a:lnTo>
                      <a:pt x="470" y="235"/>
                    </a:lnTo>
                    <a:lnTo>
                      <a:pt x="520" y="262"/>
                    </a:lnTo>
                    <a:lnTo>
                      <a:pt x="565" y="288"/>
                    </a:lnTo>
                    <a:lnTo>
                      <a:pt x="606" y="311"/>
                    </a:lnTo>
                    <a:lnTo>
                      <a:pt x="644" y="333"/>
                    </a:lnTo>
                    <a:lnTo>
                      <a:pt x="678" y="353"/>
                    </a:lnTo>
                    <a:lnTo>
                      <a:pt x="708" y="373"/>
                    </a:lnTo>
                    <a:lnTo>
                      <a:pt x="733" y="389"/>
                    </a:lnTo>
                    <a:lnTo>
                      <a:pt x="755" y="403"/>
                    </a:lnTo>
                    <a:lnTo>
                      <a:pt x="770" y="418"/>
                    </a:lnTo>
                    <a:lnTo>
                      <a:pt x="781" y="427"/>
                    </a:lnTo>
                    <a:lnTo>
                      <a:pt x="787" y="436"/>
                    </a:lnTo>
                    <a:lnTo>
                      <a:pt x="788" y="443"/>
                    </a:lnTo>
                    <a:lnTo>
                      <a:pt x="820" y="458"/>
                    </a:lnTo>
                    <a:close/>
                  </a:path>
                </a:pathLst>
              </a:custGeom>
              <a:solidFill>
                <a:srgbClr val="B3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1" name="Freeform 863"/>
              <p:cNvSpPr>
                <a:spLocks/>
              </p:cNvSpPr>
              <p:nvPr/>
            </p:nvSpPr>
            <p:spPr bwMode="auto">
              <a:xfrm>
                <a:off x="1431" y="1248"/>
                <a:ext cx="788" cy="220"/>
              </a:xfrm>
              <a:custGeom>
                <a:avLst/>
                <a:gdLst>
                  <a:gd name="T0" fmla="*/ 0 w 788"/>
                  <a:gd name="T1" fmla="*/ 0 h 440"/>
                  <a:gd name="T2" fmla="*/ 63 w 788"/>
                  <a:gd name="T3" fmla="*/ 1 h 440"/>
                  <a:gd name="T4" fmla="*/ 126 w 788"/>
                  <a:gd name="T5" fmla="*/ 2 h 440"/>
                  <a:gd name="T6" fmla="*/ 188 w 788"/>
                  <a:gd name="T7" fmla="*/ 3 h 440"/>
                  <a:gd name="T8" fmla="*/ 249 w 788"/>
                  <a:gd name="T9" fmla="*/ 4 h 440"/>
                  <a:gd name="T10" fmla="*/ 306 w 788"/>
                  <a:gd name="T11" fmla="*/ 5 h 440"/>
                  <a:gd name="T12" fmla="*/ 364 w 788"/>
                  <a:gd name="T13" fmla="*/ 6 h 440"/>
                  <a:gd name="T14" fmla="*/ 418 w 788"/>
                  <a:gd name="T15" fmla="*/ 7 h 440"/>
                  <a:gd name="T16" fmla="*/ 470 w 788"/>
                  <a:gd name="T17" fmla="*/ 8 h 440"/>
                  <a:gd name="T18" fmla="*/ 520 w 788"/>
                  <a:gd name="T19" fmla="*/ 9 h 440"/>
                  <a:gd name="T20" fmla="*/ 565 w 788"/>
                  <a:gd name="T21" fmla="*/ 9 h 440"/>
                  <a:gd name="T22" fmla="*/ 606 w 788"/>
                  <a:gd name="T23" fmla="*/ 10 h 440"/>
                  <a:gd name="T24" fmla="*/ 644 w 788"/>
                  <a:gd name="T25" fmla="*/ 11 h 440"/>
                  <a:gd name="T26" fmla="*/ 678 w 788"/>
                  <a:gd name="T27" fmla="*/ 11 h 440"/>
                  <a:gd name="T28" fmla="*/ 708 w 788"/>
                  <a:gd name="T29" fmla="*/ 12 h 440"/>
                  <a:gd name="T30" fmla="*/ 733 w 788"/>
                  <a:gd name="T31" fmla="*/ 13 h 440"/>
                  <a:gd name="T32" fmla="*/ 755 w 788"/>
                  <a:gd name="T33" fmla="*/ 13 h 440"/>
                  <a:gd name="T34" fmla="*/ 770 w 788"/>
                  <a:gd name="T35" fmla="*/ 13 h 440"/>
                  <a:gd name="T36" fmla="*/ 781 w 788"/>
                  <a:gd name="T37" fmla="*/ 14 h 440"/>
                  <a:gd name="T38" fmla="*/ 787 w 788"/>
                  <a:gd name="T39" fmla="*/ 14 h 440"/>
                  <a:gd name="T40" fmla="*/ 788 w 788"/>
                  <a:gd name="T41" fmla="*/ 14 h 440"/>
                  <a:gd name="T42" fmla="*/ 755 w 788"/>
                  <a:gd name="T43" fmla="*/ 14 h 440"/>
                  <a:gd name="T44" fmla="*/ 753 w 788"/>
                  <a:gd name="T45" fmla="*/ 14 h 440"/>
                  <a:gd name="T46" fmla="*/ 747 w 788"/>
                  <a:gd name="T47" fmla="*/ 13 h 440"/>
                  <a:gd name="T48" fmla="*/ 736 w 788"/>
                  <a:gd name="T49" fmla="*/ 13 h 440"/>
                  <a:gd name="T50" fmla="*/ 719 w 788"/>
                  <a:gd name="T51" fmla="*/ 12 h 440"/>
                  <a:gd name="T52" fmla="*/ 697 w 788"/>
                  <a:gd name="T53" fmla="*/ 12 h 440"/>
                  <a:gd name="T54" fmla="*/ 670 w 788"/>
                  <a:gd name="T55" fmla="*/ 11 h 440"/>
                  <a:gd name="T56" fmla="*/ 639 w 788"/>
                  <a:gd name="T57" fmla="*/ 11 h 440"/>
                  <a:gd name="T58" fmla="*/ 603 w 788"/>
                  <a:gd name="T59" fmla="*/ 10 h 440"/>
                  <a:gd name="T60" fmla="*/ 562 w 788"/>
                  <a:gd name="T61" fmla="*/ 9 h 440"/>
                  <a:gd name="T62" fmla="*/ 518 w 788"/>
                  <a:gd name="T63" fmla="*/ 9 h 440"/>
                  <a:gd name="T64" fmla="*/ 470 w 788"/>
                  <a:gd name="T65" fmla="*/ 8 h 440"/>
                  <a:gd name="T66" fmla="*/ 420 w 788"/>
                  <a:gd name="T67" fmla="*/ 7 h 440"/>
                  <a:gd name="T68" fmla="*/ 364 w 788"/>
                  <a:gd name="T69" fmla="*/ 6 h 440"/>
                  <a:gd name="T70" fmla="*/ 308 w 788"/>
                  <a:gd name="T71" fmla="*/ 5 h 440"/>
                  <a:gd name="T72" fmla="*/ 250 w 788"/>
                  <a:gd name="T73" fmla="*/ 4 h 440"/>
                  <a:gd name="T74" fmla="*/ 188 w 788"/>
                  <a:gd name="T75" fmla="*/ 3 h 440"/>
                  <a:gd name="T76" fmla="*/ 126 w 788"/>
                  <a:gd name="T77" fmla="*/ 2 h 440"/>
                  <a:gd name="T78" fmla="*/ 63 w 788"/>
                  <a:gd name="T79" fmla="*/ 2 h 440"/>
                  <a:gd name="T80" fmla="*/ 0 w 788"/>
                  <a:gd name="T81" fmla="*/ 1 h 440"/>
                  <a:gd name="T82" fmla="*/ 0 w 788"/>
                  <a:gd name="T83" fmla="*/ 0 h 4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8" h="440">
                    <a:moveTo>
                      <a:pt x="0" y="0"/>
                    </a:moveTo>
                    <a:lnTo>
                      <a:pt x="63" y="29"/>
                    </a:lnTo>
                    <a:lnTo>
                      <a:pt x="126" y="58"/>
                    </a:lnTo>
                    <a:lnTo>
                      <a:pt x="188" y="89"/>
                    </a:lnTo>
                    <a:lnTo>
                      <a:pt x="249" y="118"/>
                    </a:lnTo>
                    <a:lnTo>
                      <a:pt x="306" y="149"/>
                    </a:lnTo>
                    <a:lnTo>
                      <a:pt x="364" y="178"/>
                    </a:lnTo>
                    <a:lnTo>
                      <a:pt x="418" y="205"/>
                    </a:lnTo>
                    <a:lnTo>
                      <a:pt x="470" y="232"/>
                    </a:lnTo>
                    <a:lnTo>
                      <a:pt x="520" y="259"/>
                    </a:lnTo>
                    <a:lnTo>
                      <a:pt x="565" y="285"/>
                    </a:lnTo>
                    <a:lnTo>
                      <a:pt x="606" y="308"/>
                    </a:lnTo>
                    <a:lnTo>
                      <a:pt x="644" y="330"/>
                    </a:lnTo>
                    <a:lnTo>
                      <a:pt x="678" y="350"/>
                    </a:lnTo>
                    <a:lnTo>
                      <a:pt x="708" y="370"/>
                    </a:lnTo>
                    <a:lnTo>
                      <a:pt x="733" y="386"/>
                    </a:lnTo>
                    <a:lnTo>
                      <a:pt x="755" y="400"/>
                    </a:lnTo>
                    <a:lnTo>
                      <a:pt x="770" y="415"/>
                    </a:lnTo>
                    <a:lnTo>
                      <a:pt x="781" y="424"/>
                    </a:lnTo>
                    <a:lnTo>
                      <a:pt x="787" y="433"/>
                    </a:lnTo>
                    <a:lnTo>
                      <a:pt x="788" y="440"/>
                    </a:lnTo>
                    <a:lnTo>
                      <a:pt x="755" y="424"/>
                    </a:lnTo>
                    <a:lnTo>
                      <a:pt x="753" y="418"/>
                    </a:lnTo>
                    <a:lnTo>
                      <a:pt x="747" y="409"/>
                    </a:lnTo>
                    <a:lnTo>
                      <a:pt x="736" y="399"/>
                    </a:lnTo>
                    <a:lnTo>
                      <a:pt x="719" y="384"/>
                    </a:lnTo>
                    <a:lnTo>
                      <a:pt x="697" y="370"/>
                    </a:lnTo>
                    <a:lnTo>
                      <a:pt x="670" y="351"/>
                    </a:lnTo>
                    <a:lnTo>
                      <a:pt x="639" y="332"/>
                    </a:lnTo>
                    <a:lnTo>
                      <a:pt x="603" y="310"/>
                    </a:lnTo>
                    <a:lnTo>
                      <a:pt x="562" y="286"/>
                    </a:lnTo>
                    <a:lnTo>
                      <a:pt x="518" y="263"/>
                    </a:lnTo>
                    <a:lnTo>
                      <a:pt x="470" y="236"/>
                    </a:lnTo>
                    <a:lnTo>
                      <a:pt x="420" y="208"/>
                    </a:lnTo>
                    <a:lnTo>
                      <a:pt x="364" y="181"/>
                    </a:lnTo>
                    <a:lnTo>
                      <a:pt x="308" y="152"/>
                    </a:lnTo>
                    <a:lnTo>
                      <a:pt x="250" y="122"/>
                    </a:lnTo>
                    <a:lnTo>
                      <a:pt x="188" y="93"/>
                    </a:lnTo>
                    <a:lnTo>
                      <a:pt x="126" y="62"/>
                    </a:lnTo>
                    <a:lnTo>
                      <a:pt x="63" y="33"/>
                    </a:lnTo>
                    <a:lnTo>
                      <a:pt x="0" y="2"/>
                    </a:lnTo>
                    <a:lnTo>
                      <a:pt x="0" y="0"/>
                    </a:lnTo>
                    <a:close/>
                  </a:path>
                </a:pathLst>
              </a:custGeom>
              <a:solidFill>
                <a:srgbClr val="B3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2" name="Freeform 864"/>
              <p:cNvSpPr>
                <a:spLocks/>
              </p:cNvSpPr>
              <p:nvPr/>
            </p:nvSpPr>
            <p:spPr bwMode="auto">
              <a:xfrm>
                <a:off x="1429" y="1249"/>
                <a:ext cx="757" cy="210"/>
              </a:xfrm>
              <a:custGeom>
                <a:avLst/>
                <a:gdLst>
                  <a:gd name="T0" fmla="*/ 757 w 757"/>
                  <a:gd name="T1" fmla="*/ 13 h 422"/>
                  <a:gd name="T2" fmla="*/ 755 w 757"/>
                  <a:gd name="T3" fmla="*/ 12 h 422"/>
                  <a:gd name="T4" fmla="*/ 749 w 757"/>
                  <a:gd name="T5" fmla="*/ 12 h 422"/>
                  <a:gd name="T6" fmla="*/ 738 w 757"/>
                  <a:gd name="T7" fmla="*/ 12 h 422"/>
                  <a:gd name="T8" fmla="*/ 721 w 757"/>
                  <a:gd name="T9" fmla="*/ 11 h 422"/>
                  <a:gd name="T10" fmla="*/ 699 w 757"/>
                  <a:gd name="T11" fmla="*/ 11 h 422"/>
                  <a:gd name="T12" fmla="*/ 672 w 757"/>
                  <a:gd name="T13" fmla="*/ 10 h 422"/>
                  <a:gd name="T14" fmla="*/ 641 w 757"/>
                  <a:gd name="T15" fmla="*/ 10 h 422"/>
                  <a:gd name="T16" fmla="*/ 605 w 757"/>
                  <a:gd name="T17" fmla="*/ 9 h 422"/>
                  <a:gd name="T18" fmla="*/ 564 w 757"/>
                  <a:gd name="T19" fmla="*/ 8 h 422"/>
                  <a:gd name="T20" fmla="*/ 520 w 757"/>
                  <a:gd name="T21" fmla="*/ 8 h 422"/>
                  <a:gd name="T22" fmla="*/ 472 w 757"/>
                  <a:gd name="T23" fmla="*/ 7 h 422"/>
                  <a:gd name="T24" fmla="*/ 422 w 757"/>
                  <a:gd name="T25" fmla="*/ 6 h 422"/>
                  <a:gd name="T26" fmla="*/ 366 w 757"/>
                  <a:gd name="T27" fmla="*/ 5 h 422"/>
                  <a:gd name="T28" fmla="*/ 310 w 757"/>
                  <a:gd name="T29" fmla="*/ 4 h 422"/>
                  <a:gd name="T30" fmla="*/ 252 w 757"/>
                  <a:gd name="T31" fmla="*/ 3 h 422"/>
                  <a:gd name="T32" fmla="*/ 190 w 757"/>
                  <a:gd name="T33" fmla="*/ 2 h 422"/>
                  <a:gd name="T34" fmla="*/ 128 w 757"/>
                  <a:gd name="T35" fmla="*/ 1 h 422"/>
                  <a:gd name="T36" fmla="*/ 65 w 757"/>
                  <a:gd name="T37" fmla="*/ 0 h 422"/>
                  <a:gd name="T38" fmla="*/ 2 w 757"/>
                  <a:gd name="T39" fmla="*/ 0 h 422"/>
                  <a:gd name="T40" fmla="*/ 0 w 757"/>
                  <a:gd name="T41" fmla="*/ 0 h 422"/>
                  <a:gd name="T42" fmla="*/ 61 w 757"/>
                  <a:gd name="T43" fmla="*/ 0 h 422"/>
                  <a:gd name="T44" fmla="*/ 122 w 757"/>
                  <a:gd name="T45" fmla="*/ 1 h 422"/>
                  <a:gd name="T46" fmla="*/ 181 w 757"/>
                  <a:gd name="T47" fmla="*/ 2 h 422"/>
                  <a:gd name="T48" fmla="*/ 239 w 757"/>
                  <a:gd name="T49" fmla="*/ 3 h 422"/>
                  <a:gd name="T50" fmla="*/ 296 w 757"/>
                  <a:gd name="T51" fmla="*/ 4 h 422"/>
                  <a:gd name="T52" fmla="*/ 349 w 757"/>
                  <a:gd name="T53" fmla="*/ 5 h 422"/>
                  <a:gd name="T54" fmla="*/ 402 w 757"/>
                  <a:gd name="T55" fmla="*/ 6 h 422"/>
                  <a:gd name="T56" fmla="*/ 450 w 757"/>
                  <a:gd name="T57" fmla="*/ 7 h 422"/>
                  <a:gd name="T58" fmla="*/ 496 w 757"/>
                  <a:gd name="T59" fmla="*/ 7 h 422"/>
                  <a:gd name="T60" fmla="*/ 537 w 757"/>
                  <a:gd name="T61" fmla="*/ 8 h 422"/>
                  <a:gd name="T62" fmla="*/ 577 w 757"/>
                  <a:gd name="T63" fmla="*/ 9 h 422"/>
                  <a:gd name="T64" fmla="*/ 611 w 757"/>
                  <a:gd name="T65" fmla="*/ 9 h 422"/>
                  <a:gd name="T66" fmla="*/ 641 w 757"/>
                  <a:gd name="T67" fmla="*/ 10 h 422"/>
                  <a:gd name="T68" fmla="*/ 666 w 757"/>
                  <a:gd name="T69" fmla="*/ 11 h 422"/>
                  <a:gd name="T70" fmla="*/ 687 w 757"/>
                  <a:gd name="T71" fmla="*/ 11 h 422"/>
                  <a:gd name="T72" fmla="*/ 703 w 757"/>
                  <a:gd name="T73" fmla="*/ 11 h 422"/>
                  <a:gd name="T74" fmla="*/ 714 w 757"/>
                  <a:gd name="T75" fmla="*/ 12 h 422"/>
                  <a:gd name="T76" fmla="*/ 721 w 757"/>
                  <a:gd name="T77" fmla="*/ 12 h 422"/>
                  <a:gd name="T78" fmla="*/ 723 w 757"/>
                  <a:gd name="T79" fmla="*/ 12 h 422"/>
                  <a:gd name="T80" fmla="*/ 757 w 757"/>
                  <a:gd name="T81" fmla="*/ 13 h 4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7" h="422">
                    <a:moveTo>
                      <a:pt x="757" y="422"/>
                    </a:moveTo>
                    <a:lnTo>
                      <a:pt x="755" y="416"/>
                    </a:lnTo>
                    <a:lnTo>
                      <a:pt x="749" y="407"/>
                    </a:lnTo>
                    <a:lnTo>
                      <a:pt x="738" y="397"/>
                    </a:lnTo>
                    <a:lnTo>
                      <a:pt x="721" y="382"/>
                    </a:lnTo>
                    <a:lnTo>
                      <a:pt x="699" y="368"/>
                    </a:lnTo>
                    <a:lnTo>
                      <a:pt x="672" y="349"/>
                    </a:lnTo>
                    <a:lnTo>
                      <a:pt x="641" y="330"/>
                    </a:lnTo>
                    <a:lnTo>
                      <a:pt x="605" y="308"/>
                    </a:lnTo>
                    <a:lnTo>
                      <a:pt x="564" y="284"/>
                    </a:lnTo>
                    <a:lnTo>
                      <a:pt x="520" y="261"/>
                    </a:lnTo>
                    <a:lnTo>
                      <a:pt x="472" y="234"/>
                    </a:lnTo>
                    <a:lnTo>
                      <a:pt x="422" y="206"/>
                    </a:lnTo>
                    <a:lnTo>
                      <a:pt x="366" y="179"/>
                    </a:lnTo>
                    <a:lnTo>
                      <a:pt x="310" y="150"/>
                    </a:lnTo>
                    <a:lnTo>
                      <a:pt x="252" y="120"/>
                    </a:lnTo>
                    <a:lnTo>
                      <a:pt x="190" y="91"/>
                    </a:lnTo>
                    <a:lnTo>
                      <a:pt x="128" y="60"/>
                    </a:lnTo>
                    <a:lnTo>
                      <a:pt x="65" y="31"/>
                    </a:lnTo>
                    <a:lnTo>
                      <a:pt x="2" y="0"/>
                    </a:lnTo>
                    <a:lnTo>
                      <a:pt x="0" y="4"/>
                    </a:lnTo>
                    <a:lnTo>
                      <a:pt x="61" y="31"/>
                    </a:lnTo>
                    <a:lnTo>
                      <a:pt x="122" y="60"/>
                    </a:lnTo>
                    <a:lnTo>
                      <a:pt x="181" y="89"/>
                    </a:lnTo>
                    <a:lnTo>
                      <a:pt x="239" y="118"/>
                    </a:lnTo>
                    <a:lnTo>
                      <a:pt x="296" y="147"/>
                    </a:lnTo>
                    <a:lnTo>
                      <a:pt x="349" y="174"/>
                    </a:lnTo>
                    <a:lnTo>
                      <a:pt x="402" y="201"/>
                    </a:lnTo>
                    <a:lnTo>
                      <a:pt x="450" y="226"/>
                    </a:lnTo>
                    <a:lnTo>
                      <a:pt x="496" y="252"/>
                    </a:lnTo>
                    <a:lnTo>
                      <a:pt x="537" y="275"/>
                    </a:lnTo>
                    <a:lnTo>
                      <a:pt x="577" y="297"/>
                    </a:lnTo>
                    <a:lnTo>
                      <a:pt x="611" y="317"/>
                    </a:lnTo>
                    <a:lnTo>
                      <a:pt x="641" y="337"/>
                    </a:lnTo>
                    <a:lnTo>
                      <a:pt x="666" y="353"/>
                    </a:lnTo>
                    <a:lnTo>
                      <a:pt x="687" y="368"/>
                    </a:lnTo>
                    <a:lnTo>
                      <a:pt x="703" y="380"/>
                    </a:lnTo>
                    <a:lnTo>
                      <a:pt x="714" y="391"/>
                    </a:lnTo>
                    <a:lnTo>
                      <a:pt x="721" y="400"/>
                    </a:lnTo>
                    <a:lnTo>
                      <a:pt x="723" y="406"/>
                    </a:lnTo>
                    <a:lnTo>
                      <a:pt x="757" y="422"/>
                    </a:lnTo>
                    <a:close/>
                  </a:path>
                </a:pathLst>
              </a:custGeom>
              <a:solidFill>
                <a:srgbClr val="B3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3" name="Freeform 865"/>
              <p:cNvSpPr>
                <a:spLocks/>
              </p:cNvSpPr>
              <p:nvPr/>
            </p:nvSpPr>
            <p:spPr bwMode="auto">
              <a:xfrm>
                <a:off x="1428" y="1250"/>
                <a:ext cx="724" cy="201"/>
              </a:xfrm>
              <a:custGeom>
                <a:avLst/>
                <a:gdLst>
                  <a:gd name="T0" fmla="*/ 1 w 724"/>
                  <a:gd name="T1" fmla="*/ 0 h 402"/>
                  <a:gd name="T2" fmla="*/ 62 w 724"/>
                  <a:gd name="T3" fmla="*/ 1 h 402"/>
                  <a:gd name="T4" fmla="*/ 123 w 724"/>
                  <a:gd name="T5" fmla="*/ 2 h 402"/>
                  <a:gd name="T6" fmla="*/ 182 w 724"/>
                  <a:gd name="T7" fmla="*/ 3 h 402"/>
                  <a:gd name="T8" fmla="*/ 240 w 724"/>
                  <a:gd name="T9" fmla="*/ 4 h 402"/>
                  <a:gd name="T10" fmla="*/ 297 w 724"/>
                  <a:gd name="T11" fmla="*/ 5 h 402"/>
                  <a:gd name="T12" fmla="*/ 350 w 724"/>
                  <a:gd name="T13" fmla="*/ 6 h 402"/>
                  <a:gd name="T14" fmla="*/ 403 w 724"/>
                  <a:gd name="T15" fmla="*/ 7 h 402"/>
                  <a:gd name="T16" fmla="*/ 451 w 724"/>
                  <a:gd name="T17" fmla="*/ 7 h 402"/>
                  <a:gd name="T18" fmla="*/ 497 w 724"/>
                  <a:gd name="T19" fmla="*/ 8 h 402"/>
                  <a:gd name="T20" fmla="*/ 538 w 724"/>
                  <a:gd name="T21" fmla="*/ 9 h 402"/>
                  <a:gd name="T22" fmla="*/ 578 w 724"/>
                  <a:gd name="T23" fmla="*/ 10 h 402"/>
                  <a:gd name="T24" fmla="*/ 612 w 724"/>
                  <a:gd name="T25" fmla="*/ 10 h 402"/>
                  <a:gd name="T26" fmla="*/ 642 w 724"/>
                  <a:gd name="T27" fmla="*/ 11 h 402"/>
                  <a:gd name="T28" fmla="*/ 667 w 724"/>
                  <a:gd name="T29" fmla="*/ 11 h 402"/>
                  <a:gd name="T30" fmla="*/ 688 w 724"/>
                  <a:gd name="T31" fmla="*/ 12 h 402"/>
                  <a:gd name="T32" fmla="*/ 704 w 724"/>
                  <a:gd name="T33" fmla="*/ 12 h 402"/>
                  <a:gd name="T34" fmla="*/ 715 w 724"/>
                  <a:gd name="T35" fmla="*/ 13 h 402"/>
                  <a:gd name="T36" fmla="*/ 722 w 724"/>
                  <a:gd name="T37" fmla="*/ 13 h 402"/>
                  <a:gd name="T38" fmla="*/ 724 w 724"/>
                  <a:gd name="T39" fmla="*/ 13 h 402"/>
                  <a:gd name="T40" fmla="*/ 685 w 724"/>
                  <a:gd name="T41" fmla="*/ 12 h 402"/>
                  <a:gd name="T42" fmla="*/ 685 w 724"/>
                  <a:gd name="T43" fmla="*/ 12 h 402"/>
                  <a:gd name="T44" fmla="*/ 678 w 724"/>
                  <a:gd name="T45" fmla="*/ 12 h 402"/>
                  <a:gd name="T46" fmla="*/ 668 w 724"/>
                  <a:gd name="T47" fmla="*/ 12 h 402"/>
                  <a:gd name="T48" fmla="*/ 653 w 724"/>
                  <a:gd name="T49" fmla="*/ 11 h 402"/>
                  <a:gd name="T50" fmla="*/ 633 w 724"/>
                  <a:gd name="T51" fmla="*/ 11 h 402"/>
                  <a:gd name="T52" fmla="*/ 609 w 724"/>
                  <a:gd name="T53" fmla="*/ 10 h 402"/>
                  <a:gd name="T54" fmla="*/ 581 w 724"/>
                  <a:gd name="T55" fmla="*/ 10 h 402"/>
                  <a:gd name="T56" fmla="*/ 548 w 724"/>
                  <a:gd name="T57" fmla="*/ 9 h 402"/>
                  <a:gd name="T58" fmla="*/ 512 w 724"/>
                  <a:gd name="T59" fmla="*/ 9 h 402"/>
                  <a:gd name="T60" fmla="*/ 471 w 724"/>
                  <a:gd name="T61" fmla="*/ 8 h 402"/>
                  <a:gd name="T62" fmla="*/ 428 w 724"/>
                  <a:gd name="T63" fmla="*/ 7 h 402"/>
                  <a:gd name="T64" fmla="*/ 382 w 724"/>
                  <a:gd name="T65" fmla="*/ 6 h 402"/>
                  <a:gd name="T66" fmla="*/ 332 w 724"/>
                  <a:gd name="T67" fmla="*/ 6 h 402"/>
                  <a:gd name="T68" fmla="*/ 281 w 724"/>
                  <a:gd name="T69" fmla="*/ 5 h 402"/>
                  <a:gd name="T70" fmla="*/ 228 w 724"/>
                  <a:gd name="T71" fmla="*/ 4 h 402"/>
                  <a:gd name="T72" fmla="*/ 172 w 724"/>
                  <a:gd name="T73" fmla="*/ 3 h 402"/>
                  <a:gd name="T74" fmla="*/ 116 w 724"/>
                  <a:gd name="T75" fmla="*/ 2 h 402"/>
                  <a:gd name="T76" fmla="*/ 58 w 724"/>
                  <a:gd name="T77" fmla="*/ 1 h 402"/>
                  <a:gd name="T78" fmla="*/ 0 w 724"/>
                  <a:gd name="T79" fmla="*/ 1 h 402"/>
                  <a:gd name="T80" fmla="*/ 1 w 724"/>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24" h="402">
                    <a:moveTo>
                      <a:pt x="1" y="0"/>
                    </a:moveTo>
                    <a:lnTo>
                      <a:pt x="62" y="27"/>
                    </a:lnTo>
                    <a:lnTo>
                      <a:pt x="123" y="56"/>
                    </a:lnTo>
                    <a:lnTo>
                      <a:pt x="182" y="85"/>
                    </a:lnTo>
                    <a:lnTo>
                      <a:pt x="240" y="114"/>
                    </a:lnTo>
                    <a:lnTo>
                      <a:pt x="297" y="143"/>
                    </a:lnTo>
                    <a:lnTo>
                      <a:pt x="350" y="170"/>
                    </a:lnTo>
                    <a:lnTo>
                      <a:pt x="403" y="197"/>
                    </a:lnTo>
                    <a:lnTo>
                      <a:pt x="451" y="222"/>
                    </a:lnTo>
                    <a:lnTo>
                      <a:pt x="497" y="248"/>
                    </a:lnTo>
                    <a:lnTo>
                      <a:pt x="538" y="271"/>
                    </a:lnTo>
                    <a:lnTo>
                      <a:pt x="578" y="293"/>
                    </a:lnTo>
                    <a:lnTo>
                      <a:pt x="612" y="313"/>
                    </a:lnTo>
                    <a:lnTo>
                      <a:pt x="642" y="333"/>
                    </a:lnTo>
                    <a:lnTo>
                      <a:pt x="667" y="349"/>
                    </a:lnTo>
                    <a:lnTo>
                      <a:pt x="688" y="364"/>
                    </a:lnTo>
                    <a:lnTo>
                      <a:pt x="704" y="376"/>
                    </a:lnTo>
                    <a:lnTo>
                      <a:pt x="715" y="387"/>
                    </a:lnTo>
                    <a:lnTo>
                      <a:pt x="722" y="396"/>
                    </a:lnTo>
                    <a:lnTo>
                      <a:pt x="724" y="402"/>
                    </a:lnTo>
                    <a:lnTo>
                      <a:pt x="685" y="383"/>
                    </a:lnTo>
                    <a:lnTo>
                      <a:pt x="685" y="378"/>
                    </a:lnTo>
                    <a:lnTo>
                      <a:pt x="678" y="371"/>
                    </a:lnTo>
                    <a:lnTo>
                      <a:pt x="668" y="360"/>
                    </a:lnTo>
                    <a:lnTo>
                      <a:pt x="653" y="349"/>
                    </a:lnTo>
                    <a:lnTo>
                      <a:pt x="633" y="335"/>
                    </a:lnTo>
                    <a:lnTo>
                      <a:pt x="609" y="318"/>
                    </a:lnTo>
                    <a:lnTo>
                      <a:pt x="581" y="300"/>
                    </a:lnTo>
                    <a:lnTo>
                      <a:pt x="548" y="282"/>
                    </a:lnTo>
                    <a:lnTo>
                      <a:pt x="512" y="260"/>
                    </a:lnTo>
                    <a:lnTo>
                      <a:pt x="471" y="239"/>
                    </a:lnTo>
                    <a:lnTo>
                      <a:pt x="428" y="215"/>
                    </a:lnTo>
                    <a:lnTo>
                      <a:pt x="382" y="190"/>
                    </a:lnTo>
                    <a:lnTo>
                      <a:pt x="332" y="164"/>
                    </a:lnTo>
                    <a:lnTo>
                      <a:pt x="281" y="137"/>
                    </a:lnTo>
                    <a:lnTo>
                      <a:pt x="228" y="110"/>
                    </a:lnTo>
                    <a:lnTo>
                      <a:pt x="172" y="83"/>
                    </a:lnTo>
                    <a:lnTo>
                      <a:pt x="116" y="56"/>
                    </a:lnTo>
                    <a:lnTo>
                      <a:pt x="58" y="29"/>
                    </a:lnTo>
                    <a:lnTo>
                      <a:pt x="0" y="2"/>
                    </a:lnTo>
                    <a:lnTo>
                      <a:pt x="1" y="0"/>
                    </a:lnTo>
                    <a:close/>
                  </a:path>
                </a:pathLst>
              </a:custGeom>
              <a:solidFill>
                <a:srgbClr val="B2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4" name="Freeform 866"/>
              <p:cNvSpPr>
                <a:spLocks/>
              </p:cNvSpPr>
              <p:nvPr/>
            </p:nvSpPr>
            <p:spPr bwMode="auto">
              <a:xfrm>
                <a:off x="1428" y="1251"/>
                <a:ext cx="685" cy="191"/>
              </a:xfrm>
              <a:custGeom>
                <a:avLst/>
                <a:gdLst>
                  <a:gd name="T0" fmla="*/ 685 w 685"/>
                  <a:gd name="T1" fmla="*/ 12 h 381"/>
                  <a:gd name="T2" fmla="*/ 685 w 685"/>
                  <a:gd name="T3" fmla="*/ 12 h 381"/>
                  <a:gd name="T4" fmla="*/ 678 w 685"/>
                  <a:gd name="T5" fmla="*/ 12 h 381"/>
                  <a:gd name="T6" fmla="*/ 668 w 685"/>
                  <a:gd name="T7" fmla="*/ 12 h 381"/>
                  <a:gd name="T8" fmla="*/ 653 w 685"/>
                  <a:gd name="T9" fmla="*/ 11 h 381"/>
                  <a:gd name="T10" fmla="*/ 633 w 685"/>
                  <a:gd name="T11" fmla="*/ 11 h 381"/>
                  <a:gd name="T12" fmla="*/ 609 w 685"/>
                  <a:gd name="T13" fmla="*/ 10 h 381"/>
                  <a:gd name="T14" fmla="*/ 581 w 685"/>
                  <a:gd name="T15" fmla="*/ 10 h 381"/>
                  <a:gd name="T16" fmla="*/ 548 w 685"/>
                  <a:gd name="T17" fmla="*/ 9 h 381"/>
                  <a:gd name="T18" fmla="*/ 512 w 685"/>
                  <a:gd name="T19" fmla="*/ 9 h 381"/>
                  <a:gd name="T20" fmla="*/ 471 w 685"/>
                  <a:gd name="T21" fmla="*/ 8 h 381"/>
                  <a:gd name="T22" fmla="*/ 428 w 685"/>
                  <a:gd name="T23" fmla="*/ 7 h 381"/>
                  <a:gd name="T24" fmla="*/ 382 w 685"/>
                  <a:gd name="T25" fmla="*/ 6 h 381"/>
                  <a:gd name="T26" fmla="*/ 332 w 685"/>
                  <a:gd name="T27" fmla="*/ 6 h 381"/>
                  <a:gd name="T28" fmla="*/ 281 w 685"/>
                  <a:gd name="T29" fmla="*/ 5 h 381"/>
                  <a:gd name="T30" fmla="*/ 228 w 685"/>
                  <a:gd name="T31" fmla="*/ 4 h 381"/>
                  <a:gd name="T32" fmla="*/ 172 w 685"/>
                  <a:gd name="T33" fmla="*/ 3 h 381"/>
                  <a:gd name="T34" fmla="*/ 116 w 685"/>
                  <a:gd name="T35" fmla="*/ 2 h 381"/>
                  <a:gd name="T36" fmla="*/ 58 w 685"/>
                  <a:gd name="T37" fmla="*/ 1 h 381"/>
                  <a:gd name="T38" fmla="*/ 0 w 685"/>
                  <a:gd name="T39" fmla="*/ 0 h 381"/>
                  <a:gd name="T40" fmla="*/ 0 w 685"/>
                  <a:gd name="T41" fmla="*/ 1 h 381"/>
                  <a:gd name="T42" fmla="*/ 58 w 685"/>
                  <a:gd name="T43" fmla="*/ 1 h 381"/>
                  <a:gd name="T44" fmla="*/ 114 w 685"/>
                  <a:gd name="T45" fmla="*/ 2 h 381"/>
                  <a:gd name="T46" fmla="*/ 171 w 685"/>
                  <a:gd name="T47" fmla="*/ 3 h 381"/>
                  <a:gd name="T48" fmla="*/ 225 w 685"/>
                  <a:gd name="T49" fmla="*/ 4 h 381"/>
                  <a:gd name="T50" fmla="*/ 278 w 685"/>
                  <a:gd name="T51" fmla="*/ 5 h 381"/>
                  <a:gd name="T52" fmla="*/ 329 w 685"/>
                  <a:gd name="T53" fmla="*/ 6 h 381"/>
                  <a:gd name="T54" fmla="*/ 377 w 685"/>
                  <a:gd name="T55" fmla="*/ 6 h 381"/>
                  <a:gd name="T56" fmla="*/ 421 w 685"/>
                  <a:gd name="T57" fmla="*/ 7 h 381"/>
                  <a:gd name="T58" fmla="*/ 464 w 685"/>
                  <a:gd name="T59" fmla="*/ 8 h 381"/>
                  <a:gd name="T60" fmla="*/ 502 w 685"/>
                  <a:gd name="T61" fmla="*/ 9 h 381"/>
                  <a:gd name="T62" fmla="*/ 536 w 685"/>
                  <a:gd name="T63" fmla="*/ 9 h 381"/>
                  <a:gd name="T64" fmla="*/ 565 w 685"/>
                  <a:gd name="T65" fmla="*/ 10 h 381"/>
                  <a:gd name="T66" fmla="*/ 591 w 685"/>
                  <a:gd name="T67" fmla="*/ 10 h 381"/>
                  <a:gd name="T68" fmla="*/ 612 w 685"/>
                  <a:gd name="T69" fmla="*/ 11 h 381"/>
                  <a:gd name="T70" fmla="*/ 628 w 685"/>
                  <a:gd name="T71" fmla="*/ 11 h 381"/>
                  <a:gd name="T72" fmla="*/ 639 w 685"/>
                  <a:gd name="T73" fmla="*/ 11 h 381"/>
                  <a:gd name="T74" fmla="*/ 646 w 685"/>
                  <a:gd name="T75" fmla="*/ 12 h 381"/>
                  <a:gd name="T76" fmla="*/ 647 w 685"/>
                  <a:gd name="T77" fmla="*/ 12 h 381"/>
                  <a:gd name="T78" fmla="*/ 685 w 685"/>
                  <a:gd name="T79" fmla="*/ 12 h 3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5" h="381">
                    <a:moveTo>
                      <a:pt x="685" y="381"/>
                    </a:moveTo>
                    <a:lnTo>
                      <a:pt x="685" y="376"/>
                    </a:lnTo>
                    <a:lnTo>
                      <a:pt x="678" y="369"/>
                    </a:lnTo>
                    <a:lnTo>
                      <a:pt x="668" y="358"/>
                    </a:lnTo>
                    <a:lnTo>
                      <a:pt x="653" y="347"/>
                    </a:lnTo>
                    <a:lnTo>
                      <a:pt x="633" y="333"/>
                    </a:lnTo>
                    <a:lnTo>
                      <a:pt x="609" y="316"/>
                    </a:lnTo>
                    <a:lnTo>
                      <a:pt x="581" y="298"/>
                    </a:lnTo>
                    <a:lnTo>
                      <a:pt x="548" y="280"/>
                    </a:lnTo>
                    <a:lnTo>
                      <a:pt x="512" y="258"/>
                    </a:lnTo>
                    <a:lnTo>
                      <a:pt x="471" y="237"/>
                    </a:lnTo>
                    <a:lnTo>
                      <a:pt x="428" y="213"/>
                    </a:lnTo>
                    <a:lnTo>
                      <a:pt x="382" y="188"/>
                    </a:lnTo>
                    <a:lnTo>
                      <a:pt x="332" y="162"/>
                    </a:lnTo>
                    <a:lnTo>
                      <a:pt x="281" y="135"/>
                    </a:lnTo>
                    <a:lnTo>
                      <a:pt x="228" y="108"/>
                    </a:lnTo>
                    <a:lnTo>
                      <a:pt x="172" y="81"/>
                    </a:lnTo>
                    <a:lnTo>
                      <a:pt x="116" y="54"/>
                    </a:lnTo>
                    <a:lnTo>
                      <a:pt x="58" y="27"/>
                    </a:lnTo>
                    <a:lnTo>
                      <a:pt x="0" y="0"/>
                    </a:lnTo>
                    <a:lnTo>
                      <a:pt x="0" y="3"/>
                    </a:lnTo>
                    <a:lnTo>
                      <a:pt x="58" y="30"/>
                    </a:lnTo>
                    <a:lnTo>
                      <a:pt x="114" y="57"/>
                    </a:lnTo>
                    <a:lnTo>
                      <a:pt x="171" y="85"/>
                    </a:lnTo>
                    <a:lnTo>
                      <a:pt x="225" y="112"/>
                    </a:lnTo>
                    <a:lnTo>
                      <a:pt x="278" y="139"/>
                    </a:lnTo>
                    <a:lnTo>
                      <a:pt x="329" y="164"/>
                    </a:lnTo>
                    <a:lnTo>
                      <a:pt x="377" y="190"/>
                    </a:lnTo>
                    <a:lnTo>
                      <a:pt x="421" y="213"/>
                    </a:lnTo>
                    <a:lnTo>
                      <a:pt x="464" y="237"/>
                    </a:lnTo>
                    <a:lnTo>
                      <a:pt x="502" y="258"/>
                    </a:lnTo>
                    <a:lnTo>
                      <a:pt x="536" y="278"/>
                    </a:lnTo>
                    <a:lnTo>
                      <a:pt x="565" y="296"/>
                    </a:lnTo>
                    <a:lnTo>
                      <a:pt x="591" y="313"/>
                    </a:lnTo>
                    <a:lnTo>
                      <a:pt x="612" y="327"/>
                    </a:lnTo>
                    <a:lnTo>
                      <a:pt x="628" y="340"/>
                    </a:lnTo>
                    <a:lnTo>
                      <a:pt x="639" y="351"/>
                    </a:lnTo>
                    <a:lnTo>
                      <a:pt x="646" y="358"/>
                    </a:lnTo>
                    <a:lnTo>
                      <a:pt x="647" y="363"/>
                    </a:lnTo>
                    <a:lnTo>
                      <a:pt x="685" y="381"/>
                    </a:lnTo>
                    <a:close/>
                  </a:path>
                </a:pathLst>
              </a:custGeom>
              <a:solidFill>
                <a:srgbClr val="B2D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5" name="Freeform 867"/>
              <p:cNvSpPr>
                <a:spLocks/>
              </p:cNvSpPr>
              <p:nvPr/>
            </p:nvSpPr>
            <p:spPr bwMode="auto">
              <a:xfrm>
                <a:off x="1427" y="1253"/>
                <a:ext cx="648" cy="180"/>
              </a:xfrm>
              <a:custGeom>
                <a:avLst/>
                <a:gdLst>
                  <a:gd name="T0" fmla="*/ 1 w 648"/>
                  <a:gd name="T1" fmla="*/ 0 h 360"/>
                  <a:gd name="T2" fmla="*/ 59 w 648"/>
                  <a:gd name="T3" fmla="*/ 1 h 360"/>
                  <a:gd name="T4" fmla="*/ 115 w 648"/>
                  <a:gd name="T5" fmla="*/ 2 h 360"/>
                  <a:gd name="T6" fmla="*/ 172 w 648"/>
                  <a:gd name="T7" fmla="*/ 3 h 360"/>
                  <a:gd name="T8" fmla="*/ 226 w 648"/>
                  <a:gd name="T9" fmla="*/ 4 h 360"/>
                  <a:gd name="T10" fmla="*/ 279 w 648"/>
                  <a:gd name="T11" fmla="*/ 5 h 360"/>
                  <a:gd name="T12" fmla="*/ 330 w 648"/>
                  <a:gd name="T13" fmla="*/ 6 h 360"/>
                  <a:gd name="T14" fmla="*/ 378 w 648"/>
                  <a:gd name="T15" fmla="*/ 6 h 360"/>
                  <a:gd name="T16" fmla="*/ 422 w 648"/>
                  <a:gd name="T17" fmla="*/ 7 h 360"/>
                  <a:gd name="T18" fmla="*/ 465 w 648"/>
                  <a:gd name="T19" fmla="*/ 8 h 360"/>
                  <a:gd name="T20" fmla="*/ 503 w 648"/>
                  <a:gd name="T21" fmla="*/ 8 h 360"/>
                  <a:gd name="T22" fmla="*/ 537 w 648"/>
                  <a:gd name="T23" fmla="*/ 9 h 360"/>
                  <a:gd name="T24" fmla="*/ 566 w 648"/>
                  <a:gd name="T25" fmla="*/ 10 h 360"/>
                  <a:gd name="T26" fmla="*/ 592 w 648"/>
                  <a:gd name="T27" fmla="*/ 10 h 360"/>
                  <a:gd name="T28" fmla="*/ 613 w 648"/>
                  <a:gd name="T29" fmla="*/ 11 h 360"/>
                  <a:gd name="T30" fmla="*/ 629 w 648"/>
                  <a:gd name="T31" fmla="*/ 11 h 360"/>
                  <a:gd name="T32" fmla="*/ 640 w 648"/>
                  <a:gd name="T33" fmla="*/ 11 h 360"/>
                  <a:gd name="T34" fmla="*/ 647 w 648"/>
                  <a:gd name="T35" fmla="*/ 12 h 360"/>
                  <a:gd name="T36" fmla="*/ 648 w 648"/>
                  <a:gd name="T37" fmla="*/ 12 h 360"/>
                  <a:gd name="T38" fmla="*/ 606 w 648"/>
                  <a:gd name="T39" fmla="*/ 11 h 360"/>
                  <a:gd name="T40" fmla="*/ 604 w 648"/>
                  <a:gd name="T41" fmla="*/ 11 h 360"/>
                  <a:gd name="T42" fmla="*/ 599 w 648"/>
                  <a:gd name="T43" fmla="*/ 11 h 360"/>
                  <a:gd name="T44" fmla="*/ 586 w 648"/>
                  <a:gd name="T45" fmla="*/ 10 h 360"/>
                  <a:gd name="T46" fmla="*/ 569 w 648"/>
                  <a:gd name="T47" fmla="*/ 10 h 360"/>
                  <a:gd name="T48" fmla="*/ 548 w 648"/>
                  <a:gd name="T49" fmla="*/ 10 h 360"/>
                  <a:gd name="T50" fmla="*/ 521 w 648"/>
                  <a:gd name="T51" fmla="*/ 9 h 360"/>
                  <a:gd name="T52" fmla="*/ 489 w 648"/>
                  <a:gd name="T53" fmla="*/ 8 h 360"/>
                  <a:gd name="T54" fmla="*/ 453 w 648"/>
                  <a:gd name="T55" fmla="*/ 8 h 360"/>
                  <a:gd name="T56" fmla="*/ 414 w 648"/>
                  <a:gd name="T57" fmla="*/ 7 h 360"/>
                  <a:gd name="T58" fmla="*/ 371 w 648"/>
                  <a:gd name="T59" fmla="*/ 6 h 360"/>
                  <a:gd name="T60" fmla="*/ 325 w 648"/>
                  <a:gd name="T61" fmla="*/ 6 h 360"/>
                  <a:gd name="T62" fmla="*/ 275 w 648"/>
                  <a:gd name="T63" fmla="*/ 5 h 360"/>
                  <a:gd name="T64" fmla="*/ 223 w 648"/>
                  <a:gd name="T65" fmla="*/ 4 h 360"/>
                  <a:gd name="T66" fmla="*/ 169 w 648"/>
                  <a:gd name="T67" fmla="*/ 3 h 360"/>
                  <a:gd name="T68" fmla="*/ 114 w 648"/>
                  <a:gd name="T69" fmla="*/ 2 h 360"/>
                  <a:gd name="T70" fmla="*/ 57 w 648"/>
                  <a:gd name="T71" fmla="*/ 1 h 360"/>
                  <a:gd name="T72" fmla="*/ 0 w 648"/>
                  <a:gd name="T73" fmla="*/ 1 h 360"/>
                  <a:gd name="T74" fmla="*/ 1 w 648"/>
                  <a:gd name="T75" fmla="*/ 0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8" h="360">
                    <a:moveTo>
                      <a:pt x="1" y="0"/>
                    </a:moveTo>
                    <a:lnTo>
                      <a:pt x="59" y="27"/>
                    </a:lnTo>
                    <a:lnTo>
                      <a:pt x="115" y="54"/>
                    </a:lnTo>
                    <a:lnTo>
                      <a:pt x="172" y="82"/>
                    </a:lnTo>
                    <a:lnTo>
                      <a:pt x="226" y="109"/>
                    </a:lnTo>
                    <a:lnTo>
                      <a:pt x="279" y="136"/>
                    </a:lnTo>
                    <a:lnTo>
                      <a:pt x="330" y="161"/>
                    </a:lnTo>
                    <a:lnTo>
                      <a:pt x="378" y="187"/>
                    </a:lnTo>
                    <a:lnTo>
                      <a:pt x="422" y="210"/>
                    </a:lnTo>
                    <a:lnTo>
                      <a:pt x="465" y="234"/>
                    </a:lnTo>
                    <a:lnTo>
                      <a:pt x="503" y="255"/>
                    </a:lnTo>
                    <a:lnTo>
                      <a:pt x="537" y="275"/>
                    </a:lnTo>
                    <a:lnTo>
                      <a:pt x="566" y="293"/>
                    </a:lnTo>
                    <a:lnTo>
                      <a:pt x="592" y="310"/>
                    </a:lnTo>
                    <a:lnTo>
                      <a:pt x="613" y="324"/>
                    </a:lnTo>
                    <a:lnTo>
                      <a:pt x="629" y="337"/>
                    </a:lnTo>
                    <a:lnTo>
                      <a:pt x="640" y="348"/>
                    </a:lnTo>
                    <a:lnTo>
                      <a:pt x="647" y="355"/>
                    </a:lnTo>
                    <a:lnTo>
                      <a:pt x="648" y="360"/>
                    </a:lnTo>
                    <a:lnTo>
                      <a:pt x="606" y="342"/>
                    </a:lnTo>
                    <a:lnTo>
                      <a:pt x="604" y="335"/>
                    </a:lnTo>
                    <a:lnTo>
                      <a:pt x="599" y="328"/>
                    </a:lnTo>
                    <a:lnTo>
                      <a:pt x="586" y="317"/>
                    </a:lnTo>
                    <a:lnTo>
                      <a:pt x="569" y="304"/>
                    </a:lnTo>
                    <a:lnTo>
                      <a:pt x="548" y="290"/>
                    </a:lnTo>
                    <a:lnTo>
                      <a:pt x="521" y="272"/>
                    </a:lnTo>
                    <a:lnTo>
                      <a:pt x="489" y="254"/>
                    </a:lnTo>
                    <a:lnTo>
                      <a:pt x="453" y="234"/>
                    </a:lnTo>
                    <a:lnTo>
                      <a:pt x="414" y="210"/>
                    </a:lnTo>
                    <a:lnTo>
                      <a:pt x="371" y="187"/>
                    </a:lnTo>
                    <a:lnTo>
                      <a:pt x="325" y="163"/>
                    </a:lnTo>
                    <a:lnTo>
                      <a:pt x="275" y="138"/>
                    </a:lnTo>
                    <a:lnTo>
                      <a:pt x="223" y="111"/>
                    </a:lnTo>
                    <a:lnTo>
                      <a:pt x="169" y="83"/>
                    </a:lnTo>
                    <a:lnTo>
                      <a:pt x="114" y="58"/>
                    </a:lnTo>
                    <a:lnTo>
                      <a:pt x="57" y="31"/>
                    </a:lnTo>
                    <a:lnTo>
                      <a:pt x="0" y="4"/>
                    </a:lnTo>
                    <a:lnTo>
                      <a:pt x="1" y="0"/>
                    </a:lnTo>
                    <a:close/>
                  </a:path>
                </a:pathLst>
              </a:custGeom>
              <a:solidFill>
                <a:srgbClr val="B2D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6" name="Freeform 868"/>
              <p:cNvSpPr>
                <a:spLocks/>
              </p:cNvSpPr>
              <p:nvPr/>
            </p:nvSpPr>
            <p:spPr bwMode="auto">
              <a:xfrm>
                <a:off x="1425" y="1255"/>
                <a:ext cx="608" cy="169"/>
              </a:xfrm>
              <a:custGeom>
                <a:avLst/>
                <a:gdLst>
                  <a:gd name="T0" fmla="*/ 608 w 608"/>
                  <a:gd name="T1" fmla="*/ 11 h 338"/>
                  <a:gd name="T2" fmla="*/ 606 w 608"/>
                  <a:gd name="T3" fmla="*/ 11 h 338"/>
                  <a:gd name="T4" fmla="*/ 601 w 608"/>
                  <a:gd name="T5" fmla="*/ 11 h 338"/>
                  <a:gd name="T6" fmla="*/ 588 w 608"/>
                  <a:gd name="T7" fmla="*/ 10 h 338"/>
                  <a:gd name="T8" fmla="*/ 571 w 608"/>
                  <a:gd name="T9" fmla="*/ 10 h 338"/>
                  <a:gd name="T10" fmla="*/ 550 w 608"/>
                  <a:gd name="T11" fmla="*/ 9 h 338"/>
                  <a:gd name="T12" fmla="*/ 523 w 608"/>
                  <a:gd name="T13" fmla="*/ 9 h 338"/>
                  <a:gd name="T14" fmla="*/ 491 w 608"/>
                  <a:gd name="T15" fmla="*/ 8 h 338"/>
                  <a:gd name="T16" fmla="*/ 455 w 608"/>
                  <a:gd name="T17" fmla="*/ 8 h 338"/>
                  <a:gd name="T18" fmla="*/ 416 w 608"/>
                  <a:gd name="T19" fmla="*/ 7 h 338"/>
                  <a:gd name="T20" fmla="*/ 373 w 608"/>
                  <a:gd name="T21" fmla="*/ 6 h 338"/>
                  <a:gd name="T22" fmla="*/ 327 w 608"/>
                  <a:gd name="T23" fmla="*/ 5 h 338"/>
                  <a:gd name="T24" fmla="*/ 277 w 608"/>
                  <a:gd name="T25" fmla="*/ 5 h 338"/>
                  <a:gd name="T26" fmla="*/ 225 w 608"/>
                  <a:gd name="T27" fmla="*/ 4 h 338"/>
                  <a:gd name="T28" fmla="*/ 171 w 608"/>
                  <a:gd name="T29" fmla="*/ 3 h 338"/>
                  <a:gd name="T30" fmla="*/ 116 w 608"/>
                  <a:gd name="T31" fmla="*/ 2 h 338"/>
                  <a:gd name="T32" fmla="*/ 59 w 608"/>
                  <a:gd name="T33" fmla="*/ 1 h 338"/>
                  <a:gd name="T34" fmla="*/ 2 w 608"/>
                  <a:gd name="T35" fmla="*/ 0 h 338"/>
                  <a:gd name="T36" fmla="*/ 0 w 608"/>
                  <a:gd name="T37" fmla="*/ 1 h 338"/>
                  <a:gd name="T38" fmla="*/ 54 w 608"/>
                  <a:gd name="T39" fmla="*/ 1 h 338"/>
                  <a:gd name="T40" fmla="*/ 106 w 608"/>
                  <a:gd name="T41" fmla="*/ 2 h 338"/>
                  <a:gd name="T42" fmla="*/ 158 w 608"/>
                  <a:gd name="T43" fmla="*/ 3 h 338"/>
                  <a:gd name="T44" fmla="*/ 208 w 608"/>
                  <a:gd name="T45" fmla="*/ 4 h 338"/>
                  <a:gd name="T46" fmla="*/ 256 w 608"/>
                  <a:gd name="T47" fmla="*/ 4 h 338"/>
                  <a:gd name="T48" fmla="*/ 303 w 608"/>
                  <a:gd name="T49" fmla="*/ 5 h 338"/>
                  <a:gd name="T50" fmla="*/ 345 w 608"/>
                  <a:gd name="T51" fmla="*/ 6 h 338"/>
                  <a:gd name="T52" fmla="*/ 386 w 608"/>
                  <a:gd name="T53" fmla="*/ 7 h 338"/>
                  <a:gd name="T54" fmla="*/ 423 w 608"/>
                  <a:gd name="T55" fmla="*/ 7 h 338"/>
                  <a:gd name="T56" fmla="*/ 455 w 608"/>
                  <a:gd name="T57" fmla="*/ 8 h 338"/>
                  <a:gd name="T58" fmla="*/ 485 w 608"/>
                  <a:gd name="T59" fmla="*/ 8 h 338"/>
                  <a:gd name="T60" fmla="*/ 509 w 608"/>
                  <a:gd name="T61" fmla="*/ 9 h 338"/>
                  <a:gd name="T62" fmla="*/ 530 w 608"/>
                  <a:gd name="T63" fmla="*/ 9 h 338"/>
                  <a:gd name="T64" fmla="*/ 546 w 608"/>
                  <a:gd name="T65" fmla="*/ 10 h 338"/>
                  <a:gd name="T66" fmla="*/ 557 w 608"/>
                  <a:gd name="T67" fmla="*/ 10 h 338"/>
                  <a:gd name="T68" fmla="*/ 563 w 608"/>
                  <a:gd name="T69" fmla="*/ 10 h 338"/>
                  <a:gd name="T70" fmla="*/ 564 w 608"/>
                  <a:gd name="T71" fmla="*/ 10 h 338"/>
                  <a:gd name="T72" fmla="*/ 608 w 608"/>
                  <a:gd name="T73" fmla="*/ 11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8" h="338">
                    <a:moveTo>
                      <a:pt x="608" y="338"/>
                    </a:moveTo>
                    <a:lnTo>
                      <a:pt x="606" y="331"/>
                    </a:lnTo>
                    <a:lnTo>
                      <a:pt x="601" y="324"/>
                    </a:lnTo>
                    <a:lnTo>
                      <a:pt x="588" y="313"/>
                    </a:lnTo>
                    <a:lnTo>
                      <a:pt x="571" y="300"/>
                    </a:lnTo>
                    <a:lnTo>
                      <a:pt x="550" y="286"/>
                    </a:lnTo>
                    <a:lnTo>
                      <a:pt x="523" y="268"/>
                    </a:lnTo>
                    <a:lnTo>
                      <a:pt x="491" y="250"/>
                    </a:lnTo>
                    <a:lnTo>
                      <a:pt x="455" y="230"/>
                    </a:lnTo>
                    <a:lnTo>
                      <a:pt x="416" y="206"/>
                    </a:lnTo>
                    <a:lnTo>
                      <a:pt x="373" y="183"/>
                    </a:lnTo>
                    <a:lnTo>
                      <a:pt x="327" y="159"/>
                    </a:lnTo>
                    <a:lnTo>
                      <a:pt x="277" y="134"/>
                    </a:lnTo>
                    <a:lnTo>
                      <a:pt x="225" y="107"/>
                    </a:lnTo>
                    <a:lnTo>
                      <a:pt x="171" y="79"/>
                    </a:lnTo>
                    <a:lnTo>
                      <a:pt x="116" y="54"/>
                    </a:lnTo>
                    <a:lnTo>
                      <a:pt x="59" y="27"/>
                    </a:lnTo>
                    <a:lnTo>
                      <a:pt x="2" y="0"/>
                    </a:lnTo>
                    <a:lnTo>
                      <a:pt x="0" y="3"/>
                    </a:lnTo>
                    <a:lnTo>
                      <a:pt x="54" y="27"/>
                    </a:lnTo>
                    <a:lnTo>
                      <a:pt x="106" y="52"/>
                    </a:lnTo>
                    <a:lnTo>
                      <a:pt x="158" y="78"/>
                    </a:lnTo>
                    <a:lnTo>
                      <a:pt x="208" y="103"/>
                    </a:lnTo>
                    <a:lnTo>
                      <a:pt x="256" y="126"/>
                    </a:lnTo>
                    <a:lnTo>
                      <a:pt x="303" y="152"/>
                    </a:lnTo>
                    <a:lnTo>
                      <a:pt x="345" y="174"/>
                    </a:lnTo>
                    <a:lnTo>
                      <a:pt x="386" y="195"/>
                    </a:lnTo>
                    <a:lnTo>
                      <a:pt x="423" y="217"/>
                    </a:lnTo>
                    <a:lnTo>
                      <a:pt x="455" y="235"/>
                    </a:lnTo>
                    <a:lnTo>
                      <a:pt x="485" y="253"/>
                    </a:lnTo>
                    <a:lnTo>
                      <a:pt x="509" y="268"/>
                    </a:lnTo>
                    <a:lnTo>
                      <a:pt x="530" y="282"/>
                    </a:lnTo>
                    <a:lnTo>
                      <a:pt x="546" y="295"/>
                    </a:lnTo>
                    <a:lnTo>
                      <a:pt x="557" y="304"/>
                    </a:lnTo>
                    <a:lnTo>
                      <a:pt x="563" y="311"/>
                    </a:lnTo>
                    <a:lnTo>
                      <a:pt x="564" y="317"/>
                    </a:lnTo>
                    <a:lnTo>
                      <a:pt x="608" y="338"/>
                    </a:lnTo>
                    <a:close/>
                  </a:path>
                </a:pathLst>
              </a:custGeom>
              <a:solidFill>
                <a:srgbClr val="B2D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7" name="Freeform 869"/>
              <p:cNvSpPr>
                <a:spLocks/>
              </p:cNvSpPr>
              <p:nvPr/>
            </p:nvSpPr>
            <p:spPr bwMode="auto">
              <a:xfrm>
                <a:off x="1425" y="1257"/>
                <a:ext cx="564" cy="156"/>
              </a:xfrm>
              <a:custGeom>
                <a:avLst/>
                <a:gdLst>
                  <a:gd name="T0" fmla="*/ 0 w 564"/>
                  <a:gd name="T1" fmla="*/ 0 h 314"/>
                  <a:gd name="T2" fmla="*/ 54 w 564"/>
                  <a:gd name="T3" fmla="*/ 0 h 314"/>
                  <a:gd name="T4" fmla="*/ 106 w 564"/>
                  <a:gd name="T5" fmla="*/ 1 h 314"/>
                  <a:gd name="T6" fmla="*/ 158 w 564"/>
                  <a:gd name="T7" fmla="*/ 2 h 314"/>
                  <a:gd name="T8" fmla="*/ 208 w 564"/>
                  <a:gd name="T9" fmla="*/ 3 h 314"/>
                  <a:gd name="T10" fmla="*/ 256 w 564"/>
                  <a:gd name="T11" fmla="*/ 3 h 314"/>
                  <a:gd name="T12" fmla="*/ 303 w 564"/>
                  <a:gd name="T13" fmla="*/ 4 h 314"/>
                  <a:gd name="T14" fmla="*/ 345 w 564"/>
                  <a:gd name="T15" fmla="*/ 5 h 314"/>
                  <a:gd name="T16" fmla="*/ 386 w 564"/>
                  <a:gd name="T17" fmla="*/ 5 h 314"/>
                  <a:gd name="T18" fmla="*/ 423 w 564"/>
                  <a:gd name="T19" fmla="*/ 6 h 314"/>
                  <a:gd name="T20" fmla="*/ 455 w 564"/>
                  <a:gd name="T21" fmla="*/ 7 h 314"/>
                  <a:gd name="T22" fmla="*/ 485 w 564"/>
                  <a:gd name="T23" fmla="*/ 7 h 314"/>
                  <a:gd name="T24" fmla="*/ 509 w 564"/>
                  <a:gd name="T25" fmla="*/ 8 h 314"/>
                  <a:gd name="T26" fmla="*/ 530 w 564"/>
                  <a:gd name="T27" fmla="*/ 8 h 314"/>
                  <a:gd name="T28" fmla="*/ 546 w 564"/>
                  <a:gd name="T29" fmla="*/ 9 h 314"/>
                  <a:gd name="T30" fmla="*/ 557 w 564"/>
                  <a:gd name="T31" fmla="*/ 9 h 314"/>
                  <a:gd name="T32" fmla="*/ 563 w 564"/>
                  <a:gd name="T33" fmla="*/ 9 h 314"/>
                  <a:gd name="T34" fmla="*/ 564 w 564"/>
                  <a:gd name="T35" fmla="*/ 9 h 314"/>
                  <a:gd name="T36" fmla="*/ 516 w 564"/>
                  <a:gd name="T37" fmla="*/ 9 h 314"/>
                  <a:gd name="T38" fmla="*/ 516 w 564"/>
                  <a:gd name="T39" fmla="*/ 8 h 314"/>
                  <a:gd name="T40" fmla="*/ 509 w 564"/>
                  <a:gd name="T41" fmla="*/ 8 h 314"/>
                  <a:gd name="T42" fmla="*/ 498 w 564"/>
                  <a:gd name="T43" fmla="*/ 8 h 314"/>
                  <a:gd name="T44" fmla="*/ 481 w 564"/>
                  <a:gd name="T45" fmla="*/ 8 h 314"/>
                  <a:gd name="T46" fmla="*/ 459 w 564"/>
                  <a:gd name="T47" fmla="*/ 7 h 314"/>
                  <a:gd name="T48" fmla="*/ 434 w 564"/>
                  <a:gd name="T49" fmla="*/ 7 h 314"/>
                  <a:gd name="T50" fmla="*/ 404 w 564"/>
                  <a:gd name="T51" fmla="*/ 6 h 314"/>
                  <a:gd name="T52" fmla="*/ 370 w 564"/>
                  <a:gd name="T53" fmla="*/ 5 h 314"/>
                  <a:gd name="T54" fmla="*/ 332 w 564"/>
                  <a:gd name="T55" fmla="*/ 5 h 314"/>
                  <a:gd name="T56" fmla="*/ 291 w 564"/>
                  <a:gd name="T57" fmla="*/ 4 h 314"/>
                  <a:gd name="T58" fmla="*/ 247 w 564"/>
                  <a:gd name="T59" fmla="*/ 3 h 314"/>
                  <a:gd name="T60" fmla="*/ 201 w 564"/>
                  <a:gd name="T61" fmla="*/ 3 h 314"/>
                  <a:gd name="T62" fmla="*/ 153 w 564"/>
                  <a:gd name="T63" fmla="*/ 2 h 314"/>
                  <a:gd name="T64" fmla="*/ 103 w 564"/>
                  <a:gd name="T65" fmla="*/ 1 h 314"/>
                  <a:gd name="T66" fmla="*/ 51 w 564"/>
                  <a:gd name="T67" fmla="*/ 0 h 314"/>
                  <a:gd name="T68" fmla="*/ 0 w 564"/>
                  <a:gd name="T69" fmla="*/ 0 h 314"/>
                  <a:gd name="T70" fmla="*/ 0 w 564"/>
                  <a:gd name="T71" fmla="*/ 0 h 3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4" h="314">
                    <a:moveTo>
                      <a:pt x="0" y="0"/>
                    </a:moveTo>
                    <a:lnTo>
                      <a:pt x="54" y="24"/>
                    </a:lnTo>
                    <a:lnTo>
                      <a:pt x="106" y="49"/>
                    </a:lnTo>
                    <a:lnTo>
                      <a:pt x="158" y="75"/>
                    </a:lnTo>
                    <a:lnTo>
                      <a:pt x="208" y="100"/>
                    </a:lnTo>
                    <a:lnTo>
                      <a:pt x="256" y="123"/>
                    </a:lnTo>
                    <a:lnTo>
                      <a:pt x="303" y="149"/>
                    </a:lnTo>
                    <a:lnTo>
                      <a:pt x="345" y="171"/>
                    </a:lnTo>
                    <a:lnTo>
                      <a:pt x="386" y="192"/>
                    </a:lnTo>
                    <a:lnTo>
                      <a:pt x="423" y="214"/>
                    </a:lnTo>
                    <a:lnTo>
                      <a:pt x="455" y="232"/>
                    </a:lnTo>
                    <a:lnTo>
                      <a:pt x="485" y="250"/>
                    </a:lnTo>
                    <a:lnTo>
                      <a:pt x="509" y="265"/>
                    </a:lnTo>
                    <a:lnTo>
                      <a:pt x="530" y="279"/>
                    </a:lnTo>
                    <a:lnTo>
                      <a:pt x="546" y="292"/>
                    </a:lnTo>
                    <a:lnTo>
                      <a:pt x="557" y="301"/>
                    </a:lnTo>
                    <a:lnTo>
                      <a:pt x="563" y="308"/>
                    </a:lnTo>
                    <a:lnTo>
                      <a:pt x="564" y="314"/>
                    </a:lnTo>
                    <a:lnTo>
                      <a:pt x="516" y="292"/>
                    </a:lnTo>
                    <a:lnTo>
                      <a:pt x="516" y="286"/>
                    </a:lnTo>
                    <a:lnTo>
                      <a:pt x="509" y="279"/>
                    </a:lnTo>
                    <a:lnTo>
                      <a:pt x="498" y="268"/>
                    </a:lnTo>
                    <a:lnTo>
                      <a:pt x="481" y="257"/>
                    </a:lnTo>
                    <a:lnTo>
                      <a:pt x="459" y="243"/>
                    </a:lnTo>
                    <a:lnTo>
                      <a:pt x="434" y="227"/>
                    </a:lnTo>
                    <a:lnTo>
                      <a:pt x="404" y="209"/>
                    </a:lnTo>
                    <a:lnTo>
                      <a:pt x="370" y="190"/>
                    </a:lnTo>
                    <a:lnTo>
                      <a:pt x="332" y="169"/>
                    </a:lnTo>
                    <a:lnTo>
                      <a:pt x="291" y="147"/>
                    </a:lnTo>
                    <a:lnTo>
                      <a:pt x="247" y="125"/>
                    </a:lnTo>
                    <a:lnTo>
                      <a:pt x="201" y="102"/>
                    </a:lnTo>
                    <a:lnTo>
                      <a:pt x="153" y="76"/>
                    </a:lnTo>
                    <a:lnTo>
                      <a:pt x="103" y="53"/>
                    </a:lnTo>
                    <a:lnTo>
                      <a:pt x="51" y="28"/>
                    </a:lnTo>
                    <a:lnTo>
                      <a:pt x="0" y="4"/>
                    </a:lnTo>
                    <a:lnTo>
                      <a:pt x="0" y="0"/>
                    </a:lnTo>
                    <a:close/>
                  </a:path>
                </a:pathLst>
              </a:custGeom>
              <a:solidFill>
                <a:srgbClr val="B1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8" name="Freeform 870"/>
              <p:cNvSpPr>
                <a:spLocks/>
              </p:cNvSpPr>
              <p:nvPr/>
            </p:nvSpPr>
            <p:spPr bwMode="auto">
              <a:xfrm>
                <a:off x="1424" y="1259"/>
                <a:ext cx="517" cy="143"/>
              </a:xfrm>
              <a:custGeom>
                <a:avLst/>
                <a:gdLst>
                  <a:gd name="T0" fmla="*/ 517 w 517"/>
                  <a:gd name="T1" fmla="*/ 8 h 288"/>
                  <a:gd name="T2" fmla="*/ 517 w 517"/>
                  <a:gd name="T3" fmla="*/ 8 h 288"/>
                  <a:gd name="T4" fmla="*/ 510 w 517"/>
                  <a:gd name="T5" fmla="*/ 8 h 288"/>
                  <a:gd name="T6" fmla="*/ 499 w 517"/>
                  <a:gd name="T7" fmla="*/ 8 h 288"/>
                  <a:gd name="T8" fmla="*/ 482 w 517"/>
                  <a:gd name="T9" fmla="*/ 7 h 288"/>
                  <a:gd name="T10" fmla="*/ 460 w 517"/>
                  <a:gd name="T11" fmla="*/ 7 h 288"/>
                  <a:gd name="T12" fmla="*/ 435 w 517"/>
                  <a:gd name="T13" fmla="*/ 6 h 288"/>
                  <a:gd name="T14" fmla="*/ 405 w 517"/>
                  <a:gd name="T15" fmla="*/ 6 h 288"/>
                  <a:gd name="T16" fmla="*/ 371 w 517"/>
                  <a:gd name="T17" fmla="*/ 5 h 288"/>
                  <a:gd name="T18" fmla="*/ 333 w 517"/>
                  <a:gd name="T19" fmla="*/ 5 h 288"/>
                  <a:gd name="T20" fmla="*/ 292 w 517"/>
                  <a:gd name="T21" fmla="*/ 4 h 288"/>
                  <a:gd name="T22" fmla="*/ 248 w 517"/>
                  <a:gd name="T23" fmla="*/ 3 h 288"/>
                  <a:gd name="T24" fmla="*/ 202 w 517"/>
                  <a:gd name="T25" fmla="*/ 3 h 288"/>
                  <a:gd name="T26" fmla="*/ 154 w 517"/>
                  <a:gd name="T27" fmla="*/ 2 h 288"/>
                  <a:gd name="T28" fmla="*/ 104 w 517"/>
                  <a:gd name="T29" fmla="*/ 1 h 288"/>
                  <a:gd name="T30" fmla="*/ 52 w 517"/>
                  <a:gd name="T31" fmla="*/ 0 h 288"/>
                  <a:gd name="T32" fmla="*/ 1 w 517"/>
                  <a:gd name="T33" fmla="*/ 0 h 288"/>
                  <a:gd name="T34" fmla="*/ 0 w 517"/>
                  <a:gd name="T35" fmla="*/ 0 h 288"/>
                  <a:gd name="T36" fmla="*/ 49 w 517"/>
                  <a:gd name="T37" fmla="*/ 0 h 288"/>
                  <a:gd name="T38" fmla="*/ 99 w 517"/>
                  <a:gd name="T39" fmla="*/ 1 h 288"/>
                  <a:gd name="T40" fmla="*/ 147 w 517"/>
                  <a:gd name="T41" fmla="*/ 2 h 288"/>
                  <a:gd name="T42" fmla="*/ 193 w 517"/>
                  <a:gd name="T43" fmla="*/ 3 h 288"/>
                  <a:gd name="T44" fmla="*/ 237 w 517"/>
                  <a:gd name="T45" fmla="*/ 3 h 288"/>
                  <a:gd name="T46" fmla="*/ 278 w 517"/>
                  <a:gd name="T47" fmla="*/ 4 h 288"/>
                  <a:gd name="T48" fmla="*/ 316 w 517"/>
                  <a:gd name="T49" fmla="*/ 5 h 288"/>
                  <a:gd name="T50" fmla="*/ 352 w 517"/>
                  <a:gd name="T51" fmla="*/ 5 h 288"/>
                  <a:gd name="T52" fmla="*/ 383 w 517"/>
                  <a:gd name="T53" fmla="*/ 6 h 288"/>
                  <a:gd name="T54" fmla="*/ 408 w 517"/>
                  <a:gd name="T55" fmla="*/ 6 h 288"/>
                  <a:gd name="T56" fmla="*/ 431 w 517"/>
                  <a:gd name="T57" fmla="*/ 7 h 288"/>
                  <a:gd name="T58" fmla="*/ 448 w 517"/>
                  <a:gd name="T59" fmla="*/ 7 h 288"/>
                  <a:gd name="T60" fmla="*/ 459 w 517"/>
                  <a:gd name="T61" fmla="*/ 7 h 288"/>
                  <a:gd name="T62" fmla="*/ 466 w 517"/>
                  <a:gd name="T63" fmla="*/ 8 h 288"/>
                  <a:gd name="T64" fmla="*/ 468 w 517"/>
                  <a:gd name="T65" fmla="*/ 8 h 288"/>
                  <a:gd name="T66" fmla="*/ 517 w 517"/>
                  <a:gd name="T67" fmla="*/ 8 h 2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7" h="288">
                    <a:moveTo>
                      <a:pt x="517" y="288"/>
                    </a:moveTo>
                    <a:lnTo>
                      <a:pt x="517" y="282"/>
                    </a:lnTo>
                    <a:lnTo>
                      <a:pt x="510" y="275"/>
                    </a:lnTo>
                    <a:lnTo>
                      <a:pt x="499" y="264"/>
                    </a:lnTo>
                    <a:lnTo>
                      <a:pt x="482" y="253"/>
                    </a:lnTo>
                    <a:lnTo>
                      <a:pt x="460" y="239"/>
                    </a:lnTo>
                    <a:lnTo>
                      <a:pt x="435" y="223"/>
                    </a:lnTo>
                    <a:lnTo>
                      <a:pt x="405" y="205"/>
                    </a:lnTo>
                    <a:lnTo>
                      <a:pt x="371" y="186"/>
                    </a:lnTo>
                    <a:lnTo>
                      <a:pt x="333" y="165"/>
                    </a:lnTo>
                    <a:lnTo>
                      <a:pt x="292" y="143"/>
                    </a:lnTo>
                    <a:lnTo>
                      <a:pt x="248" y="121"/>
                    </a:lnTo>
                    <a:lnTo>
                      <a:pt x="202" y="98"/>
                    </a:lnTo>
                    <a:lnTo>
                      <a:pt x="154" y="72"/>
                    </a:lnTo>
                    <a:lnTo>
                      <a:pt x="104" y="49"/>
                    </a:lnTo>
                    <a:lnTo>
                      <a:pt x="52" y="24"/>
                    </a:lnTo>
                    <a:lnTo>
                      <a:pt x="1" y="0"/>
                    </a:lnTo>
                    <a:lnTo>
                      <a:pt x="0" y="4"/>
                    </a:lnTo>
                    <a:lnTo>
                      <a:pt x="49" y="27"/>
                    </a:lnTo>
                    <a:lnTo>
                      <a:pt x="99" y="51"/>
                    </a:lnTo>
                    <a:lnTo>
                      <a:pt x="147" y="74"/>
                    </a:lnTo>
                    <a:lnTo>
                      <a:pt x="193" y="98"/>
                    </a:lnTo>
                    <a:lnTo>
                      <a:pt x="237" y="119"/>
                    </a:lnTo>
                    <a:lnTo>
                      <a:pt x="278" y="141"/>
                    </a:lnTo>
                    <a:lnTo>
                      <a:pt x="316" y="163"/>
                    </a:lnTo>
                    <a:lnTo>
                      <a:pt x="352" y="181"/>
                    </a:lnTo>
                    <a:lnTo>
                      <a:pt x="383" y="199"/>
                    </a:lnTo>
                    <a:lnTo>
                      <a:pt x="408" y="215"/>
                    </a:lnTo>
                    <a:lnTo>
                      <a:pt x="431" y="230"/>
                    </a:lnTo>
                    <a:lnTo>
                      <a:pt x="448" y="243"/>
                    </a:lnTo>
                    <a:lnTo>
                      <a:pt x="459" y="252"/>
                    </a:lnTo>
                    <a:lnTo>
                      <a:pt x="466" y="259"/>
                    </a:lnTo>
                    <a:lnTo>
                      <a:pt x="468" y="264"/>
                    </a:lnTo>
                    <a:lnTo>
                      <a:pt x="517" y="288"/>
                    </a:lnTo>
                    <a:close/>
                  </a:path>
                </a:pathLst>
              </a:custGeom>
              <a:solidFill>
                <a:srgbClr val="B1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19" name="Freeform 871"/>
              <p:cNvSpPr>
                <a:spLocks/>
              </p:cNvSpPr>
              <p:nvPr/>
            </p:nvSpPr>
            <p:spPr bwMode="auto">
              <a:xfrm>
                <a:off x="1422" y="1260"/>
                <a:ext cx="470" cy="131"/>
              </a:xfrm>
              <a:custGeom>
                <a:avLst/>
                <a:gdLst>
                  <a:gd name="T0" fmla="*/ 2 w 470"/>
                  <a:gd name="T1" fmla="*/ 0 h 260"/>
                  <a:gd name="T2" fmla="*/ 51 w 470"/>
                  <a:gd name="T3" fmla="*/ 1 h 260"/>
                  <a:gd name="T4" fmla="*/ 101 w 470"/>
                  <a:gd name="T5" fmla="*/ 2 h 260"/>
                  <a:gd name="T6" fmla="*/ 149 w 470"/>
                  <a:gd name="T7" fmla="*/ 3 h 260"/>
                  <a:gd name="T8" fmla="*/ 195 w 470"/>
                  <a:gd name="T9" fmla="*/ 3 h 260"/>
                  <a:gd name="T10" fmla="*/ 239 w 470"/>
                  <a:gd name="T11" fmla="*/ 4 h 260"/>
                  <a:gd name="T12" fmla="*/ 280 w 470"/>
                  <a:gd name="T13" fmla="*/ 5 h 260"/>
                  <a:gd name="T14" fmla="*/ 318 w 470"/>
                  <a:gd name="T15" fmla="*/ 5 h 260"/>
                  <a:gd name="T16" fmla="*/ 354 w 470"/>
                  <a:gd name="T17" fmla="*/ 6 h 260"/>
                  <a:gd name="T18" fmla="*/ 385 w 470"/>
                  <a:gd name="T19" fmla="*/ 7 h 260"/>
                  <a:gd name="T20" fmla="*/ 410 w 470"/>
                  <a:gd name="T21" fmla="*/ 7 h 260"/>
                  <a:gd name="T22" fmla="*/ 433 w 470"/>
                  <a:gd name="T23" fmla="*/ 8 h 260"/>
                  <a:gd name="T24" fmla="*/ 450 w 470"/>
                  <a:gd name="T25" fmla="*/ 8 h 260"/>
                  <a:gd name="T26" fmla="*/ 461 w 470"/>
                  <a:gd name="T27" fmla="*/ 8 h 260"/>
                  <a:gd name="T28" fmla="*/ 468 w 470"/>
                  <a:gd name="T29" fmla="*/ 8 h 260"/>
                  <a:gd name="T30" fmla="*/ 470 w 470"/>
                  <a:gd name="T31" fmla="*/ 9 h 260"/>
                  <a:gd name="T32" fmla="*/ 416 w 470"/>
                  <a:gd name="T33" fmla="*/ 8 h 260"/>
                  <a:gd name="T34" fmla="*/ 414 w 470"/>
                  <a:gd name="T35" fmla="*/ 8 h 260"/>
                  <a:gd name="T36" fmla="*/ 409 w 470"/>
                  <a:gd name="T37" fmla="*/ 8 h 260"/>
                  <a:gd name="T38" fmla="*/ 397 w 470"/>
                  <a:gd name="T39" fmla="*/ 7 h 260"/>
                  <a:gd name="T40" fmla="*/ 382 w 470"/>
                  <a:gd name="T41" fmla="*/ 7 h 260"/>
                  <a:gd name="T42" fmla="*/ 364 w 470"/>
                  <a:gd name="T43" fmla="*/ 7 h 260"/>
                  <a:gd name="T44" fmla="*/ 340 w 470"/>
                  <a:gd name="T45" fmla="*/ 6 h 260"/>
                  <a:gd name="T46" fmla="*/ 313 w 470"/>
                  <a:gd name="T47" fmla="*/ 6 h 260"/>
                  <a:gd name="T48" fmla="*/ 282 w 470"/>
                  <a:gd name="T49" fmla="*/ 5 h 260"/>
                  <a:gd name="T50" fmla="*/ 248 w 470"/>
                  <a:gd name="T51" fmla="*/ 4 h 260"/>
                  <a:gd name="T52" fmla="*/ 211 w 470"/>
                  <a:gd name="T53" fmla="*/ 4 h 260"/>
                  <a:gd name="T54" fmla="*/ 173 w 470"/>
                  <a:gd name="T55" fmla="*/ 3 h 260"/>
                  <a:gd name="T56" fmla="*/ 132 w 470"/>
                  <a:gd name="T57" fmla="*/ 3 h 260"/>
                  <a:gd name="T58" fmla="*/ 88 w 470"/>
                  <a:gd name="T59" fmla="*/ 2 h 260"/>
                  <a:gd name="T60" fmla="*/ 44 w 470"/>
                  <a:gd name="T61" fmla="*/ 1 h 260"/>
                  <a:gd name="T62" fmla="*/ 0 w 470"/>
                  <a:gd name="T63" fmla="*/ 1 h 260"/>
                  <a:gd name="T64" fmla="*/ 2 w 470"/>
                  <a:gd name="T65" fmla="*/ 0 h 2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70" h="260">
                    <a:moveTo>
                      <a:pt x="2" y="0"/>
                    </a:moveTo>
                    <a:lnTo>
                      <a:pt x="51" y="23"/>
                    </a:lnTo>
                    <a:lnTo>
                      <a:pt x="101" y="47"/>
                    </a:lnTo>
                    <a:lnTo>
                      <a:pt x="149" y="70"/>
                    </a:lnTo>
                    <a:lnTo>
                      <a:pt x="195" y="94"/>
                    </a:lnTo>
                    <a:lnTo>
                      <a:pt x="239" y="115"/>
                    </a:lnTo>
                    <a:lnTo>
                      <a:pt x="280" y="137"/>
                    </a:lnTo>
                    <a:lnTo>
                      <a:pt x="318" y="159"/>
                    </a:lnTo>
                    <a:lnTo>
                      <a:pt x="354" y="177"/>
                    </a:lnTo>
                    <a:lnTo>
                      <a:pt x="385" y="195"/>
                    </a:lnTo>
                    <a:lnTo>
                      <a:pt x="410" y="211"/>
                    </a:lnTo>
                    <a:lnTo>
                      <a:pt x="433" y="226"/>
                    </a:lnTo>
                    <a:lnTo>
                      <a:pt x="450" y="239"/>
                    </a:lnTo>
                    <a:lnTo>
                      <a:pt x="461" y="248"/>
                    </a:lnTo>
                    <a:lnTo>
                      <a:pt x="468" y="255"/>
                    </a:lnTo>
                    <a:lnTo>
                      <a:pt x="470" y="260"/>
                    </a:lnTo>
                    <a:lnTo>
                      <a:pt x="416" y="235"/>
                    </a:lnTo>
                    <a:lnTo>
                      <a:pt x="414" y="231"/>
                    </a:lnTo>
                    <a:lnTo>
                      <a:pt x="409" y="224"/>
                    </a:lnTo>
                    <a:lnTo>
                      <a:pt x="397" y="215"/>
                    </a:lnTo>
                    <a:lnTo>
                      <a:pt x="382" y="204"/>
                    </a:lnTo>
                    <a:lnTo>
                      <a:pt x="364" y="192"/>
                    </a:lnTo>
                    <a:lnTo>
                      <a:pt x="340" y="177"/>
                    </a:lnTo>
                    <a:lnTo>
                      <a:pt x="313" y="163"/>
                    </a:lnTo>
                    <a:lnTo>
                      <a:pt x="282" y="144"/>
                    </a:lnTo>
                    <a:lnTo>
                      <a:pt x="248" y="126"/>
                    </a:lnTo>
                    <a:lnTo>
                      <a:pt x="211" y="106"/>
                    </a:lnTo>
                    <a:lnTo>
                      <a:pt x="173" y="87"/>
                    </a:lnTo>
                    <a:lnTo>
                      <a:pt x="132" y="67"/>
                    </a:lnTo>
                    <a:lnTo>
                      <a:pt x="88" y="45"/>
                    </a:lnTo>
                    <a:lnTo>
                      <a:pt x="44" y="25"/>
                    </a:lnTo>
                    <a:lnTo>
                      <a:pt x="0" y="3"/>
                    </a:lnTo>
                    <a:lnTo>
                      <a:pt x="2" y="0"/>
                    </a:lnTo>
                    <a:close/>
                  </a:path>
                </a:pathLst>
              </a:custGeom>
              <a:solidFill>
                <a:srgbClr val="B1E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0" name="Freeform 872"/>
              <p:cNvSpPr>
                <a:spLocks/>
              </p:cNvSpPr>
              <p:nvPr/>
            </p:nvSpPr>
            <p:spPr bwMode="auto">
              <a:xfrm>
                <a:off x="1421" y="1262"/>
                <a:ext cx="417" cy="116"/>
              </a:xfrm>
              <a:custGeom>
                <a:avLst/>
                <a:gdLst>
                  <a:gd name="T0" fmla="*/ 417 w 417"/>
                  <a:gd name="T1" fmla="*/ 8 h 232"/>
                  <a:gd name="T2" fmla="*/ 415 w 417"/>
                  <a:gd name="T3" fmla="*/ 8 h 232"/>
                  <a:gd name="T4" fmla="*/ 410 w 417"/>
                  <a:gd name="T5" fmla="*/ 7 h 232"/>
                  <a:gd name="T6" fmla="*/ 398 w 417"/>
                  <a:gd name="T7" fmla="*/ 7 h 232"/>
                  <a:gd name="T8" fmla="*/ 383 w 417"/>
                  <a:gd name="T9" fmla="*/ 7 h 232"/>
                  <a:gd name="T10" fmla="*/ 365 w 417"/>
                  <a:gd name="T11" fmla="*/ 6 h 232"/>
                  <a:gd name="T12" fmla="*/ 341 w 417"/>
                  <a:gd name="T13" fmla="*/ 6 h 232"/>
                  <a:gd name="T14" fmla="*/ 314 w 417"/>
                  <a:gd name="T15" fmla="*/ 5 h 232"/>
                  <a:gd name="T16" fmla="*/ 283 w 417"/>
                  <a:gd name="T17" fmla="*/ 5 h 232"/>
                  <a:gd name="T18" fmla="*/ 249 w 417"/>
                  <a:gd name="T19" fmla="*/ 4 h 232"/>
                  <a:gd name="T20" fmla="*/ 212 w 417"/>
                  <a:gd name="T21" fmla="*/ 4 h 232"/>
                  <a:gd name="T22" fmla="*/ 174 w 417"/>
                  <a:gd name="T23" fmla="*/ 3 h 232"/>
                  <a:gd name="T24" fmla="*/ 133 w 417"/>
                  <a:gd name="T25" fmla="*/ 2 h 232"/>
                  <a:gd name="T26" fmla="*/ 89 w 417"/>
                  <a:gd name="T27" fmla="*/ 2 h 232"/>
                  <a:gd name="T28" fmla="*/ 45 w 417"/>
                  <a:gd name="T29" fmla="*/ 1 h 232"/>
                  <a:gd name="T30" fmla="*/ 1 w 417"/>
                  <a:gd name="T31" fmla="*/ 0 h 232"/>
                  <a:gd name="T32" fmla="*/ 0 w 417"/>
                  <a:gd name="T33" fmla="*/ 1 h 232"/>
                  <a:gd name="T34" fmla="*/ 41 w 417"/>
                  <a:gd name="T35" fmla="*/ 1 h 232"/>
                  <a:gd name="T36" fmla="*/ 82 w 417"/>
                  <a:gd name="T37" fmla="*/ 2 h 232"/>
                  <a:gd name="T38" fmla="*/ 120 w 417"/>
                  <a:gd name="T39" fmla="*/ 2 h 232"/>
                  <a:gd name="T40" fmla="*/ 158 w 417"/>
                  <a:gd name="T41" fmla="*/ 3 h 232"/>
                  <a:gd name="T42" fmla="*/ 194 w 417"/>
                  <a:gd name="T43" fmla="*/ 4 h 232"/>
                  <a:gd name="T44" fmla="*/ 227 w 417"/>
                  <a:gd name="T45" fmla="*/ 4 h 232"/>
                  <a:gd name="T46" fmla="*/ 257 w 417"/>
                  <a:gd name="T47" fmla="*/ 5 h 232"/>
                  <a:gd name="T48" fmla="*/ 284 w 417"/>
                  <a:gd name="T49" fmla="*/ 5 h 232"/>
                  <a:gd name="T50" fmla="*/ 307 w 417"/>
                  <a:gd name="T51" fmla="*/ 6 h 232"/>
                  <a:gd name="T52" fmla="*/ 326 w 417"/>
                  <a:gd name="T53" fmla="*/ 6 h 232"/>
                  <a:gd name="T54" fmla="*/ 341 w 417"/>
                  <a:gd name="T55" fmla="*/ 6 h 232"/>
                  <a:gd name="T56" fmla="*/ 352 w 417"/>
                  <a:gd name="T57" fmla="*/ 7 h 232"/>
                  <a:gd name="T58" fmla="*/ 357 w 417"/>
                  <a:gd name="T59" fmla="*/ 7 h 232"/>
                  <a:gd name="T60" fmla="*/ 359 w 417"/>
                  <a:gd name="T61" fmla="*/ 7 h 232"/>
                  <a:gd name="T62" fmla="*/ 417 w 417"/>
                  <a:gd name="T63" fmla="*/ 8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7" h="232">
                    <a:moveTo>
                      <a:pt x="417" y="232"/>
                    </a:moveTo>
                    <a:lnTo>
                      <a:pt x="415" y="228"/>
                    </a:lnTo>
                    <a:lnTo>
                      <a:pt x="410" y="221"/>
                    </a:lnTo>
                    <a:lnTo>
                      <a:pt x="398" y="212"/>
                    </a:lnTo>
                    <a:lnTo>
                      <a:pt x="383" y="201"/>
                    </a:lnTo>
                    <a:lnTo>
                      <a:pt x="365" y="189"/>
                    </a:lnTo>
                    <a:lnTo>
                      <a:pt x="341" y="174"/>
                    </a:lnTo>
                    <a:lnTo>
                      <a:pt x="314" y="160"/>
                    </a:lnTo>
                    <a:lnTo>
                      <a:pt x="283" y="141"/>
                    </a:lnTo>
                    <a:lnTo>
                      <a:pt x="249" y="123"/>
                    </a:lnTo>
                    <a:lnTo>
                      <a:pt x="212" y="103"/>
                    </a:lnTo>
                    <a:lnTo>
                      <a:pt x="174" y="84"/>
                    </a:lnTo>
                    <a:lnTo>
                      <a:pt x="133" y="64"/>
                    </a:lnTo>
                    <a:lnTo>
                      <a:pt x="89" y="42"/>
                    </a:lnTo>
                    <a:lnTo>
                      <a:pt x="45" y="22"/>
                    </a:lnTo>
                    <a:lnTo>
                      <a:pt x="1" y="0"/>
                    </a:lnTo>
                    <a:lnTo>
                      <a:pt x="0" y="6"/>
                    </a:lnTo>
                    <a:lnTo>
                      <a:pt x="41" y="24"/>
                    </a:lnTo>
                    <a:lnTo>
                      <a:pt x="82" y="44"/>
                    </a:lnTo>
                    <a:lnTo>
                      <a:pt x="120" y="64"/>
                    </a:lnTo>
                    <a:lnTo>
                      <a:pt x="158" y="82"/>
                    </a:lnTo>
                    <a:lnTo>
                      <a:pt x="194" y="102"/>
                    </a:lnTo>
                    <a:lnTo>
                      <a:pt x="227" y="118"/>
                    </a:lnTo>
                    <a:lnTo>
                      <a:pt x="257" y="134"/>
                    </a:lnTo>
                    <a:lnTo>
                      <a:pt x="284" y="151"/>
                    </a:lnTo>
                    <a:lnTo>
                      <a:pt x="307" y="163"/>
                    </a:lnTo>
                    <a:lnTo>
                      <a:pt x="326" y="176"/>
                    </a:lnTo>
                    <a:lnTo>
                      <a:pt x="341" y="187"/>
                    </a:lnTo>
                    <a:lnTo>
                      <a:pt x="352" y="194"/>
                    </a:lnTo>
                    <a:lnTo>
                      <a:pt x="357" y="201"/>
                    </a:lnTo>
                    <a:lnTo>
                      <a:pt x="359" y="205"/>
                    </a:lnTo>
                    <a:lnTo>
                      <a:pt x="417" y="232"/>
                    </a:lnTo>
                    <a:close/>
                  </a:path>
                </a:pathLst>
              </a:custGeom>
              <a:solidFill>
                <a:srgbClr val="B1E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1" name="Freeform 873"/>
              <p:cNvSpPr>
                <a:spLocks/>
              </p:cNvSpPr>
              <p:nvPr/>
            </p:nvSpPr>
            <p:spPr bwMode="auto">
              <a:xfrm>
                <a:off x="1419" y="1265"/>
                <a:ext cx="361" cy="99"/>
              </a:xfrm>
              <a:custGeom>
                <a:avLst/>
                <a:gdLst>
                  <a:gd name="T0" fmla="*/ 2 w 361"/>
                  <a:gd name="T1" fmla="*/ 0 h 199"/>
                  <a:gd name="T2" fmla="*/ 43 w 361"/>
                  <a:gd name="T3" fmla="*/ 0 h 199"/>
                  <a:gd name="T4" fmla="*/ 84 w 361"/>
                  <a:gd name="T5" fmla="*/ 1 h 199"/>
                  <a:gd name="T6" fmla="*/ 122 w 361"/>
                  <a:gd name="T7" fmla="*/ 1 h 199"/>
                  <a:gd name="T8" fmla="*/ 160 w 361"/>
                  <a:gd name="T9" fmla="*/ 2 h 199"/>
                  <a:gd name="T10" fmla="*/ 196 w 361"/>
                  <a:gd name="T11" fmla="*/ 3 h 199"/>
                  <a:gd name="T12" fmla="*/ 229 w 361"/>
                  <a:gd name="T13" fmla="*/ 3 h 199"/>
                  <a:gd name="T14" fmla="*/ 259 w 361"/>
                  <a:gd name="T15" fmla="*/ 4 h 199"/>
                  <a:gd name="T16" fmla="*/ 286 w 361"/>
                  <a:gd name="T17" fmla="*/ 4 h 199"/>
                  <a:gd name="T18" fmla="*/ 309 w 361"/>
                  <a:gd name="T19" fmla="*/ 4 h 199"/>
                  <a:gd name="T20" fmla="*/ 328 w 361"/>
                  <a:gd name="T21" fmla="*/ 5 h 199"/>
                  <a:gd name="T22" fmla="*/ 343 w 361"/>
                  <a:gd name="T23" fmla="*/ 5 h 199"/>
                  <a:gd name="T24" fmla="*/ 354 w 361"/>
                  <a:gd name="T25" fmla="*/ 5 h 199"/>
                  <a:gd name="T26" fmla="*/ 359 w 361"/>
                  <a:gd name="T27" fmla="*/ 6 h 199"/>
                  <a:gd name="T28" fmla="*/ 361 w 361"/>
                  <a:gd name="T29" fmla="*/ 6 h 199"/>
                  <a:gd name="T30" fmla="*/ 299 w 361"/>
                  <a:gd name="T31" fmla="*/ 5 h 199"/>
                  <a:gd name="T32" fmla="*/ 297 w 361"/>
                  <a:gd name="T33" fmla="*/ 5 h 199"/>
                  <a:gd name="T34" fmla="*/ 290 w 361"/>
                  <a:gd name="T35" fmla="*/ 4 h 199"/>
                  <a:gd name="T36" fmla="*/ 277 w 361"/>
                  <a:gd name="T37" fmla="*/ 4 h 199"/>
                  <a:gd name="T38" fmla="*/ 261 w 361"/>
                  <a:gd name="T39" fmla="*/ 4 h 199"/>
                  <a:gd name="T40" fmla="*/ 239 w 361"/>
                  <a:gd name="T41" fmla="*/ 3 h 199"/>
                  <a:gd name="T42" fmla="*/ 214 w 361"/>
                  <a:gd name="T43" fmla="*/ 3 h 199"/>
                  <a:gd name="T44" fmla="*/ 184 w 361"/>
                  <a:gd name="T45" fmla="*/ 3 h 199"/>
                  <a:gd name="T46" fmla="*/ 152 w 361"/>
                  <a:gd name="T47" fmla="*/ 2 h 199"/>
                  <a:gd name="T48" fmla="*/ 116 w 361"/>
                  <a:gd name="T49" fmla="*/ 1 h 199"/>
                  <a:gd name="T50" fmla="*/ 80 w 361"/>
                  <a:gd name="T51" fmla="*/ 1 h 199"/>
                  <a:gd name="T52" fmla="*/ 40 w 361"/>
                  <a:gd name="T53" fmla="*/ 0 h 199"/>
                  <a:gd name="T54" fmla="*/ 0 w 361"/>
                  <a:gd name="T55" fmla="*/ 0 h 199"/>
                  <a:gd name="T56" fmla="*/ 2 w 361"/>
                  <a:gd name="T57" fmla="*/ 0 h 1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 h="199">
                    <a:moveTo>
                      <a:pt x="2" y="0"/>
                    </a:moveTo>
                    <a:lnTo>
                      <a:pt x="43" y="18"/>
                    </a:lnTo>
                    <a:lnTo>
                      <a:pt x="84" y="38"/>
                    </a:lnTo>
                    <a:lnTo>
                      <a:pt x="122" y="58"/>
                    </a:lnTo>
                    <a:lnTo>
                      <a:pt x="160" y="76"/>
                    </a:lnTo>
                    <a:lnTo>
                      <a:pt x="196" y="96"/>
                    </a:lnTo>
                    <a:lnTo>
                      <a:pt x="229" y="112"/>
                    </a:lnTo>
                    <a:lnTo>
                      <a:pt x="259" y="128"/>
                    </a:lnTo>
                    <a:lnTo>
                      <a:pt x="286" y="145"/>
                    </a:lnTo>
                    <a:lnTo>
                      <a:pt x="309" y="157"/>
                    </a:lnTo>
                    <a:lnTo>
                      <a:pt x="328" y="170"/>
                    </a:lnTo>
                    <a:lnTo>
                      <a:pt x="343" y="181"/>
                    </a:lnTo>
                    <a:lnTo>
                      <a:pt x="354" y="188"/>
                    </a:lnTo>
                    <a:lnTo>
                      <a:pt x="359" y="195"/>
                    </a:lnTo>
                    <a:lnTo>
                      <a:pt x="361" y="199"/>
                    </a:lnTo>
                    <a:lnTo>
                      <a:pt x="299" y="170"/>
                    </a:lnTo>
                    <a:lnTo>
                      <a:pt x="297" y="166"/>
                    </a:lnTo>
                    <a:lnTo>
                      <a:pt x="290" y="159"/>
                    </a:lnTo>
                    <a:lnTo>
                      <a:pt x="277" y="150"/>
                    </a:lnTo>
                    <a:lnTo>
                      <a:pt x="261" y="139"/>
                    </a:lnTo>
                    <a:lnTo>
                      <a:pt x="239" y="126"/>
                    </a:lnTo>
                    <a:lnTo>
                      <a:pt x="214" y="112"/>
                    </a:lnTo>
                    <a:lnTo>
                      <a:pt x="184" y="96"/>
                    </a:lnTo>
                    <a:lnTo>
                      <a:pt x="152" y="79"/>
                    </a:lnTo>
                    <a:lnTo>
                      <a:pt x="116" y="61"/>
                    </a:lnTo>
                    <a:lnTo>
                      <a:pt x="80" y="41"/>
                    </a:lnTo>
                    <a:lnTo>
                      <a:pt x="40" y="23"/>
                    </a:lnTo>
                    <a:lnTo>
                      <a:pt x="0" y="5"/>
                    </a:lnTo>
                    <a:lnTo>
                      <a:pt x="2" y="0"/>
                    </a:lnTo>
                    <a:close/>
                  </a:path>
                </a:pathLst>
              </a:custGeom>
              <a:solidFill>
                <a:srgbClr val="B0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2" name="Freeform 874"/>
              <p:cNvSpPr>
                <a:spLocks/>
              </p:cNvSpPr>
              <p:nvPr/>
            </p:nvSpPr>
            <p:spPr bwMode="auto">
              <a:xfrm>
                <a:off x="1418" y="1268"/>
                <a:ext cx="300" cy="82"/>
              </a:xfrm>
              <a:custGeom>
                <a:avLst/>
                <a:gdLst>
                  <a:gd name="T0" fmla="*/ 300 w 300"/>
                  <a:gd name="T1" fmla="*/ 5 h 165"/>
                  <a:gd name="T2" fmla="*/ 298 w 300"/>
                  <a:gd name="T3" fmla="*/ 5 h 165"/>
                  <a:gd name="T4" fmla="*/ 291 w 300"/>
                  <a:gd name="T5" fmla="*/ 4 h 165"/>
                  <a:gd name="T6" fmla="*/ 278 w 300"/>
                  <a:gd name="T7" fmla="*/ 4 h 165"/>
                  <a:gd name="T8" fmla="*/ 262 w 300"/>
                  <a:gd name="T9" fmla="*/ 4 h 165"/>
                  <a:gd name="T10" fmla="*/ 240 w 300"/>
                  <a:gd name="T11" fmla="*/ 3 h 165"/>
                  <a:gd name="T12" fmla="*/ 215 w 300"/>
                  <a:gd name="T13" fmla="*/ 3 h 165"/>
                  <a:gd name="T14" fmla="*/ 185 w 300"/>
                  <a:gd name="T15" fmla="*/ 2 h 165"/>
                  <a:gd name="T16" fmla="*/ 153 w 300"/>
                  <a:gd name="T17" fmla="*/ 2 h 165"/>
                  <a:gd name="T18" fmla="*/ 117 w 300"/>
                  <a:gd name="T19" fmla="*/ 1 h 165"/>
                  <a:gd name="T20" fmla="*/ 81 w 300"/>
                  <a:gd name="T21" fmla="*/ 1 h 165"/>
                  <a:gd name="T22" fmla="*/ 41 w 300"/>
                  <a:gd name="T23" fmla="*/ 0 h 165"/>
                  <a:gd name="T24" fmla="*/ 1 w 300"/>
                  <a:gd name="T25" fmla="*/ 0 h 165"/>
                  <a:gd name="T26" fmla="*/ 0 w 300"/>
                  <a:gd name="T27" fmla="*/ 0 h 165"/>
                  <a:gd name="T28" fmla="*/ 34 w 300"/>
                  <a:gd name="T29" fmla="*/ 0 h 165"/>
                  <a:gd name="T30" fmla="*/ 66 w 300"/>
                  <a:gd name="T31" fmla="*/ 1 h 165"/>
                  <a:gd name="T32" fmla="*/ 99 w 300"/>
                  <a:gd name="T33" fmla="*/ 1 h 165"/>
                  <a:gd name="T34" fmla="*/ 127 w 300"/>
                  <a:gd name="T35" fmla="*/ 2 h 165"/>
                  <a:gd name="T36" fmla="*/ 154 w 300"/>
                  <a:gd name="T37" fmla="*/ 2 h 165"/>
                  <a:gd name="T38" fmla="*/ 178 w 300"/>
                  <a:gd name="T39" fmla="*/ 2 h 165"/>
                  <a:gd name="T40" fmla="*/ 198 w 300"/>
                  <a:gd name="T41" fmla="*/ 3 h 165"/>
                  <a:gd name="T42" fmla="*/ 213 w 300"/>
                  <a:gd name="T43" fmla="*/ 3 h 165"/>
                  <a:gd name="T44" fmla="*/ 225 w 300"/>
                  <a:gd name="T45" fmla="*/ 3 h 165"/>
                  <a:gd name="T46" fmla="*/ 230 w 300"/>
                  <a:gd name="T47" fmla="*/ 4 h 165"/>
                  <a:gd name="T48" fmla="*/ 232 w 300"/>
                  <a:gd name="T49" fmla="*/ 4 h 165"/>
                  <a:gd name="T50" fmla="*/ 300 w 300"/>
                  <a:gd name="T51" fmla="*/ 5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0" h="165">
                    <a:moveTo>
                      <a:pt x="300" y="165"/>
                    </a:moveTo>
                    <a:lnTo>
                      <a:pt x="298" y="161"/>
                    </a:lnTo>
                    <a:lnTo>
                      <a:pt x="291" y="154"/>
                    </a:lnTo>
                    <a:lnTo>
                      <a:pt x="278" y="145"/>
                    </a:lnTo>
                    <a:lnTo>
                      <a:pt x="262" y="134"/>
                    </a:lnTo>
                    <a:lnTo>
                      <a:pt x="240" y="121"/>
                    </a:lnTo>
                    <a:lnTo>
                      <a:pt x="215" y="107"/>
                    </a:lnTo>
                    <a:lnTo>
                      <a:pt x="185" y="91"/>
                    </a:lnTo>
                    <a:lnTo>
                      <a:pt x="153" y="74"/>
                    </a:lnTo>
                    <a:lnTo>
                      <a:pt x="117" y="56"/>
                    </a:lnTo>
                    <a:lnTo>
                      <a:pt x="81" y="36"/>
                    </a:lnTo>
                    <a:lnTo>
                      <a:pt x="41" y="18"/>
                    </a:lnTo>
                    <a:lnTo>
                      <a:pt x="1" y="0"/>
                    </a:lnTo>
                    <a:lnTo>
                      <a:pt x="0" y="4"/>
                    </a:lnTo>
                    <a:lnTo>
                      <a:pt x="34" y="20"/>
                    </a:lnTo>
                    <a:lnTo>
                      <a:pt x="66" y="36"/>
                    </a:lnTo>
                    <a:lnTo>
                      <a:pt x="99" y="53"/>
                    </a:lnTo>
                    <a:lnTo>
                      <a:pt x="127" y="67"/>
                    </a:lnTo>
                    <a:lnTo>
                      <a:pt x="154" y="82"/>
                    </a:lnTo>
                    <a:lnTo>
                      <a:pt x="178" y="94"/>
                    </a:lnTo>
                    <a:lnTo>
                      <a:pt x="198" y="107"/>
                    </a:lnTo>
                    <a:lnTo>
                      <a:pt x="213" y="116"/>
                    </a:lnTo>
                    <a:lnTo>
                      <a:pt x="225" y="125"/>
                    </a:lnTo>
                    <a:lnTo>
                      <a:pt x="230" y="130"/>
                    </a:lnTo>
                    <a:lnTo>
                      <a:pt x="232" y="134"/>
                    </a:lnTo>
                    <a:lnTo>
                      <a:pt x="300" y="165"/>
                    </a:lnTo>
                    <a:close/>
                  </a:path>
                </a:pathLst>
              </a:custGeom>
              <a:solidFill>
                <a:srgbClr val="B0E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3" name="Freeform 875"/>
              <p:cNvSpPr>
                <a:spLocks/>
              </p:cNvSpPr>
              <p:nvPr/>
            </p:nvSpPr>
            <p:spPr bwMode="auto">
              <a:xfrm>
                <a:off x="1417" y="1269"/>
                <a:ext cx="233" cy="66"/>
              </a:xfrm>
              <a:custGeom>
                <a:avLst/>
                <a:gdLst>
                  <a:gd name="T0" fmla="*/ 1 w 233"/>
                  <a:gd name="T1" fmla="*/ 0 h 130"/>
                  <a:gd name="T2" fmla="*/ 35 w 233"/>
                  <a:gd name="T3" fmla="*/ 1 h 130"/>
                  <a:gd name="T4" fmla="*/ 67 w 233"/>
                  <a:gd name="T5" fmla="*/ 1 h 130"/>
                  <a:gd name="T6" fmla="*/ 100 w 233"/>
                  <a:gd name="T7" fmla="*/ 2 h 130"/>
                  <a:gd name="T8" fmla="*/ 128 w 233"/>
                  <a:gd name="T9" fmla="*/ 2 h 130"/>
                  <a:gd name="T10" fmla="*/ 155 w 233"/>
                  <a:gd name="T11" fmla="*/ 3 h 130"/>
                  <a:gd name="T12" fmla="*/ 179 w 233"/>
                  <a:gd name="T13" fmla="*/ 3 h 130"/>
                  <a:gd name="T14" fmla="*/ 199 w 233"/>
                  <a:gd name="T15" fmla="*/ 4 h 130"/>
                  <a:gd name="T16" fmla="*/ 214 w 233"/>
                  <a:gd name="T17" fmla="*/ 4 h 130"/>
                  <a:gd name="T18" fmla="*/ 226 w 233"/>
                  <a:gd name="T19" fmla="*/ 4 h 130"/>
                  <a:gd name="T20" fmla="*/ 231 w 233"/>
                  <a:gd name="T21" fmla="*/ 4 h 130"/>
                  <a:gd name="T22" fmla="*/ 233 w 233"/>
                  <a:gd name="T23" fmla="*/ 5 h 130"/>
                  <a:gd name="T24" fmla="*/ 161 w 233"/>
                  <a:gd name="T25" fmla="*/ 4 h 130"/>
                  <a:gd name="T26" fmla="*/ 159 w 233"/>
                  <a:gd name="T27" fmla="*/ 3 h 130"/>
                  <a:gd name="T28" fmla="*/ 152 w 233"/>
                  <a:gd name="T29" fmla="*/ 3 h 130"/>
                  <a:gd name="T30" fmla="*/ 141 w 233"/>
                  <a:gd name="T31" fmla="*/ 3 h 130"/>
                  <a:gd name="T32" fmla="*/ 125 w 233"/>
                  <a:gd name="T33" fmla="*/ 3 h 130"/>
                  <a:gd name="T34" fmla="*/ 104 w 233"/>
                  <a:gd name="T35" fmla="*/ 2 h 130"/>
                  <a:gd name="T36" fmla="*/ 82 w 233"/>
                  <a:gd name="T37" fmla="*/ 2 h 130"/>
                  <a:gd name="T38" fmla="*/ 56 w 233"/>
                  <a:gd name="T39" fmla="*/ 2 h 130"/>
                  <a:gd name="T40" fmla="*/ 28 w 233"/>
                  <a:gd name="T41" fmla="*/ 1 h 130"/>
                  <a:gd name="T42" fmla="*/ 0 w 233"/>
                  <a:gd name="T43" fmla="*/ 1 h 130"/>
                  <a:gd name="T44" fmla="*/ 1 w 233"/>
                  <a:gd name="T45" fmla="*/ 0 h 1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3" h="130">
                    <a:moveTo>
                      <a:pt x="1" y="0"/>
                    </a:moveTo>
                    <a:lnTo>
                      <a:pt x="35" y="16"/>
                    </a:lnTo>
                    <a:lnTo>
                      <a:pt x="67" y="32"/>
                    </a:lnTo>
                    <a:lnTo>
                      <a:pt x="100" y="49"/>
                    </a:lnTo>
                    <a:lnTo>
                      <a:pt x="128" y="63"/>
                    </a:lnTo>
                    <a:lnTo>
                      <a:pt x="155" y="78"/>
                    </a:lnTo>
                    <a:lnTo>
                      <a:pt x="179" y="90"/>
                    </a:lnTo>
                    <a:lnTo>
                      <a:pt x="199" y="103"/>
                    </a:lnTo>
                    <a:lnTo>
                      <a:pt x="214" y="112"/>
                    </a:lnTo>
                    <a:lnTo>
                      <a:pt x="226" y="121"/>
                    </a:lnTo>
                    <a:lnTo>
                      <a:pt x="231" y="126"/>
                    </a:lnTo>
                    <a:lnTo>
                      <a:pt x="233" y="130"/>
                    </a:lnTo>
                    <a:lnTo>
                      <a:pt x="161" y="96"/>
                    </a:lnTo>
                    <a:lnTo>
                      <a:pt x="159" y="94"/>
                    </a:lnTo>
                    <a:lnTo>
                      <a:pt x="152" y="87"/>
                    </a:lnTo>
                    <a:lnTo>
                      <a:pt x="141" y="79"/>
                    </a:lnTo>
                    <a:lnTo>
                      <a:pt x="125" y="70"/>
                    </a:lnTo>
                    <a:lnTo>
                      <a:pt x="104" y="59"/>
                    </a:lnTo>
                    <a:lnTo>
                      <a:pt x="82" y="47"/>
                    </a:lnTo>
                    <a:lnTo>
                      <a:pt x="56" y="34"/>
                    </a:lnTo>
                    <a:lnTo>
                      <a:pt x="28" y="20"/>
                    </a:lnTo>
                    <a:lnTo>
                      <a:pt x="0" y="7"/>
                    </a:lnTo>
                    <a:lnTo>
                      <a:pt x="1" y="0"/>
                    </a:lnTo>
                    <a:close/>
                  </a:path>
                </a:pathLst>
              </a:custGeom>
              <a:solidFill>
                <a:srgbClr val="B0F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4" name="Freeform 876"/>
              <p:cNvSpPr>
                <a:spLocks/>
              </p:cNvSpPr>
              <p:nvPr/>
            </p:nvSpPr>
            <p:spPr bwMode="auto">
              <a:xfrm>
                <a:off x="1415" y="1273"/>
                <a:ext cx="163" cy="44"/>
              </a:xfrm>
              <a:custGeom>
                <a:avLst/>
                <a:gdLst>
                  <a:gd name="T0" fmla="*/ 163 w 163"/>
                  <a:gd name="T1" fmla="*/ 2 h 89"/>
                  <a:gd name="T2" fmla="*/ 161 w 163"/>
                  <a:gd name="T3" fmla="*/ 2 h 89"/>
                  <a:gd name="T4" fmla="*/ 154 w 163"/>
                  <a:gd name="T5" fmla="*/ 2 h 89"/>
                  <a:gd name="T6" fmla="*/ 143 w 163"/>
                  <a:gd name="T7" fmla="*/ 2 h 89"/>
                  <a:gd name="T8" fmla="*/ 127 w 163"/>
                  <a:gd name="T9" fmla="*/ 1 h 89"/>
                  <a:gd name="T10" fmla="*/ 106 w 163"/>
                  <a:gd name="T11" fmla="*/ 1 h 89"/>
                  <a:gd name="T12" fmla="*/ 84 w 163"/>
                  <a:gd name="T13" fmla="*/ 1 h 89"/>
                  <a:gd name="T14" fmla="*/ 58 w 163"/>
                  <a:gd name="T15" fmla="*/ 0 h 89"/>
                  <a:gd name="T16" fmla="*/ 30 w 163"/>
                  <a:gd name="T17" fmla="*/ 0 h 89"/>
                  <a:gd name="T18" fmla="*/ 2 w 163"/>
                  <a:gd name="T19" fmla="*/ 0 h 89"/>
                  <a:gd name="T20" fmla="*/ 0 w 163"/>
                  <a:gd name="T21" fmla="*/ 0 h 89"/>
                  <a:gd name="T22" fmla="*/ 19 w 163"/>
                  <a:gd name="T23" fmla="*/ 0 h 89"/>
                  <a:gd name="T24" fmla="*/ 37 w 163"/>
                  <a:gd name="T25" fmla="*/ 0 h 89"/>
                  <a:gd name="T26" fmla="*/ 54 w 163"/>
                  <a:gd name="T27" fmla="*/ 1 h 89"/>
                  <a:gd name="T28" fmla="*/ 67 w 163"/>
                  <a:gd name="T29" fmla="*/ 1 h 89"/>
                  <a:gd name="T30" fmla="*/ 77 w 163"/>
                  <a:gd name="T31" fmla="*/ 1 h 89"/>
                  <a:gd name="T32" fmla="*/ 82 w 163"/>
                  <a:gd name="T33" fmla="*/ 1 h 89"/>
                  <a:gd name="T34" fmla="*/ 85 w 163"/>
                  <a:gd name="T35" fmla="*/ 1 h 89"/>
                  <a:gd name="T36" fmla="*/ 163 w 163"/>
                  <a:gd name="T37" fmla="*/ 2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3" h="89">
                    <a:moveTo>
                      <a:pt x="163" y="89"/>
                    </a:moveTo>
                    <a:lnTo>
                      <a:pt x="161" y="87"/>
                    </a:lnTo>
                    <a:lnTo>
                      <a:pt x="154" y="80"/>
                    </a:lnTo>
                    <a:lnTo>
                      <a:pt x="143" y="72"/>
                    </a:lnTo>
                    <a:lnTo>
                      <a:pt x="127" y="63"/>
                    </a:lnTo>
                    <a:lnTo>
                      <a:pt x="106" y="52"/>
                    </a:lnTo>
                    <a:lnTo>
                      <a:pt x="84" y="40"/>
                    </a:lnTo>
                    <a:lnTo>
                      <a:pt x="58" y="27"/>
                    </a:lnTo>
                    <a:lnTo>
                      <a:pt x="30" y="13"/>
                    </a:lnTo>
                    <a:lnTo>
                      <a:pt x="2" y="0"/>
                    </a:lnTo>
                    <a:lnTo>
                      <a:pt x="0" y="5"/>
                    </a:lnTo>
                    <a:lnTo>
                      <a:pt x="19" y="14"/>
                    </a:lnTo>
                    <a:lnTo>
                      <a:pt x="37" y="24"/>
                    </a:lnTo>
                    <a:lnTo>
                      <a:pt x="54" y="33"/>
                    </a:lnTo>
                    <a:lnTo>
                      <a:pt x="67" y="40"/>
                    </a:lnTo>
                    <a:lnTo>
                      <a:pt x="77" y="45"/>
                    </a:lnTo>
                    <a:lnTo>
                      <a:pt x="82" y="51"/>
                    </a:lnTo>
                    <a:lnTo>
                      <a:pt x="85" y="52"/>
                    </a:lnTo>
                    <a:lnTo>
                      <a:pt x="163" y="89"/>
                    </a:lnTo>
                    <a:close/>
                  </a:path>
                </a:pathLst>
              </a:custGeom>
              <a:solidFill>
                <a:srgbClr val="B0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5" name="Freeform 877"/>
              <p:cNvSpPr>
                <a:spLocks/>
              </p:cNvSpPr>
              <p:nvPr/>
            </p:nvSpPr>
            <p:spPr bwMode="auto">
              <a:xfrm>
                <a:off x="1412" y="1276"/>
                <a:ext cx="88" cy="23"/>
              </a:xfrm>
              <a:custGeom>
                <a:avLst/>
                <a:gdLst>
                  <a:gd name="T0" fmla="*/ 3 w 88"/>
                  <a:gd name="T1" fmla="*/ 0 h 47"/>
                  <a:gd name="T2" fmla="*/ 22 w 88"/>
                  <a:gd name="T3" fmla="*/ 0 h 47"/>
                  <a:gd name="T4" fmla="*/ 40 w 88"/>
                  <a:gd name="T5" fmla="*/ 0 h 47"/>
                  <a:gd name="T6" fmla="*/ 57 w 88"/>
                  <a:gd name="T7" fmla="*/ 0 h 47"/>
                  <a:gd name="T8" fmla="*/ 70 w 88"/>
                  <a:gd name="T9" fmla="*/ 1 h 47"/>
                  <a:gd name="T10" fmla="*/ 80 w 88"/>
                  <a:gd name="T11" fmla="*/ 1 h 47"/>
                  <a:gd name="T12" fmla="*/ 85 w 88"/>
                  <a:gd name="T13" fmla="*/ 1 h 47"/>
                  <a:gd name="T14" fmla="*/ 88 w 88"/>
                  <a:gd name="T15" fmla="*/ 1 h 47"/>
                  <a:gd name="T16" fmla="*/ 2 w 88"/>
                  <a:gd name="T17" fmla="*/ 0 h 47"/>
                  <a:gd name="T18" fmla="*/ 0 w 88"/>
                  <a:gd name="T19" fmla="*/ 0 h 47"/>
                  <a:gd name="T20" fmla="*/ 3 w 88"/>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8" h="47">
                    <a:moveTo>
                      <a:pt x="3" y="0"/>
                    </a:moveTo>
                    <a:lnTo>
                      <a:pt x="22" y="9"/>
                    </a:lnTo>
                    <a:lnTo>
                      <a:pt x="40" y="19"/>
                    </a:lnTo>
                    <a:lnTo>
                      <a:pt x="57" y="28"/>
                    </a:lnTo>
                    <a:lnTo>
                      <a:pt x="70" y="35"/>
                    </a:lnTo>
                    <a:lnTo>
                      <a:pt x="80" y="40"/>
                    </a:lnTo>
                    <a:lnTo>
                      <a:pt x="85" y="46"/>
                    </a:lnTo>
                    <a:lnTo>
                      <a:pt x="88" y="47"/>
                    </a:lnTo>
                    <a:lnTo>
                      <a:pt x="2" y="8"/>
                    </a:lnTo>
                    <a:lnTo>
                      <a:pt x="0" y="8"/>
                    </a:lnTo>
                    <a:lnTo>
                      <a:pt x="3" y="0"/>
                    </a:lnTo>
                    <a:close/>
                  </a:path>
                </a:pathLst>
              </a:custGeom>
              <a:solidFill>
                <a:srgbClr val="B0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6" name="Freeform 878"/>
              <p:cNvSpPr>
                <a:spLocks/>
              </p:cNvSpPr>
              <p:nvPr/>
            </p:nvSpPr>
            <p:spPr bwMode="auto">
              <a:xfrm>
                <a:off x="1412" y="1279"/>
                <a:ext cx="2" cy="1"/>
              </a:xfrm>
              <a:custGeom>
                <a:avLst/>
                <a:gdLst>
                  <a:gd name="T0" fmla="*/ 2 w 2"/>
                  <a:gd name="T1" fmla="*/ 0 h 1"/>
                  <a:gd name="T2" fmla="*/ 0 w 2"/>
                  <a:gd name="T3" fmla="*/ 0 h 1"/>
                  <a:gd name="T4" fmla="*/ 0 w 2"/>
                  <a:gd name="T5" fmla="*/ 0 h 1"/>
                  <a:gd name="T6" fmla="*/ 0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lnTo>
                      <a:pt x="0" y="0"/>
                    </a:lnTo>
                    <a:lnTo>
                      <a:pt x="2" y="0"/>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7" name="Freeform 879"/>
              <p:cNvSpPr>
                <a:spLocks/>
              </p:cNvSpPr>
              <p:nvPr/>
            </p:nvSpPr>
            <p:spPr bwMode="auto">
              <a:xfrm>
                <a:off x="1412" y="1239"/>
                <a:ext cx="1019" cy="272"/>
              </a:xfrm>
              <a:custGeom>
                <a:avLst/>
                <a:gdLst>
                  <a:gd name="T0" fmla="*/ 997 w 1019"/>
                  <a:gd name="T1" fmla="*/ 17 h 543"/>
                  <a:gd name="T2" fmla="*/ 0 w 1019"/>
                  <a:gd name="T3" fmla="*/ 3 h 543"/>
                  <a:gd name="T4" fmla="*/ 23 w 1019"/>
                  <a:gd name="T5" fmla="*/ 0 h 543"/>
                  <a:gd name="T6" fmla="*/ 1019 w 1019"/>
                  <a:gd name="T7" fmla="*/ 15 h 543"/>
                  <a:gd name="T8" fmla="*/ 997 w 1019"/>
                  <a:gd name="T9" fmla="*/ 17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9" h="543">
                    <a:moveTo>
                      <a:pt x="997" y="543"/>
                    </a:moveTo>
                    <a:lnTo>
                      <a:pt x="0" y="80"/>
                    </a:lnTo>
                    <a:lnTo>
                      <a:pt x="23" y="0"/>
                    </a:lnTo>
                    <a:lnTo>
                      <a:pt x="1019" y="465"/>
                    </a:lnTo>
                    <a:lnTo>
                      <a:pt x="997"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8" name="Freeform 880"/>
              <p:cNvSpPr>
                <a:spLocks/>
              </p:cNvSpPr>
              <p:nvPr/>
            </p:nvSpPr>
            <p:spPr bwMode="auto">
              <a:xfrm>
                <a:off x="1435" y="1239"/>
                <a:ext cx="996" cy="272"/>
              </a:xfrm>
              <a:custGeom>
                <a:avLst/>
                <a:gdLst>
                  <a:gd name="T0" fmla="*/ 974 w 996"/>
                  <a:gd name="T1" fmla="*/ 17 h 543"/>
                  <a:gd name="T2" fmla="*/ 996 w 996"/>
                  <a:gd name="T3" fmla="*/ 15 h 543"/>
                  <a:gd name="T4" fmla="*/ 0 w 996"/>
                  <a:gd name="T5" fmla="*/ 0 h 543"/>
                  <a:gd name="T6" fmla="*/ 0 w 996"/>
                  <a:gd name="T7" fmla="*/ 1 h 543"/>
                  <a:gd name="T8" fmla="*/ 69 w 996"/>
                  <a:gd name="T9" fmla="*/ 2 h 543"/>
                  <a:gd name="T10" fmla="*/ 139 w 996"/>
                  <a:gd name="T11" fmla="*/ 3 h 543"/>
                  <a:gd name="T12" fmla="*/ 206 w 996"/>
                  <a:gd name="T13" fmla="*/ 4 h 543"/>
                  <a:gd name="T14" fmla="*/ 273 w 996"/>
                  <a:gd name="T15" fmla="*/ 5 h 543"/>
                  <a:gd name="T16" fmla="*/ 338 w 996"/>
                  <a:gd name="T17" fmla="*/ 6 h 543"/>
                  <a:gd name="T18" fmla="*/ 401 w 996"/>
                  <a:gd name="T19" fmla="*/ 7 h 543"/>
                  <a:gd name="T20" fmla="*/ 464 w 996"/>
                  <a:gd name="T21" fmla="*/ 8 h 543"/>
                  <a:gd name="T22" fmla="*/ 522 w 996"/>
                  <a:gd name="T23" fmla="*/ 9 h 543"/>
                  <a:gd name="T24" fmla="*/ 578 w 996"/>
                  <a:gd name="T25" fmla="*/ 10 h 543"/>
                  <a:gd name="T26" fmla="*/ 632 w 996"/>
                  <a:gd name="T27" fmla="*/ 10 h 543"/>
                  <a:gd name="T28" fmla="*/ 681 w 996"/>
                  <a:gd name="T29" fmla="*/ 11 h 543"/>
                  <a:gd name="T30" fmla="*/ 728 w 996"/>
                  <a:gd name="T31" fmla="*/ 12 h 543"/>
                  <a:gd name="T32" fmla="*/ 769 w 996"/>
                  <a:gd name="T33" fmla="*/ 13 h 543"/>
                  <a:gd name="T34" fmla="*/ 808 w 996"/>
                  <a:gd name="T35" fmla="*/ 14 h 543"/>
                  <a:gd name="T36" fmla="*/ 842 w 996"/>
                  <a:gd name="T37" fmla="*/ 14 h 543"/>
                  <a:gd name="T38" fmla="*/ 872 w 996"/>
                  <a:gd name="T39" fmla="*/ 15 h 543"/>
                  <a:gd name="T40" fmla="*/ 896 w 996"/>
                  <a:gd name="T41" fmla="*/ 15 h 543"/>
                  <a:gd name="T42" fmla="*/ 917 w 996"/>
                  <a:gd name="T43" fmla="*/ 16 h 543"/>
                  <a:gd name="T44" fmla="*/ 933 w 996"/>
                  <a:gd name="T45" fmla="*/ 16 h 543"/>
                  <a:gd name="T46" fmla="*/ 944 w 996"/>
                  <a:gd name="T47" fmla="*/ 17 h 543"/>
                  <a:gd name="T48" fmla="*/ 950 w 996"/>
                  <a:gd name="T49" fmla="*/ 17 h 543"/>
                  <a:gd name="T50" fmla="*/ 950 w 996"/>
                  <a:gd name="T51" fmla="*/ 17 h 543"/>
                  <a:gd name="T52" fmla="*/ 974 w 996"/>
                  <a:gd name="T53" fmla="*/ 17 h 5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6" h="543">
                    <a:moveTo>
                      <a:pt x="974" y="543"/>
                    </a:moveTo>
                    <a:lnTo>
                      <a:pt x="996" y="465"/>
                    </a:lnTo>
                    <a:lnTo>
                      <a:pt x="0" y="0"/>
                    </a:lnTo>
                    <a:lnTo>
                      <a:pt x="0" y="2"/>
                    </a:lnTo>
                    <a:lnTo>
                      <a:pt x="69" y="34"/>
                    </a:lnTo>
                    <a:lnTo>
                      <a:pt x="139" y="67"/>
                    </a:lnTo>
                    <a:lnTo>
                      <a:pt x="206" y="100"/>
                    </a:lnTo>
                    <a:lnTo>
                      <a:pt x="273" y="134"/>
                    </a:lnTo>
                    <a:lnTo>
                      <a:pt x="338" y="165"/>
                    </a:lnTo>
                    <a:lnTo>
                      <a:pt x="401" y="197"/>
                    </a:lnTo>
                    <a:lnTo>
                      <a:pt x="464" y="230"/>
                    </a:lnTo>
                    <a:lnTo>
                      <a:pt x="522" y="259"/>
                    </a:lnTo>
                    <a:lnTo>
                      <a:pt x="578" y="290"/>
                    </a:lnTo>
                    <a:lnTo>
                      <a:pt x="632" y="319"/>
                    </a:lnTo>
                    <a:lnTo>
                      <a:pt x="681" y="346"/>
                    </a:lnTo>
                    <a:lnTo>
                      <a:pt x="728" y="371"/>
                    </a:lnTo>
                    <a:lnTo>
                      <a:pt x="769" y="396"/>
                    </a:lnTo>
                    <a:lnTo>
                      <a:pt x="808" y="420"/>
                    </a:lnTo>
                    <a:lnTo>
                      <a:pt x="842" y="440"/>
                    </a:lnTo>
                    <a:lnTo>
                      <a:pt x="872" y="460"/>
                    </a:lnTo>
                    <a:lnTo>
                      <a:pt x="896" y="478"/>
                    </a:lnTo>
                    <a:lnTo>
                      <a:pt x="917" y="492"/>
                    </a:lnTo>
                    <a:lnTo>
                      <a:pt x="933" y="507"/>
                    </a:lnTo>
                    <a:lnTo>
                      <a:pt x="944" y="518"/>
                    </a:lnTo>
                    <a:lnTo>
                      <a:pt x="950" y="527"/>
                    </a:lnTo>
                    <a:lnTo>
                      <a:pt x="950" y="532"/>
                    </a:lnTo>
                    <a:lnTo>
                      <a:pt x="974" y="543"/>
                    </a:lnTo>
                    <a:close/>
                  </a:path>
                </a:pathLst>
              </a:custGeom>
              <a:solidFill>
                <a:srgbClr val="B5B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29" name="Freeform 881"/>
              <p:cNvSpPr>
                <a:spLocks/>
              </p:cNvSpPr>
              <p:nvPr/>
            </p:nvSpPr>
            <p:spPr bwMode="auto">
              <a:xfrm>
                <a:off x="1434" y="1240"/>
                <a:ext cx="951" cy="266"/>
              </a:xfrm>
              <a:custGeom>
                <a:avLst/>
                <a:gdLst>
                  <a:gd name="T0" fmla="*/ 1 w 951"/>
                  <a:gd name="T1" fmla="*/ 0 h 530"/>
                  <a:gd name="T2" fmla="*/ 70 w 951"/>
                  <a:gd name="T3" fmla="*/ 1 h 530"/>
                  <a:gd name="T4" fmla="*/ 140 w 951"/>
                  <a:gd name="T5" fmla="*/ 3 h 530"/>
                  <a:gd name="T6" fmla="*/ 207 w 951"/>
                  <a:gd name="T7" fmla="*/ 4 h 530"/>
                  <a:gd name="T8" fmla="*/ 274 w 951"/>
                  <a:gd name="T9" fmla="*/ 5 h 530"/>
                  <a:gd name="T10" fmla="*/ 339 w 951"/>
                  <a:gd name="T11" fmla="*/ 6 h 530"/>
                  <a:gd name="T12" fmla="*/ 402 w 951"/>
                  <a:gd name="T13" fmla="*/ 7 h 530"/>
                  <a:gd name="T14" fmla="*/ 465 w 951"/>
                  <a:gd name="T15" fmla="*/ 8 h 530"/>
                  <a:gd name="T16" fmla="*/ 523 w 951"/>
                  <a:gd name="T17" fmla="*/ 9 h 530"/>
                  <a:gd name="T18" fmla="*/ 579 w 951"/>
                  <a:gd name="T19" fmla="*/ 10 h 530"/>
                  <a:gd name="T20" fmla="*/ 633 w 951"/>
                  <a:gd name="T21" fmla="*/ 10 h 530"/>
                  <a:gd name="T22" fmla="*/ 682 w 951"/>
                  <a:gd name="T23" fmla="*/ 11 h 530"/>
                  <a:gd name="T24" fmla="*/ 729 w 951"/>
                  <a:gd name="T25" fmla="*/ 12 h 530"/>
                  <a:gd name="T26" fmla="*/ 770 w 951"/>
                  <a:gd name="T27" fmla="*/ 13 h 530"/>
                  <a:gd name="T28" fmla="*/ 809 w 951"/>
                  <a:gd name="T29" fmla="*/ 14 h 530"/>
                  <a:gd name="T30" fmla="*/ 843 w 951"/>
                  <a:gd name="T31" fmla="*/ 14 h 530"/>
                  <a:gd name="T32" fmla="*/ 873 w 951"/>
                  <a:gd name="T33" fmla="*/ 15 h 530"/>
                  <a:gd name="T34" fmla="*/ 897 w 951"/>
                  <a:gd name="T35" fmla="*/ 15 h 530"/>
                  <a:gd name="T36" fmla="*/ 918 w 951"/>
                  <a:gd name="T37" fmla="*/ 16 h 530"/>
                  <a:gd name="T38" fmla="*/ 934 w 951"/>
                  <a:gd name="T39" fmla="*/ 16 h 530"/>
                  <a:gd name="T40" fmla="*/ 945 w 951"/>
                  <a:gd name="T41" fmla="*/ 17 h 530"/>
                  <a:gd name="T42" fmla="*/ 951 w 951"/>
                  <a:gd name="T43" fmla="*/ 17 h 530"/>
                  <a:gd name="T44" fmla="*/ 951 w 951"/>
                  <a:gd name="T45" fmla="*/ 17 h 530"/>
                  <a:gd name="T46" fmla="*/ 927 w 951"/>
                  <a:gd name="T47" fmla="*/ 17 h 530"/>
                  <a:gd name="T48" fmla="*/ 925 w 951"/>
                  <a:gd name="T49" fmla="*/ 17 h 530"/>
                  <a:gd name="T50" fmla="*/ 920 w 951"/>
                  <a:gd name="T51" fmla="*/ 16 h 530"/>
                  <a:gd name="T52" fmla="*/ 908 w 951"/>
                  <a:gd name="T53" fmla="*/ 16 h 530"/>
                  <a:gd name="T54" fmla="*/ 891 w 951"/>
                  <a:gd name="T55" fmla="*/ 15 h 530"/>
                  <a:gd name="T56" fmla="*/ 869 w 951"/>
                  <a:gd name="T57" fmla="*/ 15 h 530"/>
                  <a:gd name="T58" fmla="*/ 842 w 951"/>
                  <a:gd name="T59" fmla="*/ 14 h 530"/>
                  <a:gd name="T60" fmla="*/ 811 w 951"/>
                  <a:gd name="T61" fmla="*/ 14 h 530"/>
                  <a:gd name="T62" fmla="*/ 774 w 951"/>
                  <a:gd name="T63" fmla="*/ 13 h 530"/>
                  <a:gd name="T64" fmla="*/ 733 w 951"/>
                  <a:gd name="T65" fmla="*/ 12 h 530"/>
                  <a:gd name="T66" fmla="*/ 688 w 951"/>
                  <a:gd name="T67" fmla="*/ 11 h 530"/>
                  <a:gd name="T68" fmla="*/ 640 w 951"/>
                  <a:gd name="T69" fmla="*/ 11 h 530"/>
                  <a:gd name="T70" fmla="*/ 586 w 951"/>
                  <a:gd name="T71" fmla="*/ 10 h 530"/>
                  <a:gd name="T72" fmla="*/ 531 w 951"/>
                  <a:gd name="T73" fmla="*/ 9 h 530"/>
                  <a:gd name="T74" fmla="*/ 472 w 951"/>
                  <a:gd name="T75" fmla="*/ 8 h 530"/>
                  <a:gd name="T76" fmla="*/ 409 w 951"/>
                  <a:gd name="T77" fmla="*/ 7 h 530"/>
                  <a:gd name="T78" fmla="*/ 344 w 951"/>
                  <a:gd name="T79" fmla="*/ 6 h 530"/>
                  <a:gd name="T80" fmla="*/ 278 w 951"/>
                  <a:gd name="T81" fmla="*/ 5 h 530"/>
                  <a:gd name="T82" fmla="*/ 210 w 951"/>
                  <a:gd name="T83" fmla="*/ 4 h 530"/>
                  <a:gd name="T84" fmla="*/ 141 w 951"/>
                  <a:gd name="T85" fmla="*/ 3 h 530"/>
                  <a:gd name="T86" fmla="*/ 70 w 951"/>
                  <a:gd name="T87" fmla="*/ 2 h 530"/>
                  <a:gd name="T88" fmla="*/ 0 w 951"/>
                  <a:gd name="T89" fmla="*/ 1 h 530"/>
                  <a:gd name="T90" fmla="*/ 1 w 951"/>
                  <a:gd name="T91" fmla="*/ 0 h 5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1" h="530">
                    <a:moveTo>
                      <a:pt x="1" y="0"/>
                    </a:moveTo>
                    <a:lnTo>
                      <a:pt x="70" y="32"/>
                    </a:lnTo>
                    <a:lnTo>
                      <a:pt x="140" y="65"/>
                    </a:lnTo>
                    <a:lnTo>
                      <a:pt x="207" y="98"/>
                    </a:lnTo>
                    <a:lnTo>
                      <a:pt x="274" y="132"/>
                    </a:lnTo>
                    <a:lnTo>
                      <a:pt x="339" y="163"/>
                    </a:lnTo>
                    <a:lnTo>
                      <a:pt x="402" y="195"/>
                    </a:lnTo>
                    <a:lnTo>
                      <a:pt x="465" y="228"/>
                    </a:lnTo>
                    <a:lnTo>
                      <a:pt x="523" y="257"/>
                    </a:lnTo>
                    <a:lnTo>
                      <a:pt x="579" y="288"/>
                    </a:lnTo>
                    <a:lnTo>
                      <a:pt x="633" y="317"/>
                    </a:lnTo>
                    <a:lnTo>
                      <a:pt x="682" y="344"/>
                    </a:lnTo>
                    <a:lnTo>
                      <a:pt x="729" y="369"/>
                    </a:lnTo>
                    <a:lnTo>
                      <a:pt x="770" y="394"/>
                    </a:lnTo>
                    <a:lnTo>
                      <a:pt x="809" y="418"/>
                    </a:lnTo>
                    <a:lnTo>
                      <a:pt x="843" y="438"/>
                    </a:lnTo>
                    <a:lnTo>
                      <a:pt x="873" y="458"/>
                    </a:lnTo>
                    <a:lnTo>
                      <a:pt x="897" y="476"/>
                    </a:lnTo>
                    <a:lnTo>
                      <a:pt x="918" y="490"/>
                    </a:lnTo>
                    <a:lnTo>
                      <a:pt x="934" y="505"/>
                    </a:lnTo>
                    <a:lnTo>
                      <a:pt x="945" y="516"/>
                    </a:lnTo>
                    <a:lnTo>
                      <a:pt x="951" y="525"/>
                    </a:lnTo>
                    <a:lnTo>
                      <a:pt x="951" y="530"/>
                    </a:lnTo>
                    <a:lnTo>
                      <a:pt x="927" y="519"/>
                    </a:lnTo>
                    <a:lnTo>
                      <a:pt x="925" y="512"/>
                    </a:lnTo>
                    <a:lnTo>
                      <a:pt x="920" y="503"/>
                    </a:lnTo>
                    <a:lnTo>
                      <a:pt x="908" y="492"/>
                    </a:lnTo>
                    <a:lnTo>
                      <a:pt x="891" y="478"/>
                    </a:lnTo>
                    <a:lnTo>
                      <a:pt x="869" y="461"/>
                    </a:lnTo>
                    <a:lnTo>
                      <a:pt x="842" y="443"/>
                    </a:lnTo>
                    <a:lnTo>
                      <a:pt x="811" y="423"/>
                    </a:lnTo>
                    <a:lnTo>
                      <a:pt x="774" y="400"/>
                    </a:lnTo>
                    <a:lnTo>
                      <a:pt x="733" y="376"/>
                    </a:lnTo>
                    <a:lnTo>
                      <a:pt x="688" y="351"/>
                    </a:lnTo>
                    <a:lnTo>
                      <a:pt x="640" y="324"/>
                    </a:lnTo>
                    <a:lnTo>
                      <a:pt x="586" y="295"/>
                    </a:lnTo>
                    <a:lnTo>
                      <a:pt x="531" y="264"/>
                    </a:lnTo>
                    <a:lnTo>
                      <a:pt x="472" y="233"/>
                    </a:lnTo>
                    <a:lnTo>
                      <a:pt x="409" y="201"/>
                    </a:lnTo>
                    <a:lnTo>
                      <a:pt x="344" y="168"/>
                    </a:lnTo>
                    <a:lnTo>
                      <a:pt x="278" y="136"/>
                    </a:lnTo>
                    <a:lnTo>
                      <a:pt x="210" y="103"/>
                    </a:lnTo>
                    <a:lnTo>
                      <a:pt x="141" y="69"/>
                    </a:lnTo>
                    <a:lnTo>
                      <a:pt x="70" y="36"/>
                    </a:lnTo>
                    <a:lnTo>
                      <a:pt x="0" y="2"/>
                    </a:lnTo>
                    <a:lnTo>
                      <a:pt x="1" y="0"/>
                    </a:lnTo>
                    <a:close/>
                  </a:path>
                </a:pathLst>
              </a:custGeom>
              <a:solidFill>
                <a:srgbClr val="B4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0" name="Freeform 882"/>
              <p:cNvSpPr>
                <a:spLocks/>
              </p:cNvSpPr>
              <p:nvPr/>
            </p:nvSpPr>
            <p:spPr bwMode="auto">
              <a:xfrm>
                <a:off x="1434" y="1241"/>
                <a:ext cx="927" cy="259"/>
              </a:xfrm>
              <a:custGeom>
                <a:avLst/>
                <a:gdLst>
                  <a:gd name="T0" fmla="*/ 927 w 927"/>
                  <a:gd name="T1" fmla="*/ 17 h 517"/>
                  <a:gd name="T2" fmla="*/ 925 w 927"/>
                  <a:gd name="T3" fmla="*/ 16 h 517"/>
                  <a:gd name="T4" fmla="*/ 920 w 927"/>
                  <a:gd name="T5" fmla="*/ 16 h 517"/>
                  <a:gd name="T6" fmla="*/ 908 w 927"/>
                  <a:gd name="T7" fmla="*/ 16 h 517"/>
                  <a:gd name="T8" fmla="*/ 891 w 927"/>
                  <a:gd name="T9" fmla="*/ 15 h 517"/>
                  <a:gd name="T10" fmla="*/ 869 w 927"/>
                  <a:gd name="T11" fmla="*/ 15 h 517"/>
                  <a:gd name="T12" fmla="*/ 842 w 927"/>
                  <a:gd name="T13" fmla="*/ 14 h 517"/>
                  <a:gd name="T14" fmla="*/ 811 w 927"/>
                  <a:gd name="T15" fmla="*/ 14 h 517"/>
                  <a:gd name="T16" fmla="*/ 774 w 927"/>
                  <a:gd name="T17" fmla="*/ 13 h 517"/>
                  <a:gd name="T18" fmla="*/ 733 w 927"/>
                  <a:gd name="T19" fmla="*/ 12 h 517"/>
                  <a:gd name="T20" fmla="*/ 688 w 927"/>
                  <a:gd name="T21" fmla="*/ 11 h 517"/>
                  <a:gd name="T22" fmla="*/ 640 w 927"/>
                  <a:gd name="T23" fmla="*/ 11 h 517"/>
                  <a:gd name="T24" fmla="*/ 586 w 927"/>
                  <a:gd name="T25" fmla="*/ 10 h 517"/>
                  <a:gd name="T26" fmla="*/ 531 w 927"/>
                  <a:gd name="T27" fmla="*/ 9 h 517"/>
                  <a:gd name="T28" fmla="*/ 472 w 927"/>
                  <a:gd name="T29" fmla="*/ 8 h 517"/>
                  <a:gd name="T30" fmla="*/ 409 w 927"/>
                  <a:gd name="T31" fmla="*/ 7 h 517"/>
                  <a:gd name="T32" fmla="*/ 344 w 927"/>
                  <a:gd name="T33" fmla="*/ 6 h 517"/>
                  <a:gd name="T34" fmla="*/ 278 w 927"/>
                  <a:gd name="T35" fmla="*/ 5 h 517"/>
                  <a:gd name="T36" fmla="*/ 210 w 927"/>
                  <a:gd name="T37" fmla="*/ 4 h 517"/>
                  <a:gd name="T38" fmla="*/ 141 w 927"/>
                  <a:gd name="T39" fmla="*/ 3 h 517"/>
                  <a:gd name="T40" fmla="*/ 70 w 927"/>
                  <a:gd name="T41" fmla="*/ 2 h 517"/>
                  <a:gd name="T42" fmla="*/ 0 w 927"/>
                  <a:gd name="T43" fmla="*/ 0 h 517"/>
                  <a:gd name="T44" fmla="*/ 0 w 927"/>
                  <a:gd name="T45" fmla="*/ 1 h 517"/>
                  <a:gd name="T46" fmla="*/ 69 w 927"/>
                  <a:gd name="T47" fmla="*/ 2 h 517"/>
                  <a:gd name="T48" fmla="*/ 137 w 927"/>
                  <a:gd name="T49" fmla="*/ 3 h 517"/>
                  <a:gd name="T50" fmla="*/ 205 w 927"/>
                  <a:gd name="T51" fmla="*/ 4 h 517"/>
                  <a:gd name="T52" fmla="*/ 271 w 927"/>
                  <a:gd name="T53" fmla="*/ 5 h 517"/>
                  <a:gd name="T54" fmla="*/ 335 w 927"/>
                  <a:gd name="T55" fmla="*/ 6 h 517"/>
                  <a:gd name="T56" fmla="*/ 398 w 927"/>
                  <a:gd name="T57" fmla="*/ 7 h 517"/>
                  <a:gd name="T58" fmla="*/ 458 w 927"/>
                  <a:gd name="T59" fmla="*/ 8 h 517"/>
                  <a:gd name="T60" fmla="*/ 515 w 927"/>
                  <a:gd name="T61" fmla="*/ 9 h 517"/>
                  <a:gd name="T62" fmla="*/ 571 w 927"/>
                  <a:gd name="T63" fmla="*/ 9 h 517"/>
                  <a:gd name="T64" fmla="*/ 622 w 927"/>
                  <a:gd name="T65" fmla="*/ 10 h 517"/>
                  <a:gd name="T66" fmla="*/ 670 w 927"/>
                  <a:gd name="T67" fmla="*/ 11 h 517"/>
                  <a:gd name="T68" fmla="*/ 713 w 927"/>
                  <a:gd name="T69" fmla="*/ 12 h 517"/>
                  <a:gd name="T70" fmla="*/ 753 w 927"/>
                  <a:gd name="T71" fmla="*/ 13 h 517"/>
                  <a:gd name="T72" fmla="*/ 788 w 927"/>
                  <a:gd name="T73" fmla="*/ 13 h 517"/>
                  <a:gd name="T74" fmla="*/ 819 w 927"/>
                  <a:gd name="T75" fmla="*/ 14 h 517"/>
                  <a:gd name="T76" fmla="*/ 845 w 927"/>
                  <a:gd name="T77" fmla="*/ 15 h 517"/>
                  <a:gd name="T78" fmla="*/ 866 w 927"/>
                  <a:gd name="T79" fmla="*/ 15 h 517"/>
                  <a:gd name="T80" fmla="*/ 883 w 927"/>
                  <a:gd name="T81" fmla="*/ 15 h 517"/>
                  <a:gd name="T82" fmla="*/ 894 w 927"/>
                  <a:gd name="T83" fmla="*/ 16 h 517"/>
                  <a:gd name="T84" fmla="*/ 900 w 927"/>
                  <a:gd name="T85" fmla="*/ 16 h 517"/>
                  <a:gd name="T86" fmla="*/ 901 w 927"/>
                  <a:gd name="T87" fmla="*/ 16 h 517"/>
                  <a:gd name="T88" fmla="*/ 927 w 927"/>
                  <a:gd name="T89" fmla="*/ 17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27" h="517">
                    <a:moveTo>
                      <a:pt x="927" y="517"/>
                    </a:moveTo>
                    <a:lnTo>
                      <a:pt x="925" y="510"/>
                    </a:lnTo>
                    <a:lnTo>
                      <a:pt x="920" y="501"/>
                    </a:lnTo>
                    <a:lnTo>
                      <a:pt x="908" y="490"/>
                    </a:lnTo>
                    <a:lnTo>
                      <a:pt x="891" y="476"/>
                    </a:lnTo>
                    <a:lnTo>
                      <a:pt x="869" y="459"/>
                    </a:lnTo>
                    <a:lnTo>
                      <a:pt x="842" y="441"/>
                    </a:lnTo>
                    <a:lnTo>
                      <a:pt x="811" y="421"/>
                    </a:lnTo>
                    <a:lnTo>
                      <a:pt x="774" y="398"/>
                    </a:lnTo>
                    <a:lnTo>
                      <a:pt x="733" y="374"/>
                    </a:lnTo>
                    <a:lnTo>
                      <a:pt x="688" y="349"/>
                    </a:lnTo>
                    <a:lnTo>
                      <a:pt x="640" y="322"/>
                    </a:lnTo>
                    <a:lnTo>
                      <a:pt x="586" y="293"/>
                    </a:lnTo>
                    <a:lnTo>
                      <a:pt x="531" y="262"/>
                    </a:lnTo>
                    <a:lnTo>
                      <a:pt x="472" y="231"/>
                    </a:lnTo>
                    <a:lnTo>
                      <a:pt x="409" y="199"/>
                    </a:lnTo>
                    <a:lnTo>
                      <a:pt x="344" y="166"/>
                    </a:lnTo>
                    <a:lnTo>
                      <a:pt x="278" y="134"/>
                    </a:lnTo>
                    <a:lnTo>
                      <a:pt x="210" y="101"/>
                    </a:lnTo>
                    <a:lnTo>
                      <a:pt x="141" y="67"/>
                    </a:lnTo>
                    <a:lnTo>
                      <a:pt x="70" y="34"/>
                    </a:lnTo>
                    <a:lnTo>
                      <a:pt x="0" y="0"/>
                    </a:lnTo>
                    <a:lnTo>
                      <a:pt x="0" y="1"/>
                    </a:lnTo>
                    <a:lnTo>
                      <a:pt x="69" y="34"/>
                    </a:lnTo>
                    <a:lnTo>
                      <a:pt x="137" y="67"/>
                    </a:lnTo>
                    <a:lnTo>
                      <a:pt x="205" y="99"/>
                    </a:lnTo>
                    <a:lnTo>
                      <a:pt x="271" y="132"/>
                    </a:lnTo>
                    <a:lnTo>
                      <a:pt x="335" y="164"/>
                    </a:lnTo>
                    <a:lnTo>
                      <a:pt x="398" y="197"/>
                    </a:lnTo>
                    <a:lnTo>
                      <a:pt x="458" y="228"/>
                    </a:lnTo>
                    <a:lnTo>
                      <a:pt x="515" y="257"/>
                    </a:lnTo>
                    <a:lnTo>
                      <a:pt x="571" y="286"/>
                    </a:lnTo>
                    <a:lnTo>
                      <a:pt x="622" y="315"/>
                    </a:lnTo>
                    <a:lnTo>
                      <a:pt x="670" y="342"/>
                    </a:lnTo>
                    <a:lnTo>
                      <a:pt x="713" y="365"/>
                    </a:lnTo>
                    <a:lnTo>
                      <a:pt x="753" y="389"/>
                    </a:lnTo>
                    <a:lnTo>
                      <a:pt x="788" y="411"/>
                    </a:lnTo>
                    <a:lnTo>
                      <a:pt x="819" y="430"/>
                    </a:lnTo>
                    <a:lnTo>
                      <a:pt x="845" y="449"/>
                    </a:lnTo>
                    <a:lnTo>
                      <a:pt x="866" y="465"/>
                    </a:lnTo>
                    <a:lnTo>
                      <a:pt x="883" y="479"/>
                    </a:lnTo>
                    <a:lnTo>
                      <a:pt x="894" y="490"/>
                    </a:lnTo>
                    <a:lnTo>
                      <a:pt x="900" y="499"/>
                    </a:lnTo>
                    <a:lnTo>
                      <a:pt x="901" y="505"/>
                    </a:lnTo>
                    <a:lnTo>
                      <a:pt x="927" y="517"/>
                    </a:lnTo>
                    <a:close/>
                  </a:path>
                </a:pathLst>
              </a:custGeom>
              <a:solidFill>
                <a:srgbClr val="B4B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1" name="Freeform 883"/>
              <p:cNvSpPr>
                <a:spLocks/>
              </p:cNvSpPr>
              <p:nvPr/>
            </p:nvSpPr>
            <p:spPr bwMode="auto">
              <a:xfrm>
                <a:off x="1432" y="1242"/>
                <a:ext cx="903" cy="252"/>
              </a:xfrm>
              <a:custGeom>
                <a:avLst/>
                <a:gdLst>
                  <a:gd name="T0" fmla="*/ 2 w 903"/>
                  <a:gd name="T1" fmla="*/ 0 h 504"/>
                  <a:gd name="T2" fmla="*/ 71 w 903"/>
                  <a:gd name="T3" fmla="*/ 2 h 504"/>
                  <a:gd name="T4" fmla="*/ 139 w 903"/>
                  <a:gd name="T5" fmla="*/ 3 h 504"/>
                  <a:gd name="T6" fmla="*/ 207 w 903"/>
                  <a:gd name="T7" fmla="*/ 4 h 504"/>
                  <a:gd name="T8" fmla="*/ 273 w 903"/>
                  <a:gd name="T9" fmla="*/ 5 h 504"/>
                  <a:gd name="T10" fmla="*/ 337 w 903"/>
                  <a:gd name="T11" fmla="*/ 6 h 504"/>
                  <a:gd name="T12" fmla="*/ 400 w 903"/>
                  <a:gd name="T13" fmla="*/ 7 h 504"/>
                  <a:gd name="T14" fmla="*/ 460 w 903"/>
                  <a:gd name="T15" fmla="*/ 8 h 504"/>
                  <a:gd name="T16" fmla="*/ 517 w 903"/>
                  <a:gd name="T17" fmla="*/ 8 h 504"/>
                  <a:gd name="T18" fmla="*/ 573 w 903"/>
                  <a:gd name="T19" fmla="*/ 9 h 504"/>
                  <a:gd name="T20" fmla="*/ 624 w 903"/>
                  <a:gd name="T21" fmla="*/ 10 h 504"/>
                  <a:gd name="T22" fmla="*/ 672 w 903"/>
                  <a:gd name="T23" fmla="*/ 11 h 504"/>
                  <a:gd name="T24" fmla="*/ 715 w 903"/>
                  <a:gd name="T25" fmla="*/ 12 h 504"/>
                  <a:gd name="T26" fmla="*/ 755 w 903"/>
                  <a:gd name="T27" fmla="*/ 13 h 504"/>
                  <a:gd name="T28" fmla="*/ 790 w 903"/>
                  <a:gd name="T29" fmla="*/ 13 h 504"/>
                  <a:gd name="T30" fmla="*/ 821 w 903"/>
                  <a:gd name="T31" fmla="*/ 14 h 504"/>
                  <a:gd name="T32" fmla="*/ 847 w 903"/>
                  <a:gd name="T33" fmla="*/ 14 h 504"/>
                  <a:gd name="T34" fmla="*/ 868 w 903"/>
                  <a:gd name="T35" fmla="*/ 15 h 504"/>
                  <a:gd name="T36" fmla="*/ 885 w 903"/>
                  <a:gd name="T37" fmla="*/ 15 h 504"/>
                  <a:gd name="T38" fmla="*/ 896 w 903"/>
                  <a:gd name="T39" fmla="*/ 16 h 504"/>
                  <a:gd name="T40" fmla="*/ 902 w 903"/>
                  <a:gd name="T41" fmla="*/ 16 h 504"/>
                  <a:gd name="T42" fmla="*/ 903 w 903"/>
                  <a:gd name="T43" fmla="*/ 16 h 504"/>
                  <a:gd name="T44" fmla="*/ 877 w 903"/>
                  <a:gd name="T45" fmla="*/ 16 h 504"/>
                  <a:gd name="T46" fmla="*/ 875 w 903"/>
                  <a:gd name="T47" fmla="*/ 16 h 504"/>
                  <a:gd name="T48" fmla="*/ 869 w 903"/>
                  <a:gd name="T49" fmla="*/ 15 h 504"/>
                  <a:gd name="T50" fmla="*/ 858 w 903"/>
                  <a:gd name="T51" fmla="*/ 15 h 504"/>
                  <a:gd name="T52" fmla="*/ 843 w 903"/>
                  <a:gd name="T53" fmla="*/ 15 h 504"/>
                  <a:gd name="T54" fmla="*/ 821 w 903"/>
                  <a:gd name="T55" fmla="*/ 14 h 504"/>
                  <a:gd name="T56" fmla="*/ 796 w 903"/>
                  <a:gd name="T57" fmla="*/ 14 h 504"/>
                  <a:gd name="T58" fmla="*/ 766 w 903"/>
                  <a:gd name="T59" fmla="*/ 13 h 504"/>
                  <a:gd name="T60" fmla="*/ 732 w 903"/>
                  <a:gd name="T61" fmla="*/ 12 h 504"/>
                  <a:gd name="T62" fmla="*/ 694 w 903"/>
                  <a:gd name="T63" fmla="*/ 12 h 504"/>
                  <a:gd name="T64" fmla="*/ 652 w 903"/>
                  <a:gd name="T65" fmla="*/ 11 h 504"/>
                  <a:gd name="T66" fmla="*/ 605 w 903"/>
                  <a:gd name="T67" fmla="*/ 10 h 504"/>
                  <a:gd name="T68" fmla="*/ 556 w 903"/>
                  <a:gd name="T69" fmla="*/ 9 h 504"/>
                  <a:gd name="T70" fmla="*/ 502 w 903"/>
                  <a:gd name="T71" fmla="*/ 8 h 504"/>
                  <a:gd name="T72" fmla="*/ 445 w 903"/>
                  <a:gd name="T73" fmla="*/ 7 h 504"/>
                  <a:gd name="T74" fmla="*/ 387 w 903"/>
                  <a:gd name="T75" fmla="*/ 6 h 504"/>
                  <a:gd name="T76" fmla="*/ 327 w 903"/>
                  <a:gd name="T77" fmla="*/ 6 h 504"/>
                  <a:gd name="T78" fmla="*/ 264 w 903"/>
                  <a:gd name="T79" fmla="*/ 5 h 504"/>
                  <a:gd name="T80" fmla="*/ 199 w 903"/>
                  <a:gd name="T81" fmla="*/ 4 h 504"/>
                  <a:gd name="T82" fmla="*/ 134 w 903"/>
                  <a:gd name="T83" fmla="*/ 3 h 504"/>
                  <a:gd name="T84" fmla="*/ 68 w 903"/>
                  <a:gd name="T85" fmla="*/ 2 h 504"/>
                  <a:gd name="T86" fmla="*/ 0 w 903"/>
                  <a:gd name="T87" fmla="*/ 1 h 504"/>
                  <a:gd name="T88" fmla="*/ 2 w 903"/>
                  <a:gd name="T89" fmla="*/ 0 h 50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03" h="504">
                    <a:moveTo>
                      <a:pt x="2" y="0"/>
                    </a:moveTo>
                    <a:lnTo>
                      <a:pt x="71" y="33"/>
                    </a:lnTo>
                    <a:lnTo>
                      <a:pt x="139" y="66"/>
                    </a:lnTo>
                    <a:lnTo>
                      <a:pt x="207" y="98"/>
                    </a:lnTo>
                    <a:lnTo>
                      <a:pt x="273" y="131"/>
                    </a:lnTo>
                    <a:lnTo>
                      <a:pt x="337" y="163"/>
                    </a:lnTo>
                    <a:lnTo>
                      <a:pt x="400" y="196"/>
                    </a:lnTo>
                    <a:lnTo>
                      <a:pt x="460" y="227"/>
                    </a:lnTo>
                    <a:lnTo>
                      <a:pt x="517" y="256"/>
                    </a:lnTo>
                    <a:lnTo>
                      <a:pt x="573" y="285"/>
                    </a:lnTo>
                    <a:lnTo>
                      <a:pt x="624" y="314"/>
                    </a:lnTo>
                    <a:lnTo>
                      <a:pt x="672" y="341"/>
                    </a:lnTo>
                    <a:lnTo>
                      <a:pt x="715" y="364"/>
                    </a:lnTo>
                    <a:lnTo>
                      <a:pt x="755" y="388"/>
                    </a:lnTo>
                    <a:lnTo>
                      <a:pt x="790" y="410"/>
                    </a:lnTo>
                    <a:lnTo>
                      <a:pt x="821" y="429"/>
                    </a:lnTo>
                    <a:lnTo>
                      <a:pt x="847" y="448"/>
                    </a:lnTo>
                    <a:lnTo>
                      <a:pt x="868" y="464"/>
                    </a:lnTo>
                    <a:lnTo>
                      <a:pt x="885" y="478"/>
                    </a:lnTo>
                    <a:lnTo>
                      <a:pt x="896" y="489"/>
                    </a:lnTo>
                    <a:lnTo>
                      <a:pt x="902" y="498"/>
                    </a:lnTo>
                    <a:lnTo>
                      <a:pt x="903" y="504"/>
                    </a:lnTo>
                    <a:lnTo>
                      <a:pt x="877" y="493"/>
                    </a:lnTo>
                    <a:lnTo>
                      <a:pt x="875" y="486"/>
                    </a:lnTo>
                    <a:lnTo>
                      <a:pt x="869" y="477"/>
                    </a:lnTo>
                    <a:lnTo>
                      <a:pt x="858" y="466"/>
                    </a:lnTo>
                    <a:lnTo>
                      <a:pt x="843" y="453"/>
                    </a:lnTo>
                    <a:lnTo>
                      <a:pt x="821" y="437"/>
                    </a:lnTo>
                    <a:lnTo>
                      <a:pt x="796" y="420"/>
                    </a:lnTo>
                    <a:lnTo>
                      <a:pt x="766" y="400"/>
                    </a:lnTo>
                    <a:lnTo>
                      <a:pt x="732" y="379"/>
                    </a:lnTo>
                    <a:lnTo>
                      <a:pt x="694" y="357"/>
                    </a:lnTo>
                    <a:lnTo>
                      <a:pt x="652" y="332"/>
                    </a:lnTo>
                    <a:lnTo>
                      <a:pt x="605" y="306"/>
                    </a:lnTo>
                    <a:lnTo>
                      <a:pt x="556" y="279"/>
                    </a:lnTo>
                    <a:lnTo>
                      <a:pt x="502" y="250"/>
                    </a:lnTo>
                    <a:lnTo>
                      <a:pt x="445" y="221"/>
                    </a:lnTo>
                    <a:lnTo>
                      <a:pt x="387" y="192"/>
                    </a:lnTo>
                    <a:lnTo>
                      <a:pt x="327" y="162"/>
                    </a:lnTo>
                    <a:lnTo>
                      <a:pt x="264" y="129"/>
                    </a:lnTo>
                    <a:lnTo>
                      <a:pt x="199" y="98"/>
                    </a:lnTo>
                    <a:lnTo>
                      <a:pt x="134" y="66"/>
                    </a:lnTo>
                    <a:lnTo>
                      <a:pt x="68" y="35"/>
                    </a:lnTo>
                    <a:lnTo>
                      <a:pt x="0" y="4"/>
                    </a:lnTo>
                    <a:lnTo>
                      <a:pt x="2" y="0"/>
                    </a:lnTo>
                    <a:close/>
                  </a:path>
                </a:pathLst>
              </a:custGeom>
              <a:solidFill>
                <a:srgbClr val="B4B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2" name="Freeform 884"/>
              <p:cNvSpPr>
                <a:spLocks/>
              </p:cNvSpPr>
              <p:nvPr/>
            </p:nvSpPr>
            <p:spPr bwMode="auto">
              <a:xfrm>
                <a:off x="1432" y="1244"/>
                <a:ext cx="877" cy="244"/>
              </a:xfrm>
              <a:custGeom>
                <a:avLst/>
                <a:gdLst>
                  <a:gd name="T0" fmla="*/ 877 w 877"/>
                  <a:gd name="T1" fmla="*/ 15 h 489"/>
                  <a:gd name="T2" fmla="*/ 875 w 877"/>
                  <a:gd name="T3" fmla="*/ 15 h 489"/>
                  <a:gd name="T4" fmla="*/ 869 w 877"/>
                  <a:gd name="T5" fmla="*/ 14 h 489"/>
                  <a:gd name="T6" fmla="*/ 858 w 877"/>
                  <a:gd name="T7" fmla="*/ 14 h 489"/>
                  <a:gd name="T8" fmla="*/ 843 w 877"/>
                  <a:gd name="T9" fmla="*/ 14 h 489"/>
                  <a:gd name="T10" fmla="*/ 821 w 877"/>
                  <a:gd name="T11" fmla="*/ 13 h 489"/>
                  <a:gd name="T12" fmla="*/ 796 w 877"/>
                  <a:gd name="T13" fmla="*/ 13 h 489"/>
                  <a:gd name="T14" fmla="*/ 766 w 877"/>
                  <a:gd name="T15" fmla="*/ 12 h 489"/>
                  <a:gd name="T16" fmla="*/ 732 w 877"/>
                  <a:gd name="T17" fmla="*/ 11 h 489"/>
                  <a:gd name="T18" fmla="*/ 694 w 877"/>
                  <a:gd name="T19" fmla="*/ 11 h 489"/>
                  <a:gd name="T20" fmla="*/ 652 w 877"/>
                  <a:gd name="T21" fmla="*/ 10 h 489"/>
                  <a:gd name="T22" fmla="*/ 605 w 877"/>
                  <a:gd name="T23" fmla="*/ 9 h 489"/>
                  <a:gd name="T24" fmla="*/ 556 w 877"/>
                  <a:gd name="T25" fmla="*/ 8 h 489"/>
                  <a:gd name="T26" fmla="*/ 502 w 877"/>
                  <a:gd name="T27" fmla="*/ 7 h 489"/>
                  <a:gd name="T28" fmla="*/ 445 w 877"/>
                  <a:gd name="T29" fmla="*/ 6 h 489"/>
                  <a:gd name="T30" fmla="*/ 387 w 877"/>
                  <a:gd name="T31" fmla="*/ 5 h 489"/>
                  <a:gd name="T32" fmla="*/ 327 w 877"/>
                  <a:gd name="T33" fmla="*/ 4 h 489"/>
                  <a:gd name="T34" fmla="*/ 264 w 877"/>
                  <a:gd name="T35" fmla="*/ 3 h 489"/>
                  <a:gd name="T36" fmla="*/ 199 w 877"/>
                  <a:gd name="T37" fmla="*/ 2 h 489"/>
                  <a:gd name="T38" fmla="*/ 134 w 877"/>
                  <a:gd name="T39" fmla="*/ 1 h 489"/>
                  <a:gd name="T40" fmla="*/ 68 w 877"/>
                  <a:gd name="T41" fmla="*/ 0 h 489"/>
                  <a:gd name="T42" fmla="*/ 0 w 877"/>
                  <a:gd name="T43" fmla="*/ 0 h 489"/>
                  <a:gd name="T44" fmla="*/ 0 w 877"/>
                  <a:gd name="T45" fmla="*/ 0 h 489"/>
                  <a:gd name="T46" fmla="*/ 65 w 877"/>
                  <a:gd name="T47" fmla="*/ 1 h 489"/>
                  <a:gd name="T48" fmla="*/ 129 w 877"/>
                  <a:gd name="T49" fmla="*/ 1 h 489"/>
                  <a:gd name="T50" fmla="*/ 192 w 877"/>
                  <a:gd name="T51" fmla="*/ 2 h 489"/>
                  <a:gd name="T52" fmla="*/ 255 w 877"/>
                  <a:gd name="T53" fmla="*/ 3 h 489"/>
                  <a:gd name="T54" fmla="*/ 315 w 877"/>
                  <a:gd name="T55" fmla="*/ 4 h 489"/>
                  <a:gd name="T56" fmla="*/ 375 w 877"/>
                  <a:gd name="T57" fmla="*/ 5 h 489"/>
                  <a:gd name="T58" fmla="*/ 431 w 877"/>
                  <a:gd name="T59" fmla="*/ 6 h 489"/>
                  <a:gd name="T60" fmla="*/ 485 w 877"/>
                  <a:gd name="T61" fmla="*/ 7 h 489"/>
                  <a:gd name="T62" fmla="*/ 537 w 877"/>
                  <a:gd name="T63" fmla="*/ 8 h 489"/>
                  <a:gd name="T64" fmla="*/ 585 w 877"/>
                  <a:gd name="T65" fmla="*/ 9 h 489"/>
                  <a:gd name="T66" fmla="*/ 631 w 877"/>
                  <a:gd name="T67" fmla="*/ 10 h 489"/>
                  <a:gd name="T68" fmla="*/ 672 w 877"/>
                  <a:gd name="T69" fmla="*/ 10 h 489"/>
                  <a:gd name="T70" fmla="*/ 708 w 877"/>
                  <a:gd name="T71" fmla="*/ 11 h 489"/>
                  <a:gd name="T72" fmla="*/ 742 w 877"/>
                  <a:gd name="T73" fmla="*/ 12 h 489"/>
                  <a:gd name="T74" fmla="*/ 771 w 877"/>
                  <a:gd name="T75" fmla="*/ 12 h 489"/>
                  <a:gd name="T76" fmla="*/ 796 w 877"/>
                  <a:gd name="T77" fmla="*/ 13 h 489"/>
                  <a:gd name="T78" fmla="*/ 816 w 877"/>
                  <a:gd name="T79" fmla="*/ 13 h 489"/>
                  <a:gd name="T80" fmla="*/ 831 w 877"/>
                  <a:gd name="T81" fmla="*/ 14 h 489"/>
                  <a:gd name="T82" fmla="*/ 841 w 877"/>
                  <a:gd name="T83" fmla="*/ 14 h 489"/>
                  <a:gd name="T84" fmla="*/ 847 w 877"/>
                  <a:gd name="T85" fmla="*/ 14 h 489"/>
                  <a:gd name="T86" fmla="*/ 848 w 877"/>
                  <a:gd name="T87" fmla="*/ 14 h 489"/>
                  <a:gd name="T88" fmla="*/ 877 w 877"/>
                  <a:gd name="T89" fmla="*/ 15 h 4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77" h="489">
                    <a:moveTo>
                      <a:pt x="877" y="489"/>
                    </a:moveTo>
                    <a:lnTo>
                      <a:pt x="875" y="482"/>
                    </a:lnTo>
                    <a:lnTo>
                      <a:pt x="869" y="473"/>
                    </a:lnTo>
                    <a:lnTo>
                      <a:pt x="858" y="462"/>
                    </a:lnTo>
                    <a:lnTo>
                      <a:pt x="843" y="449"/>
                    </a:lnTo>
                    <a:lnTo>
                      <a:pt x="821" y="433"/>
                    </a:lnTo>
                    <a:lnTo>
                      <a:pt x="796" y="416"/>
                    </a:lnTo>
                    <a:lnTo>
                      <a:pt x="766" y="396"/>
                    </a:lnTo>
                    <a:lnTo>
                      <a:pt x="732" y="375"/>
                    </a:lnTo>
                    <a:lnTo>
                      <a:pt x="694" y="353"/>
                    </a:lnTo>
                    <a:lnTo>
                      <a:pt x="652" y="328"/>
                    </a:lnTo>
                    <a:lnTo>
                      <a:pt x="605" y="302"/>
                    </a:lnTo>
                    <a:lnTo>
                      <a:pt x="556" y="275"/>
                    </a:lnTo>
                    <a:lnTo>
                      <a:pt x="502" y="246"/>
                    </a:lnTo>
                    <a:lnTo>
                      <a:pt x="445" y="217"/>
                    </a:lnTo>
                    <a:lnTo>
                      <a:pt x="387" y="188"/>
                    </a:lnTo>
                    <a:lnTo>
                      <a:pt x="327" y="158"/>
                    </a:lnTo>
                    <a:lnTo>
                      <a:pt x="264" y="125"/>
                    </a:lnTo>
                    <a:lnTo>
                      <a:pt x="199" y="94"/>
                    </a:lnTo>
                    <a:lnTo>
                      <a:pt x="134" y="62"/>
                    </a:lnTo>
                    <a:lnTo>
                      <a:pt x="68" y="31"/>
                    </a:lnTo>
                    <a:lnTo>
                      <a:pt x="0" y="0"/>
                    </a:lnTo>
                    <a:lnTo>
                      <a:pt x="0" y="2"/>
                    </a:lnTo>
                    <a:lnTo>
                      <a:pt x="65" y="33"/>
                    </a:lnTo>
                    <a:lnTo>
                      <a:pt x="129" y="63"/>
                    </a:lnTo>
                    <a:lnTo>
                      <a:pt x="192" y="94"/>
                    </a:lnTo>
                    <a:lnTo>
                      <a:pt x="255" y="123"/>
                    </a:lnTo>
                    <a:lnTo>
                      <a:pt x="315" y="154"/>
                    </a:lnTo>
                    <a:lnTo>
                      <a:pt x="375" y="185"/>
                    </a:lnTo>
                    <a:lnTo>
                      <a:pt x="431" y="214"/>
                    </a:lnTo>
                    <a:lnTo>
                      <a:pt x="485" y="241"/>
                    </a:lnTo>
                    <a:lnTo>
                      <a:pt x="537" y="268"/>
                    </a:lnTo>
                    <a:lnTo>
                      <a:pt x="585" y="295"/>
                    </a:lnTo>
                    <a:lnTo>
                      <a:pt x="631" y="320"/>
                    </a:lnTo>
                    <a:lnTo>
                      <a:pt x="672" y="344"/>
                    </a:lnTo>
                    <a:lnTo>
                      <a:pt x="708" y="366"/>
                    </a:lnTo>
                    <a:lnTo>
                      <a:pt x="742" y="386"/>
                    </a:lnTo>
                    <a:lnTo>
                      <a:pt x="771" y="406"/>
                    </a:lnTo>
                    <a:lnTo>
                      <a:pt x="796" y="422"/>
                    </a:lnTo>
                    <a:lnTo>
                      <a:pt x="816" y="436"/>
                    </a:lnTo>
                    <a:lnTo>
                      <a:pt x="831" y="449"/>
                    </a:lnTo>
                    <a:lnTo>
                      <a:pt x="841" y="460"/>
                    </a:lnTo>
                    <a:lnTo>
                      <a:pt x="847" y="469"/>
                    </a:lnTo>
                    <a:lnTo>
                      <a:pt x="848" y="474"/>
                    </a:lnTo>
                    <a:lnTo>
                      <a:pt x="877" y="489"/>
                    </a:lnTo>
                    <a:close/>
                  </a:path>
                </a:pathLst>
              </a:custGeom>
              <a:solidFill>
                <a:srgbClr val="B4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3" name="Freeform 885"/>
              <p:cNvSpPr>
                <a:spLocks/>
              </p:cNvSpPr>
              <p:nvPr/>
            </p:nvSpPr>
            <p:spPr bwMode="auto">
              <a:xfrm>
                <a:off x="1432" y="1245"/>
                <a:ext cx="848" cy="236"/>
              </a:xfrm>
              <a:custGeom>
                <a:avLst/>
                <a:gdLst>
                  <a:gd name="T0" fmla="*/ 0 w 848"/>
                  <a:gd name="T1" fmla="*/ 0 h 472"/>
                  <a:gd name="T2" fmla="*/ 65 w 848"/>
                  <a:gd name="T3" fmla="*/ 1 h 472"/>
                  <a:gd name="T4" fmla="*/ 129 w 848"/>
                  <a:gd name="T5" fmla="*/ 2 h 472"/>
                  <a:gd name="T6" fmla="*/ 192 w 848"/>
                  <a:gd name="T7" fmla="*/ 3 h 472"/>
                  <a:gd name="T8" fmla="*/ 255 w 848"/>
                  <a:gd name="T9" fmla="*/ 4 h 472"/>
                  <a:gd name="T10" fmla="*/ 315 w 848"/>
                  <a:gd name="T11" fmla="*/ 5 h 472"/>
                  <a:gd name="T12" fmla="*/ 375 w 848"/>
                  <a:gd name="T13" fmla="*/ 6 h 472"/>
                  <a:gd name="T14" fmla="*/ 431 w 848"/>
                  <a:gd name="T15" fmla="*/ 7 h 472"/>
                  <a:gd name="T16" fmla="*/ 485 w 848"/>
                  <a:gd name="T17" fmla="*/ 8 h 472"/>
                  <a:gd name="T18" fmla="*/ 537 w 848"/>
                  <a:gd name="T19" fmla="*/ 9 h 472"/>
                  <a:gd name="T20" fmla="*/ 585 w 848"/>
                  <a:gd name="T21" fmla="*/ 10 h 472"/>
                  <a:gd name="T22" fmla="*/ 631 w 848"/>
                  <a:gd name="T23" fmla="*/ 10 h 472"/>
                  <a:gd name="T24" fmla="*/ 672 w 848"/>
                  <a:gd name="T25" fmla="*/ 11 h 472"/>
                  <a:gd name="T26" fmla="*/ 708 w 848"/>
                  <a:gd name="T27" fmla="*/ 12 h 472"/>
                  <a:gd name="T28" fmla="*/ 742 w 848"/>
                  <a:gd name="T29" fmla="*/ 12 h 472"/>
                  <a:gd name="T30" fmla="*/ 771 w 848"/>
                  <a:gd name="T31" fmla="*/ 13 h 472"/>
                  <a:gd name="T32" fmla="*/ 796 w 848"/>
                  <a:gd name="T33" fmla="*/ 14 h 472"/>
                  <a:gd name="T34" fmla="*/ 816 w 848"/>
                  <a:gd name="T35" fmla="*/ 14 h 472"/>
                  <a:gd name="T36" fmla="*/ 831 w 848"/>
                  <a:gd name="T37" fmla="*/ 14 h 472"/>
                  <a:gd name="T38" fmla="*/ 841 w 848"/>
                  <a:gd name="T39" fmla="*/ 15 h 472"/>
                  <a:gd name="T40" fmla="*/ 847 w 848"/>
                  <a:gd name="T41" fmla="*/ 15 h 472"/>
                  <a:gd name="T42" fmla="*/ 848 w 848"/>
                  <a:gd name="T43" fmla="*/ 15 h 472"/>
                  <a:gd name="T44" fmla="*/ 819 w 848"/>
                  <a:gd name="T45" fmla="*/ 15 h 472"/>
                  <a:gd name="T46" fmla="*/ 817 w 848"/>
                  <a:gd name="T47" fmla="*/ 15 h 472"/>
                  <a:gd name="T48" fmla="*/ 811 w 848"/>
                  <a:gd name="T49" fmla="*/ 14 h 472"/>
                  <a:gd name="T50" fmla="*/ 800 w 848"/>
                  <a:gd name="T51" fmla="*/ 14 h 472"/>
                  <a:gd name="T52" fmla="*/ 783 w 848"/>
                  <a:gd name="T53" fmla="*/ 14 h 472"/>
                  <a:gd name="T54" fmla="*/ 762 w 848"/>
                  <a:gd name="T55" fmla="*/ 13 h 472"/>
                  <a:gd name="T56" fmla="*/ 735 w 848"/>
                  <a:gd name="T57" fmla="*/ 13 h 472"/>
                  <a:gd name="T58" fmla="*/ 705 w 848"/>
                  <a:gd name="T59" fmla="*/ 12 h 472"/>
                  <a:gd name="T60" fmla="*/ 670 w 848"/>
                  <a:gd name="T61" fmla="*/ 11 h 472"/>
                  <a:gd name="T62" fmla="*/ 631 w 848"/>
                  <a:gd name="T63" fmla="*/ 11 h 472"/>
                  <a:gd name="T64" fmla="*/ 587 w 848"/>
                  <a:gd name="T65" fmla="*/ 10 h 472"/>
                  <a:gd name="T66" fmla="*/ 539 w 848"/>
                  <a:gd name="T67" fmla="*/ 9 h 472"/>
                  <a:gd name="T68" fmla="*/ 488 w 848"/>
                  <a:gd name="T69" fmla="*/ 8 h 472"/>
                  <a:gd name="T70" fmla="*/ 434 w 848"/>
                  <a:gd name="T71" fmla="*/ 7 h 472"/>
                  <a:gd name="T72" fmla="*/ 378 w 848"/>
                  <a:gd name="T73" fmla="*/ 6 h 472"/>
                  <a:gd name="T74" fmla="*/ 318 w 848"/>
                  <a:gd name="T75" fmla="*/ 5 h 472"/>
                  <a:gd name="T76" fmla="*/ 257 w 848"/>
                  <a:gd name="T77" fmla="*/ 4 h 472"/>
                  <a:gd name="T78" fmla="*/ 195 w 848"/>
                  <a:gd name="T79" fmla="*/ 3 h 472"/>
                  <a:gd name="T80" fmla="*/ 130 w 848"/>
                  <a:gd name="T81" fmla="*/ 2 h 472"/>
                  <a:gd name="T82" fmla="*/ 65 w 848"/>
                  <a:gd name="T83" fmla="*/ 1 h 472"/>
                  <a:gd name="T84" fmla="*/ 0 w 848"/>
                  <a:gd name="T85" fmla="*/ 1 h 472"/>
                  <a:gd name="T86" fmla="*/ 0 w 848"/>
                  <a:gd name="T87" fmla="*/ 0 h 4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48" h="472">
                    <a:moveTo>
                      <a:pt x="0" y="0"/>
                    </a:moveTo>
                    <a:lnTo>
                      <a:pt x="65" y="31"/>
                    </a:lnTo>
                    <a:lnTo>
                      <a:pt x="129" y="61"/>
                    </a:lnTo>
                    <a:lnTo>
                      <a:pt x="192" y="92"/>
                    </a:lnTo>
                    <a:lnTo>
                      <a:pt x="255" y="121"/>
                    </a:lnTo>
                    <a:lnTo>
                      <a:pt x="315" y="152"/>
                    </a:lnTo>
                    <a:lnTo>
                      <a:pt x="375" y="183"/>
                    </a:lnTo>
                    <a:lnTo>
                      <a:pt x="431" y="212"/>
                    </a:lnTo>
                    <a:lnTo>
                      <a:pt x="485" y="239"/>
                    </a:lnTo>
                    <a:lnTo>
                      <a:pt x="537" y="266"/>
                    </a:lnTo>
                    <a:lnTo>
                      <a:pt x="585" y="293"/>
                    </a:lnTo>
                    <a:lnTo>
                      <a:pt x="631" y="318"/>
                    </a:lnTo>
                    <a:lnTo>
                      <a:pt x="672" y="342"/>
                    </a:lnTo>
                    <a:lnTo>
                      <a:pt x="708" y="364"/>
                    </a:lnTo>
                    <a:lnTo>
                      <a:pt x="742" y="384"/>
                    </a:lnTo>
                    <a:lnTo>
                      <a:pt x="771" y="404"/>
                    </a:lnTo>
                    <a:lnTo>
                      <a:pt x="796" y="420"/>
                    </a:lnTo>
                    <a:lnTo>
                      <a:pt x="816" y="434"/>
                    </a:lnTo>
                    <a:lnTo>
                      <a:pt x="831" y="447"/>
                    </a:lnTo>
                    <a:lnTo>
                      <a:pt x="841" y="458"/>
                    </a:lnTo>
                    <a:lnTo>
                      <a:pt x="847" y="467"/>
                    </a:lnTo>
                    <a:lnTo>
                      <a:pt x="848" y="472"/>
                    </a:lnTo>
                    <a:lnTo>
                      <a:pt x="819" y="460"/>
                    </a:lnTo>
                    <a:lnTo>
                      <a:pt x="817" y="452"/>
                    </a:lnTo>
                    <a:lnTo>
                      <a:pt x="811" y="443"/>
                    </a:lnTo>
                    <a:lnTo>
                      <a:pt x="800" y="433"/>
                    </a:lnTo>
                    <a:lnTo>
                      <a:pt x="783" y="420"/>
                    </a:lnTo>
                    <a:lnTo>
                      <a:pt x="762" y="404"/>
                    </a:lnTo>
                    <a:lnTo>
                      <a:pt x="735" y="385"/>
                    </a:lnTo>
                    <a:lnTo>
                      <a:pt x="705" y="367"/>
                    </a:lnTo>
                    <a:lnTo>
                      <a:pt x="670" y="346"/>
                    </a:lnTo>
                    <a:lnTo>
                      <a:pt x="631" y="322"/>
                    </a:lnTo>
                    <a:lnTo>
                      <a:pt x="587" y="297"/>
                    </a:lnTo>
                    <a:lnTo>
                      <a:pt x="539" y="271"/>
                    </a:lnTo>
                    <a:lnTo>
                      <a:pt x="488" y="244"/>
                    </a:lnTo>
                    <a:lnTo>
                      <a:pt x="434" y="215"/>
                    </a:lnTo>
                    <a:lnTo>
                      <a:pt x="378" y="186"/>
                    </a:lnTo>
                    <a:lnTo>
                      <a:pt x="318" y="157"/>
                    </a:lnTo>
                    <a:lnTo>
                      <a:pt x="257" y="127"/>
                    </a:lnTo>
                    <a:lnTo>
                      <a:pt x="195" y="96"/>
                    </a:lnTo>
                    <a:lnTo>
                      <a:pt x="130" y="63"/>
                    </a:lnTo>
                    <a:lnTo>
                      <a:pt x="65" y="32"/>
                    </a:lnTo>
                    <a:lnTo>
                      <a:pt x="0" y="2"/>
                    </a:lnTo>
                    <a:lnTo>
                      <a:pt x="0" y="0"/>
                    </a:lnTo>
                    <a:close/>
                  </a:path>
                </a:pathLst>
              </a:custGeom>
              <a:solidFill>
                <a:srgbClr val="B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4" name="Freeform 886"/>
              <p:cNvSpPr>
                <a:spLocks/>
              </p:cNvSpPr>
              <p:nvPr/>
            </p:nvSpPr>
            <p:spPr bwMode="auto">
              <a:xfrm>
                <a:off x="1431" y="1246"/>
                <a:ext cx="820" cy="229"/>
              </a:xfrm>
              <a:custGeom>
                <a:avLst/>
                <a:gdLst>
                  <a:gd name="T0" fmla="*/ 820 w 820"/>
                  <a:gd name="T1" fmla="*/ 15 h 458"/>
                  <a:gd name="T2" fmla="*/ 818 w 820"/>
                  <a:gd name="T3" fmla="*/ 15 h 458"/>
                  <a:gd name="T4" fmla="*/ 812 w 820"/>
                  <a:gd name="T5" fmla="*/ 14 h 458"/>
                  <a:gd name="T6" fmla="*/ 801 w 820"/>
                  <a:gd name="T7" fmla="*/ 14 h 458"/>
                  <a:gd name="T8" fmla="*/ 784 w 820"/>
                  <a:gd name="T9" fmla="*/ 14 h 458"/>
                  <a:gd name="T10" fmla="*/ 763 w 820"/>
                  <a:gd name="T11" fmla="*/ 13 h 458"/>
                  <a:gd name="T12" fmla="*/ 736 w 820"/>
                  <a:gd name="T13" fmla="*/ 12 h 458"/>
                  <a:gd name="T14" fmla="*/ 706 w 820"/>
                  <a:gd name="T15" fmla="*/ 12 h 458"/>
                  <a:gd name="T16" fmla="*/ 671 w 820"/>
                  <a:gd name="T17" fmla="*/ 11 h 458"/>
                  <a:gd name="T18" fmla="*/ 632 w 820"/>
                  <a:gd name="T19" fmla="*/ 10 h 458"/>
                  <a:gd name="T20" fmla="*/ 588 w 820"/>
                  <a:gd name="T21" fmla="*/ 10 h 458"/>
                  <a:gd name="T22" fmla="*/ 540 w 820"/>
                  <a:gd name="T23" fmla="*/ 9 h 458"/>
                  <a:gd name="T24" fmla="*/ 489 w 820"/>
                  <a:gd name="T25" fmla="*/ 8 h 458"/>
                  <a:gd name="T26" fmla="*/ 435 w 820"/>
                  <a:gd name="T27" fmla="*/ 7 h 458"/>
                  <a:gd name="T28" fmla="*/ 379 w 820"/>
                  <a:gd name="T29" fmla="*/ 6 h 458"/>
                  <a:gd name="T30" fmla="*/ 319 w 820"/>
                  <a:gd name="T31" fmla="*/ 5 h 458"/>
                  <a:gd name="T32" fmla="*/ 258 w 820"/>
                  <a:gd name="T33" fmla="*/ 4 h 458"/>
                  <a:gd name="T34" fmla="*/ 196 w 820"/>
                  <a:gd name="T35" fmla="*/ 3 h 458"/>
                  <a:gd name="T36" fmla="*/ 131 w 820"/>
                  <a:gd name="T37" fmla="*/ 2 h 458"/>
                  <a:gd name="T38" fmla="*/ 66 w 820"/>
                  <a:gd name="T39" fmla="*/ 1 h 458"/>
                  <a:gd name="T40" fmla="*/ 1 w 820"/>
                  <a:gd name="T41" fmla="*/ 0 h 458"/>
                  <a:gd name="T42" fmla="*/ 0 w 820"/>
                  <a:gd name="T43" fmla="*/ 1 h 458"/>
                  <a:gd name="T44" fmla="*/ 63 w 820"/>
                  <a:gd name="T45" fmla="*/ 1 h 458"/>
                  <a:gd name="T46" fmla="*/ 126 w 820"/>
                  <a:gd name="T47" fmla="*/ 2 h 458"/>
                  <a:gd name="T48" fmla="*/ 188 w 820"/>
                  <a:gd name="T49" fmla="*/ 3 h 458"/>
                  <a:gd name="T50" fmla="*/ 249 w 820"/>
                  <a:gd name="T51" fmla="*/ 4 h 458"/>
                  <a:gd name="T52" fmla="*/ 306 w 820"/>
                  <a:gd name="T53" fmla="*/ 5 h 458"/>
                  <a:gd name="T54" fmla="*/ 364 w 820"/>
                  <a:gd name="T55" fmla="*/ 6 h 458"/>
                  <a:gd name="T56" fmla="*/ 418 w 820"/>
                  <a:gd name="T57" fmla="*/ 7 h 458"/>
                  <a:gd name="T58" fmla="*/ 470 w 820"/>
                  <a:gd name="T59" fmla="*/ 8 h 458"/>
                  <a:gd name="T60" fmla="*/ 520 w 820"/>
                  <a:gd name="T61" fmla="*/ 9 h 458"/>
                  <a:gd name="T62" fmla="*/ 565 w 820"/>
                  <a:gd name="T63" fmla="*/ 9 h 458"/>
                  <a:gd name="T64" fmla="*/ 606 w 820"/>
                  <a:gd name="T65" fmla="*/ 10 h 458"/>
                  <a:gd name="T66" fmla="*/ 644 w 820"/>
                  <a:gd name="T67" fmla="*/ 11 h 458"/>
                  <a:gd name="T68" fmla="*/ 678 w 820"/>
                  <a:gd name="T69" fmla="*/ 12 h 458"/>
                  <a:gd name="T70" fmla="*/ 708 w 820"/>
                  <a:gd name="T71" fmla="*/ 12 h 458"/>
                  <a:gd name="T72" fmla="*/ 733 w 820"/>
                  <a:gd name="T73" fmla="*/ 13 h 458"/>
                  <a:gd name="T74" fmla="*/ 755 w 820"/>
                  <a:gd name="T75" fmla="*/ 13 h 458"/>
                  <a:gd name="T76" fmla="*/ 770 w 820"/>
                  <a:gd name="T77" fmla="*/ 14 h 458"/>
                  <a:gd name="T78" fmla="*/ 781 w 820"/>
                  <a:gd name="T79" fmla="*/ 14 h 458"/>
                  <a:gd name="T80" fmla="*/ 787 w 820"/>
                  <a:gd name="T81" fmla="*/ 14 h 458"/>
                  <a:gd name="T82" fmla="*/ 788 w 820"/>
                  <a:gd name="T83" fmla="*/ 14 h 458"/>
                  <a:gd name="T84" fmla="*/ 820 w 820"/>
                  <a:gd name="T85" fmla="*/ 15 h 4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0" h="458">
                    <a:moveTo>
                      <a:pt x="820" y="458"/>
                    </a:moveTo>
                    <a:lnTo>
                      <a:pt x="818" y="450"/>
                    </a:lnTo>
                    <a:lnTo>
                      <a:pt x="812" y="441"/>
                    </a:lnTo>
                    <a:lnTo>
                      <a:pt x="801" y="431"/>
                    </a:lnTo>
                    <a:lnTo>
                      <a:pt x="784" y="418"/>
                    </a:lnTo>
                    <a:lnTo>
                      <a:pt x="763" y="402"/>
                    </a:lnTo>
                    <a:lnTo>
                      <a:pt x="736" y="383"/>
                    </a:lnTo>
                    <a:lnTo>
                      <a:pt x="706" y="365"/>
                    </a:lnTo>
                    <a:lnTo>
                      <a:pt x="671" y="344"/>
                    </a:lnTo>
                    <a:lnTo>
                      <a:pt x="632" y="320"/>
                    </a:lnTo>
                    <a:lnTo>
                      <a:pt x="588" y="295"/>
                    </a:lnTo>
                    <a:lnTo>
                      <a:pt x="540" y="269"/>
                    </a:lnTo>
                    <a:lnTo>
                      <a:pt x="489" y="242"/>
                    </a:lnTo>
                    <a:lnTo>
                      <a:pt x="435" y="213"/>
                    </a:lnTo>
                    <a:lnTo>
                      <a:pt x="379" y="184"/>
                    </a:lnTo>
                    <a:lnTo>
                      <a:pt x="319" y="155"/>
                    </a:lnTo>
                    <a:lnTo>
                      <a:pt x="258" y="125"/>
                    </a:lnTo>
                    <a:lnTo>
                      <a:pt x="196" y="94"/>
                    </a:lnTo>
                    <a:lnTo>
                      <a:pt x="131" y="61"/>
                    </a:lnTo>
                    <a:lnTo>
                      <a:pt x="66" y="30"/>
                    </a:lnTo>
                    <a:lnTo>
                      <a:pt x="1" y="0"/>
                    </a:lnTo>
                    <a:lnTo>
                      <a:pt x="0" y="3"/>
                    </a:lnTo>
                    <a:lnTo>
                      <a:pt x="63" y="32"/>
                    </a:lnTo>
                    <a:lnTo>
                      <a:pt x="126" y="61"/>
                    </a:lnTo>
                    <a:lnTo>
                      <a:pt x="188" y="92"/>
                    </a:lnTo>
                    <a:lnTo>
                      <a:pt x="249" y="121"/>
                    </a:lnTo>
                    <a:lnTo>
                      <a:pt x="306" y="152"/>
                    </a:lnTo>
                    <a:lnTo>
                      <a:pt x="364" y="181"/>
                    </a:lnTo>
                    <a:lnTo>
                      <a:pt x="418" y="208"/>
                    </a:lnTo>
                    <a:lnTo>
                      <a:pt x="470" y="235"/>
                    </a:lnTo>
                    <a:lnTo>
                      <a:pt x="520" y="262"/>
                    </a:lnTo>
                    <a:lnTo>
                      <a:pt x="565" y="288"/>
                    </a:lnTo>
                    <a:lnTo>
                      <a:pt x="606" y="311"/>
                    </a:lnTo>
                    <a:lnTo>
                      <a:pt x="644" y="333"/>
                    </a:lnTo>
                    <a:lnTo>
                      <a:pt x="678" y="353"/>
                    </a:lnTo>
                    <a:lnTo>
                      <a:pt x="708" y="373"/>
                    </a:lnTo>
                    <a:lnTo>
                      <a:pt x="733" y="389"/>
                    </a:lnTo>
                    <a:lnTo>
                      <a:pt x="755" y="403"/>
                    </a:lnTo>
                    <a:lnTo>
                      <a:pt x="770" y="418"/>
                    </a:lnTo>
                    <a:lnTo>
                      <a:pt x="781" y="427"/>
                    </a:lnTo>
                    <a:lnTo>
                      <a:pt x="787" y="436"/>
                    </a:lnTo>
                    <a:lnTo>
                      <a:pt x="788" y="443"/>
                    </a:lnTo>
                    <a:lnTo>
                      <a:pt x="820" y="458"/>
                    </a:lnTo>
                    <a:close/>
                  </a:path>
                </a:pathLst>
              </a:custGeom>
              <a:solidFill>
                <a:srgbClr val="B3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5" name="Freeform 887"/>
              <p:cNvSpPr>
                <a:spLocks/>
              </p:cNvSpPr>
              <p:nvPr/>
            </p:nvSpPr>
            <p:spPr bwMode="auto">
              <a:xfrm>
                <a:off x="1431" y="1248"/>
                <a:ext cx="788" cy="220"/>
              </a:xfrm>
              <a:custGeom>
                <a:avLst/>
                <a:gdLst>
                  <a:gd name="T0" fmla="*/ 0 w 788"/>
                  <a:gd name="T1" fmla="*/ 0 h 440"/>
                  <a:gd name="T2" fmla="*/ 63 w 788"/>
                  <a:gd name="T3" fmla="*/ 1 h 440"/>
                  <a:gd name="T4" fmla="*/ 126 w 788"/>
                  <a:gd name="T5" fmla="*/ 2 h 440"/>
                  <a:gd name="T6" fmla="*/ 188 w 788"/>
                  <a:gd name="T7" fmla="*/ 3 h 440"/>
                  <a:gd name="T8" fmla="*/ 249 w 788"/>
                  <a:gd name="T9" fmla="*/ 4 h 440"/>
                  <a:gd name="T10" fmla="*/ 306 w 788"/>
                  <a:gd name="T11" fmla="*/ 5 h 440"/>
                  <a:gd name="T12" fmla="*/ 364 w 788"/>
                  <a:gd name="T13" fmla="*/ 6 h 440"/>
                  <a:gd name="T14" fmla="*/ 418 w 788"/>
                  <a:gd name="T15" fmla="*/ 7 h 440"/>
                  <a:gd name="T16" fmla="*/ 470 w 788"/>
                  <a:gd name="T17" fmla="*/ 8 h 440"/>
                  <a:gd name="T18" fmla="*/ 520 w 788"/>
                  <a:gd name="T19" fmla="*/ 9 h 440"/>
                  <a:gd name="T20" fmla="*/ 565 w 788"/>
                  <a:gd name="T21" fmla="*/ 9 h 440"/>
                  <a:gd name="T22" fmla="*/ 606 w 788"/>
                  <a:gd name="T23" fmla="*/ 10 h 440"/>
                  <a:gd name="T24" fmla="*/ 644 w 788"/>
                  <a:gd name="T25" fmla="*/ 11 h 440"/>
                  <a:gd name="T26" fmla="*/ 678 w 788"/>
                  <a:gd name="T27" fmla="*/ 11 h 440"/>
                  <a:gd name="T28" fmla="*/ 708 w 788"/>
                  <a:gd name="T29" fmla="*/ 12 h 440"/>
                  <a:gd name="T30" fmla="*/ 733 w 788"/>
                  <a:gd name="T31" fmla="*/ 13 h 440"/>
                  <a:gd name="T32" fmla="*/ 755 w 788"/>
                  <a:gd name="T33" fmla="*/ 13 h 440"/>
                  <a:gd name="T34" fmla="*/ 770 w 788"/>
                  <a:gd name="T35" fmla="*/ 13 h 440"/>
                  <a:gd name="T36" fmla="*/ 781 w 788"/>
                  <a:gd name="T37" fmla="*/ 14 h 440"/>
                  <a:gd name="T38" fmla="*/ 787 w 788"/>
                  <a:gd name="T39" fmla="*/ 14 h 440"/>
                  <a:gd name="T40" fmla="*/ 788 w 788"/>
                  <a:gd name="T41" fmla="*/ 14 h 440"/>
                  <a:gd name="T42" fmla="*/ 755 w 788"/>
                  <a:gd name="T43" fmla="*/ 14 h 440"/>
                  <a:gd name="T44" fmla="*/ 753 w 788"/>
                  <a:gd name="T45" fmla="*/ 14 h 440"/>
                  <a:gd name="T46" fmla="*/ 747 w 788"/>
                  <a:gd name="T47" fmla="*/ 13 h 440"/>
                  <a:gd name="T48" fmla="*/ 736 w 788"/>
                  <a:gd name="T49" fmla="*/ 13 h 440"/>
                  <a:gd name="T50" fmla="*/ 719 w 788"/>
                  <a:gd name="T51" fmla="*/ 12 h 440"/>
                  <a:gd name="T52" fmla="*/ 697 w 788"/>
                  <a:gd name="T53" fmla="*/ 12 h 440"/>
                  <a:gd name="T54" fmla="*/ 670 w 788"/>
                  <a:gd name="T55" fmla="*/ 11 h 440"/>
                  <a:gd name="T56" fmla="*/ 639 w 788"/>
                  <a:gd name="T57" fmla="*/ 11 h 440"/>
                  <a:gd name="T58" fmla="*/ 603 w 788"/>
                  <a:gd name="T59" fmla="*/ 10 h 440"/>
                  <a:gd name="T60" fmla="*/ 562 w 788"/>
                  <a:gd name="T61" fmla="*/ 9 h 440"/>
                  <a:gd name="T62" fmla="*/ 518 w 788"/>
                  <a:gd name="T63" fmla="*/ 9 h 440"/>
                  <a:gd name="T64" fmla="*/ 470 w 788"/>
                  <a:gd name="T65" fmla="*/ 8 h 440"/>
                  <a:gd name="T66" fmla="*/ 420 w 788"/>
                  <a:gd name="T67" fmla="*/ 7 h 440"/>
                  <a:gd name="T68" fmla="*/ 364 w 788"/>
                  <a:gd name="T69" fmla="*/ 6 h 440"/>
                  <a:gd name="T70" fmla="*/ 308 w 788"/>
                  <a:gd name="T71" fmla="*/ 5 h 440"/>
                  <a:gd name="T72" fmla="*/ 250 w 788"/>
                  <a:gd name="T73" fmla="*/ 4 h 440"/>
                  <a:gd name="T74" fmla="*/ 188 w 788"/>
                  <a:gd name="T75" fmla="*/ 3 h 440"/>
                  <a:gd name="T76" fmla="*/ 126 w 788"/>
                  <a:gd name="T77" fmla="*/ 2 h 440"/>
                  <a:gd name="T78" fmla="*/ 63 w 788"/>
                  <a:gd name="T79" fmla="*/ 2 h 440"/>
                  <a:gd name="T80" fmla="*/ 0 w 788"/>
                  <a:gd name="T81" fmla="*/ 1 h 440"/>
                  <a:gd name="T82" fmla="*/ 0 w 788"/>
                  <a:gd name="T83" fmla="*/ 0 h 4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8" h="440">
                    <a:moveTo>
                      <a:pt x="0" y="0"/>
                    </a:moveTo>
                    <a:lnTo>
                      <a:pt x="63" y="29"/>
                    </a:lnTo>
                    <a:lnTo>
                      <a:pt x="126" y="58"/>
                    </a:lnTo>
                    <a:lnTo>
                      <a:pt x="188" y="89"/>
                    </a:lnTo>
                    <a:lnTo>
                      <a:pt x="249" y="118"/>
                    </a:lnTo>
                    <a:lnTo>
                      <a:pt x="306" y="149"/>
                    </a:lnTo>
                    <a:lnTo>
                      <a:pt x="364" y="178"/>
                    </a:lnTo>
                    <a:lnTo>
                      <a:pt x="418" y="205"/>
                    </a:lnTo>
                    <a:lnTo>
                      <a:pt x="470" y="232"/>
                    </a:lnTo>
                    <a:lnTo>
                      <a:pt x="520" y="259"/>
                    </a:lnTo>
                    <a:lnTo>
                      <a:pt x="565" y="285"/>
                    </a:lnTo>
                    <a:lnTo>
                      <a:pt x="606" y="308"/>
                    </a:lnTo>
                    <a:lnTo>
                      <a:pt x="644" y="330"/>
                    </a:lnTo>
                    <a:lnTo>
                      <a:pt x="678" y="350"/>
                    </a:lnTo>
                    <a:lnTo>
                      <a:pt x="708" y="370"/>
                    </a:lnTo>
                    <a:lnTo>
                      <a:pt x="733" y="386"/>
                    </a:lnTo>
                    <a:lnTo>
                      <a:pt x="755" y="400"/>
                    </a:lnTo>
                    <a:lnTo>
                      <a:pt x="770" y="415"/>
                    </a:lnTo>
                    <a:lnTo>
                      <a:pt x="781" y="424"/>
                    </a:lnTo>
                    <a:lnTo>
                      <a:pt x="787" y="433"/>
                    </a:lnTo>
                    <a:lnTo>
                      <a:pt x="788" y="440"/>
                    </a:lnTo>
                    <a:lnTo>
                      <a:pt x="755" y="424"/>
                    </a:lnTo>
                    <a:lnTo>
                      <a:pt x="753" y="418"/>
                    </a:lnTo>
                    <a:lnTo>
                      <a:pt x="747" y="409"/>
                    </a:lnTo>
                    <a:lnTo>
                      <a:pt x="736" y="399"/>
                    </a:lnTo>
                    <a:lnTo>
                      <a:pt x="719" y="384"/>
                    </a:lnTo>
                    <a:lnTo>
                      <a:pt x="697" y="370"/>
                    </a:lnTo>
                    <a:lnTo>
                      <a:pt x="670" y="351"/>
                    </a:lnTo>
                    <a:lnTo>
                      <a:pt x="639" y="332"/>
                    </a:lnTo>
                    <a:lnTo>
                      <a:pt x="603" y="310"/>
                    </a:lnTo>
                    <a:lnTo>
                      <a:pt x="562" y="286"/>
                    </a:lnTo>
                    <a:lnTo>
                      <a:pt x="518" y="263"/>
                    </a:lnTo>
                    <a:lnTo>
                      <a:pt x="470" y="236"/>
                    </a:lnTo>
                    <a:lnTo>
                      <a:pt x="420" y="208"/>
                    </a:lnTo>
                    <a:lnTo>
                      <a:pt x="364" y="181"/>
                    </a:lnTo>
                    <a:lnTo>
                      <a:pt x="308" y="152"/>
                    </a:lnTo>
                    <a:lnTo>
                      <a:pt x="250" y="122"/>
                    </a:lnTo>
                    <a:lnTo>
                      <a:pt x="188" y="93"/>
                    </a:lnTo>
                    <a:lnTo>
                      <a:pt x="126" y="62"/>
                    </a:lnTo>
                    <a:lnTo>
                      <a:pt x="63" y="33"/>
                    </a:lnTo>
                    <a:lnTo>
                      <a:pt x="0" y="2"/>
                    </a:lnTo>
                    <a:lnTo>
                      <a:pt x="0" y="0"/>
                    </a:lnTo>
                    <a:close/>
                  </a:path>
                </a:pathLst>
              </a:custGeom>
              <a:solidFill>
                <a:srgbClr val="B3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6" name="Freeform 888"/>
              <p:cNvSpPr>
                <a:spLocks/>
              </p:cNvSpPr>
              <p:nvPr/>
            </p:nvSpPr>
            <p:spPr bwMode="auto">
              <a:xfrm>
                <a:off x="1429" y="1249"/>
                <a:ext cx="757" cy="210"/>
              </a:xfrm>
              <a:custGeom>
                <a:avLst/>
                <a:gdLst>
                  <a:gd name="T0" fmla="*/ 757 w 757"/>
                  <a:gd name="T1" fmla="*/ 13 h 422"/>
                  <a:gd name="T2" fmla="*/ 755 w 757"/>
                  <a:gd name="T3" fmla="*/ 12 h 422"/>
                  <a:gd name="T4" fmla="*/ 749 w 757"/>
                  <a:gd name="T5" fmla="*/ 12 h 422"/>
                  <a:gd name="T6" fmla="*/ 738 w 757"/>
                  <a:gd name="T7" fmla="*/ 12 h 422"/>
                  <a:gd name="T8" fmla="*/ 721 w 757"/>
                  <a:gd name="T9" fmla="*/ 11 h 422"/>
                  <a:gd name="T10" fmla="*/ 699 w 757"/>
                  <a:gd name="T11" fmla="*/ 11 h 422"/>
                  <a:gd name="T12" fmla="*/ 672 w 757"/>
                  <a:gd name="T13" fmla="*/ 10 h 422"/>
                  <a:gd name="T14" fmla="*/ 641 w 757"/>
                  <a:gd name="T15" fmla="*/ 10 h 422"/>
                  <a:gd name="T16" fmla="*/ 605 w 757"/>
                  <a:gd name="T17" fmla="*/ 9 h 422"/>
                  <a:gd name="T18" fmla="*/ 564 w 757"/>
                  <a:gd name="T19" fmla="*/ 8 h 422"/>
                  <a:gd name="T20" fmla="*/ 520 w 757"/>
                  <a:gd name="T21" fmla="*/ 8 h 422"/>
                  <a:gd name="T22" fmla="*/ 472 w 757"/>
                  <a:gd name="T23" fmla="*/ 7 h 422"/>
                  <a:gd name="T24" fmla="*/ 422 w 757"/>
                  <a:gd name="T25" fmla="*/ 6 h 422"/>
                  <a:gd name="T26" fmla="*/ 366 w 757"/>
                  <a:gd name="T27" fmla="*/ 5 h 422"/>
                  <a:gd name="T28" fmla="*/ 310 w 757"/>
                  <a:gd name="T29" fmla="*/ 4 h 422"/>
                  <a:gd name="T30" fmla="*/ 252 w 757"/>
                  <a:gd name="T31" fmla="*/ 3 h 422"/>
                  <a:gd name="T32" fmla="*/ 190 w 757"/>
                  <a:gd name="T33" fmla="*/ 2 h 422"/>
                  <a:gd name="T34" fmla="*/ 128 w 757"/>
                  <a:gd name="T35" fmla="*/ 1 h 422"/>
                  <a:gd name="T36" fmla="*/ 65 w 757"/>
                  <a:gd name="T37" fmla="*/ 0 h 422"/>
                  <a:gd name="T38" fmla="*/ 2 w 757"/>
                  <a:gd name="T39" fmla="*/ 0 h 422"/>
                  <a:gd name="T40" fmla="*/ 0 w 757"/>
                  <a:gd name="T41" fmla="*/ 0 h 422"/>
                  <a:gd name="T42" fmla="*/ 61 w 757"/>
                  <a:gd name="T43" fmla="*/ 0 h 422"/>
                  <a:gd name="T44" fmla="*/ 122 w 757"/>
                  <a:gd name="T45" fmla="*/ 1 h 422"/>
                  <a:gd name="T46" fmla="*/ 181 w 757"/>
                  <a:gd name="T47" fmla="*/ 2 h 422"/>
                  <a:gd name="T48" fmla="*/ 239 w 757"/>
                  <a:gd name="T49" fmla="*/ 3 h 422"/>
                  <a:gd name="T50" fmla="*/ 296 w 757"/>
                  <a:gd name="T51" fmla="*/ 4 h 422"/>
                  <a:gd name="T52" fmla="*/ 349 w 757"/>
                  <a:gd name="T53" fmla="*/ 5 h 422"/>
                  <a:gd name="T54" fmla="*/ 402 w 757"/>
                  <a:gd name="T55" fmla="*/ 6 h 422"/>
                  <a:gd name="T56" fmla="*/ 450 w 757"/>
                  <a:gd name="T57" fmla="*/ 7 h 422"/>
                  <a:gd name="T58" fmla="*/ 496 w 757"/>
                  <a:gd name="T59" fmla="*/ 7 h 422"/>
                  <a:gd name="T60" fmla="*/ 537 w 757"/>
                  <a:gd name="T61" fmla="*/ 8 h 422"/>
                  <a:gd name="T62" fmla="*/ 577 w 757"/>
                  <a:gd name="T63" fmla="*/ 9 h 422"/>
                  <a:gd name="T64" fmla="*/ 611 w 757"/>
                  <a:gd name="T65" fmla="*/ 9 h 422"/>
                  <a:gd name="T66" fmla="*/ 641 w 757"/>
                  <a:gd name="T67" fmla="*/ 10 h 422"/>
                  <a:gd name="T68" fmla="*/ 666 w 757"/>
                  <a:gd name="T69" fmla="*/ 11 h 422"/>
                  <a:gd name="T70" fmla="*/ 687 w 757"/>
                  <a:gd name="T71" fmla="*/ 11 h 422"/>
                  <a:gd name="T72" fmla="*/ 703 w 757"/>
                  <a:gd name="T73" fmla="*/ 11 h 422"/>
                  <a:gd name="T74" fmla="*/ 714 w 757"/>
                  <a:gd name="T75" fmla="*/ 12 h 422"/>
                  <a:gd name="T76" fmla="*/ 721 w 757"/>
                  <a:gd name="T77" fmla="*/ 12 h 422"/>
                  <a:gd name="T78" fmla="*/ 723 w 757"/>
                  <a:gd name="T79" fmla="*/ 12 h 422"/>
                  <a:gd name="T80" fmla="*/ 757 w 757"/>
                  <a:gd name="T81" fmla="*/ 13 h 4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7" h="422">
                    <a:moveTo>
                      <a:pt x="757" y="422"/>
                    </a:moveTo>
                    <a:lnTo>
                      <a:pt x="755" y="416"/>
                    </a:lnTo>
                    <a:lnTo>
                      <a:pt x="749" y="407"/>
                    </a:lnTo>
                    <a:lnTo>
                      <a:pt x="738" y="397"/>
                    </a:lnTo>
                    <a:lnTo>
                      <a:pt x="721" y="382"/>
                    </a:lnTo>
                    <a:lnTo>
                      <a:pt x="699" y="368"/>
                    </a:lnTo>
                    <a:lnTo>
                      <a:pt x="672" y="349"/>
                    </a:lnTo>
                    <a:lnTo>
                      <a:pt x="641" y="330"/>
                    </a:lnTo>
                    <a:lnTo>
                      <a:pt x="605" y="308"/>
                    </a:lnTo>
                    <a:lnTo>
                      <a:pt x="564" y="284"/>
                    </a:lnTo>
                    <a:lnTo>
                      <a:pt x="520" y="261"/>
                    </a:lnTo>
                    <a:lnTo>
                      <a:pt x="472" y="234"/>
                    </a:lnTo>
                    <a:lnTo>
                      <a:pt x="422" y="206"/>
                    </a:lnTo>
                    <a:lnTo>
                      <a:pt x="366" y="179"/>
                    </a:lnTo>
                    <a:lnTo>
                      <a:pt x="310" y="150"/>
                    </a:lnTo>
                    <a:lnTo>
                      <a:pt x="252" y="120"/>
                    </a:lnTo>
                    <a:lnTo>
                      <a:pt x="190" y="91"/>
                    </a:lnTo>
                    <a:lnTo>
                      <a:pt x="128" y="60"/>
                    </a:lnTo>
                    <a:lnTo>
                      <a:pt x="65" y="31"/>
                    </a:lnTo>
                    <a:lnTo>
                      <a:pt x="2" y="0"/>
                    </a:lnTo>
                    <a:lnTo>
                      <a:pt x="0" y="4"/>
                    </a:lnTo>
                    <a:lnTo>
                      <a:pt x="61" y="31"/>
                    </a:lnTo>
                    <a:lnTo>
                      <a:pt x="122" y="60"/>
                    </a:lnTo>
                    <a:lnTo>
                      <a:pt x="181" y="89"/>
                    </a:lnTo>
                    <a:lnTo>
                      <a:pt x="239" y="118"/>
                    </a:lnTo>
                    <a:lnTo>
                      <a:pt x="296" y="147"/>
                    </a:lnTo>
                    <a:lnTo>
                      <a:pt x="349" y="174"/>
                    </a:lnTo>
                    <a:lnTo>
                      <a:pt x="402" y="201"/>
                    </a:lnTo>
                    <a:lnTo>
                      <a:pt x="450" y="226"/>
                    </a:lnTo>
                    <a:lnTo>
                      <a:pt x="496" y="252"/>
                    </a:lnTo>
                    <a:lnTo>
                      <a:pt x="537" y="275"/>
                    </a:lnTo>
                    <a:lnTo>
                      <a:pt x="577" y="297"/>
                    </a:lnTo>
                    <a:lnTo>
                      <a:pt x="611" y="317"/>
                    </a:lnTo>
                    <a:lnTo>
                      <a:pt x="641" y="337"/>
                    </a:lnTo>
                    <a:lnTo>
                      <a:pt x="666" y="353"/>
                    </a:lnTo>
                    <a:lnTo>
                      <a:pt x="687" y="368"/>
                    </a:lnTo>
                    <a:lnTo>
                      <a:pt x="703" y="380"/>
                    </a:lnTo>
                    <a:lnTo>
                      <a:pt x="714" y="391"/>
                    </a:lnTo>
                    <a:lnTo>
                      <a:pt x="721" y="400"/>
                    </a:lnTo>
                    <a:lnTo>
                      <a:pt x="723" y="406"/>
                    </a:lnTo>
                    <a:lnTo>
                      <a:pt x="757" y="422"/>
                    </a:lnTo>
                    <a:close/>
                  </a:path>
                </a:pathLst>
              </a:custGeom>
              <a:solidFill>
                <a:srgbClr val="B3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7" name="Freeform 889"/>
              <p:cNvSpPr>
                <a:spLocks/>
              </p:cNvSpPr>
              <p:nvPr/>
            </p:nvSpPr>
            <p:spPr bwMode="auto">
              <a:xfrm>
                <a:off x="1428" y="1250"/>
                <a:ext cx="724" cy="201"/>
              </a:xfrm>
              <a:custGeom>
                <a:avLst/>
                <a:gdLst>
                  <a:gd name="T0" fmla="*/ 1 w 724"/>
                  <a:gd name="T1" fmla="*/ 0 h 402"/>
                  <a:gd name="T2" fmla="*/ 62 w 724"/>
                  <a:gd name="T3" fmla="*/ 1 h 402"/>
                  <a:gd name="T4" fmla="*/ 123 w 724"/>
                  <a:gd name="T5" fmla="*/ 2 h 402"/>
                  <a:gd name="T6" fmla="*/ 182 w 724"/>
                  <a:gd name="T7" fmla="*/ 3 h 402"/>
                  <a:gd name="T8" fmla="*/ 240 w 724"/>
                  <a:gd name="T9" fmla="*/ 4 h 402"/>
                  <a:gd name="T10" fmla="*/ 297 w 724"/>
                  <a:gd name="T11" fmla="*/ 5 h 402"/>
                  <a:gd name="T12" fmla="*/ 350 w 724"/>
                  <a:gd name="T13" fmla="*/ 6 h 402"/>
                  <a:gd name="T14" fmla="*/ 403 w 724"/>
                  <a:gd name="T15" fmla="*/ 7 h 402"/>
                  <a:gd name="T16" fmla="*/ 451 w 724"/>
                  <a:gd name="T17" fmla="*/ 7 h 402"/>
                  <a:gd name="T18" fmla="*/ 497 w 724"/>
                  <a:gd name="T19" fmla="*/ 8 h 402"/>
                  <a:gd name="T20" fmla="*/ 538 w 724"/>
                  <a:gd name="T21" fmla="*/ 9 h 402"/>
                  <a:gd name="T22" fmla="*/ 578 w 724"/>
                  <a:gd name="T23" fmla="*/ 10 h 402"/>
                  <a:gd name="T24" fmla="*/ 612 w 724"/>
                  <a:gd name="T25" fmla="*/ 10 h 402"/>
                  <a:gd name="T26" fmla="*/ 642 w 724"/>
                  <a:gd name="T27" fmla="*/ 11 h 402"/>
                  <a:gd name="T28" fmla="*/ 667 w 724"/>
                  <a:gd name="T29" fmla="*/ 11 h 402"/>
                  <a:gd name="T30" fmla="*/ 688 w 724"/>
                  <a:gd name="T31" fmla="*/ 12 h 402"/>
                  <a:gd name="T32" fmla="*/ 704 w 724"/>
                  <a:gd name="T33" fmla="*/ 12 h 402"/>
                  <a:gd name="T34" fmla="*/ 715 w 724"/>
                  <a:gd name="T35" fmla="*/ 13 h 402"/>
                  <a:gd name="T36" fmla="*/ 722 w 724"/>
                  <a:gd name="T37" fmla="*/ 13 h 402"/>
                  <a:gd name="T38" fmla="*/ 724 w 724"/>
                  <a:gd name="T39" fmla="*/ 13 h 402"/>
                  <a:gd name="T40" fmla="*/ 685 w 724"/>
                  <a:gd name="T41" fmla="*/ 12 h 402"/>
                  <a:gd name="T42" fmla="*/ 685 w 724"/>
                  <a:gd name="T43" fmla="*/ 12 h 402"/>
                  <a:gd name="T44" fmla="*/ 678 w 724"/>
                  <a:gd name="T45" fmla="*/ 12 h 402"/>
                  <a:gd name="T46" fmla="*/ 668 w 724"/>
                  <a:gd name="T47" fmla="*/ 12 h 402"/>
                  <a:gd name="T48" fmla="*/ 653 w 724"/>
                  <a:gd name="T49" fmla="*/ 11 h 402"/>
                  <a:gd name="T50" fmla="*/ 633 w 724"/>
                  <a:gd name="T51" fmla="*/ 11 h 402"/>
                  <a:gd name="T52" fmla="*/ 609 w 724"/>
                  <a:gd name="T53" fmla="*/ 10 h 402"/>
                  <a:gd name="T54" fmla="*/ 581 w 724"/>
                  <a:gd name="T55" fmla="*/ 10 h 402"/>
                  <a:gd name="T56" fmla="*/ 548 w 724"/>
                  <a:gd name="T57" fmla="*/ 9 h 402"/>
                  <a:gd name="T58" fmla="*/ 512 w 724"/>
                  <a:gd name="T59" fmla="*/ 9 h 402"/>
                  <a:gd name="T60" fmla="*/ 471 w 724"/>
                  <a:gd name="T61" fmla="*/ 8 h 402"/>
                  <a:gd name="T62" fmla="*/ 428 w 724"/>
                  <a:gd name="T63" fmla="*/ 7 h 402"/>
                  <a:gd name="T64" fmla="*/ 382 w 724"/>
                  <a:gd name="T65" fmla="*/ 6 h 402"/>
                  <a:gd name="T66" fmla="*/ 332 w 724"/>
                  <a:gd name="T67" fmla="*/ 6 h 402"/>
                  <a:gd name="T68" fmla="*/ 281 w 724"/>
                  <a:gd name="T69" fmla="*/ 5 h 402"/>
                  <a:gd name="T70" fmla="*/ 228 w 724"/>
                  <a:gd name="T71" fmla="*/ 4 h 402"/>
                  <a:gd name="T72" fmla="*/ 172 w 724"/>
                  <a:gd name="T73" fmla="*/ 3 h 402"/>
                  <a:gd name="T74" fmla="*/ 116 w 724"/>
                  <a:gd name="T75" fmla="*/ 2 h 402"/>
                  <a:gd name="T76" fmla="*/ 58 w 724"/>
                  <a:gd name="T77" fmla="*/ 1 h 402"/>
                  <a:gd name="T78" fmla="*/ 0 w 724"/>
                  <a:gd name="T79" fmla="*/ 1 h 402"/>
                  <a:gd name="T80" fmla="*/ 1 w 724"/>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24" h="402">
                    <a:moveTo>
                      <a:pt x="1" y="0"/>
                    </a:moveTo>
                    <a:lnTo>
                      <a:pt x="62" y="27"/>
                    </a:lnTo>
                    <a:lnTo>
                      <a:pt x="123" y="56"/>
                    </a:lnTo>
                    <a:lnTo>
                      <a:pt x="182" y="85"/>
                    </a:lnTo>
                    <a:lnTo>
                      <a:pt x="240" y="114"/>
                    </a:lnTo>
                    <a:lnTo>
                      <a:pt x="297" y="143"/>
                    </a:lnTo>
                    <a:lnTo>
                      <a:pt x="350" y="170"/>
                    </a:lnTo>
                    <a:lnTo>
                      <a:pt x="403" y="197"/>
                    </a:lnTo>
                    <a:lnTo>
                      <a:pt x="451" y="222"/>
                    </a:lnTo>
                    <a:lnTo>
                      <a:pt x="497" y="248"/>
                    </a:lnTo>
                    <a:lnTo>
                      <a:pt x="538" y="271"/>
                    </a:lnTo>
                    <a:lnTo>
                      <a:pt x="578" y="293"/>
                    </a:lnTo>
                    <a:lnTo>
                      <a:pt x="612" y="313"/>
                    </a:lnTo>
                    <a:lnTo>
                      <a:pt x="642" y="333"/>
                    </a:lnTo>
                    <a:lnTo>
                      <a:pt x="667" y="349"/>
                    </a:lnTo>
                    <a:lnTo>
                      <a:pt x="688" y="364"/>
                    </a:lnTo>
                    <a:lnTo>
                      <a:pt x="704" y="376"/>
                    </a:lnTo>
                    <a:lnTo>
                      <a:pt x="715" y="387"/>
                    </a:lnTo>
                    <a:lnTo>
                      <a:pt x="722" y="396"/>
                    </a:lnTo>
                    <a:lnTo>
                      <a:pt x="724" y="402"/>
                    </a:lnTo>
                    <a:lnTo>
                      <a:pt x="685" y="383"/>
                    </a:lnTo>
                    <a:lnTo>
                      <a:pt x="685" y="378"/>
                    </a:lnTo>
                    <a:lnTo>
                      <a:pt x="678" y="371"/>
                    </a:lnTo>
                    <a:lnTo>
                      <a:pt x="668" y="360"/>
                    </a:lnTo>
                    <a:lnTo>
                      <a:pt x="653" y="349"/>
                    </a:lnTo>
                    <a:lnTo>
                      <a:pt x="633" y="335"/>
                    </a:lnTo>
                    <a:lnTo>
                      <a:pt x="609" y="318"/>
                    </a:lnTo>
                    <a:lnTo>
                      <a:pt x="581" y="300"/>
                    </a:lnTo>
                    <a:lnTo>
                      <a:pt x="548" y="282"/>
                    </a:lnTo>
                    <a:lnTo>
                      <a:pt x="512" y="260"/>
                    </a:lnTo>
                    <a:lnTo>
                      <a:pt x="471" y="239"/>
                    </a:lnTo>
                    <a:lnTo>
                      <a:pt x="428" y="215"/>
                    </a:lnTo>
                    <a:lnTo>
                      <a:pt x="382" y="190"/>
                    </a:lnTo>
                    <a:lnTo>
                      <a:pt x="332" y="164"/>
                    </a:lnTo>
                    <a:lnTo>
                      <a:pt x="281" y="137"/>
                    </a:lnTo>
                    <a:lnTo>
                      <a:pt x="228" y="110"/>
                    </a:lnTo>
                    <a:lnTo>
                      <a:pt x="172" y="83"/>
                    </a:lnTo>
                    <a:lnTo>
                      <a:pt x="116" y="56"/>
                    </a:lnTo>
                    <a:lnTo>
                      <a:pt x="58" y="29"/>
                    </a:lnTo>
                    <a:lnTo>
                      <a:pt x="0" y="2"/>
                    </a:lnTo>
                    <a:lnTo>
                      <a:pt x="1" y="0"/>
                    </a:lnTo>
                    <a:close/>
                  </a:path>
                </a:pathLst>
              </a:custGeom>
              <a:solidFill>
                <a:srgbClr val="B2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8" name="Freeform 890"/>
              <p:cNvSpPr>
                <a:spLocks/>
              </p:cNvSpPr>
              <p:nvPr/>
            </p:nvSpPr>
            <p:spPr bwMode="auto">
              <a:xfrm>
                <a:off x="1428" y="1251"/>
                <a:ext cx="685" cy="191"/>
              </a:xfrm>
              <a:custGeom>
                <a:avLst/>
                <a:gdLst>
                  <a:gd name="T0" fmla="*/ 685 w 685"/>
                  <a:gd name="T1" fmla="*/ 12 h 381"/>
                  <a:gd name="T2" fmla="*/ 685 w 685"/>
                  <a:gd name="T3" fmla="*/ 12 h 381"/>
                  <a:gd name="T4" fmla="*/ 678 w 685"/>
                  <a:gd name="T5" fmla="*/ 12 h 381"/>
                  <a:gd name="T6" fmla="*/ 668 w 685"/>
                  <a:gd name="T7" fmla="*/ 12 h 381"/>
                  <a:gd name="T8" fmla="*/ 653 w 685"/>
                  <a:gd name="T9" fmla="*/ 11 h 381"/>
                  <a:gd name="T10" fmla="*/ 633 w 685"/>
                  <a:gd name="T11" fmla="*/ 11 h 381"/>
                  <a:gd name="T12" fmla="*/ 609 w 685"/>
                  <a:gd name="T13" fmla="*/ 10 h 381"/>
                  <a:gd name="T14" fmla="*/ 581 w 685"/>
                  <a:gd name="T15" fmla="*/ 10 h 381"/>
                  <a:gd name="T16" fmla="*/ 548 w 685"/>
                  <a:gd name="T17" fmla="*/ 9 h 381"/>
                  <a:gd name="T18" fmla="*/ 512 w 685"/>
                  <a:gd name="T19" fmla="*/ 9 h 381"/>
                  <a:gd name="T20" fmla="*/ 471 w 685"/>
                  <a:gd name="T21" fmla="*/ 8 h 381"/>
                  <a:gd name="T22" fmla="*/ 428 w 685"/>
                  <a:gd name="T23" fmla="*/ 7 h 381"/>
                  <a:gd name="T24" fmla="*/ 382 w 685"/>
                  <a:gd name="T25" fmla="*/ 6 h 381"/>
                  <a:gd name="T26" fmla="*/ 332 w 685"/>
                  <a:gd name="T27" fmla="*/ 6 h 381"/>
                  <a:gd name="T28" fmla="*/ 281 w 685"/>
                  <a:gd name="T29" fmla="*/ 5 h 381"/>
                  <a:gd name="T30" fmla="*/ 228 w 685"/>
                  <a:gd name="T31" fmla="*/ 4 h 381"/>
                  <a:gd name="T32" fmla="*/ 172 w 685"/>
                  <a:gd name="T33" fmla="*/ 3 h 381"/>
                  <a:gd name="T34" fmla="*/ 116 w 685"/>
                  <a:gd name="T35" fmla="*/ 2 h 381"/>
                  <a:gd name="T36" fmla="*/ 58 w 685"/>
                  <a:gd name="T37" fmla="*/ 1 h 381"/>
                  <a:gd name="T38" fmla="*/ 0 w 685"/>
                  <a:gd name="T39" fmla="*/ 0 h 381"/>
                  <a:gd name="T40" fmla="*/ 0 w 685"/>
                  <a:gd name="T41" fmla="*/ 1 h 381"/>
                  <a:gd name="T42" fmla="*/ 58 w 685"/>
                  <a:gd name="T43" fmla="*/ 1 h 381"/>
                  <a:gd name="T44" fmla="*/ 114 w 685"/>
                  <a:gd name="T45" fmla="*/ 2 h 381"/>
                  <a:gd name="T46" fmla="*/ 171 w 685"/>
                  <a:gd name="T47" fmla="*/ 3 h 381"/>
                  <a:gd name="T48" fmla="*/ 225 w 685"/>
                  <a:gd name="T49" fmla="*/ 4 h 381"/>
                  <a:gd name="T50" fmla="*/ 278 w 685"/>
                  <a:gd name="T51" fmla="*/ 5 h 381"/>
                  <a:gd name="T52" fmla="*/ 329 w 685"/>
                  <a:gd name="T53" fmla="*/ 6 h 381"/>
                  <a:gd name="T54" fmla="*/ 377 w 685"/>
                  <a:gd name="T55" fmla="*/ 6 h 381"/>
                  <a:gd name="T56" fmla="*/ 421 w 685"/>
                  <a:gd name="T57" fmla="*/ 7 h 381"/>
                  <a:gd name="T58" fmla="*/ 464 w 685"/>
                  <a:gd name="T59" fmla="*/ 8 h 381"/>
                  <a:gd name="T60" fmla="*/ 502 w 685"/>
                  <a:gd name="T61" fmla="*/ 9 h 381"/>
                  <a:gd name="T62" fmla="*/ 536 w 685"/>
                  <a:gd name="T63" fmla="*/ 9 h 381"/>
                  <a:gd name="T64" fmla="*/ 565 w 685"/>
                  <a:gd name="T65" fmla="*/ 10 h 381"/>
                  <a:gd name="T66" fmla="*/ 591 w 685"/>
                  <a:gd name="T67" fmla="*/ 10 h 381"/>
                  <a:gd name="T68" fmla="*/ 612 w 685"/>
                  <a:gd name="T69" fmla="*/ 11 h 381"/>
                  <a:gd name="T70" fmla="*/ 628 w 685"/>
                  <a:gd name="T71" fmla="*/ 11 h 381"/>
                  <a:gd name="T72" fmla="*/ 639 w 685"/>
                  <a:gd name="T73" fmla="*/ 11 h 381"/>
                  <a:gd name="T74" fmla="*/ 646 w 685"/>
                  <a:gd name="T75" fmla="*/ 12 h 381"/>
                  <a:gd name="T76" fmla="*/ 647 w 685"/>
                  <a:gd name="T77" fmla="*/ 12 h 381"/>
                  <a:gd name="T78" fmla="*/ 685 w 685"/>
                  <a:gd name="T79" fmla="*/ 12 h 3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5" h="381">
                    <a:moveTo>
                      <a:pt x="685" y="381"/>
                    </a:moveTo>
                    <a:lnTo>
                      <a:pt x="685" y="376"/>
                    </a:lnTo>
                    <a:lnTo>
                      <a:pt x="678" y="369"/>
                    </a:lnTo>
                    <a:lnTo>
                      <a:pt x="668" y="358"/>
                    </a:lnTo>
                    <a:lnTo>
                      <a:pt x="653" y="347"/>
                    </a:lnTo>
                    <a:lnTo>
                      <a:pt x="633" y="333"/>
                    </a:lnTo>
                    <a:lnTo>
                      <a:pt x="609" y="316"/>
                    </a:lnTo>
                    <a:lnTo>
                      <a:pt x="581" y="298"/>
                    </a:lnTo>
                    <a:lnTo>
                      <a:pt x="548" y="280"/>
                    </a:lnTo>
                    <a:lnTo>
                      <a:pt x="512" y="258"/>
                    </a:lnTo>
                    <a:lnTo>
                      <a:pt x="471" y="237"/>
                    </a:lnTo>
                    <a:lnTo>
                      <a:pt x="428" y="213"/>
                    </a:lnTo>
                    <a:lnTo>
                      <a:pt x="382" y="188"/>
                    </a:lnTo>
                    <a:lnTo>
                      <a:pt x="332" y="162"/>
                    </a:lnTo>
                    <a:lnTo>
                      <a:pt x="281" y="135"/>
                    </a:lnTo>
                    <a:lnTo>
                      <a:pt x="228" y="108"/>
                    </a:lnTo>
                    <a:lnTo>
                      <a:pt x="172" y="81"/>
                    </a:lnTo>
                    <a:lnTo>
                      <a:pt x="116" y="54"/>
                    </a:lnTo>
                    <a:lnTo>
                      <a:pt x="58" y="27"/>
                    </a:lnTo>
                    <a:lnTo>
                      <a:pt x="0" y="0"/>
                    </a:lnTo>
                    <a:lnTo>
                      <a:pt x="0" y="3"/>
                    </a:lnTo>
                    <a:lnTo>
                      <a:pt x="58" y="30"/>
                    </a:lnTo>
                    <a:lnTo>
                      <a:pt x="114" y="57"/>
                    </a:lnTo>
                    <a:lnTo>
                      <a:pt x="171" y="85"/>
                    </a:lnTo>
                    <a:lnTo>
                      <a:pt x="225" y="112"/>
                    </a:lnTo>
                    <a:lnTo>
                      <a:pt x="278" y="139"/>
                    </a:lnTo>
                    <a:lnTo>
                      <a:pt x="329" y="164"/>
                    </a:lnTo>
                    <a:lnTo>
                      <a:pt x="377" y="190"/>
                    </a:lnTo>
                    <a:lnTo>
                      <a:pt x="421" y="213"/>
                    </a:lnTo>
                    <a:lnTo>
                      <a:pt x="464" y="237"/>
                    </a:lnTo>
                    <a:lnTo>
                      <a:pt x="502" y="258"/>
                    </a:lnTo>
                    <a:lnTo>
                      <a:pt x="536" y="278"/>
                    </a:lnTo>
                    <a:lnTo>
                      <a:pt x="565" y="296"/>
                    </a:lnTo>
                    <a:lnTo>
                      <a:pt x="591" y="313"/>
                    </a:lnTo>
                    <a:lnTo>
                      <a:pt x="612" y="327"/>
                    </a:lnTo>
                    <a:lnTo>
                      <a:pt x="628" y="340"/>
                    </a:lnTo>
                    <a:lnTo>
                      <a:pt x="639" y="351"/>
                    </a:lnTo>
                    <a:lnTo>
                      <a:pt x="646" y="358"/>
                    </a:lnTo>
                    <a:lnTo>
                      <a:pt x="647" y="363"/>
                    </a:lnTo>
                    <a:lnTo>
                      <a:pt x="685" y="381"/>
                    </a:lnTo>
                    <a:close/>
                  </a:path>
                </a:pathLst>
              </a:custGeom>
              <a:solidFill>
                <a:srgbClr val="B2D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39" name="Freeform 891"/>
              <p:cNvSpPr>
                <a:spLocks/>
              </p:cNvSpPr>
              <p:nvPr/>
            </p:nvSpPr>
            <p:spPr bwMode="auto">
              <a:xfrm>
                <a:off x="1427" y="1253"/>
                <a:ext cx="648" cy="180"/>
              </a:xfrm>
              <a:custGeom>
                <a:avLst/>
                <a:gdLst>
                  <a:gd name="T0" fmla="*/ 1 w 648"/>
                  <a:gd name="T1" fmla="*/ 0 h 360"/>
                  <a:gd name="T2" fmla="*/ 59 w 648"/>
                  <a:gd name="T3" fmla="*/ 1 h 360"/>
                  <a:gd name="T4" fmla="*/ 115 w 648"/>
                  <a:gd name="T5" fmla="*/ 2 h 360"/>
                  <a:gd name="T6" fmla="*/ 172 w 648"/>
                  <a:gd name="T7" fmla="*/ 3 h 360"/>
                  <a:gd name="T8" fmla="*/ 226 w 648"/>
                  <a:gd name="T9" fmla="*/ 4 h 360"/>
                  <a:gd name="T10" fmla="*/ 279 w 648"/>
                  <a:gd name="T11" fmla="*/ 5 h 360"/>
                  <a:gd name="T12" fmla="*/ 330 w 648"/>
                  <a:gd name="T13" fmla="*/ 6 h 360"/>
                  <a:gd name="T14" fmla="*/ 378 w 648"/>
                  <a:gd name="T15" fmla="*/ 6 h 360"/>
                  <a:gd name="T16" fmla="*/ 422 w 648"/>
                  <a:gd name="T17" fmla="*/ 7 h 360"/>
                  <a:gd name="T18" fmla="*/ 465 w 648"/>
                  <a:gd name="T19" fmla="*/ 8 h 360"/>
                  <a:gd name="T20" fmla="*/ 503 w 648"/>
                  <a:gd name="T21" fmla="*/ 8 h 360"/>
                  <a:gd name="T22" fmla="*/ 537 w 648"/>
                  <a:gd name="T23" fmla="*/ 9 h 360"/>
                  <a:gd name="T24" fmla="*/ 566 w 648"/>
                  <a:gd name="T25" fmla="*/ 10 h 360"/>
                  <a:gd name="T26" fmla="*/ 592 w 648"/>
                  <a:gd name="T27" fmla="*/ 10 h 360"/>
                  <a:gd name="T28" fmla="*/ 613 w 648"/>
                  <a:gd name="T29" fmla="*/ 11 h 360"/>
                  <a:gd name="T30" fmla="*/ 629 w 648"/>
                  <a:gd name="T31" fmla="*/ 11 h 360"/>
                  <a:gd name="T32" fmla="*/ 640 w 648"/>
                  <a:gd name="T33" fmla="*/ 11 h 360"/>
                  <a:gd name="T34" fmla="*/ 647 w 648"/>
                  <a:gd name="T35" fmla="*/ 12 h 360"/>
                  <a:gd name="T36" fmla="*/ 648 w 648"/>
                  <a:gd name="T37" fmla="*/ 12 h 360"/>
                  <a:gd name="T38" fmla="*/ 606 w 648"/>
                  <a:gd name="T39" fmla="*/ 11 h 360"/>
                  <a:gd name="T40" fmla="*/ 604 w 648"/>
                  <a:gd name="T41" fmla="*/ 11 h 360"/>
                  <a:gd name="T42" fmla="*/ 599 w 648"/>
                  <a:gd name="T43" fmla="*/ 11 h 360"/>
                  <a:gd name="T44" fmla="*/ 586 w 648"/>
                  <a:gd name="T45" fmla="*/ 10 h 360"/>
                  <a:gd name="T46" fmla="*/ 569 w 648"/>
                  <a:gd name="T47" fmla="*/ 10 h 360"/>
                  <a:gd name="T48" fmla="*/ 548 w 648"/>
                  <a:gd name="T49" fmla="*/ 10 h 360"/>
                  <a:gd name="T50" fmla="*/ 521 w 648"/>
                  <a:gd name="T51" fmla="*/ 9 h 360"/>
                  <a:gd name="T52" fmla="*/ 489 w 648"/>
                  <a:gd name="T53" fmla="*/ 8 h 360"/>
                  <a:gd name="T54" fmla="*/ 453 w 648"/>
                  <a:gd name="T55" fmla="*/ 8 h 360"/>
                  <a:gd name="T56" fmla="*/ 414 w 648"/>
                  <a:gd name="T57" fmla="*/ 7 h 360"/>
                  <a:gd name="T58" fmla="*/ 371 w 648"/>
                  <a:gd name="T59" fmla="*/ 6 h 360"/>
                  <a:gd name="T60" fmla="*/ 325 w 648"/>
                  <a:gd name="T61" fmla="*/ 6 h 360"/>
                  <a:gd name="T62" fmla="*/ 275 w 648"/>
                  <a:gd name="T63" fmla="*/ 5 h 360"/>
                  <a:gd name="T64" fmla="*/ 223 w 648"/>
                  <a:gd name="T65" fmla="*/ 4 h 360"/>
                  <a:gd name="T66" fmla="*/ 169 w 648"/>
                  <a:gd name="T67" fmla="*/ 3 h 360"/>
                  <a:gd name="T68" fmla="*/ 114 w 648"/>
                  <a:gd name="T69" fmla="*/ 2 h 360"/>
                  <a:gd name="T70" fmla="*/ 57 w 648"/>
                  <a:gd name="T71" fmla="*/ 1 h 360"/>
                  <a:gd name="T72" fmla="*/ 0 w 648"/>
                  <a:gd name="T73" fmla="*/ 1 h 360"/>
                  <a:gd name="T74" fmla="*/ 1 w 648"/>
                  <a:gd name="T75" fmla="*/ 0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8" h="360">
                    <a:moveTo>
                      <a:pt x="1" y="0"/>
                    </a:moveTo>
                    <a:lnTo>
                      <a:pt x="59" y="27"/>
                    </a:lnTo>
                    <a:lnTo>
                      <a:pt x="115" y="54"/>
                    </a:lnTo>
                    <a:lnTo>
                      <a:pt x="172" y="82"/>
                    </a:lnTo>
                    <a:lnTo>
                      <a:pt x="226" y="109"/>
                    </a:lnTo>
                    <a:lnTo>
                      <a:pt x="279" y="136"/>
                    </a:lnTo>
                    <a:lnTo>
                      <a:pt x="330" y="161"/>
                    </a:lnTo>
                    <a:lnTo>
                      <a:pt x="378" y="187"/>
                    </a:lnTo>
                    <a:lnTo>
                      <a:pt x="422" y="210"/>
                    </a:lnTo>
                    <a:lnTo>
                      <a:pt x="465" y="234"/>
                    </a:lnTo>
                    <a:lnTo>
                      <a:pt x="503" y="255"/>
                    </a:lnTo>
                    <a:lnTo>
                      <a:pt x="537" y="275"/>
                    </a:lnTo>
                    <a:lnTo>
                      <a:pt x="566" y="293"/>
                    </a:lnTo>
                    <a:lnTo>
                      <a:pt x="592" y="310"/>
                    </a:lnTo>
                    <a:lnTo>
                      <a:pt x="613" y="324"/>
                    </a:lnTo>
                    <a:lnTo>
                      <a:pt x="629" y="337"/>
                    </a:lnTo>
                    <a:lnTo>
                      <a:pt x="640" y="348"/>
                    </a:lnTo>
                    <a:lnTo>
                      <a:pt x="647" y="355"/>
                    </a:lnTo>
                    <a:lnTo>
                      <a:pt x="648" y="360"/>
                    </a:lnTo>
                    <a:lnTo>
                      <a:pt x="606" y="342"/>
                    </a:lnTo>
                    <a:lnTo>
                      <a:pt x="604" y="335"/>
                    </a:lnTo>
                    <a:lnTo>
                      <a:pt x="599" y="328"/>
                    </a:lnTo>
                    <a:lnTo>
                      <a:pt x="586" y="317"/>
                    </a:lnTo>
                    <a:lnTo>
                      <a:pt x="569" y="304"/>
                    </a:lnTo>
                    <a:lnTo>
                      <a:pt x="548" y="290"/>
                    </a:lnTo>
                    <a:lnTo>
                      <a:pt x="521" y="272"/>
                    </a:lnTo>
                    <a:lnTo>
                      <a:pt x="489" y="254"/>
                    </a:lnTo>
                    <a:lnTo>
                      <a:pt x="453" y="234"/>
                    </a:lnTo>
                    <a:lnTo>
                      <a:pt x="414" y="210"/>
                    </a:lnTo>
                    <a:lnTo>
                      <a:pt x="371" y="187"/>
                    </a:lnTo>
                    <a:lnTo>
                      <a:pt x="325" y="163"/>
                    </a:lnTo>
                    <a:lnTo>
                      <a:pt x="275" y="138"/>
                    </a:lnTo>
                    <a:lnTo>
                      <a:pt x="223" y="111"/>
                    </a:lnTo>
                    <a:lnTo>
                      <a:pt x="169" y="83"/>
                    </a:lnTo>
                    <a:lnTo>
                      <a:pt x="114" y="58"/>
                    </a:lnTo>
                    <a:lnTo>
                      <a:pt x="57" y="31"/>
                    </a:lnTo>
                    <a:lnTo>
                      <a:pt x="0" y="4"/>
                    </a:lnTo>
                    <a:lnTo>
                      <a:pt x="1" y="0"/>
                    </a:lnTo>
                    <a:close/>
                  </a:path>
                </a:pathLst>
              </a:custGeom>
              <a:solidFill>
                <a:srgbClr val="B2D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0" name="Freeform 892"/>
              <p:cNvSpPr>
                <a:spLocks/>
              </p:cNvSpPr>
              <p:nvPr/>
            </p:nvSpPr>
            <p:spPr bwMode="auto">
              <a:xfrm>
                <a:off x="1425" y="1255"/>
                <a:ext cx="608" cy="169"/>
              </a:xfrm>
              <a:custGeom>
                <a:avLst/>
                <a:gdLst>
                  <a:gd name="T0" fmla="*/ 608 w 608"/>
                  <a:gd name="T1" fmla="*/ 11 h 338"/>
                  <a:gd name="T2" fmla="*/ 606 w 608"/>
                  <a:gd name="T3" fmla="*/ 11 h 338"/>
                  <a:gd name="T4" fmla="*/ 601 w 608"/>
                  <a:gd name="T5" fmla="*/ 11 h 338"/>
                  <a:gd name="T6" fmla="*/ 588 w 608"/>
                  <a:gd name="T7" fmla="*/ 10 h 338"/>
                  <a:gd name="T8" fmla="*/ 571 w 608"/>
                  <a:gd name="T9" fmla="*/ 10 h 338"/>
                  <a:gd name="T10" fmla="*/ 550 w 608"/>
                  <a:gd name="T11" fmla="*/ 9 h 338"/>
                  <a:gd name="T12" fmla="*/ 523 w 608"/>
                  <a:gd name="T13" fmla="*/ 9 h 338"/>
                  <a:gd name="T14" fmla="*/ 491 w 608"/>
                  <a:gd name="T15" fmla="*/ 8 h 338"/>
                  <a:gd name="T16" fmla="*/ 455 w 608"/>
                  <a:gd name="T17" fmla="*/ 8 h 338"/>
                  <a:gd name="T18" fmla="*/ 416 w 608"/>
                  <a:gd name="T19" fmla="*/ 7 h 338"/>
                  <a:gd name="T20" fmla="*/ 373 w 608"/>
                  <a:gd name="T21" fmla="*/ 6 h 338"/>
                  <a:gd name="T22" fmla="*/ 327 w 608"/>
                  <a:gd name="T23" fmla="*/ 5 h 338"/>
                  <a:gd name="T24" fmla="*/ 277 w 608"/>
                  <a:gd name="T25" fmla="*/ 5 h 338"/>
                  <a:gd name="T26" fmla="*/ 225 w 608"/>
                  <a:gd name="T27" fmla="*/ 4 h 338"/>
                  <a:gd name="T28" fmla="*/ 171 w 608"/>
                  <a:gd name="T29" fmla="*/ 3 h 338"/>
                  <a:gd name="T30" fmla="*/ 116 w 608"/>
                  <a:gd name="T31" fmla="*/ 2 h 338"/>
                  <a:gd name="T32" fmla="*/ 59 w 608"/>
                  <a:gd name="T33" fmla="*/ 1 h 338"/>
                  <a:gd name="T34" fmla="*/ 2 w 608"/>
                  <a:gd name="T35" fmla="*/ 0 h 338"/>
                  <a:gd name="T36" fmla="*/ 0 w 608"/>
                  <a:gd name="T37" fmla="*/ 1 h 338"/>
                  <a:gd name="T38" fmla="*/ 54 w 608"/>
                  <a:gd name="T39" fmla="*/ 1 h 338"/>
                  <a:gd name="T40" fmla="*/ 106 w 608"/>
                  <a:gd name="T41" fmla="*/ 2 h 338"/>
                  <a:gd name="T42" fmla="*/ 158 w 608"/>
                  <a:gd name="T43" fmla="*/ 3 h 338"/>
                  <a:gd name="T44" fmla="*/ 208 w 608"/>
                  <a:gd name="T45" fmla="*/ 4 h 338"/>
                  <a:gd name="T46" fmla="*/ 256 w 608"/>
                  <a:gd name="T47" fmla="*/ 4 h 338"/>
                  <a:gd name="T48" fmla="*/ 303 w 608"/>
                  <a:gd name="T49" fmla="*/ 5 h 338"/>
                  <a:gd name="T50" fmla="*/ 345 w 608"/>
                  <a:gd name="T51" fmla="*/ 6 h 338"/>
                  <a:gd name="T52" fmla="*/ 386 w 608"/>
                  <a:gd name="T53" fmla="*/ 7 h 338"/>
                  <a:gd name="T54" fmla="*/ 423 w 608"/>
                  <a:gd name="T55" fmla="*/ 7 h 338"/>
                  <a:gd name="T56" fmla="*/ 455 w 608"/>
                  <a:gd name="T57" fmla="*/ 8 h 338"/>
                  <a:gd name="T58" fmla="*/ 485 w 608"/>
                  <a:gd name="T59" fmla="*/ 8 h 338"/>
                  <a:gd name="T60" fmla="*/ 509 w 608"/>
                  <a:gd name="T61" fmla="*/ 9 h 338"/>
                  <a:gd name="T62" fmla="*/ 530 w 608"/>
                  <a:gd name="T63" fmla="*/ 9 h 338"/>
                  <a:gd name="T64" fmla="*/ 546 w 608"/>
                  <a:gd name="T65" fmla="*/ 10 h 338"/>
                  <a:gd name="T66" fmla="*/ 557 w 608"/>
                  <a:gd name="T67" fmla="*/ 10 h 338"/>
                  <a:gd name="T68" fmla="*/ 563 w 608"/>
                  <a:gd name="T69" fmla="*/ 10 h 338"/>
                  <a:gd name="T70" fmla="*/ 564 w 608"/>
                  <a:gd name="T71" fmla="*/ 10 h 338"/>
                  <a:gd name="T72" fmla="*/ 608 w 608"/>
                  <a:gd name="T73" fmla="*/ 11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8" h="338">
                    <a:moveTo>
                      <a:pt x="608" y="338"/>
                    </a:moveTo>
                    <a:lnTo>
                      <a:pt x="606" y="331"/>
                    </a:lnTo>
                    <a:lnTo>
                      <a:pt x="601" y="324"/>
                    </a:lnTo>
                    <a:lnTo>
                      <a:pt x="588" y="313"/>
                    </a:lnTo>
                    <a:lnTo>
                      <a:pt x="571" y="300"/>
                    </a:lnTo>
                    <a:lnTo>
                      <a:pt x="550" y="286"/>
                    </a:lnTo>
                    <a:lnTo>
                      <a:pt x="523" y="268"/>
                    </a:lnTo>
                    <a:lnTo>
                      <a:pt x="491" y="250"/>
                    </a:lnTo>
                    <a:lnTo>
                      <a:pt x="455" y="230"/>
                    </a:lnTo>
                    <a:lnTo>
                      <a:pt x="416" y="206"/>
                    </a:lnTo>
                    <a:lnTo>
                      <a:pt x="373" y="183"/>
                    </a:lnTo>
                    <a:lnTo>
                      <a:pt x="327" y="159"/>
                    </a:lnTo>
                    <a:lnTo>
                      <a:pt x="277" y="134"/>
                    </a:lnTo>
                    <a:lnTo>
                      <a:pt x="225" y="107"/>
                    </a:lnTo>
                    <a:lnTo>
                      <a:pt x="171" y="79"/>
                    </a:lnTo>
                    <a:lnTo>
                      <a:pt x="116" y="54"/>
                    </a:lnTo>
                    <a:lnTo>
                      <a:pt x="59" y="27"/>
                    </a:lnTo>
                    <a:lnTo>
                      <a:pt x="2" y="0"/>
                    </a:lnTo>
                    <a:lnTo>
                      <a:pt x="0" y="3"/>
                    </a:lnTo>
                    <a:lnTo>
                      <a:pt x="54" y="27"/>
                    </a:lnTo>
                    <a:lnTo>
                      <a:pt x="106" y="52"/>
                    </a:lnTo>
                    <a:lnTo>
                      <a:pt x="158" y="78"/>
                    </a:lnTo>
                    <a:lnTo>
                      <a:pt x="208" y="103"/>
                    </a:lnTo>
                    <a:lnTo>
                      <a:pt x="256" y="126"/>
                    </a:lnTo>
                    <a:lnTo>
                      <a:pt x="303" y="152"/>
                    </a:lnTo>
                    <a:lnTo>
                      <a:pt x="345" y="174"/>
                    </a:lnTo>
                    <a:lnTo>
                      <a:pt x="386" y="195"/>
                    </a:lnTo>
                    <a:lnTo>
                      <a:pt x="423" y="217"/>
                    </a:lnTo>
                    <a:lnTo>
                      <a:pt x="455" y="235"/>
                    </a:lnTo>
                    <a:lnTo>
                      <a:pt x="485" y="253"/>
                    </a:lnTo>
                    <a:lnTo>
                      <a:pt x="509" y="268"/>
                    </a:lnTo>
                    <a:lnTo>
                      <a:pt x="530" y="282"/>
                    </a:lnTo>
                    <a:lnTo>
                      <a:pt x="546" y="295"/>
                    </a:lnTo>
                    <a:lnTo>
                      <a:pt x="557" y="304"/>
                    </a:lnTo>
                    <a:lnTo>
                      <a:pt x="563" y="311"/>
                    </a:lnTo>
                    <a:lnTo>
                      <a:pt x="564" y="317"/>
                    </a:lnTo>
                    <a:lnTo>
                      <a:pt x="608" y="338"/>
                    </a:lnTo>
                    <a:close/>
                  </a:path>
                </a:pathLst>
              </a:custGeom>
              <a:solidFill>
                <a:srgbClr val="B2D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1" name="Freeform 893"/>
              <p:cNvSpPr>
                <a:spLocks/>
              </p:cNvSpPr>
              <p:nvPr/>
            </p:nvSpPr>
            <p:spPr bwMode="auto">
              <a:xfrm>
                <a:off x="1425" y="1257"/>
                <a:ext cx="564" cy="156"/>
              </a:xfrm>
              <a:custGeom>
                <a:avLst/>
                <a:gdLst>
                  <a:gd name="T0" fmla="*/ 0 w 564"/>
                  <a:gd name="T1" fmla="*/ 0 h 314"/>
                  <a:gd name="T2" fmla="*/ 54 w 564"/>
                  <a:gd name="T3" fmla="*/ 0 h 314"/>
                  <a:gd name="T4" fmla="*/ 106 w 564"/>
                  <a:gd name="T5" fmla="*/ 1 h 314"/>
                  <a:gd name="T6" fmla="*/ 158 w 564"/>
                  <a:gd name="T7" fmla="*/ 2 h 314"/>
                  <a:gd name="T8" fmla="*/ 208 w 564"/>
                  <a:gd name="T9" fmla="*/ 3 h 314"/>
                  <a:gd name="T10" fmla="*/ 256 w 564"/>
                  <a:gd name="T11" fmla="*/ 3 h 314"/>
                  <a:gd name="T12" fmla="*/ 303 w 564"/>
                  <a:gd name="T13" fmla="*/ 4 h 314"/>
                  <a:gd name="T14" fmla="*/ 345 w 564"/>
                  <a:gd name="T15" fmla="*/ 5 h 314"/>
                  <a:gd name="T16" fmla="*/ 386 w 564"/>
                  <a:gd name="T17" fmla="*/ 5 h 314"/>
                  <a:gd name="T18" fmla="*/ 423 w 564"/>
                  <a:gd name="T19" fmla="*/ 6 h 314"/>
                  <a:gd name="T20" fmla="*/ 455 w 564"/>
                  <a:gd name="T21" fmla="*/ 7 h 314"/>
                  <a:gd name="T22" fmla="*/ 485 w 564"/>
                  <a:gd name="T23" fmla="*/ 7 h 314"/>
                  <a:gd name="T24" fmla="*/ 509 w 564"/>
                  <a:gd name="T25" fmla="*/ 8 h 314"/>
                  <a:gd name="T26" fmla="*/ 530 w 564"/>
                  <a:gd name="T27" fmla="*/ 8 h 314"/>
                  <a:gd name="T28" fmla="*/ 546 w 564"/>
                  <a:gd name="T29" fmla="*/ 9 h 314"/>
                  <a:gd name="T30" fmla="*/ 557 w 564"/>
                  <a:gd name="T31" fmla="*/ 9 h 314"/>
                  <a:gd name="T32" fmla="*/ 563 w 564"/>
                  <a:gd name="T33" fmla="*/ 9 h 314"/>
                  <a:gd name="T34" fmla="*/ 564 w 564"/>
                  <a:gd name="T35" fmla="*/ 9 h 314"/>
                  <a:gd name="T36" fmla="*/ 516 w 564"/>
                  <a:gd name="T37" fmla="*/ 9 h 314"/>
                  <a:gd name="T38" fmla="*/ 516 w 564"/>
                  <a:gd name="T39" fmla="*/ 8 h 314"/>
                  <a:gd name="T40" fmla="*/ 509 w 564"/>
                  <a:gd name="T41" fmla="*/ 8 h 314"/>
                  <a:gd name="T42" fmla="*/ 498 w 564"/>
                  <a:gd name="T43" fmla="*/ 8 h 314"/>
                  <a:gd name="T44" fmla="*/ 481 w 564"/>
                  <a:gd name="T45" fmla="*/ 8 h 314"/>
                  <a:gd name="T46" fmla="*/ 459 w 564"/>
                  <a:gd name="T47" fmla="*/ 7 h 314"/>
                  <a:gd name="T48" fmla="*/ 434 w 564"/>
                  <a:gd name="T49" fmla="*/ 7 h 314"/>
                  <a:gd name="T50" fmla="*/ 404 w 564"/>
                  <a:gd name="T51" fmla="*/ 6 h 314"/>
                  <a:gd name="T52" fmla="*/ 370 w 564"/>
                  <a:gd name="T53" fmla="*/ 5 h 314"/>
                  <a:gd name="T54" fmla="*/ 332 w 564"/>
                  <a:gd name="T55" fmla="*/ 5 h 314"/>
                  <a:gd name="T56" fmla="*/ 291 w 564"/>
                  <a:gd name="T57" fmla="*/ 4 h 314"/>
                  <a:gd name="T58" fmla="*/ 247 w 564"/>
                  <a:gd name="T59" fmla="*/ 3 h 314"/>
                  <a:gd name="T60" fmla="*/ 201 w 564"/>
                  <a:gd name="T61" fmla="*/ 3 h 314"/>
                  <a:gd name="T62" fmla="*/ 153 w 564"/>
                  <a:gd name="T63" fmla="*/ 2 h 314"/>
                  <a:gd name="T64" fmla="*/ 103 w 564"/>
                  <a:gd name="T65" fmla="*/ 1 h 314"/>
                  <a:gd name="T66" fmla="*/ 51 w 564"/>
                  <a:gd name="T67" fmla="*/ 0 h 314"/>
                  <a:gd name="T68" fmla="*/ 0 w 564"/>
                  <a:gd name="T69" fmla="*/ 0 h 314"/>
                  <a:gd name="T70" fmla="*/ 0 w 564"/>
                  <a:gd name="T71" fmla="*/ 0 h 3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4" h="314">
                    <a:moveTo>
                      <a:pt x="0" y="0"/>
                    </a:moveTo>
                    <a:lnTo>
                      <a:pt x="54" y="24"/>
                    </a:lnTo>
                    <a:lnTo>
                      <a:pt x="106" y="49"/>
                    </a:lnTo>
                    <a:lnTo>
                      <a:pt x="158" y="75"/>
                    </a:lnTo>
                    <a:lnTo>
                      <a:pt x="208" y="100"/>
                    </a:lnTo>
                    <a:lnTo>
                      <a:pt x="256" y="123"/>
                    </a:lnTo>
                    <a:lnTo>
                      <a:pt x="303" y="149"/>
                    </a:lnTo>
                    <a:lnTo>
                      <a:pt x="345" y="171"/>
                    </a:lnTo>
                    <a:lnTo>
                      <a:pt x="386" y="192"/>
                    </a:lnTo>
                    <a:lnTo>
                      <a:pt x="423" y="214"/>
                    </a:lnTo>
                    <a:lnTo>
                      <a:pt x="455" y="232"/>
                    </a:lnTo>
                    <a:lnTo>
                      <a:pt x="485" y="250"/>
                    </a:lnTo>
                    <a:lnTo>
                      <a:pt x="509" y="265"/>
                    </a:lnTo>
                    <a:lnTo>
                      <a:pt x="530" y="279"/>
                    </a:lnTo>
                    <a:lnTo>
                      <a:pt x="546" y="292"/>
                    </a:lnTo>
                    <a:lnTo>
                      <a:pt x="557" y="301"/>
                    </a:lnTo>
                    <a:lnTo>
                      <a:pt x="563" y="308"/>
                    </a:lnTo>
                    <a:lnTo>
                      <a:pt x="564" y="314"/>
                    </a:lnTo>
                    <a:lnTo>
                      <a:pt x="516" y="292"/>
                    </a:lnTo>
                    <a:lnTo>
                      <a:pt x="516" y="286"/>
                    </a:lnTo>
                    <a:lnTo>
                      <a:pt x="509" y="279"/>
                    </a:lnTo>
                    <a:lnTo>
                      <a:pt x="498" y="268"/>
                    </a:lnTo>
                    <a:lnTo>
                      <a:pt x="481" y="257"/>
                    </a:lnTo>
                    <a:lnTo>
                      <a:pt x="459" y="243"/>
                    </a:lnTo>
                    <a:lnTo>
                      <a:pt x="434" y="227"/>
                    </a:lnTo>
                    <a:lnTo>
                      <a:pt x="404" y="209"/>
                    </a:lnTo>
                    <a:lnTo>
                      <a:pt x="370" y="190"/>
                    </a:lnTo>
                    <a:lnTo>
                      <a:pt x="332" y="169"/>
                    </a:lnTo>
                    <a:lnTo>
                      <a:pt x="291" y="147"/>
                    </a:lnTo>
                    <a:lnTo>
                      <a:pt x="247" y="125"/>
                    </a:lnTo>
                    <a:lnTo>
                      <a:pt x="201" y="102"/>
                    </a:lnTo>
                    <a:lnTo>
                      <a:pt x="153" y="76"/>
                    </a:lnTo>
                    <a:lnTo>
                      <a:pt x="103" y="53"/>
                    </a:lnTo>
                    <a:lnTo>
                      <a:pt x="51" y="28"/>
                    </a:lnTo>
                    <a:lnTo>
                      <a:pt x="0" y="4"/>
                    </a:lnTo>
                    <a:lnTo>
                      <a:pt x="0" y="0"/>
                    </a:lnTo>
                    <a:close/>
                  </a:path>
                </a:pathLst>
              </a:custGeom>
              <a:solidFill>
                <a:srgbClr val="B1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2" name="Freeform 894"/>
              <p:cNvSpPr>
                <a:spLocks/>
              </p:cNvSpPr>
              <p:nvPr/>
            </p:nvSpPr>
            <p:spPr bwMode="auto">
              <a:xfrm>
                <a:off x="1424" y="1259"/>
                <a:ext cx="517" cy="143"/>
              </a:xfrm>
              <a:custGeom>
                <a:avLst/>
                <a:gdLst>
                  <a:gd name="T0" fmla="*/ 517 w 517"/>
                  <a:gd name="T1" fmla="*/ 8 h 288"/>
                  <a:gd name="T2" fmla="*/ 517 w 517"/>
                  <a:gd name="T3" fmla="*/ 8 h 288"/>
                  <a:gd name="T4" fmla="*/ 510 w 517"/>
                  <a:gd name="T5" fmla="*/ 8 h 288"/>
                  <a:gd name="T6" fmla="*/ 499 w 517"/>
                  <a:gd name="T7" fmla="*/ 8 h 288"/>
                  <a:gd name="T8" fmla="*/ 482 w 517"/>
                  <a:gd name="T9" fmla="*/ 7 h 288"/>
                  <a:gd name="T10" fmla="*/ 460 w 517"/>
                  <a:gd name="T11" fmla="*/ 7 h 288"/>
                  <a:gd name="T12" fmla="*/ 435 w 517"/>
                  <a:gd name="T13" fmla="*/ 6 h 288"/>
                  <a:gd name="T14" fmla="*/ 405 w 517"/>
                  <a:gd name="T15" fmla="*/ 6 h 288"/>
                  <a:gd name="T16" fmla="*/ 371 w 517"/>
                  <a:gd name="T17" fmla="*/ 5 h 288"/>
                  <a:gd name="T18" fmla="*/ 333 w 517"/>
                  <a:gd name="T19" fmla="*/ 5 h 288"/>
                  <a:gd name="T20" fmla="*/ 292 w 517"/>
                  <a:gd name="T21" fmla="*/ 4 h 288"/>
                  <a:gd name="T22" fmla="*/ 248 w 517"/>
                  <a:gd name="T23" fmla="*/ 3 h 288"/>
                  <a:gd name="T24" fmla="*/ 202 w 517"/>
                  <a:gd name="T25" fmla="*/ 3 h 288"/>
                  <a:gd name="T26" fmla="*/ 154 w 517"/>
                  <a:gd name="T27" fmla="*/ 2 h 288"/>
                  <a:gd name="T28" fmla="*/ 104 w 517"/>
                  <a:gd name="T29" fmla="*/ 1 h 288"/>
                  <a:gd name="T30" fmla="*/ 52 w 517"/>
                  <a:gd name="T31" fmla="*/ 0 h 288"/>
                  <a:gd name="T32" fmla="*/ 1 w 517"/>
                  <a:gd name="T33" fmla="*/ 0 h 288"/>
                  <a:gd name="T34" fmla="*/ 0 w 517"/>
                  <a:gd name="T35" fmla="*/ 0 h 288"/>
                  <a:gd name="T36" fmla="*/ 49 w 517"/>
                  <a:gd name="T37" fmla="*/ 0 h 288"/>
                  <a:gd name="T38" fmla="*/ 99 w 517"/>
                  <a:gd name="T39" fmla="*/ 1 h 288"/>
                  <a:gd name="T40" fmla="*/ 147 w 517"/>
                  <a:gd name="T41" fmla="*/ 2 h 288"/>
                  <a:gd name="T42" fmla="*/ 193 w 517"/>
                  <a:gd name="T43" fmla="*/ 3 h 288"/>
                  <a:gd name="T44" fmla="*/ 237 w 517"/>
                  <a:gd name="T45" fmla="*/ 3 h 288"/>
                  <a:gd name="T46" fmla="*/ 278 w 517"/>
                  <a:gd name="T47" fmla="*/ 4 h 288"/>
                  <a:gd name="T48" fmla="*/ 316 w 517"/>
                  <a:gd name="T49" fmla="*/ 5 h 288"/>
                  <a:gd name="T50" fmla="*/ 352 w 517"/>
                  <a:gd name="T51" fmla="*/ 5 h 288"/>
                  <a:gd name="T52" fmla="*/ 383 w 517"/>
                  <a:gd name="T53" fmla="*/ 6 h 288"/>
                  <a:gd name="T54" fmla="*/ 408 w 517"/>
                  <a:gd name="T55" fmla="*/ 6 h 288"/>
                  <a:gd name="T56" fmla="*/ 431 w 517"/>
                  <a:gd name="T57" fmla="*/ 7 h 288"/>
                  <a:gd name="T58" fmla="*/ 448 w 517"/>
                  <a:gd name="T59" fmla="*/ 7 h 288"/>
                  <a:gd name="T60" fmla="*/ 459 w 517"/>
                  <a:gd name="T61" fmla="*/ 7 h 288"/>
                  <a:gd name="T62" fmla="*/ 466 w 517"/>
                  <a:gd name="T63" fmla="*/ 8 h 288"/>
                  <a:gd name="T64" fmla="*/ 468 w 517"/>
                  <a:gd name="T65" fmla="*/ 8 h 288"/>
                  <a:gd name="T66" fmla="*/ 517 w 517"/>
                  <a:gd name="T67" fmla="*/ 8 h 2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7" h="288">
                    <a:moveTo>
                      <a:pt x="517" y="288"/>
                    </a:moveTo>
                    <a:lnTo>
                      <a:pt x="517" y="282"/>
                    </a:lnTo>
                    <a:lnTo>
                      <a:pt x="510" y="275"/>
                    </a:lnTo>
                    <a:lnTo>
                      <a:pt x="499" y="264"/>
                    </a:lnTo>
                    <a:lnTo>
                      <a:pt x="482" y="253"/>
                    </a:lnTo>
                    <a:lnTo>
                      <a:pt x="460" y="239"/>
                    </a:lnTo>
                    <a:lnTo>
                      <a:pt x="435" y="223"/>
                    </a:lnTo>
                    <a:lnTo>
                      <a:pt x="405" y="205"/>
                    </a:lnTo>
                    <a:lnTo>
                      <a:pt x="371" y="186"/>
                    </a:lnTo>
                    <a:lnTo>
                      <a:pt x="333" y="165"/>
                    </a:lnTo>
                    <a:lnTo>
                      <a:pt x="292" y="143"/>
                    </a:lnTo>
                    <a:lnTo>
                      <a:pt x="248" y="121"/>
                    </a:lnTo>
                    <a:lnTo>
                      <a:pt x="202" y="98"/>
                    </a:lnTo>
                    <a:lnTo>
                      <a:pt x="154" y="72"/>
                    </a:lnTo>
                    <a:lnTo>
                      <a:pt x="104" y="49"/>
                    </a:lnTo>
                    <a:lnTo>
                      <a:pt x="52" y="24"/>
                    </a:lnTo>
                    <a:lnTo>
                      <a:pt x="1" y="0"/>
                    </a:lnTo>
                    <a:lnTo>
                      <a:pt x="0" y="4"/>
                    </a:lnTo>
                    <a:lnTo>
                      <a:pt x="49" y="27"/>
                    </a:lnTo>
                    <a:lnTo>
                      <a:pt x="99" y="51"/>
                    </a:lnTo>
                    <a:lnTo>
                      <a:pt x="147" y="74"/>
                    </a:lnTo>
                    <a:lnTo>
                      <a:pt x="193" y="98"/>
                    </a:lnTo>
                    <a:lnTo>
                      <a:pt x="237" y="119"/>
                    </a:lnTo>
                    <a:lnTo>
                      <a:pt x="278" y="141"/>
                    </a:lnTo>
                    <a:lnTo>
                      <a:pt x="316" y="163"/>
                    </a:lnTo>
                    <a:lnTo>
                      <a:pt x="352" y="181"/>
                    </a:lnTo>
                    <a:lnTo>
                      <a:pt x="383" y="199"/>
                    </a:lnTo>
                    <a:lnTo>
                      <a:pt x="408" y="215"/>
                    </a:lnTo>
                    <a:lnTo>
                      <a:pt x="431" y="230"/>
                    </a:lnTo>
                    <a:lnTo>
                      <a:pt x="448" y="243"/>
                    </a:lnTo>
                    <a:lnTo>
                      <a:pt x="459" y="252"/>
                    </a:lnTo>
                    <a:lnTo>
                      <a:pt x="466" y="259"/>
                    </a:lnTo>
                    <a:lnTo>
                      <a:pt x="468" y="264"/>
                    </a:lnTo>
                    <a:lnTo>
                      <a:pt x="517" y="288"/>
                    </a:lnTo>
                    <a:close/>
                  </a:path>
                </a:pathLst>
              </a:custGeom>
              <a:solidFill>
                <a:srgbClr val="B1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3" name="Freeform 895"/>
              <p:cNvSpPr>
                <a:spLocks/>
              </p:cNvSpPr>
              <p:nvPr/>
            </p:nvSpPr>
            <p:spPr bwMode="auto">
              <a:xfrm>
                <a:off x="1422" y="1260"/>
                <a:ext cx="470" cy="131"/>
              </a:xfrm>
              <a:custGeom>
                <a:avLst/>
                <a:gdLst>
                  <a:gd name="T0" fmla="*/ 2 w 470"/>
                  <a:gd name="T1" fmla="*/ 0 h 260"/>
                  <a:gd name="T2" fmla="*/ 51 w 470"/>
                  <a:gd name="T3" fmla="*/ 1 h 260"/>
                  <a:gd name="T4" fmla="*/ 101 w 470"/>
                  <a:gd name="T5" fmla="*/ 2 h 260"/>
                  <a:gd name="T6" fmla="*/ 149 w 470"/>
                  <a:gd name="T7" fmla="*/ 3 h 260"/>
                  <a:gd name="T8" fmla="*/ 195 w 470"/>
                  <a:gd name="T9" fmla="*/ 3 h 260"/>
                  <a:gd name="T10" fmla="*/ 239 w 470"/>
                  <a:gd name="T11" fmla="*/ 4 h 260"/>
                  <a:gd name="T12" fmla="*/ 280 w 470"/>
                  <a:gd name="T13" fmla="*/ 5 h 260"/>
                  <a:gd name="T14" fmla="*/ 318 w 470"/>
                  <a:gd name="T15" fmla="*/ 5 h 260"/>
                  <a:gd name="T16" fmla="*/ 354 w 470"/>
                  <a:gd name="T17" fmla="*/ 6 h 260"/>
                  <a:gd name="T18" fmla="*/ 385 w 470"/>
                  <a:gd name="T19" fmla="*/ 7 h 260"/>
                  <a:gd name="T20" fmla="*/ 410 w 470"/>
                  <a:gd name="T21" fmla="*/ 7 h 260"/>
                  <a:gd name="T22" fmla="*/ 433 w 470"/>
                  <a:gd name="T23" fmla="*/ 8 h 260"/>
                  <a:gd name="T24" fmla="*/ 450 w 470"/>
                  <a:gd name="T25" fmla="*/ 8 h 260"/>
                  <a:gd name="T26" fmla="*/ 461 w 470"/>
                  <a:gd name="T27" fmla="*/ 8 h 260"/>
                  <a:gd name="T28" fmla="*/ 468 w 470"/>
                  <a:gd name="T29" fmla="*/ 8 h 260"/>
                  <a:gd name="T30" fmla="*/ 470 w 470"/>
                  <a:gd name="T31" fmla="*/ 9 h 260"/>
                  <a:gd name="T32" fmla="*/ 416 w 470"/>
                  <a:gd name="T33" fmla="*/ 8 h 260"/>
                  <a:gd name="T34" fmla="*/ 414 w 470"/>
                  <a:gd name="T35" fmla="*/ 8 h 260"/>
                  <a:gd name="T36" fmla="*/ 409 w 470"/>
                  <a:gd name="T37" fmla="*/ 8 h 260"/>
                  <a:gd name="T38" fmla="*/ 397 w 470"/>
                  <a:gd name="T39" fmla="*/ 7 h 260"/>
                  <a:gd name="T40" fmla="*/ 382 w 470"/>
                  <a:gd name="T41" fmla="*/ 7 h 260"/>
                  <a:gd name="T42" fmla="*/ 364 w 470"/>
                  <a:gd name="T43" fmla="*/ 7 h 260"/>
                  <a:gd name="T44" fmla="*/ 340 w 470"/>
                  <a:gd name="T45" fmla="*/ 6 h 260"/>
                  <a:gd name="T46" fmla="*/ 313 w 470"/>
                  <a:gd name="T47" fmla="*/ 6 h 260"/>
                  <a:gd name="T48" fmla="*/ 282 w 470"/>
                  <a:gd name="T49" fmla="*/ 5 h 260"/>
                  <a:gd name="T50" fmla="*/ 248 w 470"/>
                  <a:gd name="T51" fmla="*/ 4 h 260"/>
                  <a:gd name="T52" fmla="*/ 211 w 470"/>
                  <a:gd name="T53" fmla="*/ 4 h 260"/>
                  <a:gd name="T54" fmla="*/ 173 w 470"/>
                  <a:gd name="T55" fmla="*/ 3 h 260"/>
                  <a:gd name="T56" fmla="*/ 132 w 470"/>
                  <a:gd name="T57" fmla="*/ 3 h 260"/>
                  <a:gd name="T58" fmla="*/ 88 w 470"/>
                  <a:gd name="T59" fmla="*/ 2 h 260"/>
                  <a:gd name="T60" fmla="*/ 44 w 470"/>
                  <a:gd name="T61" fmla="*/ 1 h 260"/>
                  <a:gd name="T62" fmla="*/ 0 w 470"/>
                  <a:gd name="T63" fmla="*/ 1 h 260"/>
                  <a:gd name="T64" fmla="*/ 2 w 470"/>
                  <a:gd name="T65" fmla="*/ 0 h 2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70" h="260">
                    <a:moveTo>
                      <a:pt x="2" y="0"/>
                    </a:moveTo>
                    <a:lnTo>
                      <a:pt x="51" y="23"/>
                    </a:lnTo>
                    <a:lnTo>
                      <a:pt x="101" y="47"/>
                    </a:lnTo>
                    <a:lnTo>
                      <a:pt x="149" y="70"/>
                    </a:lnTo>
                    <a:lnTo>
                      <a:pt x="195" y="94"/>
                    </a:lnTo>
                    <a:lnTo>
                      <a:pt x="239" y="115"/>
                    </a:lnTo>
                    <a:lnTo>
                      <a:pt x="280" y="137"/>
                    </a:lnTo>
                    <a:lnTo>
                      <a:pt x="318" y="159"/>
                    </a:lnTo>
                    <a:lnTo>
                      <a:pt x="354" y="177"/>
                    </a:lnTo>
                    <a:lnTo>
                      <a:pt x="385" y="195"/>
                    </a:lnTo>
                    <a:lnTo>
                      <a:pt x="410" y="211"/>
                    </a:lnTo>
                    <a:lnTo>
                      <a:pt x="433" y="226"/>
                    </a:lnTo>
                    <a:lnTo>
                      <a:pt x="450" y="239"/>
                    </a:lnTo>
                    <a:lnTo>
                      <a:pt x="461" y="248"/>
                    </a:lnTo>
                    <a:lnTo>
                      <a:pt x="468" y="255"/>
                    </a:lnTo>
                    <a:lnTo>
                      <a:pt x="470" y="260"/>
                    </a:lnTo>
                    <a:lnTo>
                      <a:pt x="416" y="235"/>
                    </a:lnTo>
                    <a:lnTo>
                      <a:pt x="414" y="231"/>
                    </a:lnTo>
                    <a:lnTo>
                      <a:pt x="409" y="224"/>
                    </a:lnTo>
                    <a:lnTo>
                      <a:pt x="397" y="215"/>
                    </a:lnTo>
                    <a:lnTo>
                      <a:pt x="382" y="204"/>
                    </a:lnTo>
                    <a:lnTo>
                      <a:pt x="364" y="192"/>
                    </a:lnTo>
                    <a:lnTo>
                      <a:pt x="340" y="177"/>
                    </a:lnTo>
                    <a:lnTo>
                      <a:pt x="313" y="163"/>
                    </a:lnTo>
                    <a:lnTo>
                      <a:pt x="282" y="144"/>
                    </a:lnTo>
                    <a:lnTo>
                      <a:pt x="248" y="126"/>
                    </a:lnTo>
                    <a:lnTo>
                      <a:pt x="211" y="106"/>
                    </a:lnTo>
                    <a:lnTo>
                      <a:pt x="173" y="87"/>
                    </a:lnTo>
                    <a:lnTo>
                      <a:pt x="132" y="67"/>
                    </a:lnTo>
                    <a:lnTo>
                      <a:pt x="88" y="45"/>
                    </a:lnTo>
                    <a:lnTo>
                      <a:pt x="44" y="25"/>
                    </a:lnTo>
                    <a:lnTo>
                      <a:pt x="0" y="3"/>
                    </a:lnTo>
                    <a:lnTo>
                      <a:pt x="2" y="0"/>
                    </a:lnTo>
                    <a:close/>
                  </a:path>
                </a:pathLst>
              </a:custGeom>
              <a:solidFill>
                <a:srgbClr val="B1E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4" name="Freeform 896"/>
              <p:cNvSpPr>
                <a:spLocks/>
              </p:cNvSpPr>
              <p:nvPr/>
            </p:nvSpPr>
            <p:spPr bwMode="auto">
              <a:xfrm>
                <a:off x="1421" y="1262"/>
                <a:ext cx="417" cy="116"/>
              </a:xfrm>
              <a:custGeom>
                <a:avLst/>
                <a:gdLst>
                  <a:gd name="T0" fmla="*/ 417 w 417"/>
                  <a:gd name="T1" fmla="*/ 8 h 232"/>
                  <a:gd name="T2" fmla="*/ 415 w 417"/>
                  <a:gd name="T3" fmla="*/ 8 h 232"/>
                  <a:gd name="T4" fmla="*/ 410 w 417"/>
                  <a:gd name="T5" fmla="*/ 7 h 232"/>
                  <a:gd name="T6" fmla="*/ 398 w 417"/>
                  <a:gd name="T7" fmla="*/ 7 h 232"/>
                  <a:gd name="T8" fmla="*/ 383 w 417"/>
                  <a:gd name="T9" fmla="*/ 7 h 232"/>
                  <a:gd name="T10" fmla="*/ 365 w 417"/>
                  <a:gd name="T11" fmla="*/ 6 h 232"/>
                  <a:gd name="T12" fmla="*/ 341 w 417"/>
                  <a:gd name="T13" fmla="*/ 6 h 232"/>
                  <a:gd name="T14" fmla="*/ 314 w 417"/>
                  <a:gd name="T15" fmla="*/ 5 h 232"/>
                  <a:gd name="T16" fmla="*/ 283 w 417"/>
                  <a:gd name="T17" fmla="*/ 5 h 232"/>
                  <a:gd name="T18" fmla="*/ 249 w 417"/>
                  <a:gd name="T19" fmla="*/ 4 h 232"/>
                  <a:gd name="T20" fmla="*/ 212 w 417"/>
                  <a:gd name="T21" fmla="*/ 4 h 232"/>
                  <a:gd name="T22" fmla="*/ 174 w 417"/>
                  <a:gd name="T23" fmla="*/ 3 h 232"/>
                  <a:gd name="T24" fmla="*/ 133 w 417"/>
                  <a:gd name="T25" fmla="*/ 2 h 232"/>
                  <a:gd name="T26" fmla="*/ 89 w 417"/>
                  <a:gd name="T27" fmla="*/ 2 h 232"/>
                  <a:gd name="T28" fmla="*/ 45 w 417"/>
                  <a:gd name="T29" fmla="*/ 1 h 232"/>
                  <a:gd name="T30" fmla="*/ 1 w 417"/>
                  <a:gd name="T31" fmla="*/ 0 h 232"/>
                  <a:gd name="T32" fmla="*/ 0 w 417"/>
                  <a:gd name="T33" fmla="*/ 1 h 232"/>
                  <a:gd name="T34" fmla="*/ 41 w 417"/>
                  <a:gd name="T35" fmla="*/ 1 h 232"/>
                  <a:gd name="T36" fmla="*/ 82 w 417"/>
                  <a:gd name="T37" fmla="*/ 2 h 232"/>
                  <a:gd name="T38" fmla="*/ 120 w 417"/>
                  <a:gd name="T39" fmla="*/ 2 h 232"/>
                  <a:gd name="T40" fmla="*/ 158 w 417"/>
                  <a:gd name="T41" fmla="*/ 3 h 232"/>
                  <a:gd name="T42" fmla="*/ 194 w 417"/>
                  <a:gd name="T43" fmla="*/ 4 h 232"/>
                  <a:gd name="T44" fmla="*/ 227 w 417"/>
                  <a:gd name="T45" fmla="*/ 4 h 232"/>
                  <a:gd name="T46" fmla="*/ 257 w 417"/>
                  <a:gd name="T47" fmla="*/ 5 h 232"/>
                  <a:gd name="T48" fmla="*/ 284 w 417"/>
                  <a:gd name="T49" fmla="*/ 5 h 232"/>
                  <a:gd name="T50" fmla="*/ 307 w 417"/>
                  <a:gd name="T51" fmla="*/ 6 h 232"/>
                  <a:gd name="T52" fmla="*/ 326 w 417"/>
                  <a:gd name="T53" fmla="*/ 6 h 232"/>
                  <a:gd name="T54" fmla="*/ 341 w 417"/>
                  <a:gd name="T55" fmla="*/ 6 h 232"/>
                  <a:gd name="T56" fmla="*/ 352 w 417"/>
                  <a:gd name="T57" fmla="*/ 7 h 232"/>
                  <a:gd name="T58" fmla="*/ 357 w 417"/>
                  <a:gd name="T59" fmla="*/ 7 h 232"/>
                  <a:gd name="T60" fmla="*/ 359 w 417"/>
                  <a:gd name="T61" fmla="*/ 7 h 232"/>
                  <a:gd name="T62" fmla="*/ 417 w 417"/>
                  <a:gd name="T63" fmla="*/ 8 h 2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7" h="232">
                    <a:moveTo>
                      <a:pt x="417" y="232"/>
                    </a:moveTo>
                    <a:lnTo>
                      <a:pt x="415" y="228"/>
                    </a:lnTo>
                    <a:lnTo>
                      <a:pt x="410" y="221"/>
                    </a:lnTo>
                    <a:lnTo>
                      <a:pt x="398" y="212"/>
                    </a:lnTo>
                    <a:lnTo>
                      <a:pt x="383" y="201"/>
                    </a:lnTo>
                    <a:lnTo>
                      <a:pt x="365" y="189"/>
                    </a:lnTo>
                    <a:lnTo>
                      <a:pt x="341" y="174"/>
                    </a:lnTo>
                    <a:lnTo>
                      <a:pt x="314" y="160"/>
                    </a:lnTo>
                    <a:lnTo>
                      <a:pt x="283" y="141"/>
                    </a:lnTo>
                    <a:lnTo>
                      <a:pt x="249" y="123"/>
                    </a:lnTo>
                    <a:lnTo>
                      <a:pt x="212" y="103"/>
                    </a:lnTo>
                    <a:lnTo>
                      <a:pt x="174" y="84"/>
                    </a:lnTo>
                    <a:lnTo>
                      <a:pt x="133" y="64"/>
                    </a:lnTo>
                    <a:lnTo>
                      <a:pt x="89" y="42"/>
                    </a:lnTo>
                    <a:lnTo>
                      <a:pt x="45" y="22"/>
                    </a:lnTo>
                    <a:lnTo>
                      <a:pt x="1" y="0"/>
                    </a:lnTo>
                    <a:lnTo>
                      <a:pt x="0" y="6"/>
                    </a:lnTo>
                    <a:lnTo>
                      <a:pt x="41" y="24"/>
                    </a:lnTo>
                    <a:lnTo>
                      <a:pt x="82" y="44"/>
                    </a:lnTo>
                    <a:lnTo>
                      <a:pt x="120" y="64"/>
                    </a:lnTo>
                    <a:lnTo>
                      <a:pt x="158" y="82"/>
                    </a:lnTo>
                    <a:lnTo>
                      <a:pt x="194" y="102"/>
                    </a:lnTo>
                    <a:lnTo>
                      <a:pt x="227" y="118"/>
                    </a:lnTo>
                    <a:lnTo>
                      <a:pt x="257" y="134"/>
                    </a:lnTo>
                    <a:lnTo>
                      <a:pt x="284" y="151"/>
                    </a:lnTo>
                    <a:lnTo>
                      <a:pt x="307" y="163"/>
                    </a:lnTo>
                    <a:lnTo>
                      <a:pt x="326" y="176"/>
                    </a:lnTo>
                    <a:lnTo>
                      <a:pt x="341" y="187"/>
                    </a:lnTo>
                    <a:lnTo>
                      <a:pt x="352" y="194"/>
                    </a:lnTo>
                    <a:lnTo>
                      <a:pt x="357" y="201"/>
                    </a:lnTo>
                    <a:lnTo>
                      <a:pt x="359" y="205"/>
                    </a:lnTo>
                    <a:lnTo>
                      <a:pt x="417" y="232"/>
                    </a:lnTo>
                    <a:close/>
                  </a:path>
                </a:pathLst>
              </a:custGeom>
              <a:solidFill>
                <a:srgbClr val="B1E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5" name="Freeform 897"/>
              <p:cNvSpPr>
                <a:spLocks/>
              </p:cNvSpPr>
              <p:nvPr/>
            </p:nvSpPr>
            <p:spPr bwMode="auto">
              <a:xfrm>
                <a:off x="1419" y="1265"/>
                <a:ext cx="361" cy="99"/>
              </a:xfrm>
              <a:custGeom>
                <a:avLst/>
                <a:gdLst>
                  <a:gd name="T0" fmla="*/ 2 w 361"/>
                  <a:gd name="T1" fmla="*/ 0 h 199"/>
                  <a:gd name="T2" fmla="*/ 43 w 361"/>
                  <a:gd name="T3" fmla="*/ 0 h 199"/>
                  <a:gd name="T4" fmla="*/ 84 w 361"/>
                  <a:gd name="T5" fmla="*/ 1 h 199"/>
                  <a:gd name="T6" fmla="*/ 122 w 361"/>
                  <a:gd name="T7" fmla="*/ 1 h 199"/>
                  <a:gd name="T8" fmla="*/ 160 w 361"/>
                  <a:gd name="T9" fmla="*/ 2 h 199"/>
                  <a:gd name="T10" fmla="*/ 196 w 361"/>
                  <a:gd name="T11" fmla="*/ 3 h 199"/>
                  <a:gd name="T12" fmla="*/ 229 w 361"/>
                  <a:gd name="T13" fmla="*/ 3 h 199"/>
                  <a:gd name="T14" fmla="*/ 259 w 361"/>
                  <a:gd name="T15" fmla="*/ 4 h 199"/>
                  <a:gd name="T16" fmla="*/ 286 w 361"/>
                  <a:gd name="T17" fmla="*/ 4 h 199"/>
                  <a:gd name="T18" fmla="*/ 309 w 361"/>
                  <a:gd name="T19" fmla="*/ 4 h 199"/>
                  <a:gd name="T20" fmla="*/ 328 w 361"/>
                  <a:gd name="T21" fmla="*/ 5 h 199"/>
                  <a:gd name="T22" fmla="*/ 343 w 361"/>
                  <a:gd name="T23" fmla="*/ 5 h 199"/>
                  <a:gd name="T24" fmla="*/ 354 w 361"/>
                  <a:gd name="T25" fmla="*/ 5 h 199"/>
                  <a:gd name="T26" fmla="*/ 359 w 361"/>
                  <a:gd name="T27" fmla="*/ 6 h 199"/>
                  <a:gd name="T28" fmla="*/ 361 w 361"/>
                  <a:gd name="T29" fmla="*/ 6 h 199"/>
                  <a:gd name="T30" fmla="*/ 299 w 361"/>
                  <a:gd name="T31" fmla="*/ 5 h 199"/>
                  <a:gd name="T32" fmla="*/ 297 w 361"/>
                  <a:gd name="T33" fmla="*/ 5 h 199"/>
                  <a:gd name="T34" fmla="*/ 290 w 361"/>
                  <a:gd name="T35" fmla="*/ 4 h 199"/>
                  <a:gd name="T36" fmla="*/ 277 w 361"/>
                  <a:gd name="T37" fmla="*/ 4 h 199"/>
                  <a:gd name="T38" fmla="*/ 261 w 361"/>
                  <a:gd name="T39" fmla="*/ 4 h 199"/>
                  <a:gd name="T40" fmla="*/ 239 w 361"/>
                  <a:gd name="T41" fmla="*/ 3 h 199"/>
                  <a:gd name="T42" fmla="*/ 214 w 361"/>
                  <a:gd name="T43" fmla="*/ 3 h 199"/>
                  <a:gd name="T44" fmla="*/ 184 w 361"/>
                  <a:gd name="T45" fmla="*/ 3 h 199"/>
                  <a:gd name="T46" fmla="*/ 152 w 361"/>
                  <a:gd name="T47" fmla="*/ 2 h 199"/>
                  <a:gd name="T48" fmla="*/ 116 w 361"/>
                  <a:gd name="T49" fmla="*/ 1 h 199"/>
                  <a:gd name="T50" fmla="*/ 80 w 361"/>
                  <a:gd name="T51" fmla="*/ 1 h 199"/>
                  <a:gd name="T52" fmla="*/ 40 w 361"/>
                  <a:gd name="T53" fmla="*/ 0 h 199"/>
                  <a:gd name="T54" fmla="*/ 0 w 361"/>
                  <a:gd name="T55" fmla="*/ 0 h 199"/>
                  <a:gd name="T56" fmla="*/ 2 w 361"/>
                  <a:gd name="T57" fmla="*/ 0 h 1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 h="199">
                    <a:moveTo>
                      <a:pt x="2" y="0"/>
                    </a:moveTo>
                    <a:lnTo>
                      <a:pt x="43" y="18"/>
                    </a:lnTo>
                    <a:lnTo>
                      <a:pt x="84" y="38"/>
                    </a:lnTo>
                    <a:lnTo>
                      <a:pt x="122" y="58"/>
                    </a:lnTo>
                    <a:lnTo>
                      <a:pt x="160" y="76"/>
                    </a:lnTo>
                    <a:lnTo>
                      <a:pt x="196" y="96"/>
                    </a:lnTo>
                    <a:lnTo>
                      <a:pt x="229" y="112"/>
                    </a:lnTo>
                    <a:lnTo>
                      <a:pt x="259" y="128"/>
                    </a:lnTo>
                    <a:lnTo>
                      <a:pt x="286" y="145"/>
                    </a:lnTo>
                    <a:lnTo>
                      <a:pt x="309" y="157"/>
                    </a:lnTo>
                    <a:lnTo>
                      <a:pt x="328" y="170"/>
                    </a:lnTo>
                    <a:lnTo>
                      <a:pt x="343" y="181"/>
                    </a:lnTo>
                    <a:lnTo>
                      <a:pt x="354" y="188"/>
                    </a:lnTo>
                    <a:lnTo>
                      <a:pt x="359" y="195"/>
                    </a:lnTo>
                    <a:lnTo>
                      <a:pt x="361" y="199"/>
                    </a:lnTo>
                    <a:lnTo>
                      <a:pt x="299" y="170"/>
                    </a:lnTo>
                    <a:lnTo>
                      <a:pt x="297" y="166"/>
                    </a:lnTo>
                    <a:lnTo>
                      <a:pt x="290" y="159"/>
                    </a:lnTo>
                    <a:lnTo>
                      <a:pt x="277" y="150"/>
                    </a:lnTo>
                    <a:lnTo>
                      <a:pt x="261" y="139"/>
                    </a:lnTo>
                    <a:lnTo>
                      <a:pt x="239" y="126"/>
                    </a:lnTo>
                    <a:lnTo>
                      <a:pt x="214" y="112"/>
                    </a:lnTo>
                    <a:lnTo>
                      <a:pt x="184" y="96"/>
                    </a:lnTo>
                    <a:lnTo>
                      <a:pt x="152" y="79"/>
                    </a:lnTo>
                    <a:lnTo>
                      <a:pt x="116" y="61"/>
                    </a:lnTo>
                    <a:lnTo>
                      <a:pt x="80" y="41"/>
                    </a:lnTo>
                    <a:lnTo>
                      <a:pt x="40" y="23"/>
                    </a:lnTo>
                    <a:lnTo>
                      <a:pt x="0" y="5"/>
                    </a:lnTo>
                    <a:lnTo>
                      <a:pt x="2" y="0"/>
                    </a:lnTo>
                    <a:close/>
                  </a:path>
                </a:pathLst>
              </a:custGeom>
              <a:solidFill>
                <a:srgbClr val="B0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6" name="Freeform 898"/>
              <p:cNvSpPr>
                <a:spLocks/>
              </p:cNvSpPr>
              <p:nvPr/>
            </p:nvSpPr>
            <p:spPr bwMode="auto">
              <a:xfrm>
                <a:off x="1418" y="1268"/>
                <a:ext cx="300" cy="82"/>
              </a:xfrm>
              <a:custGeom>
                <a:avLst/>
                <a:gdLst>
                  <a:gd name="T0" fmla="*/ 300 w 300"/>
                  <a:gd name="T1" fmla="*/ 5 h 165"/>
                  <a:gd name="T2" fmla="*/ 298 w 300"/>
                  <a:gd name="T3" fmla="*/ 5 h 165"/>
                  <a:gd name="T4" fmla="*/ 291 w 300"/>
                  <a:gd name="T5" fmla="*/ 4 h 165"/>
                  <a:gd name="T6" fmla="*/ 278 w 300"/>
                  <a:gd name="T7" fmla="*/ 4 h 165"/>
                  <a:gd name="T8" fmla="*/ 262 w 300"/>
                  <a:gd name="T9" fmla="*/ 4 h 165"/>
                  <a:gd name="T10" fmla="*/ 240 w 300"/>
                  <a:gd name="T11" fmla="*/ 3 h 165"/>
                  <a:gd name="T12" fmla="*/ 215 w 300"/>
                  <a:gd name="T13" fmla="*/ 3 h 165"/>
                  <a:gd name="T14" fmla="*/ 185 w 300"/>
                  <a:gd name="T15" fmla="*/ 2 h 165"/>
                  <a:gd name="T16" fmla="*/ 153 w 300"/>
                  <a:gd name="T17" fmla="*/ 2 h 165"/>
                  <a:gd name="T18" fmla="*/ 117 w 300"/>
                  <a:gd name="T19" fmla="*/ 1 h 165"/>
                  <a:gd name="T20" fmla="*/ 81 w 300"/>
                  <a:gd name="T21" fmla="*/ 1 h 165"/>
                  <a:gd name="T22" fmla="*/ 41 w 300"/>
                  <a:gd name="T23" fmla="*/ 0 h 165"/>
                  <a:gd name="T24" fmla="*/ 1 w 300"/>
                  <a:gd name="T25" fmla="*/ 0 h 165"/>
                  <a:gd name="T26" fmla="*/ 0 w 300"/>
                  <a:gd name="T27" fmla="*/ 0 h 165"/>
                  <a:gd name="T28" fmla="*/ 34 w 300"/>
                  <a:gd name="T29" fmla="*/ 0 h 165"/>
                  <a:gd name="T30" fmla="*/ 66 w 300"/>
                  <a:gd name="T31" fmla="*/ 1 h 165"/>
                  <a:gd name="T32" fmla="*/ 99 w 300"/>
                  <a:gd name="T33" fmla="*/ 1 h 165"/>
                  <a:gd name="T34" fmla="*/ 127 w 300"/>
                  <a:gd name="T35" fmla="*/ 2 h 165"/>
                  <a:gd name="T36" fmla="*/ 154 w 300"/>
                  <a:gd name="T37" fmla="*/ 2 h 165"/>
                  <a:gd name="T38" fmla="*/ 178 w 300"/>
                  <a:gd name="T39" fmla="*/ 2 h 165"/>
                  <a:gd name="T40" fmla="*/ 198 w 300"/>
                  <a:gd name="T41" fmla="*/ 3 h 165"/>
                  <a:gd name="T42" fmla="*/ 213 w 300"/>
                  <a:gd name="T43" fmla="*/ 3 h 165"/>
                  <a:gd name="T44" fmla="*/ 225 w 300"/>
                  <a:gd name="T45" fmla="*/ 3 h 165"/>
                  <a:gd name="T46" fmla="*/ 230 w 300"/>
                  <a:gd name="T47" fmla="*/ 4 h 165"/>
                  <a:gd name="T48" fmla="*/ 232 w 300"/>
                  <a:gd name="T49" fmla="*/ 4 h 165"/>
                  <a:gd name="T50" fmla="*/ 300 w 300"/>
                  <a:gd name="T51" fmla="*/ 5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0" h="165">
                    <a:moveTo>
                      <a:pt x="300" y="165"/>
                    </a:moveTo>
                    <a:lnTo>
                      <a:pt x="298" y="161"/>
                    </a:lnTo>
                    <a:lnTo>
                      <a:pt x="291" y="154"/>
                    </a:lnTo>
                    <a:lnTo>
                      <a:pt x="278" y="145"/>
                    </a:lnTo>
                    <a:lnTo>
                      <a:pt x="262" y="134"/>
                    </a:lnTo>
                    <a:lnTo>
                      <a:pt x="240" y="121"/>
                    </a:lnTo>
                    <a:lnTo>
                      <a:pt x="215" y="107"/>
                    </a:lnTo>
                    <a:lnTo>
                      <a:pt x="185" y="91"/>
                    </a:lnTo>
                    <a:lnTo>
                      <a:pt x="153" y="74"/>
                    </a:lnTo>
                    <a:lnTo>
                      <a:pt x="117" y="56"/>
                    </a:lnTo>
                    <a:lnTo>
                      <a:pt x="81" y="36"/>
                    </a:lnTo>
                    <a:lnTo>
                      <a:pt x="41" y="18"/>
                    </a:lnTo>
                    <a:lnTo>
                      <a:pt x="1" y="0"/>
                    </a:lnTo>
                    <a:lnTo>
                      <a:pt x="0" y="4"/>
                    </a:lnTo>
                    <a:lnTo>
                      <a:pt x="34" y="20"/>
                    </a:lnTo>
                    <a:lnTo>
                      <a:pt x="66" y="36"/>
                    </a:lnTo>
                    <a:lnTo>
                      <a:pt x="99" y="53"/>
                    </a:lnTo>
                    <a:lnTo>
                      <a:pt x="127" y="67"/>
                    </a:lnTo>
                    <a:lnTo>
                      <a:pt x="154" y="82"/>
                    </a:lnTo>
                    <a:lnTo>
                      <a:pt x="178" y="94"/>
                    </a:lnTo>
                    <a:lnTo>
                      <a:pt x="198" y="107"/>
                    </a:lnTo>
                    <a:lnTo>
                      <a:pt x="213" y="116"/>
                    </a:lnTo>
                    <a:lnTo>
                      <a:pt x="225" y="125"/>
                    </a:lnTo>
                    <a:lnTo>
                      <a:pt x="230" y="130"/>
                    </a:lnTo>
                    <a:lnTo>
                      <a:pt x="232" y="134"/>
                    </a:lnTo>
                    <a:lnTo>
                      <a:pt x="300" y="165"/>
                    </a:lnTo>
                    <a:close/>
                  </a:path>
                </a:pathLst>
              </a:custGeom>
              <a:solidFill>
                <a:srgbClr val="B0E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7" name="Freeform 899"/>
              <p:cNvSpPr>
                <a:spLocks/>
              </p:cNvSpPr>
              <p:nvPr/>
            </p:nvSpPr>
            <p:spPr bwMode="auto">
              <a:xfrm>
                <a:off x="1417" y="1269"/>
                <a:ext cx="233" cy="66"/>
              </a:xfrm>
              <a:custGeom>
                <a:avLst/>
                <a:gdLst>
                  <a:gd name="T0" fmla="*/ 1 w 233"/>
                  <a:gd name="T1" fmla="*/ 0 h 130"/>
                  <a:gd name="T2" fmla="*/ 35 w 233"/>
                  <a:gd name="T3" fmla="*/ 1 h 130"/>
                  <a:gd name="T4" fmla="*/ 67 w 233"/>
                  <a:gd name="T5" fmla="*/ 1 h 130"/>
                  <a:gd name="T6" fmla="*/ 100 w 233"/>
                  <a:gd name="T7" fmla="*/ 2 h 130"/>
                  <a:gd name="T8" fmla="*/ 128 w 233"/>
                  <a:gd name="T9" fmla="*/ 2 h 130"/>
                  <a:gd name="T10" fmla="*/ 155 w 233"/>
                  <a:gd name="T11" fmla="*/ 3 h 130"/>
                  <a:gd name="T12" fmla="*/ 179 w 233"/>
                  <a:gd name="T13" fmla="*/ 3 h 130"/>
                  <a:gd name="T14" fmla="*/ 199 w 233"/>
                  <a:gd name="T15" fmla="*/ 4 h 130"/>
                  <a:gd name="T16" fmla="*/ 214 w 233"/>
                  <a:gd name="T17" fmla="*/ 4 h 130"/>
                  <a:gd name="T18" fmla="*/ 226 w 233"/>
                  <a:gd name="T19" fmla="*/ 4 h 130"/>
                  <a:gd name="T20" fmla="*/ 231 w 233"/>
                  <a:gd name="T21" fmla="*/ 4 h 130"/>
                  <a:gd name="T22" fmla="*/ 233 w 233"/>
                  <a:gd name="T23" fmla="*/ 5 h 130"/>
                  <a:gd name="T24" fmla="*/ 161 w 233"/>
                  <a:gd name="T25" fmla="*/ 4 h 130"/>
                  <a:gd name="T26" fmla="*/ 159 w 233"/>
                  <a:gd name="T27" fmla="*/ 3 h 130"/>
                  <a:gd name="T28" fmla="*/ 152 w 233"/>
                  <a:gd name="T29" fmla="*/ 3 h 130"/>
                  <a:gd name="T30" fmla="*/ 141 w 233"/>
                  <a:gd name="T31" fmla="*/ 3 h 130"/>
                  <a:gd name="T32" fmla="*/ 125 w 233"/>
                  <a:gd name="T33" fmla="*/ 3 h 130"/>
                  <a:gd name="T34" fmla="*/ 104 w 233"/>
                  <a:gd name="T35" fmla="*/ 2 h 130"/>
                  <a:gd name="T36" fmla="*/ 82 w 233"/>
                  <a:gd name="T37" fmla="*/ 2 h 130"/>
                  <a:gd name="T38" fmla="*/ 56 w 233"/>
                  <a:gd name="T39" fmla="*/ 2 h 130"/>
                  <a:gd name="T40" fmla="*/ 28 w 233"/>
                  <a:gd name="T41" fmla="*/ 1 h 130"/>
                  <a:gd name="T42" fmla="*/ 0 w 233"/>
                  <a:gd name="T43" fmla="*/ 1 h 130"/>
                  <a:gd name="T44" fmla="*/ 1 w 233"/>
                  <a:gd name="T45" fmla="*/ 0 h 1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3" h="130">
                    <a:moveTo>
                      <a:pt x="1" y="0"/>
                    </a:moveTo>
                    <a:lnTo>
                      <a:pt x="35" y="16"/>
                    </a:lnTo>
                    <a:lnTo>
                      <a:pt x="67" y="32"/>
                    </a:lnTo>
                    <a:lnTo>
                      <a:pt x="100" y="49"/>
                    </a:lnTo>
                    <a:lnTo>
                      <a:pt x="128" y="63"/>
                    </a:lnTo>
                    <a:lnTo>
                      <a:pt x="155" y="78"/>
                    </a:lnTo>
                    <a:lnTo>
                      <a:pt x="179" y="90"/>
                    </a:lnTo>
                    <a:lnTo>
                      <a:pt x="199" y="103"/>
                    </a:lnTo>
                    <a:lnTo>
                      <a:pt x="214" y="112"/>
                    </a:lnTo>
                    <a:lnTo>
                      <a:pt x="226" y="121"/>
                    </a:lnTo>
                    <a:lnTo>
                      <a:pt x="231" y="126"/>
                    </a:lnTo>
                    <a:lnTo>
                      <a:pt x="233" y="130"/>
                    </a:lnTo>
                    <a:lnTo>
                      <a:pt x="161" y="96"/>
                    </a:lnTo>
                    <a:lnTo>
                      <a:pt x="159" y="94"/>
                    </a:lnTo>
                    <a:lnTo>
                      <a:pt x="152" y="87"/>
                    </a:lnTo>
                    <a:lnTo>
                      <a:pt x="141" y="79"/>
                    </a:lnTo>
                    <a:lnTo>
                      <a:pt x="125" y="70"/>
                    </a:lnTo>
                    <a:lnTo>
                      <a:pt x="104" y="59"/>
                    </a:lnTo>
                    <a:lnTo>
                      <a:pt x="82" y="47"/>
                    </a:lnTo>
                    <a:lnTo>
                      <a:pt x="56" y="34"/>
                    </a:lnTo>
                    <a:lnTo>
                      <a:pt x="28" y="20"/>
                    </a:lnTo>
                    <a:lnTo>
                      <a:pt x="0" y="7"/>
                    </a:lnTo>
                    <a:lnTo>
                      <a:pt x="1" y="0"/>
                    </a:lnTo>
                    <a:close/>
                  </a:path>
                </a:pathLst>
              </a:custGeom>
              <a:solidFill>
                <a:srgbClr val="B0F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8" name="Freeform 900"/>
              <p:cNvSpPr>
                <a:spLocks/>
              </p:cNvSpPr>
              <p:nvPr/>
            </p:nvSpPr>
            <p:spPr bwMode="auto">
              <a:xfrm>
                <a:off x="1415" y="1273"/>
                <a:ext cx="163" cy="44"/>
              </a:xfrm>
              <a:custGeom>
                <a:avLst/>
                <a:gdLst>
                  <a:gd name="T0" fmla="*/ 163 w 163"/>
                  <a:gd name="T1" fmla="*/ 2 h 89"/>
                  <a:gd name="T2" fmla="*/ 161 w 163"/>
                  <a:gd name="T3" fmla="*/ 2 h 89"/>
                  <a:gd name="T4" fmla="*/ 154 w 163"/>
                  <a:gd name="T5" fmla="*/ 2 h 89"/>
                  <a:gd name="T6" fmla="*/ 143 w 163"/>
                  <a:gd name="T7" fmla="*/ 2 h 89"/>
                  <a:gd name="T8" fmla="*/ 127 w 163"/>
                  <a:gd name="T9" fmla="*/ 1 h 89"/>
                  <a:gd name="T10" fmla="*/ 106 w 163"/>
                  <a:gd name="T11" fmla="*/ 1 h 89"/>
                  <a:gd name="T12" fmla="*/ 84 w 163"/>
                  <a:gd name="T13" fmla="*/ 1 h 89"/>
                  <a:gd name="T14" fmla="*/ 58 w 163"/>
                  <a:gd name="T15" fmla="*/ 0 h 89"/>
                  <a:gd name="T16" fmla="*/ 30 w 163"/>
                  <a:gd name="T17" fmla="*/ 0 h 89"/>
                  <a:gd name="T18" fmla="*/ 2 w 163"/>
                  <a:gd name="T19" fmla="*/ 0 h 89"/>
                  <a:gd name="T20" fmla="*/ 0 w 163"/>
                  <a:gd name="T21" fmla="*/ 0 h 89"/>
                  <a:gd name="T22" fmla="*/ 19 w 163"/>
                  <a:gd name="T23" fmla="*/ 0 h 89"/>
                  <a:gd name="T24" fmla="*/ 37 w 163"/>
                  <a:gd name="T25" fmla="*/ 0 h 89"/>
                  <a:gd name="T26" fmla="*/ 54 w 163"/>
                  <a:gd name="T27" fmla="*/ 1 h 89"/>
                  <a:gd name="T28" fmla="*/ 67 w 163"/>
                  <a:gd name="T29" fmla="*/ 1 h 89"/>
                  <a:gd name="T30" fmla="*/ 77 w 163"/>
                  <a:gd name="T31" fmla="*/ 1 h 89"/>
                  <a:gd name="T32" fmla="*/ 82 w 163"/>
                  <a:gd name="T33" fmla="*/ 1 h 89"/>
                  <a:gd name="T34" fmla="*/ 85 w 163"/>
                  <a:gd name="T35" fmla="*/ 1 h 89"/>
                  <a:gd name="T36" fmla="*/ 163 w 163"/>
                  <a:gd name="T37" fmla="*/ 2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3" h="89">
                    <a:moveTo>
                      <a:pt x="163" y="89"/>
                    </a:moveTo>
                    <a:lnTo>
                      <a:pt x="161" y="87"/>
                    </a:lnTo>
                    <a:lnTo>
                      <a:pt x="154" y="80"/>
                    </a:lnTo>
                    <a:lnTo>
                      <a:pt x="143" y="72"/>
                    </a:lnTo>
                    <a:lnTo>
                      <a:pt x="127" y="63"/>
                    </a:lnTo>
                    <a:lnTo>
                      <a:pt x="106" y="52"/>
                    </a:lnTo>
                    <a:lnTo>
                      <a:pt x="84" y="40"/>
                    </a:lnTo>
                    <a:lnTo>
                      <a:pt x="58" y="27"/>
                    </a:lnTo>
                    <a:lnTo>
                      <a:pt x="30" y="13"/>
                    </a:lnTo>
                    <a:lnTo>
                      <a:pt x="2" y="0"/>
                    </a:lnTo>
                    <a:lnTo>
                      <a:pt x="0" y="5"/>
                    </a:lnTo>
                    <a:lnTo>
                      <a:pt x="19" y="14"/>
                    </a:lnTo>
                    <a:lnTo>
                      <a:pt x="37" y="24"/>
                    </a:lnTo>
                    <a:lnTo>
                      <a:pt x="54" y="33"/>
                    </a:lnTo>
                    <a:lnTo>
                      <a:pt x="67" y="40"/>
                    </a:lnTo>
                    <a:lnTo>
                      <a:pt x="77" y="45"/>
                    </a:lnTo>
                    <a:lnTo>
                      <a:pt x="82" y="51"/>
                    </a:lnTo>
                    <a:lnTo>
                      <a:pt x="85" y="52"/>
                    </a:lnTo>
                    <a:lnTo>
                      <a:pt x="163" y="89"/>
                    </a:lnTo>
                    <a:close/>
                  </a:path>
                </a:pathLst>
              </a:custGeom>
              <a:solidFill>
                <a:srgbClr val="B0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49" name="Freeform 901"/>
              <p:cNvSpPr>
                <a:spLocks/>
              </p:cNvSpPr>
              <p:nvPr/>
            </p:nvSpPr>
            <p:spPr bwMode="auto">
              <a:xfrm>
                <a:off x="1412" y="1276"/>
                <a:ext cx="88" cy="23"/>
              </a:xfrm>
              <a:custGeom>
                <a:avLst/>
                <a:gdLst>
                  <a:gd name="T0" fmla="*/ 3 w 88"/>
                  <a:gd name="T1" fmla="*/ 0 h 47"/>
                  <a:gd name="T2" fmla="*/ 22 w 88"/>
                  <a:gd name="T3" fmla="*/ 0 h 47"/>
                  <a:gd name="T4" fmla="*/ 40 w 88"/>
                  <a:gd name="T5" fmla="*/ 0 h 47"/>
                  <a:gd name="T6" fmla="*/ 57 w 88"/>
                  <a:gd name="T7" fmla="*/ 0 h 47"/>
                  <a:gd name="T8" fmla="*/ 70 w 88"/>
                  <a:gd name="T9" fmla="*/ 1 h 47"/>
                  <a:gd name="T10" fmla="*/ 80 w 88"/>
                  <a:gd name="T11" fmla="*/ 1 h 47"/>
                  <a:gd name="T12" fmla="*/ 85 w 88"/>
                  <a:gd name="T13" fmla="*/ 1 h 47"/>
                  <a:gd name="T14" fmla="*/ 88 w 88"/>
                  <a:gd name="T15" fmla="*/ 1 h 47"/>
                  <a:gd name="T16" fmla="*/ 2 w 88"/>
                  <a:gd name="T17" fmla="*/ 0 h 47"/>
                  <a:gd name="T18" fmla="*/ 0 w 88"/>
                  <a:gd name="T19" fmla="*/ 0 h 47"/>
                  <a:gd name="T20" fmla="*/ 3 w 88"/>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8" h="47">
                    <a:moveTo>
                      <a:pt x="3" y="0"/>
                    </a:moveTo>
                    <a:lnTo>
                      <a:pt x="22" y="9"/>
                    </a:lnTo>
                    <a:lnTo>
                      <a:pt x="40" y="19"/>
                    </a:lnTo>
                    <a:lnTo>
                      <a:pt x="57" y="28"/>
                    </a:lnTo>
                    <a:lnTo>
                      <a:pt x="70" y="35"/>
                    </a:lnTo>
                    <a:lnTo>
                      <a:pt x="80" y="40"/>
                    </a:lnTo>
                    <a:lnTo>
                      <a:pt x="85" y="46"/>
                    </a:lnTo>
                    <a:lnTo>
                      <a:pt x="88" y="47"/>
                    </a:lnTo>
                    <a:lnTo>
                      <a:pt x="2" y="8"/>
                    </a:lnTo>
                    <a:lnTo>
                      <a:pt x="0" y="8"/>
                    </a:lnTo>
                    <a:lnTo>
                      <a:pt x="3" y="0"/>
                    </a:lnTo>
                    <a:close/>
                  </a:path>
                </a:pathLst>
              </a:custGeom>
              <a:solidFill>
                <a:srgbClr val="B0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0" name="Freeform 902"/>
              <p:cNvSpPr>
                <a:spLocks/>
              </p:cNvSpPr>
              <p:nvPr/>
            </p:nvSpPr>
            <p:spPr bwMode="auto">
              <a:xfrm>
                <a:off x="1412" y="1279"/>
                <a:ext cx="2" cy="1"/>
              </a:xfrm>
              <a:custGeom>
                <a:avLst/>
                <a:gdLst>
                  <a:gd name="T0" fmla="*/ 2 w 2"/>
                  <a:gd name="T1" fmla="*/ 0 h 1"/>
                  <a:gd name="T2" fmla="*/ 0 w 2"/>
                  <a:gd name="T3" fmla="*/ 0 h 1"/>
                  <a:gd name="T4" fmla="*/ 0 w 2"/>
                  <a:gd name="T5" fmla="*/ 0 h 1"/>
                  <a:gd name="T6" fmla="*/ 0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lnTo>
                      <a:pt x="0" y="0"/>
                    </a:lnTo>
                    <a:lnTo>
                      <a:pt x="2" y="0"/>
                    </a:lnTo>
                    <a:close/>
                  </a:path>
                </a:pathLst>
              </a:custGeom>
              <a:solidFill>
                <a:srgbClr val="B0F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1" name="Freeform 903"/>
              <p:cNvSpPr>
                <a:spLocks/>
              </p:cNvSpPr>
              <p:nvPr/>
            </p:nvSpPr>
            <p:spPr bwMode="auto">
              <a:xfrm>
                <a:off x="1412" y="1239"/>
                <a:ext cx="1019" cy="272"/>
              </a:xfrm>
              <a:custGeom>
                <a:avLst/>
                <a:gdLst>
                  <a:gd name="T0" fmla="*/ 997 w 1019"/>
                  <a:gd name="T1" fmla="*/ 17 h 543"/>
                  <a:gd name="T2" fmla="*/ 0 w 1019"/>
                  <a:gd name="T3" fmla="*/ 3 h 543"/>
                  <a:gd name="T4" fmla="*/ 23 w 1019"/>
                  <a:gd name="T5" fmla="*/ 0 h 543"/>
                  <a:gd name="T6" fmla="*/ 1019 w 1019"/>
                  <a:gd name="T7" fmla="*/ 15 h 543"/>
                  <a:gd name="T8" fmla="*/ 997 w 1019"/>
                  <a:gd name="T9" fmla="*/ 17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9" h="543">
                    <a:moveTo>
                      <a:pt x="997" y="543"/>
                    </a:moveTo>
                    <a:lnTo>
                      <a:pt x="0" y="80"/>
                    </a:lnTo>
                    <a:lnTo>
                      <a:pt x="23" y="0"/>
                    </a:lnTo>
                    <a:lnTo>
                      <a:pt x="1019" y="465"/>
                    </a:lnTo>
                    <a:lnTo>
                      <a:pt x="997" y="5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2" name="Freeform 904"/>
              <p:cNvSpPr>
                <a:spLocks/>
              </p:cNvSpPr>
              <p:nvPr/>
            </p:nvSpPr>
            <p:spPr bwMode="auto">
              <a:xfrm>
                <a:off x="1193" y="1703"/>
                <a:ext cx="57" cy="14"/>
              </a:xfrm>
              <a:custGeom>
                <a:avLst/>
                <a:gdLst>
                  <a:gd name="T0" fmla="*/ 57 w 57"/>
                  <a:gd name="T1" fmla="*/ 0 h 29"/>
                  <a:gd name="T2" fmla="*/ 0 w 57"/>
                  <a:gd name="T3" fmla="*/ 0 h 29"/>
                  <a:gd name="T4" fmla="*/ 0 w 57"/>
                  <a:gd name="T5" fmla="*/ 0 h 29"/>
                  <a:gd name="T6" fmla="*/ 55 w 57"/>
                  <a:gd name="T7" fmla="*/ 0 h 29"/>
                  <a:gd name="T8" fmla="*/ 57 w 57"/>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9">
                    <a:moveTo>
                      <a:pt x="57" y="29"/>
                    </a:moveTo>
                    <a:lnTo>
                      <a:pt x="0" y="3"/>
                    </a:lnTo>
                    <a:lnTo>
                      <a:pt x="0" y="0"/>
                    </a:lnTo>
                    <a:lnTo>
                      <a:pt x="55" y="27"/>
                    </a:lnTo>
                    <a:lnTo>
                      <a:pt x="57"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3" name="Freeform 905"/>
              <p:cNvSpPr>
                <a:spLocks/>
              </p:cNvSpPr>
              <p:nvPr/>
            </p:nvSpPr>
            <p:spPr bwMode="auto">
              <a:xfrm>
                <a:off x="1178" y="1703"/>
                <a:ext cx="15" cy="28"/>
              </a:xfrm>
              <a:custGeom>
                <a:avLst/>
                <a:gdLst>
                  <a:gd name="T0" fmla="*/ 0 w 15"/>
                  <a:gd name="T1" fmla="*/ 2 h 56"/>
                  <a:gd name="T2" fmla="*/ 1 w 15"/>
                  <a:gd name="T3" fmla="*/ 2 h 56"/>
                  <a:gd name="T4" fmla="*/ 15 w 15"/>
                  <a:gd name="T5" fmla="*/ 1 h 56"/>
                  <a:gd name="T6" fmla="*/ 15 w 15"/>
                  <a:gd name="T7" fmla="*/ 0 h 56"/>
                  <a:gd name="T8" fmla="*/ 0 w 15"/>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0" y="52"/>
                    </a:moveTo>
                    <a:lnTo>
                      <a:pt x="1" y="56"/>
                    </a:lnTo>
                    <a:lnTo>
                      <a:pt x="15" y="3"/>
                    </a:lnTo>
                    <a:lnTo>
                      <a:pt x="15" y="0"/>
                    </a:lnTo>
                    <a:lnTo>
                      <a:pt x="0" y="52"/>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4" name="Freeform 906"/>
              <p:cNvSpPr>
                <a:spLocks/>
              </p:cNvSpPr>
              <p:nvPr/>
            </p:nvSpPr>
            <p:spPr bwMode="auto">
              <a:xfrm>
                <a:off x="1179" y="1705"/>
                <a:ext cx="71" cy="39"/>
              </a:xfrm>
              <a:custGeom>
                <a:avLst/>
                <a:gdLst>
                  <a:gd name="T0" fmla="*/ 55 w 71"/>
                  <a:gd name="T1" fmla="*/ 3 h 78"/>
                  <a:gd name="T2" fmla="*/ 0 w 71"/>
                  <a:gd name="T3" fmla="*/ 2 h 78"/>
                  <a:gd name="T4" fmla="*/ 14 w 71"/>
                  <a:gd name="T5" fmla="*/ 0 h 78"/>
                  <a:gd name="T6" fmla="*/ 71 w 71"/>
                  <a:gd name="T7" fmla="*/ 1 h 78"/>
                  <a:gd name="T8" fmla="*/ 55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5" y="78"/>
                    </a:moveTo>
                    <a:lnTo>
                      <a:pt x="0" y="53"/>
                    </a:lnTo>
                    <a:lnTo>
                      <a:pt x="14" y="0"/>
                    </a:lnTo>
                    <a:lnTo>
                      <a:pt x="71" y="26"/>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5" name="Freeform 907"/>
              <p:cNvSpPr>
                <a:spLocks/>
              </p:cNvSpPr>
              <p:nvPr/>
            </p:nvSpPr>
            <p:spPr bwMode="auto">
              <a:xfrm>
                <a:off x="1427" y="1765"/>
                <a:ext cx="56" cy="16"/>
              </a:xfrm>
              <a:custGeom>
                <a:avLst/>
                <a:gdLst>
                  <a:gd name="T0" fmla="*/ 56 w 56"/>
                  <a:gd name="T1" fmla="*/ 1 h 31"/>
                  <a:gd name="T2" fmla="*/ 0 w 56"/>
                  <a:gd name="T3" fmla="*/ 1 h 31"/>
                  <a:gd name="T4" fmla="*/ 0 w 56"/>
                  <a:gd name="T5" fmla="*/ 0 h 31"/>
                  <a:gd name="T6" fmla="*/ 55 w 56"/>
                  <a:gd name="T7" fmla="*/ 1 h 31"/>
                  <a:gd name="T8" fmla="*/ 56 w 56"/>
                  <a:gd name="T9" fmla="*/ 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31">
                    <a:moveTo>
                      <a:pt x="56" y="31"/>
                    </a:moveTo>
                    <a:lnTo>
                      <a:pt x="0" y="3"/>
                    </a:lnTo>
                    <a:lnTo>
                      <a:pt x="0" y="0"/>
                    </a:lnTo>
                    <a:lnTo>
                      <a:pt x="55" y="27"/>
                    </a:lnTo>
                    <a:lnTo>
                      <a:pt x="56" y="31"/>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6" name="Freeform 908"/>
              <p:cNvSpPr>
                <a:spLocks/>
              </p:cNvSpPr>
              <p:nvPr/>
            </p:nvSpPr>
            <p:spPr bwMode="auto">
              <a:xfrm>
                <a:off x="1412" y="1765"/>
                <a:ext cx="15" cy="28"/>
              </a:xfrm>
              <a:custGeom>
                <a:avLst/>
                <a:gdLst>
                  <a:gd name="T0" fmla="*/ 0 w 15"/>
                  <a:gd name="T1" fmla="*/ 2 h 56"/>
                  <a:gd name="T2" fmla="*/ 0 w 15"/>
                  <a:gd name="T3" fmla="*/ 2 h 56"/>
                  <a:gd name="T4" fmla="*/ 15 w 15"/>
                  <a:gd name="T5" fmla="*/ 1 h 56"/>
                  <a:gd name="T6" fmla="*/ 15 w 15"/>
                  <a:gd name="T7" fmla="*/ 0 h 56"/>
                  <a:gd name="T8" fmla="*/ 0 w 15"/>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0" y="52"/>
                    </a:moveTo>
                    <a:lnTo>
                      <a:pt x="0" y="56"/>
                    </a:lnTo>
                    <a:lnTo>
                      <a:pt x="15" y="3"/>
                    </a:lnTo>
                    <a:lnTo>
                      <a:pt x="15" y="0"/>
                    </a:lnTo>
                    <a:lnTo>
                      <a:pt x="0" y="52"/>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7" name="Freeform 909"/>
              <p:cNvSpPr>
                <a:spLocks/>
              </p:cNvSpPr>
              <p:nvPr/>
            </p:nvSpPr>
            <p:spPr bwMode="auto">
              <a:xfrm>
                <a:off x="1412" y="1767"/>
                <a:ext cx="71" cy="39"/>
              </a:xfrm>
              <a:custGeom>
                <a:avLst/>
                <a:gdLst>
                  <a:gd name="T0" fmla="*/ 56 w 71"/>
                  <a:gd name="T1" fmla="*/ 3 h 78"/>
                  <a:gd name="T2" fmla="*/ 0 w 71"/>
                  <a:gd name="T3" fmla="*/ 2 h 78"/>
                  <a:gd name="T4" fmla="*/ 15 w 71"/>
                  <a:gd name="T5" fmla="*/ 0 h 78"/>
                  <a:gd name="T6" fmla="*/ 71 w 71"/>
                  <a:gd name="T7" fmla="*/ 1 h 78"/>
                  <a:gd name="T8" fmla="*/ 56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6" y="78"/>
                    </a:moveTo>
                    <a:lnTo>
                      <a:pt x="0" y="53"/>
                    </a:lnTo>
                    <a:lnTo>
                      <a:pt x="15" y="0"/>
                    </a:lnTo>
                    <a:lnTo>
                      <a:pt x="71" y="28"/>
                    </a:lnTo>
                    <a:lnTo>
                      <a:pt x="56"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8" name="Freeform 910"/>
              <p:cNvSpPr>
                <a:spLocks/>
              </p:cNvSpPr>
              <p:nvPr/>
            </p:nvSpPr>
            <p:spPr bwMode="auto">
              <a:xfrm>
                <a:off x="1630" y="1810"/>
                <a:ext cx="57" cy="15"/>
              </a:xfrm>
              <a:custGeom>
                <a:avLst/>
                <a:gdLst>
                  <a:gd name="T0" fmla="*/ 57 w 57"/>
                  <a:gd name="T1" fmla="*/ 0 h 31"/>
                  <a:gd name="T2" fmla="*/ 1 w 57"/>
                  <a:gd name="T3" fmla="*/ 0 h 31"/>
                  <a:gd name="T4" fmla="*/ 0 w 57"/>
                  <a:gd name="T5" fmla="*/ 0 h 31"/>
                  <a:gd name="T6" fmla="*/ 57 w 57"/>
                  <a:gd name="T7" fmla="*/ 0 h 31"/>
                  <a:gd name="T8" fmla="*/ 57 w 57"/>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31">
                    <a:moveTo>
                      <a:pt x="57" y="31"/>
                    </a:moveTo>
                    <a:lnTo>
                      <a:pt x="1" y="4"/>
                    </a:lnTo>
                    <a:lnTo>
                      <a:pt x="0" y="0"/>
                    </a:lnTo>
                    <a:lnTo>
                      <a:pt x="57" y="28"/>
                    </a:lnTo>
                    <a:lnTo>
                      <a:pt x="57" y="31"/>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59" name="Freeform 911"/>
              <p:cNvSpPr>
                <a:spLocks/>
              </p:cNvSpPr>
              <p:nvPr/>
            </p:nvSpPr>
            <p:spPr bwMode="auto">
              <a:xfrm>
                <a:off x="1616" y="1810"/>
                <a:ext cx="15" cy="28"/>
              </a:xfrm>
              <a:custGeom>
                <a:avLst/>
                <a:gdLst>
                  <a:gd name="T0" fmla="*/ 0 w 15"/>
                  <a:gd name="T1" fmla="*/ 1 h 57"/>
                  <a:gd name="T2" fmla="*/ 0 w 15"/>
                  <a:gd name="T3" fmla="*/ 1 h 57"/>
                  <a:gd name="T4" fmla="*/ 15 w 15"/>
                  <a:gd name="T5" fmla="*/ 0 h 57"/>
                  <a:gd name="T6" fmla="*/ 14 w 15"/>
                  <a:gd name="T7" fmla="*/ 0 h 57"/>
                  <a:gd name="T8" fmla="*/ 0 w 15"/>
                  <a:gd name="T9" fmla="*/ 1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7">
                    <a:moveTo>
                      <a:pt x="0" y="53"/>
                    </a:moveTo>
                    <a:lnTo>
                      <a:pt x="0" y="57"/>
                    </a:lnTo>
                    <a:lnTo>
                      <a:pt x="15" y="4"/>
                    </a:lnTo>
                    <a:lnTo>
                      <a:pt x="14"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0" name="Freeform 912"/>
              <p:cNvSpPr>
                <a:spLocks/>
              </p:cNvSpPr>
              <p:nvPr/>
            </p:nvSpPr>
            <p:spPr bwMode="auto">
              <a:xfrm>
                <a:off x="1616" y="1812"/>
                <a:ext cx="71" cy="38"/>
              </a:xfrm>
              <a:custGeom>
                <a:avLst/>
                <a:gdLst>
                  <a:gd name="T0" fmla="*/ 56 w 71"/>
                  <a:gd name="T1" fmla="*/ 2 h 78"/>
                  <a:gd name="T2" fmla="*/ 0 w 71"/>
                  <a:gd name="T3" fmla="*/ 1 h 78"/>
                  <a:gd name="T4" fmla="*/ 15 w 71"/>
                  <a:gd name="T5" fmla="*/ 0 h 78"/>
                  <a:gd name="T6" fmla="*/ 71 w 71"/>
                  <a:gd name="T7" fmla="*/ 0 h 78"/>
                  <a:gd name="T8" fmla="*/ 56 w 71"/>
                  <a:gd name="T9" fmla="*/ 2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6" y="78"/>
                    </a:moveTo>
                    <a:lnTo>
                      <a:pt x="0" y="53"/>
                    </a:lnTo>
                    <a:lnTo>
                      <a:pt x="15" y="0"/>
                    </a:lnTo>
                    <a:lnTo>
                      <a:pt x="71" y="27"/>
                    </a:lnTo>
                    <a:lnTo>
                      <a:pt x="56"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1" name="Freeform 913"/>
              <p:cNvSpPr>
                <a:spLocks/>
              </p:cNvSpPr>
              <p:nvPr/>
            </p:nvSpPr>
            <p:spPr bwMode="auto">
              <a:xfrm>
                <a:off x="1838" y="1856"/>
                <a:ext cx="56" cy="14"/>
              </a:xfrm>
              <a:custGeom>
                <a:avLst/>
                <a:gdLst>
                  <a:gd name="T0" fmla="*/ 56 w 56"/>
                  <a:gd name="T1" fmla="*/ 0 h 29"/>
                  <a:gd name="T2" fmla="*/ 0 w 56"/>
                  <a:gd name="T3" fmla="*/ 0 h 29"/>
                  <a:gd name="T4" fmla="*/ 0 w 56"/>
                  <a:gd name="T5" fmla="*/ 0 h 29"/>
                  <a:gd name="T6" fmla="*/ 55 w 56"/>
                  <a:gd name="T7" fmla="*/ 0 h 29"/>
                  <a:gd name="T8" fmla="*/ 56 w 5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0" y="3"/>
                    </a:lnTo>
                    <a:lnTo>
                      <a:pt x="0" y="0"/>
                    </a:lnTo>
                    <a:lnTo>
                      <a:pt x="55" y="25"/>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2" name="Freeform 914"/>
              <p:cNvSpPr>
                <a:spLocks/>
              </p:cNvSpPr>
              <p:nvPr/>
            </p:nvSpPr>
            <p:spPr bwMode="auto">
              <a:xfrm>
                <a:off x="1822" y="1856"/>
                <a:ext cx="16" cy="27"/>
              </a:xfrm>
              <a:custGeom>
                <a:avLst/>
                <a:gdLst>
                  <a:gd name="T0" fmla="*/ 0 w 16"/>
                  <a:gd name="T1" fmla="*/ 2 h 54"/>
                  <a:gd name="T2" fmla="*/ 2 w 16"/>
                  <a:gd name="T3" fmla="*/ 2 h 54"/>
                  <a:gd name="T4" fmla="*/ 16 w 16"/>
                  <a:gd name="T5" fmla="*/ 1 h 54"/>
                  <a:gd name="T6" fmla="*/ 16 w 16"/>
                  <a:gd name="T7" fmla="*/ 0 h 54"/>
                  <a:gd name="T8" fmla="*/ 0 w 16"/>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4">
                    <a:moveTo>
                      <a:pt x="0" y="52"/>
                    </a:moveTo>
                    <a:lnTo>
                      <a:pt x="2" y="54"/>
                    </a:lnTo>
                    <a:lnTo>
                      <a:pt x="16" y="3"/>
                    </a:lnTo>
                    <a:lnTo>
                      <a:pt x="16" y="0"/>
                    </a:lnTo>
                    <a:lnTo>
                      <a:pt x="0" y="52"/>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3" name="Freeform 915"/>
              <p:cNvSpPr>
                <a:spLocks/>
              </p:cNvSpPr>
              <p:nvPr/>
            </p:nvSpPr>
            <p:spPr bwMode="auto">
              <a:xfrm>
                <a:off x="1824" y="1858"/>
                <a:ext cx="70" cy="39"/>
              </a:xfrm>
              <a:custGeom>
                <a:avLst/>
                <a:gdLst>
                  <a:gd name="T0" fmla="*/ 55 w 70"/>
                  <a:gd name="T1" fmla="*/ 3 h 78"/>
                  <a:gd name="T2" fmla="*/ 0 w 70"/>
                  <a:gd name="T3" fmla="*/ 2 h 78"/>
                  <a:gd name="T4" fmla="*/ 14 w 70"/>
                  <a:gd name="T5" fmla="*/ 0 h 78"/>
                  <a:gd name="T6" fmla="*/ 70 w 70"/>
                  <a:gd name="T7" fmla="*/ 1 h 78"/>
                  <a:gd name="T8" fmla="*/ 55 w 70"/>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8">
                    <a:moveTo>
                      <a:pt x="55" y="78"/>
                    </a:moveTo>
                    <a:lnTo>
                      <a:pt x="0" y="51"/>
                    </a:lnTo>
                    <a:lnTo>
                      <a:pt x="14" y="0"/>
                    </a:lnTo>
                    <a:lnTo>
                      <a:pt x="70" y="26"/>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4" name="Freeform 916"/>
              <p:cNvSpPr>
                <a:spLocks/>
              </p:cNvSpPr>
              <p:nvPr/>
            </p:nvSpPr>
            <p:spPr bwMode="auto">
              <a:xfrm>
                <a:off x="2036" y="1904"/>
                <a:ext cx="56" cy="14"/>
              </a:xfrm>
              <a:custGeom>
                <a:avLst/>
                <a:gdLst>
                  <a:gd name="T0" fmla="*/ 56 w 56"/>
                  <a:gd name="T1" fmla="*/ 0 h 29"/>
                  <a:gd name="T2" fmla="*/ 1 w 56"/>
                  <a:gd name="T3" fmla="*/ 0 h 29"/>
                  <a:gd name="T4" fmla="*/ 0 w 56"/>
                  <a:gd name="T5" fmla="*/ 0 h 29"/>
                  <a:gd name="T6" fmla="*/ 56 w 56"/>
                  <a:gd name="T7" fmla="*/ 0 h 29"/>
                  <a:gd name="T8" fmla="*/ 56 w 5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1" y="2"/>
                    </a:lnTo>
                    <a:lnTo>
                      <a:pt x="0" y="0"/>
                    </a:lnTo>
                    <a:lnTo>
                      <a:pt x="56" y="25"/>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5" name="Freeform 917"/>
              <p:cNvSpPr>
                <a:spLocks/>
              </p:cNvSpPr>
              <p:nvPr/>
            </p:nvSpPr>
            <p:spPr bwMode="auto">
              <a:xfrm>
                <a:off x="2022" y="1904"/>
                <a:ext cx="15" cy="27"/>
              </a:xfrm>
              <a:custGeom>
                <a:avLst/>
                <a:gdLst>
                  <a:gd name="T0" fmla="*/ 0 w 15"/>
                  <a:gd name="T1" fmla="*/ 2 h 54"/>
                  <a:gd name="T2" fmla="*/ 0 w 15"/>
                  <a:gd name="T3" fmla="*/ 2 h 54"/>
                  <a:gd name="T4" fmla="*/ 15 w 15"/>
                  <a:gd name="T5" fmla="*/ 1 h 54"/>
                  <a:gd name="T6" fmla="*/ 14 w 15"/>
                  <a:gd name="T7" fmla="*/ 0 h 54"/>
                  <a:gd name="T8" fmla="*/ 0 w 15"/>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4">
                    <a:moveTo>
                      <a:pt x="0" y="50"/>
                    </a:moveTo>
                    <a:lnTo>
                      <a:pt x="0" y="54"/>
                    </a:lnTo>
                    <a:lnTo>
                      <a:pt x="15" y="2"/>
                    </a:lnTo>
                    <a:lnTo>
                      <a:pt x="14" y="0"/>
                    </a:lnTo>
                    <a:lnTo>
                      <a:pt x="0" y="50"/>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6" name="Freeform 918"/>
              <p:cNvSpPr>
                <a:spLocks/>
              </p:cNvSpPr>
              <p:nvPr/>
            </p:nvSpPr>
            <p:spPr bwMode="auto">
              <a:xfrm>
                <a:off x="2022" y="1905"/>
                <a:ext cx="70" cy="39"/>
              </a:xfrm>
              <a:custGeom>
                <a:avLst/>
                <a:gdLst>
                  <a:gd name="T0" fmla="*/ 56 w 70"/>
                  <a:gd name="T1" fmla="*/ 3 h 77"/>
                  <a:gd name="T2" fmla="*/ 0 w 70"/>
                  <a:gd name="T3" fmla="*/ 2 h 77"/>
                  <a:gd name="T4" fmla="*/ 15 w 70"/>
                  <a:gd name="T5" fmla="*/ 0 h 77"/>
                  <a:gd name="T6" fmla="*/ 70 w 70"/>
                  <a:gd name="T7" fmla="*/ 1 h 77"/>
                  <a:gd name="T8" fmla="*/ 56 w 70"/>
                  <a:gd name="T9" fmla="*/ 3 h 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7">
                    <a:moveTo>
                      <a:pt x="56" y="77"/>
                    </a:moveTo>
                    <a:lnTo>
                      <a:pt x="0" y="52"/>
                    </a:lnTo>
                    <a:lnTo>
                      <a:pt x="15" y="0"/>
                    </a:lnTo>
                    <a:lnTo>
                      <a:pt x="70" y="27"/>
                    </a:lnTo>
                    <a:lnTo>
                      <a:pt x="56" y="77"/>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7" name="Freeform 919"/>
              <p:cNvSpPr>
                <a:spLocks/>
              </p:cNvSpPr>
              <p:nvPr/>
            </p:nvSpPr>
            <p:spPr bwMode="auto">
              <a:xfrm>
                <a:off x="1267" y="1567"/>
                <a:ext cx="56" cy="15"/>
              </a:xfrm>
              <a:custGeom>
                <a:avLst/>
                <a:gdLst>
                  <a:gd name="T0" fmla="*/ 56 w 56"/>
                  <a:gd name="T1" fmla="*/ 1 h 29"/>
                  <a:gd name="T2" fmla="*/ 1 w 56"/>
                  <a:gd name="T3" fmla="*/ 1 h 29"/>
                  <a:gd name="T4" fmla="*/ 0 w 56"/>
                  <a:gd name="T5" fmla="*/ 0 h 29"/>
                  <a:gd name="T6" fmla="*/ 56 w 56"/>
                  <a:gd name="T7" fmla="*/ 1 h 29"/>
                  <a:gd name="T8" fmla="*/ 56 w 56"/>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1" y="4"/>
                    </a:lnTo>
                    <a:lnTo>
                      <a:pt x="0" y="0"/>
                    </a:lnTo>
                    <a:lnTo>
                      <a:pt x="56" y="27"/>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8" name="Freeform 920"/>
              <p:cNvSpPr>
                <a:spLocks/>
              </p:cNvSpPr>
              <p:nvPr/>
            </p:nvSpPr>
            <p:spPr bwMode="auto">
              <a:xfrm>
                <a:off x="1253" y="1567"/>
                <a:ext cx="15" cy="28"/>
              </a:xfrm>
              <a:custGeom>
                <a:avLst/>
                <a:gdLst>
                  <a:gd name="T0" fmla="*/ 0 w 15"/>
                  <a:gd name="T1" fmla="*/ 2 h 56"/>
                  <a:gd name="T2" fmla="*/ 1 w 15"/>
                  <a:gd name="T3" fmla="*/ 2 h 56"/>
                  <a:gd name="T4" fmla="*/ 15 w 15"/>
                  <a:gd name="T5" fmla="*/ 1 h 56"/>
                  <a:gd name="T6" fmla="*/ 14 w 15"/>
                  <a:gd name="T7" fmla="*/ 0 h 56"/>
                  <a:gd name="T8" fmla="*/ 0 w 15"/>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0" y="53"/>
                    </a:moveTo>
                    <a:lnTo>
                      <a:pt x="1" y="56"/>
                    </a:lnTo>
                    <a:lnTo>
                      <a:pt x="15" y="4"/>
                    </a:lnTo>
                    <a:lnTo>
                      <a:pt x="14"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69" name="Freeform 921"/>
              <p:cNvSpPr>
                <a:spLocks/>
              </p:cNvSpPr>
              <p:nvPr/>
            </p:nvSpPr>
            <p:spPr bwMode="auto">
              <a:xfrm>
                <a:off x="1254" y="1569"/>
                <a:ext cx="69" cy="39"/>
              </a:xfrm>
              <a:custGeom>
                <a:avLst/>
                <a:gdLst>
                  <a:gd name="T0" fmla="*/ 55 w 69"/>
                  <a:gd name="T1" fmla="*/ 3 h 78"/>
                  <a:gd name="T2" fmla="*/ 0 w 69"/>
                  <a:gd name="T3" fmla="*/ 2 h 78"/>
                  <a:gd name="T4" fmla="*/ 14 w 69"/>
                  <a:gd name="T5" fmla="*/ 0 h 78"/>
                  <a:gd name="T6" fmla="*/ 69 w 69"/>
                  <a:gd name="T7" fmla="*/ 1 h 78"/>
                  <a:gd name="T8" fmla="*/ 55 w 69"/>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8">
                    <a:moveTo>
                      <a:pt x="55" y="78"/>
                    </a:moveTo>
                    <a:lnTo>
                      <a:pt x="0" y="52"/>
                    </a:lnTo>
                    <a:lnTo>
                      <a:pt x="14" y="0"/>
                    </a:lnTo>
                    <a:lnTo>
                      <a:pt x="69" y="25"/>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70" name="Freeform 922"/>
              <p:cNvSpPr>
                <a:spLocks/>
              </p:cNvSpPr>
              <p:nvPr/>
            </p:nvSpPr>
            <p:spPr bwMode="auto">
              <a:xfrm>
                <a:off x="1506" y="1623"/>
                <a:ext cx="56" cy="15"/>
              </a:xfrm>
              <a:custGeom>
                <a:avLst/>
                <a:gdLst>
                  <a:gd name="T0" fmla="*/ 56 w 56"/>
                  <a:gd name="T1" fmla="*/ 1 h 29"/>
                  <a:gd name="T2" fmla="*/ 1 w 56"/>
                  <a:gd name="T3" fmla="*/ 1 h 29"/>
                  <a:gd name="T4" fmla="*/ 0 w 56"/>
                  <a:gd name="T5" fmla="*/ 0 h 29"/>
                  <a:gd name="T6" fmla="*/ 56 w 56"/>
                  <a:gd name="T7" fmla="*/ 1 h 29"/>
                  <a:gd name="T8" fmla="*/ 56 w 56"/>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1" y="3"/>
                    </a:lnTo>
                    <a:lnTo>
                      <a:pt x="0" y="0"/>
                    </a:lnTo>
                    <a:lnTo>
                      <a:pt x="56" y="27"/>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71" name="Freeform 923"/>
              <p:cNvSpPr>
                <a:spLocks/>
              </p:cNvSpPr>
              <p:nvPr/>
            </p:nvSpPr>
            <p:spPr bwMode="auto">
              <a:xfrm>
                <a:off x="1492" y="1623"/>
                <a:ext cx="15" cy="28"/>
              </a:xfrm>
              <a:custGeom>
                <a:avLst/>
                <a:gdLst>
                  <a:gd name="T0" fmla="*/ 0 w 15"/>
                  <a:gd name="T1" fmla="*/ 2 h 56"/>
                  <a:gd name="T2" fmla="*/ 0 w 15"/>
                  <a:gd name="T3" fmla="*/ 2 h 56"/>
                  <a:gd name="T4" fmla="*/ 15 w 15"/>
                  <a:gd name="T5" fmla="*/ 1 h 56"/>
                  <a:gd name="T6" fmla="*/ 14 w 15"/>
                  <a:gd name="T7" fmla="*/ 0 h 56"/>
                  <a:gd name="T8" fmla="*/ 0 w 15"/>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0" y="52"/>
                    </a:moveTo>
                    <a:lnTo>
                      <a:pt x="0" y="56"/>
                    </a:lnTo>
                    <a:lnTo>
                      <a:pt x="15" y="3"/>
                    </a:lnTo>
                    <a:lnTo>
                      <a:pt x="14" y="0"/>
                    </a:lnTo>
                    <a:lnTo>
                      <a:pt x="0" y="52"/>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72" name="Freeform 924"/>
              <p:cNvSpPr>
                <a:spLocks/>
              </p:cNvSpPr>
              <p:nvPr/>
            </p:nvSpPr>
            <p:spPr bwMode="auto">
              <a:xfrm>
                <a:off x="1492" y="1625"/>
                <a:ext cx="70" cy="39"/>
              </a:xfrm>
              <a:custGeom>
                <a:avLst/>
                <a:gdLst>
                  <a:gd name="T0" fmla="*/ 56 w 70"/>
                  <a:gd name="T1" fmla="*/ 3 h 78"/>
                  <a:gd name="T2" fmla="*/ 0 w 70"/>
                  <a:gd name="T3" fmla="*/ 2 h 78"/>
                  <a:gd name="T4" fmla="*/ 15 w 70"/>
                  <a:gd name="T5" fmla="*/ 0 h 78"/>
                  <a:gd name="T6" fmla="*/ 70 w 70"/>
                  <a:gd name="T7" fmla="*/ 1 h 78"/>
                  <a:gd name="T8" fmla="*/ 56 w 70"/>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8">
                    <a:moveTo>
                      <a:pt x="56" y="78"/>
                    </a:moveTo>
                    <a:lnTo>
                      <a:pt x="0" y="53"/>
                    </a:lnTo>
                    <a:lnTo>
                      <a:pt x="15" y="0"/>
                    </a:lnTo>
                    <a:lnTo>
                      <a:pt x="70" y="26"/>
                    </a:lnTo>
                    <a:lnTo>
                      <a:pt x="56"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73" name="Freeform 925"/>
              <p:cNvSpPr>
                <a:spLocks/>
              </p:cNvSpPr>
              <p:nvPr/>
            </p:nvSpPr>
            <p:spPr bwMode="auto">
              <a:xfrm>
                <a:off x="1709" y="1672"/>
                <a:ext cx="57" cy="15"/>
              </a:xfrm>
              <a:custGeom>
                <a:avLst/>
                <a:gdLst>
                  <a:gd name="T0" fmla="*/ 57 w 57"/>
                  <a:gd name="T1" fmla="*/ 1 h 29"/>
                  <a:gd name="T2" fmla="*/ 2 w 57"/>
                  <a:gd name="T3" fmla="*/ 1 h 29"/>
                  <a:gd name="T4" fmla="*/ 0 w 57"/>
                  <a:gd name="T5" fmla="*/ 0 h 29"/>
                  <a:gd name="T6" fmla="*/ 57 w 57"/>
                  <a:gd name="T7" fmla="*/ 1 h 29"/>
                  <a:gd name="T8" fmla="*/ 57 w 57"/>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9">
                    <a:moveTo>
                      <a:pt x="57" y="29"/>
                    </a:moveTo>
                    <a:lnTo>
                      <a:pt x="2" y="4"/>
                    </a:lnTo>
                    <a:lnTo>
                      <a:pt x="0" y="0"/>
                    </a:lnTo>
                    <a:lnTo>
                      <a:pt x="57" y="27"/>
                    </a:lnTo>
                    <a:lnTo>
                      <a:pt x="57"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74" name="Freeform 926"/>
              <p:cNvSpPr>
                <a:spLocks/>
              </p:cNvSpPr>
              <p:nvPr/>
            </p:nvSpPr>
            <p:spPr bwMode="auto">
              <a:xfrm>
                <a:off x="1695" y="1672"/>
                <a:ext cx="16" cy="28"/>
              </a:xfrm>
              <a:custGeom>
                <a:avLst/>
                <a:gdLst>
                  <a:gd name="T0" fmla="*/ 0 w 16"/>
                  <a:gd name="T1" fmla="*/ 2 h 56"/>
                  <a:gd name="T2" fmla="*/ 0 w 16"/>
                  <a:gd name="T3" fmla="*/ 2 h 56"/>
                  <a:gd name="T4" fmla="*/ 16 w 16"/>
                  <a:gd name="T5" fmla="*/ 1 h 56"/>
                  <a:gd name="T6" fmla="*/ 14 w 16"/>
                  <a:gd name="T7" fmla="*/ 0 h 56"/>
                  <a:gd name="T8" fmla="*/ 0 w 16"/>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6">
                    <a:moveTo>
                      <a:pt x="0" y="53"/>
                    </a:moveTo>
                    <a:lnTo>
                      <a:pt x="0" y="56"/>
                    </a:lnTo>
                    <a:lnTo>
                      <a:pt x="16" y="4"/>
                    </a:lnTo>
                    <a:lnTo>
                      <a:pt x="14"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75" name="Freeform 927"/>
              <p:cNvSpPr>
                <a:spLocks/>
              </p:cNvSpPr>
              <p:nvPr/>
            </p:nvSpPr>
            <p:spPr bwMode="auto">
              <a:xfrm>
                <a:off x="1695" y="1674"/>
                <a:ext cx="71" cy="39"/>
              </a:xfrm>
              <a:custGeom>
                <a:avLst/>
                <a:gdLst>
                  <a:gd name="T0" fmla="*/ 57 w 71"/>
                  <a:gd name="T1" fmla="*/ 3 h 78"/>
                  <a:gd name="T2" fmla="*/ 0 w 71"/>
                  <a:gd name="T3" fmla="*/ 2 h 78"/>
                  <a:gd name="T4" fmla="*/ 16 w 71"/>
                  <a:gd name="T5" fmla="*/ 0 h 78"/>
                  <a:gd name="T6" fmla="*/ 71 w 71"/>
                  <a:gd name="T7" fmla="*/ 1 h 78"/>
                  <a:gd name="T8" fmla="*/ 57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7" y="78"/>
                    </a:moveTo>
                    <a:lnTo>
                      <a:pt x="0" y="52"/>
                    </a:lnTo>
                    <a:lnTo>
                      <a:pt x="16" y="0"/>
                    </a:lnTo>
                    <a:lnTo>
                      <a:pt x="71" y="25"/>
                    </a:lnTo>
                    <a:lnTo>
                      <a:pt x="57"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76" name="Freeform 928"/>
              <p:cNvSpPr>
                <a:spLocks/>
              </p:cNvSpPr>
              <p:nvPr/>
            </p:nvSpPr>
            <p:spPr bwMode="auto">
              <a:xfrm>
                <a:off x="1913" y="1717"/>
                <a:ext cx="56" cy="14"/>
              </a:xfrm>
              <a:custGeom>
                <a:avLst/>
                <a:gdLst>
                  <a:gd name="T0" fmla="*/ 56 w 56"/>
                  <a:gd name="T1" fmla="*/ 0 h 29"/>
                  <a:gd name="T2" fmla="*/ 0 w 56"/>
                  <a:gd name="T3" fmla="*/ 0 h 29"/>
                  <a:gd name="T4" fmla="*/ 0 w 56"/>
                  <a:gd name="T5" fmla="*/ 0 h 29"/>
                  <a:gd name="T6" fmla="*/ 55 w 56"/>
                  <a:gd name="T7" fmla="*/ 0 h 29"/>
                  <a:gd name="T8" fmla="*/ 56 w 5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0" y="4"/>
                    </a:lnTo>
                    <a:lnTo>
                      <a:pt x="0" y="0"/>
                    </a:lnTo>
                    <a:lnTo>
                      <a:pt x="55" y="27"/>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77" name="Freeform 929"/>
              <p:cNvSpPr>
                <a:spLocks/>
              </p:cNvSpPr>
              <p:nvPr/>
            </p:nvSpPr>
            <p:spPr bwMode="auto">
              <a:xfrm>
                <a:off x="1897" y="1717"/>
                <a:ext cx="16" cy="28"/>
              </a:xfrm>
              <a:custGeom>
                <a:avLst/>
                <a:gdLst>
                  <a:gd name="T0" fmla="*/ 0 w 16"/>
                  <a:gd name="T1" fmla="*/ 2 h 56"/>
                  <a:gd name="T2" fmla="*/ 2 w 16"/>
                  <a:gd name="T3" fmla="*/ 2 h 56"/>
                  <a:gd name="T4" fmla="*/ 16 w 16"/>
                  <a:gd name="T5" fmla="*/ 1 h 56"/>
                  <a:gd name="T6" fmla="*/ 16 w 16"/>
                  <a:gd name="T7" fmla="*/ 0 h 56"/>
                  <a:gd name="T8" fmla="*/ 0 w 16"/>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6">
                    <a:moveTo>
                      <a:pt x="0" y="53"/>
                    </a:moveTo>
                    <a:lnTo>
                      <a:pt x="2" y="56"/>
                    </a:lnTo>
                    <a:lnTo>
                      <a:pt x="16" y="4"/>
                    </a:lnTo>
                    <a:lnTo>
                      <a:pt x="16"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878" name="Freeform 930"/>
              <p:cNvSpPr>
                <a:spLocks/>
              </p:cNvSpPr>
              <p:nvPr/>
            </p:nvSpPr>
            <p:spPr bwMode="auto">
              <a:xfrm>
                <a:off x="1899" y="1718"/>
                <a:ext cx="70" cy="39"/>
              </a:xfrm>
              <a:custGeom>
                <a:avLst/>
                <a:gdLst>
                  <a:gd name="T0" fmla="*/ 55 w 70"/>
                  <a:gd name="T1" fmla="*/ 3 h 77"/>
                  <a:gd name="T2" fmla="*/ 0 w 70"/>
                  <a:gd name="T3" fmla="*/ 2 h 77"/>
                  <a:gd name="T4" fmla="*/ 14 w 70"/>
                  <a:gd name="T5" fmla="*/ 0 h 77"/>
                  <a:gd name="T6" fmla="*/ 70 w 70"/>
                  <a:gd name="T7" fmla="*/ 1 h 77"/>
                  <a:gd name="T8" fmla="*/ 55 w 70"/>
                  <a:gd name="T9" fmla="*/ 3 h 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7">
                    <a:moveTo>
                      <a:pt x="55" y="77"/>
                    </a:moveTo>
                    <a:lnTo>
                      <a:pt x="0" y="52"/>
                    </a:lnTo>
                    <a:lnTo>
                      <a:pt x="14" y="0"/>
                    </a:lnTo>
                    <a:lnTo>
                      <a:pt x="70" y="25"/>
                    </a:lnTo>
                    <a:lnTo>
                      <a:pt x="55" y="77"/>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604334" name="Group 931"/>
            <p:cNvGrpSpPr>
              <a:grpSpLocks/>
            </p:cNvGrpSpPr>
            <p:nvPr/>
          </p:nvGrpSpPr>
          <p:grpSpPr bwMode="auto">
            <a:xfrm>
              <a:off x="950" y="665"/>
              <a:ext cx="1452" cy="1143"/>
              <a:chOff x="950" y="665"/>
              <a:chExt cx="1452" cy="1143"/>
            </a:xfrm>
          </p:grpSpPr>
          <p:sp>
            <p:nvSpPr>
              <p:cNvPr id="604479" name="Freeform 932"/>
              <p:cNvSpPr>
                <a:spLocks/>
              </p:cNvSpPr>
              <p:nvPr/>
            </p:nvSpPr>
            <p:spPr bwMode="auto">
              <a:xfrm>
                <a:off x="2125" y="1768"/>
                <a:ext cx="56" cy="15"/>
              </a:xfrm>
              <a:custGeom>
                <a:avLst/>
                <a:gdLst>
                  <a:gd name="T0" fmla="*/ 56 w 56"/>
                  <a:gd name="T1" fmla="*/ 1 h 29"/>
                  <a:gd name="T2" fmla="*/ 0 w 56"/>
                  <a:gd name="T3" fmla="*/ 1 h 29"/>
                  <a:gd name="T4" fmla="*/ 0 w 56"/>
                  <a:gd name="T5" fmla="*/ 0 h 29"/>
                  <a:gd name="T6" fmla="*/ 55 w 56"/>
                  <a:gd name="T7" fmla="*/ 1 h 29"/>
                  <a:gd name="T8" fmla="*/ 56 w 56"/>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0" y="2"/>
                    </a:lnTo>
                    <a:lnTo>
                      <a:pt x="0" y="0"/>
                    </a:lnTo>
                    <a:lnTo>
                      <a:pt x="55" y="26"/>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0" name="Freeform 933"/>
              <p:cNvSpPr>
                <a:spLocks/>
              </p:cNvSpPr>
              <p:nvPr/>
            </p:nvSpPr>
            <p:spPr bwMode="auto">
              <a:xfrm>
                <a:off x="2109" y="1768"/>
                <a:ext cx="16" cy="27"/>
              </a:xfrm>
              <a:custGeom>
                <a:avLst/>
                <a:gdLst>
                  <a:gd name="T0" fmla="*/ 0 w 16"/>
                  <a:gd name="T1" fmla="*/ 1 h 55"/>
                  <a:gd name="T2" fmla="*/ 2 w 16"/>
                  <a:gd name="T3" fmla="*/ 1 h 55"/>
                  <a:gd name="T4" fmla="*/ 16 w 16"/>
                  <a:gd name="T5" fmla="*/ 0 h 55"/>
                  <a:gd name="T6" fmla="*/ 16 w 16"/>
                  <a:gd name="T7" fmla="*/ 0 h 55"/>
                  <a:gd name="T8" fmla="*/ 0 w 16"/>
                  <a:gd name="T9" fmla="*/ 1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5">
                    <a:moveTo>
                      <a:pt x="0" y="51"/>
                    </a:moveTo>
                    <a:lnTo>
                      <a:pt x="2" y="55"/>
                    </a:lnTo>
                    <a:lnTo>
                      <a:pt x="16" y="2"/>
                    </a:lnTo>
                    <a:lnTo>
                      <a:pt x="16" y="0"/>
                    </a:lnTo>
                    <a:lnTo>
                      <a:pt x="0" y="51"/>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1" name="Freeform 934"/>
              <p:cNvSpPr>
                <a:spLocks/>
              </p:cNvSpPr>
              <p:nvPr/>
            </p:nvSpPr>
            <p:spPr bwMode="auto">
              <a:xfrm>
                <a:off x="2111" y="1769"/>
                <a:ext cx="70" cy="39"/>
              </a:xfrm>
              <a:custGeom>
                <a:avLst/>
                <a:gdLst>
                  <a:gd name="T0" fmla="*/ 55 w 70"/>
                  <a:gd name="T1" fmla="*/ 3 h 78"/>
                  <a:gd name="T2" fmla="*/ 0 w 70"/>
                  <a:gd name="T3" fmla="*/ 2 h 78"/>
                  <a:gd name="T4" fmla="*/ 14 w 70"/>
                  <a:gd name="T5" fmla="*/ 0 h 78"/>
                  <a:gd name="T6" fmla="*/ 70 w 70"/>
                  <a:gd name="T7" fmla="*/ 1 h 78"/>
                  <a:gd name="T8" fmla="*/ 55 w 70"/>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8">
                    <a:moveTo>
                      <a:pt x="55" y="78"/>
                    </a:moveTo>
                    <a:lnTo>
                      <a:pt x="0" y="53"/>
                    </a:lnTo>
                    <a:lnTo>
                      <a:pt x="14" y="0"/>
                    </a:lnTo>
                    <a:lnTo>
                      <a:pt x="70" y="27"/>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2" name="Freeform 935"/>
              <p:cNvSpPr>
                <a:spLocks/>
              </p:cNvSpPr>
              <p:nvPr/>
            </p:nvSpPr>
            <p:spPr bwMode="auto">
              <a:xfrm>
                <a:off x="1347" y="1431"/>
                <a:ext cx="57" cy="15"/>
              </a:xfrm>
              <a:custGeom>
                <a:avLst/>
                <a:gdLst>
                  <a:gd name="T0" fmla="*/ 57 w 57"/>
                  <a:gd name="T1" fmla="*/ 1 h 29"/>
                  <a:gd name="T2" fmla="*/ 0 w 57"/>
                  <a:gd name="T3" fmla="*/ 1 h 29"/>
                  <a:gd name="T4" fmla="*/ 0 w 57"/>
                  <a:gd name="T5" fmla="*/ 0 h 29"/>
                  <a:gd name="T6" fmla="*/ 55 w 57"/>
                  <a:gd name="T7" fmla="*/ 1 h 29"/>
                  <a:gd name="T8" fmla="*/ 57 w 57"/>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9">
                    <a:moveTo>
                      <a:pt x="57" y="29"/>
                    </a:moveTo>
                    <a:lnTo>
                      <a:pt x="0" y="3"/>
                    </a:lnTo>
                    <a:lnTo>
                      <a:pt x="0" y="0"/>
                    </a:lnTo>
                    <a:lnTo>
                      <a:pt x="55" y="27"/>
                    </a:lnTo>
                    <a:lnTo>
                      <a:pt x="57"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3" name="Freeform 936"/>
              <p:cNvSpPr>
                <a:spLocks/>
              </p:cNvSpPr>
              <p:nvPr/>
            </p:nvSpPr>
            <p:spPr bwMode="auto">
              <a:xfrm>
                <a:off x="1332" y="1431"/>
                <a:ext cx="15" cy="28"/>
              </a:xfrm>
              <a:custGeom>
                <a:avLst/>
                <a:gdLst>
                  <a:gd name="T0" fmla="*/ 0 w 15"/>
                  <a:gd name="T1" fmla="*/ 2 h 56"/>
                  <a:gd name="T2" fmla="*/ 1 w 15"/>
                  <a:gd name="T3" fmla="*/ 2 h 56"/>
                  <a:gd name="T4" fmla="*/ 15 w 15"/>
                  <a:gd name="T5" fmla="*/ 1 h 56"/>
                  <a:gd name="T6" fmla="*/ 15 w 15"/>
                  <a:gd name="T7" fmla="*/ 0 h 56"/>
                  <a:gd name="T8" fmla="*/ 0 w 15"/>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0" y="52"/>
                    </a:moveTo>
                    <a:lnTo>
                      <a:pt x="1" y="56"/>
                    </a:lnTo>
                    <a:lnTo>
                      <a:pt x="15" y="3"/>
                    </a:lnTo>
                    <a:lnTo>
                      <a:pt x="15" y="0"/>
                    </a:lnTo>
                    <a:lnTo>
                      <a:pt x="0" y="52"/>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4" name="Freeform 937"/>
              <p:cNvSpPr>
                <a:spLocks/>
              </p:cNvSpPr>
              <p:nvPr/>
            </p:nvSpPr>
            <p:spPr bwMode="auto">
              <a:xfrm>
                <a:off x="1333" y="1433"/>
                <a:ext cx="71" cy="39"/>
              </a:xfrm>
              <a:custGeom>
                <a:avLst/>
                <a:gdLst>
                  <a:gd name="T0" fmla="*/ 55 w 71"/>
                  <a:gd name="T1" fmla="*/ 3 h 78"/>
                  <a:gd name="T2" fmla="*/ 0 w 71"/>
                  <a:gd name="T3" fmla="*/ 2 h 78"/>
                  <a:gd name="T4" fmla="*/ 14 w 71"/>
                  <a:gd name="T5" fmla="*/ 0 h 78"/>
                  <a:gd name="T6" fmla="*/ 71 w 71"/>
                  <a:gd name="T7" fmla="*/ 1 h 78"/>
                  <a:gd name="T8" fmla="*/ 55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5" y="78"/>
                    </a:moveTo>
                    <a:lnTo>
                      <a:pt x="0" y="53"/>
                    </a:lnTo>
                    <a:lnTo>
                      <a:pt x="14" y="0"/>
                    </a:lnTo>
                    <a:lnTo>
                      <a:pt x="71" y="26"/>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5" name="Freeform 938"/>
              <p:cNvSpPr>
                <a:spLocks/>
              </p:cNvSpPr>
              <p:nvPr/>
            </p:nvSpPr>
            <p:spPr bwMode="auto">
              <a:xfrm>
                <a:off x="1794" y="1538"/>
                <a:ext cx="57" cy="16"/>
              </a:xfrm>
              <a:custGeom>
                <a:avLst/>
                <a:gdLst>
                  <a:gd name="T0" fmla="*/ 57 w 57"/>
                  <a:gd name="T1" fmla="*/ 1 h 31"/>
                  <a:gd name="T2" fmla="*/ 0 w 57"/>
                  <a:gd name="T3" fmla="*/ 1 h 31"/>
                  <a:gd name="T4" fmla="*/ 0 w 57"/>
                  <a:gd name="T5" fmla="*/ 0 h 31"/>
                  <a:gd name="T6" fmla="*/ 55 w 57"/>
                  <a:gd name="T7" fmla="*/ 1 h 31"/>
                  <a:gd name="T8" fmla="*/ 57 w 57"/>
                  <a:gd name="T9" fmla="*/ 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31">
                    <a:moveTo>
                      <a:pt x="57" y="31"/>
                    </a:moveTo>
                    <a:lnTo>
                      <a:pt x="0" y="4"/>
                    </a:lnTo>
                    <a:lnTo>
                      <a:pt x="0" y="0"/>
                    </a:lnTo>
                    <a:lnTo>
                      <a:pt x="55" y="28"/>
                    </a:lnTo>
                    <a:lnTo>
                      <a:pt x="57" y="31"/>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6" name="Freeform 939"/>
              <p:cNvSpPr>
                <a:spLocks/>
              </p:cNvSpPr>
              <p:nvPr/>
            </p:nvSpPr>
            <p:spPr bwMode="auto">
              <a:xfrm>
                <a:off x="1778" y="1538"/>
                <a:ext cx="16" cy="28"/>
              </a:xfrm>
              <a:custGeom>
                <a:avLst/>
                <a:gdLst>
                  <a:gd name="T0" fmla="*/ 0 w 16"/>
                  <a:gd name="T1" fmla="*/ 1 h 57"/>
                  <a:gd name="T2" fmla="*/ 2 w 16"/>
                  <a:gd name="T3" fmla="*/ 1 h 57"/>
                  <a:gd name="T4" fmla="*/ 16 w 16"/>
                  <a:gd name="T5" fmla="*/ 0 h 57"/>
                  <a:gd name="T6" fmla="*/ 16 w 16"/>
                  <a:gd name="T7" fmla="*/ 0 h 57"/>
                  <a:gd name="T8" fmla="*/ 0 w 16"/>
                  <a:gd name="T9" fmla="*/ 1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7">
                    <a:moveTo>
                      <a:pt x="0" y="53"/>
                    </a:moveTo>
                    <a:lnTo>
                      <a:pt x="2" y="57"/>
                    </a:lnTo>
                    <a:lnTo>
                      <a:pt x="16" y="4"/>
                    </a:lnTo>
                    <a:lnTo>
                      <a:pt x="16"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7" name="Freeform 940"/>
              <p:cNvSpPr>
                <a:spLocks/>
              </p:cNvSpPr>
              <p:nvPr/>
            </p:nvSpPr>
            <p:spPr bwMode="auto">
              <a:xfrm>
                <a:off x="1780" y="1540"/>
                <a:ext cx="71" cy="39"/>
              </a:xfrm>
              <a:custGeom>
                <a:avLst/>
                <a:gdLst>
                  <a:gd name="T0" fmla="*/ 55 w 71"/>
                  <a:gd name="T1" fmla="*/ 3 h 78"/>
                  <a:gd name="T2" fmla="*/ 0 w 71"/>
                  <a:gd name="T3" fmla="*/ 2 h 78"/>
                  <a:gd name="T4" fmla="*/ 14 w 71"/>
                  <a:gd name="T5" fmla="*/ 0 h 78"/>
                  <a:gd name="T6" fmla="*/ 71 w 71"/>
                  <a:gd name="T7" fmla="*/ 1 h 78"/>
                  <a:gd name="T8" fmla="*/ 55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5" y="78"/>
                    </a:moveTo>
                    <a:lnTo>
                      <a:pt x="0" y="53"/>
                    </a:lnTo>
                    <a:lnTo>
                      <a:pt x="14" y="0"/>
                    </a:lnTo>
                    <a:lnTo>
                      <a:pt x="71" y="27"/>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8" name="Freeform 941"/>
              <p:cNvSpPr>
                <a:spLocks/>
              </p:cNvSpPr>
              <p:nvPr/>
            </p:nvSpPr>
            <p:spPr bwMode="auto">
              <a:xfrm>
                <a:off x="1992" y="1590"/>
                <a:ext cx="56" cy="14"/>
              </a:xfrm>
              <a:custGeom>
                <a:avLst/>
                <a:gdLst>
                  <a:gd name="T0" fmla="*/ 56 w 56"/>
                  <a:gd name="T1" fmla="*/ 0 h 29"/>
                  <a:gd name="T2" fmla="*/ 1 w 56"/>
                  <a:gd name="T3" fmla="*/ 0 h 29"/>
                  <a:gd name="T4" fmla="*/ 0 w 56"/>
                  <a:gd name="T5" fmla="*/ 0 h 29"/>
                  <a:gd name="T6" fmla="*/ 56 w 56"/>
                  <a:gd name="T7" fmla="*/ 0 h 29"/>
                  <a:gd name="T8" fmla="*/ 56 w 5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1" y="1"/>
                    </a:lnTo>
                    <a:lnTo>
                      <a:pt x="0" y="0"/>
                    </a:lnTo>
                    <a:lnTo>
                      <a:pt x="56" y="25"/>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89" name="Freeform 942"/>
              <p:cNvSpPr>
                <a:spLocks/>
              </p:cNvSpPr>
              <p:nvPr/>
            </p:nvSpPr>
            <p:spPr bwMode="auto">
              <a:xfrm>
                <a:off x="1978" y="1590"/>
                <a:ext cx="15" cy="27"/>
              </a:xfrm>
              <a:custGeom>
                <a:avLst/>
                <a:gdLst>
                  <a:gd name="T0" fmla="*/ 0 w 15"/>
                  <a:gd name="T1" fmla="*/ 2 h 54"/>
                  <a:gd name="T2" fmla="*/ 0 w 15"/>
                  <a:gd name="T3" fmla="*/ 2 h 54"/>
                  <a:gd name="T4" fmla="*/ 15 w 15"/>
                  <a:gd name="T5" fmla="*/ 1 h 54"/>
                  <a:gd name="T6" fmla="*/ 14 w 15"/>
                  <a:gd name="T7" fmla="*/ 0 h 54"/>
                  <a:gd name="T8" fmla="*/ 0 w 15"/>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4">
                    <a:moveTo>
                      <a:pt x="0" y="50"/>
                    </a:moveTo>
                    <a:lnTo>
                      <a:pt x="0" y="54"/>
                    </a:lnTo>
                    <a:lnTo>
                      <a:pt x="15" y="1"/>
                    </a:lnTo>
                    <a:lnTo>
                      <a:pt x="14" y="0"/>
                    </a:lnTo>
                    <a:lnTo>
                      <a:pt x="0" y="50"/>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0" name="Freeform 943"/>
              <p:cNvSpPr>
                <a:spLocks/>
              </p:cNvSpPr>
              <p:nvPr/>
            </p:nvSpPr>
            <p:spPr bwMode="auto">
              <a:xfrm>
                <a:off x="1978" y="1591"/>
                <a:ext cx="70" cy="39"/>
              </a:xfrm>
              <a:custGeom>
                <a:avLst/>
                <a:gdLst>
                  <a:gd name="T0" fmla="*/ 56 w 70"/>
                  <a:gd name="T1" fmla="*/ 3 h 78"/>
                  <a:gd name="T2" fmla="*/ 0 w 70"/>
                  <a:gd name="T3" fmla="*/ 2 h 78"/>
                  <a:gd name="T4" fmla="*/ 15 w 70"/>
                  <a:gd name="T5" fmla="*/ 0 h 78"/>
                  <a:gd name="T6" fmla="*/ 70 w 70"/>
                  <a:gd name="T7" fmla="*/ 1 h 78"/>
                  <a:gd name="T8" fmla="*/ 56 w 70"/>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8">
                    <a:moveTo>
                      <a:pt x="56" y="78"/>
                    </a:moveTo>
                    <a:lnTo>
                      <a:pt x="0" y="53"/>
                    </a:lnTo>
                    <a:lnTo>
                      <a:pt x="15" y="0"/>
                    </a:lnTo>
                    <a:lnTo>
                      <a:pt x="70" y="28"/>
                    </a:lnTo>
                    <a:lnTo>
                      <a:pt x="56"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1" name="Freeform 944"/>
              <p:cNvSpPr>
                <a:spLocks/>
              </p:cNvSpPr>
              <p:nvPr/>
            </p:nvSpPr>
            <p:spPr bwMode="auto">
              <a:xfrm>
                <a:off x="1582" y="1488"/>
                <a:ext cx="57" cy="14"/>
              </a:xfrm>
              <a:custGeom>
                <a:avLst/>
                <a:gdLst>
                  <a:gd name="T0" fmla="*/ 57 w 57"/>
                  <a:gd name="T1" fmla="*/ 0 h 29"/>
                  <a:gd name="T2" fmla="*/ 0 w 57"/>
                  <a:gd name="T3" fmla="*/ 0 h 29"/>
                  <a:gd name="T4" fmla="*/ 0 w 57"/>
                  <a:gd name="T5" fmla="*/ 0 h 29"/>
                  <a:gd name="T6" fmla="*/ 55 w 57"/>
                  <a:gd name="T7" fmla="*/ 0 h 29"/>
                  <a:gd name="T8" fmla="*/ 57 w 57"/>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9">
                    <a:moveTo>
                      <a:pt x="57" y="29"/>
                    </a:moveTo>
                    <a:lnTo>
                      <a:pt x="0" y="4"/>
                    </a:lnTo>
                    <a:lnTo>
                      <a:pt x="0" y="0"/>
                    </a:lnTo>
                    <a:lnTo>
                      <a:pt x="55" y="27"/>
                    </a:lnTo>
                    <a:lnTo>
                      <a:pt x="57"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2" name="Freeform 945"/>
              <p:cNvSpPr>
                <a:spLocks/>
              </p:cNvSpPr>
              <p:nvPr/>
            </p:nvSpPr>
            <p:spPr bwMode="auto">
              <a:xfrm>
                <a:off x="1566" y="1488"/>
                <a:ext cx="16" cy="28"/>
              </a:xfrm>
              <a:custGeom>
                <a:avLst/>
                <a:gdLst>
                  <a:gd name="T0" fmla="*/ 0 w 16"/>
                  <a:gd name="T1" fmla="*/ 2 h 56"/>
                  <a:gd name="T2" fmla="*/ 2 w 16"/>
                  <a:gd name="T3" fmla="*/ 2 h 56"/>
                  <a:gd name="T4" fmla="*/ 16 w 16"/>
                  <a:gd name="T5" fmla="*/ 1 h 56"/>
                  <a:gd name="T6" fmla="*/ 16 w 16"/>
                  <a:gd name="T7" fmla="*/ 0 h 56"/>
                  <a:gd name="T8" fmla="*/ 0 w 16"/>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6">
                    <a:moveTo>
                      <a:pt x="0" y="53"/>
                    </a:moveTo>
                    <a:lnTo>
                      <a:pt x="2" y="56"/>
                    </a:lnTo>
                    <a:lnTo>
                      <a:pt x="16" y="4"/>
                    </a:lnTo>
                    <a:lnTo>
                      <a:pt x="16"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3" name="Freeform 946"/>
              <p:cNvSpPr>
                <a:spLocks/>
              </p:cNvSpPr>
              <p:nvPr/>
            </p:nvSpPr>
            <p:spPr bwMode="auto">
              <a:xfrm>
                <a:off x="1568" y="1489"/>
                <a:ext cx="71" cy="39"/>
              </a:xfrm>
              <a:custGeom>
                <a:avLst/>
                <a:gdLst>
                  <a:gd name="T0" fmla="*/ 55 w 71"/>
                  <a:gd name="T1" fmla="*/ 3 h 77"/>
                  <a:gd name="T2" fmla="*/ 0 w 71"/>
                  <a:gd name="T3" fmla="*/ 2 h 77"/>
                  <a:gd name="T4" fmla="*/ 14 w 71"/>
                  <a:gd name="T5" fmla="*/ 0 h 77"/>
                  <a:gd name="T6" fmla="*/ 71 w 71"/>
                  <a:gd name="T7" fmla="*/ 1 h 77"/>
                  <a:gd name="T8" fmla="*/ 55 w 71"/>
                  <a:gd name="T9" fmla="*/ 3 h 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7">
                    <a:moveTo>
                      <a:pt x="55" y="77"/>
                    </a:moveTo>
                    <a:lnTo>
                      <a:pt x="0" y="52"/>
                    </a:lnTo>
                    <a:lnTo>
                      <a:pt x="14" y="0"/>
                    </a:lnTo>
                    <a:lnTo>
                      <a:pt x="71" y="25"/>
                    </a:lnTo>
                    <a:lnTo>
                      <a:pt x="55" y="77"/>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4" name="Freeform 947"/>
              <p:cNvSpPr>
                <a:spLocks/>
              </p:cNvSpPr>
              <p:nvPr/>
            </p:nvSpPr>
            <p:spPr bwMode="auto">
              <a:xfrm>
                <a:off x="2195" y="1632"/>
                <a:ext cx="57" cy="15"/>
              </a:xfrm>
              <a:custGeom>
                <a:avLst/>
                <a:gdLst>
                  <a:gd name="T0" fmla="*/ 57 w 57"/>
                  <a:gd name="T1" fmla="*/ 1 h 29"/>
                  <a:gd name="T2" fmla="*/ 0 w 57"/>
                  <a:gd name="T3" fmla="*/ 1 h 29"/>
                  <a:gd name="T4" fmla="*/ 0 w 57"/>
                  <a:gd name="T5" fmla="*/ 0 h 29"/>
                  <a:gd name="T6" fmla="*/ 56 w 57"/>
                  <a:gd name="T7" fmla="*/ 1 h 29"/>
                  <a:gd name="T8" fmla="*/ 57 w 57"/>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9">
                    <a:moveTo>
                      <a:pt x="57" y="29"/>
                    </a:moveTo>
                    <a:lnTo>
                      <a:pt x="0" y="1"/>
                    </a:lnTo>
                    <a:lnTo>
                      <a:pt x="0" y="0"/>
                    </a:lnTo>
                    <a:lnTo>
                      <a:pt x="56" y="25"/>
                    </a:lnTo>
                    <a:lnTo>
                      <a:pt x="57"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5" name="Freeform 948"/>
              <p:cNvSpPr>
                <a:spLocks/>
              </p:cNvSpPr>
              <p:nvPr/>
            </p:nvSpPr>
            <p:spPr bwMode="auto">
              <a:xfrm>
                <a:off x="2180" y="1632"/>
                <a:ext cx="15" cy="27"/>
              </a:xfrm>
              <a:custGeom>
                <a:avLst/>
                <a:gdLst>
                  <a:gd name="T0" fmla="*/ 0 w 15"/>
                  <a:gd name="T1" fmla="*/ 2 h 54"/>
                  <a:gd name="T2" fmla="*/ 1 w 15"/>
                  <a:gd name="T3" fmla="*/ 2 h 54"/>
                  <a:gd name="T4" fmla="*/ 15 w 15"/>
                  <a:gd name="T5" fmla="*/ 1 h 54"/>
                  <a:gd name="T6" fmla="*/ 15 w 15"/>
                  <a:gd name="T7" fmla="*/ 0 h 54"/>
                  <a:gd name="T8" fmla="*/ 0 w 15"/>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4">
                    <a:moveTo>
                      <a:pt x="0" y="50"/>
                    </a:moveTo>
                    <a:lnTo>
                      <a:pt x="1" y="54"/>
                    </a:lnTo>
                    <a:lnTo>
                      <a:pt x="15" y="1"/>
                    </a:lnTo>
                    <a:lnTo>
                      <a:pt x="15" y="0"/>
                    </a:lnTo>
                    <a:lnTo>
                      <a:pt x="0" y="50"/>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6" name="Freeform 949"/>
              <p:cNvSpPr>
                <a:spLocks/>
              </p:cNvSpPr>
              <p:nvPr/>
            </p:nvSpPr>
            <p:spPr bwMode="auto">
              <a:xfrm>
                <a:off x="2181" y="1633"/>
                <a:ext cx="71" cy="39"/>
              </a:xfrm>
              <a:custGeom>
                <a:avLst/>
                <a:gdLst>
                  <a:gd name="T0" fmla="*/ 55 w 71"/>
                  <a:gd name="T1" fmla="*/ 3 h 78"/>
                  <a:gd name="T2" fmla="*/ 0 w 71"/>
                  <a:gd name="T3" fmla="*/ 2 h 78"/>
                  <a:gd name="T4" fmla="*/ 14 w 71"/>
                  <a:gd name="T5" fmla="*/ 0 h 78"/>
                  <a:gd name="T6" fmla="*/ 71 w 71"/>
                  <a:gd name="T7" fmla="*/ 1 h 78"/>
                  <a:gd name="T8" fmla="*/ 55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5" y="78"/>
                    </a:moveTo>
                    <a:lnTo>
                      <a:pt x="0" y="53"/>
                    </a:lnTo>
                    <a:lnTo>
                      <a:pt x="14" y="0"/>
                    </a:lnTo>
                    <a:lnTo>
                      <a:pt x="71" y="28"/>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7" name="Freeform 950"/>
              <p:cNvSpPr>
                <a:spLocks/>
              </p:cNvSpPr>
              <p:nvPr/>
            </p:nvSpPr>
            <p:spPr bwMode="auto">
              <a:xfrm>
                <a:off x="1427" y="1296"/>
                <a:ext cx="56" cy="14"/>
              </a:xfrm>
              <a:custGeom>
                <a:avLst/>
                <a:gdLst>
                  <a:gd name="T0" fmla="*/ 56 w 56"/>
                  <a:gd name="T1" fmla="*/ 0 h 29"/>
                  <a:gd name="T2" fmla="*/ 0 w 56"/>
                  <a:gd name="T3" fmla="*/ 0 h 29"/>
                  <a:gd name="T4" fmla="*/ 0 w 56"/>
                  <a:gd name="T5" fmla="*/ 0 h 29"/>
                  <a:gd name="T6" fmla="*/ 55 w 56"/>
                  <a:gd name="T7" fmla="*/ 0 h 29"/>
                  <a:gd name="T8" fmla="*/ 56 w 5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0" y="4"/>
                    </a:lnTo>
                    <a:lnTo>
                      <a:pt x="0" y="0"/>
                    </a:lnTo>
                    <a:lnTo>
                      <a:pt x="55" y="27"/>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8" name="Freeform 951"/>
              <p:cNvSpPr>
                <a:spLocks/>
              </p:cNvSpPr>
              <p:nvPr/>
            </p:nvSpPr>
            <p:spPr bwMode="auto">
              <a:xfrm>
                <a:off x="1412" y="1296"/>
                <a:ext cx="15" cy="28"/>
              </a:xfrm>
              <a:custGeom>
                <a:avLst/>
                <a:gdLst>
                  <a:gd name="T0" fmla="*/ 0 w 15"/>
                  <a:gd name="T1" fmla="*/ 2 h 56"/>
                  <a:gd name="T2" fmla="*/ 0 w 15"/>
                  <a:gd name="T3" fmla="*/ 2 h 56"/>
                  <a:gd name="T4" fmla="*/ 15 w 15"/>
                  <a:gd name="T5" fmla="*/ 1 h 56"/>
                  <a:gd name="T6" fmla="*/ 15 w 15"/>
                  <a:gd name="T7" fmla="*/ 0 h 56"/>
                  <a:gd name="T8" fmla="*/ 0 w 15"/>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0" y="53"/>
                    </a:moveTo>
                    <a:lnTo>
                      <a:pt x="0" y="56"/>
                    </a:lnTo>
                    <a:lnTo>
                      <a:pt x="15" y="4"/>
                    </a:lnTo>
                    <a:lnTo>
                      <a:pt x="15"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99" name="Freeform 952"/>
              <p:cNvSpPr>
                <a:spLocks/>
              </p:cNvSpPr>
              <p:nvPr/>
            </p:nvSpPr>
            <p:spPr bwMode="auto">
              <a:xfrm>
                <a:off x="1412" y="1297"/>
                <a:ext cx="71" cy="39"/>
              </a:xfrm>
              <a:custGeom>
                <a:avLst/>
                <a:gdLst>
                  <a:gd name="T0" fmla="*/ 56 w 71"/>
                  <a:gd name="T1" fmla="*/ 3 h 78"/>
                  <a:gd name="T2" fmla="*/ 0 w 71"/>
                  <a:gd name="T3" fmla="*/ 2 h 78"/>
                  <a:gd name="T4" fmla="*/ 15 w 71"/>
                  <a:gd name="T5" fmla="*/ 0 h 78"/>
                  <a:gd name="T6" fmla="*/ 71 w 71"/>
                  <a:gd name="T7" fmla="*/ 1 h 78"/>
                  <a:gd name="T8" fmla="*/ 56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6" y="78"/>
                    </a:moveTo>
                    <a:lnTo>
                      <a:pt x="0" y="52"/>
                    </a:lnTo>
                    <a:lnTo>
                      <a:pt x="15" y="0"/>
                    </a:lnTo>
                    <a:lnTo>
                      <a:pt x="71" y="25"/>
                    </a:lnTo>
                    <a:lnTo>
                      <a:pt x="56"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0" name="Freeform 953"/>
              <p:cNvSpPr>
                <a:spLocks/>
              </p:cNvSpPr>
              <p:nvPr/>
            </p:nvSpPr>
            <p:spPr bwMode="auto">
              <a:xfrm>
                <a:off x="1657" y="1352"/>
                <a:ext cx="56" cy="14"/>
              </a:xfrm>
              <a:custGeom>
                <a:avLst/>
                <a:gdLst>
                  <a:gd name="T0" fmla="*/ 56 w 56"/>
                  <a:gd name="T1" fmla="*/ 0 h 29"/>
                  <a:gd name="T2" fmla="*/ 0 w 56"/>
                  <a:gd name="T3" fmla="*/ 0 h 29"/>
                  <a:gd name="T4" fmla="*/ 0 w 56"/>
                  <a:gd name="T5" fmla="*/ 0 h 29"/>
                  <a:gd name="T6" fmla="*/ 55 w 56"/>
                  <a:gd name="T7" fmla="*/ 0 h 29"/>
                  <a:gd name="T8" fmla="*/ 56 w 5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0" y="4"/>
                    </a:lnTo>
                    <a:lnTo>
                      <a:pt x="0" y="0"/>
                    </a:lnTo>
                    <a:lnTo>
                      <a:pt x="55" y="28"/>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1" name="Freeform 954"/>
              <p:cNvSpPr>
                <a:spLocks/>
              </p:cNvSpPr>
              <p:nvPr/>
            </p:nvSpPr>
            <p:spPr bwMode="auto">
              <a:xfrm>
                <a:off x="1641" y="1352"/>
                <a:ext cx="16" cy="28"/>
              </a:xfrm>
              <a:custGeom>
                <a:avLst/>
                <a:gdLst>
                  <a:gd name="T0" fmla="*/ 0 w 16"/>
                  <a:gd name="T1" fmla="*/ 1 h 57"/>
                  <a:gd name="T2" fmla="*/ 2 w 16"/>
                  <a:gd name="T3" fmla="*/ 1 h 57"/>
                  <a:gd name="T4" fmla="*/ 16 w 16"/>
                  <a:gd name="T5" fmla="*/ 0 h 57"/>
                  <a:gd name="T6" fmla="*/ 16 w 16"/>
                  <a:gd name="T7" fmla="*/ 0 h 57"/>
                  <a:gd name="T8" fmla="*/ 0 w 16"/>
                  <a:gd name="T9" fmla="*/ 1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7">
                    <a:moveTo>
                      <a:pt x="0" y="53"/>
                    </a:moveTo>
                    <a:lnTo>
                      <a:pt x="2" y="57"/>
                    </a:lnTo>
                    <a:lnTo>
                      <a:pt x="16" y="4"/>
                    </a:lnTo>
                    <a:lnTo>
                      <a:pt x="16"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2" name="Freeform 955"/>
              <p:cNvSpPr>
                <a:spLocks/>
              </p:cNvSpPr>
              <p:nvPr/>
            </p:nvSpPr>
            <p:spPr bwMode="auto">
              <a:xfrm>
                <a:off x="1643" y="1354"/>
                <a:ext cx="70" cy="38"/>
              </a:xfrm>
              <a:custGeom>
                <a:avLst/>
                <a:gdLst>
                  <a:gd name="T0" fmla="*/ 55 w 70"/>
                  <a:gd name="T1" fmla="*/ 2 h 78"/>
                  <a:gd name="T2" fmla="*/ 0 w 70"/>
                  <a:gd name="T3" fmla="*/ 1 h 78"/>
                  <a:gd name="T4" fmla="*/ 14 w 70"/>
                  <a:gd name="T5" fmla="*/ 0 h 78"/>
                  <a:gd name="T6" fmla="*/ 70 w 70"/>
                  <a:gd name="T7" fmla="*/ 0 h 78"/>
                  <a:gd name="T8" fmla="*/ 55 w 70"/>
                  <a:gd name="T9" fmla="*/ 2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8">
                    <a:moveTo>
                      <a:pt x="55" y="78"/>
                    </a:moveTo>
                    <a:lnTo>
                      <a:pt x="0" y="53"/>
                    </a:lnTo>
                    <a:lnTo>
                      <a:pt x="14" y="0"/>
                    </a:lnTo>
                    <a:lnTo>
                      <a:pt x="70" y="25"/>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3" name="Freeform 956"/>
              <p:cNvSpPr>
                <a:spLocks/>
              </p:cNvSpPr>
              <p:nvPr/>
            </p:nvSpPr>
            <p:spPr bwMode="auto">
              <a:xfrm>
                <a:off x="1869" y="1401"/>
                <a:ext cx="56" cy="14"/>
              </a:xfrm>
              <a:custGeom>
                <a:avLst/>
                <a:gdLst>
                  <a:gd name="T0" fmla="*/ 56 w 56"/>
                  <a:gd name="T1" fmla="*/ 0 h 29"/>
                  <a:gd name="T2" fmla="*/ 0 w 56"/>
                  <a:gd name="T3" fmla="*/ 0 h 29"/>
                  <a:gd name="T4" fmla="*/ 0 w 56"/>
                  <a:gd name="T5" fmla="*/ 0 h 29"/>
                  <a:gd name="T6" fmla="*/ 55 w 56"/>
                  <a:gd name="T7" fmla="*/ 0 h 29"/>
                  <a:gd name="T8" fmla="*/ 56 w 5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0" y="4"/>
                    </a:lnTo>
                    <a:lnTo>
                      <a:pt x="0" y="0"/>
                    </a:lnTo>
                    <a:lnTo>
                      <a:pt x="55" y="27"/>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4" name="Freeform 957"/>
              <p:cNvSpPr>
                <a:spLocks/>
              </p:cNvSpPr>
              <p:nvPr/>
            </p:nvSpPr>
            <p:spPr bwMode="auto">
              <a:xfrm>
                <a:off x="1853" y="1401"/>
                <a:ext cx="16" cy="28"/>
              </a:xfrm>
              <a:custGeom>
                <a:avLst/>
                <a:gdLst>
                  <a:gd name="T0" fmla="*/ 0 w 16"/>
                  <a:gd name="T1" fmla="*/ 2 h 56"/>
                  <a:gd name="T2" fmla="*/ 2 w 16"/>
                  <a:gd name="T3" fmla="*/ 2 h 56"/>
                  <a:gd name="T4" fmla="*/ 16 w 16"/>
                  <a:gd name="T5" fmla="*/ 1 h 56"/>
                  <a:gd name="T6" fmla="*/ 16 w 16"/>
                  <a:gd name="T7" fmla="*/ 0 h 56"/>
                  <a:gd name="T8" fmla="*/ 0 w 16"/>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6">
                    <a:moveTo>
                      <a:pt x="0" y="53"/>
                    </a:moveTo>
                    <a:lnTo>
                      <a:pt x="2" y="56"/>
                    </a:lnTo>
                    <a:lnTo>
                      <a:pt x="16" y="4"/>
                    </a:lnTo>
                    <a:lnTo>
                      <a:pt x="16"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5" name="Freeform 958"/>
              <p:cNvSpPr>
                <a:spLocks/>
              </p:cNvSpPr>
              <p:nvPr/>
            </p:nvSpPr>
            <p:spPr bwMode="auto">
              <a:xfrm>
                <a:off x="1855" y="1402"/>
                <a:ext cx="70" cy="39"/>
              </a:xfrm>
              <a:custGeom>
                <a:avLst/>
                <a:gdLst>
                  <a:gd name="T0" fmla="*/ 55 w 70"/>
                  <a:gd name="T1" fmla="*/ 3 h 78"/>
                  <a:gd name="T2" fmla="*/ 0 w 70"/>
                  <a:gd name="T3" fmla="*/ 2 h 78"/>
                  <a:gd name="T4" fmla="*/ 14 w 70"/>
                  <a:gd name="T5" fmla="*/ 0 h 78"/>
                  <a:gd name="T6" fmla="*/ 70 w 70"/>
                  <a:gd name="T7" fmla="*/ 1 h 78"/>
                  <a:gd name="T8" fmla="*/ 55 w 70"/>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8">
                    <a:moveTo>
                      <a:pt x="55" y="78"/>
                    </a:moveTo>
                    <a:lnTo>
                      <a:pt x="0" y="52"/>
                    </a:lnTo>
                    <a:lnTo>
                      <a:pt x="14" y="0"/>
                    </a:lnTo>
                    <a:lnTo>
                      <a:pt x="70" y="25"/>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6" name="Freeform 959"/>
              <p:cNvSpPr>
                <a:spLocks/>
              </p:cNvSpPr>
              <p:nvPr/>
            </p:nvSpPr>
            <p:spPr bwMode="auto">
              <a:xfrm>
                <a:off x="2075" y="1443"/>
                <a:ext cx="57" cy="15"/>
              </a:xfrm>
              <a:custGeom>
                <a:avLst/>
                <a:gdLst>
                  <a:gd name="T0" fmla="*/ 57 w 57"/>
                  <a:gd name="T1" fmla="*/ 1 h 29"/>
                  <a:gd name="T2" fmla="*/ 2 w 57"/>
                  <a:gd name="T3" fmla="*/ 1 h 29"/>
                  <a:gd name="T4" fmla="*/ 0 w 57"/>
                  <a:gd name="T5" fmla="*/ 0 h 29"/>
                  <a:gd name="T6" fmla="*/ 57 w 57"/>
                  <a:gd name="T7" fmla="*/ 1 h 29"/>
                  <a:gd name="T8" fmla="*/ 57 w 57"/>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9">
                    <a:moveTo>
                      <a:pt x="57" y="29"/>
                    </a:moveTo>
                    <a:lnTo>
                      <a:pt x="2" y="4"/>
                    </a:lnTo>
                    <a:lnTo>
                      <a:pt x="0" y="0"/>
                    </a:lnTo>
                    <a:lnTo>
                      <a:pt x="57" y="27"/>
                    </a:lnTo>
                    <a:lnTo>
                      <a:pt x="57"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7" name="Freeform 960"/>
              <p:cNvSpPr>
                <a:spLocks/>
              </p:cNvSpPr>
              <p:nvPr/>
            </p:nvSpPr>
            <p:spPr bwMode="auto">
              <a:xfrm>
                <a:off x="2061" y="1443"/>
                <a:ext cx="16" cy="28"/>
              </a:xfrm>
              <a:custGeom>
                <a:avLst/>
                <a:gdLst>
                  <a:gd name="T0" fmla="*/ 0 w 16"/>
                  <a:gd name="T1" fmla="*/ 2 h 56"/>
                  <a:gd name="T2" fmla="*/ 0 w 16"/>
                  <a:gd name="T3" fmla="*/ 2 h 56"/>
                  <a:gd name="T4" fmla="*/ 16 w 16"/>
                  <a:gd name="T5" fmla="*/ 1 h 56"/>
                  <a:gd name="T6" fmla="*/ 14 w 16"/>
                  <a:gd name="T7" fmla="*/ 0 h 56"/>
                  <a:gd name="T8" fmla="*/ 0 w 16"/>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6">
                    <a:moveTo>
                      <a:pt x="0" y="53"/>
                    </a:moveTo>
                    <a:lnTo>
                      <a:pt x="0" y="56"/>
                    </a:lnTo>
                    <a:lnTo>
                      <a:pt x="16" y="4"/>
                    </a:lnTo>
                    <a:lnTo>
                      <a:pt x="14"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8" name="Freeform 961"/>
              <p:cNvSpPr>
                <a:spLocks/>
              </p:cNvSpPr>
              <p:nvPr/>
            </p:nvSpPr>
            <p:spPr bwMode="auto">
              <a:xfrm>
                <a:off x="2061" y="1445"/>
                <a:ext cx="71" cy="39"/>
              </a:xfrm>
              <a:custGeom>
                <a:avLst/>
                <a:gdLst>
                  <a:gd name="T0" fmla="*/ 57 w 71"/>
                  <a:gd name="T1" fmla="*/ 3 h 78"/>
                  <a:gd name="T2" fmla="*/ 0 w 71"/>
                  <a:gd name="T3" fmla="*/ 2 h 78"/>
                  <a:gd name="T4" fmla="*/ 16 w 71"/>
                  <a:gd name="T5" fmla="*/ 0 h 78"/>
                  <a:gd name="T6" fmla="*/ 71 w 71"/>
                  <a:gd name="T7" fmla="*/ 1 h 78"/>
                  <a:gd name="T8" fmla="*/ 57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7" y="78"/>
                    </a:moveTo>
                    <a:lnTo>
                      <a:pt x="0" y="52"/>
                    </a:lnTo>
                    <a:lnTo>
                      <a:pt x="16" y="0"/>
                    </a:lnTo>
                    <a:lnTo>
                      <a:pt x="71" y="25"/>
                    </a:lnTo>
                    <a:lnTo>
                      <a:pt x="57"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09" name="Freeform 962"/>
              <p:cNvSpPr>
                <a:spLocks/>
              </p:cNvSpPr>
              <p:nvPr/>
            </p:nvSpPr>
            <p:spPr bwMode="auto">
              <a:xfrm>
                <a:off x="2275" y="1491"/>
                <a:ext cx="56" cy="15"/>
              </a:xfrm>
              <a:custGeom>
                <a:avLst/>
                <a:gdLst>
                  <a:gd name="T0" fmla="*/ 56 w 56"/>
                  <a:gd name="T1" fmla="*/ 1 h 29"/>
                  <a:gd name="T2" fmla="*/ 0 w 56"/>
                  <a:gd name="T3" fmla="*/ 1 h 29"/>
                  <a:gd name="T4" fmla="*/ 0 w 56"/>
                  <a:gd name="T5" fmla="*/ 0 h 29"/>
                  <a:gd name="T6" fmla="*/ 55 w 56"/>
                  <a:gd name="T7" fmla="*/ 1 h 29"/>
                  <a:gd name="T8" fmla="*/ 56 w 56"/>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0" y="4"/>
                    </a:lnTo>
                    <a:lnTo>
                      <a:pt x="0" y="0"/>
                    </a:lnTo>
                    <a:lnTo>
                      <a:pt x="55" y="26"/>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0" name="Freeform 963"/>
              <p:cNvSpPr>
                <a:spLocks/>
              </p:cNvSpPr>
              <p:nvPr/>
            </p:nvSpPr>
            <p:spPr bwMode="auto">
              <a:xfrm>
                <a:off x="2260" y="1491"/>
                <a:ext cx="15" cy="27"/>
              </a:xfrm>
              <a:custGeom>
                <a:avLst/>
                <a:gdLst>
                  <a:gd name="T0" fmla="*/ 0 w 15"/>
                  <a:gd name="T1" fmla="*/ 1 h 55"/>
                  <a:gd name="T2" fmla="*/ 0 w 15"/>
                  <a:gd name="T3" fmla="*/ 1 h 55"/>
                  <a:gd name="T4" fmla="*/ 15 w 15"/>
                  <a:gd name="T5" fmla="*/ 0 h 55"/>
                  <a:gd name="T6" fmla="*/ 15 w 15"/>
                  <a:gd name="T7" fmla="*/ 0 h 55"/>
                  <a:gd name="T8" fmla="*/ 0 w 15"/>
                  <a:gd name="T9" fmla="*/ 1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5">
                    <a:moveTo>
                      <a:pt x="0" y="53"/>
                    </a:moveTo>
                    <a:lnTo>
                      <a:pt x="0" y="55"/>
                    </a:lnTo>
                    <a:lnTo>
                      <a:pt x="15" y="4"/>
                    </a:lnTo>
                    <a:lnTo>
                      <a:pt x="15"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1" name="Freeform 964"/>
              <p:cNvSpPr>
                <a:spLocks/>
              </p:cNvSpPr>
              <p:nvPr/>
            </p:nvSpPr>
            <p:spPr bwMode="auto">
              <a:xfrm>
                <a:off x="2260" y="1493"/>
                <a:ext cx="71" cy="39"/>
              </a:xfrm>
              <a:custGeom>
                <a:avLst/>
                <a:gdLst>
                  <a:gd name="T0" fmla="*/ 56 w 71"/>
                  <a:gd name="T1" fmla="*/ 3 h 78"/>
                  <a:gd name="T2" fmla="*/ 0 w 71"/>
                  <a:gd name="T3" fmla="*/ 2 h 78"/>
                  <a:gd name="T4" fmla="*/ 15 w 71"/>
                  <a:gd name="T5" fmla="*/ 0 h 78"/>
                  <a:gd name="T6" fmla="*/ 71 w 71"/>
                  <a:gd name="T7" fmla="*/ 1 h 78"/>
                  <a:gd name="T8" fmla="*/ 56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6" y="78"/>
                    </a:moveTo>
                    <a:lnTo>
                      <a:pt x="0" y="51"/>
                    </a:lnTo>
                    <a:lnTo>
                      <a:pt x="15" y="0"/>
                    </a:lnTo>
                    <a:lnTo>
                      <a:pt x="71" y="25"/>
                    </a:lnTo>
                    <a:lnTo>
                      <a:pt x="56"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2" name="Freeform 965"/>
              <p:cNvSpPr>
                <a:spLocks/>
              </p:cNvSpPr>
              <p:nvPr/>
            </p:nvSpPr>
            <p:spPr bwMode="auto">
              <a:xfrm>
                <a:off x="1497" y="1165"/>
                <a:ext cx="57" cy="15"/>
              </a:xfrm>
              <a:custGeom>
                <a:avLst/>
                <a:gdLst>
                  <a:gd name="T0" fmla="*/ 57 w 57"/>
                  <a:gd name="T1" fmla="*/ 1 h 29"/>
                  <a:gd name="T2" fmla="*/ 2 w 57"/>
                  <a:gd name="T3" fmla="*/ 1 h 29"/>
                  <a:gd name="T4" fmla="*/ 0 w 57"/>
                  <a:gd name="T5" fmla="*/ 0 h 29"/>
                  <a:gd name="T6" fmla="*/ 57 w 57"/>
                  <a:gd name="T7" fmla="*/ 1 h 29"/>
                  <a:gd name="T8" fmla="*/ 57 w 57"/>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9">
                    <a:moveTo>
                      <a:pt x="57" y="29"/>
                    </a:moveTo>
                    <a:lnTo>
                      <a:pt x="2" y="3"/>
                    </a:lnTo>
                    <a:lnTo>
                      <a:pt x="0" y="0"/>
                    </a:lnTo>
                    <a:lnTo>
                      <a:pt x="57" y="25"/>
                    </a:lnTo>
                    <a:lnTo>
                      <a:pt x="57"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3" name="Freeform 966"/>
              <p:cNvSpPr>
                <a:spLocks/>
              </p:cNvSpPr>
              <p:nvPr/>
            </p:nvSpPr>
            <p:spPr bwMode="auto">
              <a:xfrm>
                <a:off x="1483" y="1165"/>
                <a:ext cx="16" cy="27"/>
              </a:xfrm>
              <a:custGeom>
                <a:avLst/>
                <a:gdLst>
                  <a:gd name="T0" fmla="*/ 0 w 16"/>
                  <a:gd name="T1" fmla="*/ 2 h 54"/>
                  <a:gd name="T2" fmla="*/ 0 w 16"/>
                  <a:gd name="T3" fmla="*/ 2 h 54"/>
                  <a:gd name="T4" fmla="*/ 16 w 16"/>
                  <a:gd name="T5" fmla="*/ 1 h 54"/>
                  <a:gd name="T6" fmla="*/ 14 w 16"/>
                  <a:gd name="T7" fmla="*/ 0 h 54"/>
                  <a:gd name="T8" fmla="*/ 0 w 16"/>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4">
                    <a:moveTo>
                      <a:pt x="0" y="52"/>
                    </a:moveTo>
                    <a:lnTo>
                      <a:pt x="0" y="54"/>
                    </a:lnTo>
                    <a:lnTo>
                      <a:pt x="16" y="3"/>
                    </a:lnTo>
                    <a:lnTo>
                      <a:pt x="14" y="0"/>
                    </a:lnTo>
                    <a:lnTo>
                      <a:pt x="0" y="52"/>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4" name="Freeform 967"/>
              <p:cNvSpPr>
                <a:spLocks/>
              </p:cNvSpPr>
              <p:nvPr/>
            </p:nvSpPr>
            <p:spPr bwMode="auto">
              <a:xfrm>
                <a:off x="1483" y="1167"/>
                <a:ext cx="71" cy="39"/>
              </a:xfrm>
              <a:custGeom>
                <a:avLst/>
                <a:gdLst>
                  <a:gd name="T0" fmla="*/ 57 w 71"/>
                  <a:gd name="T1" fmla="*/ 3 h 78"/>
                  <a:gd name="T2" fmla="*/ 0 w 71"/>
                  <a:gd name="T3" fmla="*/ 2 h 78"/>
                  <a:gd name="T4" fmla="*/ 16 w 71"/>
                  <a:gd name="T5" fmla="*/ 0 h 78"/>
                  <a:gd name="T6" fmla="*/ 71 w 71"/>
                  <a:gd name="T7" fmla="*/ 1 h 78"/>
                  <a:gd name="T8" fmla="*/ 57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7" y="78"/>
                    </a:moveTo>
                    <a:lnTo>
                      <a:pt x="0" y="51"/>
                    </a:lnTo>
                    <a:lnTo>
                      <a:pt x="16" y="0"/>
                    </a:lnTo>
                    <a:lnTo>
                      <a:pt x="71" y="26"/>
                    </a:lnTo>
                    <a:lnTo>
                      <a:pt x="57"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5" name="Freeform 968"/>
              <p:cNvSpPr>
                <a:spLocks/>
              </p:cNvSpPr>
              <p:nvPr/>
            </p:nvSpPr>
            <p:spPr bwMode="auto">
              <a:xfrm>
                <a:off x="1732" y="1220"/>
                <a:ext cx="56" cy="14"/>
              </a:xfrm>
              <a:custGeom>
                <a:avLst/>
                <a:gdLst>
                  <a:gd name="T0" fmla="*/ 56 w 56"/>
                  <a:gd name="T1" fmla="*/ 0 h 29"/>
                  <a:gd name="T2" fmla="*/ 0 w 56"/>
                  <a:gd name="T3" fmla="*/ 0 h 29"/>
                  <a:gd name="T4" fmla="*/ 0 w 56"/>
                  <a:gd name="T5" fmla="*/ 0 h 29"/>
                  <a:gd name="T6" fmla="*/ 55 w 56"/>
                  <a:gd name="T7" fmla="*/ 0 h 29"/>
                  <a:gd name="T8" fmla="*/ 56 w 56"/>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0" y="4"/>
                    </a:lnTo>
                    <a:lnTo>
                      <a:pt x="0" y="0"/>
                    </a:lnTo>
                    <a:lnTo>
                      <a:pt x="55" y="26"/>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6" name="Freeform 969"/>
              <p:cNvSpPr>
                <a:spLocks/>
              </p:cNvSpPr>
              <p:nvPr/>
            </p:nvSpPr>
            <p:spPr bwMode="auto">
              <a:xfrm>
                <a:off x="1716" y="1220"/>
                <a:ext cx="16" cy="27"/>
              </a:xfrm>
              <a:custGeom>
                <a:avLst/>
                <a:gdLst>
                  <a:gd name="T0" fmla="*/ 0 w 16"/>
                  <a:gd name="T1" fmla="*/ 2 h 54"/>
                  <a:gd name="T2" fmla="*/ 2 w 16"/>
                  <a:gd name="T3" fmla="*/ 2 h 54"/>
                  <a:gd name="T4" fmla="*/ 16 w 16"/>
                  <a:gd name="T5" fmla="*/ 1 h 54"/>
                  <a:gd name="T6" fmla="*/ 16 w 16"/>
                  <a:gd name="T7" fmla="*/ 0 h 54"/>
                  <a:gd name="T8" fmla="*/ 0 w 16"/>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4">
                    <a:moveTo>
                      <a:pt x="0" y="53"/>
                    </a:moveTo>
                    <a:lnTo>
                      <a:pt x="2" y="54"/>
                    </a:lnTo>
                    <a:lnTo>
                      <a:pt x="16" y="4"/>
                    </a:lnTo>
                    <a:lnTo>
                      <a:pt x="16"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7" name="Freeform 970"/>
              <p:cNvSpPr>
                <a:spLocks/>
              </p:cNvSpPr>
              <p:nvPr/>
            </p:nvSpPr>
            <p:spPr bwMode="auto">
              <a:xfrm>
                <a:off x="1718" y="1221"/>
                <a:ext cx="70" cy="39"/>
              </a:xfrm>
              <a:custGeom>
                <a:avLst/>
                <a:gdLst>
                  <a:gd name="T0" fmla="*/ 55 w 70"/>
                  <a:gd name="T1" fmla="*/ 3 h 78"/>
                  <a:gd name="T2" fmla="*/ 0 w 70"/>
                  <a:gd name="T3" fmla="*/ 2 h 78"/>
                  <a:gd name="T4" fmla="*/ 14 w 70"/>
                  <a:gd name="T5" fmla="*/ 0 h 78"/>
                  <a:gd name="T6" fmla="*/ 70 w 70"/>
                  <a:gd name="T7" fmla="*/ 1 h 78"/>
                  <a:gd name="T8" fmla="*/ 55 w 70"/>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8">
                    <a:moveTo>
                      <a:pt x="55" y="78"/>
                    </a:moveTo>
                    <a:lnTo>
                      <a:pt x="0" y="50"/>
                    </a:lnTo>
                    <a:lnTo>
                      <a:pt x="14" y="0"/>
                    </a:lnTo>
                    <a:lnTo>
                      <a:pt x="70" y="25"/>
                    </a:lnTo>
                    <a:lnTo>
                      <a:pt x="55"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8" name="Freeform 971"/>
              <p:cNvSpPr>
                <a:spLocks/>
              </p:cNvSpPr>
              <p:nvPr/>
            </p:nvSpPr>
            <p:spPr bwMode="auto">
              <a:xfrm>
                <a:off x="1948" y="1270"/>
                <a:ext cx="57" cy="15"/>
              </a:xfrm>
              <a:custGeom>
                <a:avLst/>
                <a:gdLst>
                  <a:gd name="T0" fmla="*/ 57 w 57"/>
                  <a:gd name="T1" fmla="*/ 1 h 29"/>
                  <a:gd name="T2" fmla="*/ 1 w 57"/>
                  <a:gd name="T3" fmla="*/ 1 h 29"/>
                  <a:gd name="T4" fmla="*/ 0 w 57"/>
                  <a:gd name="T5" fmla="*/ 0 h 29"/>
                  <a:gd name="T6" fmla="*/ 57 w 57"/>
                  <a:gd name="T7" fmla="*/ 1 h 29"/>
                  <a:gd name="T8" fmla="*/ 57 w 57"/>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9">
                    <a:moveTo>
                      <a:pt x="57" y="29"/>
                    </a:moveTo>
                    <a:lnTo>
                      <a:pt x="1" y="3"/>
                    </a:lnTo>
                    <a:lnTo>
                      <a:pt x="0" y="0"/>
                    </a:lnTo>
                    <a:lnTo>
                      <a:pt x="57" y="25"/>
                    </a:lnTo>
                    <a:lnTo>
                      <a:pt x="57"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19" name="Freeform 972"/>
              <p:cNvSpPr>
                <a:spLocks/>
              </p:cNvSpPr>
              <p:nvPr/>
            </p:nvSpPr>
            <p:spPr bwMode="auto">
              <a:xfrm>
                <a:off x="1934" y="1270"/>
                <a:ext cx="15" cy="28"/>
              </a:xfrm>
              <a:custGeom>
                <a:avLst/>
                <a:gdLst>
                  <a:gd name="T0" fmla="*/ 0 w 15"/>
                  <a:gd name="T1" fmla="*/ 2 h 56"/>
                  <a:gd name="T2" fmla="*/ 0 w 15"/>
                  <a:gd name="T3" fmla="*/ 2 h 56"/>
                  <a:gd name="T4" fmla="*/ 15 w 15"/>
                  <a:gd name="T5" fmla="*/ 1 h 56"/>
                  <a:gd name="T6" fmla="*/ 14 w 15"/>
                  <a:gd name="T7" fmla="*/ 0 h 56"/>
                  <a:gd name="T8" fmla="*/ 0 w 15"/>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0" y="52"/>
                    </a:moveTo>
                    <a:lnTo>
                      <a:pt x="0" y="56"/>
                    </a:lnTo>
                    <a:lnTo>
                      <a:pt x="15" y="3"/>
                    </a:lnTo>
                    <a:lnTo>
                      <a:pt x="14" y="0"/>
                    </a:lnTo>
                    <a:lnTo>
                      <a:pt x="0" y="52"/>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0" name="Freeform 973"/>
              <p:cNvSpPr>
                <a:spLocks/>
              </p:cNvSpPr>
              <p:nvPr/>
            </p:nvSpPr>
            <p:spPr bwMode="auto">
              <a:xfrm>
                <a:off x="1934" y="1272"/>
                <a:ext cx="71" cy="39"/>
              </a:xfrm>
              <a:custGeom>
                <a:avLst/>
                <a:gdLst>
                  <a:gd name="T0" fmla="*/ 56 w 71"/>
                  <a:gd name="T1" fmla="*/ 3 h 78"/>
                  <a:gd name="T2" fmla="*/ 0 w 71"/>
                  <a:gd name="T3" fmla="*/ 2 h 78"/>
                  <a:gd name="T4" fmla="*/ 15 w 71"/>
                  <a:gd name="T5" fmla="*/ 0 h 78"/>
                  <a:gd name="T6" fmla="*/ 71 w 71"/>
                  <a:gd name="T7" fmla="*/ 1 h 78"/>
                  <a:gd name="T8" fmla="*/ 56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6" y="78"/>
                    </a:moveTo>
                    <a:lnTo>
                      <a:pt x="0" y="53"/>
                    </a:lnTo>
                    <a:lnTo>
                      <a:pt x="15" y="0"/>
                    </a:lnTo>
                    <a:lnTo>
                      <a:pt x="71" y="26"/>
                    </a:lnTo>
                    <a:lnTo>
                      <a:pt x="56"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1" name="Freeform 974"/>
              <p:cNvSpPr>
                <a:spLocks/>
              </p:cNvSpPr>
              <p:nvPr/>
            </p:nvSpPr>
            <p:spPr bwMode="auto">
              <a:xfrm>
                <a:off x="2152" y="1318"/>
                <a:ext cx="56" cy="15"/>
              </a:xfrm>
              <a:custGeom>
                <a:avLst/>
                <a:gdLst>
                  <a:gd name="T0" fmla="*/ 56 w 56"/>
                  <a:gd name="T1" fmla="*/ 1 h 29"/>
                  <a:gd name="T2" fmla="*/ 0 w 56"/>
                  <a:gd name="T3" fmla="*/ 1 h 29"/>
                  <a:gd name="T4" fmla="*/ 0 w 56"/>
                  <a:gd name="T5" fmla="*/ 0 h 29"/>
                  <a:gd name="T6" fmla="*/ 55 w 56"/>
                  <a:gd name="T7" fmla="*/ 1 h 29"/>
                  <a:gd name="T8" fmla="*/ 56 w 56"/>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9">
                    <a:moveTo>
                      <a:pt x="56" y="29"/>
                    </a:moveTo>
                    <a:lnTo>
                      <a:pt x="0" y="2"/>
                    </a:lnTo>
                    <a:lnTo>
                      <a:pt x="0" y="0"/>
                    </a:lnTo>
                    <a:lnTo>
                      <a:pt x="55" y="26"/>
                    </a:lnTo>
                    <a:lnTo>
                      <a:pt x="56"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2" name="Freeform 975"/>
              <p:cNvSpPr>
                <a:spLocks/>
              </p:cNvSpPr>
              <p:nvPr/>
            </p:nvSpPr>
            <p:spPr bwMode="auto">
              <a:xfrm>
                <a:off x="2136" y="1318"/>
                <a:ext cx="16" cy="27"/>
              </a:xfrm>
              <a:custGeom>
                <a:avLst/>
                <a:gdLst>
                  <a:gd name="T0" fmla="*/ 0 w 16"/>
                  <a:gd name="T1" fmla="*/ 1 h 55"/>
                  <a:gd name="T2" fmla="*/ 1 w 16"/>
                  <a:gd name="T3" fmla="*/ 1 h 55"/>
                  <a:gd name="T4" fmla="*/ 16 w 16"/>
                  <a:gd name="T5" fmla="*/ 0 h 55"/>
                  <a:gd name="T6" fmla="*/ 16 w 16"/>
                  <a:gd name="T7" fmla="*/ 0 h 55"/>
                  <a:gd name="T8" fmla="*/ 0 w 16"/>
                  <a:gd name="T9" fmla="*/ 1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5">
                    <a:moveTo>
                      <a:pt x="0" y="51"/>
                    </a:moveTo>
                    <a:lnTo>
                      <a:pt x="1" y="55"/>
                    </a:lnTo>
                    <a:lnTo>
                      <a:pt x="16" y="2"/>
                    </a:lnTo>
                    <a:lnTo>
                      <a:pt x="16" y="0"/>
                    </a:lnTo>
                    <a:lnTo>
                      <a:pt x="0" y="51"/>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3" name="Freeform 976"/>
              <p:cNvSpPr>
                <a:spLocks/>
              </p:cNvSpPr>
              <p:nvPr/>
            </p:nvSpPr>
            <p:spPr bwMode="auto">
              <a:xfrm>
                <a:off x="2137" y="1319"/>
                <a:ext cx="71" cy="39"/>
              </a:xfrm>
              <a:custGeom>
                <a:avLst/>
                <a:gdLst>
                  <a:gd name="T0" fmla="*/ 56 w 71"/>
                  <a:gd name="T1" fmla="*/ 3 h 78"/>
                  <a:gd name="T2" fmla="*/ 0 w 71"/>
                  <a:gd name="T3" fmla="*/ 2 h 78"/>
                  <a:gd name="T4" fmla="*/ 15 w 71"/>
                  <a:gd name="T5" fmla="*/ 0 h 78"/>
                  <a:gd name="T6" fmla="*/ 71 w 71"/>
                  <a:gd name="T7" fmla="*/ 1 h 78"/>
                  <a:gd name="T8" fmla="*/ 56 w 71"/>
                  <a:gd name="T9" fmla="*/ 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8">
                    <a:moveTo>
                      <a:pt x="56" y="78"/>
                    </a:moveTo>
                    <a:lnTo>
                      <a:pt x="0" y="53"/>
                    </a:lnTo>
                    <a:lnTo>
                      <a:pt x="15" y="0"/>
                    </a:lnTo>
                    <a:lnTo>
                      <a:pt x="71" y="27"/>
                    </a:lnTo>
                    <a:lnTo>
                      <a:pt x="56" y="78"/>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4" name="Freeform 977"/>
              <p:cNvSpPr>
                <a:spLocks/>
              </p:cNvSpPr>
              <p:nvPr/>
            </p:nvSpPr>
            <p:spPr bwMode="auto">
              <a:xfrm>
                <a:off x="2345" y="1364"/>
                <a:ext cx="57" cy="14"/>
              </a:xfrm>
              <a:custGeom>
                <a:avLst/>
                <a:gdLst>
                  <a:gd name="T0" fmla="*/ 57 w 57"/>
                  <a:gd name="T1" fmla="*/ 0 h 29"/>
                  <a:gd name="T2" fmla="*/ 2 w 57"/>
                  <a:gd name="T3" fmla="*/ 0 h 29"/>
                  <a:gd name="T4" fmla="*/ 0 w 57"/>
                  <a:gd name="T5" fmla="*/ 0 h 29"/>
                  <a:gd name="T6" fmla="*/ 57 w 57"/>
                  <a:gd name="T7" fmla="*/ 0 h 29"/>
                  <a:gd name="T8" fmla="*/ 57 w 57"/>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9">
                    <a:moveTo>
                      <a:pt x="57" y="29"/>
                    </a:moveTo>
                    <a:lnTo>
                      <a:pt x="2" y="4"/>
                    </a:lnTo>
                    <a:lnTo>
                      <a:pt x="0" y="0"/>
                    </a:lnTo>
                    <a:lnTo>
                      <a:pt x="57" y="27"/>
                    </a:lnTo>
                    <a:lnTo>
                      <a:pt x="57" y="29"/>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5" name="Freeform 978"/>
              <p:cNvSpPr>
                <a:spLocks/>
              </p:cNvSpPr>
              <p:nvPr/>
            </p:nvSpPr>
            <p:spPr bwMode="auto">
              <a:xfrm>
                <a:off x="2331" y="1364"/>
                <a:ext cx="16" cy="28"/>
              </a:xfrm>
              <a:custGeom>
                <a:avLst/>
                <a:gdLst>
                  <a:gd name="T0" fmla="*/ 0 w 16"/>
                  <a:gd name="T1" fmla="*/ 2 h 56"/>
                  <a:gd name="T2" fmla="*/ 0 w 16"/>
                  <a:gd name="T3" fmla="*/ 2 h 56"/>
                  <a:gd name="T4" fmla="*/ 16 w 16"/>
                  <a:gd name="T5" fmla="*/ 1 h 56"/>
                  <a:gd name="T6" fmla="*/ 14 w 16"/>
                  <a:gd name="T7" fmla="*/ 0 h 56"/>
                  <a:gd name="T8" fmla="*/ 0 w 16"/>
                  <a:gd name="T9" fmla="*/ 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6">
                    <a:moveTo>
                      <a:pt x="0" y="53"/>
                    </a:moveTo>
                    <a:lnTo>
                      <a:pt x="0" y="56"/>
                    </a:lnTo>
                    <a:lnTo>
                      <a:pt x="16" y="4"/>
                    </a:lnTo>
                    <a:lnTo>
                      <a:pt x="14" y="0"/>
                    </a:lnTo>
                    <a:lnTo>
                      <a:pt x="0" y="53"/>
                    </a:lnTo>
                    <a:close/>
                  </a:path>
                </a:pathLst>
              </a:custGeom>
              <a:solidFill>
                <a:srgbClr val="C0C0C0"/>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6" name="Freeform 979"/>
              <p:cNvSpPr>
                <a:spLocks/>
              </p:cNvSpPr>
              <p:nvPr/>
            </p:nvSpPr>
            <p:spPr bwMode="auto">
              <a:xfrm>
                <a:off x="2331" y="1365"/>
                <a:ext cx="71" cy="39"/>
              </a:xfrm>
              <a:custGeom>
                <a:avLst/>
                <a:gdLst>
                  <a:gd name="T0" fmla="*/ 57 w 71"/>
                  <a:gd name="T1" fmla="*/ 3 h 77"/>
                  <a:gd name="T2" fmla="*/ 0 w 71"/>
                  <a:gd name="T3" fmla="*/ 2 h 77"/>
                  <a:gd name="T4" fmla="*/ 16 w 71"/>
                  <a:gd name="T5" fmla="*/ 0 h 77"/>
                  <a:gd name="T6" fmla="*/ 71 w 71"/>
                  <a:gd name="T7" fmla="*/ 1 h 77"/>
                  <a:gd name="T8" fmla="*/ 57 w 71"/>
                  <a:gd name="T9" fmla="*/ 3 h 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77">
                    <a:moveTo>
                      <a:pt x="57" y="77"/>
                    </a:moveTo>
                    <a:lnTo>
                      <a:pt x="0" y="52"/>
                    </a:lnTo>
                    <a:lnTo>
                      <a:pt x="16" y="0"/>
                    </a:lnTo>
                    <a:lnTo>
                      <a:pt x="71" y="25"/>
                    </a:lnTo>
                    <a:lnTo>
                      <a:pt x="57" y="77"/>
                    </a:lnTo>
                    <a:close/>
                  </a:path>
                </a:pathLst>
              </a:custGeom>
              <a:solidFill>
                <a:srgbClr val="FFFFFF"/>
              </a:solidFill>
              <a:ln w="1270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7" name="Freeform 980"/>
              <p:cNvSpPr>
                <a:spLocks/>
              </p:cNvSpPr>
              <p:nvPr/>
            </p:nvSpPr>
            <p:spPr bwMode="auto">
              <a:xfrm>
                <a:off x="970" y="1270"/>
                <a:ext cx="1030" cy="268"/>
              </a:xfrm>
              <a:custGeom>
                <a:avLst/>
                <a:gdLst>
                  <a:gd name="T0" fmla="*/ 1015 w 1030"/>
                  <a:gd name="T1" fmla="*/ 17 h 535"/>
                  <a:gd name="T2" fmla="*/ 1030 w 1030"/>
                  <a:gd name="T3" fmla="*/ 16 h 535"/>
                  <a:gd name="T4" fmla="*/ 0 w 1030"/>
                  <a:gd name="T5" fmla="*/ 0 h 535"/>
                  <a:gd name="T6" fmla="*/ 0 w 1030"/>
                  <a:gd name="T7" fmla="*/ 1 h 535"/>
                  <a:gd name="T8" fmla="*/ 72 w 1030"/>
                  <a:gd name="T9" fmla="*/ 2 h 535"/>
                  <a:gd name="T10" fmla="*/ 143 w 1030"/>
                  <a:gd name="T11" fmla="*/ 3 h 535"/>
                  <a:gd name="T12" fmla="*/ 213 w 1030"/>
                  <a:gd name="T13" fmla="*/ 4 h 535"/>
                  <a:gd name="T14" fmla="*/ 283 w 1030"/>
                  <a:gd name="T15" fmla="*/ 5 h 535"/>
                  <a:gd name="T16" fmla="*/ 351 w 1030"/>
                  <a:gd name="T17" fmla="*/ 6 h 535"/>
                  <a:gd name="T18" fmla="*/ 416 w 1030"/>
                  <a:gd name="T19" fmla="*/ 7 h 535"/>
                  <a:gd name="T20" fmla="*/ 481 w 1030"/>
                  <a:gd name="T21" fmla="*/ 8 h 535"/>
                  <a:gd name="T22" fmla="*/ 541 w 1030"/>
                  <a:gd name="T23" fmla="*/ 9 h 535"/>
                  <a:gd name="T24" fmla="*/ 599 w 1030"/>
                  <a:gd name="T25" fmla="*/ 10 h 535"/>
                  <a:gd name="T26" fmla="*/ 654 w 1030"/>
                  <a:gd name="T27" fmla="*/ 11 h 535"/>
                  <a:gd name="T28" fmla="*/ 707 w 1030"/>
                  <a:gd name="T29" fmla="*/ 11 h 535"/>
                  <a:gd name="T30" fmla="*/ 755 w 1030"/>
                  <a:gd name="T31" fmla="*/ 12 h 535"/>
                  <a:gd name="T32" fmla="*/ 799 w 1030"/>
                  <a:gd name="T33" fmla="*/ 13 h 535"/>
                  <a:gd name="T34" fmla="*/ 838 w 1030"/>
                  <a:gd name="T35" fmla="*/ 14 h 535"/>
                  <a:gd name="T36" fmla="*/ 875 w 1030"/>
                  <a:gd name="T37" fmla="*/ 14 h 535"/>
                  <a:gd name="T38" fmla="*/ 906 w 1030"/>
                  <a:gd name="T39" fmla="*/ 15 h 535"/>
                  <a:gd name="T40" fmla="*/ 931 w 1030"/>
                  <a:gd name="T41" fmla="*/ 15 h 535"/>
                  <a:gd name="T42" fmla="*/ 954 w 1030"/>
                  <a:gd name="T43" fmla="*/ 16 h 535"/>
                  <a:gd name="T44" fmla="*/ 971 w 1030"/>
                  <a:gd name="T45" fmla="*/ 16 h 535"/>
                  <a:gd name="T46" fmla="*/ 982 w 1030"/>
                  <a:gd name="T47" fmla="*/ 16 h 535"/>
                  <a:gd name="T48" fmla="*/ 988 w 1030"/>
                  <a:gd name="T49" fmla="*/ 17 h 535"/>
                  <a:gd name="T50" fmla="*/ 989 w 1030"/>
                  <a:gd name="T51" fmla="*/ 17 h 535"/>
                  <a:gd name="T52" fmla="*/ 1015 w 1030"/>
                  <a:gd name="T53" fmla="*/ 17 h 5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30" h="535">
                    <a:moveTo>
                      <a:pt x="1015" y="535"/>
                    </a:moveTo>
                    <a:lnTo>
                      <a:pt x="1030" y="481"/>
                    </a:lnTo>
                    <a:lnTo>
                      <a:pt x="0" y="0"/>
                    </a:lnTo>
                    <a:lnTo>
                      <a:pt x="0" y="1"/>
                    </a:lnTo>
                    <a:lnTo>
                      <a:pt x="72" y="36"/>
                    </a:lnTo>
                    <a:lnTo>
                      <a:pt x="143" y="68"/>
                    </a:lnTo>
                    <a:lnTo>
                      <a:pt x="213" y="103"/>
                    </a:lnTo>
                    <a:lnTo>
                      <a:pt x="283" y="135"/>
                    </a:lnTo>
                    <a:lnTo>
                      <a:pt x="351" y="168"/>
                    </a:lnTo>
                    <a:lnTo>
                      <a:pt x="416" y="200"/>
                    </a:lnTo>
                    <a:lnTo>
                      <a:pt x="481" y="233"/>
                    </a:lnTo>
                    <a:lnTo>
                      <a:pt x="541" y="264"/>
                    </a:lnTo>
                    <a:lnTo>
                      <a:pt x="599" y="293"/>
                    </a:lnTo>
                    <a:lnTo>
                      <a:pt x="654" y="322"/>
                    </a:lnTo>
                    <a:lnTo>
                      <a:pt x="707" y="349"/>
                    </a:lnTo>
                    <a:lnTo>
                      <a:pt x="755" y="374"/>
                    </a:lnTo>
                    <a:lnTo>
                      <a:pt x="799" y="398"/>
                    </a:lnTo>
                    <a:lnTo>
                      <a:pt x="838" y="421"/>
                    </a:lnTo>
                    <a:lnTo>
                      <a:pt x="875" y="441"/>
                    </a:lnTo>
                    <a:lnTo>
                      <a:pt x="906" y="459"/>
                    </a:lnTo>
                    <a:lnTo>
                      <a:pt x="931" y="476"/>
                    </a:lnTo>
                    <a:lnTo>
                      <a:pt x="954" y="490"/>
                    </a:lnTo>
                    <a:lnTo>
                      <a:pt x="971" y="503"/>
                    </a:lnTo>
                    <a:lnTo>
                      <a:pt x="982" y="512"/>
                    </a:lnTo>
                    <a:lnTo>
                      <a:pt x="988" y="519"/>
                    </a:lnTo>
                    <a:lnTo>
                      <a:pt x="989" y="525"/>
                    </a:lnTo>
                    <a:lnTo>
                      <a:pt x="1015" y="535"/>
                    </a:lnTo>
                    <a:close/>
                  </a:path>
                </a:pathLst>
              </a:custGeom>
              <a:solidFill>
                <a:srgbClr val="CCF3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8" name="Freeform 981"/>
              <p:cNvSpPr>
                <a:spLocks/>
              </p:cNvSpPr>
              <p:nvPr/>
            </p:nvSpPr>
            <p:spPr bwMode="auto">
              <a:xfrm>
                <a:off x="970" y="1271"/>
                <a:ext cx="989" cy="262"/>
              </a:xfrm>
              <a:custGeom>
                <a:avLst/>
                <a:gdLst>
                  <a:gd name="T0" fmla="*/ 0 w 989"/>
                  <a:gd name="T1" fmla="*/ 0 h 524"/>
                  <a:gd name="T2" fmla="*/ 72 w 989"/>
                  <a:gd name="T3" fmla="*/ 2 h 524"/>
                  <a:gd name="T4" fmla="*/ 143 w 989"/>
                  <a:gd name="T5" fmla="*/ 3 h 524"/>
                  <a:gd name="T6" fmla="*/ 213 w 989"/>
                  <a:gd name="T7" fmla="*/ 4 h 524"/>
                  <a:gd name="T8" fmla="*/ 283 w 989"/>
                  <a:gd name="T9" fmla="*/ 5 h 524"/>
                  <a:gd name="T10" fmla="*/ 351 w 989"/>
                  <a:gd name="T11" fmla="*/ 6 h 524"/>
                  <a:gd name="T12" fmla="*/ 416 w 989"/>
                  <a:gd name="T13" fmla="*/ 7 h 524"/>
                  <a:gd name="T14" fmla="*/ 481 w 989"/>
                  <a:gd name="T15" fmla="*/ 8 h 524"/>
                  <a:gd name="T16" fmla="*/ 541 w 989"/>
                  <a:gd name="T17" fmla="*/ 9 h 524"/>
                  <a:gd name="T18" fmla="*/ 599 w 989"/>
                  <a:gd name="T19" fmla="*/ 10 h 524"/>
                  <a:gd name="T20" fmla="*/ 654 w 989"/>
                  <a:gd name="T21" fmla="*/ 11 h 524"/>
                  <a:gd name="T22" fmla="*/ 707 w 989"/>
                  <a:gd name="T23" fmla="*/ 11 h 524"/>
                  <a:gd name="T24" fmla="*/ 755 w 989"/>
                  <a:gd name="T25" fmla="*/ 12 h 524"/>
                  <a:gd name="T26" fmla="*/ 799 w 989"/>
                  <a:gd name="T27" fmla="*/ 13 h 524"/>
                  <a:gd name="T28" fmla="*/ 838 w 989"/>
                  <a:gd name="T29" fmla="*/ 14 h 524"/>
                  <a:gd name="T30" fmla="*/ 875 w 989"/>
                  <a:gd name="T31" fmla="*/ 14 h 524"/>
                  <a:gd name="T32" fmla="*/ 906 w 989"/>
                  <a:gd name="T33" fmla="*/ 15 h 524"/>
                  <a:gd name="T34" fmla="*/ 931 w 989"/>
                  <a:gd name="T35" fmla="*/ 15 h 524"/>
                  <a:gd name="T36" fmla="*/ 954 w 989"/>
                  <a:gd name="T37" fmla="*/ 16 h 524"/>
                  <a:gd name="T38" fmla="*/ 971 w 989"/>
                  <a:gd name="T39" fmla="*/ 16 h 524"/>
                  <a:gd name="T40" fmla="*/ 982 w 989"/>
                  <a:gd name="T41" fmla="*/ 16 h 524"/>
                  <a:gd name="T42" fmla="*/ 988 w 989"/>
                  <a:gd name="T43" fmla="*/ 17 h 524"/>
                  <a:gd name="T44" fmla="*/ 989 w 989"/>
                  <a:gd name="T45" fmla="*/ 17 h 524"/>
                  <a:gd name="T46" fmla="*/ 965 w 989"/>
                  <a:gd name="T47" fmla="*/ 17 h 524"/>
                  <a:gd name="T48" fmla="*/ 964 w 989"/>
                  <a:gd name="T49" fmla="*/ 16 h 524"/>
                  <a:gd name="T50" fmla="*/ 957 w 989"/>
                  <a:gd name="T51" fmla="*/ 16 h 524"/>
                  <a:gd name="T52" fmla="*/ 946 w 989"/>
                  <a:gd name="T53" fmla="*/ 16 h 524"/>
                  <a:gd name="T54" fmla="*/ 929 w 989"/>
                  <a:gd name="T55" fmla="*/ 15 h 524"/>
                  <a:gd name="T56" fmla="*/ 909 w 989"/>
                  <a:gd name="T57" fmla="*/ 15 h 524"/>
                  <a:gd name="T58" fmla="*/ 882 w 989"/>
                  <a:gd name="T59" fmla="*/ 15 h 524"/>
                  <a:gd name="T60" fmla="*/ 852 w 989"/>
                  <a:gd name="T61" fmla="*/ 14 h 524"/>
                  <a:gd name="T62" fmla="*/ 817 w 989"/>
                  <a:gd name="T63" fmla="*/ 13 h 524"/>
                  <a:gd name="T64" fmla="*/ 779 w 989"/>
                  <a:gd name="T65" fmla="*/ 13 h 524"/>
                  <a:gd name="T66" fmla="*/ 735 w 989"/>
                  <a:gd name="T67" fmla="*/ 12 h 524"/>
                  <a:gd name="T68" fmla="*/ 688 w 989"/>
                  <a:gd name="T69" fmla="*/ 11 h 524"/>
                  <a:gd name="T70" fmla="*/ 637 w 989"/>
                  <a:gd name="T71" fmla="*/ 10 h 524"/>
                  <a:gd name="T72" fmla="*/ 584 w 989"/>
                  <a:gd name="T73" fmla="*/ 9 h 524"/>
                  <a:gd name="T74" fmla="*/ 527 w 989"/>
                  <a:gd name="T75" fmla="*/ 9 h 524"/>
                  <a:gd name="T76" fmla="*/ 468 w 989"/>
                  <a:gd name="T77" fmla="*/ 8 h 524"/>
                  <a:gd name="T78" fmla="*/ 406 w 989"/>
                  <a:gd name="T79" fmla="*/ 7 h 524"/>
                  <a:gd name="T80" fmla="*/ 341 w 989"/>
                  <a:gd name="T81" fmla="*/ 6 h 524"/>
                  <a:gd name="T82" fmla="*/ 276 w 989"/>
                  <a:gd name="T83" fmla="*/ 5 h 524"/>
                  <a:gd name="T84" fmla="*/ 208 w 989"/>
                  <a:gd name="T85" fmla="*/ 4 h 524"/>
                  <a:gd name="T86" fmla="*/ 138 w 989"/>
                  <a:gd name="T87" fmla="*/ 3 h 524"/>
                  <a:gd name="T88" fmla="*/ 69 w 989"/>
                  <a:gd name="T89" fmla="*/ 2 h 524"/>
                  <a:gd name="T90" fmla="*/ 0 w 989"/>
                  <a:gd name="T91" fmla="*/ 1 h 524"/>
                  <a:gd name="T92" fmla="*/ 0 w 989"/>
                  <a:gd name="T93" fmla="*/ 0 h 5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9" h="524">
                    <a:moveTo>
                      <a:pt x="0" y="0"/>
                    </a:moveTo>
                    <a:lnTo>
                      <a:pt x="72" y="35"/>
                    </a:lnTo>
                    <a:lnTo>
                      <a:pt x="143" y="67"/>
                    </a:lnTo>
                    <a:lnTo>
                      <a:pt x="213" y="102"/>
                    </a:lnTo>
                    <a:lnTo>
                      <a:pt x="283" y="134"/>
                    </a:lnTo>
                    <a:lnTo>
                      <a:pt x="351" y="167"/>
                    </a:lnTo>
                    <a:lnTo>
                      <a:pt x="416" y="199"/>
                    </a:lnTo>
                    <a:lnTo>
                      <a:pt x="481" y="232"/>
                    </a:lnTo>
                    <a:lnTo>
                      <a:pt x="541" y="263"/>
                    </a:lnTo>
                    <a:lnTo>
                      <a:pt x="599" y="292"/>
                    </a:lnTo>
                    <a:lnTo>
                      <a:pt x="654" y="321"/>
                    </a:lnTo>
                    <a:lnTo>
                      <a:pt x="707" y="348"/>
                    </a:lnTo>
                    <a:lnTo>
                      <a:pt x="755" y="373"/>
                    </a:lnTo>
                    <a:lnTo>
                      <a:pt x="799" y="397"/>
                    </a:lnTo>
                    <a:lnTo>
                      <a:pt x="838" y="420"/>
                    </a:lnTo>
                    <a:lnTo>
                      <a:pt x="875" y="440"/>
                    </a:lnTo>
                    <a:lnTo>
                      <a:pt x="906" y="458"/>
                    </a:lnTo>
                    <a:lnTo>
                      <a:pt x="931" y="475"/>
                    </a:lnTo>
                    <a:lnTo>
                      <a:pt x="954" y="489"/>
                    </a:lnTo>
                    <a:lnTo>
                      <a:pt x="971" y="502"/>
                    </a:lnTo>
                    <a:lnTo>
                      <a:pt x="982" y="511"/>
                    </a:lnTo>
                    <a:lnTo>
                      <a:pt x="988" y="518"/>
                    </a:lnTo>
                    <a:lnTo>
                      <a:pt x="989" y="524"/>
                    </a:lnTo>
                    <a:lnTo>
                      <a:pt x="965" y="513"/>
                    </a:lnTo>
                    <a:lnTo>
                      <a:pt x="964" y="507"/>
                    </a:lnTo>
                    <a:lnTo>
                      <a:pt x="957" y="500"/>
                    </a:lnTo>
                    <a:lnTo>
                      <a:pt x="946" y="491"/>
                    </a:lnTo>
                    <a:lnTo>
                      <a:pt x="929" y="478"/>
                    </a:lnTo>
                    <a:lnTo>
                      <a:pt x="909" y="466"/>
                    </a:lnTo>
                    <a:lnTo>
                      <a:pt x="882" y="449"/>
                    </a:lnTo>
                    <a:lnTo>
                      <a:pt x="852" y="431"/>
                    </a:lnTo>
                    <a:lnTo>
                      <a:pt x="817" y="411"/>
                    </a:lnTo>
                    <a:lnTo>
                      <a:pt x="779" y="390"/>
                    </a:lnTo>
                    <a:lnTo>
                      <a:pt x="735" y="366"/>
                    </a:lnTo>
                    <a:lnTo>
                      <a:pt x="688" y="341"/>
                    </a:lnTo>
                    <a:lnTo>
                      <a:pt x="637" y="314"/>
                    </a:lnTo>
                    <a:lnTo>
                      <a:pt x="584" y="286"/>
                    </a:lnTo>
                    <a:lnTo>
                      <a:pt x="527" y="257"/>
                    </a:lnTo>
                    <a:lnTo>
                      <a:pt x="468" y="227"/>
                    </a:lnTo>
                    <a:lnTo>
                      <a:pt x="406" y="196"/>
                    </a:lnTo>
                    <a:lnTo>
                      <a:pt x="341" y="165"/>
                    </a:lnTo>
                    <a:lnTo>
                      <a:pt x="276" y="133"/>
                    </a:lnTo>
                    <a:lnTo>
                      <a:pt x="208" y="100"/>
                    </a:lnTo>
                    <a:lnTo>
                      <a:pt x="138" y="67"/>
                    </a:lnTo>
                    <a:lnTo>
                      <a:pt x="69" y="35"/>
                    </a:lnTo>
                    <a:lnTo>
                      <a:pt x="0" y="2"/>
                    </a:lnTo>
                    <a:lnTo>
                      <a:pt x="0" y="0"/>
                    </a:lnTo>
                    <a:close/>
                  </a:path>
                </a:pathLst>
              </a:custGeom>
              <a:solidFill>
                <a:srgbClr val="CDF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29" name="Freeform 982"/>
              <p:cNvSpPr>
                <a:spLocks/>
              </p:cNvSpPr>
              <p:nvPr/>
            </p:nvSpPr>
            <p:spPr bwMode="auto">
              <a:xfrm>
                <a:off x="969" y="1272"/>
                <a:ext cx="966" cy="255"/>
              </a:xfrm>
              <a:custGeom>
                <a:avLst/>
                <a:gdLst>
                  <a:gd name="T0" fmla="*/ 966 w 966"/>
                  <a:gd name="T1" fmla="*/ 15 h 511"/>
                  <a:gd name="T2" fmla="*/ 965 w 966"/>
                  <a:gd name="T3" fmla="*/ 15 h 511"/>
                  <a:gd name="T4" fmla="*/ 958 w 966"/>
                  <a:gd name="T5" fmla="*/ 15 h 511"/>
                  <a:gd name="T6" fmla="*/ 947 w 966"/>
                  <a:gd name="T7" fmla="*/ 15 h 511"/>
                  <a:gd name="T8" fmla="*/ 930 w 966"/>
                  <a:gd name="T9" fmla="*/ 14 h 511"/>
                  <a:gd name="T10" fmla="*/ 910 w 966"/>
                  <a:gd name="T11" fmla="*/ 14 h 511"/>
                  <a:gd name="T12" fmla="*/ 883 w 966"/>
                  <a:gd name="T13" fmla="*/ 13 h 511"/>
                  <a:gd name="T14" fmla="*/ 853 w 966"/>
                  <a:gd name="T15" fmla="*/ 13 h 511"/>
                  <a:gd name="T16" fmla="*/ 818 w 966"/>
                  <a:gd name="T17" fmla="*/ 12 h 511"/>
                  <a:gd name="T18" fmla="*/ 780 w 966"/>
                  <a:gd name="T19" fmla="*/ 12 h 511"/>
                  <a:gd name="T20" fmla="*/ 736 w 966"/>
                  <a:gd name="T21" fmla="*/ 11 h 511"/>
                  <a:gd name="T22" fmla="*/ 689 w 966"/>
                  <a:gd name="T23" fmla="*/ 10 h 511"/>
                  <a:gd name="T24" fmla="*/ 638 w 966"/>
                  <a:gd name="T25" fmla="*/ 9 h 511"/>
                  <a:gd name="T26" fmla="*/ 585 w 966"/>
                  <a:gd name="T27" fmla="*/ 8 h 511"/>
                  <a:gd name="T28" fmla="*/ 528 w 966"/>
                  <a:gd name="T29" fmla="*/ 7 h 511"/>
                  <a:gd name="T30" fmla="*/ 469 w 966"/>
                  <a:gd name="T31" fmla="*/ 7 h 511"/>
                  <a:gd name="T32" fmla="*/ 407 w 966"/>
                  <a:gd name="T33" fmla="*/ 6 h 511"/>
                  <a:gd name="T34" fmla="*/ 342 w 966"/>
                  <a:gd name="T35" fmla="*/ 5 h 511"/>
                  <a:gd name="T36" fmla="*/ 277 w 966"/>
                  <a:gd name="T37" fmla="*/ 4 h 511"/>
                  <a:gd name="T38" fmla="*/ 209 w 966"/>
                  <a:gd name="T39" fmla="*/ 3 h 511"/>
                  <a:gd name="T40" fmla="*/ 139 w 966"/>
                  <a:gd name="T41" fmla="*/ 2 h 511"/>
                  <a:gd name="T42" fmla="*/ 70 w 966"/>
                  <a:gd name="T43" fmla="*/ 1 h 511"/>
                  <a:gd name="T44" fmla="*/ 1 w 966"/>
                  <a:gd name="T45" fmla="*/ 0 h 511"/>
                  <a:gd name="T46" fmla="*/ 0 w 966"/>
                  <a:gd name="T47" fmla="*/ 0 h 511"/>
                  <a:gd name="T48" fmla="*/ 67 w 966"/>
                  <a:gd name="T49" fmla="*/ 1 h 511"/>
                  <a:gd name="T50" fmla="*/ 135 w 966"/>
                  <a:gd name="T51" fmla="*/ 2 h 511"/>
                  <a:gd name="T52" fmla="*/ 203 w 966"/>
                  <a:gd name="T53" fmla="*/ 3 h 511"/>
                  <a:gd name="T54" fmla="*/ 268 w 966"/>
                  <a:gd name="T55" fmla="*/ 4 h 511"/>
                  <a:gd name="T56" fmla="*/ 333 w 966"/>
                  <a:gd name="T57" fmla="*/ 4 h 511"/>
                  <a:gd name="T58" fmla="*/ 395 w 966"/>
                  <a:gd name="T59" fmla="*/ 5 h 511"/>
                  <a:gd name="T60" fmla="*/ 456 w 966"/>
                  <a:gd name="T61" fmla="*/ 6 h 511"/>
                  <a:gd name="T62" fmla="*/ 514 w 966"/>
                  <a:gd name="T63" fmla="*/ 7 h 511"/>
                  <a:gd name="T64" fmla="*/ 569 w 966"/>
                  <a:gd name="T65" fmla="*/ 8 h 511"/>
                  <a:gd name="T66" fmla="*/ 621 w 966"/>
                  <a:gd name="T67" fmla="*/ 9 h 511"/>
                  <a:gd name="T68" fmla="*/ 671 w 966"/>
                  <a:gd name="T69" fmla="*/ 10 h 511"/>
                  <a:gd name="T70" fmla="*/ 716 w 966"/>
                  <a:gd name="T71" fmla="*/ 11 h 511"/>
                  <a:gd name="T72" fmla="*/ 757 w 966"/>
                  <a:gd name="T73" fmla="*/ 11 h 511"/>
                  <a:gd name="T74" fmla="*/ 795 w 966"/>
                  <a:gd name="T75" fmla="*/ 12 h 511"/>
                  <a:gd name="T76" fmla="*/ 829 w 966"/>
                  <a:gd name="T77" fmla="*/ 13 h 511"/>
                  <a:gd name="T78" fmla="*/ 859 w 966"/>
                  <a:gd name="T79" fmla="*/ 13 h 511"/>
                  <a:gd name="T80" fmla="*/ 884 w 966"/>
                  <a:gd name="T81" fmla="*/ 14 h 511"/>
                  <a:gd name="T82" fmla="*/ 904 w 966"/>
                  <a:gd name="T83" fmla="*/ 14 h 511"/>
                  <a:gd name="T84" fmla="*/ 921 w 966"/>
                  <a:gd name="T85" fmla="*/ 14 h 511"/>
                  <a:gd name="T86" fmla="*/ 931 w 966"/>
                  <a:gd name="T87" fmla="*/ 15 h 511"/>
                  <a:gd name="T88" fmla="*/ 938 w 966"/>
                  <a:gd name="T89" fmla="*/ 15 h 511"/>
                  <a:gd name="T90" fmla="*/ 940 w 966"/>
                  <a:gd name="T91" fmla="*/ 15 h 511"/>
                  <a:gd name="T92" fmla="*/ 966 w 966"/>
                  <a:gd name="T93" fmla="*/ 15 h 5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66" h="511">
                    <a:moveTo>
                      <a:pt x="966" y="511"/>
                    </a:moveTo>
                    <a:lnTo>
                      <a:pt x="965" y="505"/>
                    </a:lnTo>
                    <a:lnTo>
                      <a:pt x="958" y="498"/>
                    </a:lnTo>
                    <a:lnTo>
                      <a:pt x="947" y="489"/>
                    </a:lnTo>
                    <a:lnTo>
                      <a:pt x="930" y="476"/>
                    </a:lnTo>
                    <a:lnTo>
                      <a:pt x="910" y="464"/>
                    </a:lnTo>
                    <a:lnTo>
                      <a:pt x="883" y="447"/>
                    </a:lnTo>
                    <a:lnTo>
                      <a:pt x="853" y="429"/>
                    </a:lnTo>
                    <a:lnTo>
                      <a:pt x="818" y="409"/>
                    </a:lnTo>
                    <a:lnTo>
                      <a:pt x="780" y="388"/>
                    </a:lnTo>
                    <a:lnTo>
                      <a:pt x="736" y="364"/>
                    </a:lnTo>
                    <a:lnTo>
                      <a:pt x="689" y="339"/>
                    </a:lnTo>
                    <a:lnTo>
                      <a:pt x="638" y="312"/>
                    </a:lnTo>
                    <a:lnTo>
                      <a:pt x="585" y="284"/>
                    </a:lnTo>
                    <a:lnTo>
                      <a:pt x="528" y="255"/>
                    </a:lnTo>
                    <a:lnTo>
                      <a:pt x="469" y="225"/>
                    </a:lnTo>
                    <a:lnTo>
                      <a:pt x="407" y="194"/>
                    </a:lnTo>
                    <a:lnTo>
                      <a:pt x="342" y="163"/>
                    </a:lnTo>
                    <a:lnTo>
                      <a:pt x="277" y="131"/>
                    </a:lnTo>
                    <a:lnTo>
                      <a:pt x="209" y="98"/>
                    </a:lnTo>
                    <a:lnTo>
                      <a:pt x="139" y="65"/>
                    </a:lnTo>
                    <a:lnTo>
                      <a:pt x="70" y="33"/>
                    </a:lnTo>
                    <a:lnTo>
                      <a:pt x="1" y="0"/>
                    </a:lnTo>
                    <a:lnTo>
                      <a:pt x="0" y="2"/>
                    </a:lnTo>
                    <a:lnTo>
                      <a:pt x="67" y="33"/>
                    </a:lnTo>
                    <a:lnTo>
                      <a:pt x="135" y="65"/>
                    </a:lnTo>
                    <a:lnTo>
                      <a:pt x="203" y="96"/>
                    </a:lnTo>
                    <a:lnTo>
                      <a:pt x="268" y="129"/>
                    </a:lnTo>
                    <a:lnTo>
                      <a:pt x="333" y="159"/>
                    </a:lnTo>
                    <a:lnTo>
                      <a:pt x="395" y="190"/>
                    </a:lnTo>
                    <a:lnTo>
                      <a:pt x="456" y="221"/>
                    </a:lnTo>
                    <a:lnTo>
                      <a:pt x="514" y="250"/>
                    </a:lnTo>
                    <a:lnTo>
                      <a:pt x="569" y="279"/>
                    </a:lnTo>
                    <a:lnTo>
                      <a:pt x="621" y="304"/>
                    </a:lnTo>
                    <a:lnTo>
                      <a:pt x="671" y="331"/>
                    </a:lnTo>
                    <a:lnTo>
                      <a:pt x="716" y="355"/>
                    </a:lnTo>
                    <a:lnTo>
                      <a:pt x="757" y="379"/>
                    </a:lnTo>
                    <a:lnTo>
                      <a:pt x="795" y="398"/>
                    </a:lnTo>
                    <a:lnTo>
                      <a:pt x="829" y="418"/>
                    </a:lnTo>
                    <a:lnTo>
                      <a:pt x="859" y="436"/>
                    </a:lnTo>
                    <a:lnTo>
                      <a:pt x="884" y="451"/>
                    </a:lnTo>
                    <a:lnTo>
                      <a:pt x="904" y="465"/>
                    </a:lnTo>
                    <a:lnTo>
                      <a:pt x="921" y="476"/>
                    </a:lnTo>
                    <a:lnTo>
                      <a:pt x="931" y="485"/>
                    </a:lnTo>
                    <a:lnTo>
                      <a:pt x="938" y="493"/>
                    </a:lnTo>
                    <a:lnTo>
                      <a:pt x="940" y="498"/>
                    </a:lnTo>
                    <a:lnTo>
                      <a:pt x="966" y="511"/>
                    </a:lnTo>
                    <a:close/>
                  </a:path>
                </a:pathLst>
              </a:custGeom>
              <a:solidFill>
                <a:srgbClr val="CFF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0" name="Freeform 983"/>
              <p:cNvSpPr>
                <a:spLocks/>
              </p:cNvSpPr>
              <p:nvPr/>
            </p:nvSpPr>
            <p:spPr bwMode="auto">
              <a:xfrm>
                <a:off x="969" y="1273"/>
                <a:ext cx="940" cy="248"/>
              </a:xfrm>
              <a:custGeom>
                <a:avLst/>
                <a:gdLst>
                  <a:gd name="T0" fmla="*/ 0 w 940"/>
                  <a:gd name="T1" fmla="*/ 0 h 496"/>
                  <a:gd name="T2" fmla="*/ 67 w 940"/>
                  <a:gd name="T3" fmla="*/ 1 h 496"/>
                  <a:gd name="T4" fmla="*/ 135 w 940"/>
                  <a:gd name="T5" fmla="*/ 2 h 496"/>
                  <a:gd name="T6" fmla="*/ 203 w 940"/>
                  <a:gd name="T7" fmla="*/ 3 h 496"/>
                  <a:gd name="T8" fmla="*/ 268 w 940"/>
                  <a:gd name="T9" fmla="*/ 4 h 496"/>
                  <a:gd name="T10" fmla="*/ 333 w 940"/>
                  <a:gd name="T11" fmla="*/ 5 h 496"/>
                  <a:gd name="T12" fmla="*/ 395 w 940"/>
                  <a:gd name="T13" fmla="*/ 6 h 496"/>
                  <a:gd name="T14" fmla="*/ 456 w 940"/>
                  <a:gd name="T15" fmla="*/ 7 h 496"/>
                  <a:gd name="T16" fmla="*/ 514 w 940"/>
                  <a:gd name="T17" fmla="*/ 8 h 496"/>
                  <a:gd name="T18" fmla="*/ 569 w 940"/>
                  <a:gd name="T19" fmla="*/ 9 h 496"/>
                  <a:gd name="T20" fmla="*/ 621 w 940"/>
                  <a:gd name="T21" fmla="*/ 10 h 496"/>
                  <a:gd name="T22" fmla="*/ 671 w 940"/>
                  <a:gd name="T23" fmla="*/ 11 h 496"/>
                  <a:gd name="T24" fmla="*/ 716 w 940"/>
                  <a:gd name="T25" fmla="*/ 12 h 496"/>
                  <a:gd name="T26" fmla="*/ 757 w 940"/>
                  <a:gd name="T27" fmla="*/ 12 h 496"/>
                  <a:gd name="T28" fmla="*/ 795 w 940"/>
                  <a:gd name="T29" fmla="*/ 13 h 496"/>
                  <a:gd name="T30" fmla="*/ 829 w 940"/>
                  <a:gd name="T31" fmla="*/ 13 h 496"/>
                  <a:gd name="T32" fmla="*/ 859 w 940"/>
                  <a:gd name="T33" fmla="*/ 14 h 496"/>
                  <a:gd name="T34" fmla="*/ 884 w 940"/>
                  <a:gd name="T35" fmla="*/ 15 h 496"/>
                  <a:gd name="T36" fmla="*/ 904 w 940"/>
                  <a:gd name="T37" fmla="*/ 15 h 496"/>
                  <a:gd name="T38" fmla="*/ 921 w 940"/>
                  <a:gd name="T39" fmla="*/ 15 h 496"/>
                  <a:gd name="T40" fmla="*/ 931 w 940"/>
                  <a:gd name="T41" fmla="*/ 16 h 496"/>
                  <a:gd name="T42" fmla="*/ 938 w 940"/>
                  <a:gd name="T43" fmla="*/ 16 h 496"/>
                  <a:gd name="T44" fmla="*/ 940 w 940"/>
                  <a:gd name="T45" fmla="*/ 16 h 496"/>
                  <a:gd name="T46" fmla="*/ 911 w 940"/>
                  <a:gd name="T47" fmla="*/ 16 h 496"/>
                  <a:gd name="T48" fmla="*/ 910 w 940"/>
                  <a:gd name="T49" fmla="*/ 15 h 496"/>
                  <a:gd name="T50" fmla="*/ 903 w 940"/>
                  <a:gd name="T51" fmla="*/ 15 h 496"/>
                  <a:gd name="T52" fmla="*/ 891 w 940"/>
                  <a:gd name="T53" fmla="*/ 15 h 496"/>
                  <a:gd name="T54" fmla="*/ 874 w 940"/>
                  <a:gd name="T55" fmla="*/ 15 h 496"/>
                  <a:gd name="T56" fmla="*/ 853 w 940"/>
                  <a:gd name="T57" fmla="*/ 14 h 496"/>
                  <a:gd name="T58" fmla="*/ 826 w 940"/>
                  <a:gd name="T59" fmla="*/ 14 h 496"/>
                  <a:gd name="T60" fmla="*/ 794 w 940"/>
                  <a:gd name="T61" fmla="*/ 13 h 496"/>
                  <a:gd name="T62" fmla="*/ 759 w 940"/>
                  <a:gd name="T63" fmla="*/ 12 h 496"/>
                  <a:gd name="T64" fmla="*/ 718 w 940"/>
                  <a:gd name="T65" fmla="*/ 12 h 496"/>
                  <a:gd name="T66" fmla="*/ 674 w 940"/>
                  <a:gd name="T67" fmla="*/ 11 h 496"/>
                  <a:gd name="T68" fmla="*/ 626 w 940"/>
                  <a:gd name="T69" fmla="*/ 10 h 496"/>
                  <a:gd name="T70" fmla="*/ 573 w 940"/>
                  <a:gd name="T71" fmla="*/ 9 h 496"/>
                  <a:gd name="T72" fmla="*/ 518 w 940"/>
                  <a:gd name="T73" fmla="*/ 8 h 496"/>
                  <a:gd name="T74" fmla="*/ 460 w 940"/>
                  <a:gd name="T75" fmla="*/ 7 h 496"/>
                  <a:gd name="T76" fmla="*/ 400 w 940"/>
                  <a:gd name="T77" fmla="*/ 7 h 496"/>
                  <a:gd name="T78" fmla="*/ 337 w 940"/>
                  <a:gd name="T79" fmla="*/ 6 h 496"/>
                  <a:gd name="T80" fmla="*/ 272 w 940"/>
                  <a:gd name="T81" fmla="*/ 5 h 496"/>
                  <a:gd name="T82" fmla="*/ 206 w 940"/>
                  <a:gd name="T83" fmla="*/ 4 h 496"/>
                  <a:gd name="T84" fmla="*/ 138 w 940"/>
                  <a:gd name="T85" fmla="*/ 3 h 496"/>
                  <a:gd name="T86" fmla="*/ 69 w 940"/>
                  <a:gd name="T87" fmla="*/ 2 h 496"/>
                  <a:gd name="T88" fmla="*/ 0 w 940"/>
                  <a:gd name="T89" fmla="*/ 0 h 496"/>
                  <a:gd name="T90" fmla="*/ 0 w 940"/>
                  <a:gd name="T91" fmla="*/ 0 h 4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0" h="496">
                    <a:moveTo>
                      <a:pt x="0" y="0"/>
                    </a:moveTo>
                    <a:lnTo>
                      <a:pt x="67" y="31"/>
                    </a:lnTo>
                    <a:lnTo>
                      <a:pt x="135" y="63"/>
                    </a:lnTo>
                    <a:lnTo>
                      <a:pt x="203" y="94"/>
                    </a:lnTo>
                    <a:lnTo>
                      <a:pt x="268" y="127"/>
                    </a:lnTo>
                    <a:lnTo>
                      <a:pt x="333" y="157"/>
                    </a:lnTo>
                    <a:lnTo>
                      <a:pt x="395" y="188"/>
                    </a:lnTo>
                    <a:lnTo>
                      <a:pt x="456" y="219"/>
                    </a:lnTo>
                    <a:lnTo>
                      <a:pt x="514" y="248"/>
                    </a:lnTo>
                    <a:lnTo>
                      <a:pt x="569" y="277"/>
                    </a:lnTo>
                    <a:lnTo>
                      <a:pt x="621" y="302"/>
                    </a:lnTo>
                    <a:lnTo>
                      <a:pt x="671" y="329"/>
                    </a:lnTo>
                    <a:lnTo>
                      <a:pt x="716" y="353"/>
                    </a:lnTo>
                    <a:lnTo>
                      <a:pt x="757" y="377"/>
                    </a:lnTo>
                    <a:lnTo>
                      <a:pt x="795" y="396"/>
                    </a:lnTo>
                    <a:lnTo>
                      <a:pt x="829" y="416"/>
                    </a:lnTo>
                    <a:lnTo>
                      <a:pt x="859" y="434"/>
                    </a:lnTo>
                    <a:lnTo>
                      <a:pt x="884" y="449"/>
                    </a:lnTo>
                    <a:lnTo>
                      <a:pt x="904" y="463"/>
                    </a:lnTo>
                    <a:lnTo>
                      <a:pt x="921" y="474"/>
                    </a:lnTo>
                    <a:lnTo>
                      <a:pt x="931" y="483"/>
                    </a:lnTo>
                    <a:lnTo>
                      <a:pt x="938" y="491"/>
                    </a:lnTo>
                    <a:lnTo>
                      <a:pt x="940" y="496"/>
                    </a:lnTo>
                    <a:lnTo>
                      <a:pt x="911" y="483"/>
                    </a:lnTo>
                    <a:lnTo>
                      <a:pt x="910" y="478"/>
                    </a:lnTo>
                    <a:lnTo>
                      <a:pt x="903" y="471"/>
                    </a:lnTo>
                    <a:lnTo>
                      <a:pt x="891" y="462"/>
                    </a:lnTo>
                    <a:lnTo>
                      <a:pt x="874" y="449"/>
                    </a:lnTo>
                    <a:lnTo>
                      <a:pt x="853" y="434"/>
                    </a:lnTo>
                    <a:lnTo>
                      <a:pt x="826" y="418"/>
                    </a:lnTo>
                    <a:lnTo>
                      <a:pt x="794" y="400"/>
                    </a:lnTo>
                    <a:lnTo>
                      <a:pt x="759" y="380"/>
                    </a:lnTo>
                    <a:lnTo>
                      <a:pt x="718" y="357"/>
                    </a:lnTo>
                    <a:lnTo>
                      <a:pt x="674" y="333"/>
                    </a:lnTo>
                    <a:lnTo>
                      <a:pt x="626" y="308"/>
                    </a:lnTo>
                    <a:lnTo>
                      <a:pt x="573" y="281"/>
                    </a:lnTo>
                    <a:lnTo>
                      <a:pt x="518" y="253"/>
                    </a:lnTo>
                    <a:lnTo>
                      <a:pt x="460" y="223"/>
                    </a:lnTo>
                    <a:lnTo>
                      <a:pt x="400" y="194"/>
                    </a:lnTo>
                    <a:lnTo>
                      <a:pt x="337" y="163"/>
                    </a:lnTo>
                    <a:lnTo>
                      <a:pt x="272" y="130"/>
                    </a:lnTo>
                    <a:lnTo>
                      <a:pt x="206" y="98"/>
                    </a:lnTo>
                    <a:lnTo>
                      <a:pt x="138" y="65"/>
                    </a:lnTo>
                    <a:lnTo>
                      <a:pt x="69" y="33"/>
                    </a:lnTo>
                    <a:lnTo>
                      <a:pt x="0" y="0"/>
                    </a:lnTo>
                    <a:close/>
                  </a:path>
                </a:pathLst>
              </a:custGeom>
              <a:solidFill>
                <a:srgbClr val="D1F1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1" name="Freeform 984"/>
              <p:cNvSpPr>
                <a:spLocks/>
              </p:cNvSpPr>
              <p:nvPr/>
            </p:nvSpPr>
            <p:spPr bwMode="auto">
              <a:xfrm>
                <a:off x="969" y="1273"/>
                <a:ext cx="911" cy="242"/>
              </a:xfrm>
              <a:custGeom>
                <a:avLst/>
                <a:gdLst>
                  <a:gd name="T0" fmla="*/ 911 w 911"/>
                  <a:gd name="T1" fmla="*/ 16 h 483"/>
                  <a:gd name="T2" fmla="*/ 910 w 911"/>
                  <a:gd name="T3" fmla="*/ 15 h 483"/>
                  <a:gd name="T4" fmla="*/ 903 w 911"/>
                  <a:gd name="T5" fmla="*/ 15 h 483"/>
                  <a:gd name="T6" fmla="*/ 891 w 911"/>
                  <a:gd name="T7" fmla="*/ 15 h 483"/>
                  <a:gd name="T8" fmla="*/ 874 w 911"/>
                  <a:gd name="T9" fmla="*/ 15 h 483"/>
                  <a:gd name="T10" fmla="*/ 853 w 911"/>
                  <a:gd name="T11" fmla="*/ 14 h 483"/>
                  <a:gd name="T12" fmla="*/ 826 w 911"/>
                  <a:gd name="T13" fmla="*/ 14 h 483"/>
                  <a:gd name="T14" fmla="*/ 794 w 911"/>
                  <a:gd name="T15" fmla="*/ 13 h 483"/>
                  <a:gd name="T16" fmla="*/ 759 w 911"/>
                  <a:gd name="T17" fmla="*/ 12 h 483"/>
                  <a:gd name="T18" fmla="*/ 718 w 911"/>
                  <a:gd name="T19" fmla="*/ 12 h 483"/>
                  <a:gd name="T20" fmla="*/ 674 w 911"/>
                  <a:gd name="T21" fmla="*/ 11 h 483"/>
                  <a:gd name="T22" fmla="*/ 626 w 911"/>
                  <a:gd name="T23" fmla="*/ 10 h 483"/>
                  <a:gd name="T24" fmla="*/ 573 w 911"/>
                  <a:gd name="T25" fmla="*/ 9 h 483"/>
                  <a:gd name="T26" fmla="*/ 518 w 911"/>
                  <a:gd name="T27" fmla="*/ 8 h 483"/>
                  <a:gd name="T28" fmla="*/ 460 w 911"/>
                  <a:gd name="T29" fmla="*/ 7 h 483"/>
                  <a:gd name="T30" fmla="*/ 400 w 911"/>
                  <a:gd name="T31" fmla="*/ 7 h 483"/>
                  <a:gd name="T32" fmla="*/ 337 w 911"/>
                  <a:gd name="T33" fmla="*/ 6 h 483"/>
                  <a:gd name="T34" fmla="*/ 272 w 911"/>
                  <a:gd name="T35" fmla="*/ 5 h 483"/>
                  <a:gd name="T36" fmla="*/ 206 w 911"/>
                  <a:gd name="T37" fmla="*/ 4 h 483"/>
                  <a:gd name="T38" fmla="*/ 138 w 911"/>
                  <a:gd name="T39" fmla="*/ 3 h 483"/>
                  <a:gd name="T40" fmla="*/ 69 w 911"/>
                  <a:gd name="T41" fmla="*/ 2 h 483"/>
                  <a:gd name="T42" fmla="*/ 0 w 911"/>
                  <a:gd name="T43" fmla="*/ 0 h 483"/>
                  <a:gd name="T44" fmla="*/ 0 w 911"/>
                  <a:gd name="T45" fmla="*/ 1 h 483"/>
                  <a:gd name="T46" fmla="*/ 66 w 911"/>
                  <a:gd name="T47" fmla="*/ 2 h 483"/>
                  <a:gd name="T48" fmla="*/ 132 w 911"/>
                  <a:gd name="T49" fmla="*/ 3 h 483"/>
                  <a:gd name="T50" fmla="*/ 199 w 911"/>
                  <a:gd name="T51" fmla="*/ 3 h 483"/>
                  <a:gd name="T52" fmla="*/ 262 w 911"/>
                  <a:gd name="T53" fmla="*/ 5 h 483"/>
                  <a:gd name="T54" fmla="*/ 326 w 911"/>
                  <a:gd name="T55" fmla="*/ 5 h 483"/>
                  <a:gd name="T56" fmla="*/ 387 w 911"/>
                  <a:gd name="T57" fmla="*/ 6 h 483"/>
                  <a:gd name="T58" fmla="*/ 446 w 911"/>
                  <a:gd name="T59" fmla="*/ 7 h 483"/>
                  <a:gd name="T60" fmla="*/ 501 w 911"/>
                  <a:gd name="T61" fmla="*/ 8 h 483"/>
                  <a:gd name="T62" fmla="*/ 555 w 911"/>
                  <a:gd name="T63" fmla="*/ 9 h 483"/>
                  <a:gd name="T64" fmla="*/ 606 w 911"/>
                  <a:gd name="T65" fmla="*/ 10 h 483"/>
                  <a:gd name="T66" fmla="*/ 653 w 911"/>
                  <a:gd name="T67" fmla="*/ 11 h 483"/>
                  <a:gd name="T68" fmla="*/ 695 w 911"/>
                  <a:gd name="T69" fmla="*/ 11 h 483"/>
                  <a:gd name="T70" fmla="*/ 735 w 911"/>
                  <a:gd name="T71" fmla="*/ 12 h 483"/>
                  <a:gd name="T72" fmla="*/ 768 w 911"/>
                  <a:gd name="T73" fmla="*/ 13 h 483"/>
                  <a:gd name="T74" fmla="*/ 800 w 911"/>
                  <a:gd name="T75" fmla="*/ 13 h 483"/>
                  <a:gd name="T76" fmla="*/ 825 w 911"/>
                  <a:gd name="T77" fmla="*/ 14 h 483"/>
                  <a:gd name="T78" fmla="*/ 846 w 911"/>
                  <a:gd name="T79" fmla="*/ 14 h 483"/>
                  <a:gd name="T80" fmla="*/ 863 w 911"/>
                  <a:gd name="T81" fmla="*/ 14 h 483"/>
                  <a:gd name="T82" fmla="*/ 874 w 911"/>
                  <a:gd name="T83" fmla="*/ 15 h 483"/>
                  <a:gd name="T84" fmla="*/ 880 w 911"/>
                  <a:gd name="T85" fmla="*/ 15 h 483"/>
                  <a:gd name="T86" fmla="*/ 882 w 911"/>
                  <a:gd name="T87" fmla="*/ 15 h 483"/>
                  <a:gd name="T88" fmla="*/ 911 w 911"/>
                  <a:gd name="T89" fmla="*/ 16 h 4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1" h="483">
                    <a:moveTo>
                      <a:pt x="911" y="483"/>
                    </a:moveTo>
                    <a:lnTo>
                      <a:pt x="910" y="478"/>
                    </a:lnTo>
                    <a:lnTo>
                      <a:pt x="903" y="471"/>
                    </a:lnTo>
                    <a:lnTo>
                      <a:pt x="891" y="462"/>
                    </a:lnTo>
                    <a:lnTo>
                      <a:pt x="874" y="449"/>
                    </a:lnTo>
                    <a:lnTo>
                      <a:pt x="853" y="434"/>
                    </a:lnTo>
                    <a:lnTo>
                      <a:pt x="826" y="418"/>
                    </a:lnTo>
                    <a:lnTo>
                      <a:pt x="794" y="400"/>
                    </a:lnTo>
                    <a:lnTo>
                      <a:pt x="759" y="380"/>
                    </a:lnTo>
                    <a:lnTo>
                      <a:pt x="718" y="357"/>
                    </a:lnTo>
                    <a:lnTo>
                      <a:pt x="674" y="333"/>
                    </a:lnTo>
                    <a:lnTo>
                      <a:pt x="626" y="308"/>
                    </a:lnTo>
                    <a:lnTo>
                      <a:pt x="573" y="281"/>
                    </a:lnTo>
                    <a:lnTo>
                      <a:pt x="518" y="253"/>
                    </a:lnTo>
                    <a:lnTo>
                      <a:pt x="460" y="223"/>
                    </a:lnTo>
                    <a:lnTo>
                      <a:pt x="400" y="194"/>
                    </a:lnTo>
                    <a:lnTo>
                      <a:pt x="337" y="163"/>
                    </a:lnTo>
                    <a:lnTo>
                      <a:pt x="272" y="130"/>
                    </a:lnTo>
                    <a:lnTo>
                      <a:pt x="206" y="98"/>
                    </a:lnTo>
                    <a:lnTo>
                      <a:pt x="138" y="65"/>
                    </a:lnTo>
                    <a:lnTo>
                      <a:pt x="69" y="33"/>
                    </a:lnTo>
                    <a:lnTo>
                      <a:pt x="0" y="0"/>
                    </a:lnTo>
                    <a:lnTo>
                      <a:pt x="0" y="2"/>
                    </a:lnTo>
                    <a:lnTo>
                      <a:pt x="66" y="34"/>
                    </a:lnTo>
                    <a:lnTo>
                      <a:pt x="132" y="65"/>
                    </a:lnTo>
                    <a:lnTo>
                      <a:pt x="199" y="96"/>
                    </a:lnTo>
                    <a:lnTo>
                      <a:pt x="262" y="129"/>
                    </a:lnTo>
                    <a:lnTo>
                      <a:pt x="326" y="159"/>
                    </a:lnTo>
                    <a:lnTo>
                      <a:pt x="387" y="188"/>
                    </a:lnTo>
                    <a:lnTo>
                      <a:pt x="446" y="217"/>
                    </a:lnTo>
                    <a:lnTo>
                      <a:pt x="501" y="246"/>
                    </a:lnTo>
                    <a:lnTo>
                      <a:pt x="555" y="273"/>
                    </a:lnTo>
                    <a:lnTo>
                      <a:pt x="606" y="300"/>
                    </a:lnTo>
                    <a:lnTo>
                      <a:pt x="653" y="324"/>
                    </a:lnTo>
                    <a:lnTo>
                      <a:pt x="695" y="348"/>
                    </a:lnTo>
                    <a:lnTo>
                      <a:pt x="735" y="369"/>
                    </a:lnTo>
                    <a:lnTo>
                      <a:pt x="768" y="389"/>
                    </a:lnTo>
                    <a:lnTo>
                      <a:pt x="800" y="407"/>
                    </a:lnTo>
                    <a:lnTo>
                      <a:pt x="825" y="422"/>
                    </a:lnTo>
                    <a:lnTo>
                      <a:pt x="846" y="436"/>
                    </a:lnTo>
                    <a:lnTo>
                      <a:pt x="863" y="447"/>
                    </a:lnTo>
                    <a:lnTo>
                      <a:pt x="874" y="458"/>
                    </a:lnTo>
                    <a:lnTo>
                      <a:pt x="880" y="465"/>
                    </a:lnTo>
                    <a:lnTo>
                      <a:pt x="882" y="469"/>
                    </a:lnTo>
                    <a:lnTo>
                      <a:pt x="911" y="483"/>
                    </a:lnTo>
                    <a:close/>
                  </a:path>
                </a:pathLst>
              </a:custGeom>
              <a:solidFill>
                <a:srgbClr val="D2F1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2" name="Freeform 985"/>
              <p:cNvSpPr>
                <a:spLocks/>
              </p:cNvSpPr>
              <p:nvPr/>
            </p:nvSpPr>
            <p:spPr bwMode="auto">
              <a:xfrm>
                <a:off x="967" y="1274"/>
                <a:ext cx="884" cy="233"/>
              </a:xfrm>
              <a:custGeom>
                <a:avLst/>
                <a:gdLst>
                  <a:gd name="T0" fmla="*/ 2 w 884"/>
                  <a:gd name="T1" fmla="*/ 0 h 467"/>
                  <a:gd name="T2" fmla="*/ 68 w 884"/>
                  <a:gd name="T3" fmla="*/ 1 h 467"/>
                  <a:gd name="T4" fmla="*/ 134 w 884"/>
                  <a:gd name="T5" fmla="*/ 1 h 467"/>
                  <a:gd name="T6" fmla="*/ 201 w 884"/>
                  <a:gd name="T7" fmla="*/ 2 h 467"/>
                  <a:gd name="T8" fmla="*/ 264 w 884"/>
                  <a:gd name="T9" fmla="*/ 3 h 467"/>
                  <a:gd name="T10" fmla="*/ 328 w 884"/>
                  <a:gd name="T11" fmla="*/ 4 h 467"/>
                  <a:gd name="T12" fmla="*/ 389 w 884"/>
                  <a:gd name="T13" fmla="*/ 5 h 467"/>
                  <a:gd name="T14" fmla="*/ 448 w 884"/>
                  <a:gd name="T15" fmla="*/ 6 h 467"/>
                  <a:gd name="T16" fmla="*/ 503 w 884"/>
                  <a:gd name="T17" fmla="*/ 7 h 467"/>
                  <a:gd name="T18" fmla="*/ 557 w 884"/>
                  <a:gd name="T19" fmla="*/ 8 h 467"/>
                  <a:gd name="T20" fmla="*/ 608 w 884"/>
                  <a:gd name="T21" fmla="*/ 9 h 467"/>
                  <a:gd name="T22" fmla="*/ 655 w 884"/>
                  <a:gd name="T23" fmla="*/ 10 h 467"/>
                  <a:gd name="T24" fmla="*/ 697 w 884"/>
                  <a:gd name="T25" fmla="*/ 10 h 467"/>
                  <a:gd name="T26" fmla="*/ 737 w 884"/>
                  <a:gd name="T27" fmla="*/ 11 h 467"/>
                  <a:gd name="T28" fmla="*/ 770 w 884"/>
                  <a:gd name="T29" fmla="*/ 12 h 467"/>
                  <a:gd name="T30" fmla="*/ 802 w 884"/>
                  <a:gd name="T31" fmla="*/ 12 h 467"/>
                  <a:gd name="T32" fmla="*/ 827 w 884"/>
                  <a:gd name="T33" fmla="*/ 13 h 467"/>
                  <a:gd name="T34" fmla="*/ 848 w 884"/>
                  <a:gd name="T35" fmla="*/ 13 h 467"/>
                  <a:gd name="T36" fmla="*/ 865 w 884"/>
                  <a:gd name="T37" fmla="*/ 13 h 467"/>
                  <a:gd name="T38" fmla="*/ 876 w 884"/>
                  <a:gd name="T39" fmla="*/ 14 h 467"/>
                  <a:gd name="T40" fmla="*/ 882 w 884"/>
                  <a:gd name="T41" fmla="*/ 14 h 467"/>
                  <a:gd name="T42" fmla="*/ 884 w 884"/>
                  <a:gd name="T43" fmla="*/ 14 h 467"/>
                  <a:gd name="T44" fmla="*/ 854 w 884"/>
                  <a:gd name="T45" fmla="*/ 14 h 467"/>
                  <a:gd name="T46" fmla="*/ 852 w 884"/>
                  <a:gd name="T47" fmla="*/ 14 h 467"/>
                  <a:gd name="T48" fmla="*/ 845 w 884"/>
                  <a:gd name="T49" fmla="*/ 13 h 467"/>
                  <a:gd name="T50" fmla="*/ 834 w 884"/>
                  <a:gd name="T51" fmla="*/ 13 h 467"/>
                  <a:gd name="T52" fmla="*/ 819 w 884"/>
                  <a:gd name="T53" fmla="*/ 13 h 467"/>
                  <a:gd name="T54" fmla="*/ 799 w 884"/>
                  <a:gd name="T55" fmla="*/ 12 h 467"/>
                  <a:gd name="T56" fmla="*/ 773 w 884"/>
                  <a:gd name="T57" fmla="*/ 12 h 467"/>
                  <a:gd name="T58" fmla="*/ 744 w 884"/>
                  <a:gd name="T59" fmla="*/ 11 h 467"/>
                  <a:gd name="T60" fmla="*/ 711 w 884"/>
                  <a:gd name="T61" fmla="*/ 11 h 467"/>
                  <a:gd name="T62" fmla="*/ 673 w 884"/>
                  <a:gd name="T63" fmla="*/ 10 h 467"/>
                  <a:gd name="T64" fmla="*/ 632 w 884"/>
                  <a:gd name="T65" fmla="*/ 9 h 467"/>
                  <a:gd name="T66" fmla="*/ 587 w 884"/>
                  <a:gd name="T67" fmla="*/ 9 h 467"/>
                  <a:gd name="T68" fmla="*/ 537 w 884"/>
                  <a:gd name="T69" fmla="*/ 8 h 467"/>
                  <a:gd name="T70" fmla="*/ 486 w 884"/>
                  <a:gd name="T71" fmla="*/ 7 h 467"/>
                  <a:gd name="T72" fmla="*/ 431 w 884"/>
                  <a:gd name="T73" fmla="*/ 6 h 467"/>
                  <a:gd name="T74" fmla="*/ 375 w 884"/>
                  <a:gd name="T75" fmla="*/ 5 h 467"/>
                  <a:gd name="T76" fmla="*/ 317 w 884"/>
                  <a:gd name="T77" fmla="*/ 4 h 467"/>
                  <a:gd name="T78" fmla="*/ 256 w 884"/>
                  <a:gd name="T79" fmla="*/ 3 h 467"/>
                  <a:gd name="T80" fmla="*/ 192 w 884"/>
                  <a:gd name="T81" fmla="*/ 2 h 467"/>
                  <a:gd name="T82" fmla="*/ 130 w 884"/>
                  <a:gd name="T83" fmla="*/ 1 h 467"/>
                  <a:gd name="T84" fmla="*/ 65 w 884"/>
                  <a:gd name="T85" fmla="*/ 1 h 467"/>
                  <a:gd name="T86" fmla="*/ 0 w 884"/>
                  <a:gd name="T87" fmla="*/ 0 h 467"/>
                  <a:gd name="T88" fmla="*/ 2 w 884"/>
                  <a:gd name="T89" fmla="*/ 0 h 4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84" h="467">
                    <a:moveTo>
                      <a:pt x="2" y="0"/>
                    </a:moveTo>
                    <a:lnTo>
                      <a:pt x="68" y="32"/>
                    </a:lnTo>
                    <a:lnTo>
                      <a:pt x="134" y="63"/>
                    </a:lnTo>
                    <a:lnTo>
                      <a:pt x="201" y="94"/>
                    </a:lnTo>
                    <a:lnTo>
                      <a:pt x="264" y="127"/>
                    </a:lnTo>
                    <a:lnTo>
                      <a:pt x="328" y="157"/>
                    </a:lnTo>
                    <a:lnTo>
                      <a:pt x="389" y="186"/>
                    </a:lnTo>
                    <a:lnTo>
                      <a:pt x="448" y="215"/>
                    </a:lnTo>
                    <a:lnTo>
                      <a:pt x="503" y="244"/>
                    </a:lnTo>
                    <a:lnTo>
                      <a:pt x="557" y="271"/>
                    </a:lnTo>
                    <a:lnTo>
                      <a:pt x="608" y="298"/>
                    </a:lnTo>
                    <a:lnTo>
                      <a:pt x="655" y="322"/>
                    </a:lnTo>
                    <a:lnTo>
                      <a:pt x="697" y="346"/>
                    </a:lnTo>
                    <a:lnTo>
                      <a:pt x="737" y="367"/>
                    </a:lnTo>
                    <a:lnTo>
                      <a:pt x="770" y="387"/>
                    </a:lnTo>
                    <a:lnTo>
                      <a:pt x="802" y="405"/>
                    </a:lnTo>
                    <a:lnTo>
                      <a:pt x="827" y="420"/>
                    </a:lnTo>
                    <a:lnTo>
                      <a:pt x="848" y="434"/>
                    </a:lnTo>
                    <a:lnTo>
                      <a:pt x="865" y="445"/>
                    </a:lnTo>
                    <a:lnTo>
                      <a:pt x="876" y="456"/>
                    </a:lnTo>
                    <a:lnTo>
                      <a:pt x="882" y="463"/>
                    </a:lnTo>
                    <a:lnTo>
                      <a:pt x="884" y="467"/>
                    </a:lnTo>
                    <a:lnTo>
                      <a:pt x="854" y="452"/>
                    </a:lnTo>
                    <a:lnTo>
                      <a:pt x="852" y="449"/>
                    </a:lnTo>
                    <a:lnTo>
                      <a:pt x="845" y="441"/>
                    </a:lnTo>
                    <a:lnTo>
                      <a:pt x="834" y="432"/>
                    </a:lnTo>
                    <a:lnTo>
                      <a:pt x="819" y="422"/>
                    </a:lnTo>
                    <a:lnTo>
                      <a:pt x="799" y="407"/>
                    </a:lnTo>
                    <a:lnTo>
                      <a:pt x="773" y="393"/>
                    </a:lnTo>
                    <a:lnTo>
                      <a:pt x="744" y="375"/>
                    </a:lnTo>
                    <a:lnTo>
                      <a:pt x="711" y="356"/>
                    </a:lnTo>
                    <a:lnTo>
                      <a:pt x="673" y="335"/>
                    </a:lnTo>
                    <a:lnTo>
                      <a:pt x="632" y="313"/>
                    </a:lnTo>
                    <a:lnTo>
                      <a:pt x="587" y="289"/>
                    </a:lnTo>
                    <a:lnTo>
                      <a:pt x="537" y="264"/>
                    </a:lnTo>
                    <a:lnTo>
                      <a:pt x="486" y="237"/>
                    </a:lnTo>
                    <a:lnTo>
                      <a:pt x="431" y="210"/>
                    </a:lnTo>
                    <a:lnTo>
                      <a:pt x="375" y="183"/>
                    </a:lnTo>
                    <a:lnTo>
                      <a:pt x="317" y="154"/>
                    </a:lnTo>
                    <a:lnTo>
                      <a:pt x="256" y="123"/>
                    </a:lnTo>
                    <a:lnTo>
                      <a:pt x="192" y="94"/>
                    </a:lnTo>
                    <a:lnTo>
                      <a:pt x="130" y="63"/>
                    </a:lnTo>
                    <a:lnTo>
                      <a:pt x="65" y="32"/>
                    </a:lnTo>
                    <a:lnTo>
                      <a:pt x="0" y="2"/>
                    </a:lnTo>
                    <a:lnTo>
                      <a:pt x="2" y="0"/>
                    </a:lnTo>
                    <a:close/>
                  </a:path>
                </a:pathLst>
              </a:custGeom>
              <a:solidFill>
                <a:srgbClr val="D4F0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3" name="Freeform 986"/>
              <p:cNvSpPr>
                <a:spLocks/>
              </p:cNvSpPr>
              <p:nvPr/>
            </p:nvSpPr>
            <p:spPr bwMode="auto">
              <a:xfrm>
                <a:off x="967" y="1275"/>
                <a:ext cx="854" cy="225"/>
              </a:xfrm>
              <a:custGeom>
                <a:avLst/>
                <a:gdLst>
                  <a:gd name="T0" fmla="*/ 854 w 854"/>
                  <a:gd name="T1" fmla="*/ 15 h 450"/>
                  <a:gd name="T2" fmla="*/ 852 w 854"/>
                  <a:gd name="T3" fmla="*/ 14 h 450"/>
                  <a:gd name="T4" fmla="*/ 845 w 854"/>
                  <a:gd name="T5" fmla="*/ 14 h 450"/>
                  <a:gd name="T6" fmla="*/ 834 w 854"/>
                  <a:gd name="T7" fmla="*/ 14 h 450"/>
                  <a:gd name="T8" fmla="*/ 819 w 854"/>
                  <a:gd name="T9" fmla="*/ 14 h 450"/>
                  <a:gd name="T10" fmla="*/ 799 w 854"/>
                  <a:gd name="T11" fmla="*/ 13 h 450"/>
                  <a:gd name="T12" fmla="*/ 773 w 854"/>
                  <a:gd name="T13" fmla="*/ 13 h 450"/>
                  <a:gd name="T14" fmla="*/ 744 w 854"/>
                  <a:gd name="T15" fmla="*/ 12 h 450"/>
                  <a:gd name="T16" fmla="*/ 711 w 854"/>
                  <a:gd name="T17" fmla="*/ 12 h 450"/>
                  <a:gd name="T18" fmla="*/ 673 w 854"/>
                  <a:gd name="T19" fmla="*/ 11 h 450"/>
                  <a:gd name="T20" fmla="*/ 632 w 854"/>
                  <a:gd name="T21" fmla="*/ 10 h 450"/>
                  <a:gd name="T22" fmla="*/ 587 w 854"/>
                  <a:gd name="T23" fmla="*/ 9 h 450"/>
                  <a:gd name="T24" fmla="*/ 537 w 854"/>
                  <a:gd name="T25" fmla="*/ 9 h 450"/>
                  <a:gd name="T26" fmla="*/ 486 w 854"/>
                  <a:gd name="T27" fmla="*/ 8 h 450"/>
                  <a:gd name="T28" fmla="*/ 431 w 854"/>
                  <a:gd name="T29" fmla="*/ 7 h 450"/>
                  <a:gd name="T30" fmla="*/ 375 w 854"/>
                  <a:gd name="T31" fmla="*/ 6 h 450"/>
                  <a:gd name="T32" fmla="*/ 317 w 854"/>
                  <a:gd name="T33" fmla="*/ 5 h 450"/>
                  <a:gd name="T34" fmla="*/ 256 w 854"/>
                  <a:gd name="T35" fmla="*/ 4 h 450"/>
                  <a:gd name="T36" fmla="*/ 192 w 854"/>
                  <a:gd name="T37" fmla="*/ 3 h 450"/>
                  <a:gd name="T38" fmla="*/ 130 w 854"/>
                  <a:gd name="T39" fmla="*/ 2 h 450"/>
                  <a:gd name="T40" fmla="*/ 65 w 854"/>
                  <a:gd name="T41" fmla="*/ 1 h 450"/>
                  <a:gd name="T42" fmla="*/ 0 w 854"/>
                  <a:gd name="T43" fmla="*/ 0 h 450"/>
                  <a:gd name="T44" fmla="*/ 0 w 854"/>
                  <a:gd name="T45" fmla="*/ 1 h 450"/>
                  <a:gd name="T46" fmla="*/ 65 w 854"/>
                  <a:gd name="T47" fmla="*/ 1 h 450"/>
                  <a:gd name="T48" fmla="*/ 130 w 854"/>
                  <a:gd name="T49" fmla="*/ 2 h 450"/>
                  <a:gd name="T50" fmla="*/ 194 w 854"/>
                  <a:gd name="T51" fmla="*/ 3 h 450"/>
                  <a:gd name="T52" fmla="*/ 257 w 854"/>
                  <a:gd name="T53" fmla="*/ 4 h 450"/>
                  <a:gd name="T54" fmla="*/ 318 w 854"/>
                  <a:gd name="T55" fmla="*/ 5 h 450"/>
                  <a:gd name="T56" fmla="*/ 378 w 854"/>
                  <a:gd name="T57" fmla="*/ 6 h 450"/>
                  <a:gd name="T58" fmla="*/ 434 w 854"/>
                  <a:gd name="T59" fmla="*/ 7 h 450"/>
                  <a:gd name="T60" fmla="*/ 488 w 854"/>
                  <a:gd name="T61" fmla="*/ 8 h 450"/>
                  <a:gd name="T62" fmla="*/ 539 w 854"/>
                  <a:gd name="T63" fmla="*/ 9 h 450"/>
                  <a:gd name="T64" fmla="*/ 585 w 854"/>
                  <a:gd name="T65" fmla="*/ 10 h 450"/>
                  <a:gd name="T66" fmla="*/ 629 w 854"/>
                  <a:gd name="T67" fmla="*/ 10 h 450"/>
                  <a:gd name="T68" fmla="*/ 669 w 854"/>
                  <a:gd name="T69" fmla="*/ 11 h 450"/>
                  <a:gd name="T70" fmla="*/ 705 w 854"/>
                  <a:gd name="T71" fmla="*/ 12 h 450"/>
                  <a:gd name="T72" fmla="*/ 737 w 854"/>
                  <a:gd name="T73" fmla="*/ 12 h 450"/>
                  <a:gd name="T74" fmla="*/ 762 w 854"/>
                  <a:gd name="T75" fmla="*/ 13 h 450"/>
                  <a:gd name="T76" fmla="*/ 785 w 854"/>
                  <a:gd name="T77" fmla="*/ 13 h 450"/>
                  <a:gd name="T78" fmla="*/ 802 w 854"/>
                  <a:gd name="T79" fmla="*/ 13 h 450"/>
                  <a:gd name="T80" fmla="*/ 813 w 854"/>
                  <a:gd name="T81" fmla="*/ 14 h 450"/>
                  <a:gd name="T82" fmla="*/ 820 w 854"/>
                  <a:gd name="T83" fmla="*/ 14 h 450"/>
                  <a:gd name="T84" fmla="*/ 821 w 854"/>
                  <a:gd name="T85" fmla="*/ 14 h 450"/>
                  <a:gd name="T86" fmla="*/ 854 w 854"/>
                  <a:gd name="T87" fmla="*/ 15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4" h="450">
                    <a:moveTo>
                      <a:pt x="854" y="450"/>
                    </a:moveTo>
                    <a:lnTo>
                      <a:pt x="852" y="447"/>
                    </a:lnTo>
                    <a:lnTo>
                      <a:pt x="845" y="439"/>
                    </a:lnTo>
                    <a:lnTo>
                      <a:pt x="834" y="430"/>
                    </a:lnTo>
                    <a:lnTo>
                      <a:pt x="819" y="420"/>
                    </a:lnTo>
                    <a:lnTo>
                      <a:pt x="799" y="405"/>
                    </a:lnTo>
                    <a:lnTo>
                      <a:pt x="773" y="391"/>
                    </a:lnTo>
                    <a:lnTo>
                      <a:pt x="744" y="373"/>
                    </a:lnTo>
                    <a:lnTo>
                      <a:pt x="711" y="354"/>
                    </a:lnTo>
                    <a:lnTo>
                      <a:pt x="673" y="333"/>
                    </a:lnTo>
                    <a:lnTo>
                      <a:pt x="632" y="311"/>
                    </a:lnTo>
                    <a:lnTo>
                      <a:pt x="587" y="287"/>
                    </a:lnTo>
                    <a:lnTo>
                      <a:pt x="537" y="262"/>
                    </a:lnTo>
                    <a:lnTo>
                      <a:pt x="486" y="235"/>
                    </a:lnTo>
                    <a:lnTo>
                      <a:pt x="431" y="208"/>
                    </a:lnTo>
                    <a:lnTo>
                      <a:pt x="375" y="181"/>
                    </a:lnTo>
                    <a:lnTo>
                      <a:pt x="317" y="152"/>
                    </a:lnTo>
                    <a:lnTo>
                      <a:pt x="256" y="121"/>
                    </a:lnTo>
                    <a:lnTo>
                      <a:pt x="192" y="92"/>
                    </a:lnTo>
                    <a:lnTo>
                      <a:pt x="130" y="61"/>
                    </a:lnTo>
                    <a:lnTo>
                      <a:pt x="65" y="30"/>
                    </a:lnTo>
                    <a:lnTo>
                      <a:pt x="0" y="0"/>
                    </a:lnTo>
                    <a:lnTo>
                      <a:pt x="0" y="1"/>
                    </a:lnTo>
                    <a:lnTo>
                      <a:pt x="65" y="32"/>
                    </a:lnTo>
                    <a:lnTo>
                      <a:pt x="130" y="63"/>
                    </a:lnTo>
                    <a:lnTo>
                      <a:pt x="194" y="94"/>
                    </a:lnTo>
                    <a:lnTo>
                      <a:pt x="257" y="125"/>
                    </a:lnTo>
                    <a:lnTo>
                      <a:pt x="318" y="153"/>
                    </a:lnTo>
                    <a:lnTo>
                      <a:pt x="378" y="182"/>
                    </a:lnTo>
                    <a:lnTo>
                      <a:pt x="434" y="211"/>
                    </a:lnTo>
                    <a:lnTo>
                      <a:pt x="488" y="239"/>
                    </a:lnTo>
                    <a:lnTo>
                      <a:pt x="539" y="266"/>
                    </a:lnTo>
                    <a:lnTo>
                      <a:pt x="585" y="289"/>
                    </a:lnTo>
                    <a:lnTo>
                      <a:pt x="629" y="313"/>
                    </a:lnTo>
                    <a:lnTo>
                      <a:pt x="669" y="334"/>
                    </a:lnTo>
                    <a:lnTo>
                      <a:pt x="705" y="354"/>
                    </a:lnTo>
                    <a:lnTo>
                      <a:pt x="737" y="373"/>
                    </a:lnTo>
                    <a:lnTo>
                      <a:pt x="762" y="389"/>
                    </a:lnTo>
                    <a:lnTo>
                      <a:pt x="785" y="403"/>
                    </a:lnTo>
                    <a:lnTo>
                      <a:pt x="802" y="414"/>
                    </a:lnTo>
                    <a:lnTo>
                      <a:pt x="813" y="423"/>
                    </a:lnTo>
                    <a:lnTo>
                      <a:pt x="820" y="430"/>
                    </a:lnTo>
                    <a:lnTo>
                      <a:pt x="821" y="436"/>
                    </a:lnTo>
                    <a:lnTo>
                      <a:pt x="854" y="450"/>
                    </a:lnTo>
                    <a:close/>
                  </a:path>
                </a:pathLst>
              </a:custGeom>
              <a:solidFill>
                <a:srgbClr val="D6F0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4" name="Freeform 987"/>
              <p:cNvSpPr>
                <a:spLocks/>
              </p:cNvSpPr>
              <p:nvPr/>
            </p:nvSpPr>
            <p:spPr bwMode="auto">
              <a:xfrm>
                <a:off x="967" y="1276"/>
                <a:ext cx="821" cy="217"/>
              </a:xfrm>
              <a:custGeom>
                <a:avLst/>
                <a:gdLst>
                  <a:gd name="T0" fmla="*/ 0 w 821"/>
                  <a:gd name="T1" fmla="*/ 0 h 435"/>
                  <a:gd name="T2" fmla="*/ 65 w 821"/>
                  <a:gd name="T3" fmla="*/ 0 h 435"/>
                  <a:gd name="T4" fmla="*/ 130 w 821"/>
                  <a:gd name="T5" fmla="*/ 1 h 435"/>
                  <a:gd name="T6" fmla="*/ 194 w 821"/>
                  <a:gd name="T7" fmla="*/ 2 h 435"/>
                  <a:gd name="T8" fmla="*/ 257 w 821"/>
                  <a:gd name="T9" fmla="*/ 3 h 435"/>
                  <a:gd name="T10" fmla="*/ 318 w 821"/>
                  <a:gd name="T11" fmla="*/ 4 h 435"/>
                  <a:gd name="T12" fmla="*/ 378 w 821"/>
                  <a:gd name="T13" fmla="*/ 5 h 435"/>
                  <a:gd name="T14" fmla="*/ 434 w 821"/>
                  <a:gd name="T15" fmla="*/ 6 h 435"/>
                  <a:gd name="T16" fmla="*/ 488 w 821"/>
                  <a:gd name="T17" fmla="*/ 7 h 435"/>
                  <a:gd name="T18" fmla="*/ 539 w 821"/>
                  <a:gd name="T19" fmla="*/ 8 h 435"/>
                  <a:gd name="T20" fmla="*/ 585 w 821"/>
                  <a:gd name="T21" fmla="*/ 9 h 435"/>
                  <a:gd name="T22" fmla="*/ 629 w 821"/>
                  <a:gd name="T23" fmla="*/ 9 h 435"/>
                  <a:gd name="T24" fmla="*/ 669 w 821"/>
                  <a:gd name="T25" fmla="*/ 10 h 435"/>
                  <a:gd name="T26" fmla="*/ 705 w 821"/>
                  <a:gd name="T27" fmla="*/ 11 h 435"/>
                  <a:gd name="T28" fmla="*/ 737 w 821"/>
                  <a:gd name="T29" fmla="*/ 11 h 435"/>
                  <a:gd name="T30" fmla="*/ 762 w 821"/>
                  <a:gd name="T31" fmla="*/ 12 h 435"/>
                  <a:gd name="T32" fmla="*/ 785 w 821"/>
                  <a:gd name="T33" fmla="*/ 12 h 435"/>
                  <a:gd name="T34" fmla="*/ 802 w 821"/>
                  <a:gd name="T35" fmla="*/ 12 h 435"/>
                  <a:gd name="T36" fmla="*/ 813 w 821"/>
                  <a:gd name="T37" fmla="*/ 13 h 435"/>
                  <a:gd name="T38" fmla="*/ 820 w 821"/>
                  <a:gd name="T39" fmla="*/ 13 h 435"/>
                  <a:gd name="T40" fmla="*/ 821 w 821"/>
                  <a:gd name="T41" fmla="*/ 13 h 435"/>
                  <a:gd name="T42" fmla="*/ 787 w 821"/>
                  <a:gd name="T43" fmla="*/ 13 h 435"/>
                  <a:gd name="T44" fmla="*/ 785 w 821"/>
                  <a:gd name="T45" fmla="*/ 12 h 435"/>
                  <a:gd name="T46" fmla="*/ 779 w 821"/>
                  <a:gd name="T47" fmla="*/ 12 h 435"/>
                  <a:gd name="T48" fmla="*/ 768 w 821"/>
                  <a:gd name="T49" fmla="*/ 12 h 435"/>
                  <a:gd name="T50" fmla="*/ 752 w 821"/>
                  <a:gd name="T51" fmla="*/ 12 h 435"/>
                  <a:gd name="T52" fmla="*/ 731 w 821"/>
                  <a:gd name="T53" fmla="*/ 11 h 435"/>
                  <a:gd name="T54" fmla="*/ 705 w 821"/>
                  <a:gd name="T55" fmla="*/ 11 h 435"/>
                  <a:gd name="T56" fmla="*/ 676 w 821"/>
                  <a:gd name="T57" fmla="*/ 10 h 435"/>
                  <a:gd name="T58" fmla="*/ 642 w 821"/>
                  <a:gd name="T59" fmla="*/ 10 h 435"/>
                  <a:gd name="T60" fmla="*/ 604 w 821"/>
                  <a:gd name="T61" fmla="*/ 9 h 435"/>
                  <a:gd name="T62" fmla="*/ 561 w 821"/>
                  <a:gd name="T63" fmla="*/ 8 h 435"/>
                  <a:gd name="T64" fmla="*/ 516 w 821"/>
                  <a:gd name="T65" fmla="*/ 8 h 435"/>
                  <a:gd name="T66" fmla="*/ 467 w 821"/>
                  <a:gd name="T67" fmla="*/ 7 h 435"/>
                  <a:gd name="T68" fmla="*/ 416 w 821"/>
                  <a:gd name="T69" fmla="*/ 6 h 435"/>
                  <a:gd name="T70" fmla="*/ 361 w 821"/>
                  <a:gd name="T71" fmla="*/ 5 h 435"/>
                  <a:gd name="T72" fmla="*/ 304 w 821"/>
                  <a:gd name="T73" fmla="*/ 4 h 435"/>
                  <a:gd name="T74" fmla="*/ 246 w 821"/>
                  <a:gd name="T75" fmla="*/ 3 h 435"/>
                  <a:gd name="T76" fmla="*/ 185 w 821"/>
                  <a:gd name="T77" fmla="*/ 2 h 435"/>
                  <a:gd name="T78" fmla="*/ 125 w 821"/>
                  <a:gd name="T79" fmla="*/ 1 h 435"/>
                  <a:gd name="T80" fmla="*/ 62 w 821"/>
                  <a:gd name="T81" fmla="*/ 0 h 435"/>
                  <a:gd name="T82" fmla="*/ 0 w 821"/>
                  <a:gd name="T83" fmla="*/ 0 h 435"/>
                  <a:gd name="T84" fmla="*/ 0 w 821"/>
                  <a:gd name="T85" fmla="*/ 0 h 4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1" h="435">
                    <a:moveTo>
                      <a:pt x="0" y="0"/>
                    </a:moveTo>
                    <a:lnTo>
                      <a:pt x="65" y="31"/>
                    </a:lnTo>
                    <a:lnTo>
                      <a:pt x="130" y="62"/>
                    </a:lnTo>
                    <a:lnTo>
                      <a:pt x="194" y="93"/>
                    </a:lnTo>
                    <a:lnTo>
                      <a:pt x="257" y="124"/>
                    </a:lnTo>
                    <a:lnTo>
                      <a:pt x="318" y="152"/>
                    </a:lnTo>
                    <a:lnTo>
                      <a:pt x="378" y="181"/>
                    </a:lnTo>
                    <a:lnTo>
                      <a:pt x="434" y="210"/>
                    </a:lnTo>
                    <a:lnTo>
                      <a:pt x="488" y="238"/>
                    </a:lnTo>
                    <a:lnTo>
                      <a:pt x="539" y="265"/>
                    </a:lnTo>
                    <a:lnTo>
                      <a:pt x="585" y="288"/>
                    </a:lnTo>
                    <a:lnTo>
                      <a:pt x="629" y="312"/>
                    </a:lnTo>
                    <a:lnTo>
                      <a:pt x="669" y="333"/>
                    </a:lnTo>
                    <a:lnTo>
                      <a:pt x="705" y="353"/>
                    </a:lnTo>
                    <a:lnTo>
                      <a:pt x="737" y="372"/>
                    </a:lnTo>
                    <a:lnTo>
                      <a:pt x="762" y="388"/>
                    </a:lnTo>
                    <a:lnTo>
                      <a:pt x="785" y="402"/>
                    </a:lnTo>
                    <a:lnTo>
                      <a:pt x="802" y="413"/>
                    </a:lnTo>
                    <a:lnTo>
                      <a:pt x="813" y="422"/>
                    </a:lnTo>
                    <a:lnTo>
                      <a:pt x="820" y="429"/>
                    </a:lnTo>
                    <a:lnTo>
                      <a:pt x="821" y="435"/>
                    </a:lnTo>
                    <a:lnTo>
                      <a:pt x="787" y="419"/>
                    </a:lnTo>
                    <a:lnTo>
                      <a:pt x="785" y="415"/>
                    </a:lnTo>
                    <a:lnTo>
                      <a:pt x="779" y="408"/>
                    </a:lnTo>
                    <a:lnTo>
                      <a:pt x="768" y="399"/>
                    </a:lnTo>
                    <a:lnTo>
                      <a:pt x="752" y="388"/>
                    </a:lnTo>
                    <a:lnTo>
                      <a:pt x="731" y="373"/>
                    </a:lnTo>
                    <a:lnTo>
                      <a:pt x="705" y="359"/>
                    </a:lnTo>
                    <a:lnTo>
                      <a:pt x="676" y="341"/>
                    </a:lnTo>
                    <a:lnTo>
                      <a:pt x="642" y="323"/>
                    </a:lnTo>
                    <a:lnTo>
                      <a:pt x="604" y="301"/>
                    </a:lnTo>
                    <a:lnTo>
                      <a:pt x="561" y="279"/>
                    </a:lnTo>
                    <a:lnTo>
                      <a:pt x="516" y="256"/>
                    </a:lnTo>
                    <a:lnTo>
                      <a:pt x="467" y="230"/>
                    </a:lnTo>
                    <a:lnTo>
                      <a:pt x="416" y="203"/>
                    </a:lnTo>
                    <a:lnTo>
                      <a:pt x="361" y="176"/>
                    </a:lnTo>
                    <a:lnTo>
                      <a:pt x="304" y="149"/>
                    </a:lnTo>
                    <a:lnTo>
                      <a:pt x="246" y="120"/>
                    </a:lnTo>
                    <a:lnTo>
                      <a:pt x="185" y="91"/>
                    </a:lnTo>
                    <a:lnTo>
                      <a:pt x="125" y="62"/>
                    </a:lnTo>
                    <a:lnTo>
                      <a:pt x="62" y="31"/>
                    </a:lnTo>
                    <a:lnTo>
                      <a:pt x="0" y="2"/>
                    </a:lnTo>
                    <a:lnTo>
                      <a:pt x="0" y="0"/>
                    </a:lnTo>
                    <a:close/>
                  </a:path>
                </a:pathLst>
              </a:custGeom>
              <a:solidFill>
                <a:srgbClr val="D8EF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5" name="Freeform 988"/>
              <p:cNvSpPr>
                <a:spLocks/>
              </p:cNvSpPr>
              <p:nvPr/>
            </p:nvSpPr>
            <p:spPr bwMode="auto">
              <a:xfrm>
                <a:off x="966" y="1277"/>
                <a:ext cx="788" cy="208"/>
              </a:xfrm>
              <a:custGeom>
                <a:avLst/>
                <a:gdLst>
                  <a:gd name="T0" fmla="*/ 788 w 788"/>
                  <a:gd name="T1" fmla="*/ 13 h 417"/>
                  <a:gd name="T2" fmla="*/ 786 w 788"/>
                  <a:gd name="T3" fmla="*/ 12 h 417"/>
                  <a:gd name="T4" fmla="*/ 780 w 788"/>
                  <a:gd name="T5" fmla="*/ 12 h 417"/>
                  <a:gd name="T6" fmla="*/ 769 w 788"/>
                  <a:gd name="T7" fmla="*/ 12 h 417"/>
                  <a:gd name="T8" fmla="*/ 753 w 788"/>
                  <a:gd name="T9" fmla="*/ 12 h 417"/>
                  <a:gd name="T10" fmla="*/ 732 w 788"/>
                  <a:gd name="T11" fmla="*/ 11 h 417"/>
                  <a:gd name="T12" fmla="*/ 706 w 788"/>
                  <a:gd name="T13" fmla="*/ 11 h 417"/>
                  <a:gd name="T14" fmla="*/ 677 w 788"/>
                  <a:gd name="T15" fmla="*/ 10 h 417"/>
                  <a:gd name="T16" fmla="*/ 643 w 788"/>
                  <a:gd name="T17" fmla="*/ 10 h 417"/>
                  <a:gd name="T18" fmla="*/ 605 w 788"/>
                  <a:gd name="T19" fmla="*/ 9 h 417"/>
                  <a:gd name="T20" fmla="*/ 562 w 788"/>
                  <a:gd name="T21" fmla="*/ 8 h 417"/>
                  <a:gd name="T22" fmla="*/ 517 w 788"/>
                  <a:gd name="T23" fmla="*/ 7 h 417"/>
                  <a:gd name="T24" fmla="*/ 468 w 788"/>
                  <a:gd name="T25" fmla="*/ 7 h 417"/>
                  <a:gd name="T26" fmla="*/ 417 w 788"/>
                  <a:gd name="T27" fmla="*/ 6 h 417"/>
                  <a:gd name="T28" fmla="*/ 362 w 788"/>
                  <a:gd name="T29" fmla="*/ 5 h 417"/>
                  <a:gd name="T30" fmla="*/ 305 w 788"/>
                  <a:gd name="T31" fmla="*/ 4 h 417"/>
                  <a:gd name="T32" fmla="*/ 247 w 788"/>
                  <a:gd name="T33" fmla="*/ 3 h 417"/>
                  <a:gd name="T34" fmla="*/ 186 w 788"/>
                  <a:gd name="T35" fmla="*/ 2 h 417"/>
                  <a:gd name="T36" fmla="*/ 126 w 788"/>
                  <a:gd name="T37" fmla="*/ 1 h 417"/>
                  <a:gd name="T38" fmla="*/ 63 w 788"/>
                  <a:gd name="T39" fmla="*/ 0 h 417"/>
                  <a:gd name="T40" fmla="*/ 1 w 788"/>
                  <a:gd name="T41" fmla="*/ 0 h 417"/>
                  <a:gd name="T42" fmla="*/ 0 w 788"/>
                  <a:gd name="T43" fmla="*/ 0 h 417"/>
                  <a:gd name="T44" fmla="*/ 63 w 788"/>
                  <a:gd name="T45" fmla="*/ 1 h 417"/>
                  <a:gd name="T46" fmla="*/ 126 w 788"/>
                  <a:gd name="T47" fmla="*/ 1 h 417"/>
                  <a:gd name="T48" fmla="*/ 188 w 788"/>
                  <a:gd name="T49" fmla="*/ 2 h 417"/>
                  <a:gd name="T50" fmla="*/ 247 w 788"/>
                  <a:gd name="T51" fmla="*/ 3 h 417"/>
                  <a:gd name="T52" fmla="*/ 305 w 788"/>
                  <a:gd name="T53" fmla="*/ 4 h 417"/>
                  <a:gd name="T54" fmla="*/ 362 w 788"/>
                  <a:gd name="T55" fmla="*/ 5 h 417"/>
                  <a:gd name="T56" fmla="*/ 415 w 788"/>
                  <a:gd name="T57" fmla="*/ 6 h 417"/>
                  <a:gd name="T58" fmla="*/ 466 w 788"/>
                  <a:gd name="T59" fmla="*/ 7 h 417"/>
                  <a:gd name="T60" fmla="*/ 514 w 788"/>
                  <a:gd name="T61" fmla="*/ 7 h 417"/>
                  <a:gd name="T62" fmla="*/ 558 w 788"/>
                  <a:gd name="T63" fmla="*/ 8 h 417"/>
                  <a:gd name="T64" fmla="*/ 598 w 788"/>
                  <a:gd name="T65" fmla="*/ 9 h 417"/>
                  <a:gd name="T66" fmla="*/ 634 w 788"/>
                  <a:gd name="T67" fmla="*/ 9 h 417"/>
                  <a:gd name="T68" fmla="*/ 665 w 788"/>
                  <a:gd name="T69" fmla="*/ 10 h 417"/>
                  <a:gd name="T70" fmla="*/ 692 w 788"/>
                  <a:gd name="T71" fmla="*/ 11 h 417"/>
                  <a:gd name="T72" fmla="*/ 714 w 788"/>
                  <a:gd name="T73" fmla="*/ 11 h 417"/>
                  <a:gd name="T74" fmla="*/ 730 w 788"/>
                  <a:gd name="T75" fmla="*/ 11 h 417"/>
                  <a:gd name="T76" fmla="*/ 743 w 788"/>
                  <a:gd name="T77" fmla="*/ 12 h 417"/>
                  <a:gd name="T78" fmla="*/ 750 w 788"/>
                  <a:gd name="T79" fmla="*/ 12 h 417"/>
                  <a:gd name="T80" fmla="*/ 752 w 788"/>
                  <a:gd name="T81" fmla="*/ 12 h 417"/>
                  <a:gd name="T82" fmla="*/ 788 w 788"/>
                  <a:gd name="T83" fmla="*/ 13 h 4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8" h="417">
                    <a:moveTo>
                      <a:pt x="788" y="417"/>
                    </a:moveTo>
                    <a:lnTo>
                      <a:pt x="786" y="413"/>
                    </a:lnTo>
                    <a:lnTo>
                      <a:pt x="780" y="406"/>
                    </a:lnTo>
                    <a:lnTo>
                      <a:pt x="769" y="397"/>
                    </a:lnTo>
                    <a:lnTo>
                      <a:pt x="753" y="386"/>
                    </a:lnTo>
                    <a:lnTo>
                      <a:pt x="732" y="371"/>
                    </a:lnTo>
                    <a:lnTo>
                      <a:pt x="706" y="357"/>
                    </a:lnTo>
                    <a:lnTo>
                      <a:pt x="677" y="339"/>
                    </a:lnTo>
                    <a:lnTo>
                      <a:pt x="643" y="321"/>
                    </a:lnTo>
                    <a:lnTo>
                      <a:pt x="605" y="299"/>
                    </a:lnTo>
                    <a:lnTo>
                      <a:pt x="562" y="277"/>
                    </a:lnTo>
                    <a:lnTo>
                      <a:pt x="517" y="254"/>
                    </a:lnTo>
                    <a:lnTo>
                      <a:pt x="468" y="228"/>
                    </a:lnTo>
                    <a:lnTo>
                      <a:pt x="417" y="201"/>
                    </a:lnTo>
                    <a:lnTo>
                      <a:pt x="362" y="174"/>
                    </a:lnTo>
                    <a:lnTo>
                      <a:pt x="305" y="147"/>
                    </a:lnTo>
                    <a:lnTo>
                      <a:pt x="247" y="118"/>
                    </a:lnTo>
                    <a:lnTo>
                      <a:pt x="186" y="89"/>
                    </a:lnTo>
                    <a:lnTo>
                      <a:pt x="126" y="60"/>
                    </a:lnTo>
                    <a:lnTo>
                      <a:pt x="63" y="29"/>
                    </a:lnTo>
                    <a:lnTo>
                      <a:pt x="1" y="0"/>
                    </a:lnTo>
                    <a:lnTo>
                      <a:pt x="0" y="2"/>
                    </a:lnTo>
                    <a:lnTo>
                      <a:pt x="63" y="33"/>
                    </a:lnTo>
                    <a:lnTo>
                      <a:pt x="126" y="62"/>
                    </a:lnTo>
                    <a:lnTo>
                      <a:pt x="188" y="91"/>
                    </a:lnTo>
                    <a:lnTo>
                      <a:pt x="247" y="120"/>
                    </a:lnTo>
                    <a:lnTo>
                      <a:pt x="305" y="149"/>
                    </a:lnTo>
                    <a:lnTo>
                      <a:pt x="362" y="178"/>
                    </a:lnTo>
                    <a:lnTo>
                      <a:pt x="415" y="205"/>
                    </a:lnTo>
                    <a:lnTo>
                      <a:pt x="466" y="230"/>
                    </a:lnTo>
                    <a:lnTo>
                      <a:pt x="514" y="255"/>
                    </a:lnTo>
                    <a:lnTo>
                      <a:pt x="558" y="277"/>
                    </a:lnTo>
                    <a:lnTo>
                      <a:pt x="598" y="299"/>
                    </a:lnTo>
                    <a:lnTo>
                      <a:pt x="634" y="319"/>
                    </a:lnTo>
                    <a:lnTo>
                      <a:pt x="665" y="337"/>
                    </a:lnTo>
                    <a:lnTo>
                      <a:pt x="692" y="353"/>
                    </a:lnTo>
                    <a:lnTo>
                      <a:pt x="714" y="368"/>
                    </a:lnTo>
                    <a:lnTo>
                      <a:pt x="730" y="379"/>
                    </a:lnTo>
                    <a:lnTo>
                      <a:pt x="743" y="388"/>
                    </a:lnTo>
                    <a:lnTo>
                      <a:pt x="750" y="395"/>
                    </a:lnTo>
                    <a:lnTo>
                      <a:pt x="752" y="400"/>
                    </a:lnTo>
                    <a:lnTo>
                      <a:pt x="788" y="417"/>
                    </a:lnTo>
                    <a:close/>
                  </a:path>
                </a:pathLst>
              </a:custGeom>
              <a:solidFill>
                <a:srgbClr val="D9EF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6" name="Freeform 989"/>
              <p:cNvSpPr>
                <a:spLocks/>
              </p:cNvSpPr>
              <p:nvPr/>
            </p:nvSpPr>
            <p:spPr bwMode="auto">
              <a:xfrm>
                <a:off x="966" y="1278"/>
                <a:ext cx="752" cy="199"/>
              </a:xfrm>
              <a:custGeom>
                <a:avLst/>
                <a:gdLst>
                  <a:gd name="T0" fmla="*/ 0 w 752"/>
                  <a:gd name="T1" fmla="*/ 0 h 398"/>
                  <a:gd name="T2" fmla="*/ 63 w 752"/>
                  <a:gd name="T3" fmla="*/ 1 h 398"/>
                  <a:gd name="T4" fmla="*/ 126 w 752"/>
                  <a:gd name="T5" fmla="*/ 2 h 398"/>
                  <a:gd name="T6" fmla="*/ 188 w 752"/>
                  <a:gd name="T7" fmla="*/ 3 h 398"/>
                  <a:gd name="T8" fmla="*/ 247 w 752"/>
                  <a:gd name="T9" fmla="*/ 4 h 398"/>
                  <a:gd name="T10" fmla="*/ 305 w 752"/>
                  <a:gd name="T11" fmla="*/ 5 h 398"/>
                  <a:gd name="T12" fmla="*/ 362 w 752"/>
                  <a:gd name="T13" fmla="*/ 6 h 398"/>
                  <a:gd name="T14" fmla="*/ 415 w 752"/>
                  <a:gd name="T15" fmla="*/ 7 h 398"/>
                  <a:gd name="T16" fmla="*/ 466 w 752"/>
                  <a:gd name="T17" fmla="*/ 8 h 398"/>
                  <a:gd name="T18" fmla="*/ 514 w 752"/>
                  <a:gd name="T19" fmla="*/ 8 h 398"/>
                  <a:gd name="T20" fmla="*/ 558 w 752"/>
                  <a:gd name="T21" fmla="*/ 9 h 398"/>
                  <a:gd name="T22" fmla="*/ 598 w 752"/>
                  <a:gd name="T23" fmla="*/ 10 h 398"/>
                  <a:gd name="T24" fmla="*/ 634 w 752"/>
                  <a:gd name="T25" fmla="*/ 10 h 398"/>
                  <a:gd name="T26" fmla="*/ 665 w 752"/>
                  <a:gd name="T27" fmla="*/ 11 h 398"/>
                  <a:gd name="T28" fmla="*/ 692 w 752"/>
                  <a:gd name="T29" fmla="*/ 11 h 398"/>
                  <a:gd name="T30" fmla="*/ 714 w 752"/>
                  <a:gd name="T31" fmla="*/ 12 h 398"/>
                  <a:gd name="T32" fmla="*/ 730 w 752"/>
                  <a:gd name="T33" fmla="*/ 12 h 398"/>
                  <a:gd name="T34" fmla="*/ 743 w 752"/>
                  <a:gd name="T35" fmla="*/ 13 h 398"/>
                  <a:gd name="T36" fmla="*/ 750 w 752"/>
                  <a:gd name="T37" fmla="*/ 13 h 398"/>
                  <a:gd name="T38" fmla="*/ 752 w 752"/>
                  <a:gd name="T39" fmla="*/ 13 h 398"/>
                  <a:gd name="T40" fmla="*/ 714 w 752"/>
                  <a:gd name="T41" fmla="*/ 12 h 398"/>
                  <a:gd name="T42" fmla="*/ 712 w 752"/>
                  <a:gd name="T43" fmla="*/ 12 h 398"/>
                  <a:gd name="T44" fmla="*/ 705 w 752"/>
                  <a:gd name="T45" fmla="*/ 12 h 398"/>
                  <a:gd name="T46" fmla="*/ 694 w 752"/>
                  <a:gd name="T47" fmla="*/ 12 h 398"/>
                  <a:gd name="T48" fmla="*/ 678 w 752"/>
                  <a:gd name="T49" fmla="*/ 11 h 398"/>
                  <a:gd name="T50" fmla="*/ 657 w 752"/>
                  <a:gd name="T51" fmla="*/ 11 h 398"/>
                  <a:gd name="T52" fmla="*/ 632 w 752"/>
                  <a:gd name="T53" fmla="*/ 10 h 398"/>
                  <a:gd name="T54" fmla="*/ 602 w 752"/>
                  <a:gd name="T55" fmla="*/ 10 h 398"/>
                  <a:gd name="T56" fmla="*/ 568 w 752"/>
                  <a:gd name="T57" fmla="*/ 9 h 398"/>
                  <a:gd name="T58" fmla="*/ 530 w 752"/>
                  <a:gd name="T59" fmla="*/ 9 h 398"/>
                  <a:gd name="T60" fmla="*/ 487 w 752"/>
                  <a:gd name="T61" fmla="*/ 8 h 398"/>
                  <a:gd name="T62" fmla="*/ 442 w 752"/>
                  <a:gd name="T63" fmla="*/ 7 h 398"/>
                  <a:gd name="T64" fmla="*/ 394 w 752"/>
                  <a:gd name="T65" fmla="*/ 7 h 398"/>
                  <a:gd name="T66" fmla="*/ 343 w 752"/>
                  <a:gd name="T67" fmla="*/ 6 h 398"/>
                  <a:gd name="T68" fmla="*/ 289 w 752"/>
                  <a:gd name="T69" fmla="*/ 5 h 398"/>
                  <a:gd name="T70" fmla="*/ 234 w 752"/>
                  <a:gd name="T71" fmla="*/ 4 h 398"/>
                  <a:gd name="T72" fmla="*/ 178 w 752"/>
                  <a:gd name="T73" fmla="*/ 3 h 398"/>
                  <a:gd name="T74" fmla="*/ 118 w 752"/>
                  <a:gd name="T75" fmla="*/ 2 h 398"/>
                  <a:gd name="T76" fmla="*/ 59 w 752"/>
                  <a:gd name="T77" fmla="*/ 1 h 398"/>
                  <a:gd name="T78" fmla="*/ 0 w 752"/>
                  <a:gd name="T79" fmla="*/ 1 h 398"/>
                  <a:gd name="T80" fmla="*/ 0 w 752"/>
                  <a:gd name="T81" fmla="*/ 0 h 3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2" h="398">
                    <a:moveTo>
                      <a:pt x="0" y="0"/>
                    </a:moveTo>
                    <a:lnTo>
                      <a:pt x="63" y="31"/>
                    </a:lnTo>
                    <a:lnTo>
                      <a:pt x="126" y="60"/>
                    </a:lnTo>
                    <a:lnTo>
                      <a:pt x="188" y="89"/>
                    </a:lnTo>
                    <a:lnTo>
                      <a:pt x="247" y="118"/>
                    </a:lnTo>
                    <a:lnTo>
                      <a:pt x="305" y="147"/>
                    </a:lnTo>
                    <a:lnTo>
                      <a:pt x="362" y="176"/>
                    </a:lnTo>
                    <a:lnTo>
                      <a:pt x="415" y="203"/>
                    </a:lnTo>
                    <a:lnTo>
                      <a:pt x="466" y="228"/>
                    </a:lnTo>
                    <a:lnTo>
                      <a:pt x="514" y="253"/>
                    </a:lnTo>
                    <a:lnTo>
                      <a:pt x="558" y="275"/>
                    </a:lnTo>
                    <a:lnTo>
                      <a:pt x="598" y="297"/>
                    </a:lnTo>
                    <a:lnTo>
                      <a:pt x="634" y="317"/>
                    </a:lnTo>
                    <a:lnTo>
                      <a:pt x="665" y="335"/>
                    </a:lnTo>
                    <a:lnTo>
                      <a:pt x="692" y="351"/>
                    </a:lnTo>
                    <a:lnTo>
                      <a:pt x="714" y="366"/>
                    </a:lnTo>
                    <a:lnTo>
                      <a:pt x="730" y="377"/>
                    </a:lnTo>
                    <a:lnTo>
                      <a:pt x="743" y="386"/>
                    </a:lnTo>
                    <a:lnTo>
                      <a:pt x="750" y="393"/>
                    </a:lnTo>
                    <a:lnTo>
                      <a:pt x="752" y="398"/>
                    </a:lnTo>
                    <a:lnTo>
                      <a:pt x="714" y="380"/>
                    </a:lnTo>
                    <a:lnTo>
                      <a:pt x="712" y="377"/>
                    </a:lnTo>
                    <a:lnTo>
                      <a:pt x="705" y="369"/>
                    </a:lnTo>
                    <a:lnTo>
                      <a:pt x="694" y="360"/>
                    </a:lnTo>
                    <a:lnTo>
                      <a:pt x="678" y="349"/>
                    </a:lnTo>
                    <a:lnTo>
                      <a:pt x="657" y="335"/>
                    </a:lnTo>
                    <a:lnTo>
                      <a:pt x="632" y="320"/>
                    </a:lnTo>
                    <a:lnTo>
                      <a:pt x="602" y="304"/>
                    </a:lnTo>
                    <a:lnTo>
                      <a:pt x="568" y="284"/>
                    </a:lnTo>
                    <a:lnTo>
                      <a:pt x="530" y="264"/>
                    </a:lnTo>
                    <a:lnTo>
                      <a:pt x="487" y="243"/>
                    </a:lnTo>
                    <a:lnTo>
                      <a:pt x="442" y="219"/>
                    </a:lnTo>
                    <a:lnTo>
                      <a:pt x="394" y="194"/>
                    </a:lnTo>
                    <a:lnTo>
                      <a:pt x="343" y="168"/>
                    </a:lnTo>
                    <a:lnTo>
                      <a:pt x="289" y="141"/>
                    </a:lnTo>
                    <a:lnTo>
                      <a:pt x="234" y="114"/>
                    </a:lnTo>
                    <a:lnTo>
                      <a:pt x="178" y="87"/>
                    </a:lnTo>
                    <a:lnTo>
                      <a:pt x="118" y="60"/>
                    </a:lnTo>
                    <a:lnTo>
                      <a:pt x="59" y="31"/>
                    </a:lnTo>
                    <a:lnTo>
                      <a:pt x="0" y="2"/>
                    </a:lnTo>
                    <a:lnTo>
                      <a:pt x="0" y="0"/>
                    </a:lnTo>
                    <a:close/>
                  </a:path>
                </a:pathLst>
              </a:custGeom>
              <a:solidFill>
                <a:srgbClr val="DBE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7" name="Freeform 990"/>
              <p:cNvSpPr>
                <a:spLocks/>
              </p:cNvSpPr>
              <p:nvPr/>
            </p:nvSpPr>
            <p:spPr bwMode="auto">
              <a:xfrm>
                <a:off x="964" y="1278"/>
                <a:ext cx="716" cy="190"/>
              </a:xfrm>
              <a:custGeom>
                <a:avLst/>
                <a:gdLst>
                  <a:gd name="T0" fmla="*/ 716 w 716"/>
                  <a:gd name="T1" fmla="*/ 12 h 378"/>
                  <a:gd name="T2" fmla="*/ 714 w 716"/>
                  <a:gd name="T3" fmla="*/ 12 h 378"/>
                  <a:gd name="T4" fmla="*/ 707 w 716"/>
                  <a:gd name="T5" fmla="*/ 12 h 378"/>
                  <a:gd name="T6" fmla="*/ 696 w 716"/>
                  <a:gd name="T7" fmla="*/ 12 h 378"/>
                  <a:gd name="T8" fmla="*/ 680 w 716"/>
                  <a:gd name="T9" fmla="*/ 11 h 378"/>
                  <a:gd name="T10" fmla="*/ 659 w 716"/>
                  <a:gd name="T11" fmla="*/ 11 h 378"/>
                  <a:gd name="T12" fmla="*/ 634 w 716"/>
                  <a:gd name="T13" fmla="*/ 10 h 378"/>
                  <a:gd name="T14" fmla="*/ 604 w 716"/>
                  <a:gd name="T15" fmla="*/ 10 h 378"/>
                  <a:gd name="T16" fmla="*/ 570 w 716"/>
                  <a:gd name="T17" fmla="*/ 9 h 378"/>
                  <a:gd name="T18" fmla="*/ 532 w 716"/>
                  <a:gd name="T19" fmla="*/ 9 h 378"/>
                  <a:gd name="T20" fmla="*/ 489 w 716"/>
                  <a:gd name="T21" fmla="*/ 8 h 378"/>
                  <a:gd name="T22" fmla="*/ 444 w 716"/>
                  <a:gd name="T23" fmla="*/ 7 h 378"/>
                  <a:gd name="T24" fmla="*/ 396 w 716"/>
                  <a:gd name="T25" fmla="*/ 7 h 378"/>
                  <a:gd name="T26" fmla="*/ 345 w 716"/>
                  <a:gd name="T27" fmla="*/ 6 h 378"/>
                  <a:gd name="T28" fmla="*/ 291 w 716"/>
                  <a:gd name="T29" fmla="*/ 5 h 378"/>
                  <a:gd name="T30" fmla="*/ 236 w 716"/>
                  <a:gd name="T31" fmla="*/ 4 h 378"/>
                  <a:gd name="T32" fmla="*/ 180 w 716"/>
                  <a:gd name="T33" fmla="*/ 3 h 378"/>
                  <a:gd name="T34" fmla="*/ 120 w 716"/>
                  <a:gd name="T35" fmla="*/ 2 h 378"/>
                  <a:gd name="T36" fmla="*/ 61 w 716"/>
                  <a:gd name="T37" fmla="*/ 1 h 378"/>
                  <a:gd name="T38" fmla="*/ 2 w 716"/>
                  <a:gd name="T39" fmla="*/ 0 h 378"/>
                  <a:gd name="T40" fmla="*/ 0 w 716"/>
                  <a:gd name="T41" fmla="*/ 1 h 378"/>
                  <a:gd name="T42" fmla="*/ 61 w 716"/>
                  <a:gd name="T43" fmla="*/ 1 h 378"/>
                  <a:gd name="T44" fmla="*/ 119 w 716"/>
                  <a:gd name="T45" fmla="*/ 2 h 378"/>
                  <a:gd name="T46" fmla="*/ 177 w 716"/>
                  <a:gd name="T47" fmla="*/ 3 h 378"/>
                  <a:gd name="T48" fmla="*/ 235 w 716"/>
                  <a:gd name="T49" fmla="*/ 4 h 378"/>
                  <a:gd name="T50" fmla="*/ 289 w 716"/>
                  <a:gd name="T51" fmla="*/ 5 h 378"/>
                  <a:gd name="T52" fmla="*/ 342 w 716"/>
                  <a:gd name="T53" fmla="*/ 6 h 378"/>
                  <a:gd name="T54" fmla="*/ 392 w 716"/>
                  <a:gd name="T55" fmla="*/ 7 h 378"/>
                  <a:gd name="T56" fmla="*/ 438 w 716"/>
                  <a:gd name="T57" fmla="*/ 7 h 378"/>
                  <a:gd name="T58" fmla="*/ 482 w 716"/>
                  <a:gd name="T59" fmla="*/ 8 h 378"/>
                  <a:gd name="T60" fmla="*/ 522 w 716"/>
                  <a:gd name="T61" fmla="*/ 9 h 378"/>
                  <a:gd name="T62" fmla="*/ 557 w 716"/>
                  <a:gd name="T63" fmla="*/ 9 h 378"/>
                  <a:gd name="T64" fmla="*/ 588 w 716"/>
                  <a:gd name="T65" fmla="*/ 10 h 378"/>
                  <a:gd name="T66" fmla="*/ 615 w 716"/>
                  <a:gd name="T67" fmla="*/ 10 h 378"/>
                  <a:gd name="T68" fmla="*/ 638 w 716"/>
                  <a:gd name="T69" fmla="*/ 11 h 378"/>
                  <a:gd name="T70" fmla="*/ 655 w 716"/>
                  <a:gd name="T71" fmla="*/ 11 h 378"/>
                  <a:gd name="T72" fmla="*/ 666 w 716"/>
                  <a:gd name="T73" fmla="*/ 11 h 378"/>
                  <a:gd name="T74" fmla="*/ 673 w 716"/>
                  <a:gd name="T75" fmla="*/ 12 h 378"/>
                  <a:gd name="T76" fmla="*/ 675 w 716"/>
                  <a:gd name="T77" fmla="*/ 12 h 378"/>
                  <a:gd name="T78" fmla="*/ 716 w 716"/>
                  <a:gd name="T79" fmla="*/ 12 h 37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16" h="378">
                    <a:moveTo>
                      <a:pt x="716" y="378"/>
                    </a:moveTo>
                    <a:lnTo>
                      <a:pt x="714" y="375"/>
                    </a:lnTo>
                    <a:lnTo>
                      <a:pt x="707" y="367"/>
                    </a:lnTo>
                    <a:lnTo>
                      <a:pt x="696" y="358"/>
                    </a:lnTo>
                    <a:lnTo>
                      <a:pt x="680" y="347"/>
                    </a:lnTo>
                    <a:lnTo>
                      <a:pt x="659" y="333"/>
                    </a:lnTo>
                    <a:lnTo>
                      <a:pt x="634" y="318"/>
                    </a:lnTo>
                    <a:lnTo>
                      <a:pt x="604" y="302"/>
                    </a:lnTo>
                    <a:lnTo>
                      <a:pt x="570" y="282"/>
                    </a:lnTo>
                    <a:lnTo>
                      <a:pt x="532" y="262"/>
                    </a:lnTo>
                    <a:lnTo>
                      <a:pt x="489" y="241"/>
                    </a:lnTo>
                    <a:lnTo>
                      <a:pt x="444" y="217"/>
                    </a:lnTo>
                    <a:lnTo>
                      <a:pt x="396" y="192"/>
                    </a:lnTo>
                    <a:lnTo>
                      <a:pt x="345" y="166"/>
                    </a:lnTo>
                    <a:lnTo>
                      <a:pt x="291" y="139"/>
                    </a:lnTo>
                    <a:lnTo>
                      <a:pt x="236" y="112"/>
                    </a:lnTo>
                    <a:lnTo>
                      <a:pt x="180" y="85"/>
                    </a:lnTo>
                    <a:lnTo>
                      <a:pt x="120" y="58"/>
                    </a:lnTo>
                    <a:lnTo>
                      <a:pt x="61" y="29"/>
                    </a:lnTo>
                    <a:lnTo>
                      <a:pt x="2" y="0"/>
                    </a:lnTo>
                    <a:lnTo>
                      <a:pt x="0" y="3"/>
                    </a:lnTo>
                    <a:lnTo>
                      <a:pt x="61" y="31"/>
                    </a:lnTo>
                    <a:lnTo>
                      <a:pt x="119" y="60"/>
                    </a:lnTo>
                    <a:lnTo>
                      <a:pt x="177" y="87"/>
                    </a:lnTo>
                    <a:lnTo>
                      <a:pt x="235" y="114"/>
                    </a:lnTo>
                    <a:lnTo>
                      <a:pt x="289" y="141"/>
                    </a:lnTo>
                    <a:lnTo>
                      <a:pt x="342" y="168"/>
                    </a:lnTo>
                    <a:lnTo>
                      <a:pt x="392" y="194"/>
                    </a:lnTo>
                    <a:lnTo>
                      <a:pt x="438" y="217"/>
                    </a:lnTo>
                    <a:lnTo>
                      <a:pt x="482" y="239"/>
                    </a:lnTo>
                    <a:lnTo>
                      <a:pt x="522" y="261"/>
                    </a:lnTo>
                    <a:lnTo>
                      <a:pt x="557" y="280"/>
                    </a:lnTo>
                    <a:lnTo>
                      <a:pt x="588" y="299"/>
                    </a:lnTo>
                    <a:lnTo>
                      <a:pt x="615" y="313"/>
                    </a:lnTo>
                    <a:lnTo>
                      <a:pt x="638" y="327"/>
                    </a:lnTo>
                    <a:lnTo>
                      <a:pt x="655" y="338"/>
                    </a:lnTo>
                    <a:lnTo>
                      <a:pt x="666" y="347"/>
                    </a:lnTo>
                    <a:lnTo>
                      <a:pt x="673" y="355"/>
                    </a:lnTo>
                    <a:lnTo>
                      <a:pt x="675" y="360"/>
                    </a:lnTo>
                    <a:lnTo>
                      <a:pt x="716" y="378"/>
                    </a:lnTo>
                    <a:close/>
                  </a:path>
                </a:pathLst>
              </a:custGeom>
              <a:solidFill>
                <a:srgbClr val="DDE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8" name="Freeform 991"/>
              <p:cNvSpPr>
                <a:spLocks/>
              </p:cNvSpPr>
              <p:nvPr/>
            </p:nvSpPr>
            <p:spPr bwMode="auto">
              <a:xfrm>
                <a:off x="964" y="1280"/>
                <a:ext cx="675" cy="179"/>
              </a:xfrm>
              <a:custGeom>
                <a:avLst/>
                <a:gdLst>
                  <a:gd name="T0" fmla="*/ 0 w 675"/>
                  <a:gd name="T1" fmla="*/ 0 h 357"/>
                  <a:gd name="T2" fmla="*/ 61 w 675"/>
                  <a:gd name="T3" fmla="*/ 1 h 357"/>
                  <a:gd name="T4" fmla="*/ 119 w 675"/>
                  <a:gd name="T5" fmla="*/ 2 h 357"/>
                  <a:gd name="T6" fmla="*/ 177 w 675"/>
                  <a:gd name="T7" fmla="*/ 3 h 357"/>
                  <a:gd name="T8" fmla="*/ 235 w 675"/>
                  <a:gd name="T9" fmla="*/ 4 h 357"/>
                  <a:gd name="T10" fmla="*/ 289 w 675"/>
                  <a:gd name="T11" fmla="*/ 5 h 357"/>
                  <a:gd name="T12" fmla="*/ 342 w 675"/>
                  <a:gd name="T13" fmla="*/ 6 h 357"/>
                  <a:gd name="T14" fmla="*/ 392 w 675"/>
                  <a:gd name="T15" fmla="*/ 6 h 357"/>
                  <a:gd name="T16" fmla="*/ 438 w 675"/>
                  <a:gd name="T17" fmla="*/ 7 h 357"/>
                  <a:gd name="T18" fmla="*/ 482 w 675"/>
                  <a:gd name="T19" fmla="*/ 8 h 357"/>
                  <a:gd name="T20" fmla="*/ 522 w 675"/>
                  <a:gd name="T21" fmla="*/ 9 h 357"/>
                  <a:gd name="T22" fmla="*/ 557 w 675"/>
                  <a:gd name="T23" fmla="*/ 9 h 357"/>
                  <a:gd name="T24" fmla="*/ 588 w 675"/>
                  <a:gd name="T25" fmla="*/ 10 h 357"/>
                  <a:gd name="T26" fmla="*/ 615 w 675"/>
                  <a:gd name="T27" fmla="*/ 10 h 357"/>
                  <a:gd name="T28" fmla="*/ 638 w 675"/>
                  <a:gd name="T29" fmla="*/ 11 h 357"/>
                  <a:gd name="T30" fmla="*/ 655 w 675"/>
                  <a:gd name="T31" fmla="*/ 11 h 357"/>
                  <a:gd name="T32" fmla="*/ 666 w 675"/>
                  <a:gd name="T33" fmla="*/ 11 h 357"/>
                  <a:gd name="T34" fmla="*/ 673 w 675"/>
                  <a:gd name="T35" fmla="*/ 11 h 357"/>
                  <a:gd name="T36" fmla="*/ 675 w 675"/>
                  <a:gd name="T37" fmla="*/ 12 h 357"/>
                  <a:gd name="T38" fmla="*/ 632 w 675"/>
                  <a:gd name="T39" fmla="*/ 11 h 357"/>
                  <a:gd name="T40" fmla="*/ 631 w 675"/>
                  <a:gd name="T41" fmla="*/ 11 h 357"/>
                  <a:gd name="T42" fmla="*/ 624 w 675"/>
                  <a:gd name="T43" fmla="*/ 11 h 357"/>
                  <a:gd name="T44" fmla="*/ 612 w 675"/>
                  <a:gd name="T45" fmla="*/ 10 h 357"/>
                  <a:gd name="T46" fmla="*/ 597 w 675"/>
                  <a:gd name="T47" fmla="*/ 10 h 357"/>
                  <a:gd name="T48" fmla="*/ 576 w 675"/>
                  <a:gd name="T49" fmla="*/ 10 h 357"/>
                  <a:gd name="T50" fmla="*/ 550 w 675"/>
                  <a:gd name="T51" fmla="*/ 9 h 357"/>
                  <a:gd name="T52" fmla="*/ 522 w 675"/>
                  <a:gd name="T53" fmla="*/ 9 h 357"/>
                  <a:gd name="T54" fmla="*/ 488 w 675"/>
                  <a:gd name="T55" fmla="*/ 8 h 357"/>
                  <a:gd name="T56" fmla="*/ 451 w 675"/>
                  <a:gd name="T57" fmla="*/ 7 h 357"/>
                  <a:gd name="T58" fmla="*/ 410 w 675"/>
                  <a:gd name="T59" fmla="*/ 7 h 357"/>
                  <a:gd name="T60" fmla="*/ 366 w 675"/>
                  <a:gd name="T61" fmla="*/ 6 h 357"/>
                  <a:gd name="T62" fmla="*/ 320 w 675"/>
                  <a:gd name="T63" fmla="*/ 5 h 357"/>
                  <a:gd name="T64" fmla="*/ 270 w 675"/>
                  <a:gd name="T65" fmla="*/ 5 h 357"/>
                  <a:gd name="T66" fmla="*/ 219 w 675"/>
                  <a:gd name="T67" fmla="*/ 4 h 357"/>
                  <a:gd name="T68" fmla="*/ 166 w 675"/>
                  <a:gd name="T69" fmla="*/ 3 h 357"/>
                  <a:gd name="T70" fmla="*/ 112 w 675"/>
                  <a:gd name="T71" fmla="*/ 2 h 357"/>
                  <a:gd name="T72" fmla="*/ 55 w 675"/>
                  <a:gd name="T73" fmla="*/ 1 h 357"/>
                  <a:gd name="T74" fmla="*/ 0 w 675"/>
                  <a:gd name="T75" fmla="*/ 1 h 357"/>
                  <a:gd name="T76" fmla="*/ 0 w 675"/>
                  <a:gd name="T77" fmla="*/ 0 h 3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75" h="357">
                    <a:moveTo>
                      <a:pt x="0" y="0"/>
                    </a:moveTo>
                    <a:lnTo>
                      <a:pt x="61" y="28"/>
                    </a:lnTo>
                    <a:lnTo>
                      <a:pt x="119" y="57"/>
                    </a:lnTo>
                    <a:lnTo>
                      <a:pt x="177" y="84"/>
                    </a:lnTo>
                    <a:lnTo>
                      <a:pt x="235" y="111"/>
                    </a:lnTo>
                    <a:lnTo>
                      <a:pt x="289" y="138"/>
                    </a:lnTo>
                    <a:lnTo>
                      <a:pt x="342" y="165"/>
                    </a:lnTo>
                    <a:lnTo>
                      <a:pt x="392" y="191"/>
                    </a:lnTo>
                    <a:lnTo>
                      <a:pt x="438" y="214"/>
                    </a:lnTo>
                    <a:lnTo>
                      <a:pt x="482" y="236"/>
                    </a:lnTo>
                    <a:lnTo>
                      <a:pt x="522" y="258"/>
                    </a:lnTo>
                    <a:lnTo>
                      <a:pt x="557" y="277"/>
                    </a:lnTo>
                    <a:lnTo>
                      <a:pt x="588" y="296"/>
                    </a:lnTo>
                    <a:lnTo>
                      <a:pt x="615" y="310"/>
                    </a:lnTo>
                    <a:lnTo>
                      <a:pt x="638" y="324"/>
                    </a:lnTo>
                    <a:lnTo>
                      <a:pt x="655" y="335"/>
                    </a:lnTo>
                    <a:lnTo>
                      <a:pt x="666" y="344"/>
                    </a:lnTo>
                    <a:lnTo>
                      <a:pt x="673" y="352"/>
                    </a:lnTo>
                    <a:lnTo>
                      <a:pt x="675" y="357"/>
                    </a:lnTo>
                    <a:lnTo>
                      <a:pt x="632" y="335"/>
                    </a:lnTo>
                    <a:lnTo>
                      <a:pt x="631" y="332"/>
                    </a:lnTo>
                    <a:lnTo>
                      <a:pt x="624" y="326"/>
                    </a:lnTo>
                    <a:lnTo>
                      <a:pt x="612" y="317"/>
                    </a:lnTo>
                    <a:lnTo>
                      <a:pt x="597" y="306"/>
                    </a:lnTo>
                    <a:lnTo>
                      <a:pt x="576" y="294"/>
                    </a:lnTo>
                    <a:lnTo>
                      <a:pt x="550" y="279"/>
                    </a:lnTo>
                    <a:lnTo>
                      <a:pt x="522" y="263"/>
                    </a:lnTo>
                    <a:lnTo>
                      <a:pt x="488" y="243"/>
                    </a:lnTo>
                    <a:lnTo>
                      <a:pt x="451" y="223"/>
                    </a:lnTo>
                    <a:lnTo>
                      <a:pt x="410" y="203"/>
                    </a:lnTo>
                    <a:lnTo>
                      <a:pt x="366" y="180"/>
                    </a:lnTo>
                    <a:lnTo>
                      <a:pt x="320" y="156"/>
                    </a:lnTo>
                    <a:lnTo>
                      <a:pt x="270" y="133"/>
                    </a:lnTo>
                    <a:lnTo>
                      <a:pt x="219" y="107"/>
                    </a:lnTo>
                    <a:lnTo>
                      <a:pt x="166" y="80"/>
                    </a:lnTo>
                    <a:lnTo>
                      <a:pt x="112" y="55"/>
                    </a:lnTo>
                    <a:lnTo>
                      <a:pt x="55" y="28"/>
                    </a:lnTo>
                    <a:lnTo>
                      <a:pt x="0" y="2"/>
                    </a:lnTo>
                    <a:lnTo>
                      <a:pt x="0" y="0"/>
                    </a:lnTo>
                    <a:close/>
                  </a:path>
                </a:pathLst>
              </a:custGeom>
              <a:solidFill>
                <a:srgbClr val="DFE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39" name="Freeform 992"/>
              <p:cNvSpPr>
                <a:spLocks/>
              </p:cNvSpPr>
              <p:nvPr/>
            </p:nvSpPr>
            <p:spPr bwMode="auto">
              <a:xfrm>
                <a:off x="963" y="1281"/>
                <a:ext cx="633" cy="167"/>
              </a:xfrm>
              <a:custGeom>
                <a:avLst/>
                <a:gdLst>
                  <a:gd name="T0" fmla="*/ 633 w 633"/>
                  <a:gd name="T1" fmla="*/ 11 h 333"/>
                  <a:gd name="T2" fmla="*/ 632 w 633"/>
                  <a:gd name="T3" fmla="*/ 11 h 333"/>
                  <a:gd name="T4" fmla="*/ 625 w 633"/>
                  <a:gd name="T5" fmla="*/ 11 h 333"/>
                  <a:gd name="T6" fmla="*/ 613 w 633"/>
                  <a:gd name="T7" fmla="*/ 10 h 333"/>
                  <a:gd name="T8" fmla="*/ 598 w 633"/>
                  <a:gd name="T9" fmla="*/ 10 h 333"/>
                  <a:gd name="T10" fmla="*/ 577 w 633"/>
                  <a:gd name="T11" fmla="*/ 10 h 333"/>
                  <a:gd name="T12" fmla="*/ 551 w 633"/>
                  <a:gd name="T13" fmla="*/ 9 h 333"/>
                  <a:gd name="T14" fmla="*/ 523 w 633"/>
                  <a:gd name="T15" fmla="*/ 9 h 333"/>
                  <a:gd name="T16" fmla="*/ 489 w 633"/>
                  <a:gd name="T17" fmla="*/ 8 h 333"/>
                  <a:gd name="T18" fmla="*/ 452 w 633"/>
                  <a:gd name="T19" fmla="*/ 7 h 333"/>
                  <a:gd name="T20" fmla="*/ 411 w 633"/>
                  <a:gd name="T21" fmla="*/ 7 h 333"/>
                  <a:gd name="T22" fmla="*/ 367 w 633"/>
                  <a:gd name="T23" fmla="*/ 6 h 333"/>
                  <a:gd name="T24" fmla="*/ 321 w 633"/>
                  <a:gd name="T25" fmla="*/ 5 h 333"/>
                  <a:gd name="T26" fmla="*/ 271 w 633"/>
                  <a:gd name="T27" fmla="*/ 5 h 333"/>
                  <a:gd name="T28" fmla="*/ 220 w 633"/>
                  <a:gd name="T29" fmla="*/ 4 h 333"/>
                  <a:gd name="T30" fmla="*/ 167 w 633"/>
                  <a:gd name="T31" fmla="*/ 3 h 333"/>
                  <a:gd name="T32" fmla="*/ 113 w 633"/>
                  <a:gd name="T33" fmla="*/ 2 h 333"/>
                  <a:gd name="T34" fmla="*/ 56 w 633"/>
                  <a:gd name="T35" fmla="*/ 1 h 333"/>
                  <a:gd name="T36" fmla="*/ 1 w 633"/>
                  <a:gd name="T37" fmla="*/ 0 h 333"/>
                  <a:gd name="T38" fmla="*/ 0 w 633"/>
                  <a:gd name="T39" fmla="*/ 1 h 333"/>
                  <a:gd name="T40" fmla="*/ 55 w 633"/>
                  <a:gd name="T41" fmla="*/ 1 h 333"/>
                  <a:gd name="T42" fmla="*/ 110 w 633"/>
                  <a:gd name="T43" fmla="*/ 2 h 333"/>
                  <a:gd name="T44" fmla="*/ 164 w 633"/>
                  <a:gd name="T45" fmla="*/ 3 h 333"/>
                  <a:gd name="T46" fmla="*/ 215 w 633"/>
                  <a:gd name="T47" fmla="*/ 4 h 333"/>
                  <a:gd name="T48" fmla="*/ 266 w 633"/>
                  <a:gd name="T49" fmla="*/ 5 h 333"/>
                  <a:gd name="T50" fmla="*/ 312 w 633"/>
                  <a:gd name="T51" fmla="*/ 5 h 333"/>
                  <a:gd name="T52" fmla="*/ 358 w 633"/>
                  <a:gd name="T53" fmla="*/ 6 h 333"/>
                  <a:gd name="T54" fmla="*/ 400 w 633"/>
                  <a:gd name="T55" fmla="*/ 7 h 333"/>
                  <a:gd name="T56" fmla="*/ 438 w 633"/>
                  <a:gd name="T57" fmla="*/ 7 h 333"/>
                  <a:gd name="T58" fmla="*/ 472 w 633"/>
                  <a:gd name="T59" fmla="*/ 8 h 333"/>
                  <a:gd name="T60" fmla="*/ 503 w 633"/>
                  <a:gd name="T61" fmla="*/ 8 h 333"/>
                  <a:gd name="T62" fmla="*/ 529 w 633"/>
                  <a:gd name="T63" fmla="*/ 9 h 333"/>
                  <a:gd name="T64" fmla="*/ 550 w 633"/>
                  <a:gd name="T65" fmla="*/ 9 h 333"/>
                  <a:gd name="T66" fmla="*/ 567 w 633"/>
                  <a:gd name="T67" fmla="*/ 10 h 333"/>
                  <a:gd name="T68" fmla="*/ 578 w 633"/>
                  <a:gd name="T69" fmla="*/ 10 h 333"/>
                  <a:gd name="T70" fmla="*/ 585 w 633"/>
                  <a:gd name="T71" fmla="*/ 10 h 333"/>
                  <a:gd name="T72" fmla="*/ 586 w 633"/>
                  <a:gd name="T73" fmla="*/ 10 h 333"/>
                  <a:gd name="T74" fmla="*/ 633 w 633"/>
                  <a:gd name="T75" fmla="*/ 11 h 33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3" h="333">
                    <a:moveTo>
                      <a:pt x="633" y="333"/>
                    </a:moveTo>
                    <a:lnTo>
                      <a:pt x="632" y="330"/>
                    </a:lnTo>
                    <a:lnTo>
                      <a:pt x="625" y="324"/>
                    </a:lnTo>
                    <a:lnTo>
                      <a:pt x="613" y="315"/>
                    </a:lnTo>
                    <a:lnTo>
                      <a:pt x="598" y="304"/>
                    </a:lnTo>
                    <a:lnTo>
                      <a:pt x="577" y="292"/>
                    </a:lnTo>
                    <a:lnTo>
                      <a:pt x="551" y="277"/>
                    </a:lnTo>
                    <a:lnTo>
                      <a:pt x="523" y="261"/>
                    </a:lnTo>
                    <a:lnTo>
                      <a:pt x="489" y="241"/>
                    </a:lnTo>
                    <a:lnTo>
                      <a:pt x="452" y="221"/>
                    </a:lnTo>
                    <a:lnTo>
                      <a:pt x="411" y="201"/>
                    </a:lnTo>
                    <a:lnTo>
                      <a:pt x="367" y="178"/>
                    </a:lnTo>
                    <a:lnTo>
                      <a:pt x="321" y="154"/>
                    </a:lnTo>
                    <a:lnTo>
                      <a:pt x="271" y="131"/>
                    </a:lnTo>
                    <a:lnTo>
                      <a:pt x="220" y="105"/>
                    </a:lnTo>
                    <a:lnTo>
                      <a:pt x="167" y="78"/>
                    </a:lnTo>
                    <a:lnTo>
                      <a:pt x="113" y="53"/>
                    </a:lnTo>
                    <a:lnTo>
                      <a:pt x="56" y="26"/>
                    </a:lnTo>
                    <a:lnTo>
                      <a:pt x="1" y="0"/>
                    </a:lnTo>
                    <a:lnTo>
                      <a:pt x="0" y="2"/>
                    </a:lnTo>
                    <a:lnTo>
                      <a:pt x="55" y="29"/>
                    </a:lnTo>
                    <a:lnTo>
                      <a:pt x="110" y="55"/>
                    </a:lnTo>
                    <a:lnTo>
                      <a:pt x="164" y="80"/>
                    </a:lnTo>
                    <a:lnTo>
                      <a:pt x="215" y="105"/>
                    </a:lnTo>
                    <a:lnTo>
                      <a:pt x="266" y="131"/>
                    </a:lnTo>
                    <a:lnTo>
                      <a:pt x="312" y="154"/>
                    </a:lnTo>
                    <a:lnTo>
                      <a:pt x="358" y="176"/>
                    </a:lnTo>
                    <a:lnTo>
                      <a:pt x="400" y="198"/>
                    </a:lnTo>
                    <a:lnTo>
                      <a:pt x="438" y="219"/>
                    </a:lnTo>
                    <a:lnTo>
                      <a:pt x="472" y="237"/>
                    </a:lnTo>
                    <a:lnTo>
                      <a:pt x="503" y="254"/>
                    </a:lnTo>
                    <a:lnTo>
                      <a:pt x="529" y="270"/>
                    </a:lnTo>
                    <a:lnTo>
                      <a:pt x="550" y="283"/>
                    </a:lnTo>
                    <a:lnTo>
                      <a:pt x="567" y="294"/>
                    </a:lnTo>
                    <a:lnTo>
                      <a:pt x="578" y="303"/>
                    </a:lnTo>
                    <a:lnTo>
                      <a:pt x="585" y="308"/>
                    </a:lnTo>
                    <a:lnTo>
                      <a:pt x="586" y="313"/>
                    </a:lnTo>
                    <a:lnTo>
                      <a:pt x="633" y="333"/>
                    </a:lnTo>
                    <a:close/>
                  </a:path>
                </a:pathLst>
              </a:custGeom>
              <a:solidFill>
                <a:srgbClr val="E0ED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0" name="Freeform 993"/>
              <p:cNvSpPr>
                <a:spLocks/>
              </p:cNvSpPr>
              <p:nvPr/>
            </p:nvSpPr>
            <p:spPr bwMode="auto">
              <a:xfrm>
                <a:off x="963" y="1282"/>
                <a:ext cx="586" cy="156"/>
              </a:xfrm>
              <a:custGeom>
                <a:avLst/>
                <a:gdLst>
                  <a:gd name="T0" fmla="*/ 0 w 586"/>
                  <a:gd name="T1" fmla="*/ 0 h 311"/>
                  <a:gd name="T2" fmla="*/ 55 w 586"/>
                  <a:gd name="T3" fmla="*/ 1 h 311"/>
                  <a:gd name="T4" fmla="*/ 110 w 586"/>
                  <a:gd name="T5" fmla="*/ 2 h 311"/>
                  <a:gd name="T6" fmla="*/ 164 w 586"/>
                  <a:gd name="T7" fmla="*/ 3 h 311"/>
                  <a:gd name="T8" fmla="*/ 215 w 586"/>
                  <a:gd name="T9" fmla="*/ 4 h 311"/>
                  <a:gd name="T10" fmla="*/ 266 w 586"/>
                  <a:gd name="T11" fmla="*/ 5 h 311"/>
                  <a:gd name="T12" fmla="*/ 312 w 586"/>
                  <a:gd name="T13" fmla="*/ 5 h 311"/>
                  <a:gd name="T14" fmla="*/ 358 w 586"/>
                  <a:gd name="T15" fmla="*/ 6 h 311"/>
                  <a:gd name="T16" fmla="*/ 400 w 586"/>
                  <a:gd name="T17" fmla="*/ 7 h 311"/>
                  <a:gd name="T18" fmla="*/ 438 w 586"/>
                  <a:gd name="T19" fmla="*/ 7 h 311"/>
                  <a:gd name="T20" fmla="*/ 472 w 586"/>
                  <a:gd name="T21" fmla="*/ 8 h 311"/>
                  <a:gd name="T22" fmla="*/ 503 w 586"/>
                  <a:gd name="T23" fmla="*/ 8 h 311"/>
                  <a:gd name="T24" fmla="*/ 529 w 586"/>
                  <a:gd name="T25" fmla="*/ 9 h 311"/>
                  <a:gd name="T26" fmla="*/ 550 w 586"/>
                  <a:gd name="T27" fmla="*/ 9 h 311"/>
                  <a:gd name="T28" fmla="*/ 567 w 586"/>
                  <a:gd name="T29" fmla="*/ 10 h 311"/>
                  <a:gd name="T30" fmla="*/ 578 w 586"/>
                  <a:gd name="T31" fmla="*/ 10 h 311"/>
                  <a:gd name="T32" fmla="*/ 585 w 586"/>
                  <a:gd name="T33" fmla="*/ 10 h 311"/>
                  <a:gd name="T34" fmla="*/ 586 w 586"/>
                  <a:gd name="T35" fmla="*/ 10 h 311"/>
                  <a:gd name="T36" fmla="*/ 538 w 586"/>
                  <a:gd name="T37" fmla="*/ 9 h 311"/>
                  <a:gd name="T38" fmla="*/ 537 w 586"/>
                  <a:gd name="T39" fmla="*/ 9 h 311"/>
                  <a:gd name="T40" fmla="*/ 530 w 586"/>
                  <a:gd name="T41" fmla="*/ 9 h 311"/>
                  <a:gd name="T42" fmla="*/ 517 w 586"/>
                  <a:gd name="T43" fmla="*/ 9 h 311"/>
                  <a:gd name="T44" fmla="*/ 500 w 586"/>
                  <a:gd name="T45" fmla="*/ 9 h 311"/>
                  <a:gd name="T46" fmla="*/ 478 w 586"/>
                  <a:gd name="T47" fmla="*/ 8 h 311"/>
                  <a:gd name="T48" fmla="*/ 451 w 586"/>
                  <a:gd name="T49" fmla="*/ 8 h 311"/>
                  <a:gd name="T50" fmla="*/ 420 w 586"/>
                  <a:gd name="T51" fmla="*/ 7 h 311"/>
                  <a:gd name="T52" fmla="*/ 384 w 586"/>
                  <a:gd name="T53" fmla="*/ 6 h 311"/>
                  <a:gd name="T54" fmla="*/ 345 w 586"/>
                  <a:gd name="T55" fmla="*/ 6 h 311"/>
                  <a:gd name="T56" fmla="*/ 302 w 586"/>
                  <a:gd name="T57" fmla="*/ 5 h 311"/>
                  <a:gd name="T58" fmla="*/ 257 w 586"/>
                  <a:gd name="T59" fmla="*/ 4 h 311"/>
                  <a:gd name="T60" fmla="*/ 209 w 586"/>
                  <a:gd name="T61" fmla="*/ 4 h 311"/>
                  <a:gd name="T62" fmla="*/ 158 w 586"/>
                  <a:gd name="T63" fmla="*/ 3 h 311"/>
                  <a:gd name="T64" fmla="*/ 106 w 586"/>
                  <a:gd name="T65" fmla="*/ 2 h 311"/>
                  <a:gd name="T66" fmla="*/ 54 w 586"/>
                  <a:gd name="T67" fmla="*/ 1 h 311"/>
                  <a:gd name="T68" fmla="*/ 0 w 586"/>
                  <a:gd name="T69" fmla="*/ 1 h 311"/>
                  <a:gd name="T70" fmla="*/ 0 w 586"/>
                  <a:gd name="T71" fmla="*/ 0 h 3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6" h="311">
                    <a:moveTo>
                      <a:pt x="0" y="0"/>
                    </a:moveTo>
                    <a:lnTo>
                      <a:pt x="55" y="27"/>
                    </a:lnTo>
                    <a:lnTo>
                      <a:pt x="110" y="53"/>
                    </a:lnTo>
                    <a:lnTo>
                      <a:pt x="164" y="78"/>
                    </a:lnTo>
                    <a:lnTo>
                      <a:pt x="215" y="103"/>
                    </a:lnTo>
                    <a:lnTo>
                      <a:pt x="266" y="129"/>
                    </a:lnTo>
                    <a:lnTo>
                      <a:pt x="312" y="152"/>
                    </a:lnTo>
                    <a:lnTo>
                      <a:pt x="358" y="174"/>
                    </a:lnTo>
                    <a:lnTo>
                      <a:pt x="400" y="196"/>
                    </a:lnTo>
                    <a:lnTo>
                      <a:pt x="438" y="217"/>
                    </a:lnTo>
                    <a:lnTo>
                      <a:pt x="472" y="235"/>
                    </a:lnTo>
                    <a:lnTo>
                      <a:pt x="503" y="252"/>
                    </a:lnTo>
                    <a:lnTo>
                      <a:pt x="529" y="268"/>
                    </a:lnTo>
                    <a:lnTo>
                      <a:pt x="550" y="281"/>
                    </a:lnTo>
                    <a:lnTo>
                      <a:pt x="567" y="292"/>
                    </a:lnTo>
                    <a:lnTo>
                      <a:pt x="578" y="301"/>
                    </a:lnTo>
                    <a:lnTo>
                      <a:pt x="585" y="306"/>
                    </a:lnTo>
                    <a:lnTo>
                      <a:pt x="586" y="311"/>
                    </a:lnTo>
                    <a:lnTo>
                      <a:pt x="538" y="288"/>
                    </a:lnTo>
                    <a:lnTo>
                      <a:pt x="537" y="284"/>
                    </a:lnTo>
                    <a:lnTo>
                      <a:pt x="530" y="277"/>
                    </a:lnTo>
                    <a:lnTo>
                      <a:pt x="517" y="268"/>
                    </a:lnTo>
                    <a:lnTo>
                      <a:pt x="500" y="257"/>
                    </a:lnTo>
                    <a:lnTo>
                      <a:pt x="478" y="244"/>
                    </a:lnTo>
                    <a:lnTo>
                      <a:pt x="451" y="228"/>
                    </a:lnTo>
                    <a:lnTo>
                      <a:pt x="420" y="212"/>
                    </a:lnTo>
                    <a:lnTo>
                      <a:pt x="384" y="192"/>
                    </a:lnTo>
                    <a:lnTo>
                      <a:pt x="345" y="172"/>
                    </a:lnTo>
                    <a:lnTo>
                      <a:pt x="302" y="150"/>
                    </a:lnTo>
                    <a:lnTo>
                      <a:pt x="257" y="127"/>
                    </a:lnTo>
                    <a:lnTo>
                      <a:pt x="209" y="103"/>
                    </a:lnTo>
                    <a:lnTo>
                      <a:pt x="158" y="78"/>
                    </a:lnTo>
                    <a:lnTo>
                      <a:pt x="106" y="54"/>
                    </a:lnTo>
                    <a:lnTo>
                      <a:pt x="54" y="29"/>
                    </a:lnTo>
                    <a:lnTo>
                      <a:pt x="0" y="4"/>
                    </a:lnTo>
                    <a:lnTo>
                      <a:pt x="0" y="0"/>
                    </a:lnTo>
                    <a:close/>
                  </a:path>
                </a:pathLst>
              </a:custGeom>
              <a:solidFill>
                <a:srgbClr val="E2E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1" name="Freeform 994"/>
              <p:cNvSpPr>
                <a:spLocks/>
              </p:cNvSpPr>
              <p:nvPr/>
            </p:nvSpPr>
            <p:spPr bwMode="auto">
              <a:xfrm>
                <a:off x="961" y="1284"/>
                <a:ext cx="540" cy="142"/>
              </a:xfrm>
              <a:custGeom>
                <a:avLst/>
                <a:gdLst>
                  <a:gd name="T0" fmla="*/ 540 w 540"/>
                  <a:gd name="T1" fmla="*/ 9 h 284"/>
                  <a:gd name="T2" fmla="*/ 539 w 540"/>
                  <a:gd name="T3" fmla="*/ 9 h 284"/>
                  <a:gd name="T4" fmla="*/ 532 w 540"/>
                  <a:gd name="T5" fmla="*/ 9 h 284"/>
                  <a:gd name="T6" fmla="*/ 519 w 540"/>
                  <a:gd name="T7" fmla="*/ 9 h 284"/>
                  <a:gd name="T8" fmla="*/ 502 w 540"/>
                  <a:gd name="T9" fmla="*/ 8 h 284"/>
                  <a:gd name="T10" fmla="*/ 480 w 540"/>
                  <a:gd name="T11" fmla="*/ 8 h 284"/>
                  <a:gd name="T12" fmla="*/ 453 w 540"/>
                  <a:gd name="T13" fmla="*/ 7 h 284"/>
                  <a:gd name="T14" fmla="*/ 422 w 540"/>
                  <a:gd name="T15" fmla="*/ 7 h 284"/>
                  <a:gd name="T16" fmla="*/ 386 w 540"/>
                  <a:gd name="T17" fmla="*/ 6 h 284"/>
                  <a:gd name="T18" fmla="*/ 347 w 540"/>
                  <a:gd name="T19" fmla="*/ 6 h 284"/>
                  <a:gd name="T20" fmla="*/ 304 w 540"/>
                  <a:gd name="T21" fmla="*/ 5 h 284"/>
                  <a:gd name="T22" fmla="*/ 259 w 540"/>
                  <a:gd name="T23" fmla="*/ 4 h 284"/>
                  <a:gd name="T24" fmla="*/ 211 w 540"/>
                  <a:gd name="T25" fmla="*/ 4 h 284"/>
                  <a:gd name="T26" fmla="*/ 160 w 540"/>
                  <a:gd name="T27" fmla="*/ 3 h 284"/>
                  <a:gd name="T28" fmla="*/ 108 w 540"/>
                  <a:gd name="T29" fmla="*/ 2 h 284"/>
                  <a:gd name="T30" fmla="*/ 56 w 540"/>
                  <a:gd name="T31" fmla="*/ 1 h 284"/>
                  <a:gd name="T32" fmla="*/ 2 w 540"/>
                  <a:gd name="T33" fmla="*/ 0 h 284"/>
                  <a:gd name="T34" fmla="*/ 0 w 540"/>
                  <a:gd name="T35" fmla="*/ 1 h 284"/>
                  <a:gd name="T36" fmla="*/ 50 w 540"/>
                  <a:gd name="T37" fmla="*/ 1 h 284"/>
                  <a:gd name="T38" fmla="*/ 98 w 540"/>
                  <a:gd name="T39" fmla="*/ 2 h 284"/>
                  <a:gd name="T40" fmla="*/ 145 w 540"/>
                  <a:gd name="T41" fmla="*/ 3 h 284"/>
                  <a:gd name="T42" fmla="*/ 190 w 540"/>
                  <a:gd name="T43" fmla="*/ 3 h 284"/>
                  <a:gd name="T44" fmla="*/ 234 w 540"/>
                  <a:gd name="T45" fmla="*/ 4 h 284"/>
                  <a:gd name="T46" fmla="*/ 275 w 540"/>
                  <a:gd name="T47" fmla="*/ 5 h 284"/>
                  <a:gd name="T48" fmla="*/ 313 w 540"/>
                  <a:gd name="T49" fmla="*/ 5 h 284"/>
                  <a:gd name="T50" fmla="*/ 348 w 540"/>
                  <a:gd name="T51" fmla="*/ 6 h 284"/>
                  <a:gd name="T52" fmla="*/ 381 w 540"/>
                  <a:gd name="T53" fmla="*/ 6 h 284"/>
                  <a:gd name="T54" fmla="*/ 409 w 540"/>
                  <a:gd name="T55" fmla="*/ 7 h 284"/>
                  <a:gd name="T56" fmla="*/ 433 w 540"/>
                  <a:gd name="T57" fmla="*/ 7 h 284"/>
                  <a:gd name="T58" fmla="*/ 453 w 540"/>
                  <a:gd name="T59" fmla="*/ 8 h 284"/>
                  <a:gd name="T60" fmla="*/ 470 w 540"/>
                  <a:gd name="T61" fmla="*/ 8 h 284"/>
                  <a:gd name="T62" fmla="*/ 480 w 540"/>
                  <a:gd name="T63" fmla="*/ 8 h 284"/>
                  <a:gd name="T64" fmla="*/ 487 w 540"/>
                  <a:gd name="T65" fmla="*/ 9 h 284"/>
                  <a:gd name="T66" fmla="*/ 488 w 540"/>
                  <a:gd name="T67" fmla="*/ 9 h 284"/>
                  <a:gd name="T68" fmla="*/ 540 w 540"/>
                  <a:gd name="T69" fmla="*/ 9 h 2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40" h="284">
                    <a:moveTo>
                      <a:pt x="540" y="284"/>
                    </a:moveTo>
                    <a:lnTo>
                      <a:pt x="539" y="280"/>
                    </a:lnTo>
                    <a:lnTo>
                      <a:pt x="532" y="273"/>
                    </a:lnTo>
                    <a:lnTo>
                      <a:pt x="519" y="264"/>
                    </a:lnTo>
                    <a:lnTo>
                      <a:pt x="502" y="253"/>
                    </a:lnTo>
                    <a:lnTo>
                      <a:pt x="480" y="240"/>
                    </a:lnTo>
                    <a:lnTo>
                      <a:pt x="453" y="224"/>
                    </a:lnTo>
                    <a:lnTo>
                      <a:pt x="422" y="208"/>
                    </a:lnTo>
                    <a:lnTo>
                      <a:pt x="386" y="188"/>
                    </a:lnTo>
                    <a:lnTo>
                      <a:pt x="347" y="168"/>
                    </a:lnTo>
                    <a:lnTo>
                      <a:pt x="304" y="146"/>
                    </a:lnTo>
                    <a:lnTo>
                      <a:pt x="259" y="123"/>
                    </a:lnTo>
                    <a:lnTo>
                      <a:pt x="211" y="99"/>
                    </a:lnTo>
                    <a:lnTo>
                      <a:pt x="160" y="74"/>
                    </a:lnTo>
                    <a:lnTo>
                      <a:pt x="108" y="50"/>
                    </a:lnTo>
                    <a:lnTo>
                      <a:pt x="56" y="25"/>
                    </a:lnTo>
                    <a:lnTo>
                      <a:pt x="2" y="0"/>
                    </a:lnTo>
                    <a:lnTo>
                      <a:pt x="0" y="2"/>
                    </a:lnTo>
                    <a:lnTo>
                      <a:pt x="50" y="25"/>
                    </a:lnTo>
                    <a:lnTo>
                      <a:pt x="98" y="49"/>
                    </a:lnTo>
                    <a:lnTo>
                      <a:pt x="145" y="70"/>
                    </a:lnTo>
                    <a:lnTo>
                      <a:pt x="190" y="92"/>
                    </a:lnTo>
                    <a:lnTo>
                      <a:pt x="234" y="114"/>
                    </a:lnTo>
                    <a:lnTo>
                      <a:pt x="275" y="135"/>
                    </a:lnTo>
                    <a:lnTo>
                      <a:pt x="313" y="155"/>
                    </a:lnTo>
                    <a:lnTo>
                      <a:pt x="348" y="173"/>
                    </a:lnTo>
                    <a:lnTo>
                      <a:pt x="381" y="190"/>
                    </a:lnTo>
                    <a:lnTo>
                      <a:pt x="409" y="206"/>
                    </a:lnTo>
                    <a:lnTo>
                      <a:pt x="433" y="221"/>
                    </a:lnTo>
                    <a:lnTo>
                      <a:pt x="453" y="231"/>
                    </a:lnTo>
                    <a:lnTo>
                      <a:pt x="470" y="242"/>
                    </a:lnTo>
                    <a:lnTo>
                      <a:pt x="480" y="250"/>
                    </a:lnTo>
                    <a:lnTo>
                      <a:pt x="487" y="257"/>
                    </a:lnTo>
                    <a:lnTo>
                      <a:pt x="488" y="260"/>
                    </a:lnTo>
                    <a:lnTo>
                      <a:pt x="540" y="284"/>
                    </a:lnTo>
                    <a:close/>
                  </a:path>
                </a:pathLst>
              </a:custGeom>
              <a:solidFill>
                <a:srgbClr val="E4EC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2" name="Freeform 995"/>
              <p:cNvSpPr>
                <a:spLocks/>
              </p:cNvSpPr>
              <p:nvPr/>
            </p:nvSpPr>
            <p:spPr bwMode="auto">
              <a:xfrm>
                <a:off x="961" y="1285"/>
                <a:ext cx="488" cy="129"/>
              </a:xfrm>
              <a:custGeom>
                <a:avLst/>
                <a:gdLst>
                  <a:gd name="T0" fmla="*/ 0 w 488"/>
                  <a:gd name="T1" fmla="*/ 0 h 258"/>
                  <a:gd name="T2" fmla="*/ 50 w 488"/>
                  <a:gd name="T3" fmla="*/ 1 h 258"/>
                  <a:gd name="T4" fmla="*/ 98 w 488"/>
                  <a:gd name="T5" fmla="*/ 2 h 258"/>
                  <a:gd name="T6" fmla="*/ 145 w 488"/>
                  <a:gd name="T7" fmla="*/ 3 h 258"/>
                  <a:gd name="T8" fmla="*/ 190 w 488"/>
                  <a:gd name="T9" fmla="*/ 3 h 258"/>
                  <a:gd name="T10" fmla="*/ 234 w 488"/>
                  <a:gd name="T11" fmla="*/ 4 h 258"/>
                  <a:gd name="T12" fmla="*/ 275 w 488"/>
                  <a:gd name="T13" fmla="*/ 5 h 258"/>
                  <a:gd name="T14" fmla="*/ 313 w 488"/>
                  <a:gd name="T15" fmla="*/ 5 h 258"/>
                  <a:gd name="T16" fmla="*/ 348 w 488"/>
                  <a:gd name="T17" fmla="*/ 6 h 258"/>
                  <a:gd name="T18" fmla="*/ 381 w 488"/>
                  <a:gd name="T19" fmla="*/ 6 h 258"/>
                  <a:gd name="T20" fmla="*/ 409 w 488"/>
                  <a:gd name="T21" fmla="*/ 7 h 258"/>
                  <a:gd name="T22" fmla="*/ 433 w 488"/>
                  <a:gd name="T23" fmla="*/ 7 h 258"/>
                  <a:gd name="T24" fmla="*/ 453 w 488"/>
                  <a:gd name="T25" fmla="*/ 8 h 258"/>
                  <a:gd name="T26" fmla="*/ 470 w 488"/>
                  <a:gd name="T27" fmla="*/ 8 h 258"/>
                  <a:gd name="T28" fmla="*/ 480 w 488"/>
                  <a:gd name="T29" fmla="*/ 8 h 258"/>
                  <a:gd name="T30" fmla="*/ 487 w 488"/>
                  <a:gd name="T31" fmla="*/ 8 h 258"/>
                  <a:gd name="T32" fmla="*/ 488 w 488"/>
                  <a:gd name="T33" fmla="*/ 9 h 258"/>
                  <a:gd name="T34" fmla="*/ 433 w 488"/>
                  <a:gd name="T35" fmla="*/ 8 h 258"/>
                  <a:gd name="T36" fmla="*/ 430 w 488"/>
                  <a:gd name="T37" fmla="*/ 8 h 258"/>
                  <a:gd name="T38" fmla="*/ 425 w 488"/>
                  <a:gd name="T39" fmla="*/ 7 h 258"/>
                  <a:gd name="T40" fmla="*/ 413 w 488"/>
                  <a:gd name="T41" fmla="*/ 7 h 258"/>
                  <a:gd name="T42" fmla="*/ 398 w 488"/>
                  <a:gd name="T43" fmla="*/ 7 h 258"/>
                  <a:gd name="T44" fmla="*/ 376 w 488"/>
                  <a:gd name="T45" fmla="*/ 7 h 258"/>
                  <a:gd name="T46" fmla="*/ 352 w 488"/>
                  <a:gd name="T47" fmla="*/ 6 h 258"/>
                  <a:gd name="T48" fmla="*/ 324 w 488"/>
                  <a:gd name="T49" fmla="*/ 6 h 258"/>
                  <a:gd name="T50" fmla="*/ 292 w 488"/>
                  <a:gd name="T51" fmla="*/ 5 h 258"/>
                  <a:gd name="T52" fmla="*/ 256 w 488"/>
                  <a:gd name="T53" fmla="*/ 4 h 258"/>
                  <a:gd name="T54" fmla="*/ 218 w 488"/>
                  <a:gd name="T55" fmla="*/ 4 h 258"/>
                  <a:gd name="T56" fmla="*/ 179 w 488"/>
                  <a:gd name="T57" fmla="*/ 3 h 258"/>
                  <a:gd name="T58" fmla="*/ 135 w 488"/>
                  <a:gd name="T59" fmla="*/ 3 h 258"/>
                  <a:gd name="T60" fmla="*/ 91 w 488"/>
                  <a:gd name="T61" fmla="*/ 2 h 258"/>
                  <a:gd name="T62" fmla="*/ 46 w 488"/>
                  <a:gd name="T63" fmla="*/ 1 h 258"/>
                  <a:gd name="T64" fmla="*/ 0 w 488"/>
                  <a:gd name="T65" fmla="*/ 1 h 258"/>
                  <a:gd name="T66" fmla="*/ 0 w 488"/>
                  <a:gd name="T67" fmla="*/ 0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88" h="258">
                    <a:moveTo>
                      <a:pt x="0" y="0"/>
                    </a:moveTo>
                    <a:lnTo>
                      <a:pt x="50" y="23"/>
                    </a:lnTo>
                    <a:lnTo>
                      <a:pt x="98" y="47"/>
                    </a:lnTo>
                    <a:lnTo>
                      <a:pt x="145" y="68"/>
                    </a:lnTo>
                    <a:lnTo>
                      <a:pt x="190" y="90"/>
                    </a:lnTo>
                    <a:lnTo>
                      <a:pt x="234" y="112"/>
                    </a:lnTo>
                    <a:lnTo>
                      <a:pt x="275" y="133"/>
                    </a:lnTo>
                    <a:lnTo>
                      <a:pt x="313" y="153"/>
                    </a:lnTo>
                    <a:lnTo>
                      <a:pt x="348" y="171"/>
                    </a:lnTo>
                    <a:lnTo>
                      <a:pt x="381" y="188"/>
                    </a:lnTo>
                    <a:lnTo>
                      <a:pt x="409" y="204"/>
                    </a:lnTo>
                    <a:lnTo>
                      <a:pt x="433" y="219"/>
                    </a:lnTo>
                    <a:lnTo>
                      <a:pt x="453" y="229"/>
                    </a:lnTo>
                    <a:lnTo>
                      <a:pt x="470" y="240"/>
                    </a:lnTo>
                    <a:lnTo>
                      <a:pt x="480" y="248"/>
                    </a:lnTo>
                    <a:lnTo>
                      <a:pt x="487" y="255"/>
                    </a:lnTo>
                    <a:lnTo>
                      <a:pt x="488" y="258"/>
                    </a:lnTo>
                    <a:lnTo>
                      <a:pt x="433" y="231"/>
                    </a:lnTo>
                    <a:lnTo>
                      <a:pt x="430" y="228"/>
                    </a:lnTo>
                    <a:lnTo>
                      <a:pt x="425" y="222"/>
                    </a:lnTo>
                    <a:lnTo>
                      <a:pt x="413" y="215"/>
                    </a:lnTo>
                    <a:lnTo>
                      <a:pt x="398" y="204"/>
                    </a:lnTo>
                    <a:lnTo>
                      <a:pt x="376" y="193"/>
                    </a:lnTo>
                    <a:lnTo>
                      <a:pt x="352" y="179"/>
                    </a:lnTo>
                    <a:lnTo>
                      <a:pt x="324" y="162"/>
                    </a:lnTo>
                    <a:lnTo>
                      <a:pt x="292" y="146"/>
                    </a:lnTo>
                    <a:lnTo>
                      <a:pt x="256" y="128"/>
                    </a:lnTo>
                    <a:lnTo>
                      <a:pt x="218" y="108"/>
                    </a:lnTo>
                    <a:lnTo>
                      <a:pt x="179" y="88"/>
                    </a:lnTo>
                    <a:lnTo>
                      <a:pt x="135" y="68"/>
                    </a:lnTo>
                    <a:lnTo>
                      <a:pt x="91" y="47"/>
                    </a:lnTo>
                    <a:lnTo>
                      <a:pt x="46" y="25"/>
                    </a:lnTo>
                    <a:lnTo>
                      <a:pt x="0" y="3"/>
                    </a:lnTo>
                    <a:lnTo>
                      <a:pt x="0" y="0"/>
                    </a:lnTo>
                    <a:close/>
                  </a:path>
                </a:pathLst>
              </a:custGeom>
              <a:solidFill>
                <a:srgbClr val="E6EB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3" name="Freeform 996"/>
              <p:cNvSpPr>
                <a:spLocks/>
              </p:cNvSpPr>
              <p:nvPr/>
            </p:nvSpPr>
            <p:spPr bwMode="auto">
              <a:xfrm>
                <a:off x="960" y="1287"/>
                <a:ext cx="434" cy="114"/>
              </a:xfrm>
              <a:custGeom>
                <a:avLst/>
                <a:gdLst>
                  <a:gd name="T0" fmla="*/ 434 w 434"/>
                  <a:gd name="T1" fmla="*/ 8 h 228"/>
                  <a:gd name="T2" fmla="*/ 431 w 434"/>
                  <a:gd name="T3" fmla="*/ 8 h 228"/>
                  <a:gd name="T4" fmla="*/ 426 w 434"/>
                  <a:gd name="T5" fmla="*/ 7 h 228"/>
                  <a:gd name="T6" fmla="*/ 414 w 434"/>
                  <a:gd name="T7" fmla="*/ 7 h 228"/>
                  <a:gd name="T8" fmla="*/ 399 w 434"/>
                  <a:gd name="T9" fmla="*/ 7 h 228"/>
                  <a:gd name="T10" fmla="*/ 377 w 434"/>
                  <a:gd name="T11" fmla="*/ 6 h 228"/>
                  <a:gd name="T12" fmla="*/ 353 w 434"/>
                  <a:gd name="T13" fmla="*/ 6 h 228"/>
                  <a:gd name="T14" fmla="*/ 325 w 434"/>
                  <a:gd name="T15" fmla="*/ 5 h 228"/>
                  <a:gd name="T16" fmla="*/ 293 w 434"/>
                  <a:gd name="T17" fmla="*/ 5 h 228"/>
                  <a:gd name="T18" fmla="*/ 257 w 434"/>
                  <a:gd name="T19" fmla="*/ 4 h 228"/>
                  <a:gd name="T20" fmla="*/ 219 w 434"/>
                  <a:gd name="T21" fmla="*/ 4 h 228"/>
                  <a:gd name="T22" fmla="*/ 180 w 434"/>
                  <a:gd name="T23" fmla="*/ 3 h 228"/>
                  <a:gd name="T24" fmla="*/ 136 w 434"/>
                  <a:gd name="T25" fmla="*/ 3 h 228"/>
                  <a:gd name="T26" fmla="*/ 92 w 434"/>
                  <a:gd name="T27" fmla="*/ 2 h 228"/>
                  <a:gd name="T28" fmla="*/ 47 w 434"/>
                  <a:gd name="T29" fmla="*/ 1 h 228"/>
                  <a:gd name="T30" fmla="*/ 1 w 434"/>
                  <a:gd name="T31" fmla="*/ 0 h 228"/>
                  <a:gd name="T32" fmla="*/ 0 w 434"/>
                  <a:gd name="T33" fmla="*/ 1 h 228"/>
                  <a:gd name="T34" fmla="*/ 42 w 434"/>
                  <a:gd name="T35" fmla="*/ 1 h 228"/>
                  <a:gd name="T36" fmla="*/ 85 w 434"/>
                  <a:gd name="T37" fmla="*/ 2 h 228"/>
                  <a:gd name="T38" fmla="*/ 124 w 434"/>
                  <a:gd name="T39" fmla="*/ 2 h 228"/>
                  <a:gd name="T40" fmla="*/ 164 w 434"/>
                  <a:gd name="T41" fmla="*/ 3 h 228"/>
                  <a:gd name="T42" fmla="*/ 201 w 434"/>
                  <a:gd name="T43" fmla="*/ 4 h 228"/>
                  <a:gd name="T44" fmla="*/ 235 w 434"/>
                  <a:gd name="T45" fmla="*/ 4 h 228"/>
                  <a:gd name="T46" fmla="*/ 267 w 434"/>
                  <a:gd name="T47" fmla="*/ 5 h 228"/>
                  <a:gd name="T48" fmla="*/ 294 w 434"/>
                  <a:gd name="T49" fmla="*/ 5 h 228"/>
                  <a:gd name="T50" fmla="*/ 318 w 434"/>
                  <a:gd name="T51" fmla="*/ 6 h 228"/>
                  <a:gd name="T52" fmla="*/ 339 w 434"/>
                  <a:gd name="T53" fmla="*/ 6 h 228"/>
                  <a:gd name="T54" fmla="*/ 355 w 434"/>
                  <a:gd name="T55" fmla="*/ 6 h 228"/>
                  <a:gd name="T56" fmla="*/ 365 w 434"/>
                  <a:gd name="T57" fmla="*/ 6 h 228"/>
                  <a:gd name="T58" fmla="*/ 372 w 434"/>
                  <a:gd name="T59" fmla="*/ 7 h 228"/>
                  <a:gd name="T60" fmla="*/ 373 w 434"/>
                  <a:gd name="T61" fmla="*/ 7 h 228"/>
                  <a:gd name="T62" fmla="*/ 434 w 434"/>
                  <a:gd name="T63" fmla="*/ 8 h 2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4" h="228">
                    <a:moveTo>
                      <a:pt x="434" y="228"/>
                    </a:moveTo>
                    <a:lnTo>
                      <a:pt x="431" y="225"/>
                    </a:lnTo>
                    <a:lnTo>
                      <a:pt x="426" y="219"/>
                    </a:lnTo>
                    <a:lnTo>
                      <a:pt x="414" y="212"/>
                    </a:lnTo>
                    <a:lnTo>
                      <a:pt x="399" y="201"/>
                    </a:lnTo>
                    <a:lnTo>
                      <a:pt x="377" y="190"/>
                    </a:lnTo>
                    <a:lnTo>
                      <a:pt x="353" y="176"/>
                    </a:lnTo>
                    <a:lnTo>
                      <a:pt x="325" y="159"/>
                    </a:lnTo>
                    <a:lnTo>
                      <a:pt x="293" y="143"/>
                    </a:lnTo>
                    <a:lnTo>
                      <a:pt x="257" y="125"/>
                    </a:lnTo>
                    <a:lnTo>
                      <a:pt x="219" y="105"/>
                    </a:lnTo>
                    <a:lnTo>
                      <a:pt x="180" y="85"/>
                    </a:lnTo>
                    <a:lnTo>
                      <a:pt x="136" y="65"/>
                    </a:lnTo>
                    <a:lnTo>
                      <a:pt x="92" y="44"/>
                    </a:lnTo>
                    <a:lnTo>
                      <a:pt x="47" y="22"/>
                    </a:lnTo>
                    <a:lnTo>
                      <a:pt x="1" y="0"/>
                    </a:lnTo>
                    <a:lnTo>
                      <a:pt x="0" y="4"/>
                    </a:lnTo>
                    <a:lnTo>
                      <a:pt x="42" y="24"/>
                    </a:lnTo>
                    <a:lnTo>
                      <a:pt x="85" y="44"/>
                    </a:lnTo>
                    <a:lnTo>
                      <a:pt x="124" y="63"/>
                    </a:lnTo>
                    <a:lnTo>
                      <a:pt x="164" y="82"/>
                    </a:lnTo>
                    <a:lnTo>
                      <a:pt x="201" y="102"/>
                    </a:lnTo>
                    <a:lnTo>
                      <a:pt x="235" y="118"/>
                    </a:lnTo>
                    <a:lnTo>
                      <a:pt x="267" y="134"/>
                    </a:lnTo>
                    <a:lnTo>
                      <a:pt x="294" y="150"/>
                    </a:lnTo>
                    <a:lnTo>
                      <a:pt x="318" y="163"/>
                    </a:lnTo>
                    <a:lnTo>
                      <a:pt x="339" y="174"/>
                    </a:lnTo>
                    <a:lnTo>
                      <a:pt x="355" y="185"/>
                    </a:lnTo>
                    <a:lnTo>
                      <a:pt x="365" y="192"/>
                    </a:lnTo>
                    <a:lnTo>
                      <a:pt x="372" y="197"/>
                    </a:lnTo>
                    <a:lnTo>
                      <a:pt x="373" y="201"/>
                    </a:lnTo>
                    <a:lnTo>
                      <a:pt x="434" y="228"/>
                    </a:lnTo>
                    <a:close/>
                  </a:path>
                </a:pathLst>
              </a:custGeom>
              <a:solidFill>
                <a:srgbClr val="E7E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4" name="Freeform 997"/>
              <p:cNvSpPr>
                <a:spLocks/>
              </p:cNvSpPr>
              <p:nvPr/>
            </p:nvSpPr>
            <p:spPr bwMode="auto">
              <a:xfrm>
                <a:off x="959" y="1288"/>
                <a:ext cx="374" cy="99"/>
              </a:xfrm>
              <a:custGeom>
                <a:avLst/>
                <a:gdLst>
                  <a:gd name="T0" fmla="*/ 1 w 374"/>
                  <a:gd name="T1" fmla="*/ 0 h 197"/>
                  <a:gd name="T2" fmla="*/ 43 w 374"/>
                  <a:gd name="T3" fmla="*/ 1 h 197"/>
                  <a:gd name="T4" fmla="*/ 86 w 374"/>
                  <a:gd name="T5" fmla="*/ 2 h 197"/>
                  <a:gd name="T6" fmla="*/ 125 w 374"/>
                  <a:gd name="T7" fmla="*/ 2 h 197"/>
                  <a:gd name="T8" fmla="*/ 165 w 374"/>
                  <a:gd name="T9" fmla="*/ 3 h 197"/>
                  <a:gd name="T10" fmla="*/ 202 w 374"/>
                  <a:gd name="T11" fmla="*/ 4 h 197"/>
                  <a:gd name="T12" fmla="*/ 236 w 374"/>
                  <a:gd name="T13" fmla="*/ 4 h 197"/>
                  <a:gd name="T14" fmla="*/ 268 w 374"/>
                  <a:gd name="T15" fmla="*/ 5 h 197"/>
                  <a:gd name="T16" fmla="*/ 295 w 374"/>
                  <a:gd name="T17" fmla="*/ 5 h 197"/>
                  <a:gd name="T18" fmla="*/ 319 w 374"/>
                  <a:gd name="T19" fmla="*/ 5 h 197"/>
                  <a:gd name="T20" fmla="*/ 340 w 374"/>
                  <a:gd name="T21" fmla="*/ 6 h 197"/>
                  <a:gd name="T22" fmla="*/ 356 w 374"/>
                  <a:gd name="T23" fmla="*/ 6 h 197"/>
                  <a:gd name="T24" fmla="*/ 366 w 374"/>
                  <a:gd name="T25" fmla="*/ 6 h 197"/>
                  <a:gd name="T26" fmla="*/ 373 w 374"/>
                  <a:gd name="T27" fmla="*/ 7 h 197"/>
                  <a:gd name="T28" fmla="*/ 374 w 374"/>
                  <a:gd name="T29" fmla="*/ 7 h 197"/>
                  <a:gd name="T30" fmla="*/ 311 w 374"/>
                  <a:gd name="T31" fmla="*/ 6 h 197"/>
                  <a:gd name="T32" fmla="*/ 309 w 374"/>
                  <a:gd name="T33" fmla="*/ 6 h 197"/>
                  <a:gd name="T34" fmla="*/ 302 w 374"/>
                  <a:gd name="T35" fmla="*/ 5 h 197"/>
                  <a:gd name="T36" fmla="*/ 292 w 374"/>
                  <a:gd name="T37" fmla="*/ 5 h 197"/>
                  <a:gd name="T38" fmla="*/ 277 w 374"/>
                  <a:gd name="T39" fmla="*/ 5 h 197"/>
                  <a:gd name="T40" fmla="*/ 257 w 374"/>
                  <a:gd name="T41" fmla="*/ 5 h 197"/>
                  <a:gd name="T42" fmla="*/ 234 w 374"/>
                  <a:gd name="T43" fmla="*/ 4 h 197"/>
                  <a:gd name="T44" fmla="*/ 207 w 374"/>
                  <a:gd name="T45" fmla="*/ 4 h 197"/>
                  <a:gd name="T46" fmla="*/ 178 w 374"/>
                  <a:gd name="T47" fmla="*/ 3 h 197"/>
                  <a:gd name="T48" fmla="*/ 147 w 374"/>
                  <a:gd name="T49" fmla="*/ 3 h 197"/>
                  <a:gd name="T50" fmla="*/ 111 w 374"/>
                  <a:gd name="T51" fmla="*/ 2 h 197"/>
                  <a:gd name="T52" fmla="*/ 76 w 374"/>
                  <a:gd name="T53" fmla="*/ 2 h 197"/>
                  <a:gd name="T54" fmla="*/ 38 w 374"/>
                  <a:gd name="T55" fmla="*/ 1 h 197"/>
                  <a:gd name="T56" fmla="*/ 0 w 374"/>
                  <a:gd name="T57" fmla="*/ 1 h 197"/>
                  <a:gd name="T58" fmla="*/ 1 w 374"/>
                  <a:gd name="T59" fmla="*/ 0 h 1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74" h="197">
                    <a:moveTo>
                      <a:pt x="1" y="0"/>
                    </a:moveTo>
                    <a:lnTo>
                      <a:pt x="43" y="20"/>
                    </a:lnTo>
                    <a:lnTo>
                      <a:pt x="86" y="40"/>
                    </a:lnTo>
                    <a:lnTo>
                      <a:pt x="125" y="59"/>
                    </a:lnTo>
                    <a:lnTo>
                      <a:pt x="165" y="78"/>
                    </a:lnTo>
                    <a:lnTo>
                      <a:pt x="202" y="98"/>
                    </a:lnTo>
                    <a:lnTo>
                      <a:pt x="236" y="114"/>
                    </a:lnTo>
                    <a:lnTo>
                      <a:pt x="268" y="130"/>
                    </a:lnTo>
                    <a:lnTo>
                      <a:pt x="295" y="146"/>
                    </a:lnTo>
                    <a:lnTo>
                      <a:pt x="319" y="159"/>
                    </a:lnTo>
                    <a:lnTo>
                      <a:pt x="340" y="170"/>
                    </a:lnTo>
                    <a:lnTo>
                      <a:pt x="356" y="181"/>
                    </a:lnTo>
                    <a:lnTo>
                      <a:pt x="366" y="188"/>
                    </a:lnTo>
                    <a:lnTo>
                      <a:pt x="373" y="193"/>
                    </a:lnTo>
                    <a:lnTo>
                      <a:pt x="374" y="197"/>
                    </a:lnTo>
                    <a:lnTo>
                      <a:pt x="311" y="166"/>
                    </a:lnTo>
                    <a:lnTo>
                      <a:pt x="309" y="164"/>
                    </a:lnTo>
                    <a:lnTo>
                      <a:pt x="302" y="159"/>
                    </a:lnTo>
                    <a:lnTo>
                      <a:pt x="292" y="152"/>
                    </a:lnTo>
                    <a:lnTo>
                      <a:pt x="277" y="143"/>
                    </a:lnTo>
                    <a:lnTo>
                      <a:pt x="257" y="132"/>
                    </a:lnTo>
                    <a:lnTo>
                      <a:pt x="234" y="119"/>
                    </a:lnTo>
                    <a:lnTo>
                      <a:pt x="207" y="105"/>
                    </a:lnTo>
                    <a:lnTo>
                      <a:pt x="178" y="90"/>
                    </a:lnTo>
                    <a:lnTo>
                      <a:pt x="147" y="74"/>
                    </a:lnTo>
                    <a:lnTo>
                      <a:pt x="111" y="56"/>
                    </a:lnTo>
                    <a:lnTo>
                      <a:pt x="76" y="38"/>
                    </a:lnTo>
                    <a:lnTo>
                      <a:pt x="38" y="21"/>
                    </a:lnTo>
                    <a:lnTo>
                      <a:pt x="0" y="3"/>
                    </a:lnTo>
                    <a:lnTo>
                      <a:pt x="1" y="0"/>
                    </a:lnTo>
                    <a:close/>
                  </a:path>
                </a:pathLst>
              </a:custGeom>
              <a:solidFill>
                <a:srgbClr val="E9EA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5" name="Freeform 998"/>
              <p:cNvSpPr>
                <a:spLocks/>
              </p:cNvSpPr>
              <p:nvPr/>
            </p:nvSpPr>
            <p:spPr bwMode="auto">
              <a:xfrm>
                <a:off x="959" y="1290"/>
                <a:ext cx="311" cy="82"/>
              </a:xfrm>
              <a:custGeom>
                <a:avLst/>
                <a:gdLst>
                  <a:gd name="T0" fmla="*/ 311 w 311"/>
                  <a:gd name="T1" fmla="*/ 6 h 163"/>
                  <a:gd name="T2" fmla="*/ 309 w 311"/>
                  <a:gd name="T3" fmla="*/ 6 h 163"/>
                  <a:gd name="T4" fmla="*/ 302 w 311"/>
                  <a:gd name="T5" fmla="*/ 5 h 163"/>
                  <a:gd name="T6" fmla="*/ 292 w 311"/>
                  <a:gd name="T7" fmla="*/ 5 h 163"/>
                  <a:gd name="T8" fmla="*/ 277 w 311"/>
                  <a:gd name="T9" fmla="*/ 5 h 163"/>
                  <a:gd name="T10" fmla="*/ 257 w 311"/>
                  <a:gd name="T11" fmla="*/ 5 h 163"/>
                  <a:gd name="T12" fmla="*/ 234 w 311"/>
                  <a:gd name="T13" fmla="*/ 4 h 163"/>
                  <a:gd name="T14" fmla="*/ 207 w 311"/>
                  <a:gd name="T15" fmla="*/ 4 h 163"/>
                  <a:gd name="T16" fmla="*/ 178 w 311"/>
                  <a:gd name="T17" fmla="*/ 3 h 163"/>
                  <a:gd name="T18" fmla="*/ 147 w 311"/>
                  <a:gd name="T19" fmla="*/ 3 h 163"/>
                  <a:gd name="T20" fmla="*/ 111 w 311"/>
                  <a:gd name="T21" fmla="*/ 2 h 163"/>
                  <a:gd name="T22" fmla="*/ 76 w 311"/>
                  <a:gd name="T23" fmla="*/ 2 h 163"/>
                  <a:gd name="T24" fmla="*/ 38 w 311"/>
                  <a:gd name="T25" fmla="*/ 1 h 163"/>
                  <a:gd name="T26" fmla="*/ 0 w 311"/>
                  <a:gd name="T27" fmla="*/ 0 h 163"/>
                  <a:gd name="T28" fmla="*/ 0 w 311"/>
                  <a:gd name="T29" fmla="*/ 1 h 163"/>
                  <a:gd name="T30" fmla="*/ 34 w 311"/>
                  <a:gd name="T31" fmla="*/ 1 h 163"/>
                  <a:gd name="T32" fmla="*/ 68 w 311"/>
                  <a:gd name="T33" fmla="*/ 2 h 163"/>
                  <a:gd name="T34" fmla="*/ 101 w 311"/>
                  <a:gd name="T35" fmla="*/ 2 h 163"/>
                  <a:gd name="T36" fmla="*/ 131 w 311"/>
                  <a:gd name="T37" fmla="*/ 3 h 163"/>
                  <a:gd name="T38" fmla="*/ 159 w 311"/>
                  <a:gd name="T39" fmla="*/ 3 h 163"/>
                  <a:gd name="T40" fmla="*/ 183 w 311"/>
                  <a:gd name="T41" fmla="*/ 3 h 163"/>
                  <a:gd name="T42" fmla="*/ 205 w 311"/>
                  <a:gd name="T43" fmla="*/ 4 h 163"/>
                  <a:gd name="T44" fmla="*/ 220 w 311"/>
                  <a:gd name="T45" fmla="*/ 4 h 163"/>
                  <a:gd name="T46" fmla="*/ 233 w 311"/>
                  <a:gd name="T47" fmla="*/ 4 h 163"/>
                  <a:gd name="T48" fmla="*/ 239 w 311"/>
                  <a:gd name="T49" fmla="*/ 5 h 163"/>
                  <a:gd name="T50" fmla="*/ 241 w 311"/>
                  <a:gd name="T51" fmla="*/ 5 h 163"/>
                  <a:gd name="T52" fmla="*/ 311 w 311"/>
                  <a:gd name="T53" fmla="*/ 6 h 16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1" h="163">
                    <a:moveTo>
                      <a:pt x="311" y="163"/>
                    </a:moveTo>
                    <a:lnTo>
                      <a:pt x="309" y="161"/>
                    </a:lnTo>
                    <a:lnTo>
                      <a:pt x="302" y="156"/>
                    </a:lnTo>
                    <a:lnTo>
                      <a:pt x="292" y="149"/>
                    </a:lnTo>
                    <a:lnTo>
                      <a:pt x="277" y="140"/>
                    </a:lnTo>
                    <a:lnTo>
                      <a:pt x="257" y="129"/>
                    </a:lnTo>
                    <a:lnTo>
                      <a:pt x="234" y="116"/>
                    </a:lnTo>
                    <a:lnTo>
                      <a:pt x="207" y="102"/>
                    </a:lnTo>
                    <a:lnTo>
                      <a:pt x="178" y="87"/>
                    </a:lnTo>
                    <a:lnTo>
                      <a:pt x="147" y="71"/>
                    </a:lnTo>
                    <a:lnTo>
                      <a:pt x="111" y="53"/>
                    </a:lnTo>
                    <a:lnTo>
                      <a:pt x="76" y="35"/>
                    </a:lnTo>
                    <a:lnTo>
                      <a:pt x="38" y="18"/>
                    </a:lnTo>
                    <a:lnTo>
                      <a:pt x="0" y="0"/>
                    </a:lnTo>
                    <a:lnTo>
                      <a:pt x="0" y="4"/>
                    </a:lnTo>
                    <a:lnTo>
                      <a:pt x="34" y="20"/>
                    </a:lnTo>
                    <a:lnTo>
                      <a:pt x="68" y="37"/>
                    </a:lnTo>
                    <a:lnTo>
                      <a:pt x="101" y="53"/>
                    </a:lnTo>
                    <a:lnTo>
                      <a:pt x="131" y="67"/>
                    </a:lnTo>
                    <a:lnTo>
                      <a:pt x="159" y="82"/>
                    </a:lnTo>
                    <a:lnTo>
                      <a:pt x="183" y="95"/>
                    </a:lnTo>
                    <a:lnTo>
                      <a:pt x="205" y="107"/>
                    </a:lnTo>
                    <a:lnTo>
                      <a:pt x="220" y="116"/>
                    </a:lnTo>
                    <a:lnTo>
                      <a:pt x="233" y="123"/>
                    </a:lnTo>
                    <a:lnTo>
                      <a:pt x="239" y="129"/>
                    </a:lnTo>
                    <a:lnTo>
                      <a:pt x="241" y="133"/>
                    </a:lnTo>
                    <a:lnTo>
                      <a:pt x="311" y="163"/>
                    </a:lnTo>
                    <a:close/>
                  </a:path>
                </a:pathLst>
              </a:custGeom>
              <a:solidFill>
                <a:srgbClr val="EBEA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6" name="Freeform 999"/>
              <p:cNvSpPr>
                <a:spLocks/>
              </p:cNvSpPr>
              <p:nvPr/>
            </p:nvSpPr>
            <p:spPr bwMode="auto">
              <a:xfrm>
                <a:off x="957" y="1292"/>
                <a:ext cx="243" cy="64"/>
              </a:xfrm>
              <a:custGeom>
                <a:avLst/>
                <a:gdLst>
                  <a:gd name="T0" fmla="*/ 2 w 243"/>
                  <a:gd name="T1" fmla="*/ 0 h 129"/>
                  <a:gd name="T2" fmla="*/ 36 w 243"/>
                  <a:gd name="T3" fmla="*/ 0 h 129"/>
                  <a:gd name="T4" fmla="*/ 70 w 243"/>
                  <a:gd name="T5" fmla="*/ 1 h 129"/>
                  <a:gd name="T6" fmla="*/ 103 w 243"/>
                  <a:gd name="T7" fmla="*/ 1 h 129"/>
                  <a:gd name="T8" fmla="*/ 133 w 243"/>
                  <a:gd name="T9" fmla="*/ 1 h 129"/>
                  <a:gd name="T10" fmla="*/ 161 w 243"/>
                  <a:gd name="T11" fmla="*/ 2 h 129"/>
                  <a:gd name="T12" fmla="*/ 185 w 243"/>
                  <a:gd name="T13" fmla="*/ 2 h 129"/>
                  <a:gd name="T14" fmla="*/ 207 w 243"/>
                  <a:gd name="T15" fmla="*/ 3 h 129"/>
                  <a:gd name="T16" fmla="*/ 222 w 243"/>
                  <a:gd name="T17" fmla="*/ 3 h 129"/>
                  <a:gd name="T18" fmla="*/ 235 w 243"/>
                  <a:gd name="T19" fmla="*/ 3 h 129"/>
                  <a:gd name="T20" fmla="*/ 241 w 243"/>
                  <a:gd name="T21" fmla="*/ 3 h 129"/>
                  <a:gd name="T22" fmla="*/ 243 w 243"/>
                  <a:gd name="T23" fmla="*/ 4 h 129"/>
                  <a:gd name="T24" fmla="*/ 168 w 243"/>
                  <a:gd name="T25" fmla="*/ 2 h 129"/>
                  <a:gd name="T26" fmla="*/ 166 w 243"/>
                  <a:gd name="T27" fmla="*/ 2 h 129"/>
                  <a:gd name="T28" fmla="*/ 159 w 243"/>
                  <a:gd name="T29" fmla="*/ 2 h 129"/>
                  <a:gd name="T30" fmla="*/ 147 w 243"/>
                  <a:gd name="T31" fmla="*/ 2 h 129"/>
                  <a:gd name="T32" fmla="*/ 130 w 243"/>
                  <a:gd name="T33" fmla="*/ 2 h 129"/>
                  <a:gd name="T34" fmla="*/ 109 w 243"/>
                  <a:gd name="T35" fmla="*/ 1 h 129"/>
                  <a:gd name="T36" fmla="*/ 85 w 243"/>
                  <a:gd name="T37" fmla="*/ 1 h 129"/>
                  <a:gd name="T38" fmla="*/ 58 w 243"/>
                  <a:gd name="T39" fmla="*/ 0 h 129"/>
                  <a:gd name="T40" fmla="*/ 30 w 243"/>
                  <a:gd name="T41" fmla="*/ 0 h 129"/>
                  <a:gd name="T42" fmla="*/ 0 w 243"/>
                  <a:gd name="T43" fmla="*/ 0 h 129"/>
                  <a:gd name="T44" fmla="*/ 2 w 243"/>
                  <a:gd name="T45" fmla="*/ 0 h 1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3" h="129">
                    <a:moveTo>
                      <a:pt x="2" y="0"/>
                    </a:moveTo>
                    <a:lnTo>
                      <a:pt x="36" y="16"/>
                    </a:lnTo>
                    <a:lnTo>
                      <a:pt x="70" y="33"/>
                    </a:lnTo>
                    <a:lnTo>
                      <a:pt x="103" y="49"/>
                    </a:lnTo>
                    <a:lnTo>
                      <a:pt x="133" y="63"/>
                    </a:lnTo>
                    <a:lnTo>
                      <a:pt x="161" y="78"/>
                    </a:lnTo>
                    <a:lnTo>
                      <a:pt x="185" y="91"/>
                    </a:lnTo>
                    <a:lnTo>
                      <a:pt x="207" y="103"/>
                    </a:lnTo>
                    <a:lnTo>
                      <a:pt x="222" y="112"/>
                    </a:lnTo>
                    <a:lnTo>
                      <a:pt x="235" y="119"/>
                    </a:lnTo>
                    <a:lnTo>
                      <a:pt x="241" y="125"/>
                    </a:lnTo>
                    <a:lnTo>
                      <a:pt x="243" y="129"/>
                    </a:lnTo>
                    <a:lnTo>
                      <a:pt x="168" y="92"/>
                    </a:lnTo>
                    <a:lnTo>
                      <a:pt x="166" y="91"/>
                    </a:lnTo>
                    <a:lnTo>
                      <a:pt x="159" y="85"/>
                    </a:lnTo>
                    <a:lnTo>
                      <a:pt x="147" y="78"/>
                    </a:lnTo>
                    <a:lnTo>
                      <a:pt x="130" y="69"/>
                    </a:lnTo>
                    <a:lnTo>
                      <a:pt x="109" y="58"/>
                    </a:lnTo>
                    <a:lnTo>
                      <a:pt x="85" y="45"/>
                    </a:lnTo>
                    <a:lnTo>
                      <a:pt x="58" y="31"/>
                    </a:lnTo>
                    <a:lnTo>
                      <a:pt x="30" y="18"/>
                    </a:lnTo>
                    <a:lnTo>
                      <a:pt x="0" y="4"/>
                    </a:lnTo>
                    <a:lnTo>
                      <a:pt x="2" y="0"/>
                    </a:lnTo>
                    <a:close/>
                  </a:path>
                </a:pathLst>
              </a:custGeom>
              <a:solidFill>
                <a:srgbClr val="EDE9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7" name="Freeform 1000"/>
              <p:cNvSpPr>
                <a:spLocks/>
              </p:cNvSpPr>
              <p:nvPr/>
            </p:nvSpPr>
            <p:spPr bwMode="auto">
              <a:xfrm>
                <a:off x="956" y="1294"/>
                <a:ext cx="169" cy="44"/>
              </a:xfrm>
              <a:custGeom>
                <a:avLst/>
                <a:gdLst>
                  <a:gd name="T0" fmla="*/ 169 w 169"/>
                  <a:gd name="T1" fmla="*/ 3 h 88"/>
                  <a:gd name="T2" fmla="*/ 167 w 169"/>
                  <a:gd name="T3" fmla="*/ 3 h 88"/>
                  <a:gd name="T4" fmla="*/ 160 w 169"/>
                  <a:gd name="T5" fmla="*/ 3 h 88"/>
                  <a:gd name="T6" fmla="*/ 148 w 169"/>
                  <a:gd name="T7" fmla="*/ 3 h 88"/>
                  <a:gd name="T8" fmla="*/ 131 w 169"/>
                  <a:gd name="T9" fmla="*/ 3 h 88"/>
                  <a:gd name="T10" fmla="*/ 110 w 169"/>
                  <a:gd name="T11" fmla="*/ 2 h 88"/>
                  <a:gd name="T12" fmla="*/ 86 w 169"/>
                  <a:gd name="T13" fmla="*/ 2 h 88"/>
                  <a:gd name="T14" fmla="*/ 59 w 169"/>
                  <a:gd name="T15" fmla="*/ 1 h 88"/>
                  <a:gd name="T16" fmla="*/ 31 w 169"/>
                  <a:gd name="T17" fmla="*/ 1 h 88"/>
                  <a:gd name="T18" fmla="*/ 1 w 169"/>
                  <a:gd name="T19" fmla="*/ 0 h 88"/>
                  <a:gd name="T20" fmla="*/ 0 w 169"/>
                  <a:gd name="T21" fmla="*/ 1 h 88"/>
                  <a:gd name="T22" fmla="*/ 20 w 169"/>
                  <a:gd name="T23" fmla="*/ 1 h 88"/>
                  <a:gd name="T24" fmla="*/ 38 w 169"/>
                  <a:gd name="T25" fmla="*/ 1 h 88"/>
                  <a:gd name="T26" fmla="*/ 55 w 169"/>
                  <a:gd name="T27" fmla="*/ 1 h 88"/>
                  <a:gd name="T28" fmla="*/ 69 w 169"/>
                  <a:gd name="T29" fmla="*/ 2 h 88"/>
                  <a:gd name="T30" fmla="*/ 80 w 169"/>
                  <a:gd name="T31" fmla="*/ 2 h 88"/>
                  <a:gd name="T32" fmla="*/ 86 w 169"/>
                  <a:gd name="T33" fmla="*/ 2 h 88"/>
                  <a:gd name="T34" fmla="*/ 87 w 169"/>
                  <a:gd name="T35" fmla="*/ 2 h 88"/>
                  <a:gd name="T36" fmla="*/ 169 w 169"/>
                  <a:gd name="T37" fmla="*/ 3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9" h="88">
                    <a:moveTo>
                      <a:pt x="169" y="88"/>
                    </a:moveTo>
                    <a:lnTo>
                      <a:pt x="167" y="87"/>
                    </a:lnTo>
                    <a:lnTo>
                      <a:pt x="160" y="81"/>
                    </a:lnTo>
                    <a:lnTo>
                      <a:pt x="148" y="74"/>
                    </a:lnTo>
                    <a:lnTo>
                      <a:pt x="131" y="65"/>
                    </a:lnTo>
                    <a:lnTo>
                      <a:pt x="110" y="54"/>
                    </a:lnTo>
                    <a:lnTo>
                      <a:pt x="86" y="41"/>
                    </a:lnTo>
                    <a:lnTo>
                      <a:pt x="59" y="27"/>
                    </a:lnTo>
                    <a:lnTo>
                      <a:pt x="31" y="14"/>
                    </a:lnTo>
                    <a:lnTo>
                      <a:pt x="1" y="0"/>
                    </a:lnTo>
                    <a:lnTo>
                      <a:pt x="0" y="5"/>
                    </a:lnTo>
                    <a:lnTo>
                      <a:pt x="20" y="14"/>
                    </a:lnTo>
                    <a:lnTo>
                      <a:pt x="38" y="23"/>
                    </a:lnTo>
                    <a:lnTo>
                      <a:pt x="55" y="32"/>
                    </a:lnTo>
                    <a:lnTo>
                      <a:pt x="69" y="39"/>
                    </a:lnTo>
                    <a:lnTo>
                      <a:pt x="80" y="45"/>
                    </a:lnTo>
                    <a:lnTo>
                      <a:pt x="86" y="48"/>
                    </a:lnTo>
                    <a:lnTo>
                      <a:pt x="87" y="50"/>
                    </a:lnTo>
                    <a:lnTo>
                      <a:pt x="169" y="88"/>
                    </a:lnTo>
                    <a:close/>
                  </a:path>
                </a:pathLst>
              </a:custGeom>
              <a:solidFill>
                <a:srgbClr val="EFE9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8" name="Freeform 1001"/>
              <p:cNvSpPr>
                <a:spLocks/>
              </p:cNvSpPr>
              <p:nvPr/>
            </p:nvSpPr>
            <p:spPr bwMode="auto">
              <a:xfrm>
                <a:off x="954" y="1297"/>
                <a:ext cx="89" cy="22"/>
              </a:xfrm>
              <a:custGeom>
                <a:avLst/>
                <a:gdLst>
                  <a:gd name="T0" fmla="*/ 2 w 89"/>
                  <a:gd name="T1" fmla="*/ 0 h 45"/>
                  <a:gd name="T2" fmla="*/ 22 w 89"/>
                  <a:gd name="T3" fmla="*/ 0 h 45"/>
                  <a:gd name="T4" fmla="*/ 40 w 89"/>
                  <a:gd name="T5" fmla="*/ 0 h 45"/>
                  <a:gd name="T6" fmla="*/ 57 w 89"/>
                  <a:gd name="T7" fmla="*/ 0 h 45"/>
                  <a:gd name="T8" fmla="*/ 71 w 89"/>
                  <a:gd name="T9" fmla="*/ 1 h 45"/>
                  <a:gd name="T10" fmla="*/ 82 w 89"/>
                  <a:gd name="T11" fmla="*/ 1 h 45"/>
                  <a:gd name="T12" fmla="*/ 88 w 89"/>
                  <a:gd name="T13" fmla="*/ 1 h 45"/>
                  <a:gd name="T14" fmla="*/ 89 w 89"/>
                  <a:gd name="T15" fmla="*/ 1 h 45"/>
                  <a:gd name="T16" fmla="*/ 2 w 89"/>
                  <a:gd name="T17" fmla="*/ 0 h 45"/>
                  <a:gd name="T18" fmla="*/ 0 w 89"/>
                  <a:gd name="T19" fmla="*/ 0 h 45"/>
                  <a:gd name="T20" fmla="*/ 2 w 89"/>
                  <a:gd name="T21" fmla="*/ 0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9" h="45">
                    <a:moveTo>
                      <a:pt x="2" y="0"/>
                    </a:moveTo>
                    <a:lnTo>
                      <a:pt x="22" y="9"/>
                    </a:lnTo>
                    <a:lnTo>
                      <a:pt x="40" y="18"/>
                    </a:lnTo>
                    <a:lnTo>
                      <a:pt x="57" y="27"/>
                    </a:lnTo>
                    <a:lnTo>
                      <a:pt x="71" y="34"/>
                    </a:lnTo>
                    <a:lnTo>
                      <a:pt x="82" y="40"/>
                    </a:lnTo>
                    <a:lnTo>
                      <a:pt x="88" y="43"/>
                    </a:lnTo>
                    <a:lnTo>
                      <a:pt x="89" y="45"/>
                    </a:lnTo>
                    <a:lnTo>
                      <a:pt x="2" y="5"/>
                    </a:lnTo>
                    <a:lnTo>
                      <a:pt x="0" y="4"/>
                    </a:lnTo>
                    <a:lnTo>
                      <a:pt x="2" y="0"/>
                    </a:lnTo>
                    <a:close/>
                  </a:path>
                </a:pathLst>
              </a:custGeom>
              <a:solidFill>
                <a:srgbClr val="F0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49" name="Freeform 1002"/>
              <p:cNvSpPr>
                <a:spLocks/>
              </p:cNvSpPr>
              <p:nvPr/>
            </p:nvSpPr>
            <p:spPr bwMode="auto">
              <a:xfrm>
                <a:off x="954" y="1298"/>
                <a:ext cx="2" cy="1"/>
              </a:xfrm>
              <a:custGeom>
                <a:avLst/>
                <a:gdLst>
                  <a:gd name="T0" fmla="*/ 2 w 2"/>
                  <a:gd name="T1" fmla="*/ 1 h 1"/>
                  <a:gd name="T2" fmla="*/ 0 w 2"/>
                  <a:gd name="T3" fmla="*/ 0 h 1"/>
                  <a:gd name="T4" fmla="*/ 0 w 2"/>
                  <a:gd name="T5" fmla="*/ 0 h 1"/>
                  <a:gd name="T6" fmla="*/ 0 w 2"/>
                  <a:gd name="T7" fmla="*/ 0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1"/>
                    </a:moveTo>
                    <a:lnTo>
                      <a:pt x="0" y="0"/>
                    </a:lnTo>
                    <a:lnTo>
                      <a:pt x="2" y="1"/>
                    </a:lnTo>
                    <a:close/>
                  </a:path>
                </a:pathLst>
              </a:custGeom>
              <a:solidFill>
                <a:srgbClr val="F1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0" name="Freeform 1003"/>
              <p:cNvSpPr>
                <a:spLocks/>
              </p:cNvSpPr>
              <p:nvPr/>
            </p:nvSpPr>
            <p:spPr bwMode="auto">
              <a:xfrm>
                <a:off x="970" y="1270"/>
                <a:ext cx="1015" cy="268"/>
              </a:xfrm>
              <a:custGeom>
                <a:avLst/>
                <a:gdLst>
                  <a:gd name="T0" fmla="*/ 996 w 1015"/>
                  <a:gd name="T1" fmla="*/ 15 h 535"/>
                  <a:gd name="T2" fmla="*/ 0 w 1015"/>
                  <a:gd name="T3" fmla="*/ 0 h 535"/>
                  <a:gd name="T4" fmla="*/ 18 w 1015"/>
                  <a:gd name="T5" fmla="*/ 3 h 535"/>
                  <a:gd name="T6" fmla="*/ 1015 w 1015"/>
                  <a:gd name="T7" fmla="*/ 17 h 535"/>
                  <a:gd name="T8" fmla="*/ 996 w 1015"/>
                  <a:gd name="T9" fmla="*/ 15 h 5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5" h="535">
                    <a:moveTo>
                      <a:pt x="996" y="465"/>
                    </a:moveTo>
                    <a:lnTo>
                      <a:pt x="0" y="0"/>
                    </a:lnTo>
                    <a:lnTo>
                      <a:pt x="18" y="72"/>
                    </a:lnTo>
                    <a:lnTo>
                      <a:pt x="1015" y="535"/>
                    </a:lnTo>
                    <a:lnTo>
                      <a:pt x="996"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1" name="Freeform 1004"/>
              <p:cNvSpPr>
                <a:spLocks/>
              </p:cNvSpPr>
              <p:nvPr/>
            </p:nvSpPr>
            <p:spPr bwMode="auto">
              <a:xfrm>
                <a:off x="970" y="1270"/>
                <a:ext cx="1030" cy="268"/>
              </a:xfrm>
              <a:custGeom>
                <a:avLst/>
                <a:gdLst>
                  <a:gd name="T0" fmla="*/ 1015 w 1030"/>
                  <a:gd name="T1" fmla="*/ 17 h 535"/>
                  <a:gd name="T2" fmla="*/ 1030 w 1030"/>
                  <a:gd name="T3" fmla="*/ 16 h 535"/>
                  <a:gd name="T4" fmla="*/ 0 w 1030"/>
                  <a:gd name="T5" fmla="*/ 0 h 535"/>
                  <a:gd name="T6" fmla="*/ 0 w 1030"/>
                  <a:gd name="T7" fmla="*/ 1 h 535"/>
                  <a:gd name="T8" fmla="*/ 72 w 1030"/>
                  <a:gd name="T9" fmla="*/ 2 h 535"/>
                  <a:gd name="T10" fmla="*/ 143 w 1030"/>
                  <a:gd name="T11" fmla="*/ 3 h 535"/>
                  <a:gd name="T12" fmla="*/ 213 w 1030"/>
                  <a:gd name="T13" fmla="*/ 4 h 535"/>
                  <a:gd name="T14" fmla="*/ 283 w 1030"/>
                  <a:gd name="T15" fmla="*/ 5 h 535"/>
                  <a:gd name="T16" fmla="*/ 351 w 1030"/>
                  <a:gd name="T17" fmla="*/ 6 h 535"/>
                  <a:gd name="T18" fmla="*/ 416 w 1030"/>
                  <a:gd name="T19" fmla="*/ 7 h 535"/>
                  <a:gd name="T20" fmla="*/ 481 w 1030"/>
                  <a:gd name="T21" fmla="*/ 8 h 535"/>
                  <a:gd name="T22" fmla="*/ 541 w 1030"/>
                  <a:gd name="T23" fmla="*/ 9 h 535"/>
                  <a:gd name="T24" fmla="*/ 599 w 1030"/>
                  <a:gd name="T25" fmla="*/ 10 h 535"/>
                  <a:gd name="T26" fmla="*/ 654 w 1030"/>
                  <a:gd name="T27" fmla="*/ 11 h 535"/>
                  <a:gd name="T28" fmla="*/ 707 w 1030"/>
                  <a:gd name="T29" fmla="*/ 11 h 535"/>
                  <a:gd name="T30" fmla="*/ 755 w 1030"/>
                  <a:gd name="T31" fmla="*/ 12 h 535"/>
                  <a:gd name="T32" fmla="*/ 799 w 1030"/>
                  <a:gd name="T33" fmla="*/ 13 h 535"/>
                  <a:gd name="T34" fmla="*/ 838 w 1030"/>
                  <a:gd name="T35" fmla="*/ 14 h 535"/>
                  <a:gd name="T36" fmla="*/ 875 w 1030"/>
                  <a:gd name="T37" fmla="*/ 14 h 535"/>
                  <a:gd name="T38" fmla="*/ 906 w 1030"/>
                  <a:gd name="T39" fmla="*/ 15 h 535"/>
                  <a:gd name="T40" fmla="*/ 931 w 1030"/>
                  <a:gd name="T41" fmla="*/ 15 h 535"/>
                  <a:gd name="T42" fmla="*/ 954 w 1030"/>
                  <a:gd name="T43" fmla="*/ 16 h 535"/>
                  <a:gd name="T44" fmla="*/ 971 w 1030"/>
                  <a:gd name="T45" fmla="*/ 16 h 535"/>
                  <a:gd name="T46" fmla="*/ 982 w 1030"/>
                  <a:gd name="T47" fmla="*/ 16 h 535"/>
                  <a:gd name="T48" fmla="*/ 988 w 1030"/>
                  <a:gd name="T49" fmla="*/ 17 h 535"/>
                  <a:gd name="T50" fmla="*/ 989 w 1030"/>
                  <a:gd name="T51" fmla="*/ 17 h 535"/>
                  <a:gd name="T52" fmla="*/ 1015 w 1030"/>
                  <a:gd name="T53" fmla="*/ 17 h 5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30" h="535">
                    <a:moveTo>
                      <a:pt x="1015" y="535"/>
                    </a:moveTo>
                    <a:lnTo>
                      <a:pt x="1030" y="481"/>
                    </a:lnTo>
                    <a:lnTo>
                      <a:pt x="0" y="0"/>
                    </a:lnTo>
                    <a:lnTo>
                      <a:pt x="0" y="1"/>
                    </a:lnTo>
                    <a:lnTo>
                      <a:pt x="72" y="36"/>
                    </a:lnTo>
                    <a:lnTo>
                      <a:pt x="143" y="68"/>
                    </a:lnTo>
                    <a:lnTo>
                      <a:pt x="213" y="103"/>
                    </a:lnTo>
                    <a:lnTo>
                      <a:pt x="283" y="135"/>
                    </a:lnTo>
                    <a:lnTo>
                      <a:pt x="351" y="168"/>
                    </a:lnTo>
                    <a:lnTo>
                      <a:pt x="416" y="200"/>
                    </a:lnTo>
                    <a:lnTo>
                      <a:pt x="481" y="233"/>
                    </a:lnTo>
                    <a:lnTo>
                      <a:pt x="541" y="264"/>
                    </a:lnTo>
                    <a:lnTo>
                      <a:pt x="599" y="293"/>
                    </a:lnTo>
                    <a:lnTo>
                      <a:pt x="654" y="322"/>
                    </a:lnTo>
                    <a:lnTo>
                      <a:pt x="707" y="349"/>
                    </a:lnTo>
                    <a:lnTo>
                      <a:pt x="755" y="374"/>
                    </a:lnTo>
                    <a:lnTo>
                      <a:pt x="799" y="398"/>
                    </a:lnTo>
                    <a:lnTo>
                      <a:pt x="838" y="421"/>
                    </a:lnTo>
                    <a:lnTo>
                      <a:pt x="875" y="441"/>
                    </a:lnTo>
                    <a:lnTo>
                      <a:pt x="906" y="459"/>
                    </a:lnTo>
                    <a:lnTo>
                      <a:pt x="931" y="476"/>
                    </a:lnTo>
                    <a:lnTo>
                      <a:pt x="954" y="490"/>
                    </a:lnTo>
                    <a:lnTo>
                      <a:pt x="971" y="503"/>
                    </a:lnTo>
                    <a:lnTo>
                      <a:pt x="982" y="512"/>
                    </a:lnTo>
                    <a:lnTo>
                      <a:pt x="988" y="519"/>
                    </a:lnTo>
                    <a:lnTo>
                      <a:pt x="989" y="525"/>
                    </a:lnTo>
                    <a:lnTo>
                      <a:pt x="1015" y="535"/>
                    </a:lnTo>
                    <a:close/>
                  </a:path>
                </a:pathLst>
              </a:custGeom>
              <a:solidFill>
                <a:srgbClr val="CCF3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2" name="Freeform 1005"/>
              <p:cNvSpPr>
                <a:spLocks/>
              </p:cNvSpPr>
              <p:nvPr/>
            </p:nvSpPr>
            <p:spPr bwMode="auto">
              <a:xfrm>
                <a:off x="970" y="1271"/>
                <a:ext cx="989" cy="262"/>
              </a:xfrm>
              <a:custGeom>
                <a:avLst/>
                <a:gdLst>
                  <a:gd name="T0" fmla="*/ 0 w 989"/>
                  <a:gd name="T1" fmla="*/ 0 h 524"/>
                  <a:gd name="T2" fmla="*/ 72 w 989"/>
                  <a:gd name="T3" fmla="*/ 2 h 524"/>
                  <a:gd name="T4" fmla="*/ 143 w 989"/>
                  <a:gd name="T5" fmla="*/ 3 h 524"/>
                  <a:gd name="T6" fmla="*/ 213 w 989"/>
                  <a:gd name="T7" fmla="*/ 4 h 524"/>
                  <a:gd name="T8" fmla="*/ 283 w 989"/>
                  <a:gd name="T9" fmla="*/ 5 h 524"/>
                  <a:gd name="T10" fmla="*/ 351 w 989"/>
                  <a:gd name="T11" fmla="*/ 6 h 524"/>
                  <a:gd name="T12" fmla="*/ 416 w 989"/>
                  <a:gd name="T13" fmla="*/ 7 h 524"/>
                  <a:gd name="T14" fmla="*/ 481 w 989"/>
                  <a:gd name="T15" fmla="*/ 8 h 524"/>
                  <a:gd name="T16" fmla="*/ 541 w 989"/>
                  <a:gd name="T17" fmla="*/ 9 h 524"/>
                  <a:gd name="T18" fmla="*/ 599 w 989"/>
                  <a:gd name="T19" fmla="*/ 10 h 524"/>
                  <a:gd name="T20" fmla="*/ 654 w 989"/>
                  <a:gd name="T21" fmla="*/ 11 h 524"/>
                  <a:gd name="T22" fmla="*/ 707 w 989"/>
                  <a:gd name="T23" fmla="*/ 11 h 524"/>
                  <a:gd name="T24" fmla="*/ 755 w 989"/>
                  <a:gd name="T25" fmla="*/ 12 h 524"/>
                  <a:gd name="T26" fmla="*/ 799 w 989"/>
                  <a:gd name="T27" fmla="*/ 13 h 524"/>
                  <a:gd name="T28" fmla="*/ 838 w 989"/>
                  <a:gd name="T29" fmla="*/ 14 h 524"/>
                  <a:gd name="T30" fmla="*/ 875 w 989"/>
                  <a:gd name="T31" fmla="*/ 14 h 524"/>
                  <a:gd name="T32" fmla="*/ 906 w 989"/>
                  <a:gd name="T33" fmla="*/ 15 h 524"/>
                  <a:gd name="T34" fmla="*/ 931 w 989"/>
                  <a:gd name="T35" fmla="*/ 15 h 524"/>
                  <a:gd name="T36" fmla="*/ 954 w 989"/>
                  <a:gd name="T37" fmla="*/ 16 h 524"/>
                  <a:gd name="T38" fmla="*/ 971 w 989"/>
                  <a:gd name="T39" fmla="*/ 16 h 524"/>
                  <a:gd name="T40" fmla="*/ 982 w 989"/>
                  <a:gd name="T41" fmla="*/ 16 h 524"/>
                  <a:gd name="T42" fmla="*/ 988 w 989"/>
                  <a:gd name="T43" fmla="*/ 17 h 524"/>
                  <a:gd name="T44" fmla="*/ 989 w 989"/>
                  <a:gd name="T45" fmla="*/ 17 h 524"/>
                  <a:gd name="T46" fmla="*/ 965 w 989"/>
                  <a:gd name="T47" fmla="*/ 17 h 524"/>
                  <a:gd name="T48" fmla="*/ 964 w 989"/>
                  <a:gd name="T49" fmla="*/ 16 h 524"/>
                  <a:gd name="T50" fmla="*/ 957 w 989"/>
                  <a:gd name="T51" fmla="*/ 16 h 524"/>
                  <a:gd name="T52" fmla="*/ 946 w 989"/>
                  <a:gd name="T53" fmla="*/ 16 h 524"/>
                  <a:gd name="T54" fmla="*/ 929 w 989"/>
                  <a:gd name="T55" fmla="*/ 15 h 524"/>
                  <a:gd name="T56" fmla="*/ 909 w 989"/>
                  <a:gd name="T57" fmla="*/ 15 h 524"/>
                  <a:gd name="T58" fmla="*/ 882 w 989"/>
                  <a:gd name="T59" fmla="*/ 15 h 524"/>
                  <a:gd name="T60" fmla="*/ 852 w 989"/>
                  <a:gd name="T61" fmla="*/ 14 h 524"/>
                  <a:gd name="T62" fmla="*/ 817 w 989"/>
                  <a:gd name="T63" fmla="*/ 13 h 524"/>
                  <a:gd name="T64" fmla="*/ 779 w 989"/>
                  <a:gd name="T65" fmla="*/ 13 h 524"/>
                  <a:gd name="T66" fmla="*/ 735 w 989"/>
                  <a:gd name="T67" fmla="*/ 12 h 524"/>
                  <a:gd name="T68" fmla="*/ 688 w 989"/>
                  <a:gd name="T69" fmla="*/ 11 h 524"/>
                  <a:gd name="T70" fmla="*/ 637 w 989"/>
                  <a:gd name="T71" fmla="*/ 10 h 524"/>
                  <a:gd name="T72" fmla="*/ 584 w 989"/>
                  <a:gd name="T73" fmla="*/ 9 h 524"/>
                  <a:gd name="T74" fmla="*/ 527 w 989"/>
                  <a:gd name="T75" fmla="*/ 9 h 524"/>
                  <a:gd name="T76" fmla="*/ 468 w 989"/>
                  <a:gd name="T77" fmla="*/ 8 h 524"/>
                  <a:gd name="T78" fmla="*/ 406 w 989"/>
                  <a:gd name="T79" fmla="*/ 7 h 524"/>
                  <a:gd name="T80" fmla="*/ 341 w 989"/>
                  <a:gd name="T81" fmla="*/ 6 h 524"/>
                  <a:gd name="T82" fmla="*/ 276 w 989"/>
                  <a:gd name="T83" fmla="*/ 5 h 524"/>
                  <a:gd name="T84" fmla="*/ 208 w 989"/>
                  <a:gd name="T85" fmla="*/ 4 h 524"/>
                  <a:gd name="T86" fmla="*/ 138 w 989"/>
                  <a:gd name="T87" fmla="*/ 3 h 524"/>
                  <a:gd name="T88" fmla="*/ 69 w 989"/>
                  <a:gd name="T89" fmla="*/ 2 h 524"/>
                  <a:gd name="T90" fmla="*/ 0 w 989"/>
                  <a:gd name="T91" fmla="*/ 1 h 524"/>
                  <a:gd name="T92" fmla="*/ 0 w 989"/>
                  <a:gd name="T93" fmla="*/ 0 h 5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9" h="524">
                    <a:moveTo>
                      <a:pt x="0" y="0"/>
                    </a:moveTo>
                    <a:lnTo>
                      <a:pt x="72" y="35"/>
                    </a:lnTo>
                    <a:lnTo>
                      <a:pt x="143" y="67"/>
                    </a:lnTo>
                    <a:lnTo>
                      <a:pt x="213" y="102"/>
                    </a:lnTo>
                    <a:lnTo>
                      <a:pt x="283" y="134"/>
                    </a:lnTo>
                    <a:lnTo>
                      <a:pt x="351" y="167"/>
                    </a:lnTo>
                    <a:lnTo>
                      <a:pt x="416" y="199"/>
                    </a:lnTo>
                    <a:lnTo>
                      <a:pt x="481" y="232"/>
                    </a:lnTo>
                    <a:lnTo>
                      <a:pt x="541" y="263"/>
                    </a:lnTo>
                    <a:lnTo>
                      <a:pt x="599" y="292"/>
                    </a:lnTo>
                    <a:lnTo>
                      <a:pt x="654" y="321"/>
                    </a:lnTo>
                    <a:lnTo>
                      <a:pt x="707" y="348"/>
                    </a:lnTo>
                    <a:lnTo>
                      <a:pt x="755" y="373"/>
                    </a:lnTo>
                    <a:lnTo>
                      <a:pt x="799" y="397"/>
                    </a:lnTo>
                    <a:lnTo>
                      <a:pt x="838" y="420"/>
                    </a:lnTo>
                    <a:lnTo>
                      <a:pt x="875" y="440"/>
                    </a:lnTo>
                    <a:lnTo>
                      <a:pt x="906" y="458"/>
                    </a:lnTo>
                    <a:lnTo>
                      <a:pt x="931" y="475"/>
                    </a:lnTo>
                    <a:lnTo>
                      <a:pt x="954" y="489"/>
                    </a:lnTo>
                    <a:lnTo>
                      <a:pt x="971" y="502"/>
                    </a:lnTo>
                    <a:lnTo>
                      <a:pt x="982" y="511"/>
                    </a:lnTo>
                    <a:lnTo>
                      <a:pt x="988" y="518"/>
                    </a:lnTo>
                    <a:lnTo>
                      <a:pt x="989" y="524"/>
                    </a:lnTo>
                    <a:lnTo>
                      <a:pt x="965" y="513"/>
                    </a:lnTo>
                    <a:lnTo>
                      <a:pt x="964" y="507"/>
                    </a:lnTo>
                    <a:lnTo>
                      <a:pt x="957" y="500"/>
                    </a:lnTo>
                    <a:lnTo>
                      <a:pt x="946" y="491"/>
                    </a:lnTo>
                    <a:lnTo>
                      <a:pt x="929" y="478"/>
                    </a:lnTo>
                    <a:lnTo>
                      <a:pt x="909" y="466"/>
                    </a:lnTo>
                    <a:lnTo>
                      <a:pt x="882" y="449"/>
                    </a:lnTo>
                    <a:lnTo>
                      <a:pt x="852" y="431"/>
                    </a:lnTo>
                    <a:lnTo>
                      <a:pt x="817" y="411"/>
                    </a:lnTo>
                    <a:lnTo>
                      <a:pt x="779" y="390"/>
                    </a:lnTo>
                    <a:lnTo>
                      <a:pt x="735" y="366"/>
                    </a:lnTo>
                    <a:lnTo>
                      <a:pt x="688" y="341"/>
                    </a:lnTo>
                    <a:lnTo>
                      <a:pt x="637" y="314"/>
                    </a:lnTo>
                    <a:lnTo>
                      <a:pt x="584" y="286"/>
                    </a:lnTo>
                    <a:lnTo>
                      <a:pt x="527" y="257"/>
                    </a:lnTo>
                    <a:lnTo>
                      <a:pt x="468" y="227"/>
                    </a:lnTo>
                    <a:lnTo>
                      <a:pt x="406" y="196"/>
                    </a:lnTo>
                    <a:lnTo>
                      <a:pt x="341" y="165"/>
                    </a:lnTo>
                    <a:lnTo>
                      <a:pt x="276" y="133"/>
                    </a:lnTo>
                    <a:lnTo>
                      <a:pt x="208" y="100"/>
                    </a:lnTo>
                    <a:lnTo>
                      <a:pt x="138" y="67"/>
                    </a:lnTo>
                    <a:lnTo>
                      <a:pt x="69" y="35"/>
                    </a:lnTo>
                    <a:lnTo>
                      <a:pt x="0" y="2"/>
                    </a:lnTo>
                    <a:lnTo>
                      <a:pt x="0" y="0"/>
                    </a:lnTo>
                    <a:close/>
                  </a:path>
                </a:pathLst>
              </a:custGeom>
              <a:solidFill>
                <a:srgbClr val="CDF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3" name="Freeform 1006"/>
              <p:cNvSpPr>
                <a:spLocks/>
              </p:cNvSpPr>
              <p:nvPr/>
            </p:nvSpPr>
            <p:spPr bwMode="auto">
              <a:xfrm>
                <a:off x="969" y="1272"/>
                <a:ext cx="966" cy="255"/>
              </a:xfrm>
              <a:custGeom>
                <a:avLst/>
                <a:gdLst>
                  <a:gd name="T0" fmla="*/ 966 w 966"/>
                  <a:gd name="T1" fmla="*/ 15 h 511"/>
                  <a:gd name="T2" fmla="*/ 965 w 966"/>
                  <a:gd name="T3" fmla="*/ 15 h 511"/>
                  <a:gd name="T4" fmla="*/ 958 w 966"/>
                  <a:gd name="T5" fmla="*/ 15 h 511"/>
                  <a:gd name="T6" fmla="*/ 947 w 966"/>
                  <a:gd name="T7" fmla="*/ 15 h 511"/>
                  <a:gd name="T8" fmla="*/ 930 w 966"/>
                  <a:gd name="T9" fmla="*/ 14 h 511"/>
                  <a:gd name="T10" fmla="*/ 910 w 966"/>
                  <a:gd name="T11" fmla="*/ 14 h 511"/>
                  <a:gd name="T12" fmla="*/ 883 w 966"/>
                  <a:gd name="T13" fmla="*/ 13 h 511"/>
                  <a:gd name="T14" fmla="*/ 853 w 966"/>
                  <a:gd name="T15" fmla="*/ 13 h 511"/>
                  <a:gd name="T16" fmla="*/ 818 w 966"/>
                  <a:gd name="T17" fmla="*/ 12 h 511"/>
                  <a:gd name="T18" fmla="*/ 780 w 966"/>
                  <a:gd name="T19" fmla="*/ 12 h 511"/>
                  <a:gd name="T20" fmla="*/ 736 w 966"/>
                  <a:gd name="T21" fmla="*/ 11 h 511"/>
                  <a:gd name="T22" fmla="*/ 689 w 966"/>
                  <a:gd name="T23" fmla="*/ 10 h 511"/>
                  <a:gd name="T24" fmla="*/ 638 w 966"/>
                  <a:gd name="T25" fmla="*/ 9 h 511"/>
                  <a:gd name="T26" fmla="*/ 585 w 966"/>
                  <a:gd name="T27" fmla="*/ 8 h 511"/>
                  <a:gd name="T28" fmla="*/ 528 w 966"/>
                  <a:gd name="T29" fmla="*/ 7 h 511"/>
                  <a:gd name="T30" fmla="*/ 469 w 966"/>
                  <a:gd name="T31" fmla="*/ 7 h 511"/>
                  <a:gd name="T32" fmla="*/ 407 w 966"/>
                  <a:gd name="T33" fmla="*/ 6 h 511"/>
                  <a:gd name="T34" fmla="*/ 342 w 966"/>
                  <a:gd name="T35" fmla="*/ 5 h 511"/>
                  <a:gd name="T36" fmla="*/ 277 w 966"/>
                  <a:gd name="T37" fmla="*/ 4 h 511"/>
                  <a:gd name="T38" fmla="*/ 209 w 966"/>
                  <a:gd name="T39" fmla="*/ 3 h 511"/>
                  <a:gd name="T40" fmla="*/ 139 w 966"/>
                  <a:gd name="T41" fmla="*/ 2 h 511"/>
                  <a:gd name="T42" fmla="*/ 70 w 966"/>
                  <a:gd name="T43" fmla="*/ 1 h 511"/>
                  <a:gd name="T44" fmla="*/ 1 w 966"/>
                  <a:gd name="T45" fmla="*/ 0 h 511"/>
                  <a:gd name="T46" fmla="*/ 0 w 966"/>
                  <a:gd name="T47" fmla="*/ 0 h 511"/>
                  <a:gd name="T48" fmla="*/ 67 w 966"/>
                  <a:gd name="T49" fmla="*/ 1 h 511"/>
                  <a:gd name="T50" fmla="*/ 135 w 966"/>
                  <a:gd name="T51" fmla="*/ 2 h 511"/>
                  <a:gd name="T52" fmla="*/ 203 w 966"/>
                  <a:gd name="T53" fmla="*/ 3 h 511"/>
                  <a:gd name="T54" fmla="*/ 268 w 966"/>
                  <a:gd name="T55" fmla="*/ 4 h 511"/>
                  <a:gd name="T56" fmla="*/ 333 w 966"/>
                  <a:gd name="T57" fmla="*/ 4 h 511"/>
                  <a:gd name="T58" fmla="*/ 395 w 966"/>
                  <a:gd name="T59" fmla="*/ 5 h 511"/>
                  <a:gd name="T60" fmla="*/ 456 w 966"/>
                  <a:gd name="T61" fmla="*/ 6 h 511"/>
                  <a:gd name="T62" fmla="*/ 514 w 966"/>
                  <a:gd name="T63" fmla="*/ 7 h 511"/>
                  <a:gd name="T64" fmla="*/ 569 w 966"/>
                  <a:gd name="T65" fmla="*/ 8 h 511"/>
                  <a:gd name="T66" fmla="*/ 621 w 966"/>
                  <a:gd name="T67" fmla="*/ 9 h 511"/>
                  <a:gd name="T68" fmla="*/ 671 w 966"/>
                  <a:gd name="T69" fmla="*/ 10 h 511"/>
                  <a:gd name="T70" fmla="*/ 716 w 966"/>
                  <a:gd name="T71" fmla="*/ 11 h 511"/>
                  <a:gd name="T72" fmla="*/ 757 w 966"/>
                  <a:gd name="T73" fmla="*/ 11 h 511"/>
                  <a:gd name="T74" fmla="*/ 795 w 966"/>
                  <a:gd name="T75" fmla="*/ 12 h 511"/>
                  <a:gd name="T76" fmla="*/ 829 w 966"/>
                  <a:gd name="T77" fmla="*/ 13 h 511"/>
                  <a:gd name="T78" fmla="*/ 859 w 966"/>
                  <a:gd name="T79" fmla="*/ 13 h 511"/>
                  <a:gd name="T80" fmla="*/ 884 w 966"/>
                  <a:gd name="T81" fmla="*/ 14 h 511"/>
                  <a:gd name="T82" fmla="*/ 904 w 966"/>
                  <a:gd name="T83" fmla="*/ 14 h 511"/>
                  <a:gd name="T84" fmla="*/ 921 w 966"/>
                  <a:gd name="T85" fmla="*/ 14 h 511"/>
                  <a:gd name="T86" fmla="*/ 931 w 966"/>
                  <a:gd name="T87" fmla="*/ 15 h 511"/>
                  <a:gd name="T88" fmla="*/ 938 w 966"/>
                  <a:gd name="T89" fmla="*/ 15 h 511"/>
                  <a:gd name="T90" fmla="*/ 940 w 966"/>
                  <a:gd name="T91" fmla="*/ 15 h 511"/>
                  <a:gd name="T92" fmla="*/ 966 w 966"/>
                  <a:gd name="T93" fmla="*/ 15 h 5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66" h="511">
                    <a:moveTo>
                      <a:pt x="966" y="511"/>
                    </a:moveTo>
                    <a:lnTo>
                      <a:pt x="965" y="505"/>
                    </a:lnTo>
                    <a:lnTo>
                      <a:pt x="958" y="498"/>
                    </a:lnTo>
                    <a:lnTo>
                      <a:pt x="947" y="489"/>
                    </a:lnTo>
                    <a:lnTo>
                      <a:pt x="930" y="476"/>
                    </a:lnTo>
                    <a:lnTo>
                      <a:pt x="910" y="464"/>
                    </a:lnTo>
                    <a:lnTo>
                      <a:pt x="883" y="447"/>
                    </a:lnTo>
                    <a:lnTo>
                      <a:pt x="853" y="429"/>
                    </a:lnTo>
                    <a:lnTo>
                      <a:pt x="818" y="409"/>
                    </a:lnTo>
                    <a:lnTo>
                      <a:pt x="780" y="388"/>
                    </a:lnTo>
                    <a:lnTo>
                      <a:pt x="736" y="364"/>
                    </a:lnTo>
                    <a:lnTo>
                      <a:pt x="689" y="339"/>
                    </a:lnTo>
                    <a:lnTo>
                      <a:pt x="638" y="312"/>
                    </a:lnTo>
                    <a:lnTo>
                      <a:pt x="585" y="284"/>
                    </a:lnTo>
                    <a:lnTo>
                      <a:pt x="528" y="255"/>
                    </a:lnTo>
                    <a:lnTo>
                      <a:pt x="469" y="225"/>
                    </a:lnTo>
                    <a:lnTo>
                      <a:pt x="407" y="194"/>
                    </a:lnTo>
                    <a:lnTo>
                      <a:pt x="342" y="163"/>
                    </a:lnTo>
                    <a:lnTo>
                      <a:pt x="277" y="131"/>
                    </a:lnTo>
                    <a:lnTo>
                      <a:pt x="209" y="98"/>
                    </a:lnTo>
                    <a:lnTo>
                      <a:pt x="139" y="65"/>
                    </a:lnTo>
                    <a:lnTo>
                      <a:pt x="70" y="33"/>
                    </a:lnTo>
                    <a:lnTo>
                      <a:pt x="1" y="0"/>
                    </a:lnTo>
                    <a:lnTo>
                      <a:pt x="0" y="2"/>
                    </a:lnTo>
                    <a:lnTo>
                      <a:pt x="67" y="33"/>
                    </a:lnTo>
                    <a:lnTo>
                      <a:pt x="135" y="65"/>
                    </a:lnTo>
                    <a:lnTo>
                      <a:pt x="203" y="96"/>
                    </a:lnTo>
                    <a:lnTo>
                      <a:pt x="268" y="129"/>
                    </a:lnTo>
                    <a:lnTo>
                      <a:pt x="333" y="159"/>
                    </a:lnTo>
                    <a:lnTo>
                      <a:pt x="395" y="190"/>
                    </a:lnTo>
                    <a:lnTo>
                      <a:pt x="456" y="221"/>
                    </a:lnTo>
                    <a:lnTo>
                      <a:pt x="514" y="250"/>
                    </a:lnTo>
                    <a:lnTo>
                      <a:pt x="569" y="279"/>
                    </a:lnTo>
                    <a:lnTo>
                      <a:pt x="621" y="304"/>
                    </a:lnTo>
                    <a:lnTo>
                      <a:pt x="671" y="331"/>
                    </a:lnTo>
                    <a:lnTo>
                      <a:pt x="716" y="355"/>
                    </a:lnTo>
                    <a:lnTo>
                      <a:pt x="757" y="379"/>
                    </a:lnTo>
                    <a:lnTo>
                      <a:pt x="795" y="398"/>
                    </a:lnTo>
                    <a:lnTo>
                      <a:pt x="829" y="418"/>
                    </a:lnTo>
                    <a:lnTo>
                      <a:pt x="859" y="436"/>
                    </a:lnTo>
                    <a:lnTo>
                      <a:pt x="884" y="451"/>
                    </a:lnTo>
                    <a:lnTo>
                      <a:pt x="904" y="465"/>
                    </a:lnTo>
                    <a:lnTo>
                      <a:pt x="921" y="476"/>
                    </a:lnTo>
                    <a:lnTo>
                      <a:pt x="931" y="485"/>
                    </a:lnTo>
                    <a:lnTo>
                      <a:pt x="938" y="493"/>
                    </a:lnTo>
                    <a:lnTo>
                      <a:pt x="940" y="498"/>
                    </a:lnTo>
                    <a:lnTo>
                      <a:pt x="966" y="511"/>
                    </a:lnTo>
                    <a:close/>
                  </a:path>
                </a:pathLst>
              </a:custGeom>
              <a:solidFill>
                <a:srgbClr val="CFF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4" name="Freeform 1007"/>
              <p:cNvSpPr>
                <a:spLocks/>
              </p:cNvSpPr>
              <p:nvPr/>
            </p:nvSpPr>
            <p:spPr bwMode="auto">
              <a:xfrm>
                <a:off x="969" y="1273"/>
                <a:ext cx="940" cy="248"/>
              </a:xfrm>
              <a:custGeom>
                <a:avLst/>
                <a:gdLst>
                  <a:gd name="T0" fmla="*/ 0 w 940"/>
                  <a:gd name="T1" fmla="*/ 0 h 496"/>
                  <a:gd name="T2" fmla="*/ 67 w 940"/>
                  <a:gd name="T3" fmla="*/ 1 h 496"/>
                  <a:gd name="T4" fmla="*/ 135 w 940"/>
                  <a:gd name="T5" fmla="*/ 2 h 496"/>
                  <a:gd name="T6" fmla="*/ 203 w 940"/>
                  <a:gd name="T7" fmla="*/ 3 h 496"/>
                  <a:gd name="T8" fmla="*/ 268 w 940"/>
                  <a:gd name="T9" fmla="*/ 4 h 496"/>
                  <a:gd name="T10" fmla="*/ 333 w 940"/>
                  <a:gd name="T11" fmla="*/ 5 h 496"/>
                  <a:gd name="T12" fmla="*/ 395 w 940"/>
                  <a:gd name="T13" fmla="*/ 6 h 496"/>
                  <a:gd name="T14" fmla="*/ 456 w 940"/>
                  <a:gd name="T15" fmla="*/ 7 h 496"/>
                  <a:gd name="T16" fmla="*/ 514 w 940"/>
                  <a:gd name="T17" fmla="*/ 8 h 496"/>
                  <a:gd name="T18" fmla="*/ 569 w 940"/>
                  <a:gd name="T19" fmla="*/ 9 h 496"/>
                  <a:gd name="T20" fmla="*/ 621 w 940"/>
                  <a:gd name="T21" fmla="*/ 10 h 496"/>
                  <a:gd name="T22" fmla="*/ 671 w 940"/>
                  <a:gd name="T23" fmla="*/ 11 h 496"/>
                  <a:gd name="T24" fmla="*/ 716 w 940"/>
                  <a:gd name="T25" fmla="*/ 12 h 496"/>
                  <a:gd name="T26" fmla="*/ 757 w 940"/>
                  <a:gd name="T27" fmla="*/ 12 h 496"/>
                  <a:gd name="T28" fmla="*/ 795 w 940"/>
                  <a:gd name="T29" fmla="*/ 13 h 496"/>
                  <a:gd name="T30" fmla="*/ 829 w 940"/>
                  <a:gd name="T31" fmla="*/ 13 h 496"/>
                  <a:gd name="T32" fmla="*/ 859 w 940"/>
                  <a:gd name="T33" fmla="*/ 14 h 496"/>
                  <a:gd name="T34" fmla="*/ 884 w 940"/>
                  <a:gd name="T35" fmla="*/ 15 h 496"/>
                  <a:gd name="T36" fmla="*/ 904 w 940"/>
                  <a:gd name="T37" fmla="*/ 15 h 496"/>
                  <a:gd name="T38" fmla="*/ 921 w 940"/>
                  <a:gd name="T39" fmla="*/ 15 h 496"/>
                  <a:gd name="T40" fmla="*/ 931 w 940"/>
                  <a:gd name="T41" fmla="*/ 16 h 496"/>
                  <a:gd name="T42" fmla="*/ 938 w 940"/>
                  <a:gd name="T43" fmla="*/ 16 h 496"/>
                  <a:gd name="T44" fmla="*/ 940 w 940"/>
                  <a:gd name="T45" fmla="*/ 16 h 496"/>
                  <a:gd name="T46" fmla="*/ 911 w 940"/>
                  <a:gd name="T47" fmla="*/ 16 h 496"/>
                  <a:gd name="T48" fmla="*/ 910 w 940"/>
                  <a:gd name="T49" fmla="*/ 15 h 496"/>
                  <a:gd name="T50" fmla="*/ 903 w 940"/>
                  <a:gd name="T51" fmla="*/ 15 h 496"/>
                  <a:gd name="T52" fmla="*/ 891 w 940"/>
                  <a:gd name="T53" fmla="*/ 15 h 496"/>
                  <a:gd name="T54" fmla="*/ 874 w 940"/>
                  <a:gd name="T55" fmla="*/ 15 h 496"/>
                  <a:gd name="T56" fmla="*/ 853 w 940"/>
                  <a:gd name="T57" fmla="*/ 14 h 496"/>
                  <a:gd name="T58" fmla="*/ 826 w 940"/>
                  <a:gd name="T59" fmla="*/ 14 h 496"/>
                  <a:gd name="T60" fmla="*/ 794 w 940"/>
                  <a:gd name="T61" fmla="*/ 13 h 496"/>
                  <a:gd name="T62" fmla="*/ 759 w 940"/>
                  <a:gd name="T63" fmla="*/ 12 h 496"/>
                  <a:gd name="T64" fmla="*/ 718 w 940"/>
                  <a:gd name="T65" fmla="*/ 12 h 496"/>
                  <a:gd name="T66" fmla="*/ 674 w 940"/>
                  <a:gd name="T67" fmla="*/ 11 h 496"/>
                  <a:gd name="T68" fmla="*/ 626 w 940"/>
                  <a:gd name="T69" fmla="*/ 10 h 496"/>
                  <a:gd name="T70" fmla="*/ 573 w 940"/>
                  <a:gd name="T71" fmla="*/ 9 h 496"/>
                  <a:gd name="T72" fmla="*/ 518 w 940"/>
                  <a:gd name="T73" fmla="*/ 8 h 496"/>
                  <a:gd name="T74" fmla="*/ 460 w 940"/>
                  <a:gd name="T75" fmla="*/ 7 h 496"/>
                  <a:gd name="T76" fmla="*/ 400 w 940"/>
                  <a:gd name="T77" fmla="*/ 7 h 496"/>
                  <a:gd name="T78" fmla="*/ 337 w 940"/>
                  <a:gd name="T79" fmla="*/ 6 h 496"/>
                  <a:gd name="T80" fmla="*/ 272 w 940"/>
                  <a:gd name="T81" fmla="*/ 5 h 496"/>
                  <a:gd name="T82" fmla="*/ 206 w 940"/>
                  <a:gd name="T83" fmla="*/ 4 h 496"/>
                  <a:gd name="T84" fmla="*/ 138 w 940"/>
                  <a:gd name="T85" fmla="*/ 3 h 496"/>
                  <a:gd name="T86" fmla="*/ 69 w 940"/>
                  <a:gd name="T87" fmla="*/ 2 h 496"/>
                  <a:gd name="T88" fmla="*/ 0 w 940"/>
                  <a:gd name="T89" fmla="*/ 0 h 496"/>
                  <a:gd name="T90" fmla="*/ 0 w 940"/>
                  <a:gd name="T91" fmla="*/ 0 h 4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0" h="496">
                    <a:moveTo>
                      <a:pt x="0" y="0"/>
                    </a:moveTo>
                    <a:lnTo>
                      <a:pt x="67" y="31"/>
                    </a:lnTo>
                    <a:lnTo>
                      <a:pt x="135" y="63"/>
                    </a:lnTo>
                    <a:lnTo>
                      <a:pt x="203" y="94"/>
                    </a:lnTo>
                    <a:lnTo>
                      <a:pt x="268" y="127"/>
                    </a:lnTo>
                    <a:lnTo>
                      <a:pt x="333" y="157"/>
                    </a:lnTo>
                    <a:lnTo>
                      <a:pt x="395" y="188"/>
                    </a:lnTo>
                    <a:lnTo>
                      <a:pt x="456" y="219"/>
                    </a:lnTo>
                    <a:lnTo>
                      <a:pt x="514" y="248"/>
                    </a:lnTo>
                    <a:lnTo>
                      <a:pt x="569" y="277"/>
                    </a:lnTo>
                    <a:lnTo>
                      <a:pt x="621" y="302"/>
                    </a:lnTo>
                    <a:lnTo>
                      <a:pt x="671" y="329"/>
                    </a:lnTo>
                    <a:lnTo>
                      <a:pt x="716" y="353"/>
                    </a:lnTo>
                    <a:lnTo>
                      <a:pt x="757" y="377"/>
                    </a:lnTo>
                    <a:lnTo>
                      <a:pt x="795" y="396"/>
                    </a:lnTo>
                    <a:lnTo>
                      <a:pt x="829" y="416"/>
                    </a:lnTo>
                    <a:lnTo>
                      <a:pt x="859" y="434"/>
                    </a:lnTo>
                    <a:lnTo>
                      <a:pt x="884" y="449"/>
                    </a:lnTo>
                    <a:lnTo>
                      <a:pt x="904" y="463"/>
                    </a:lnTo>
                    <a:lnTo>
                      <a:pt x="921" y="474"/>
                    </a:lnTo>
                    <a:lnTo>
                      <a:pt x="931" y="483"/>
                    </a:lnTo>
                    <a:lnTo>
                      <a:pt x="938" y="491"/>
                    </a:lnTo>
                    <a:lnTo>
                      <a:pt x="940" y="496"/>
                    </a:lnTo>
                    <a:lnTo>
                      <a:pt x="911" y="483"/>
                    </a:lnTo>
                    <a:lnTo>
                      <a:pt x="910" y="478"/>
                    </a:lnTo>
                    <a:lnTo>
                      <a:pt x="903" y="471"/>
                    </a:lnTo>
                    <a:lnTo>
                      <a:pt x="891" y="462"/>
                    </a:lnTo>
                    <a:lnTo>
                      <a:pt x="874" y="449"/>
                    </a:lnTo>
                    <a:lnTo>
                      <a:pt x="853" y="434"/>
                    </a:lnTo>
                    <a:lnTo>
                      <a:pt x="826" y="418"/>
                    </a:lnTo>
                    <a:lnTo>
                      <a:pt x="794" y="400"/>
                    </a:lnTo>
                    <a:lnTo>
                      <a:pt x="759" y="380"/>
                    </a:lnTo>
                    <a:lnTo>
                      <a:pt x="718" y="357"/>
                    </a:lnTo>
                    <a:lnTo>
                      <a:pt x="674" y="333"/>
                    </a:lnTo>
                    <a:lnTo>
                      <a:pt x="626" y="308"/>
                    </a:lnTo>
                    <a:lnTo>
                      <a:pt x="573" y="281"/>
                    </a:lnTo>
                    <a:lnTo>
                      <a:pt x="518" y="253"/>
                    </a:lnTo>
                    <a:lnTo>
                      <a:pt x="460" y="223"/>
                    </a:lnTo>
                    <a:lnTo>
                      <a:pt x="400" y="194"/>
                    </a:lnTo>
                    <a:lnTo>
                      <a:pt x="337" y="163"/>
                    </a:lnTo>
                    <a:lnTo>
                      <a:pt x="272" y="130"/>
                    </a:lnTo>
                    <a:lnTo>
                      <a:pt x="206" y="98"/>
                    </a:lnTo>
                    <a:lnTo>
                      <a:pt x="138" y="65"/>
                    </a:lnTo>
                    <a:lnTo>
                      <a:pt x="69" y="33"/>
                    </a:lnTo>
                    <a:lnTo>
                      <a:pt x="0" y="0"/>
                    </a:lnTo>
                    <a:close/>
                  </a:path>
                </a:pathLst>
              </a:custGeom>
              <a:solidFill>
                <a:srgbClr val="D1F1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5" name="Freeform 1008"/>
              <p:cNvSpPr>
                <a:spLocks/>
              </p:cNvSpPr>
              <p:nvPr/>
            </p:nvSpPr>
            <p:spPr bwMode="auto">
              <a:xfrm>
                <a:off x="969" y="1273"/>
                <a:ext cx="911" cy="242"/>
              </a:xfrm>
              <a:custGeom>
                <a:avLst/>
                <a:gdLst>
                  <a:gd name="T0" fmla="*/ 911 w 911"/>
                  <a:gd name="T1" fmla="*/ 16 h 483"/>
                  <a:gd name="T2" fmla="*/ 910 w 911"/>
                  <a:gd name="T3" fmla="*/ 15 h 483"/>
                  <a:gd name="T4" fmla="*/ 903 w 911"/>
                  <a:gd name="T5" fmla="*/ 15 h 483"/>
                  <a:gd name="T6" fmla="*/ 891 w 911"/>
                  <a:gd name="T7" fmla="*/ 15 h 483"/>
                  <a:gd name="T8" fmla="*/ 874 w 911"/>
                  <a:gd name="T9" fmla="*/ 15 h 483"/>
                  <a:gd name="T10" fmla="*/ 853 w 911"/>
                  <a:gd name="T11" fmla="*/ 14 h 483"/>
                  <a:gd name="T12" fmla="*/ 826 w 911"/>
                  <a:gd name="T13" fmla="*/ 14 h 483"/>
                  <a:gd name="T14" fmla="*/ 794 w 911"/>
                  <a:gd name="T15" fmla="*/ 13 h 483"/>
                  <a:gd name="T16" fmla="*/ 759 w 911"/>
                  <a:gd name="T17" fmla="*/ 12 h 483"/>
                  <a:gd name="T18" fmla="*/ 718 w 911"/>
                  <a:gd name="T19" fmla="*/ 12 h 483"/>
                  <a:gd name="T20" fmla="*/ 674 w 911"/>
                  <a:gd name="T21" fmla="*/ 11 h 483"/>
                  <a:gd name="T22" fmla="*/ 626 w 911"/>
                  <a:gd name="T23" fmla="*/ 10 h 483"/>
                  <a:gd name="T24" fmla="*/ 573 w 911"/>
                  <a:gd name="T25" fmla="*/ 9 h 483"/>
                  <a:gd name="T26" fmla="*/ 518 w 911"/>
                  <a:gd name="T27" fmla="*/ 8 h 483"/>
                  <a:gd name="T28" fmla="*/ 460 w 911"/>
                  <a:gd name="T29" fmla="*/ 7 h 483"/>
                  <a:gd name="T30" fmla="*/ 400 w 911"/>
                  <a:gd name="T31" fmla="*/ 7 h 483"/>
                  <a:gd name="T32" fmla="*/ 337 w 911"/>
                  <a:gd name="T33" fmla="*/ 6 h 483"/>
                  <a:gd name="T34" fmla="*/ 272 w 911"/>
                  <a:gd name="T35" fmla="*/ 5 h 483"/>
                  <a:gd name="T36" fmla="*/ 206 w 911"/>
                  <a:gd name="T37" fmla="*/ 4 h 483"/>
                  <a:gd name="T38" fmla="*/ 138 w 911"/>
                  <a:gd name="T39" fmla="*/ 3 h 483"/>
                  <a:gd name="T40" fmla="*/ 69 w 911"/>
                  <a:gd name="T41" fmla="*/ 2 h 483"/>
                  <a:gd name="T42" fmla="*/ 0 w 911"/>
                  <a:gd name="T43" fmla="*/ 0 h 483"/>
                  <a:gd name="T44" fmla="*/ 0 w 911"/>
                  <a:gd name="T45" fmla="*/ 1 h 483"/>
                  <a:gd name="T46" fmla="*/ 66 w 911"/>
                  <a:gd name="T47" fmla="*/ 2 h 483"/>
                  <a:gd name="T48" fmla="*/ 132 w 911"/>
                  <a:gd name="T49" fmla="*/ 3 h 483"/>
                  <a:gd name="T50" fmla="*/ 199 w 911"/>
                  <a:gd name="T51" fmla="*/ 3 h 483"/>
                  <a:gd name="T52" fmla="*/ 262 w 911"/>
                  <a:gd name="T53" fmla="*/ 5 h 483"/>
                  <a:gd name="T54" fmla="*/ 326 w 911"/>
                  <a:gd name="T55" fmla="*/ 5 h 483"/>
                  <a:gd name="T56" fmla="*/ 387 w 911"/>
                  <a:gd name="T57" fmla="*/ 6 h 483"/>
                  <a:gd name="T58" fmla="*/ 446 w 911"/>
                  <a:gd name="T59" fmla="*/ 7 h 483"/>
                  <a:gd name="T60" fmla="*/ 501 w 911"/>
                  <a:gd name="T61" fmla="*/ 8 h 483"/>
                  <a:gd name="T62" fmla="*/ 555 w 911"/>
                  <a:gd name="T63" fmla="*/ 9 h 483"/>
                  <a:gd name="T64" fmla="*/ 606 w 911"/>
                  <a:gd name="T65" fmla="*/ 10 h 483"/>
                  <a:gd name="T66" fmla="*/ 653 w 911"/>
                  <a:gd name="T67" fmla="*/ 11 h 483"/>
                  <a:gd name="T68" fmla="*/ 695 w 911"/>
                  <a:gd name="T69" fmla="*/ 11 h 483"/>
                  <a:gd name="T70" fmla="*/ 735 w 911"/>
                  <a:gd name="T71" fmla="*/ 12 h 483"/>
                  <a:gd name="T72" fmla="*/ 768 w 911"/>
                  <a:gd name="T73" fmla="*/ 13 h 483"/>
                  <a:gd name="T74" fmla="*/ 800 w 911"/>
                  <a:gd name="T75" fmla="*/ 13 h 483"/>
                  <a:gd name="T76" fmla="*/ 825 w 911"/>
                  <a:gd name="T77" fmla="*/ 14 h 483"/>
                  <a:gd name="T78" fmla="*/ 846 w 911"/>
                  <a:gd name="T79" fmla="*/ 14 h 483"/>
                  <a:gd name="T80" fmla="*/ 863 w 911"/>
                  <a:gd name="T81" fmla="*/ 14 h 483"/>
                  <a:gd name="T82" fmla="*/ 874 w 911"/>
                  <a:gd name="T83" fmla="*/ 15 h 483"/>
                  <a:gd name="T84" fmla="*/ 880 w 911"/>
                  <a:gd name="T85" fmla="*/ 15 h 483"/>
                  <a:gd name="T86" fmla="*/ 882 w 911"/>
                  <a:gd name="T87" fmla="*/ 15 h 483"/>
                  <a:gd name="T88" fmla="*/ 911 w 911"/>
                  <a:gd name="T89" fmla="*/ 16 h 4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1" h="483">
                    <a:moveTo>
                      <a:pt x="911" y="483"/>
                    </a:moveTo>
                    <a:lnTo>
                      <a:pt x="910" y="478"/>
                    </a:lnTo>
                    <a:lnTo>
                      <a:pt x="903" y="471"/>
                    </a:lnTo>
                    <a:lnTo>
                      <a:pt x="891" y="462"/>
                    </a:lnTo>
                    <a:lnTo>
                      <a:pt x="874" y="449"/>
                    </a:lnTo>
                    <a:lnTo>
                      <a:pt x="853" y="434"/>
                    </a:lnTo>
                    <a:lnTo>
                      <a:pt x="826" y="418"/>
                    </a:lnTo>
                    <a:lnTo>
                      <a:pt x="794" y="400"/>
                    </a:lnTo>
                    <a:lnTo>
                      <a:pt x="759" y="380"/>
                    </a:lnTo>
                    <a:lnTo>
                      <a:pt x="718" y="357"/>
                    </a:lnTo>
                    <a:lnTo>
                      <a:pt x="674" y="333"/>
                    </a:lnTo>
                    <a:lnTo>
                      <a:pt x="626" y="308"/>
                    </a:lnTo>
                    <a:lnTo>
                      <a:pt x="573" y="281"/>
                    </a:lnTo>
                    <a:lnTo>
                      <a:pt x="518" y="253"/>
                    </a:lnTo>
                    <a:lnTo>
                      <a:pt x="460" y="223"/>
                    </a:lnTo>
                    <a:lnTo>
                      <a:pt x="400" y="194"/>
                    </a:lnTo>
                    <a:lnTo>
                      <a:pt x="337" y="163"/>
                    </a:lnTo>
                    <a:lnTo>
                      <a:pt x="272" y="130"/>
                    </a:lnTo>
                    <a:lnTo>
                      <a:pt x="206" y="98"/>
                    </a:lnTo>
                    <a:lnTo>
                      <a:pt x="138" y="65"/>
                    </a:lnTo>
                    <a:lnTo>
                      <a:pt x="69" y="33"/>
                    </a:lnTo>
                    <a:lnTo>
                      <a:pt x="0" y="0"/>
                    </a:lnTo>
                    <a:lnTo>
                      <a:pt x="0" y="2"/>
                    </a:lnTo>
                    <a:lnTo>
                      <a:pt x="66" y="34"/>
                    </a:lnTo>
                    <a:lnTo>
                      <a:pt x="132" y="65"/>
                    </a:lnTo>
                    <a:lnTo>
                      <a:pt x="199" y="96"/>
                    </a:lnTo>
                    <a:lnTo>
                      <a:pt x="262" y="129"/>
                    </a:lnTo>
                    <a:lnTo>
                      <a:pt x="326" y="159"/>
                    </a:lnTo>
                    <a:lnTo>
                      <a:pt x="387" y="188"/>
                    </a:lnTo>
                    <a:lnTo>
                      <a:pt x="446" y="217"/>
                    </a:lnTo>
                    <a:lnTo>
                      <a:pt x="501" y="246"/>
                    </a:lnTo>
                    <a:lnTo>
                      <a:pt x="555" y="273"/>
                    </a:lnTo>
                    <a:lnTo>
                      <a:pt x="606" y="300"/>
                    </a:lnTo>
                    <a:lnTo>
                      <a:pt x="653" y="324"/>
                    </a:lnTo>
                    <a:lnTo>
                      <a:pt x="695" y="348"/>
                    </a:lnTo>
                    <a:lnTo>
                      <a:pt x="735" y="369"/>
                    </a:lnTo>
                    <a:lnTo>
                      <a:pt x="768" y="389"/>
                    </a:lnTo>
                    <a:lnTo>
                      <a:pt x="800" y="407"/>
                    </a:lnTo>
                    <a:lnTo>
                      <a:pt x="825" y="422"/>
                    </a:lnTo>
                    <a:lnTo>
                      <a:pt x="846" y="436"/>
                    </a:lnTo>
                    <a:lnTo>
                      <a:pt x="863" y="447"/>
                    </a:lnTo>
                    <a:lnTo>
                      <a:pt x="874" y="458"/>
                    </a:lnTo>
                    <a:lnTo>
                      <a:pt x="880" y="465"/>
                    </a:lnTo>
                    <a:lnTo>
                      <a:pt x="882" y="469"/>
                    </a:lnTo>
                    <a:lnTo>
                      <a:pt x="911" y="483"/>
                    </a:lnTo>
                    <a:close/>
                  </a:path>
                </a:pathLst>
              </a:custGeom>
              <a:solidFill>
                <a:srgbClr val="D2F1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6" name="Freeform 1009"/>
              <p:cNvSpPr>
                <a:spLocks/>
              </p:cNvSpPr>
              <p:nvPr/>
            </p:nvSpPr>
            <p:spPr bwMode="auto">
              <a:xfrm>
                <a:off x="967" y="1274"/>
                <a:ext cx="884" cy="233"/>
              </a:xfrm>
              <a:custGeom>
                <a:avLst/>
                <a:gdLst>
                  <a:gd name="T0" fmla="*/ 2 w 884"/>
                  <a:gd name="T1" fmla="*/ 0 h 467"/>
                  <a:gd name="T2" fmla="*/ 68 w 884"/>
                  <a:gd name="T3" fmla="*/ 1 h 467"/>
                  <a:gd name="T4" fmla="*/ 134 w 884"/>
                  <a:gd name="T5" fmla="*/ 1 h 467"/>
                  <a:gd name="T6" fmla="*/ 201 w 884"/>
                  <a:gd name="T7" fmla="*/ 2 h 467"/>
                  <a:gd name="T8" fmla="*/ 264 w 884"/>
                  <a:gd name="T9" fmla="*/ 3 h 467"/>
                  <a:gd name="T10" fmla="*/ 328 w 884"/>
                  <a:gd name="T11" fmla="*/ 4 h 467"/>
                  <a:gd name="T12" fmla="*/ 389 w 884"/>
                  <a:gd name="T13" fmla="*/ 5 h 467"/>
                  <a:gd name="T14" fmla="*/ 448 w 884"/>
                  <a:gd name="T15" fmla="*/ 6 h 467"/>
                  <a:gd name="T16" fmla="*/ 503 w 884"/>
                  <a:gd name="T17" fmla="*/ 7 h 467"/>
                  <a:gd name="T18" fmla="*/ 557 w 884"/>
                  <a:gd name="T19" fmla="*/ 8 h 467"/>
                  <a:gd name="T20" fmla="*/ 608 w 884"/>
                  <a:gd name="T21" fmla="*/ 9 h 467"/>
                  <a:gd name="T22" fmla="*/ 655 w 884"/>
                  <a:gd name="T23" fmla="*/ 10 h 467"/>
                  <a:gd name="T24" fmla="*/ 697 w 884"/>
                  <a:gd name="T25" fmla="*/ 10 h 467"/>
                  <a:gd name="T26" fmla="*/ 737 w 884"/>
                  <a:gd name="T27" fmla="*/ 11 h 467"/>
                  <a:gd name="T28" fmla="*/ 770 w 884"/>
                  <a:gd name="T29" fmla="*/ 12 h 467"/>
                  <a:gd name="T30" fmla="*/ 802 w 884"/>
                  <a:gd name="T31" fmla="*/ 12 h 467"/>
                  <a:gd name="T32" fmla="*/ 827 w 884"/>
                  <a:gd name="T33" fmla="*/ 13 h 467"/>
                  <a:gd name="T34" fmla="*/ 848 w 884"/>
                  <a:gd name="T35" fmla="*/ 13 h 467"/>
                  <a:gd name="T36" fmla="*/ 865 w 884"/>
                  <a:gd name="T37" fmla="*/ 13 h 467"/>
                  <a:gd name="T38" fmla="*/ 876 w 884"/>
                  <a:gd name="T39" fmla="*/ 14 h 467"/>
                  <a:gd name="T40" fmla="*/ 882 w 884"/>
                  <a:gd name="T41" fmla="*/ 14 h 467"/>
                  <a:gd name="T42" fmla="*/ 884 w 884"/>
                  <a:gd name="T43" fmla="*/ 14 h 467"/>
                  <a:gd name="T44" fmla="*/ 854 w 884"/>
                  <a:gd name="T45" fmla="*/ 14 h 467"/>
                  <a:gd name="T46" fmla="*/ 852 w 884"/>
                  <a:gd name="T47" fmla="*/ 14 h 467"/>
                  <a:gd name="T48" fmla="*/ 845 w 884"/>
                  <a:gd name="T49" fmla="*/ 13 h 467"/>
                  <a:gd name="T50" fmla="*/ 834 w 884"/>
                  <a:gd name="T51" fmla="*/ 13 h 467"/>
                  <a:gd name="T52" fmla="*/ 819 w 884"/>
                  <a:gd name="T53" fmla="*/ 13 h 467"/>
                  <a:gd name="T54" fmla="*/ 799 w 884"/>
                  <a:gd name="T55" fmla="*/ 12 h 467"/>
                  <a:gd name="T56" fmla="*/ 773 w 884"/>
                  <a:gd name="T57" fmla="*/ 12 h 467"/>
                  <a:gd name="T58" fmla="*/ 744 w 884"/>
                  <a:gd name="T59" fmla="*/ 11 h 467"/>
                  <a:gd name="T60" fmla="*/ 711 w 884"/>
                  <a:gd name="T61" fmla="*/ 11 h 467"/>
                  <a:gd name="T62" fmla="*/ 673 w 884"/>
                  <a:gd name="T63" fmla="*/ 10 h 467"/>
                  <a:gd name="T64" fmla="*/ 632 w 884"/>
                  <a:gd name="T65" fmla="*/ 9 h 467"/>
                  <a:gd name="T66" fmla="*/ 587 w 884"/>
                  <a:gd name="T67" fmla="*/ 9 h 467"/>
                  <a:gd name="T68" fmla="*/ 537 w 884"/>
                  <a:gd name="T69" fmla="*/ 8 h 467"/>
                  <a:gd name="T70" fmla="*/ 486 w 884"/>
                  <a:gd name="T71" fmla="*/ 7 h 467"/>
                  <a:gd name="T72" fmla="*/ 431 w 884"/>
                  <a:gd name="T73" fmla="*/ 6 h 467"/>
                  <a:gd name="T74" fmla="*/ 375 w 884"/>
                  <a:gd name="T75" fmla="*/ 5 h 467"/>
                  <a:gd name="T76" fmla="*/ 317 w 884"/>
                  <a:gd name="T77" fmla="*/ 4 h 467"/>
                  <a:gd name="T78" fmla="*/ 256 w 884"/>
                  <a:gd name="T79" fmla="*/ 3 h 467"/>
                  <a:gd name="T80" fmla="*/ 192 w 884"/>
                  <a:gd name="T81" fmla="*/ 2 h 467"/>
                  <a:gd name="T82" fmla="*/ 130 w 884"/>
                  <a:gd name="T83" fmla="*/ 1 h 467"/>
                  <a:gd name="T84" fmla="*/ 65 w 884"/>
                  <a:gd name="T85" fmla="*/ 1 h 467"/>
                  <a:gd name="T86" fmla="*/ 0 w 884"/>
                  <a:gd name="T87" fmla="*/ 0 h 467"/>
                  <a:gd name="T88" fmla="*/ 2 w 884"/>
                  <a:gd name="T89" fmla="*/ 0 h 4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84" h="467">
                    <a:moveTo>
                      <a:pt x="2" y="0"/>
                    </a:moveTo>
                    <a:lnTo>
                      <a:pt x="68" y="32"/>
                    </a:lnTo>
                    <a:lnTo>
                      <a:pt x="134" y="63"/>
                    </a:lnTo>
                    <a:lnTo>
                      <a:pt x="201" y="94"/>
                    </a:lnTo>
                    <a:lnTo>
                      <a:pt x="264" y="127"/>
                    </a:lnTo>
                    <a:lnTo>
                      <a:pt x="328" y="157"/>
                    </a:lnTo>
                    <a:lnTo>
                      <a:pt x="389" y="186"/>
                    </a:lnTo>
                    <a:lnTo>
                      <a:pt x="448" y="215"/>
                    </a:lnTo>
                    <a:lnTo>
                      <a:pt x="503" y="244"/>
                    </a:lnTo>
                    <a:lnTo>
                      <a:pt x="557" y="271"/>
                    </a:lnTo>
                    <a:lnTo>
                      <a:pt x="608" y="298"/>
                    </a:lnTo>
                    <a:lnTo>
                      <a:pt x="655" y="322"/>
                    </a:lnTo>
                    <a:lnTo>
                      <a:pt x="697" y="346"/>
                    </a:lnTo>
                    <a:lnTo>
                      <a:pt x="737" y="367"/>
                    </a:lnTo>
                    <a:lnTo>
                      <a:pt x="770" y="387"/>
                    </a:lnTo>
                    <a:lnTo>
                      <a:pt x="802" y="405"/>
                    </a:lnTo>
                    <a:lnTo>
                      <a:pt x="827" y="420"/>
                    </a:lnTo>
                    <a:lnTo>
                      <a:pt x="848" y="434"/>
                    </a:lnTo>
                    <a:lnTo>
                      <a:pt x="865" y="445"/>
                    </a:lnTo>
                    <a:lnTo>
                      <a:pt x="876" y="456"/>
                    </a:lnTo>
                    <a:lnTo>
                      <a:pt x="882" y="463"/>
                    </a:lnTo>
                    <a:lnTo>
                      <a:pt x="884" y="467"/>
                    </a:lnTo>
                    <a:lnTo>
                      <a:pt x="854" y="452"/>
                    </a:lnTo>
                    <a:lnTo>
                      <a:pt x="852" y="449"/>
                    </a:lnTo>
                    <a:lnTo>
                      <a:pt x="845" y="441"/>
                    </a:lnTo>
                    <a:lnTo>
                      <a:pt x="834" y="432"/>
                    </a:lnTo>
                    <a:lnTo>
                      <a:pt x="819" y="422"/>
                    </a:lnTo>
                    <a:lnTo>
                      <a:pt x="799" y="407"/>
                    </a:lnTo>
                    <a:lnTo>
                      <a:pt x="773" y="393"/>
                    </a:lnTo>
                    <a:lnTo>
                      <a:pt x="744" y="375"/>
                    </a:lnTo>
                    <a:lnTo>
                      <a:pt x="711" y="356"/>
                    </a:lnTo>
                    <a:lnTo>
                      <a:pt x="673" y="335"/>
                    </a:lnTo>
                    <a:lnTo>
                      <a:pt x="632" y="313"/>
                    </a:lnTo>
                    <a:lnTo>
                      <a:pt x="587" y="289"/>
                    </a:lnTo>
                    <a:lnTo>
                      <a:pt x="537" y="264"/>
                    </a:lnTo>
                    <a:lnTo>
                      <a:pt x="486" y="237"/>
                    </a:lnTo>
                    <a:lnTo>
                      <a:pt x="431" y="210"/>
                    </a:lnTo>
                    <a:lnTo>
                      <a:pt x="375" y="183"/>
                    </a:lnTo>
                    <a:lnTo>
                      <a:pt x="317" y="154"/>
                    </a:lnTo>
                    <a:lnTo>
                      <a:pt x="256" y="123"/>
                    </a:lnTo>
                    <a:lnTo>
                      <a:pt x="192" y="94"/>
                    </a:lnTo>
                    <a:lnTo>
                      <a:pt x="130" y="63"/>
                    </a:lnTo>
                    <a:lnTo>
                      <a:pt x="65" y="32"/>
                    </a:lnTo>
                    <a:lnTo>
                      <a:pt x="0" y="2"/>
                    </a:lnTo>
                    <a:lnTo>
                      <a:pt x="2" y="0"/>
                    </a:lnTo>
                    <a:close/>
                  </a:path>
                </a:pathLst>
              </a:custGeom>
              <a:solidFill>
                <a:srgbClr val="D4F0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7" name="Freeform 1010"/>
              <p:cNvSpPr>
                <a:spLocks/>
              </p:cNvSpPr>
              <p:nvPr/>
            </p:nvSpPr>
            <p:spPr bwMode="auto">
              <a:xfrm>
                <a:off x="967" y="1275"/>
                <a:ext cx="854" cy="225"/>
              </a:xfrm>
              <a:custGeom>
                <a:avLst/>
                <a:gdLst>
                  <a:gd name="T0" fmla="*/ 854 w 854"/>
                  <a:gd name="T1" fmla="*/ 15 h 450"/>
                  <a:gd name="T2" fmla="*/ 852 w 854"/>
                  <a:gd name="T3" fmla="*/ 14 h 450"/>
                  <a:gd name="T4" fmla="*/ 845 w 854"/>
                  <a:gd name="T5" fmla="*/ 14 h 450"/>
                  <a:gd name="T6" fmla="*/ 834 w 854"/>
                  <a:gd name="T7" fmla="*/ 14 h 450"/>
                  <a:gd name="T8" fmla="*/ 819 w 854"/>
                  <a:gd name="T9" fmla="*/ 14 h 450"/>
                  <a:gd name="T10" fmla="*/ 799 w 854"/>
                  <a:gd name="T11" fmla="*/ 13 h 450"/>
                  <a:gd name="T12" fmla="*/ 773 w 854"/>
                  <a:gd name="T13" fmla="*/ 13 h 450"/>
                  <a:gd name="T14" fmla="*/ 744 w 854"/>
                  <a:gd name="T15" fmla="*/ 12 h 450"/>
                  <a:gd name="T16" fmla="*/ 711 w 854"/>
                  <a:gd name="T17" fmla="*/ 12 h 450"/>
                  <a:gd name="T18" fmla="*/ 673 w 854"/>
                  <a:gd name="T19" fmla="*/ 11 h 450"/>
                  <a:gd name="T20" fmla="*/ 632 w 854"/>
                  <a:gd name="T21" fmla="*/ 10 h 450"/>
                  <a:gd name="T22" fmla="*/ 587 w 854"/>
                  <a:gd name="T23" fmla="*/ 9 h 450"/>
                  <a:gd name="T24" fmla="*/ 537 w 854"/>
                  <a:gd name="T25" fmla="*/ 9 h 450"/>
                  <a:gd name="T26" fmla="*/ 486 w 854"/>
                  <a:gd name="T27" fmla="*/ 8 h 450"/>
                  <a:gd name="T28" fmla="*/ 431 w 854"/>
                  <a:gd name="T29" fmla="*/ 7 h 450"/>
                  <a:gd name="T30" fmla="*/ 375 w 854"/>
                  <a:gd name="T31" fmla="*/ 6 h 450"/>
                  <a:gd name="T32" fmla="*/ 317 w 854"/>
                  <a:gd name="T33" fmla="*/ 5 h 450"/>
                  <a:gd name="T34" fmla="*/ 256 w 854"/>
                  <a:gd name="T35" fmla="*/ 4 h 450"/>
                  <a:gd name="T36" fmla="*/ 192 w 854"/>
                  <a:gd name="T37" fmla="*/ 3 h 450"/>
                  <a:gd name="T38" fmla="*/ 130 w 854"/>
                  <a:gd name="T39" fmla="*/ 2 h 450"/>
                  <a:gd name="T40" fmla="*/ 65 w 854"/>
                  <a:gd name="T41" fmla="*/ 1 h 450"/>
                  <a:gd name="T42" fmla="*/ 0 w 854"/>
                  <a:gd name="T43" fmla="*/ 0 h 450"/>
                  <a:gd name="T44" fmla="*/ 0 w 854"/>
                  <a:gd name="T45" fmla="*/ 1 h 450"/>
                  <a:gd name="T46" fmla="*/ 65 w 854"/>
                  <a:gd name="T47" fmla="*/ 1 h 450"/>
                  <a:gd name="T48" fmla="*/ 130 w 854"/>
                  <a:gd name="T49" fmla="*/ 2 h 450"/>
                  <a:gd name="T50" fmla="*/ 194 w 854"/>
                  <a:gd name="T51" fmla="*/ 3 h 450"/>
                  <a:gd name="T52" fmla="*/ 257 w 854"/>
                  <a:gd name="T53" fmla="*/ 4 h 450"/>
                  <a:gd name="T54" fmla="*/ 318 w 854"/>
                  <a:gd name="T55" fmla="*/ 5 h 450"/>
                  <a:gd name="T56" fmla="*/ 378 w 854"/>
                  <a:gd name="T57" fmla="*/ 6 h 450"/>
                  <a:gd name="T58" fmla="*/ 434 w 854"/>
                  <a:gd name="T59" fmla="*/ 7 h 450"/>
                  <a:gd name="T60" fmla="*/ 488 w 854"/>
                  <a:gd name="T61" fmla="*/ 8 h 450"/>
                  <a:gd name="T62" fmla="*/ 539 w 854"/>
                  <a:gd name="T63" fmla="*/ 9 h 450"/>
                  <a:gd name="T64" fmla="*/ 585 w 854"/>
                  <a:gd name="T65" fmla="*/ 10 h 450"/>
                  <a:gd name="T66" fmla="*/ 629 w 854"/>
                  <a:gd name="T67" fmla="*/ 10 h 450"/>
                  <a:gd name="T68" fmla="*/ 669 w 854"/>
                  <a:gd name="T69" fmla="*/ 11 h 450"/>
                  <a:gd name="T70" fmla="*/ 705 w 854"/>
                  <a:gd name="T71" fmla="*/ 12 h 450"/>
                  <a:gd name="T72" fmla="*/ 737 w 854"/>
                  <a:gd name="T73" fmla="*/ 12 h 450"/>
                  <a:gd name="T74" fmla="*/ 762 w 854"/>
                  <a:gd name="T75" fmla="*/ 13 h 450"/>
                  <a:gd name="T76" fmla="*/ 785 w 854"/>
                  <a:gd name="T77" fmla="*/ 13 h 450"/>
                  <a:gd name="T78" fmla="*/ 802 w 854"/>
                  <a:gd name="T79" fmla="*/ 13 h 450"/>
                  <a:gd name="T80" fmla="*/ 813 w 854"/>
                  <a:gd name="T81" fmla="*/ 14 h 450"/>
                  <a:gd name="T82" fmla="*/ 820 w 854"/>
                  <a:gd name="T83" fmla="*/ 14 h 450"/>
                  <a:gd name="T84" fmla="*/ 821 w 854"/>
                  <a:gd name="T85" fmla="*/ 14 h 450"/>
                  <a:gd name="T86" fmla="*/ 854 w 854"/>
                  <a:gd name="T87" fmla="*/ 15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4" h="450">
                    <a:moveTo>
                      <a:pt x="854" y="450"/>
                    </a:moveTo>
                    <a:lnTo>
                      <a:pt x="852" y="447"/>
                    </a:lnTo>
                    <a:lnTo>
                      <a:pt x="845" y="439"/>
                    </a:lnTo>
                    <a:lnTo>
                      <a:pt x="834" y="430"/>
                    </a:lnTo>
                    <a:lnTo>
                      <a:pt x="819" y="420"/>
                    </a:lnTo>
                    <a:lnTo>
                      <a:pt x="799" y="405"/>
                    </a:lnTo>
                    <a:lnTo>
                      <a:pt x="773" y="391"/>
                    </a:lnTo>
                    <a:lnTo>
                      <a:pt x="744" y="373"/>
                    </a:lnTo>
                    <a:lnTo>
                      <a:pt x="711" y="354"/>
                    </a:lnTo>
                    <a:lnTo>
                      <a:pt x="673" y="333"/>
                    </a:lnTo>
                    <a:lnTo>
                      <a:pt x="632" y="311"/>
                    </a:lnTo>
                    <a:lnTo>
                      <a:pt x="587" y="287"/>
                    </a:lnTo>
                    <a:lnTo>
                      <a:pt x="537" y="262"/>
                    </a:lnTo>
                    <a:lnTo>
                      <a:pt x="486" y="235"/>
                    </a:lnTo>
                    <a:lnTo>
                      <a:pt x="431" y="208"/>
                    </a:lnTo>
                    <a:lnTo>
                      <a:pt x="375" y="181"/>
                    </a:lnTo>
                    <a:lnTo>
                      <a:pt x="317" y="152"/>
                    </a:lnTo>
                    <a:lnTo>
                      <a:pt x="256" y="121"/>
                    </a:lnTo>
                    <a:lnTo>
                      <a:pt x="192" y="92"/>
                    </a:lnTo>
                    <a:lnTo>
                      <a:pt x="130" y="61"/>
                    </a:lnTo>
                    <a:lnTo>
                      <a:pt x="65" y="30"/>
                    </a:lnTo>
                    <a:lnTo>
                      <a:pt x="0" y="0"/>
                    </a:lnTo>
                    <a:lnTo>
                      <a:pt x="0" y="1"/>
                    </a:lnTo>
                    <a:lnTo>
                      <a:pt x="65" y="32"/>
                    </a:lnTo>
                    <a:lnTo>
                      <a:pt x="130" y="63"/>
                    </a:lnTo>
                    <a:lnTo>
                      <a:pt x="194" y="94"/>
                    </a:lnTo>
                    <a:lnTo>
                      <a:pt x="257" y="125"/>
                    </a:lnTo>
                    <a:lnTo>
                      <a:pt x="318" y="153"/>
                    </a:lnTo>
                    <a:lnTo>
                      <a:pt x="378" y="182"/>
                    </a:lnTo>
                    <a:lnTo>
                      <a:pt x="434" y="211"/>
                    </a:lnTo>
                    <a:lnTo>
                      <a:pt x="488" y="239"/>
                    </a:lnTo>
                    <a:lnTo>
                      <a:pt x="539" y="266"/>
                    </a:lnTo>
                    <a:lnTo>
                      <a:pt x="585" y="289"/>
                    </a:lnTo>
                    <a:lnTo>
                      <a:pt x="629" y="313"/>
                    </a:lnTo>
                    <a:lnTo>
                      <a:pt x="669" y="334"/>
                    </a:lnTo>
                    <a:lnTo>
                      <a:pt x="705" y="354"/>
                    </a:lnTo>
                    <a:lnTo>
                      <a:pt x="737" y="373"/>
                    </a:lnTo>
                    <a:lnTo>
                      <a:pt x="762" y="389"/>
                    </a:lnTo>
                    <a:lnTo>
                      <a:pt x="785" y="403"/>
                    </a:lnTo>
                    <a:lnTo>
                      <a:pt x="802" y="414"/>
                    </a:lnTo>
                    <a:lnTo>
                      <a:pt x="813" y="423"/>
                    </a:lnTo>
                    <a:lnTo>
                      <a:pt x="820" y="430"/>
                    </a:lnTo>
                    <a:lnTo>
                      <a:pt x="821" y="436"/>
                    </a:lnTo>
                    <a:lnTo>
                      <a:pt x="854" y="450"/>
                    </a:lnTo>
                    <a:close/>
                  </a:path>
                </a:pathLst>
              </a:custGeom>
              <a:solidFill>
                <a:srgbClr val="D6F0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8" name="Freeform 1011"/>
              <p:cNvSpPr>
                <a:spLocks/>
              </p:cNvSpPr>
              <p:nvPr/>
            </p:nvSpPr>
            <p:spPr bwMode="auto">
              <a:xfrm>
                <a:off x="967" y="1276"/>
                <a:ext cx="821" cy="217"/>
              </a:xfrm>
              <a:custGeom>
                <a:avLst/>
                <a:gdLst>
                  <a:gd name="T0" fmla="*/ 0 w 821"/>
                  <a:gd name="T1" fmla="*/ 0 h 435"/>
                  <a:gd name="T2" fmla="*/ 65 w 821"/>
                  <a:gd name="T3" fmla="*/ 0 h 435"/>
                  <a:gd name="T4" fmla="*/ 130 w 821"/>
                  <a:gd name="T5" fmla="*/ 1 h 435"/>
                  <a:gd name="T6" fmla="*/ 194 w 821"/>
                  <a:gd name="T7" fmla="*/ 2 h 435"/>
                  <a:gd name="T8" fmla="*/ 257 w 821"/>
                  <a:gd name="T9" fmla="*/ 3 h 435"/>
                  <a:gd name="T10" fmla="*/ 318 w 821"/>
                  <a:gd name="T11" fmla="*/ 4 h 435"/>
                  <a:gd name="T12" fmla="*/ 378 w 821"/>
                  <a:gd name="T13" fmla="*/ 5 h 435"/>
                  <a:gd name="T14" fmla="*/ 434 w 821"/>
                  <a:gd name="T15" fmla="*/ 6 h 435"/>
                  <a:gd name="T16" fmla="*/ 488 w 821"/>
                  <a:gd name="T17" fmla="*/ 7 h 435"/>
                  <a:gd name="T18" fmla="*/ 539 w 821"/>
                  <a:gd name="T19" fmla="*/ 8 h 435"/>
                  <a:gd name="T20" fmla="*/ 585 w 821"/>
                  <a:gd name="T21" fmla="*/ 9 h 435"/>
                  <a:gd name="T22" fmla="*/ 629 w 821"/>
                  <a:gd name="T23" fmla="*/ 9 h 435"/>
                  <a:gd name="T24" fmla="*/ 669 w 821"/>
                  <a:gd name="T25" fmla="*/ 10 h 435"/>
                  <a:gd name="T26" fmla="*/ 705 w 821"/>
                  <a:gd name="T27" fmla="*/ 11 h 435"/>
                  <a:gd name="T28" fmla="*/ 737 w 821"/>
                  <a:gd name="T29" fmla="*/ 11 h 435"/>
                  <a:gd name="T30" fmla="*/ 762 w 821"/>
                  <a:gd name="T31" fmla="*/ 12 h 435"/>
                  <a:gd name="T32" fmla="*/ 785 w 821"/>
                  <a:gd name="T33" fmla="*/ 12 h 435"/>
                  <a:gd name="T34" fmla="*/ 802 w 821"/>
                  <a:gd name="T35" fmla="*/ 12 h 435"/>
                  <a:gd name="T36" fmla="*/ 813 w 821"/>
                  <a:gd name="T37" fmla="*/ 13 h 435"/>
                  <a:gd name="T38" fmla="*/ 820 w 821"/>
                  <a:gd name="T39" fmla="*/ 13 h 435"/>
                  <a:gd name="T40" fmla="*/ 821 w 821"/>
                  <a:gd name="T41" fmla="*/ 13 h 435"/>
                  <a:gd name="T42" fmla="*/ 787 w 821"/>
                  <a:gd name="T43" fmla="*/ 13 h 435"/>
                  <a:gd name="T44" fmla="*/ 785 w 821"/>
                  <a:gd name="T45" fmla="*/ 12 h 435"/>
                  <a:gd name="T46" fmla="*/ 779 w 821"/>
                  <a:gd name="T47" fmla="*/ 12 h 435"/>
                  <a:gd name="T48" fmla="*/ 768 w 821"/>
                  <a:gd name="T49" fmla="*/ 12 h 435"/>
                  <a:gd name="T50" fmla="*/ 752 w 821"/>
                  <a:gd name="T51" fmla="*/ 12 h 435"/>
                  <a:gd name="T52" fmla="*/ 731 w 821"/>
                  <a:gd name="T53" fmla="*/ 11 h 435"/>
                  <a:gd name="T54" fmla="*/ 705 w 821"/>
                  <a:gd name="T55" fmla="*/ 11 h 435"/>
                  <a:gd name="T56" fmla="*/ 676 w 821"/>
                  <a:gd name="T57" fmla="*/ 10 h 435"/>
                  <a:gd name="T58" fmla="*/ 642 w 821"/>
                  <a:gd name="T59" fmla="*/ 10 h 435"/>
                  <a:gd name="T60" fmla="*/ 604 w 821"/>
                  <a:gd name="T61" fmla="*/ 9 h 435"/>
                  <a:gd name="T62" fmla="*/ 561 w 821"/>
                  <a:gd name="T63" fmla="*/ 8 h 435"/>
                  <a:gd name="T64" fmla="*/ 516 w 821"/>
                  <a:gd name="T65" fmla="*/ 8 h 435"/>
                  <a:gd name="T66" fmla="*/ 467 w 821"/>
                  <a:gd name="T67" fmla="*/ 7 h 435"/>
                  <a:gd name="T68" fmla="*/ 416 w 821"/>
                  <a:gd name="T69" fmla="*/ 6 h 435"/>
                  <a:gd name="T70" fmla="*/ 361 w 821"/>
                  <a:gd name="T71" fmla="*/ 5 h 435"/>
                  <a:gd name="T72" fmla="*/ 304 w 821"/>
                  <a:gd name="T73" fmla="*/ 4 h 435"/>
                  <a:gd name="T74" fmla="*/ 246 w 821"/>
                  <a:gd name="T75" fmla="*/ 3 h 435"/>
                  <a:gd name="T76" fmla="*/ 185 w 821"/>
                  <a:gd name="T77" fmla="*/ 2 h 435"/>
                  <a:gd name="T78" fmla="*/ 125 w 821"/>
                  <a:gd name="T79" fmla="*/ 1 h 435"/>
                  <a:gd name="T80" fmla="*/ 62 w 821"/>
                  <a:gd name="T81" fmla="*/ 0 h 435"/>
                  <a:gd name="T82" fmla="*/ 0 w 821"/>
                  <a:gd name="T83" fmla="*/ 0 h 435"/>
                  <a:gd name="T84" fmla="*/ 0 w 821"/>
                  <a:gd name="T85" fmla="*/ 0 h 4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1" h="435">
                    <a:moveTo>
                      <a:pt x="0" y="0"/>
                    </a:moveTo>
                    <a:lnTo>
                      <a:pt x="65" y="31"/>
                    </a:lnTo>
                    <a:lnTo>
                      <a:pt x="130" y="62"/>
                    </a:lnTo>
                    <a:lnTo>
                      <a:pt x="194" y="93"/>
                    </a:lnTo>
                    <a:lnTo>
                      <a:pt x="257" y="124"/>
                    </a:lnTo>
                    <a:lnTo>
                      <a:pt x="318" y="152"/>
                    </a:lnTo>
                    <a:lnTo>
                      <a:pt x="378" y="181"/>
                    </a:lnTo>
                    <a:lnTo>
                      <a:pt x="434" y="210"/>
                    </a:lnTo>
                    <a:lnTo>
                      <a:pt x="488" y="238"/>
                    </a:lnTo>
                    <a:lnTo>
                      <a:pt x="539" y="265"/>
                    </a:lnTo>
                    <a:lnTo>
                      <a:pt x="585" y="288"/>
                    </a:lnTo>
                    <a:lnTo>
                      <a:pt x="629" y="312"/>
                    </a:lnTo>
                    <a:lnTo>
                      <a:pt x="669" y="333"/>
                    </a:lnTo>
                    <a:lnTo>
                      <a:pt x="705" y="353"/>
                    </a:lnTo>
                    <a:lnTo>
                      <a:pt x="737" y="372"/>
                    </a:lnTo>
                    <a:lnTo>
                      <a:pt x="762" y="388"/>
                    </a:lnTo>
                    <a:lnTo>
                      <a:pt x="785" y="402"/>
                    </a:lnTo>
                    <a:lnTo>
                      <a:pt x="802" y="413"/>
                    </a:lnTo>
                    <a:lnTo>
                      <a:pt x="813" y="422"/>
                    </a:lnTo>
                    <a:lnTo>
                      <a:pt x="820" y="429"/>
                    </a:lnTo>
                    <a:lnTo>
                      <a:pt x="821" y="435"/>
                    </a:lnTo>
                    <a:lnTo>
                      <a:pt x="787" y="419"/>
                    </a:lnTo>
                    <a:lnTo>
                      <a:pt x="785" y="415"/>
                    </a:lnTo>
                    <a:lnTo>
                      <a:pt x="779" y="408"/>
                    </a:lnTo>
                    <a:lnTo>
                      <a:pt x="768" y="399"/>
                    </a:lnTo>
                    <a:lnTo>
                      <a:pt x="752" y="388"/>
                    </a:lnTo>
                    <a:lnTo>
                      <a:pt x="731" y="373"/>
                    </a:lnTo>
                    <a:lnTo>
                      <a:pt x="705" y="359"/>
                    </a:lnTo>
                    <a:lnTo>
                      <a:pt x="676" y="341"/>
                    </a:lnTo>
                    <a:lnTo>
                      <a:pt x="642" y="323"/>
                    </a:lnTo>
                    <a:lnTo>
                      <a:pt x="604" y="301"/>
                    </a:lnTo>
                    <a:lnTo>
                      <a:pt x="561" y="279"/>
                    </a:lnTo>
                    <a:lnTo>
                      <a:pt x="516" y="256"/>
                    </a:lnTo>
                    <a:lnTo>
                      <a:pt x="467" y="230"/>
                    </a:lnTo>
                    <a:lnTo>
                      <a:pt x="416" y="203"/>
                    </a:lnTo>
                    <a:lnTo>
                      <a:pt x="361" y="176"/>
                    </a:lnTo>
                    <a:lnTo>
                      <a:pt x="304" y="149"/>
                    </a:lnTo>
                    <a:lnTo>
                      <a:pt x="246" y="120"/>
                    </a:lnTo>
                    <a:lnTo>
                      <a:pt x="185" y="91"/>
                    </a:lnTo>
                    <a:lnTo>
                      <a:pt x="125" y="62"/>
                    </a:lnTo>
                    <a:lnTo>
                      <a:pt x="62" y="31"/>
                    </a:lnTo>
                    <a:lnTo>
                      <a:pt x="0" y="2"/>
                    </a:lnTo>
                    <a:lnTo>
                      <a:pt x="0" y="0"/>
                    </a:lnTo>
                    <a:close/>
                  </a:path>
                </a:pathLst>
              </a:custGeom>
              <a:solidFill>
                <a:srgbClr val="D8EF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59" name="Freeform 1012"/>
              <p:cNvSpPr>
                <a:spLocks/>
              </p:cNvSpPr>
              <p:nvPr/>
            </p:nvSpPr>
            <p:spPr bwMode="auto">
              <a:xfrm>
                <a:off x="966" y="1277"/>
                <a:ext cx="788" cy="208"/>
              </a:xfrm>
              <a:custGeom>
                <a:avLst/>
                <a:gdLst>
                  <a:gd name="T0" fmla="*/ 788 w 788"/>
                  <a:gd name="T1" fmla="*/ 13 h 417"/>
                  <a:gd name="T2" fmla="*/ 786 w 788"/>
                  <a:gd name="T3" fmla="*/ 12 h 417"/>
                  <a:gd name="T4" fmla="*/ 780 w 788"/>
                  <a:gd name="T5" fmla="*/ 12 h 417"/>
                  <a:gd name="T6" fmla="*/ 769 w 788"/>
                  <a:gd name="T7" fmla="*/ 12 h 417"/>
                  <a:gd name="T8" fmla="*/ 753 w 788"/>
                  <a:gd name="T9" fmla="*/ 12 h 417"/>
                  <a:gd name="T10" fmla="*/ 732 w 788"/>
                  <a:gd name="T11" fmla="*/ 11 h 417"/>
                  <a:gd name="T12" fmla="*/ 706 w 788"/>
                  <a:gd name="T13" fmla="*/ 11 h 417"/>
                  <a:gd name="T14" fmla="*/ 677 w 788"/>
                  <a:gd name="T15" fmla="*/ 10 h 417"/>
                  <a:gd name="T16" fmla="*/ 643 w 788"/>
                  <a:gd name="T17" fmla="*/ 10 h 417"/>
                  <a:gd name="T18" fmla="*/ 605 w 788"/>
                  <a:gd name="T19" fmla="*/ 9 h 417"/>
                  <a:gd name="T20" fmla="*/ 562 w 788"/>
                  <a:gd name="T21" fmla="*/ 8 h 417"/>
                  <a:gd name="T22" fmla="*/ 517 w 788"/>
                  <a:gd name="T23" fmla="*/ 7 h 417"/>
                  <a:gd name="T24" fmla="*/ 468 w 788"/>
                  <a:gd name="T25" fmla="*/ 7 h 417"/>
                  <a:gd name="T26" fmla="*/ 417 w 788"/>
                  <a:gd name="T27" fmla="*/ 6 h 417"/>
                  <a:gd name="T28" fmla="*/ 362 w 788"/>
                  <a:gd name="T29" fmla="*/ 5 h 417"/>
                  <a:gd name="T30" fmla="*/ 305 w 788"/>
                  <a:gd name="T31" fmla="*/ 4 h 417"/>
                  <a:gd name="T32" fmla="*/ 247 w 788"/>
                  <a:gd name="T33" fmla="*/ 3 h 417"/>
                  <a:gd name="T34" fmla="*/ 186 w 788"/>
                  <a:gd name="T35" fmla="*/ 2 h 417"/>
                  <a:gd name="T36" fmla="*/ 126 w 788"/>
                  <a:gd name="T37" fmla="*/ 1 h 417"/>
                  <a:gd name="T38" fmla="*/ 63 w 788"/>
                  <a:gd name="T39" fmla="*/ 0 h 417"/>
                  <a:gd name="T40" fmla="*/ 1 w 788"/>
                  <a:gd name="T41" fmla="*/ 0 h 417"/>
                  <a:gd name="T42" fmla="*/ 0 w 788"/>
                  <a:gd name="T43" fmla="*/ 0 h 417"/>
                  <a:gd name="T44" fmla="*/ 63 w 788"/>
                  <a:gd name="T45" fmla="*/ 1 h 417"/>
                  <a:gd name="T46" fmla="*/ 126 w 788"/>
                  <a:gd name="T47" fmla="*/ 1 h 417"/>
                  <a:gd name="T48" fmla="*/ 188 w 788"/>
                  <a:gd name="T49" fmla="*/ 2 h 417"/>
                  <a:gd name="T50" fmla="*/ 247 w 788"/>
                  <a:gd name="T51" fmla="*/ 3 h 417"/>
                  <a:gd name="T52" fmla="*/ 305 w 788"/>
                  <a:gd name="T53" fmla="*/ 4 h 417"/>
                  <a:gd name="T54" fmla="*/ 362 w 788"/>
                  <a:gd name="T55" fmla="*/ 5 h 417"/>
                  <a:gd name="T56" fmla="*/ 415 w 788"/>
                  <a:gd name="T57" fmla="*/ 6 h 417"/>
                  <a:gd name="T58" fmla="*/ 466 w 788"/>
                  <a:gd name="T59" fmla="*/ 7 h 417"/>
                  <a:gd name="T60" fmla="*/ 514 w 788"/>
                  <a:gd name="T61" fmla="*/ 7 h 417"/>
                  <a:gd name="T62" fmla="*/ 558 w 788"/>
                  <a:gd name="T63" fmla="*/ 8 h 417"/>
                  <a:gd name="T64" fmla="*/ 598 w 788"/>
                  <a:gd name="T65" fmla="*/ 9 h 417"/>
                  <a:gd name="T66" fmla="*/ 634 w 788"/>
                  <a:gd name="T67" fmla="*/ 9 h 417"/>
                  <a:gd name="T68" fmla="*/ 665 w 788"/>
                  <a:gd name="T69" fmla="*/ 10 h 417"/>
                  <a:gd name="T70" fmla="*/ 692 w 788"/>
                  <a:gd name="T71" fmla="*/ 11 h 417"/>
                  <a:gd name="T72" fmla="*/ 714 w 788"/>
                  <a:gd name="T73" fmla="*/ 11 h 417"/>
                  <a:gd name="T74" fmla="*/ 730 w 788"/>
                  <a:gd name="T75" fmla="*/ 11 h 417"/>
                  <a:gd name="T76" fmla="*/ 743 w 788"/>
                  <a:gd name="T77" fmla="*/ 12 h 417"/>
                  <a:gd name="T78" fmla="*/ 750 w 788"/>
                  <a:gd name="T79" fmla="*/ 12 h 417"/>
                  <a:gd name="T80" fmla="*/ 752 w 788"/>
                  <a:gd name="T81" fmla="*/ 12 h 417"/>
                  <a:gd name="T82" fmla="*/ 788 w 788"/>
                  <a:gd name="T83" fmla="*/ 13 h 4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8" h="417">
                    <a:moveTo>
                      <a:pt x="788" y="417"/>
                    </a:moveTo>
                    <a:lnTo>
                      <a:pt x="786" y="413"/>
                    </a:lnTo>
                    <a:lnTo>
                      <a:pt x="780" y="406"/>
                    </a:lnTo>
                    <a:lnTo>
                      <a:pt x="769" y="397"/>
                    </a:lnTo>
                    <a:lnTo>
                      <a:pt x="753" y="386"/>
                    </a:lnTo>
                    <a:lnTo>
                      <a:pt x="732" y="371"/>
                    </a:lnTo>
                    <a:lnTo>
                      <a:pt x="706" y="357"/>
                    </a:lnTo>
                    <a:lnTo>
                      <a:pt x="677" y="339"/>
                    </a:lnTo>
                    <a:lnTo>
                      <a:pt x="643" y="321"/>
                    </a:lnTo>
                    <a:lnTo>
                      <a:pt x="605" y="299"/>
                    </a:lnTo>
                    <a:lnTo>
                      <a:pt x="562" y="277"/>
                    </a:lnTo>
                    <a:lnTo>
                      <a:pt x="517" y="254"/>
                    </a:lnTo>
                    <a:lnTo>
                      <a:pt x="468" y="228"/>
                    </a:lnTo>
                    <a:lnTo>
                      <a:pt x="417" y="201"/>
                    </a:lnTo>
                    <a:lnTo>
                      <a:pt x="362" y="174"/>
                    </a:lnTo>
                    <a:lnTo>
                      <a:pt x="305" y="147"/>
                    </a:lnTo>
                    <a:lnTo>
                      <a:pt x="247" y="118"/>
                    </a:lnTo>
                    <a:lnTo>
                      <a:pt x="186" y="89"/>
                    </a:lnTo>
                    <a:lnTo>
                      <a:pt x="126" y="60"/>
                    </a:lnTo>
                    <a:lnTo>
                      <a:pt x="63" y="29"/>
                    </a:lnTo>
                    <a:lnTo>
                      <a:pt x="1" y="0"/>
                    </a:lnTo>
                    <a:lnTo>
                      <a:pt x="0" y="2"/>
                    </a:lnTo>
                    <a:lnTo>
                      <a:pt x="63" y="33"/>
                    </a:lnTo>
                    <a:lnTo>
                      <a:pt x="126" y="62"/>
                    </a:lnTo>
                    <a:lnTo>
                      <a:pt x="188" y="91"/>
                    </a:lnTo>
                    <a:lnTo>
                      <a:pt x="247" y="120"/>
                    </a:lnTo>
                    <a:lnTo>
                      <a:pt x="305" y="149"/>
                    </a:lnTo>
                    <a:lnTo>
                      <a:pt x="362" y="178"/>
                    </a:lnTo>
                    <a:lnTo>
                      <a:pt x="415" y="205"/>
                    </a:lnTo>
                    <a:lnTo>
                      <a:pt x="466" y="230"/>
                    </a:lnTo>
                    <a:lnTo>
                      <a:pt x="514" y="255"/>
                    </a:lnTo>
                    <a:lnTo>
                      <a:pt x="558" y="277"/>
                    </a:lnTo>
                    <a:lnTo>
                      <a:pt x="598" y="299"/>
                    </a:lnTo>
                    <a:lnTo>
                      <a:pt x="634" y="319"/>
                    </a:lnTo>
                    <a:lnTo>
                      <a:pt x="665" y="337"/>
                    </a:lnTo>
                    <a:lnTo>
                      <a:pt x="692" y="353"/>
                    </a:lnTo>
                    <a:lnTo>
                      <a:pt x="714" y="368"/>
                    </a:lnTo>
                    <a:lnTo>
                      <a:pt x="730" y="379"/>
                    </a:lnTo>
                    <a:lnTo>
                      <a:pt x="743" y="388"/>
                    </a:lnTo>
                    <a:lnTo>
                      <a:pt x="750" y="395"/>
                    </a:lnTo>
                    <a:lnTo>
                      <a:pt x="752" y="400"/>
                    </a:lnTo>
                    <a:lnTo>
                      <a:pt x="788" y="417"/>
                    </a:lnTo>
                    <a:close/>
                  </a:path>
                </a:pathLst>
              </a:custGeom>
              <a:solidFill>
                <a:srgbClr val="D9EF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0" name="Freeform 1013"/>
              <p:cNvSpPr>
                <a:spLocks/>
              </p:cNvSpPr>
              <p:nvPr/>
            </p:nvSpPr>
            <p:spPr bwMode="auto">
              <a:xfrm>
                <a:off x="966" y="1278"/>
                <a:ext cx="752" cy="199"/>
              </a:xfrm>
              <a:custGeom>
                <a:avLst/>
                <a:gdLst>
                  <a:gd name="T0" fmla="*/ 0 w 752"/>
                  <a:gd name="T1" fmla="*/ 0 h 398"/>
                  <a:gd name="T2" fmla="*/ 63 w 752"/>
                  <a:gd name="T3" fmla="*/ 1 h 398"/>
                  <a:gd name="T4" fmla="*/ 126 w 752"/>
                  <a:gd name="T5" fmla="*/ 2 h 398"/>
                  <a:gd name="T6" fmla="*/ 188 w 752"/>
                  <a:gd name="T7" fmla="*/ 3 h 398"/>
                  <a:gd name="T8" fmla="*/ 247 w 752"/>
                  <a:gd name="T9" fmla="*/ 4 h 398"/>
                  <a:gd name="T10" fmla="*/ 305 w 752"/>
                  <a:gd name="T11" fmla="*/ 5 h 398"/>
                  <a:gd name="T12" fmla="*/ 362 w 752"/>
                  <a:gd name="T13" fmla="*/ 6 h 398"/>
                  <a:gd name="T14" fmla="*/ 415 w 752"/>
                  <a:gd name="T15" fmla="*/ 7 h 398"/>
                  <a:gd name="T16" fmla="*/ 466 w 752"/>
                  <a:gd name="T17" fmla="*/ 8 h 398"/>
                  <a:gd name="T18" fmla="*/ 514 w 752"/>
                  <a:gd name="T19" fmla="*/ 8 h 398"/>
                  <a:gd name="T20" fmla="*/ 558 w 752"/>
                  <a:gd name="T21" fmla="*/ 9 h 398"/>
                  <a:gd name="T22" fmla="*/ 598 w 752"/>
                  <a:gd name="T23" fmla="*/ 10 h 398"/>
                  <a:gd name="T24" fmla="*/ 634 w 752"/>
                  <a:gd name="T25" fmla="*/ 10 h 398"/>
                  <a:gd name="T26" fmla="*/ 665 w 752"/>
                  <a:gd name="T27" fmla="*/ 11 h 398"/>
                  <a:gd name="T28" fmla="*/ 692 w 752"/>
                  <a:gd name="T29" fmla="*/ 11 h 398"/>
                  <a:gd name="T30" fmla="*/ 714 w 752"/>
                  <a:gd name="T31" fmla="*/ 12 h 398"/>
                  <a:gd name="T32" fmla="*/ 730 w 752"/>
                  <a:gd name="T33" fmla="*/ 12 h 398"/>
                  <a:gd name="T34" fmla="*/ 743 w 752"/>
                  <a:gd name="T35" fmla="*/ 13 h 398"/>
                  <a:gd name="T36" fmla="*/ 750 w 752"/>
                  <a:gd name="T37" fmla="*/ 13 h 398"/>
                  <a:gd name="T38" fmla="*/ 752 w 752"/>
                  <a:gd name="T39" fmla="*/ 13 h 398"/>
                  <a:gd name="T40" fmla="*/ 714 w 752"/>
                  <a:gd name="T41" fmla="*/ 12 h 398"/>
                  <a:gd name="T42" fmla="*/ 712 w 752"/>
                  <a:gd name="T43" fmla="*/ 12 h 398"/>
                  <a:gd name="T44" fmla="*/ 705 w 752"/>
                  <a:gd name="T45" fmla="*/ 12 h 398"/>
                  <a:gd name="T46" fmla="*/ 694 w 752"/>
                  <a:gd name="T47" fmla="*/ 12 h 398"/>
                  <a:gd name="T48" fmla="*/ 678 w 752"/>
                  <a:gd name="T49" fmla="*/ 11 h 398"/>
                  <a:gd name="T50" fmla="*/ 657 w 752"/>
                  <a:gd name="T51" fmla="*/ 11 h 398"/>
                  <a:gd name="T52" fmla="*/ 632 w 752"/>
                  <a:gd name="T53" fmla="*/ 10 h 398"/>
                  <a:gd name="T54" fmla="*/ 602 w 752"/>
                  <a:gd name="T55" fmla="*/ 10 h 398"/>
                  <a:gd name="T56" fmla="*/ 568 w 752"/>
                  <a:gd name="T57" fmla="*/ 9 h 398"/>
                  <a:gd name="T58" fmla="*/ 530 w 752"/>
                  <a:gd name="T59" fmla="*/ 9 h 398"/>
                  <a:gd name="T60" fmla="*/ 487 w 752"/>
                  <a:gd name="T61" fmla="*/ 8 h 398"/>
                  <a:gd name="T62" fmla="*/ 442 w 752"/>
                  <a:gd name="T63" fmla="*/ 7 h 398"/>
                  <a:gd name="T64" fmla="*/ 394 w 752"/>
                  <a:gd name="T65" fmla="*/ 7 h 398"/>
                  <a:gd name="T66" fmla="*/ 343 w 752"/>
                  <a:gd name="T67" fmla="*/ 6 h 398"/>
                  <a:gd name="T68" fmla="*/ 289 w 752"/>
                  <a:gd name="T69" fmla="*/ 5 h 398"/>
                  <a:gd name="T70" fmla="*/ 234 w 752"/>
                  <a:gd name="T71" fmla="*/ 4 h 398"/>
                  <a:gd name="T72" fmla="*/ 178 w 752"/>
                  <a:gd name="T73" fmla="*/ 3 h 398"/>
                  <a:gd name="T74" fmla="*/ 118 w 752"/>
                  <a:gd name="T75" fmla="*/ 2 h 398"/>
                  <a:gd name="T76" fmla="*/ 59 w 752"/>
                  <a:gd name="T77" fmla="*/ 1 h 398"/>
                  <a:gd name="T78" fmla="*/ 0 w 752"/>
                  <a:gd name="T79" fmla="*/ 1 h 398"/>
                  <a:gd name="T80" fmla="*/ 0 w 752"/>
                  <a:gd name="T81" fmla="*/ 0 h 3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2" h="398">
                    <a:moveTo>
                      <a:pt x="0" y="0"/>
                    </a:moveTo>
                    <a:lnTo>
                      <a:pt x="63" y="31"/>
                    </a:lnTo>
                    <a:lnTo>
                      <a:pt x="126" y="60"/>
                    </a:lnTo>
                    <a:lnTo>
                      <a:pt x="188" y="89"/>
                    </a:lnTo>
                    <a:lnTo>
                      <a:pt x="247" y="118"/>
                    </a:lnTo>
                    <a:lnTo>
                      <a:pt x="305" y="147"/>
                    </a:lnTo>
                    <a:lnTo>
                      <a:pt x="362" y="176"/>
                    </a:lnTo>
                    <a:lnTo>
                      <a:pt x="415" y="203"/>
                    </a:lnTo>
                    <a:lnTo>
                      <a:pt x="466" y="228"/>
                    </a:lnTo>
                    <a:lnTo>
                      <a:pt x="514" y="253"/>
                    </a:lnTo>
                    <a:lnTo>
                      <a:pt x="558" y="275"/>
                    </a:lnTo>
                    <a:lnTo>
                      <a:pt x="598" y="297"/>
                    </a:lnTo>
                    <a:lnTo>
                      <a:pt x="634" y="317"/>
                    </a:lnTo>
                    <a:lnTo>
                      <a:pt x="665" y="335"/>
                    </a:lnTo>
                    <a:lnTo>
                      <a:pt x="692" y="351"/>
                    </a:lnTo>
                    <a:lnTo>
                      <a:pt x="714" y="366"/>
                    </a:lnTo>
                    <a:lnTo>
                      <a:pt x="730" y="377"/>
                    </a:lnTo>
                    <a:lnTo>
                      <a:pt x="743" y="386"/>
                    </a:lnTo>
                    <a:lnTo>
                      <a:pt x="750" y="393"/>
                    </a:lnTo>
                    <a:lnTo>
                      <a:pt x="752" y="398"/>
                    </a:lnTo>
                    <a:lnTo>
                      <a:pt x="714" y="380"/>
                    </a:lnTo>
                    <a:lnTo>
                      <a:pt x="712" y="377"/>
                    </a:lnTo>
                    <a:lnTo>
                      <a:pt x="705" y="369"/>
                    </a:lnTo>
                    <a:lnTo>
                      <a:pt x="694" y="360"/>
                    </a:lnTo>
                    <a:lnTo>
                      <a:pt x="678" y="349"/>
                    </a:lnTo>
                    <a:lnTo>
                      <a:pt x="657" y="335"/>
                    </a:lnTo>
                    <a:lnTo>
                      <a:pt x="632" y="320"/>
                    </a:lnTo>
                    <a:lnTo>
                      <a:pt x="602" y="304"/>
                    </a:lnTo>
                    <a:lnTo>
                      <a:pt x="568" y="284"/>
                    </a:lnTo>
                    <a:lnTo>
                      <a:pt x="530" y="264"/>
                    </a:lnTo>
                    <a:lnTo>
                      <a:pt x="487" y="243"/>
                    </a:lnTo>
                    <a:lnTo>
                      <a:pt x="442" y="219"/>
                    </a:lnTo>
                    <a:lnTo>
                      <a:pt x="394" y="194"/>
                    </a:lnTo>
                    <a:lnTo>
                      <a:pt x="343" y="168"/>
                    </a:lnTo>
                    <a:lnTo>
                      <a:pt x="289" y="141"/>
                    </a:lnTo>
                    <a:lnTo>
                      <a:pt x="234" y="114"/>
                    </a:lnTo>
                    <a:lnTo>
                      <a:pt x="178" y="87"/>
                    </a:lnTo>
                    <a:lnTo>
                      <a:pt x="118" y="60"/>
                    </a:lnTo>
                    <a:lnTo>
                      <a:pt x="59" y="31"/>
                    </a:lnTo>
                    <a:lnTo>
                      <a:pt x="0" y="2"/>
                    </a:lnTo>
                    <a:lnTo>
                      <a:pt x="0" y="0"/>
                    </a:lnTo>
                    <a:close/>
                  </a:path>
                </a:pathLst>
              </a:custGeom>
              <a:solidFill>
                <a:srgbClr val="DBE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1" name="Freeform 1014"/>
              <p:cNvSpPr>
                <a:spLocks/>
              </p:cNvSpPr>
              <p:nvPr/>
            </p:nvSpPr>
            <p:spPr bwMode="auto">
              <a:xfrm>
                <a:off x="964" y="1278"/>
                <a:ext cx="716" cy="190"/>
              </a:xfrm>
              <a:custGeom>
                <a:avLst/>
                <a:gdLst>
                  <a:gd name="T0" fmla="*/ 716 w 716"/>
                  <a:gd name="T1" fmla="*/ 12 h 378"/>
                  <a:gd name="T2" fmla="*/ 714 w 716"/>
                  <a:gd name="T3" fmla="*/ 12 h 378"/>
                  <a:gd name="T4" fmla="*/ 707 w 716"/>
                  <a:gd name="T5" fmla="*/ 12 h 378"/>
                  <a:gd name="T6" fmla="*/ 696 w 716"/>
                  <a:gd name="T7" fmla="*/ 12 h 378"/>
                  <a:gd name="T8" fmla="*/ 680 w 716"/>
                  <a:gd name="T9" fmla="*/ 11 h 378"/>
                  <a:gd name="T10" fmla="*/ 659 w 716"/>
                  <a:gd name="T11" fmla="*/ 11 h 378"/>
                  <a:gd name="T12" fmla="*/ 634 w 716"/>
                  <a:gd name="T13" fmla="*/ 10 h 378"/>
                  <a:gd name="T14" fmla="*/ 604 w 716"/>
                  <a:gd name="T15" fmla="*/ 10 h 378"/>
                  <a:gd name="T16" fmla="*/ 570 w 716"/>
                  <a:gd name="T17" fmla="*/ 9 h 378"/>
                  <a:gd name="T18" fmla="*/ 532 w 716"/>
                  <a:gd name="T19" fmla="*/ 9 h 378"/>
                  <a:gd name="T20" fmla="*/ 489 w 716"/>
                  <a:gd name="T21" fmla="*/ 8 h 378"/>
                  <a:gd name="T22" fmla="*/ 444 w 716"/>
                  <a:gd name="T23" fmla="*/ 7 h 378"/>
                  <a:gd name="T24" fmla="*/ 396 w 716"/>
                  <a:gd name="T25" fmla="*/ 7 h 378"/>
                  <a:gd name="T26" fmla="*/ 345 w 716"/>
                  <a:gd name="T27" fmla="*/ 6 h 378"/>
                  <a:gd name="T28" fmla="*/ 291 w 716"/>
                  <a:gd name="T29" fmla="*/ 5 h 378"/>
                  <a:gd name="T30" fmla="*/ 236 w 716"/>
                  <a:gd name="T31" fmla="*/ 4 h 378"/>
                  <a:gd name="T32" fmla="*/ 180 w 716"/>
                  <a:gd name="T33" fmla="*/ 3 h 378"/>
                  <a:gd name="T34" fmla="*/ 120 w 716"/>
                  <a:gd name="T35" fmla="*/ 2 h 378"/>
                  <a:gd name="T36" fmla="*/ 61 w 716"/>
                  <a:gd name="T37" fmla="*/ 1 h 378"/>
                  <a:gd name="T38" fmla="*/ 2 w 716"/>
                  <a:gd name="T39" fmla="*/ 0 h 378"/>
                  <a:gd name="T40" fmla="*/ 0 w 716"/>
                  <a:gd name="T41" fmla="*/ 1 h 378"/>
                  <a:gd name="T42" fmla="*/ 61 w 716"/>
                  <a:gd name="T43" fmla="*/ 1 h 378"/>
                  <a:gd name="T44" fmla="*/ 119 w 716"/>
                  <a:gd name="T45" fmla="*/ 2 h 378"/>
                  <a:gd name="T46" fmla="*/ 177 w 716"/>
                  <a:gd name="T47" fmla="*/ 3 h 378"/>
                  <a:gd name="T48" fmla="*/ 235 w 716"/>
                  <a:gd name="T49" fmla="*/ 4 h 378"/>
                  <a:gd name="T50" fmla="*/ 289 w 716"/>
                  <a:gd name="T51" fmla="*/ 5 h 378"/>
                  <a:gd name="T52" fmla="*/ 342 w 716"/>
                  <a:gd name="T53" fmla="*/ 6 h 378"/>
                  <a:gd name="T54" fmla="*/ 392 w 716"/>
                  <a:gd name="T55" fmla="*/ 7 h 378"/>
                  <a:gd name="T56" fmla="*/ 438 w 716"/>
                  <a:gd name="T57" fmla="*/ 7 h 378"/>
                  <a:gd name="T58" fmla="*/ 482 w 716"/>
                  <a:gd name="T59" fmla="*/ 8 h 378"/>
                  <a:gd name="T60" fmla="*/ 522 w 716"/>
                  <a:gd name="T61" fmla="*/ 9 h 378"/>
                  <a:gd name="T62" fmla="*/ 557 w 716"/>
                  <a:gd name="T63" fmla="*/ 9 h 378"/>
                  <a:gd name="T64" fmla="*/ 588 w 716"/>
                  <a:gd name="T65" fmla="*/ 10 h 378"/>
                  <a:gd name="T66" fmla="*/ 615 w 716"/>
                  <a:gd name="T67" fmla="*/ 10 h 378"/>
                  <a:gd name="T68" fmla="*/ 638 w 716"/>
                  <a:gd name="T69" fmla="*/ 11 h 378"/>
                  <a:gd name="T70" fmla="*/ 655 w 716"/>
                  <a:gd name="T71" fmla="*/ 11 h 378"/>
                  <a:gd name="T72" fmla="*/ 666 w 716"/>
                  <a:gd name="T73" fmla="*/ 11 h 378"/>
                  <a:gd name="T74" fmla="*/ 673 w 716"/>
                  <a:gd name="T75" fmla="*/ 12 h 378"/>
                  <a:gd name="T76" fmla="*/ 675 w 716"/>
                  <a:gd name="T77" fmla="*/ 12 h 378"/>
                  <a:gd name="T78" fmla="*/ 716 w 716"/>
                  <a:gd name="T79" fmla="*/ 12 h 37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16" h="378">
                    <a:moveTo>
                      <a:pt x="716" y="378"/>
                    </a:moveTo>
                    <a:lnTo>
                      <a:pt x="714" y="375"/>
                    </a:lnTo>
                    <a:lnTo>
                      <a:pt x="707" y="367"/>
                    </a:lnTo>
                    <a:lnTo>
                      <a:pt x="696" y="358"/>
                    </a:lnTo>
                    <a:lnTo>
                      <a:pt x="680" y="347"/>
                    </a:lnTo>
                    <a:lnTo>
                      <a:pt x="659" y="333"/>
                    </a:lnTo>
                    <a:lnTo>
                      <a:pt x="634" y="318"/>
                    </a:lnTo>
                    <a:lnTo>
                      <a:pt x="604" y="302"/>
                    </a:lnTo>
                    <a:lnTo>
                      <a:pt x="570" y="282"/>
                    </a:lnTo>
                    <a:lnTo>
                      <a:pt x="532" y="262"/>
                    </a:lnTo>
                    <a:lnTo>
                      <a:pt x="489" y="241"/>
                    </a:lnTo>
                    <a:lnTo>
                      <a:pt x="444" y="217"/>
                    </a:lnTo>
                    <a:lnTo>
                      <a:pt x="396" y="192"/>
                    </a:lnTo>
                    <a:lnTo>
                      <a:pt x="345" y="166"/>
                    </a:lnTo>
                    <a:lnTo>
                      <a:pt x="291" y="139"/>
                    </a:lnTo>
                    <a:lnTo>
                      <a:pt x="236" y="112"/>
                    </a:lnTo>
                    <a:lnTo>
                      <a:pt x="180" y="85"/>
                    </a:lnTo>
                    <a:lnTo>
                      <a:pt x="120" y="58"/>
                    </a:lnTo>
                    <a:lnTo>
                      <a:pt x="61" y="29"/>
                    </a:lnTo>
                    <a:lnTo>
                      <a:pt x="2" y="0"/>
                    </a:lnTo>
                    <a:lnTo>
                      <a:pt x="0" y="3"/>
                    </a:lnTo>
                    <a:lnTo>
                      <a:pt x="61" y="31"/>
                    </a:lnTo>
                    <a:lnTo>
                      <a:pt x="119" y="60"/>
                    </a:lnTo>
                    <a:lnTo>
                      <a:pt x="177" y="87"/>
                    </a:lnTo>
                    <a:lnTo>
                      <a:pt x="235" y="114"/>
                    </a:lnTo>
                    <a:lnTo>
                      <a:pt x="289" y="141"/>
                    </a:lnTo>
                    <a:lnTo>
                      <a:pt x="342" y="168"/>
                    </a:lnTo>
                    <a:lnTo>
                      <a:pt x="392" y="194"/>
                    </a:lnTo>
                    <a:lnTo>
                      <a:pt x="438" y="217"/>
                    </a:lnTo>
                    <a:lnTo>
                      <a:pt x="482" y="239"/>
                    </a:lnTo>
                    <a:lnTo>
                      <a:pt x="522" y="261"/>
                    </a:lnTo>
                    <a:lnTo>
                      <a:pt x="557" y="280"/>
                    </a:lnTo>
                    <a:lnTo>
                      <a:pt x="588" y="299"/>
                    </a:lnTo>
                    <a:lnTo>
                      <a:pt x="615" y="313"/>
                    </a:lnTo>
                    <a:lnTo>
                      <a:pt x="638" y="327"/>
                    </a:lnTo>
                    <a:lnTo>
                      <a:pt x="655" y="338"/>
                    </a:lnTo>
                    <a:lnTo>
                      <a:pt x="666" y="347"/>
                    </a:lnTo>
                    <a:lnTo>
                      <a:pt x="673" y="355"/>
                    </a:lnTo>
                    <a:lnTo>
                      <a:pt x="675" y="360"/>
                    </a:lnTo>
                    <a:lnTo>
                      <a:pt x="716" y="378"/>
                    </a:lnTo>
                    <a:close/>
                  </a:path>
                </a:pathLst>
              </a:custGeom>
              <a:solidFill>
                <a:srgbClr val="DDE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2" name="Freeform 1015"/>
              <p:cNvSpPr>
                <a:spLocks/>
              </p:cNvSpPr>
              <p:nvPr/>
            </p:nvSpPr>
            <p:spPr bwMode="auto">
              <a:xfrm>
                <a:off x="964" y="1280"/>
                <a:ext cx="675" cy="179"/>
              </a:xfrm>
              <a:custGeom>
                <a:avLst/>
                <a:gdLst>
                  <a:gd name="T0" fmla="*/ 0 w 675"/>
                  <a:gd name="T1" fmla="*/ 0 h 357"/>
                  <a:gd name="T2" fmla="*/ 61 w 675"/>
                  <a:gd name="T3" fmla="*/ 1 h 357"/>
                  <a:gd name="T4" fmla="*/ 119 w 675"/>
                  <a:gd name="T5" fmla="*/ 2 h 357"/>
                  <a:gd name="T6" fmla="*/ 177 w 675"/>
                  <a:gd name="T7" fmla="*/ 3 h 357"/>
                  <a:gd name="T8" fmla="*/ 235 w 675"/>
                  <a:gd name="T9" fmla="*/ 4 h 357"/>
                  <a:gd name="T10" fmla="*/ 289 w 675"/>
                  <a:gd name="T11" fmla="*/ 5 h 357"/>
                  <a:gd name="T12" fmla="*/ 342 w 675"/>
                  <a:gd name="T13" fmla="*/ 6 h 357"/>
                  <a:gd name="T14" fmla="*/ 392 w 675"/>
                  <a:gd name="T15" fmla="*/ 6 h 357"/>
                  <a:gd name="T16" fmla="*/ 438 w 675"/>
                  <a:gd name="T17" fmla="*/ 7 h 357"/>
                  <a:gd name="T18" fmla="*/ 482 w 675"/>
                  <a:gd name="T19" fmla="*/ 8 h 357"/>
                  <a:gd name="T20" fmla="*/ 522 w 675"/>
                  <a:gd name="T21" fmla="*/ 9 h 357"/>
                  <a:gd name="T22" fmla="*/ 557 w 675"/>
                  <a:gd name="T23" fmla="*/ 9 h 357"/>
                  <a:gd name="T24" fmla="*/ 588 w 675"/>
                  <a:gd name="T25" fmla="*/ 10 h 357"/>
                  <a:gd name="T26" fmla="*/ 615 w 675"/>
                  <a:gd name="T27" fmla="*/ 10 h 357"/>
                  <a:gd name="T28" fmla="*/ 638 w 675"/>
                  <a:gd name="T29" fmla="*/ 11 h 357"/>
                  <a:gd name="T30" fmla="*/ 655 w 675"/>
                  <a:gd name="T31" fmla="*/ 11 h 357"/>
                  <a:gd name="T32" fmla="*/ 666 w 675"/>
                  <a:gd name="T33" fmla="*/ 11 h 357"/>
                  <a:gd name="T34" fmla="*/ 673 w 675"/>
                  <a:gd name="T35" fmla="*/ 11 h 357"/>
                  <a:gd name="T36" fmla="*/ 675 w 675"/>
                  <a:gd name="T37" fmla="*/ 12 h 357"/>
                  <a:gd name="T38" fmla="*/ 632 w 675"/>
                  <a:gd name="T39" fmla="*/ 11 h 357"/>
                  <a:gd name="T40" fmla="*/ 631 w 675"/>
                  <a:gd name="T41" fmla="*/ 11 h 357"/>
                  <a:gd name="T42" fmla="*/ 624 w 675"/>
                  <a:gd name="T43" fmla="*/ 11 h 357"/>
                  <a:gd name="T44" fmla="*/ 612 w 675"/>
                  <a:gd name="T45" fmla="*/ 10 h 357"/>
                  <a:gd name="T46" fmla="*/ 597 w 675"/>
                  <a:gd name="T47" fmla="*/ 10 h 357"/>
                  <a:gd name="T48" fmla="*/ 576 w 675"/>
                  <a:gd name="T49" fmla="*/ 10 h 357"/>
                  <a:gd name="T50" fmla="*/ 550 w 675"/>
                  <a:gd name="T51" fmla="*/ 9 h 357"/>
                  <a:gd name="T52" fmla="*/ 522 w 675"/>
                  <a:gd name="T53" fmla="*/ 9 h 357"/>
                  <a:gd name="T54" fmla="*/ 488 w 675"/>
                  <a:gd name="T55" fmla="*/ 8 h 357"/>
                  <a:gd name="T56" fmla="*/ 451 w 675"/>
                  <a:gd name="T57" fmla="*/ 7 h 357"/>
                  <a:gd name="T58" fmla="*/ 410 w 675"/>
                  <a:gd name="T59" fmla="*/ 7 h 357"/>
                  <a:gd name="T60" fmla="*/ 366 w 675"/>
                  <a:gd name="T61" fmla="*/ 6 h 357"/>
                  <a:gd name="T62" fmla="*/ 320 w 675"/>
                  <a:gd name="T63" fmla="*/ 5 h 357"/>
                  <a:gd name="T64" fmla="*/ 270 w 675"/>
                  <a:gd name="T65" fmla="*/ 5 h 357"/>
                  <a:gd name="T66" fmla="*/ 219 w 675"/>
                  <a:gd name="T67" fmla="*/ 4 h 357"/>
                  <a:gd name="T68" fmla="*/ 166 w 675"/>
                  <a:gd name="T69" fmla="*/ 3 h 357"/>
                  <a:gd name="T70" fmla="*/ 112 w 675"/>
                  <a:gd name="T71" fmla="*/ 2 h 357"/>
                  <a:gd name="T72" fmla="*/ 55 w 675"/>
                  <a:gd name="T73" fmla="*/ 1 h 357"/>
                  <a:gd name="T74" fmla="*/ 0 w 675"/>
                  <a:gd name="T75" fmla="*/ 1 h 357"/>
                  <a:gd name="T76" fmla="*/ 0 w 675"/>
                  <a:gd name="T77" fmla="*/ 0 h 3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75" h="357">
                    <a:moveTo>
                      <a:pt x="0" y="0"/>
                    </a:moveTo>
                    <a:lnTo>
                      <a:pt x="61" y="28"/>
                    </a:lnTo>
                    <a:lnTo>
                      <a:pt x="119" y="57"/>
                    </a:lnTo>
                    <a:lnTo>
                      <a:pt x="177" y="84"/>
                    </a:lnTo>
                    <a:lnTo>
                      <a:pt x="235" y="111"/>
                    </a:lnTo>
                    <a:lnTo>
                      <a:pt x="289" y="138"/>
                    </a:lnTo>
                    <a:lnTo>
                      <a:pt x="342" y="165"/>
                    </a:lnTo>
                    <a:lnTo>
                      <a:pt x="392" y="191"/>
                    </a:lnTo>
                    <a:lnTo>
                      <a:pt x="438" y="214"/>
                    </a:lnTo>
                    <a:lnTo>
                      <a:pt x="482" y="236"/>
                    </a:lnTo>
                    <a:lnTo>
                      <a:pt x="522" y="258"/>
                    </a:lnTo>
                    <a:lnTo>
                      <a:pt x="557" y="277"/>
                    </a:lnTo>
                    <a:lnTo>
                      <a:pt x="588" y="296"/>
                    </a:lnTo>
                    <a:lnTo>
                      <a:pt x="615" y="310"/>
                    </a:lnTo>
                    <a:lnTo>
                      <a:pt x="638" y="324"/>
                    </a:lnTo>
                    <a:lnTo>
                      <a:pt x="655" y="335"/>
                    </a:lnTo>
                    <a:lnTo>
                      <a:pt x="666" y="344"/>
                    </a:lnTo>
                    <a:lnTo>
                      <a:pt x="673" y="352"/>
                    </a:lnTo>
                    <a:lnTo>
                      <a:pt x="675" y="357"/>
                    </a:lnTo>
                    <a:lnTo>
                      <a:pt x="632" y="335"/>
                    </a:lnTo>
                    <a:lnTo>
                      <a:pt x="631" y="332"/>
                    </a:lnTo>
                    <a:lnTo>
                      <a:pt x="624" y="326"/>
                    </a:lnTo>
                    <a:lnTo>
                      <a:pt x="612" y="317"/>
                    </a:lnTo>
                    <a:lnTo>
                      <a:pt x="597" y="306"/>
                    </a:lnTo>
                    <a:lnTo>
                      <a:pt x="576" y="294"/>
                    </a:lnTo>
                    <a:lnTo>
                      <a:pt x="550" y="279"/>
                    </a:lnTo>
                    <a:lnTo>
                      <a:pt x="522" y="263"/>
                    </a:lnTo>
                    <a:lnTo>
                      <a:pt x="488" y="243"/>
                    </a:lnTo>
                    <a:lnTo>
                      <a:pt x="451" y="223"/>
                    </a:lnTo>
                    <a:lnTo>
                      <a:pt x="410" y="203"/>
                    </a:lnTo>
                    <a:lnTo>
                      <a:pt x="366" y="180"/>
                    </a:lnTo>
                    <a:lnTo>
                      <a:pt x="320" y="156"/>
                    </a:lnTo>
                    <a:lnTo>
                      <a:pt x="270" y="133"/>
                    </a:lnTo>
                    <a:lnTo>
                      <a:pt x="219" y="107"/>
                    </a:lnTo>
                    <a:lnTo>
                      <a:pt x="166" y="80"/>
                    </a:lnTo>
                    <a:lnTo>
                      <a:pt x="112" y="55"/>
                    </a:lnTo>
                    <a:lnTo>
                      <a:pt x="55" y="28"/>
                    </a:lnTo>
                    <a:lnTo>
                      <a:pt x="0" y="2"/>
                    </a:lnTo>
                    <a:lnTo>
                      <a:pt x="0" y="0"/>
                    </a:lnTo>
                    <a:close/>
                  </a:path>
                </a:pathLst>
              </a:custGeom>
              <a:solidFill>
                <a:srgbClr val="DFE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3" name="Freeform 1016"/>
              <p:cNvSpPr>
                <a:spLocks/>
              </p:cNvSpPr>
              <p:nvPr/>
            </p:nvSpPr>
            <p:spPr bwMode="auto">
              <a:xfrm>
                <a:off x="963" y="1281"/>
                <a:ext cx="633" cy="167"/>
              </a:xfrm>
              <a:custGeom>
                <a:avLst/>
                <a:gdLst>
                  <a:gd name="T0" fmla="*/ 633 w 633"/>
                  <a:gd name="T1" fmla="*/ 11 h 333"/>
                  <a:gd name="T2" fmla="*/ 632 w 633"/>
                  <a:gd name="T3" fmla="*/ 11 h 333"/>
                  <a:gd name="T4" fmla="*/ 625 w 633"/>
                  <a:gd name="T5" fmla="*/ 11 h 333"/>
                  <a:gd name="T6" fmla="*/ 613 w 633"/>
                  <a:gd name="T7" fmla="*/ 10 h 333"/>
                  <a:gd name="T8" fmla="*/ 598 w 633"/>
                  <a:gd name="T9" fmla="*/ 10 h 333"/>
                  <a:gd name="T10" fmla="*/ 577 w 633"/>
                  <a:gd name="T11" fmla="*/ 10 h 333"/>
                  <a:gd name="T12" fmla="*/ 551 w 633"/>
                  <a:gd name="T13" fmla="*/ 9 h 333"/>
                  <a:gd name="T14" fmla="*/ 523 w 633"/>
                  <a:gd name="T15" fmla="*/ 9 h 333"/>
                  <a:gd name="T16" fmla="*/ 489 w 633"/>
                  <a:gd name="T17" fmla="*/ 8 h 333"/>
                  <a:gd name="T18" fmla="*/ 452 w 633"/>
                  <a:gd name="T19" fmla="*/ 7 h 333"/>
                  <a:gd name="T20" fmla="*/ 411 w 633"/>
                  <a:gd name="T21" fmla="*/ 7 h 333"/>
                  <a:gd name="T22" fmla="*/ 367 w 633"/>
                  <a:gd name="T23" fmla="*/ 6 h 333"/>
                  <a:gd name="T24" fmla="*/ 321 w 633"/>
                  <a:gd name="T25" fmla="*/ 5 h 333"/>
                  <a:gd name="T26" fmla="*/ 271 w 633"/>
                  <a:gd name="T27" fmla="*/ 5 h 333"/>
                  <a:gd name="T28" fmla="*/ 220 w 633"/>
                  <a:gd name="T29" fmla="*/ 4 h 333"/>
                  <a:gd name="T30" fmla="*/ 167 w 633"/>
                  <a:gd name="T31" fmla="*/ 3 h 333"/>
                  <a:gd name="T32" fmla="*/ 113 w 633"/>
                  <a:gd name="T33" fmla="*/ 2 h 333"/>
                  <a:gd name="T34" fmla="*/ 56 w 633"/>
                  <a:gd name="T35" fmla="*/ 1 h 333"/>
                  <a:gd name="T36" fmla="*/ 1 w 633"/>
                  <a:gd name="T37" fmla="*/ 0 h 333"/>
                  <a:gd name="T38" fmla="*/ 0 w 633"/>
                  <a:gd name="T39" fmla="*/ 1 h 333"/>
                  <a:gd name="T40" fmla="*/ 55 w 633"/>
                  <a:gd name="T41" fmla="*/ 1 h 333"/>
                  <a:gd name="T42" fmla="*/ 110 w 633"/>
                  <a:gd name="T43" fmla="*/ 2 h 333"/>
                  <a:gd name="T44" fmla="*/ 164 w 633"/>
                  <a:gd name="T45" fmla="*/ 3 h 333"/>
                  <a:gd name="T46" fmla="*/ 215 w 633"/>
                  <a:gd name="T47" fmla="*/ 4 h 333"/>
                  <a:gd name="T48" fmla="*/ 266 w 633"/>
                  <a:gd name="T49" fmla="*/ 5 h 333"/>
                  <a:gd name="T50" fmla="*/ 312 w 633"/>
                  <a:gd name="T51" fmla="*/ 5 h 333"/>
                  <a:gd name="T52" fmla="*/ 358 w 633"/>
                  <a:gd name="T53" fmla="*/ 6 h 333"/>
                  <a:gd name="T54" fmla="*/ 400 w 633"/>
                  <a:gd name="T55" fmla="*/ 7 h 333"/>
                  <a:gd name="T56" fmla="*/ 438 w 633"/>
                  <a:gd name="T57" fmla="*/ 7 h 333"/>
                  <a:gd name="T58" fmla="*/ 472 w 633"/>
                  <a:gd name="T59" fmla="*/ 8 h 333"/>
                  <a:gd name="T60" fmla="*/ 503 w 633"/>
                  <a:gd name="T61" fmla="*/ 8 h 333"/>
                  <a:gd name="T62" fmla="*/ 529 w 633"/>
                  <a:gd name="T63" fmla="*/ 9 h 333"/>
                  <a:gd name="T64" fmla="*/ 550 w 633"/>
                  <a:gd name="T65" fmla="*/ 9 h 333"/>
                  <a:gd name="T66" fmla="*/ 567 w 633"/>
                  <a:gd name="T67" fmla="*/ 10 h 333"/>
                  <a:gd name="T68" fmla="*/ 578 w 633"/>
                  <a:gd name="T69" fmla="*/ 10 h 333"/>
                  <a:gd name="T70" fmla="*/ 585 w 633"/>
                  <a:gd name="T71" fmla="*/ 10 h 333"/>
                  <a:gd name="T72" fmla="*/ 586 w 633"/>
                  <a:gd name="T73" fmla="*/ 10 h 333"/>
                  <a:gd name="T74" fmla="*/ 633 w 633"/>
                  <a:gd name="T75" fmla="*/ 11 h 33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3" h="333">
                    <a:moveTo>
                      <a:pt x="633" y="333"/>
                    </a:moveTo>
                    <a:lnTo>
                      <a:pt x="632" y="330"/>
                    </a:lnTo>
                    <a:lnTo>
                      <a:pt x="625" y="324"/>
                    </a:lnTo>
                    <a:lnTo>
                      <a:pt x="613" y="315"/>
                    </a:lnTo>
                    <a:lnTo>
                      <a:pt x="598" y="304"/>
                    </a:lnTo>
                    <a:lnTo>
                      <a:pt x="577" y="292"/>
                    </a:lnTo>
                    <a:lnTo>
                      <a:pt x="551" y="277"/>
                    </a:lnTo>
                    <a:lnTo>
                      <a:pt x="523" y="261"/>
                    </a:lnTo>
                    <a:lnTo>
                      <a:pt x="489" y="241"/>
                    </a:lnTo>
                    <a:lnTo>
                      <a:pt x="452" y="221"/>
                    </a:lnTo>
                    <a:lnTo>
                      <a:pt x="411" y="201"/>
                    </a:lnTo>
                    <a:lnTo>
                      <a:pt x="367" y="178"/>
                    </a:lnTo>
                    <a:lnTo>
                      <a:pt x="321" y="154"/>
                    </a:lnTo>
                    <a:lnTo>
                      <a:pt x="271" y="131"/>
                    </a:lnTo>
                    <a:lnTo>
                      <a:pt x="220" y="105"/>
                    </a:lnTo>
                    <a:lnTo>
                      <a:pt x="167" y="78"/>
                    </a:lnTo>
                    <a:lnTo>
                      <a:pt x="113" y="53"/>
                    </a:lnTo>
                    <a:lnTo>
                      <a:pt x="56" y="26"/>
                    </a:lnTo>
                    <a:lnTo>
                      <a:pt x="1" y="0"/>
                    </a:lnTo>
                    <a:lnTo>
                      <a:pt x="0" y="2"/>
                    </a:lnTo>
                    <a:lnTo>
                      <a:pt x="55" y="29"/>
                    </a:lnTo>
                    <a:lnTo>
                      <a:pt x="110" y="55"/>
                    </a:lnTo>
                    <a:lnTo>
                      <a:pt x="164" y="80"/>
                    </a:lnTo>
                    <a:lnTo>
                      <a:pt x="215" y="105"/>
                    </a:lnTo>
                    <a:lnTo>
                      <a:pt x="266" y="131"/>
                    </a:lnTo>
                    <a:lnTo>
                      <a:pt x="312" y="154"/>
                    </a:lnTo>
                    <a:lnTo>
                      <a:pt x="358" y="176"/>
                    </a:lnTo>
                    <a:lnTo>
                      <a:pt x="400" y="198"/>
                    </a:lnTo>
                    <a:lnTo>
                      <a:pt x="438" y="219"/>
                    </a:lnTo>
                    <a:lnTo>
                      <a:pt x="472" y="237"/>
                    </a:lnTo>
                    <a:lnTo>
                      <a:pt x="503" y="254"/>
                    </a:lnTo>
                    <a:lnTo>
                      <a:pt x="529" y="270"/>
                    </a:lnTo>
                    <a:lnTo>
                      <a:pt x="550" y="283"/>
                    </a:lnTo>
                    <a:lnTo>
                      <a:pt x="567" y="294"/>
                    </a:lnTo>
                    <a:lnTo>
                      <a:pt x="578" y="303"/>
                    </a:lnTo>
                    <a:lnTo>
                      <a:pt x="585" y="308"/>
                    </a:lnTo>
                    <a:lnTo>
                      <a:pt x="586" y="313"/>
                    </a:lnTo>
                    <a:lnTo>
                      <a:pt x="633" y="333"/>
                    </a:lnTo>
                    <a:close/>
                  </a:path>
                </a:pathLst>
              </a:custGeom>
              <a:solidFill>
                <a:srgbClr val="E0ED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4" name="Freeform 1017"/>
              <p:cNvSpPr>
                <a:spLocks/>
              </p:cNvSpPr>
              <p:nvPr/>
            </p:nvSpPr>
            <p:spPr bwMode="auto">
              <a:xfrm>
                <a:off x="963" y="1282"/>
                <a:ext cx="586" cy="156"/>
              </a:xfrm>
              <a:custGeom>
                <a:avLst/>
                <a:gdLst>
                  <a:gd name="T0" fmla="*/ 0 w 586"/>
                  <a:gd name="T1" fmla="*/ 0 h 311"/>
                  <a:gd name="T2" fmla="*/ 55 w 586"/>
                  <a:gd name="T3" fmla="*/ 1 h 311"/>
                  <a:gd name="T4" fmla="*/ 110 w 586"/>
                  <a:gd name="T5" fmla="*/ 2 h 311"/>
                  <a:gd name="T6" fmla="*/ 164 w 586"/>
                  <a:gd name="T7" fmla="*/ 3 h 311"/>
                  <a:gd name="T8" fmla="*/ 215 w 586"/>
                  <a:gd name="T9" fmla="*/ 4 h 311"/>
                  <a:gd name="T10" fmla="*/ 266 w 586"/>
                  <a:gd name="T11" fmla="*/ 5 h 311"/>
                  <a:gd name="T12" fmla="*/ 312 w 586"/>
                  <a:gd name="T13" fmla="*/ 5 h 311"/>
                  <a:gd name="T14" fmla="*/ 358 w 586"/>
                  <a:gd name="T15" fmla="*/ 6 h 311"/>
                  <a:gd name="T16" fmla="*/ 400 w 586"/>
                  <a:gd name="T17" fmla="*/ 7 h 311"/>
                  <a:gd name="T18" fmla="*/ 438 w 586"/>
                  <a:gd name="T19" fmla="*/ 7 h 311"/>
                  <a:gd name="T20" fmla="*/ 472 w 586"/>
                  <a:gd name="T21" fmla="*/ 8 h 311"/>
                  <a:gd name="T22" fmla="*/ 503 w 586"/>
                  <a:gd name="T23" fmla="*/ 8 h 311"/>
                  <a:gd name="T24" fmla="*/ 529 w 586"/>
                  <a:gd name="T25" fmla="*/ 9 h 311"/>
                  <a:gd name="T26" fmla="*/ 550 w 586"/>
                  <a:gd name="T27" fmla="*/ 9 h 311"/>
                  <a:gd name="T28" fmla="*/ 567 w 586"/>
                  <a:gd name="T29" fmla="*/ 10 h 311"/>
                  <a:gd name="T30" fmla="*/ 578 w 586"/>
                  <a:gd name="T31" fmla="*/ 10 h 311"/>
                  <a:gd name="T32" fmla="*/ 585 w 586"/>
                  <a:gd name="T33" fmla="*/ 10 h 311"/>
                  <a:gd name="T34" fmla="*/ 586 w 586"/>
                  <a:gd name="T35" fmla="*/ 10 h 311"/>
                  <a:gd name="T36" fmla="*/ 538 w 586"/>
                  <a:gd name="T37" fmla="*/ 9 h 311"/>
                  <a:gd name="T38" fmla="*/ 537 w 586"/>
                  <a:gd name="T39" fmla="*/ 9 h 311"/>
                  <a:gd name="T40" fmla="*/ 530 w 586"/>
                  <a:gd name="T41" fmla="*/ 9 h 311"/>
                  <a:gd name="T42" fmla="*/ 517 w 586"/>
                  <a:gd name="T43" fmla="*/ 9 h 311"/>
                  <a:gd name="T44" fmla="*/ 500 w 586"/>
                  <a:gd name="T45" fmla="*/ 9 h 311"/>
                  <a:gd name="T46" fmla="*/ 478 w 586"/>
                  <a:gd name="T47" fmla="*/ 8 h 311"/>
                  <a:gd name="T48" fmla="*/ 451 w 586"/>
                  <a:gd name="T49" fmla="*/ 8 h 311"/>
                  <a:gd name="T50" fmla="*/ 420 w 586"/>
                  <a:gd name="T51" fmla="*/ 7 h 311"/>
                  <a:gd name="T52" fmla="*/ 384 w 586"/>
                  <a:gd name="T53" fmla="*/ 6 h 311"/>
                  <a:gd name="T54" fmla="*/ 345 w 586"/>
                  <a:gd name="T55" fmla="*/ 6 h 311"/>
                  <a:gd name="T56" fmla="*/ 302 w 586"/>
                  <a:gd name="T57" fmla="*/ 5 h 311"/>
                  <a:gd name="T58" fmla="*/ 257 w 586"/>
                  <a:gd name="T59" fmla="*/ 4 h 311"/>
                  <a:gd name="T60" fmla="*/ 209 w 586"/>
                  <a:gd name="T61" fmla="*/ 4 h 311"/>
                  <a:gd name="T62" fmla="*/ 158 w 586"/>
                  <a:gd name="T63" fmla="*/ 3 h 311"/>
                  <a:gd name="T64" fmla="*/ 106 w 586"/>
                  <a:gd name="T65" fmla="*/ 2 h 311"/>
                  <a:gd name="T66" fmla="*/ 54 w 586"/>
                  <a:gd name="T67" fmla="*/ 1 h 311"/>
                  <a:gd name="T68" fmla="*/ 0 w 586"/>
                  <a:gd name="T69" fmla="*/ 1 h 311"/>
                  <a:gd name="T70" fmla="*/ 0 w 586"/>
                  <a:gd name="T71" fmla="*/ 0 h 3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6" h="311">
                    <a:moveTo>
                      <a:pt x="0" y="0"/>
                    </a:moveTo>
                    <a:lnTo>
                      <a:pt x="55" y="27"/>
                    </a:lnTo>
                    <a:lnTo>
                      <a:pt x="110" y="53"/>
                    </a:lnTo>
                    <a:lnTo>
                      <a:pt x="164" y="78"/>
                    </a:lnTo>
                    <a:lnTo>
                      <a:pt x="215" y="103"/>
                    </a:lnTo>
                    <a:lnTo>
                      <a:pt x="266" y="129"/>
                    </a:lnTo>
                    <a:lnTo>
                      <a:pt x="312" y="152"/>
                    </a:lnTo>
                    <a:lnTo>
                      <a:pt x="358" y="174"/>
                    </a:lnTo>
                    <a:lnTo>
                      <a:pt x="400" y="196"/>
                    </a:lnTo>
                    <a:lnTo>
                      <a:pt x="438" y="217"/>
                    </a:lnTo>
                    <a:lnTo>
                      <a:pt x="472" y="235"/>
                    </a:lnTo>
                    <a:lnTo>
                      <a:pt x="503" y="252"/>
                    </a:lnTo>
                    <a:lnTo>
                      <a:pt x="529" y="268"/>
                    </a:lnTo>
                    <a:lnTo>
                      <a:pt x="550" y="281"/>
                    </a:lnTo>
                    <a:lnTo>
                      <a:pt x="567" y="292"/>
                    </a:lnTo>
                    <a:lnTo>
                      <a:pt x="578" y="301"/>
                    </a:lnTo>
                    <a:lnTo>
                      <a:pt x="585" y="306"/>
                    </a:lnTo>
                    <a:lnTo>
                      <a:pt x="586" y="311"/>
                    </a:lnTo>
                    <a:lnTo>
                      <a:pt x="538" y="288"/>
                    </a:lnTo>
                    <a:lnTo>
                      <a:pt x="537" y="284"/>
                    </a:lnTo>
                    <a:lnTo>
                      <a:pt x="530" y="277"/>
                    </a:lnTo>
                    <a:lnTo>
                      <a:pt x="517" y="268"/>
                    </a:lnTo>
                    <a:lnTo>
                      <a:pt x="500" y="257"/>
                    </a:lnTo>
                    <a:lnTo>
                      <a:pt x="478" y="244"/>
                    </a:lnTo>
                    <a:lnTo>
                      <a:pt x="451" y="228"/>
                    </a:lnTo>
                    <a:lnTo>
                      <a:pt x="420" y="212"/>
                    </a:lnTo>
                    <a:lnTo>
                      <a:pt x="384" y="192"/>
                    </a:lnTo>
                    <a:lnTo>
                      <a:pt x="345" y="172"/>
                    </a:lnTo>
                    <a:lnTo>
                      <a:pt x="302" y="150"/>
                    </a:lnTo>
                    <a:lnTo>
                      <a:pt x="257" y="127"/>
                    </a:lnTo>
                    <a:lnTo>
                      <a:pt x="209" y="103"/>
                    </a:lnTo>
                    <a:lnTo>
                      <a:pt x="158" y="78"/>
                    </a:lnTo>
                    <a:lnTo>
                      <a:pt x="106" y="54"/>
                    </a:lnTo>
                    <a:lnTo>
                      <a:pt x="54" y="29"/>
                    </a:lnTo>
                    <a:lnTo>
                      <a:pt x="0" y="4"/>
                    </a:lnTo>
                    <a:lnTo>
                      <a:pt x="0" y="0"/>
                    </a:lnTo>
                    <a:close/>
                  </a:path>
                </a:pathLst>
              </a:custGeom>
              <a:solidFill>
                <a:srgbClr val="E2E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5" name="Freeform 1018"/>
              <p:cNvSpPr>
                <a:spLocks/>
              </p:cNvSpPr>
              <p:nvPr/>
            </p:nvSpPr>
            <p:spPr bwMode="auto">
              <a:xfrm>
                <a:off x="961" y="1284"/>
                <a:ext cx="540" cy="142"/>
              </a:xfrm>
              <a:custGeom>
                <a:avLst/>
                <a:gdLst>
                  <a:gd name="T0" fmla="*/ 540 w 540"/>
                  <a:gd name="T1" fmla="*/ 9 h 284"/>
                  <a:gd name="T2" fmla="*/ 539 w 540"/>
                  <a:gd name="T3" fmla="*/ 9 h 284"/>
                  <a:gd name="T4" fmla="*/ 532 w 540"/>
                  <a:gd name="T5" fmla="*/ 9 h 284"/>
                  <a:gd name="T6" fmla="*/ 519 w 540"/>
                  <a:gd name="T7" fmla="*/ 9 h 284"/>
                  <a:gd name="T8" fmla="*/ 502 w 540"/>
                  <a:gd name="T9" fmla="*/ 8 h 284"/>
                  <a:gd name="T10" fmla="*/ 480 w 540"/>
                  <a:gd name="T11" fmla="*/ 8 h 284"/>
                  <a:gd name="T12" fmla="*/ 453 w 540"/>
                  <a:gd name="T13" fmla="*/ 7 h 284"/>
                  <a:gd name="T14" fmla="*/ 422 w 540"/>
                  <a:gd name="T15" fmla="*/ 7 h 284"/>
                  <a:gd name="T16" fmla="*/ 386 w 540"/>
                  <a:gd name="T17" fmla="*/ 6 h 284"/>
                  <a:gd name="T18" fmla="*/ 347 w 540"/>
                  <a:gd name="T19" fmla="*/ 6 h 284"/>
                  <a:gd name="T20" fmla="*/ 304 w 540"/>
                  <a:gd name="T21" fmla="*/ 5 h 284"/>
                  <a:gd name="T22" fmla="*/ 259 w 540"/>
                  <a:gd name="T23" fmla="*/ 4 h 284"/>
                  <a:gd name="T24" fmla="*/ 211 w 540"/>
                  <a:gd name="T25" fmla="*/ 4 h 284"/>
                  <a:gd name="T26" fmla="*/ 160 w 540"/>
                  <a:gd name="T27" fmla="*/ 3 h 284"/>
                  <a:gd name="T28" fmla="*/ 108 w 540"/>
                  <a:gd name="T29" fmla="*/ 2 h 284"/>
                  <a:gd name="T30" fmla="*/ 56 w 540"/>
                  <a:gd name="T31" fmla="*/ 1 h 284"/>
                  <a:gd name="T32" fmla="*/ 2 w 540"/>
                  <a:gd name="T33" fmla="*/ 0 h 284"/>
                  <a:gd name="T34" fmla="*/ 0 w 540"/>
                  <a:gd name="T35" fmla="*/ 1 h 284"/>
                  <a:gd name="T36" fmla="*/ 50 w 540"/>
                  <a:gd name="T37" fmla="*/ 1 h 284"/>
                  <a:gd name="T38" fmla="*/ 98 w 540"/>
                  <a:gd name="T39" fmla="*/ 2 h 284"/>
                  <a:gd name="T40" fmla="*/ 145 w 540"/>
                  <a:gd name="T41" fmla="*/ 3 h 284"/>
                  <a:gd name="T42" fmla="*/ 190 w 540"/>
                  <a:gd name="T43" fmla="*/ 3 h 284"/>
                  <a:gd name="T44" fmla="*/ 234 w 540"/>
                  <a:gd name="T45" fmla="*/ 4 h 284"/>
                  <a:gd name="T46" fmla="*/ 275 w 540"/>
                  <a:gd name="T47" fmla="*/ 5 h 284"/>
                  <a:gd name="T48" fmla="*/ 313 w 540"/>
                  <a:gd name="T49" fmla="*/ 5 h 284"/>
                  <a:gd name="T50" fmla="*/ 348 w 540"/>
                  <a:gd name="T51" fmla="*/ 6 h 284"/>
                  <a:gd name="T52" fmla="*/ 381 w 540"/>
                  <a:gd name="T53" fmla="*/ 6 h 284"/>
                  <a:gd name="T54" fmla="*/ 409 w 540"/>
                  <a:gd name="T55" fmla="*/ 7 h 284"/>
                  <a:gd name="T56" fmla="*/ 433 w 540"/>
                  <a:gd name="T57" fmla="*/ 7 h 284"/>
                  <a:gd name="T58" fmla="*/ 453 w 540"/>
                  <a:gd name="T59" fmla="*/ 8 h 284"/>
                  <a:gd name="T60" fmla="*/ 470 w 540"/>
                  <a:gd name="T61" fmla="*/ 8 h 284"/>
                  <a:gd name="T62" fmla="*/ 480 w 540"/>
                  <a:gd name="T63" fmla="*/ 8 h 284"/>
                  <a:gd name="T64" fmla="*/ 487 w 540"/>
                  <a:gd name="T65" fmla="*/ 9 h 284"/>
                  <a:gd name="T66" fmla="*/ 488 w 540"/>
                  <a:gd name="T67" fmla="*/ 9 h 284"/>
                  <a:gd name="T68" fmla="*/ 540 w 540"/>
                  <a:gd name="T69" fmla="*/ 9 h 2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40" h="284">
                    <a:moveTo>
                      <a:pt x="540" y="284"/>
                    </a:moveTo>
                    <a:lnTo>
                      <a:pt x="539" y="280"/>
                    </a:lnTo>
                    <a:lnTo>
                      <a:pt x="532" y="273"/>
                    </a:lnTo>
                    <a:lnTo>
                      <a:pt x="519" y="264"/>
                    </a:lnTo>
                    <a:lnTo>
                      <a:pt x="502" y="253"/>
                    </a:lnTo>
                    <a:lnTo>
                      <a:pt x="480" y="240"/>
                    </a:lnTo>
                    <a:lnTo>
                      <a:pt x="453" y="224"/>
                    </a:lnTo>
                    <a:lnTo>
                      <a:pt x="422" y="208"/>
                    </a:lnTo>
                    <a:lnTo>
                      <a:pt x="386" y="188"/>
                    </a:lnTo>
                    <a:lnTo>
                      <a:pt x="347" y="168"/>
                    </a:lnTo>
                    <a:lnTo>
                      <a:pt x="304" y="146"/>
                    </a:lnTo>
                    <a:lnTo>
                      <a:pt x="259" y="123"/>
                    </a:lnTo>
                    <a:lnTo>
                      <a:pt x="211" y="99"/>
                    </a:lnTo>
                    <a:lnTo>
                      <a:pt x="160" y="74"/>
                    </a:lnTo>
                    <a:lnTo>
                      <a:pt x="108" y="50"/>
                    </a:lnTo>
                    <a:lnTo>
                      <a:pt x="56" y="25"/>
                    </a:lnTo>
                    <a:lnTo>
                      <a:pt x="2" y="0"/>
                    </a:lnTo>
                    <a:lnTo>
                      <a:pt x="0" y="2"/>
                    </a:lnTo>
                    <a:lnTo>
                      <a:pt x="50" y="25"/>
                    </a:lnTo>
                    <a:lnTo>
                      <a:pt x="98" y="49"/>
                    </a:lnTo>
                    <a:lnTo>
                      <a:pt x="145" y="70"/>
                    </a:lnTo>
                    <a:lnTo>
                      <a:pt x="190" y="92"/>
                    </a:lnTo>
                    <a:lnTo>
                      <a:pt x="234" y="114"/>
                    </a:lnTo>
                    <a:lnTo>
                      <a:pt x="275" y="135"/>
                    </a:lnTo>
                    <a:lnTo>
                      <a:pt x="313" y="155"/>
                    </a:lnTo>
                    <a:lnTo>
                      <a:pt x="348" y="173"/>
                    </a:lnTo>
                    <a:lnTo>
                      <a:pt x="381" y="190"/>
                    </a:lnTo>
                    <a:lnTo>
                      <a:pt x="409" y="206"/>
                    </a:lnTo>
                    <a:lnTo>
                      <a:pt x="433" y="221"/>
                    </a:lnTo>
                    <a:lnTo>
                      <a:pt x="453" y="231"/>
                    </a:lnTo>
                    <a:lnTo>
                      <a:pt x="470" y="242"/>
                    </a:lnTo>
                    <a:lnTo>
                      <a:pt x="480" y="250"/>
                    </a:lnTo>
                    <a:lnTo>
                      <a:pt x="487" y="257"/>
                    </a:lnTo>
                    <a:lnTo>
                      <a:pt x="488" y="260"/>
                    </a:lnTo>
                    <a:lnTo>
                      <a:pt x="540" y="284"/>
                    </a:lnTo>
                    <a:close/>
                  </a:path>
                </a:pathLst>
              </a:custGeom>
              <a:solidFill>
                <a:srgbClr val="E4EC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6" name="Freeform 1019"/>
              <p:cNvSpPr>
                <a:spLocks/>
              </p:cNvSpPr>
              <p:nvPr/>
            </p:nvSpPr>
            <p:spPr bwMode="auto">
              <a:xfrm>
                <a:off x="961" y="1285"/>
                <a:ext cx="488" cy="129"/>
              </a:xfrm>
              <a:custGeom>
                <a:avLst/>
                <a:gdLst>
                  <a:gd name="T0" fmla="*/ 0 w 488"/>
                  <a:gd name="T1" fmla="*/ 0 h 258"/>
                  <a:gd name="T2" fmla="*/ 50 w 488"/>
                  <a:gd name="T3" fmla="*/ 1 h 258"/>
                  <a:gd name="T4" fmla="*/ 98 w 488"/>
                  <a:gd name="T5" fmla="*/ 2 h 258"/>
                  <a:gd name="T6" fmla="*/ 145 w 488"/>
                  <a:gd name="T7" fmla="*/ 3 h 258"/>
                  <a:gd name="T8" fmla="*/ 190 w 488"/>
                  <a:gd name="T9" fmla="*/ 3 h 258"/>
                  <a:gd name="T10" fmla="*/ 234 w 488"/>
                  <a:gd name="T11" fmla="*/ 4 h 258"/>
                  <a:gd name="T12" fmla="*/ 275 w 488"/>
                  <a:gd name="T13" fmla="*/ 5 h 258"/>
                  <a:gd name="T14" fmla="*/ 313 w 488"/>
                  <a:gd name="T15" fmla="*/ 5 h 258"/>
                  <a:gd name="T16" fmla="*/ 348 w 488"/>
                  <a:gd name="T17" fmla="*/ 6 h 258"/>
                  <a:gd name="T18" fmla="*/ 381 w 488"/>
                  <a:gd name="T19" fmla="*/ 6 h 258"/>
                  <a:gd name="T20" fmla="*/ 409 w 488"/>
                  <a:gd name="T21" fmla="*/ 7 h 258"/>
                  <a:gd name="T22" fmla="*/ 433 w 488"/>
                  <a:gd name="T23" fmla="*/ 7 h 258"/>
                  <a:gd name="T24" fmla="*/ 453 w 488"/>
                  <a:gd name="T25" fmla="*/ 8 h 258"/>
                  <a:gd name="T26" fmla="*/ 470 w 488"/>
                  <a:gd name="T27" fmla="*/ 8 h 258"/>
                  <a:gd name="T28" fmla="*/ 480 w 488"/>
                  <a:gd name="T29" fmla="*/ 8 h 258"/>
                  <a:gd name="T30" fmla="*/ 487 w 488"/>
                  <a:gd name="T31" fmla="*/ 8 h 258"/>
                  <a:gd name="T32" fmla="*/ 488 w 488"/>
                  <a:gd name="T33" fmla="*/ 9 h 258"/>
                  <a:gd name="T34" fmla="*/ 433 w 488"/>
                  <a:gd name="T35" fmla="*/ 8 h 258"/>
                  <a:gd name="T36" fmla="*/ 430 w 488"/>
                  <a:gd name="T37" fmla="*/ 8 h 258"/>
                  <a:gd name="T38" fmla="*/ 425 w 488"/>
                  <a:gd name="T39" fmla="*/ 7 h 258"/>
                  <a:gd name="T40" fmla="*/ 413 w 488"/>
                  <a:gd name="T41" fmla="*/ 7 h 258"/>
                  <a:gd name="T42" fmla="*/ 398 w 488"/>
                  <a:gd name="T43" fmla="*/ 7 h 258"/>
                  <a:gd name="T44" fmla="*/ 376 w 488"/>
                  <a:gd name="T45" fmla="*/ 7 h 258"/>
                  <a:gd name="T46" fmla="*/ 352 w 488"/>
                  <a:gd name="T47" fmla="*/ 6 h 258"/>
                  <a:gd name="T48" fmla="*/ 324 w 488"/>
                  <a:gd name="T49" fmla="*/ 6 h 258"/>
                  <a:gd name="T50" fmla="*/ 292 w 488"/>
                  <a:gd name="T51" fmla="*/ 5 h 258"/>
                  <a:gd name="T52" fmla="*/ 256 w 488"/>
                  <a:gd name="T53" fmla="*/ 4 h 258"/>
                  <a:gd name="T54" fmla="*/ 218 w 488"/>
                  <a:gd name="T55" fmla="*/ 4 h 258"/>
                  <a:gd name="T56" fmla="*/ 179 w 488"/>
                  <a:gd name="T57" fmla="*/ 3 h 258"/>
                  <a:gd name="T58" fmla="*/ 135 w 488"/>
                  <a:gd name="T59" fmla="*/ 3 h 258"/>
                  <a:gd name="T60" fmla="*/ 91 w 488"/>
                  <a:gd name="T61" fmla="*/ 2 h 258"/>
                  <a:gd name="T62" fmla="*/ 46 w 488"/>
                  <a:gd name="T63" fmla="*/ 1 h 258"/>
                  <a:gd name="T64" fmla="*/ 0 w 488"/>
                  <a:gd name="T65" fmla="*/ 1 h 258"/>
                  <a:gd name="T66" fmla="*/ 0 w 488"/>
                  <a:gd name="T67" fmla="*/ 0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88" h="258">
                    <a:moveTo>
                      <a:pt x="0" y="0"/>
                    </a:moveTo>
                    <a:lnTo>
                      <a:pt x="50" y="23"/>
                    </a:lnTo>
                    <a:lnTo>
                      <a:pt x="98" y="47"/>
                    </a:lnTo>
                    <a:lnTo>
                      <a:pt x="145" y="68"/>
                    </a:lnTo>
                    <a:lnTo>
                      <a:pt x="190" y="90"/>
                    </a:lnTo>
                    <a:lnTo>
                      <a:pt x="234" y="112"/>
                    </a:lnTo>
                    <a:lnTo>
                      <a:pt x="275" y="133"/>
                    </a:lnTo>
                    <a:lnTo>
                      <a:pt x="313" y="153"/>
                    </a:lnTo>
                    <a:lnTo>
                      <a:pt x="348" y="171"/>
                    </a:lnTo>
                    <a:lnTo>
                      <a:pt x="381" y="188"/>
                    </a:lnTo>
                    <a:lnTo>
                      <a:pt x="409" y="204"/>
                    </a:lnTo>
                    <a:lnTo>
                      <a:pt x="433" y="219"/>
                    </a:lnTo>
                    <a:lnTo>
                      <a:pt x="453" y="229"/>
                    </a:lnTo>
                    <a:lnTo>
                      <a:pt x="470" y="240"/>
                    </a:lnTo>
                    <a:lnTo>
                      <a:pt x="480" y="248"/>
                    </a:lnTo>
                    <a:lnTo>
                      <a:pt x="487" y="255"/>
                    </a:lnTo>
                    <a:lnTo>
                      <a:pt x="488" y="258"/>
                    </a:lnTo>
                    <a:lnTo>
                      <a:pt x="433" y="231"/>
                    </a:lnTo>
                    <a:lnTo>
                      <a:pt x="430" y="228"/>
                    </a:lnTo>
                    <a:lnTo>
                      <a:pt x="425" y="222"/>
                    </a:lnTo>
                    <a:lnTo>
                      <a:pt x="413" y="215"/>
                    </a:lnTo>
                    <a:lnTo>
                      <a:pt x="398" y="204"/>
                    </a:lnTo>
                    <a:lnTo>
                      <a:pt x="376" y="193"/>
                    </a:lnTo>
                    <a:lnTo>
                      <a:pt x="352" y="179"/>
                    </a:lnTo>
                    <a:lnTo>
                      <a:pt x="324" y="162"/>
                    </a:lnTo>
                    <a:lnTo>
                      <a:pt x="292" y="146"/>
                    </a:lnTo>
                    <a:lnTo>
                      <a:pt x="256" y="128"/>
                    </a:lnTo>
                    <a:lnTo>
                      <a:pt x="218" y="108"/>
                    </a:lnTo>
                    <a:lnTo>
                      <a:pt x="179" y="88"/>
                    </a:lnTo>
                    <a:lnTo>
                      <a:pt x="135" y="68"/>
                    </a:lnTo>
                    <a:lnTo>
                      <a:pt x="91" y="47"/>
                    </a:lnTo>
                    <a:lnTo>
                      <a:pt x="46" y="25"/>
                    </a:lnTo>
                    <a:lnTo>
                      <a:pt x="0" y="3"/>
                    </a:lnTo>
                    <a:lnTo>
                      <a:pt x="0" y="0"/>
                    </a:lnTo>
                    <a:close/>
                  </a:path>
                </a:pathLst>
              </a:custGeom>
              <a:solidFill>
                <a:srgbClr val="E6EB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7" name="Freeform 1020"/>
              <p:cNvSpPr>
                <a:spLocks/>
              </p:cNvSpPr>
              <p:nvPr/>
            </p:nvSpPr>
            <p:spPr bwMode="auto">
              <a:xfrm>
                <a:off x="960" y="1287"/>
                <a:ext cx="434" cy="114"/>
              </a:xfrm>
              <a:custGeom>
                <a:avLst/>
                <a:gdLst>
                  <a:gd name="T0" fmla="*/ 434 w 434"/>
                  <a:gd name="T1" fmla="*/ 8 h 228"/>
                  <a:gd name="T2" fmla="*/ 431 w 434"/>
                  <a:gd name="T3" fmla="*/ 8 h 228"/>
                  <a:gd name="T4" fmla="*/ 426 w 434"/>
                  <a:gd name="T5" fmla="*/ 7 h 228"/>
                  <a:gd name="T6" fmla="*/ 414 w 434"/>
                  <a:gd name="T7" fmla="*/ 7 h 228"/>
                  <a:gd name="T8" fmla="*/ 399 w 434"/>
                  <a:gd name="T9" fmla="*/ 7 h 228"/>
                  <a:gd name="T10" fmla="*/ 377 w 434"/>
                  <a:gd name="T11" fmla="*/ 6 h 228"/>
                  <a:gd name="T12" fmla="*/ 353 w 434"/>
                  <a:gd name="T13" fmla="*/ 6 h 228"/>
                  <a:gd name="T14" fmla="*/ 325 w 434"/>
                  <a:gd name="T15" fmla="*/ 5 h 228"/>
                  <a:gd name="T16" fmla="*/ 293 w 434"/>
                  <a:gd name="T17" fmla="*/ 5 h 228"/>
                  <a:gd name="T18" fmla="*/ 257 w 434"/>
                  <a:gd name="T19" fmla="*/ 4 h 228"/>
                  <a:gd name="T20" fmla="*/ 219 w 434"/>
                  <a:gd name="T21" fmla="*/ 4 h 228"/>
                  <a:gd name="T22" fmla="*/ 180 w 434"/>
                  <a:gd name="T23" fmla="*/ 3 h 228"/>
                  <a:gd name="T24" fmla="*/ 136 w 434"/>
                  <a:gd name="T25" fmla="*/ 3 h 228"/>
                  <a:gd name="T26" fmla="*/ 92 w 434"/>
                  <a:gd name="T27" fmla="*/ 2 h 228"/>
                  <a:gd name="T28" fmla="*/ 47 w 434"/>
                  <a:gd name="T29" fmla="*/ 1 h 228"/>
                  <a:gd name="T30" fmla="*/ 1 w 434"/>
                  <a:gd name="T31" fmla="*/ 0 h 228"/>
                  <a:gd name="T32" fmla="*/ 0 w 434"/>
                  <a:gd name="T33" fmla="*/ 1 h 228"/>
                  <a:gd name="T34" fmla="*/ 42 w 434"/>
                  <a:gd name="T35" fmla="*/ 1 h 228"/>
                  <a:gd name="T36" fmla="*/ 85 w 434"/>
                  <a:gd name="T37" fmla="*/ 2 h 228"/>
                  <a:gd name="T38" fmla="*/ 124 w 434"/>
                  <a:gd name="T39" fmla="*/ 2 h 228"/>
                  <a:gd name="T40" fmla="*/ 164 w 434"/>
                  <a:gd name="T41" fmla="*/ 3 h 228"/>
                  <a:gd name="T42" fmla="*/ 201 w 434"/>
                  <a:gd name="T43" fmla="*/ 4 h 228"/>
                  <a:gd name="T44" fmla="*/ 235 w 434"/>
                  <a:gd name="T45" fmla="*/ 4 h 228"/>
                  <a:gd name="T46" fmla="*/ 267 w 434"/>
                  <a:gd name="T47" fmla="*/ 5 h 228"/>
                  <a:gd name="T48" fmla="*/ 294 w 434"/>
                  <a:gd name="T49" fmla="*/ 5 h 228"/>
                  <a:gd name="T50" fmla="*/ 318 w 434"/>
                  <a:gd name="T51" fmla="*/ 6 h 228"/>
                  <a:gd name="T52" fmla="*/ 339 w 434"/>
                  <a:gd name="T53" fmla="*/ 6 h 228"/>
                  <a:gd name="T54" fmla="*/ 355 w 434"/>
                  <a:gd name="T55" fmla="*/ 6 h 228"/>
                  <a:gd name="T56" fmla="*/ 365 w 434"/>
                  <a:gd name="T57" fmla="*/ 6 h 228"/>
                  <a:gd name="T58" fmla="*/ 372 w 434"/>
                  <a:gd name="T59" fmla="*/ 7 h 228"/>
                  <a:gd name="T60" fmla="*/ 373 w 434"/>
                  <a:gd name="T61" fmla="*/ 7 h 228"/>
                  <a:gd name="T62" fmla="*/ 434 w 434"/>
                  <a:gd name="T63" fmla="*/ 8 h 2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4" h="228">
                    <a:moveTo>
                      <a:pt x="434" y="228"/>
                    </a:moveTo>
                    <a:lnTo>
                      <a:pt x="431" y="225"/>
                    </a:lnTo>
                    <a:lnTo>
                      <a:pt x="426" y="219"/>
                    </a:lnTo>
                    <a:lnTo>
                      <a:pt x="414" y="212"/>
                    </a:lnTo>
                    <a:lnTo>
                      <a:pt x="399" y="201"/>
                    </a:lnTo>
                    <a:lnTo>
                      <a:pt x="377" y="190"/>
                    </a:lnTo>
                    <a:lnTo>
                      <a:pt x="353" y="176"/>
                    </a:lnTo>
                    <a:lnTo>
                      <a:pt x="325" y="159"/>
                    </a:lnTo>
                    <a:lnTo>
                      <a:pt x="293" y="143"/>
                    </a:lnTo>
                    <a:lnTo>
                      <a:pt x="257" y="125"/>
                    </a:lnTo>
                    <a:lnTo>
                      <a:pt x="219" y="105"/>
                    </a:lnTo>
                    <a:lnTo>
                      <a:pt x="180" y="85"/>
                    </a:lnTo>
                    <a:lnTo>
                      <a:pt x="136" y="65"/>
                    </a:lnTo>
                    <a:lnTo>
                      <a:pt x="92" y="44"/>
                    </a:lnTo>
                    <a:lnTo>
                      <a:pt x="47" y="22"/>
                    </a:lnTo>
                    <a:lnTo>
                      <a:pt x="1" y="0"/>
                    </a:lnTo>
                    <a:lnTo>
                      <a:pt x="0" y="4"/>
                    </a:lnTo>
                    <a:lnTo>
                      <a:pt x="42" y="24"/>
                    </a:lnTo>
                    <a:lnTo>
                      <a:pt x="85" y="44"/>
                    </a:lnTo>
                    <a:lnTo>
                      <a:pt x="124" y="63"/>
                    </a:lnTo>
                    <a:lnTo>
                      <a:pt x="164" y="82"/>
                    </a:lnTo>
                    <a:lnTo>
                      <a:pt x="201" y="102"/>
                    </a:lnTo>
                    <a:lnTo>
                      <a:pt x="235" y="118"/>
                    </a:lnTo>
                    <a:lnTo>
                      <a:pt x="267" y="134"/>
                    </a:lnTo>
                    <a:lnTo>
                      <a:pt x="294" y="150"/>
                    </a:lnTo>
                    <a:lnTo>
                      <a:pt x="318" y="163"/>
                    </a:lnTo>
                    <a:lnTo>
                      <a:pt x="339" y="174"/>
                    </a:lnTo>
                    <a:lnTo>
                      <a:pt x="355" y="185"/>
                    </a:lnTo>
                    <a:lnTo>
                      <a:pt x="365" y="192"/>
                    </a:lnTo>
                    <a:lnTo>
                      <a:pt x="372" y="197"/>
                    </a:lnTo>
                    <a:lnTo>
                      <a:pt x="373" y="201"/>
                    </a:lnTo>
                    <a:lnTo>
                      <a:pt x="434" y="228"/>
                    </a:lnTo>
                    <a:close/>
                  </a:path>
                </a:pathLst>
              </a:custGeom>
              <a:solidFill>
                <a:srgbClr val="E7E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8" name="Freeform 1021"/>
              <p:cNvSpPr>
                <a:spLocks/>
              </p:cNvSpPr>
              <p:nvPr/>
            </p:nvSpPr>
            <p:spPr bwMode="auto">
              <a:xfrm>
                <a:off x="959" y="1288"/>
                <a:ext cx="374" cy="99"/>
              </a:xfrm>
              <a:custGeom>
                <a:avLst/>
                <a:gdLst>
                  <a:gd name="T0" fmla="*/ 1 w 374"/>
                  <a:gd name="T1" fmla="*/ 0 h 197"/>
                  <a:gd name="T2" fmla="*/ 43 w 374"/>
                  <a:gd name="T3" fmla="*/ 1 h 197"/>
                  <a:gd name="T4" fmla="*/ 86 w 374"/>
                  <a:gd name="T5" fmla="*/ 2 h 197"/>
                  <a:gd name="T6" fmla="*/ 125 w 374"/>
                  <a:gd name="T7" fmla="*/ 2 h 197"/>
                  <a:gd name="T8" fmla="*/ 165 w 374"/>
                  <a:gd name="T9" fmla="*/ 3 h 197"/>
                  <a:gd name="T10" fmla="*/ 202 w 374"/>
                  <a:gd name="T11" fmla="*/ 4 h 197"/>
                  <a:gd name="T12" fmla="*/ 236 w 374"/>
                  <a:gd name="T13" fmla="*/ 4 h 197"/>
                  <a:gd name="T14" fmla="*/ 268 w 374"/>
                  <a:gd name="T15" fmla="*/ 5 h 197"/>
                  <a:gd name="T16" fmla="*/ 295 w 374"/>
                  <a:gd name="T17" fmla="*/ 5 h 197"/>
                  <a:gd name="T18" fmla="*/ 319 w 374"/>
                  <a:gd name="T19" fmla="*/ 5 h 197"/>
                  <a:gd name="T20" fmla="*/ 340 w 374"/>
                  <a:gd name="T21" fmla="*/ 6 h 197"/>
                  <a:gd name="T22" fmla="*/ 356 w 374"/>
                  <a:gd name="T23" fmla="*/ 6 h 197"/>
                  <a:gd name="T24" fmla="*/ 366 w 374"/>
                  <a:gd name="T25" fmla="*/ 6 h 197"/>
                  <a:gd name="T26" fmla="*/ 373 w 374"/>
                  <a:gd name="T27" fmla="*/ 7 h 197"/>
                  <a:gd name="T28" fmla="*/ 374 w 374"/>
                  <a:gd name="T29" fmla="*/ 7 h 197"/>
                  <a:gd name="T30" fmla="*/ 311 w 374"/>
                  <a:gd name="T31" fmla="*/ 6 h 197"/>
                  <a:gd name="T32" fmla="*/ 309 w 374"/>
                  <a:gd name="T33" fmla="*/ 6 h 197"/>
                  <a:gd name="T34" fmla="*/ 302 w 374"/>
                  <a:gd name="T35" fmla="*/ 5 h 197"/>
                  <a:gd name="T36" fmla="*/ 292 w 374"/>
                  <a:gd name="T37" fmla="*/ 5 h 197"/>
                  <a:gd name="T38" fmla="*/ 277 w 374"/>
                  <a:gd name="T39" fmla="*/ 5 h 197"/>
                  <a:gd name="T40" fmla="*/ 257 w 374"/>
                  <a:gd name="T41" fmla="*/ 5 h 197"/>
                  <a:gd name="T42" fmla="*/ 234 w 374"/>
                  <a:gd name="T43" fmla="*/ 4 h 197"/>
                  <a:gd name="T44" fmla="*/ 207 w 374"/>
                  <a:gd name="T45" fmla="*/ 4 h 197"/>
                  <a:gd name="T46" fmla="*/ 178 w 374"/>
                  <a:gd name="T47" fmla="*/ 3 h 197"/>
                  <a:gd name="T48" fmla="*/ 147 w 374"/>
                  <a:gd name="T49" fmla="*/ 3 h 197"/>
                  <a:gd name="T50" fmla="*/ 111 w 374"/>
                  <a:gd name="T51" fmla="*/ 2 h 197"/>
                  <a:gd name="T52" fmla="*/ 76 w 374"/>
                  <a:gd name="T53" fmla="*/ 2 h 197"/>
                  <a:gd name="T54" fmla="*/ 38 w 374"/>
                  <a:gd name="T55" fmla="*/ 1 h 197"/>
                  <a:gd name="T56" fmla="*/ 0 w 374"/>
                  <a:gd name="T57" fmla="*/ 1 h 197"/>
                  <a:gd name="T58" fmla="*/ 1 w 374"/>
                  <a:gd name="T59" fmla="*/ 0 h 1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74" h="197">
                    <a:moveTo>
                      <a:pt x="1" y="0"/>
                    </a:moveTo>
                    <a:lnTo>
                      <a:pt x="43" y="20"/>
                    </a:lnTo>
                    <a:lnTo>
                      <a:pt x="86" y="40"/>
                    </a:lnTo>
                    <a:lnTo>
                      <a:pt x="125" y="59"/>
                    </a:lnTo>
                    <a:lnTo>
                      <a:pt x="165" y="78"/>
                    </a:lnTo>
                    <a:lnTo>
                      <a:pt x="202" y="98"/>
                    </a:lnTo>
                    <a:lnTo>
                      <a:pt x="236" y="114"/>
                    </a:lnTo>
                    <a:lnTo>
                      <a:pt x="268" y="130"/>
                    </a:lnTo>
                    <a:lnTo>
                      <a:pt x="295" y="146"/>
                    </a:lnTo>
                    <a:lnTo>
                      <a:pt x="319" y="159"/>
                    </a:lnTo>
                    <a:lnTo>
                      <a:pt x="340" y="170"/>
                    </a:lnTo>
                    <a:lnTo>
                      <a:pt x="356" y="181"/>
                    </a:lnTo>
                    <a:lnTo>
                      <a:pt x="366" y="188"/>
                    </a:lnTo>
                    <a:lnTo>
                      <a:pt x="373" y="193"/>
                    </a:lnTo>
                    <a:lnTo>
                      <a:pt x="374" y="197"/>
                    </a:lnTo>
                    <a:lnTo>
                      <a:pt x="311" y="166"/>
                    </a:lnTo>
                    <a:lnTo>
                      <a:pt x="309" y="164"/>
                    </a:lnTo>
                    <a:lnTo>
                      <a:pt x="302" y="159"/>
                    </a:lnTo>
                    <a:lnTo>
                      <a:pt x="292" y="152"/>
                    </a:lnTo>
                    <a:lnTo>
                      <a:pt x="277" y="143"/>
                    </a:lnTo>
                    <a:lnTo>
                      <a:pt x="257" y="132"/>
                    </a:lnTo>
                    <a:lnTo>
                      <a:pt x="234" y="119"/>
                    </a:lnTo>
                    <a:lnTo>
                      <a:pt x="207" y="105"/>
                    </a:lnTo>
                    <a:lnTo>
                      <a:pt x="178" y="90"/>
                    </a:lnTo>
                    <a:lnTo>
                      <a:pt x="147" y="74"/>
                    </a:lnTo>
                    <a:lnTo>
                      <a:pt x="111" y="56"/>
                    </a:lnTo>
                    <a:lnTo>
                      <a:pt x="76" y="38"/>
                    </a:lnTo>
                    <a:lnTo>
                      <a:pt x="38" y="21"/>
                    </a:lnTo>
                    <a:lnTo>
                      <a:pt x="0" y="3"/>
                    </a:lnTo>
                    <a:lnTo>
                      <a:pt x="1" y="0"/>
                    </a:lnTo>
                    <a:close/>
                  </a:path>
                </a:pathLst>
              </a:custGeom>
              <a:solidFill>
                <a:srgbClr val="E9EA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69" name="Freeform 1022"/>
              <p:cNvSpPr>
                <a:spLocks/>
              </p:cNvSpPr>
              <p:nvPr/>
            </p:nvSpPr>
            <p:spPr bwMode="auto">
              <a:xfrm>
                <a:off x="959" y="1290"/>
                <a:ext cx="311" cy="82"/>
              </a:xfrm>
              <a:custGeom>
                <a:avLst/>
                <a:gdLst>
                  <a:gd name="T0" fmla="*/ 311 w 311"/>
                  <a:gd name="T1" fmla="*/ 6 h 163"/>
                  <a:gd name="T2" fmla="*/ 309 w 311"/>
                  <a:gd name="T3" fmla="*/ 6 h 163"/>
                  <a:gd name="T4" fmla="*/ 302 w 311"/>
                  <a:gd name="T5" fmla="*/ 5 h 163"/>
                  <a:gd name="T6" fmla="*/ 292 w 311"/>
                  <a:gd name="T7" fmla="*/ 5 h 163"/>
                  <a:gd name="T8" fmla="*/ 277 w 311"/>
                  <a:gd name="T9" fmla="*/ 5 h 163"/>
                  <a:gd name="T10" fmla="*/ 257 w 311"/>
                  <a:gd name="T11" fmla="*/ 5 h 163"/>
                  <a:gd name="T12" fmla="*/ 234 w 311"/>
                  <a:gd name="T13" fmla="*/ 4 h 163"/>
                  <a:gd name="T14" fmla="*/ 207 w 311"/>
                  <a:gd name="T15" fmla="*/ 4 h 163"/>
                  <a:gd name="T16" fmla="*/ 178 w 311"/>
                  <a:gd name="T17" fmla="*/ 3 h 163"/>
                  <a:gd name="T18" fmla="*/ 147 w 311"/>
                  <a:gd name="T19" fmla="*/ 3 h 163"/>
                  <a:gd name="T20" fmla="*/ 111 w 311"/>
                  <a:gd name="T21" fmla="*/ 2 h 163"/>
                  <a:gd name="T22" fmla="*/ 76 w 311"/>
                  <a:gd name="T23" fmla="*/ 2 h 163"/>
                  <a:gd name="T24" fmla="*/ 38 w 311"/>
                  <a:gd name="T25" fmla="*/ 1 h 163"/>
                  <a:gd name="T26" fmla="*/ 0 w 311"/>
                  <a:gd name="T27" fmla="*/ 0 h 163"/>
                  <a:gd name="T28" fmla="*/ 0 w 311"/>
                  <a:gd name="T29" fmla="*/ 1 h 163"/>
                  <a:gd name="T30" fmla="*/ 34 w 311"/>
                  <a:gd name="T31" fmla="*/ 1 h 163"/>
                  <a:gd name="T32" fmla="*/ 68 w 311"/>
                  <a:gd name="T33" fmla="*/ 2 h 163"/>
                  <a:gd name="T34" fmla="*/ 101 w 311"/>
                  <a:gd name="T35" fmla="*/ 2 h 163"/>
                  <a:gd name="T36" fmla="*/ 131 w 311"/>
                  <a:gd name="T37" fmla="*/ 3 h 163"/>
                  <a:gd name="T38" fmla="*/ 159 w 311"/>
                  <a:gd name="T39" fmla="*/ 3 h 163"/>
                  <a:gd name="T40" fmla="*/ 183 w 311"/>
                  <a:gd name="T41" fmla="*/ 3 h 163"/>
                  <a:gd name="T42" fmla="*/ 205 w 311"/>
                  <a:gd name="T43" fmla="*/ 4 h 163"/>
                  <a:gd name="T44" fmla="*/ 220 w 311"/>
                  <a:gd name="T45" fmla="*/ 4 h 163"/>
                  <a:gd name="T46" fmla="*/ 233 w 311"/>
                  <a:gd name="T47" fmla="*/ 4 h 163"/>
                  <a:gd name="T48" fmla="*/ 239 w 311"/>
                  <a:gd name="T49" fmla="*/ 5 h 163"/>
                  <a:gd name="T50" fmla="*/ 241 w 311"/>
                  <a:gd name="T51" fmla="*/ 5 h 163"/>
                  <a:gd name="T52" fmla="*/ 311 w 311"/>
                  <a:gd name="T53" fmla="*/ 6 h 16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1" h="163">
                    <a:moveTo>
                      <a:pt x="311" y="163"/>
                    </a:moveTo>
                    <a:lnTo>
                      <a:pt x="309" y="161"/>
                    </a:lnTo>
                    <a:lnTo>
                      <a:pt x="302" y="156"/>
                    </a:lnTo>
                    <a:lnTo>
                      <a:pt x="292" y="149"/>
                    </a:lnTo>
                    <a:lnTo>
                      <a:pt x="277" y="140"/>
                    </a:lnTo>
                    <a:lnTo>
                      <a:pt x="257" y="129"/>
                    </a:lnTo>
                    <a:lnTo>
                      <a:pt x="234" y="116"/>
                    </a:lnTo>
                    <a:lnTo>
                      <a:pt x="207" y="102"/>
                    </a:lnTo>
                    <a:lnTo>
                      <a:pt x="178" y="87"/>
                    </a:lnTo>
                    <a:lnTo>
                      <a:pt x="147" y="71"/>
                    </a:lnTo>
                    <a:lnTo>
                      <a:pt x="111" y="53"/>
                    </a:lnTo>
                    <a:lnTo>
                      <a:pt x="76" y="35"/>
                    </a:lnTo>
                    <a:lnTo>
                      <a:pt x="38" y="18"/>
                    </a:lnTo>
                    <a:lnTo>
                      <a:pt x="0" y="0"/>
                    </a:lnTo>
                    <a:lnTo>
                      <a:pt x="0" y="4"/>
                    </a:lnTo>
                    <a:lnTo>
                      <a:pt x="34" y="20"/>
                    </a:lnTo>
                    <a:lnTo>
                      <a:pt x="68" y="37"/>
                    </a:lnTo>
                    <a:lnTo>
                      <a:pt x="101" y="53"/>
                    </a:lnTo>
                    <a:lnTo>
                      <a:pt x="131" y="67"/>
                    </a:lnTo>
                    <a:lnTo>
                      <a:pt x="159" y="82"/>
                    </a:lnTo>
                    <a:lnTo>
                      <a:pt x="183" y="95"/>
                    </a:lnTo>
                    <a:lnTo>
                      <a:pt x="205" y="107"/>
                    </a:lnTo>
                    <a:lnTo>
                      <a:pt x="220" y="116"/>
                    </a:lnTo>
                    <a:lnTo>
                      <a:pt x="233" y="123"/>
                    </a:lnTo>
                    <a:lnTo>
                      <a:pt x="239" y="129"/>
                    </a:lnTo>
                    <a:lnTo>
                      <a:pt x="241" y="133"/>
                    </a:lnTo>
                    <a:lnTo>
                      <a:pt x="311" y="163"/>
                    </a:lnTo>
                    <a:close/>
                  </a:path>
                </a:pathLst>
              </a:custGeom>
              <a:solidFill>
                <a:srgbClr val="EBEA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0" name="Freeform 1023"/>
              <p:cNvSpPr>
                <a:spLocks/>
              </p:cNvSpPr>
              <p:nvPr/>
            </p:nvSpPr>
            <p:spPr bwMode="auto">
              <a:xfrm>
                <a:off x="957" y="1292"/>
                <a:ext cx="243" cy="64"/>
              </a:xfrm>
              <a:custGeom>
                <a:avLst/>
                <a:gdLst>
                  <a:gd name="T0" fmla="*/ 2 w 243"/>
                  <a:gd name="T1" fmla="*/ 0 h 129"/>
                  <a:gd name="T2" fmla="*/ 36 w 243"/>
                  <a:gd name="T3" fmla="*/ 0 h 129"/>
                  <a:gd name="T4" fmla="*/ 70 w 243"/>
                  <a:gd name="T5" fmla="*/ 1 h 129"/>
                  <a:gd name="T6" fmla="*/ 103 w 243"/>
                  <a:gd name="T7" fmla="*/ 1 h 129"/>
                  <a:gd name="T8" fmla="*/ 133 w 243"/>
                  <a:gd name="T9" fmla="*/ 1 h 129"/>
                  <a:gd name="T10" fmla="*/ 161 w 243"/>
                  <a:gd name="T11" fmla="*/ 2 h 129"/>
                  <a:gd name="T12" fmla="*/ 185 w 243"/>
                  <a:gd name="T13" fmla="*/ 2 h 129"/>
                  <a:gd name="T14" fmla="*/ 207 w 243"/>
                  <a:gd name="T15" fmla="*/ 3 h 129"/>
                  <a:gd name="T16" fmla="*/ 222 w 243"/>
                  <a:gd name="T17" fmla="*/ 3 h 129"/>
                  <a:gd name="T18" fmla="*/ 235 w 243"/>
                  <a:gd name="T19" fmla="*/ 3 h 129"/>
                  <a:gd name="T20" fmla="*/ 241 w 243"/>
                  <a:gd name="T21" fmla="*/ 3 h 129"/>
                  <a:gd name="T22" fmla="*/ 243 w 243"/>
                  <a:gd name="T23" fmla="*/ 4 h 129"/>
                  <a:gd name="T24" fmla="*/ 168 w 243"/>
                  <a:gd name="T25" fmla="*/ 2 h 129"/>
                  <a:gd name="T26" fmla="*/ 166 w 243"/>
                  <a:gd name="T27" fmla="*/ 2 h 129"/>
                  <a:gd name="T28" fmla="*/ 159 w 243"/>
                  <a:gd name="T29" fmla="*/ 2 h 129"/>
                  <a:gd name="T30" fmla="*/ 147 w 243"/>
                  <a:gd name="T31" fmla="*/ 2 h 129"/>
                  <a:gd name="T32" fmla="*/ 130 w 243"/>
                  <a:gd name="T33" fmla="*/ 2 h 129"/>
                  <a:gd name="T34" fmla="*/ 109 w 243"/>
                  <a:gd name="T35" fmla="*/ 1 h 129"/>
                  <a:gd name="T36" fmla="*/ 85 w 243"/>
                  <a:gd name="T37" fmla="*/ 1 h 129"/>
                  <a:gd name="T38" fmla="*/ 58 w 243"/>
                  <a:gd name="T39" fmla="*/ 0 h 129"/>
                  <a:gd name="T40" fmla="*/ 30 w 243"/>
                  <a:gd name="T41" fmla="*/ 0 h 129"/>
                  <a:gd name="T42" fmla="*/ 0 w 243"/>
                  <a:gd name="T43" fmla="*/ 0 h 129"/>
                  <a:gd name="T44" fmla="*/ 2 w 243"/>
                  <a:gd name="T45" fmla="*/ 0 h 1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3" h="129">
                    <a:moveTo>
                      <a:pt x="2" y="0"/>
                    </a:moveTo>
                    <a:lnTo>
                      <a:pt x="36" y="16"/>
                    </a:lnTo>
                    <a:lnTo>
                      <a:pt x="70" y="33"/>
                    </a:lnTo>
                    <a:lnTo>
                      <a:pt x="103" y="49"/>
                    </a:lnTo>
                    <a:lnTo>
                      <a:pt x="133" y="63"/>
                    </a:lnTo>
                    <a:lnTo>
                      <a:pt x="161" y="78"/>
                    </a:lnTo>
                    <a:lnTo>
                      <a:pt x="185" y="91"/>
                    </a:lnTo>
                    <a:lnTo>
                      <a:pt x="207" y="103"/>
                    </a:lnTo>
                    <a:lnTo>
                      <a:pt x="222" y="112"/>
                    </a:lnTo>
                    <a:lnTo>
                      <a:pt x="235" y="119"/>
                    </a:lnTo>
                    <a:lnTo>
                      <a:pt x="241" y="125"/>
                    </a:lnTo>
                    <a:lnTo>
                      <a:pt x="243" y="129"/>
                    </a:lnTo>
                    <a:lnTo>
                      <a:pt x="168" y="92"/>
                    </a:lnTo>
                    <a:lnTo>
                      <a:pt x="166" y="91"/>
                    </a:lnTo>
                    <a:lnTo>
                      <a:pt x="159" y="85"/>
                    </a:lnTo>
                    <a:lnTo>
                      <a:pt x="147" y="78"/>
                    </a:lnTo>
                    <a:lnTo>
                      <a:pt x="130" y="69"/>
                    </a:lnTo>
                    <a:lnTo>
                      <a:pt x="109" y="58"/>
                    </a:lnTo>
                    <a:lnTo>
                      <a:pt x="85" y="45"/>
                    </a:lnTo>
                    <a:lnTo>
                      <a:pt x="58" y="31"/>
                    </a:lnTo>
                    <a:lnTo>
                      <a:pt x="30" y="18"/>
                    </a:lnTo>
                    <a:lnTo>
                      <a:pt x="0" y="4"/>
                    </a:lnTo>
                    <a:lnTo>
                      <a:pt x="2" y="0"/>
                    </a:lnTo>
                    <a:close/>
                  </a:path>
                </a:pathLst>
              </a:custGeom>
              <a:solidFill>
                <a:srgbClr val="EDE9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1" name="Freeform 1024"/>
              <p:cNvSpPr>
                <a:spLocks/>
              </p:cNvSpPr>
              <p:nvPr/>
            </p:nvSpPr>
            <p:spPr bwMode="auto">
              <a:xfrm>
                <a:off x="956" y="1294"/>
                <a:ext cx="169" cy="44"/>
              </a:xfrm>
              <a:custGeom>
                <a:avLst/>
                <a:gdLst>
                  <a:gd name="T0" fmla="*/ 169 w 169"/>
                  <a:gd name="T1" fmla="*/ 3 h 88"/>
                  <a:gd name="T2" fmla="*/ 167 w 169"/>
                  <a:gd name="T3" fmla="*/ 3 h 88"/>
                  <a:gd name="T4" fmla="*/ 160 w 169"/>
                  <a:gd name="T5" fmla="*/ 3 h 88"/>
                  <a:gd name="T6" fmla="*/ 148 w 169"/>
                  <a:gd name="T7" fmla="*/ 3 h 88"/>
                  <a:gd name="T8" fmla="*/ 131 w 169"/>
                  <a:gd name="T9" fmla="*/ 3 h 88"/>
                  <a:gd name="T10" fmla="*/ 110 w 169"/>
                  <a:gd name="T11" fmla="*/ 2 h 88"/>
                  <a:gd name="T12" fmla="*/ 86 w 169"/>
                  <a:gd name="T13" fmla="*/ 2 h 88"/>
                  <a:gd name="T14" fmla="*/ 59 w 169"/>
                  <a:gd name="T15" fmla="*/ 1 h 88"/>
                  <a:gd name="T16" fmla="*/ 31 w 169"/>
                  <a:gd name="T17" fmla="*/ 1 h 88"/>
                  <a:gd name="T18" fmla="*/ 1 w 169"/>
                  <a:gd name="T19" fmla="*/ 0 h 88"/>
                  <a:gd name="T20" fmla="*/ 0 w 169"/>
                  <a:gd name="T21" fmla="*/ 1 h 88"/>
                  <a:gd name="T22" fmla="*/ 20 w 169"/>
                  <a:gd name="T23" fmla="*/ 1 h 88"/>
                  <a:gd name="T24" fmla="*/ 38 w 169"/>
                  <a:gd name="T25" fmla="*/ 1 h 88"/>
                  <a:gd name="T26" fmla="*/ 55 w 169"/>
                  <a:gd name="T27" fmla="*/ 1 h 88"/>
                  <a:gd name="T28" fmla="*/ 69 w 169"/>
                  <a:gd name="T29" fmla="*/ 2 h 88"/>
                  <a:gd name="T30" fmla="*/ 80 w 169"/>
                  <a:gd name="T31" fmla="*/ 2 h 88"/>
                  <a:gd name="T32" fmla="*/ 86 w 169"/>
                  <a:gd name="T33" fmla="*/ 2 h 88"/>
                  <a:gd name="T34" fmla="*/ 87 w 169"/>
                  <a:gd name="T35" fmla="*/ 2 h 88"/>
                  <a:gd name="T36" fmla="*/ 169 w 169"/>
                  <a:gd name="T37" fmla="*/ 3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9" h="88">
                    <a:moveTo>
                      <a:pt x="169" y="88"/>
                    </a:moveTo>
                    <a:lnTo>
                      <a:pt x="167" y="87"/>
                    </a:lnTo>
                    <a:lnTo>
                      <a:pt x="160" y="81"/>
                    </a:lnTo>
                    <a:lnTo>
                      <a:pt x="148" y="74"/>
                    </a:lnTo>
                    <a:lnTo>
                      <a:pt x="131" y="65"/>
                    </a:lnTo>
                    <a:lnTo>
                      <a:pt x="110" y="54"/>
                    </a:lnTo>
                    <a:lnTo>
                      <a:pt x="86" y="41"/>
                    </a:lnTo>
                    <a:lnTo>
                      <a:pt x="59" y="27"/>
                    </a:lnTo>
                    <a:lnTo>
                      <a:pt x="31" y="14"/>
                    </a:lnTo>
                    <a:lnTo>
                      <a:pt x="1" y="0"/>
                    </a:lnTo>
                    <a:lnTo>
                      <a:pt x="0" y="5"/>
                    </a:lnTo>
                    <a:lnTo>
                      <a:pt x="20" y="14"/>
                    </a:lnTo>
                    <a:lnTo>
                      <a:pt x="38" y="23"/>
                    </a:lnTo>
                    <a:lnTo>
                      <a:pt x="55" y="32"/>
                    </a:lnTo>
                    <a:lnTo>
                      <a:pt x="69" y="39"/>
                    </a:lnTo>
                    <a:lnTo>
                      <a:pt x="80" y="45"/>
                    </a:lnTo>
                    <a:lnTo>
                      <a:pt x="86" y="48"/>
                    </a:lnTo>
                    <a:lnTo>
                      <a:pt x="87" y="50"/>
                    </a:lnTo>
                    <a:lnTo>
                      <a:pt x="169" y="88"/>
                    </a:lnTo>
                    <a:close/>
                  </a:path>
                </a:pathLst>
              </a:custGeom>
              <a:solidFill>
                <a:srgbClr val="EFE9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2" name="Freeform 1025"/>
              <p:cNvSpPr>
                <a:spLocks/>
              </p:cNvSpPr>
              <p:nvPr/>
            </p:nvSpPr>
            <p:spPr bwMode="auto">
              <a:xfrm>
                <a:off x="954" y="1297"/>
                <a:ext cx="89" cy="22"/>
              </a:xfrm>
              <a:custGeom>
                <a:avLst/>
                <a:gdLst>
                  <a:gd name="T0" fmla="*/ 2 w 89"/>
                  <a:gd name="T1" fmla="*/ 0 h 45"/>
                  <a:gd name="T2" fmla="*/ 22 w 89"/>
                  <a:gd name="T3" fmla="*/ 0 h 45"/>
                  <a:gd name="T4" fmla="*/ 40 w 89"/>
                  <a:gd name="T5" fmla="*/ 0 h 45"/>
                  <a:gd name="T6" fmla="*/ 57 w 89"/>
                  <a:gd name="T7" fmla="*/ 0 h 45"/>
                  <a:gd name="T8" fmla="*/ 71 w 89"/>
                  <a:gd name="T9" fmla="*/ 1 h 45"/>
                  <a:gd name="T10" fmla="*/ 82 w 89"/>
                  <a:gd name="T11" fmla="*/ 1 h 45"/>
                  <a:gd name="T12" fmla="*/ 88 w 89"/>
                  <a:gd name="T13" fmla="*/ 1 h 45"/>
                  <a:gd name="T14" fmla="*/ 89 w 89"/>
                  <a:gd name="T15" fmla="*/ 1 h 45"/>
                  <a:gd name="T16" fmla="*/ 2 w 89"/>
                  <a:gd name="T17" fmla="*/ 0 h 45"/>
                  <a:gd name="T18" fmla="*/ 0 w 89"/>
                  <a:gd name="T19" fmla="*/ 0 h 45"/>
                  <a:gd name="T20" fmla="*/ 2 w 89"/>
                  <a:gd name="T21" fmla="*/ 0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9" h="45">
                    <a:moveTo>
                      <a:pt x="2" y="0"/>
                    </a:moveTo>
                    <a:lnTo>
                      <a:pt x="22" y="9"/>
                    </a:lnTo>
                    <a:lnTo>
                      <a:pt x="40" y="18"/>
                    </a:lnTo>
                    <a:lnTo>
                      <a:pt x="57" y="27"/>
                    </a:lnTo>
                    <a:lnTo>
                      <a:pt x="71" y="34"/>
                    </a:lnTo>
                    <a:lnTo>
                      <a:pt x="82" y="40"/>
                    </a:lnTo>
                    <a:lnTo>
                      <a:pt x="88" y="43"/>
                    </a:lnTo>
                    <a:lnTo>
                      <a:pt x="89" y="45"/>
                    </a:lnTo>
                    <a:lnTo>
                      <a:pt x="2" y="5"/>
                    </a:lnTo>
                    <a:lnTo>
                      <a:pt x="0" y="4"/>
                    </a:lnTo>
                    <a:lnTo>
                      <a:pt x="2" y="0"/>
                    </a:lnTo>
                    <a:close/>
                  </a:path>
                </a:pathLst>
              </a:custGeom>
              <a:solidFill>
                <a:srgbClr val="F0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3" name="Freeform 1026"/>
              <p:cNvSpPr>
                <a:spLocks/>
              </p:cNvSpPr>
              <p:nvPr/>
            </p:nvSpPr>
            <p:spPr bwMode="auto">
              <a:xfrm>
                <a:off x="954" y="1298"/>
                <a:ext cx="2" cy="1"/>
              </a:xfrm>
              <a:custGeom>
                <a:avLst/>
                <a:gdLst>
                  <a:gd name="T0" fmla="*/ 2 w 2"/>
                  <a:gd name="T1" fmla="*/ 1 h 1"/>
                  <a:gd name="T2" fmla="*/ 0 w 2"/>
                  <a:gd name="T3" fmla="*/ 0 h 1"/>
                  <a:gd name="T4" fmla="*/ 0 w 2"/>
                  <a:gd name="T5" fmla="*/ 0 h 1"/>
                  <a:gd name="T6" fmla="*/ 0 w 2"/>
                  <a:gd name="T7" fmla="*/ 0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1"/>
                    </a:moveTo>
                    <a:lnTo>
                      <a:pt x="0" y="0"/>
                    </a:lnTo>
                    <a:lnTo>
                      <a:pt x="2" y="1"/>
                    </a:lnTo>
                    <a:close/>
                  </a:path>
                </a:pathLst>
              </a:custGeom>
              <a:solidFill>
                <a:srgbClr val="F1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4" name="Freeform 1027"/>
              <p:cNvSpPr>
                <a:spLocks/>
              </p:cNvSpPr>
              <p:nvPr/>
            </p:nvSpPr>
            <p:spPr bwMode="auto">
              <a:xfrm>
                <a:off x="970" y="1270"/>
                <a:ext cx="1015" cy="268"/>
              </a:xfrm>
              <a:custGeom>
                <a:avLst/>
                <a:gdLst>
                  <a:gd name="T0" fmla="*/ 996 w 1015"/>
                  <a:gd name="T1" fmla="*/ 15 h 535"/>
                  <a:gd name="T2" fmla="*/ 0 w 1015"/>
                  <a:gd name="T3" fmla="*/ 0 h 535"/>
                  <a:gd name="T4" fmla="*/ 18 w 1015"/>
                  <a:gd name="T5" fmla="*/ 3 h 535"/>
                  <a:gd name="T6" fmla="*/ 1015 w 1015"/>
                  <a:gd name="T7" fmla="*/ 17 h 535"/>
                  <a:gd name="T8" fmla="*/ 996 w 1015"/>
                  <a:gd name="T9" fmla="*/ 15 h 5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5" h="535">
                    <a:moveTo>
                      <a:pt x="996" y="465"/>
                    </a:moveTo>
                    <a:lnTo>
                      <a:pt x="0" y="0"/>
                    </a:lnTo>
                    <a:lnTo>
                      <a:pt x="18" y="72"/>
                    </a:lnTo>
                    <a:lnTo>
                      <a:pt x="1015" y="535"/>
                    </a:lnTo>
                    <a:lnTo>
                      <a:pt x="996" y="4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5" name="Freeform 1028"/>
              <p:cNvSpPr>
                <a:spLocks/>
              </p:cNvSpPr>
              <p:nvPr/>
            </p:nvSpPr>
            <p:spPr bwMode="auto">
              <a:xfrm>
                <a:off x="1983" y="896"/>
                <a:ext cx="361" cy="642"/>
              </a:xfrm>
              <a:custGeom>
                <a:avLst/>
                <a:gdLst>
                  <a:gd name="T0" fmla="*/ 2 w 361"/>
                  <a:gd name="T1" fmla="*/ 41 h 1283"/>
                  <a:gd name="T2" fmla="*/ 361 w 361"/>
                  <a:gd name="T3" fmla="*/ 1 h 1283"/>
                  <a:gd name="T4" fmla="*/ 328 w 361"/>
                  <a:gd name="T5" fmla="*/ 0 h 1283"/>
                  <a:gd name="T6" fmla="*/ 320 w 361"/>
                  <a:gd name="T7" fmla="*/ 1 h 1283"/>
                  <a:gd name="T8" fmla="*/ 321 w 361"/>
                  <a:gd name="T9" fmla="*/ 2 h 1283"/>
                  <a:gd name="T10" fmla="*/ 320 w 361"/>
                  <a:gd name="T11" fmla="*/ 2 h 1283"/>
                  <a:gd name="T12" fmla="*/ 318 w 361"/>
                  <a:gd name="T13" fmla="*/ 2 h 1283"/>
                  <a:gd name="T14" fmla="*/ 314 w 361"/>
                  <a:gd name="T15" fmla="*/ 3 h 1283"/>
                  <a:gd name="T16" fmla="*/ 309 w 361"/>
                  <a:gd name="T17" fmla="*/ 4 h 1283"/>
                  <a:gd name="T18" fmla="*/ 301 w 361"/>
                  <a:gd name="T19" fmla="*/ 5 h 1283"/>
                  <a:gd name="T20" fmla="*/ 292 w 361"/>
                  <a:gd name="T21" fmla="*/ 6 h 1283"/>
                  <a:gd name="T22" fmla="*/ 282 w 361"/>
                  <a:gd name="T23" fmla="*/ 8 h 1283"/>
                  <a:gd name="T24" fmla="*/ 269 w 361"/>
                  <a:gd name="T25" fmla="*/ 9 h 1283"/>
                  <a:gd name="T26" fmla="*/ 255 w 361"/>
                  <a:gd name="T27" fmla="*/ 11 h 1283"/>
                  <a:gd name="T28" fmla="*/ 239 w 361"/>
                  <a:gd name="T29" fmla="*/ 13 h 1283"/>
                  <a:gd name="T30" fmla="*/ 222 w 361"/>
                  <a:gd name="T31" fmla="*/ 15 h 1283"/>
                  <a:gd name="T32" fmla="*/ 205 w 361"/>
                  <a:gd name="T33" fmla="*/ 17 h 1283"/>
                  <a:gd name="T34" fmla="*/ 186 w 361"/>
                  <a:gd name="T35" fmla="*/ 20 h 1283"/>
                  <a:gd name="T36" fmla="*/ 164 w 361"/>
                  <a:gd name="T37" fmla="*/ 22 h 1283"/>
                  <a:gd name="T38" fmla="*/ 143 w 361"/>
                  <a:gd name="T39" fmla="*/ 24 h 1283"/>
                  <a:gd name="T40" fmla="*/ 121 w 361"/>
                  <a:gd name="T41" fmla="*/ 27 h 1283"/>
                  <a:gd name="T42" fmla="*/ 98 w 361"/>
                  <a:gd name="T43" fmla="*/ 30 h 1283"/>
                  <a:gd name="T44" fmla="*/ 74 w 361"/>
                  <a:gd name="T45" fmla="*/ 32 h 1283"/>
                  <a:gd name="T46" fmla="*/ 50 w 361"/>
                  <a:gd name="T47" fmla="*/ 35 h 1283"/>
                  <a:gd name="T48" fmla="*/ 26 w 361"/>
                  <a:gd name="T49" fmla="*/ 38 h 1283"/>
                  <a:gd name="T50" fmla="*/ 0 w 361"/>
                  <a:gd name="T51" fmla="*/ 41 h 1283"/>
                  <a:gd name="T52" fmla="*/ 2 w 361"/>
                  <a:gd name="T53" fmla="*/ 41 h 12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1" h="1283">
                    <a:moveTo>
                      <a:pt x="2" y="1283"/>
                    </a:moveTo>
                    <a:lnTo>
                      <a:pt x="361" y="16"/>
                    </a:lnTo>
                    <a:lnTo>
                      <a:pt x="328" y="0"/>
                    </a:lnTo>
                    <a:lnTo>
                      <a:pt x="320" y="31"/>
                    </a:lnTo>
                    <a:lnTo>
                      <a:pt x="321" y="34"/>
                    </a:lnTo>
                    <a:lnTo>
                      <a:pt x="320" y="45"/>
                    </a:lnTo>
                    <a:lnTo>
                      <a:pt x="318" y="61"/>
                    </a:lnTo>
                    <a:lnTo>
                      <a:pt x="314" y="85"/>
                    </a:lnTo>
                    <a:lnTo>
                      <a:pt x="309" y="114"/>
                    </a:lnTo>
                    <a:lnTo>
                      <a:pt x="301" y="148"/>
                    </a:lnTo>
                    <a:lnTo>
                      <a:pt x="292" y="188"/>
                    </a:lnTo>
                    <a:lnTo>
                      <a:pt x="282" y="235"/>
                    </a:lnTo>
                    <a:lnTo>
                      <a:pt x="269" y="286"/>
                    </a:lnTo>
                    <a:lnTo>
                      <a:pt x="255" y="342"/>
                    </a:lnTo>
                    <a:lnTo>
                      <a:pt x="239" y="404"/>
                    </a:lnTo>
                    <a:lnTo>
                      <a:pt x="222" y="469"/>
                    </a:lnTo>
                    <a:lnTo>
                      <a:pt x="205" y="539"/>
                    </a:lnTo>
                    <a:lnTo>
                      <a:pt x="186" y="612"/>
                    </a:lnTo>
                    <a:lnTo>
                      <a:pt x="164" y="688"/>
                    </a:lnTo>
                    <a:lnTo>
                      <a:pt x="143" y="767"/>
                    </a:lnTo>
                    <a:lnTo>
                      <a:pt x="121" y="851"/>
                    </a:lnTo>
                    <a:lnTo>
                      <a:pt x="98" y="934"/>
                    </a:lnTo>
                    <a:lnTo>
                      <a:pt x="74" y="1021"/>
                    </a:lnTo>
                    <a:lnTo>
                      <a:pt x="50" y="1108"/>
                    </a:lnTo>
                    <a:lnTo>
                      <a:pt x="26" y="1195"/>
                    </a:lnTo>
                    <a:lnTo>
                      <a:pt x="0" y="1283"/>
                    </a:lnTo>
                    <a:lnTo>
                      <a:pt x="2" y="1283"/>
                    </a:lnTo>
                    <a:close/>
                  </a:path>
                </a:pathLst>
              </a:custGeom>
              <a:solidFill>
                <a:srgbClr val="CCF3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6" name="Freeform 1029"/>
              <p:cNvSpPr>
                <a:spLocks/>
              </p:cNvSpPr>
              <p:nvPr/>
            </p:nvSpPr>
            <p:spPr bwMode="auto">
              <a:xfrm>
                <a:off x="1982" y="912"/>
                <a:ext cx="322" cy="626"/>
              </a:xfrm>
              <a:custGeom>
                <a:avLst/>
                <a:gdLst>
                  <a:gd name="T0" fmla="*/ 321 w 322"/>
                  <a:gd name="T1" fmla="*/ 0 h 1252"/>
                  <a:gd name="T2" fmla="*/ 322 w 322"/>
                  <a:gd name="T3" fmla="*/ 1 h 1252"/>
                  <a:gd name="T4" fmla="*/ 321 w 322"/>
                  <a:gd name="T5" fmla="*/ 1 h 1252"/>
                  <a:gd name="T6" fmla="*/ 319 w 322"/>
                  <a:gd name="T7" fmla="*/ 1 h 1252"/>
                  <a:gd name="T8" fmla="*/ 315 w 322"/>
                  <a:gd name="T9" fmla="*/ 2 h 1252"/>
                  <a:gd name="T10" fmla="*/ 310 w 322"/>
                  <a:gd name="T11" fmla="*/ 3 h 1252"/>
                  <a:gd name="T12" fmla="*/ 302 w 322"/>
                  <a:gd name="T13" fmla="*/ 4 h 1252"/>
                  <a:gd name="T14" fmla="*/ 293 w 322"/>
                  <a:gd name="T15" fmla="*/ 5 h 1252"/>
                  <a:gd name="T16" fmla="*/ 283 w 322"/>
                  <a:gd name="T17" fmla="*/ 7 h 1252"/>
                  <a:gd name="T18" fmla="*/ 270 w 322"/>
                  <a:gd name="T19" fmla="*/ 8 h 1252"/>
                  <a:gd name="T20" fmla="*/ 256 w 322"/>
                  <a:gd name="T21" fmla="*/ 10 h 1252"/>
                  <a:gd name="T22" fmla="*/ 240 w 322"/>
                  <a:gd name="T23" fmla="*/ 12 h 1252"/>
                  <a:gd name="T24" fmla="*/ 223 w 322"/>
                  <a:gd name="T25" fmla="*/ 14 h 1252"/>
                  <a:gd name="T26" fmla="*/ 206 w 322"/>
                  <a:gd name="T27" fmla="*/ 16 h 1252"/>
                  <a:gd name="T28" fmla="*/ 187 w 322"/>
                  <a:gd name="T29" fmla="*/ 19 h 1252"/>
                  <a:gd name="T30" fmla="*/ 165 w 322"/>
                  <a:gd name="T31" fmla="*/ 21 h 1252"/>
                  <a:gd name="T32" fmla="*/ 144 w 322"/>
                  <a:gd name="T33" fmla="*/ 23 h 1252"/>
                  <a:gd name="T34" fmla="*/ 122 w 322"/>
                  <a:gd name="T35" fmla="*/ 26 h 1252"/>
                  <a:gd name="T36" fmla="*/ 99 w 322"/>
                  <a:gd name="T37" fmla="*/ 29 h 1252"/>
                  <a:gd name="T38" fmla="*/ 75 w 322"/>
                  <a:gd name="T39" fmla="*/ 31 h 1252"/>
                  <a:gd name="T40" fmla="*/ 51 w 322"/>
                  <a:gd name="T41" fmla="*/ 34 h 1252"/>
                  <a:gd name="T42" fmla="*/ 27 w 322"/>
                  <a:gd name="T43" fmla="*/ 37 h 1252"/>
                  <a:gd name="T44" fmla="*/ 1 w 322"/>
                  <a:gd name="T45" fmla="*/ 40 h 1252"/>
                  <a:gd name="T46" fmla="*/ 0 w 322"/>
                  <a:gd name="T47" fmla="*/ 40 h 1252"/>
                  <a:gd name="T48" fmla="*/ 25 w 322"/>
                  <a:gd name="T49" fmla="*/ 37 h 1252"/>
                  <a:gd name="T50" fmla="*/ 51 w 322"/>
                  <a:gd name="T51" fmla="*/ 34 h 1252"/>
                  <a:gd name="T52" fmla="*/ 76 w 322"/>
                  <a:gd name="T53" fmla="*/ 31 h 1252"/>
                  <a:gd name="T54" fmla="*/ 100 w 322"/>
                  <a:gd name="T55" fmla="*/ 28 h 1252"/>
                  <a:gd name="T56" fmla="*/ 123 w 322"/>
                  <a:gd name="T57" fmla="*/ 26 h 1252"/>
                  <a:gd name="T58" fmla="*/ 146 w 322"/>
                  <a:gd name="T59" fmla="*/ 23 h 1252"/>
                  <a:gd name="T60" fmla="*/ 168 w 322"/>
                  <a:gd name="T61" fmla="*/ 21 h 1252"/>
                  <a:gd name="T62" fmla="*/ 188 w 322"/>
                  <a:gd name="T63" fmla="*/ 18 h 1252"/>
                  <a:gd name="T64" fmla="*/ 208 w 322"/>
                  <a:gd name="T65" fmla="*/ 16 h 1252"/>
                  <a:gd name="T66" fmla="*/ 225 w 322"/>
                  <a:gd name="T67" fmla="*/ 14 h 1252"/>
                  <a:gd name="T68" fmla="*/ 242 w 322"/>
                  <a:gd name="T69" fmla="*/ 12 h 1252"/>
                  <a:gd name="T70" fmla="*/ 257 w 322"/>
                  <a:gd name="T71" fmla="*/ 10 h 1252"/>
                  <a:gd name="T72" fmla="*/ 270 w 322"/>
                  <a:gd name="T73" fmla="*/ 8 h 1252"/>
                  <a:gd name="T74" fmla="*/ 281 w 322"/>
                  <a:gd name="T75" fmla="*/ 7 h 1252"/>
                  <a:gd name="T76" fmla="*/ 291 w 322"/>
                  <a:gd name="T77" fmla="*/ 5 h 1252"/>
                  <a:gd name="T78" fmla="*/ 300 w 322"/>
                  <a:gd name="T79" fmla="*/ 4 h 1252"/>
                  <a:gd name="T80" fmla="*/ 305 w 322"/>
                  <a:gd name="T81" fmla="*/ 3 h 1252"/>
                  <a:gd name="T82" fmla="*/ 310 w 322"/>
                  <a:gd name="T83" fmla="*/ 2 h 1252"/>
                  <a:gd name="T84" fmla="*/ 312 w 322"/>
                  <a:gd name="T85" fmla="*/ 2 h 1252"/>
                  <a:gd name="T86" fmla="*/ 312 w 322"/>
                  <a:gd name="T87" fmla="*/ 2 h 1252"/>
                  <a:gd name="T88" fmla="*/ 311 w 322"/>
                  <a:gd name="T89" fmla="*/ 1 h 1252"/>
                  <a:gd name="T90" fmla="*/ 321 w 322"/>
                  <a:gd name="T91" fmla="*/ 0 h 12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22" h="1252">
                    <a:moveTo>
                      <a:pt x="321" y="0"/>
                    </a:moveTo>
                    <a:lnTo>
                      <a:pt x="322" y="3"/>
                    </a:lnTo>
                    <a:lnTo>
                      <a:pt x="321" y="14"/>
                    </a:lnTo>
                    <a:lnTo>
                      <a:pt x="319" y="30"/>
                    </a:lnTo>
                    <a:lnTo>
                      <a:pt x="315" y="54"/>
                    </a:lnTo>
                    <a:lnTo>
                      <a:pt x="310" y="83"/>
                    </a:lnTo>
                    <a:lnTo>
                      <a:pt x="302" y="117"/>
                    </a:lnTo>
                    <a:lnTo>
                      <a:pt x="293" y="157"/>
                    </a:lnTo>
                    <a:lnTo>
                      <a:pt x="283" y="204"/>
                    </a:lnTo>
                    <a:lnTo>
                      <a:pt x="270" y="255"/>
                    </a:lnTo>
                    <a:lnTo>
                      <a:pt x="256" y="311"/>
                    </a:lnTo>
                    <a:lnTo>
                      <a:pt x="240" y="373"/>
                    </a:lnTo>
                    <a:lnTo>
                      <a:pt x="223" y="438"/>
                    </a:lnTo>
                    <a:lnTo>
                      <a:pt x="206" y="508"/>
                    </a:lnTo>
                    <a:lnTo>
                      <a:pt x="187" y="581"/>
                    </a:lnTo>
                    <a:lnTo>
                      <a:pt x="165" y="657"/>
                    </a:lnTo>
                    <a:lnTo>
                      <a:pt x="144" y="736"/>
                    </a:lnTo>
                    <a:lnTo>
                      <a:pt x="122" y="820"/>
                    </a:lnTo>
                    <a:lnTo>
                      <a:pt x="99" y="903"/>
                    </a:lnTo>
                    <a:lnTo>
                      <a:pt x="75" y="990"/>
                    </a:lnTo>
                    <a:lnTo>
                      <a:pt x="51" y="1077"/>
                    </a:lnTo>
                    <a:lnTo>
                      <a:pt x="27" y="1164"/>
                    </a:lnTo>
                    <a:lnTo>
                      <a:pt x="1" y="1252"/>
                    </a:lnTo>
                    <a:lnTo>
                      <a:pt x="0" y="1252"/>
                    </a:lnTo>
                    <a:lnTo>
                      <a:pt x="25" y="1162"/>
                    </a:lnTo>
                    <a:lnTo>
                      <a:pt x="51" y="1073"/>
                    </a:lnTo>
                    <a:lnTo>
                      <a:pt x="76" y="983"/>
                    </a:lnTo>
                    <a:lnTo>
                      <a:pt x="100" y="896"/>
                    </a:lnTo>
                    <a:lnTo>
                      <a:pt x="123" y="811"/>
                    </a:lnTo>
                    <a:lnTo>
                      <a:pt x="146" y="727"/>
                    </a:lnTo>
                    <a:lnTo>
                      <a:pt x="168" y="648"/>
                    </a:lnTo>
                    <a:lnTo>
                      <a:pt x="188" y="570"/>
                    </a:lnTo>
                    <a:lnTo>
                      <a:pt x="208" y="496"/>
                    </a:lnTo>
                    <a:lnTo>
                      <a:pt x="225" y="427"/>
                    </a:lnTo>
                    <a:lnTo>
                      <a:pt x="242" y="364"/>
                    </a:lnTo>
                    <a:lnTo>
                      <a:pt x="257" y="304"/>
                    </a:lnTo>
                    <a:lnTo>
                      <a:pt x="270" y="248"/>
                    </a:lnTo>
                    <a:lnTo>
                      <a:pt x="281" y="199"/>
                    </a:lnTo>
                    <a:lnTo>
                      <a:pt x="291" y="157"/>
                    </a:lnTo>
                    <a:lnTo>
                      <a:pt x="300" y="119"/>
                    </a:lnTo>
                    <a:lnTo>
                      <a:pt x="305" y="88"/>
                    </a:lnTo>
                    <a:lnTo>
                      <a:pt x="310" y="63"/>
                    </a:lnTo>
                    <a:lnTo>
                      <a:pt x="312" y="47"/>
                    </a:lnTo>
                    <a:lnTo>
                      <a:pt x="312" y="34"/>
                    </a:lnTo>
                    <a:lnTo>
                      <a:pt x="311" y="30"/>
                    </a:lnTo>
                    <a:lnTo>
                      <a:pt x="321" y="0"/>
                    </a:lnTo>
                    <a:close/>
                  </a:path>
                </a:pathLst>
              </a:custGeom>
              <a:solidFill>
                <a:srgbClr val="CDF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7" name="Freeform 1030"/>
              <p:cNvSpPr>
                <a:spLocks/>
              </p:cNvSpPr>
              <p:nvPr/>
            </p:nvSpPr>
            <p:spPr bwMode="auto">
              <a:xfrm>
                <a:off x="1982" y="927"/>
                <a:ext cx="312" cy="611"/>
              </a:xfrm>
              <a:custGeom>
                <a:avLst/>
                <a:gdLst>
                  <a:gd name="T0" fmla="*/ 0 w 312"/>
                  <a:gd name="T1" fmla="*/ 39 h 1222"/>
                  <a:gd name="T2" fmla="*/ 25 w 312"/>
                  <a:gd name="T3" fmla="*/ 36 h 1222"/>
                  <a:gd name="T4" fmla="*/ 51 w 312"/>
                  <a:gd name="T5" fmla="*/ 33 h 1222"/>
                  <a:gd name="T6" fmla="*/ 76 w 312"/>
                  <a:gd name="T7" fmla="*/ 30 h 1222"/>
                  <a:gd name="T8" fmla="*/ 100 w 312"/>
                  <a:gd name="T9" fmla="*/ 28 h 1222"/>
                  <a:gd name="T10" fmla="*/ 123 w 312"/>
                  <a:gd name="T11" fmla="*/ 25 h 1222"/>
                  <a:gd name="T12" fmla="*/ 146 w 312"/>
                  <a:gd name="T13" fmla="*/ 22 h 1222"/>
                  <a:gd name="T14" fmla="*/ 168 w 312"/>
                  <a:gd name="T15" fmla="*/ 20 h 1222"/>
                  <a:gd name="T16" fmla="*/ 188 w 312"/>
                  <a:gd name="T17" fmla="*/ 17 h 1222"/>
                  <a:gd name="T18" fmla="*/ 208 w 312"/>
                  <a:gd name="T19" fmla="*/ 15 h 1222"/>
                  <a:gd name="T20" fmla="*/ 225 w 312"/>
                  <a:gd name="T21" fmla="*/ 13 h 1222"/>
                  <a:gd name="T22" fmla="*/ 242 w 312"/>
                  <a:gd name="T23" fmla="*/ 11 h 1222"/>
                  <a:gd name="T24" fmla="*/ 257 w 312"/>
                  <a:gd name="T25" fmla="*/ 9 h 1222"/>
                  <a:gd name="T26" fmla="*/ 270 w 312"/>
                  <a:gd name="T27" fmla="*/ 7 h 1222"/>
                  <a:gd name="T28" fmla="*/ 281 w 312"/>
                  <a:gd name="T29" fmla="*/ 6 h 1222"/>
                  <a:gd name="T30" fmla="*/ 291 w 312"/>
                  <a:gd name="T31" fmla="*/ 4 h 1222"/>
                  <a:gd name="T32" fmla="*/ 300 w 312"/>
                  <a:gd name="T33" fmla="*/ 3 h 1222"/>
                  <a:gd name="T34" fmla="*/ 305 w 312"/>
                  <a:gd name="T35" fmla="*/ 2 h 1222"/>
                  <a:gd name="T36" fmla="*/ 310 w 312"/>
                  <a:gd name="T37" fmla="*/ 2 h 1222"/>
                  <a:gd name="T38" fmla="*/ 312 w 312"/>
                  <a:gd name="T39" fmla="*/ 1 h 1222"/>
                  <a:gd name="T40" fmla="*/ 312 w 312"/>
                  <a:gd name="T41" fmla="*/ 1 h 1222"/>
                  <a:gd name="T42" fmla="*/ 311 w 312"/>
                  <a:gd name="T43" fmla="*/ 0 h 1222"/>
                  <a:gd name="T44" fmla="*/ 302 w 312"/>
                  <a:gd name="T45" fmla="*/ 2 h 1222"/>
                  <a:gd name="T46" fmla="*/ 304 w 312"/>
                  <a:gd name="T47" fmla="*/ 2 h 1222"/>
                  <a:gd name="T48" fmla="*/ 302 w 312"/>
                  <a:gd name="T49" fmla="*/ 2 h 1222"/>
                  <a:gd name="T50" fmla="*/ 301 w 312"/>
                  <a:gd name="T51" fmla="*/ 3 h 1222"/>
                  <a:gd name="T52" fmla="*/ 297 w 312"/>
                  <a:gd name="T53" fmla="*/ 3 h 1222"/>
                  <a:gd name="T54" fmla="*/ 291 w 312"/>
                  <a:gd name="T55" fmla="*/ 4 h 1222"/>
                  <a:gd name="T56" fmla="*/ 283 w 312"/>
                  <a:gd name="T57" fmla="*/ 5 h 1222"/>
                  <a:gd name="T58" fmla="*/ 273 w 312"/>
                  <a:gd name="T59" fmla="*/ 7 h 1222"/>
                  <a:gd name="T60" fmla="*/ 261 w 312"/>
                  <a:gd name="T61" fmla="*/ 8 h 1222"/>
                  <a:gd name="T62" fmla="*/ 249 w 312"/>
                  <a:gd name="T63" fmla="*/ 10 h 1222"/>
                  <a:gd name="T64" fmla="*/ 235 w 312"/>
                  <a:gd name="T65" fmla="*/ 12 h 1222"/>
                  <a:gd name="T66" fmla="*/ 218 w 312"/>
                  <a:gd name="T67" fmla="*/ 14 h 1222"/>
                  <a:gd name="T68" fmla="*/ 201 w 312"/>
                  <a:gd name="T69" fmla="*/ 16 h 1222"/>
                  <a:gd name="T70" fmla="*/ 182 w 312"/>
                  <a:gd name="T71" fmla="*/ 18 h 1222"/>
                  <a:gd name="T72" fmla="*/ 163 w 312"/>
                  <a:gd name="T73" fmla="*/ 20 h 1222"/>
                  <a:gd name="T74" fmla="*/ 141 w 312"/>
                  <a:gd name="T75" fmla="*/ 23 h 1222"/>
                  <a:gd name="T76" fmla="*/ 120 w 312"/>
                  <a:gd name="T77" fmla="*/ 25 h 1222"/>
                  <a:gd name="T78" fmla="*/ 96 w 312"/>
                  <a:gd name="T79" fmla="*/ 28 h 1222"/>
                  <a:gd name="T80" fmla="*/ 74 w 312"/>
                  <a:gd name="T81" fmla="*/ 30 h 1222"/>
                  <a:gd name="T82" fmla="*/ 49 w 312"/>
                  <a:gd name="T83" fmla="*/ 33 h 1222"/>
                  <a:gd name="T84" fmla="*/ 24 w 312"/>
                  <a:gd name="T85" fmla="*/ 36 h 1222"/>
                  <a:gd name="T86" fmla="*/ 0 w 312"/>
                  <a:gd name="T87" fmla="*/ 39 h 1222"/>
                  <a:gd name="T88" fmla="*/ 0 w 312"/>
                  <a:gd name="T89" fmla="*/ 39 h 12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12" h="1222">
                    <a:moveTo>
                      <a:pt x="0" y="1222"/>
                    </a:moveTo>
                    <a:lnTo>
                      <a:pt x="25" y="1132"/>
                    </a:lnTo>
                    <a:lnTo>
                      <a:pt x="51" y="1043"/>
                    </a:lnTo>
                    <a:lnTo>
                      <a:pt x="76" y="953"/>
                    </a:lnTo>
                    <a:lnTo>
                      <a:pt x="100" y="866"/>
                    </a:lnTo>
                    <a:lnTo>
                      <a:pt x="123" y="781"/>
                    </a:lnTo>
                    <a:lnTo>
                      <a:pt x="146" y="697"/>
                    </a:lnTo>
                    <a:lnTo>
                      <a:pt x="168" y="618"/>
                    </a:lnTo>
                    <a:lnTo>
                      <a:pt x="188" y="540"/>
                    </a:lnTo>
                    <a:lnTo>
                      <a:pt x="208" y="466"/>
                    </a:lnTo>
                    <a:lnTo>
                      <a:pt x="225" y="397"/>
                    </a:lnTo>
                    <a:lnTo>
                      <a:pt x="242" y="334"/>
                    </a:lnTo>
                    <a:lnTo>
                      <a:pt x="257" y="274"/>
                    </a:lnTo>
                    <a:lnTo>
                      <a:pt x="270" y="218"/>
                    </a:lnTo>
                    <a:lnTo>
                      <a:pt x="281" y="169"/>
                    </a:lnTo>
                    <a:lnTo>
                      <a:pt x="291" y="127"/>
                    </a:lnTo>
                    <a:lnTo>
                      <a:pt x="300" y="89"/>
                    </a:lnTo>
                    <a:lnTo>
                      <a:pt x="305" y="58"/>
                    </a:lnTo>
                    <a:lnTo>
                      <a:pt x="310" y="33"/>
                    </a:lnTo>
                    <a:lnTo>
                      <a:pt x="312" y="17"/>
                    </a:lnTo>
                    <a:lnTo>
                      <a:pt x="312" y="4"/>
                    </a:lnTo>
                    <a:lnTo>
                      <a:pt x="311" y="0"/>
                    </a:lnTo>
                    <a:lnTo>
                      <a:pt x="302" y="33"/>
                    </a:lnTo>
                    <a:lnTo>
                      <a:pt x="304" y="37"/>
                    </a:lnTo>
                    <a:lnTo>
                      <a:pt x="302" y="48"/>
                    </a:lnTo>
                    <a:lnTo>
                      <a:pt x="301" y="66"/>
                    </a:lnTo>
                    <a:lnTo>
                      <a:pt x="297" y="89"/>
                    </a:lnTo>
                    <a:lnTo>
                      <a:pt x="291" y="120"/>
                    </a:lnTo>
                    <a:lnTo>
                      <a:pt x="283" y="156"/>
                    </a:lnTo>
                    <a:lnTo>
                      <a:pt x="273" y="198"/>
                    </a:lnTo>
                    <a:lnTo>
                      <a:pt x="261" y="245"/>
                    </a:lnTo>
                    <a:lnTo>
                      <a:pt x="249" y="299"/>
                    </a:lnTo>
                    <a:lnTo>
                      <a:pt x="235" y="357"/>
                    </a:lnTo>
                    <a:lnTo>
                      <a:pt x="218" y="419"/>
                    </a:lnTo>
                    <a:lnTo>
                      <a:pt x="201" y="487"/>
                    </a:lnTo>
                    <a:lnTo>
                      <a:pt x="182" y="558"/>
                    </a:lnTo>
                    <a:lnTo>
                      <a:pt x="163" y="632"/>
                    </a:lnTo>
                    <a:lnTo>
                      <a:pt x="141" y="710"/>
                    </a:lnTo>
                    <a:lnTo>
                      <a:pt x="120" y="792"/>
                    </a:lnTo>
                    <a:lnTo>
                      <a:pt x="96" y="875"/>
                    </a:lnTo>
                    <a:lnTo>
                      <a:pt x="74" y="960"/>
                    </a:lnTo>
                    <a:lnTo>
                      <a:pt x="49" y="1047"/>
                    </a:lnTo>
                    <a:lnTo>
                      <a:pt x="24" y="1134"/>
                    </a:lnTo>
                    <a:lnTo>
                      <a:pt x="0" y="1222"/>
                    </a:lnTo>
                    <a:close/>
                  </a:path>
                </a:pathLst>
              </a:custGeom>
              <a:solidFill>
                <a:srgbClr val="CFF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8" name="Freeform 1031"/>
              <p:cNvSpPr>
                <a:spLocks/>
              </p:cNvSpPr>
              <p:nvPr/>
            </p:nvSpPr>
            <p:spPr bwMode="auto">
              <a:xfrm>
                <a:off x="1981" y="944"/>
                <a:ext cx="305" cy="594"/>
              </a:xfrm>
              <a:custGeom>
                <a:avLst/>
                <a:gdLst>
                  <a:gd name="T0" fmla="*/ 303 w 305"/>
                  <a:gd name="T1" fmla="*/ 0 h 1189"/>
                  <a:gd name="T2" fmla="*/ 305 w 305"/>
                  <a:gd name="T3" fmla="*/ 0 h 1189"/>
                  <a:gd name="T4" fmla="*/ 303 w 305"/>
                  <a:gd name="T5" fmla="*/ 0 h 1189"/>
                  <a:gd name="T6" fmla="*/ 302 w 305"/>
                  <a:gd name="T7" fmla="*/ 1 h 1189"/>
                  <a:gd name="T8" fmla="*/ 298 w 305"/>
                  <a:gd name="T9" fmla="*/ 1 h 1189"/>
                  <a:gd name="T10" fmla="*/ 292 w 305"/>
                  <a:gd name="T11" fmla="*/ 2 h 1189"/>
                  <a:gd name="T12" fmla="*/ 284 w 305"/>
                  <a:gd name="T13" fmla="*/ 3 h 1189"/>
                  <a:gd name="T14" fmla="*/ 274 w 305"/>
                  <a:gd name="T15" fmla="*/ 5 h 1189"/>
                  <a:gd name="T16" fmla="*/ 262 w 305"/>
                  <a:gd name="T17" fmla="*/ 6 h 1189"/>
                  <a:gd name="T18" fmla="*/ 250 w 305"/>
                  <a:gd name="T19" fmla="*/ 8 h 1189"/>
                  <a:gd name="T20" fmla="*/ 236 w 305"/>
                  <a:gd name="T21" fmla="*/ 10 h 1189"/>
                  <a:gd name="T22" fmla="*/ 219 w 305"/>
                  <a:gd name="T23" fmla="*/ 12 h 1189"/>
                  <a:gd name="T24" fmla="*/ 202 w 305"/>
                  <a:gd name="T25" fmla="*/ 14 h 1189"/>
                  <a:gd name="T26" fmla="*/ 183 w 305"/>
                  <a:gd name="T27" fmla="*/ 16 h 1189"/>
                  <a:gd name="T28" fmla="*/ 164 w 305"/>
                  <a:gd name="T29" fmla="*/ 18 h 1189"/>
                  <a:gd name="T30" fmla="*/ 142 w 305"/>
                  <a:gd name="T31" fmla="*/ 21 h 1189"/>
                  <a:gd name="T32" fmla="*/ 121 w 305"/>
                  <a:gd name="T33" fmla="*/ 23 h 1189"/>
                  <a:gd name="T34" fmla="*/ 97 w 305"/>
                  <a:gd name="T35" fmla="*/ 26 h 1189"/>
                  <a:gd name="T36" fmla="*/ 75 w 305"/>
                  <a:gd name="T37" fmla="*/ 28 h 1189"/>
                  <a:gd name="T38" fmla="*/ 50 w 305"/>
                  <a:gd name="T39" fmla="*/ 31 h 1189"/>
                  <a:gd name="T40" fmla="*/ 25 w 305"/>
                  <a:gd name="T41" fmla="*/ 34 h 1189"/>
                  <a:gd name="T42" fmla="*/ 1 w 305"/>
                  <a:gd name="T43" fmla="*/ 37 h 1189"/>
                  <a:gd name="T44" fmla="*/ 0 w 305"/>
                  <a:gd name="T45" fmla="*/ 37 h 1189"/>
                  <a:gd name="T46" fmla="*/ 24 w 305"/>
                  <a:gd name="T47" fmla="*/ 34 h 1189"/>
                  <a:gd name="T48" fmla="*/ 48 w 305"/>
                  <a:gd name="T49" fmla="*/ 31 h 1189"/>
                  <a:gd name="T50" fmla="*/ 72 w 305"/>
                  <a:gd name="T51" fmla="*/ 29 h 1189"/>
                  <a:gd name="T52" fmla="*/ 94 w 305"/>
                  <a:gd name="T53" fmla="*/ 26 h 1189"/>
                  <a:gd name="T54" fmla="*/ 115 w 305"/>
                  <a:gd name="T55" fmla="*/ 24 h 1189"/>
                  <a:gd name="T56" fmla="*/ 137 w 305"/>
                  <a:gd name="T57" fmla="*/ 21 h 1189"/>
                  <a:gd name="T58" fmla="*/ 158 w 305"/>
                  <a:gd name="T59" fmla="*/ 19 h 1189"/>
                  <a:gd name="T60" fmla="*/ 178 w 305"/>
                  <a:gd name="T61" fmla="*/ 16 h 1189"/>
                  <a:gd name="T62" fmla="*/ 195 w 305"/>
                  <a:gd name="T63" fmla="*/ 14 h 1189"/>
                  <a:gd name="T64" fmla="*/ 212 w 305"/>
                  <a:gd name="T65" fmla="*/ 12 h 1189"/>
                  <a:gd name="T66" fmla="*/ 227 w 305"/>
                  <a:gd name="T67" fmla="*/ 10 h 1189"/>
                  <a:gd name="T68" fmla="*/ 241 w 305"/>
                  <a:gd name="T69" fmla="*/ 9 h 1189"/>
                  <a:gd name="T70" fmla="*/ 254 w 305"/>
                  <a:gd name="T71" fmla="*/ 7 h 1189"/>
                  <a:gd name="T72" fmla="*/ 265 w 305"/>
                  <a:gd name="T73" fmla="*/ 6 h 1189"/>
                  <a:gd name="T74" fmla="*/ 275 w 305"/>
                  <a:gd name="T75" fmla="*/ 4 h 1189"/>
                  <a:gd name="T76" fmla="*/ 282 w 305"/>
                  <a:gd name="T77" fmla="*/ 3 h 1189"/>
                  <a:gd name="T78" fmla="*/ 288 w 305"/>
                  <a:gd name="T79" fmla="*/ 2 h 1189"/>
                  <a:gd name="T80" fmla="*/ 292 w 305"/>
                  <a:gd name="T81" fmla="*/ 2 h 1189"/>
                  <a:gd name="T82" fmla="*/ 295 w 305"/>
                  <a:gd name="T83" fmla="*/ 1 h 1189"/>
                  <a:gd name="T84" fmla="*/ 295 w 305"/>
                  <a:gd name="T85" fmla="*/ 1 h 1189"/>
                  <a:gd name="T86" fmla="*/ 294 w 305"/>
                  <a:gd name="T87" fmla="*/ 1 h 1189"/>
                  <a:gd name="T88" fmla="*/ 303 w 305"/>
                  <a:gd name="T89" fmla="*/ 0 h 11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05" h="1189">
                    <a:moveTo>
                      <a:pt x="303" y="0"/>
                    </a:moveTo>
                    <a:lnTo>
                      <a:pt x="305" y="4"/>
                    </a:lnTo>
                    <a:lnTo>
                      <a:pt x="303" y="15"/>
                    </a:lnTo>
                    <a:lnTo>
                      <a:pt x="302" y="33"/>
                    </a:lnTo>
                    <a:lnTo>
                      <a:pt x="298" y="56"/>
                    </a:lnTo>
                    <a:lnTo>
                      <a:pt x="292" y="87"/>
                    </a:lnTo>
                    <a:lnTo>
                      <a:pt x="284" y="123"/>
                    </a:lnTo>
                    <a:lnTo>
                      <a:pt x="274" y="165"/>
                    </a:lnTo>
                    <a:lnTo>
                      <a:pt x="262" y="212"/>
                    </a:lnTo>
                    <a:lnTo>
                      <a:pt x="250" y="266"/>
                    </a:lnTo>
                    <a:lnTo>
                      <a:pt x="236" y="324"/>
                    </a:lnTo>
                    <a:lnTo>
                      <a:pt x="219" y="386"/>
                    </a:lnTo>
                    <a:lnTo>
                      <a:pt x="202" y="454"/>
                    </a:lnTo>
                    <a:lnTo>
                      <a:pt x="183" y="525"/>
                    </a:lnTo>
                    <a:lnTo>
                      <a:pt x="164" y="599"/>
                    </a:lnTo>
                    <a:lnTo>
                      <a:pt x="142" y="677"/>
                    </a:lnTo>
                    <a:lnTo>
                      <a:pt x="121" y="759"/>
                    </a:lnTo>
                    <a:lnTo>
                      <a:pt x="97" y="842"/>
                    </a:lnTo>
                    <a:lnTo>
                      <a:pt x="75" y="927"/>
                    </a:lnTo>
                    <a:lnTo>
                      <a:pt x="50" y="1014"/>
                    </a:lnTo>
                    <a:lnTo>
                      <a:pt x="25" y="1101"/>
                    </a:lnTo>
                    <a:lnTo>
                      <a:pt x="1" y="1189"/>
                    </a:lnTo>
                    <a:lnTo>
                      <a:pt x="0" y="1189"/>
                    </a:lnTo>
                    <a:lnTo>
                      <a:pt x="24" y="1102"/>
                    </a:lnTo>
                    <a:lnTo>
                      <a:pt x="48" y="1019"/>
                    </a:lnTo>
                    <a:lnTo>
                      <a:pt x="72" y="934"/>
                    </a:lnTo>
                    <a:lnTo>
                      <a:pt x="94" y="853"/>
                    </a:lnTo>
                    <a:lnTo>
                      <a:pt x="115" y="771"/>
                    </a:lnTo>
                    <a:lnTo>
                      <a:pt x="137" y="693"/>
                    </a:lnTo>
                    <a:lnTo>
                      <a:pt x="158" y="617"/>
                    </a:lnTo>
                    <a:lnTo>
                      <a:pt x="178" y="543"/>
                    </a:lnTo>
                    <a:lnTo>
                      <a:pt x="195" y="474"/>
                    </a:lnTo>
                    <a:lnTo>
                      <a:pt x="212" y="409"/>
                    </a:lnTo>
                    <a:lnTo>
                      <a:pt x="227" y="348"/>
                    </a:lnTo>
                    <a:lnTo>
                      <a:pt x="241" y="291"/>
                    </a:lnTo>
                    <a:lnTo>
                      <a:pt x="254" y="241"/>
                    </a:lnTo>
                    <a:lnTo>
                      <a:pt x="265" y="194"/>
                    </a:lnTo>
                    <a:lnTo>
                      <a:pt x="275" y="154"/>
                    </a:lnTo>
                    <a:lnTo>
                      <a:pt x="282" y="118"/>
                    </a:lnTo>
                    <a:lnTo>
                      <a:pt x="288" y="89"/>
                    </a:lnTo>
                    <a:lnTo>
                      <a:pt x="292" y="65"/>
                    </a:lnTo>
                    <a:lnTo>
                      <a:pt x="295" y="49"/>
                    </a:lnTo>
                    <a:lnTo>
                      <a:pt x="295" y="38"/>
                    </a:lnTo>
                    <a:lnTo>
                      <a:pt x="294" y="34"/>
                    </a:lnTo>
                    <a:lnTo>
                      <a:pt x="303" y="0"/>
                    </a:lnTo>
                    <a:close/>
                  </a:path>
                </a:pathLst>
              </a:custGeom>
              <a:solidFill>
                <a:srgbClr val="D1F1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79" name="Freeform 1032"/>
              <p:cNvSpPr>
                <a:spLocks/>
              </p:cNvSpPr>
              <p:nvPr/>
            </p:nvSpPr>
            <p:spPr bwMode="auto">
              <a:xfrm>
                <a:off x="1979" y="961"/>
                <a:ext cx="297" cy="577"/>
              </a:xfrm>
              <a:custGeom>
                <a:avLst/>
                <a:gdLst>
                  <a:gd name="T0" fmla="*/ 2 w 297"/>
                  <a:gd name="T1" fmla="*/ 36 h 1155"/>
                  <a:gd name="T2" fmla="*/ 26 w 297"/>
                  <a:gd name="T3" fmla="*/ 33 h 1155"/>
                  <a:gd name="T4" fmla="*/ 50 w 297"/>
                  <a:gd name="T5" fmla="*/ 30 h 1155"/>
                  <a:gd name="T6" fmla="*/ 74 w 297"/>
                  <a:gd name="T7" fmla="*/ 28 h 1155"/>
                  <a:gd name="T8" fmla="*/ 96 w 297"/>
                  <a:gd name="T9" fmla="*/ 25 h 1155"/>
                  <a:gd name="T10" fmla="*/ 117 w 297"/>
                  <a:gd name="T11" fmla="*/ 23 h 1155"/>
                  <a:gd name="T12" fmla="*/ 139 w 297"/>
                  <a:gd name="T13" fmla="*/ 20 h 1155"/>
                  <a:gd name="T14" fmla="*/ 160 w 297"/>
                  <a:gd name="T15" fmla="*/ 18 h 1155"/>
                  <a:gd name="T16" fmla="*/ 180 w 297"/>
                  <a:gd name="T17" fmla="*/ 15 h 1155"/>
                  <a:gd name="T18" fmla="*/ 197 w 297"/>
                  <a:gd name="T19" fmla="*/ 13 h 1155"/>
                  <a:gd name="T20" fmla="*/ 214 w 297"/>
                  <a:gd name="T21" fmla="*/ 11 h 1155"/>
                  <a:gd name="T22" fmla="*/ 229 w 297"/>
                  <a:gd name="T23" fmla="*/ 9 h 1155"/>
                  <a:gd name="T24" fmla="*/ 243 w 297"/>
                  <a:gd name="T25" fmla="*/ 8 h 1155"/>
                  <a:gd name="T26" fmla="*/ 256 w 297"/>
                  <a:gd name="T27" fmla="*/ 6 h 1155"/>
                  <a:gd name="T28" fmla="*/ 267 w 297"/>
                  <a:gd name="T29" fmla="*/ 5 h 1155"/>
                  <a:gd name="T30" fmla="*/ 277 w 297"/>
                  <a:gd name="T31" fmla="*/ 3 h 1155"/>
                  <a:gd name="T32" fmla="*/ 284 w 297"/>
                  <a:gd name="T33" fmla="*/ 2 h 1155"/>
                  <a:gd name="T34" fmla="*/ 290 w 297"/>
                  <a:gd name="T35" fmla="*/ 1 h 1155"/>
                  <a:gd name="T36" fmla="*/ 294 w 297"/>
                  <a:gd name="T37" fmla="*/ 0 h 1155"/>
                  <a:gd name="T38" fmla="*/ 297 w 297"/>
                  <a:gd name="T39" fmla="*/ 0 h 1155"/>
                  <a:gd name="T40" fmla="*/ 297 w 297"/>
                  <a:gd name="T41" fmla="*/ 0 h 1155"/>
                  <a:gd name="T42" fmla="*/ 296 w 297"/>
                  <a:gd name="T43" fmla="*/ 0 h 1155"/>
                  <a:gd name="T44" fmla="*/ 286 w 297"/>
                  <a:gd name="T45" fmla="*/ 1 h 1155"/>
                  <a:gd name="T46" fmla="*/ 287 w 297"/>
                  <a:gd name="T47" fmla="*/ 1 h 1155"/>
                  <a:gd name="T48" fmla="*/ 286 w 297"/>
                  <a:gd name="T49" fmla="*/ 1 h 1155"/>
                  <a:gd name="T50" fmla="*/ 284 w 297"/>
                  <a:gd name="T51" fmla="*/ 2 h 1155"/>
                  <a:gd name="T52" fmla="*/ 280 w 297"/>
                  <a:gd name="T53" fmla="*/ 2 h 1155"/>
                  <a:gd name="T54" fmla="*/ 274 w 297"/>
                  <a:gd name="T55" fmla="*/ 3 h 1155"/>
                  <a:gd name="T56" fmla="*/ 267 w 297"/>
                  <a:gd name="T57" fmla="*/ 4 h 1155"/>
                  <a:gd name="T58" fmla="*/ 257 w 297"/>
                  <a:gd name="T59" fmla="*/ 5 h 1155"/>
                  <a:gd name="T60" fmla="*/ 248 w 297"/>
                  <a:gd name="T61" fmla="*/ 7 h 1155"/>
                  <a:gd name="T62" fmla="*/ 235 w 297"/>
                  <a:gd name="T63" fmla="*/ 8 h 1155"/>
                  <a:gd name="T64" fmla="*/ 222 w 297"/>
                  <a:gd name="T65" fmla="*/ 10 h 1155"/>
                  <a:gd name="T66" fmla="*/ 207 w 297"/>
                  <a:gd name="T67" fmla="*/ 12 h 1155"/>
                  <a:gd name="T68" fmla="*/ 190 w 297"/>
                  <a:gd name="T69" fmla="*/ 14 h 1155"/>
                  <a:gd name="T70" fmla="*/ 173 w 297"/>
                  <a:gd name="T71" fmla="*/ 16 h 1155"/>
                  <a:gd name="T72" fmla="*/ 154 w 297"/>
                  <a:gd name="T73" fmla="*/ 18 h 1155"/>
                  <a:gd name="T74" fmla="*/ 134 w 297"/>
                  <a:gd name="T75" fmla="*/ 21 h 1155"/>
                  <a:gd name="T76" fmla="*/ 113 w 297"/>
                  <a:gd name="T77" fmla="*/ 23 h 1155"/>
                  <a:gd name="T78" fmla="*/ 92 w 297"/>
                  <a:gd name="T79" fmla="*/ 25 h 1155"/>
                  <a:gd name="T80" fmla="*/ 69 w 297"/>
                  <a:gd name="T81" fmla="*/ 28 h 1155"/>
                  <a:gd name="T82" fmla="*/ 47 w 297"/>
                  <a:gd name="T83" fmla="*/ 30 h 1155"/>
                  <a:gd name="T84" fmla="*/ 24 w 297"/>
                  <a:gd name="T85" fmla="*/ 33 h 1155"/>
                  <a:gd name="T86" fmla="*/ 0 w 297"/>
                  <a:gd name="T87" fmla="*/ 36 h 1155"/>
                  <a:gd name="T88" fmla="*/ 2 w 297"/>
                  <a:gd name="T89" fmla="*/ 36 h 11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7" h="1155">
                    <a:moveTo>
                      <a:pt x="2" y="1155"/>
                    </a:moveTo>
                    <a:lnTo>
                      <a:pt x="26" y="1068"/>
                    </a:lnTo>
                    <a:lnTo>
                      <a:pt x="50" y="985"/>
                    </a:lnTo>
                    <a:lnTo>
                      <a:pt x="74" y="900"/>
                    </a:lnTo>
                    <a:lnTo>
                      <a:pt x="96" y="819"/>
                    </a:lnTo>
                    <a:lnTo>
                      <a:pt x="117" y="737"/>
                    </a:lnTo>
                    <a:lnTo>
                      <a:pt x="139" y="659"/>
                    </a:lnTo>
                    <a:lnTo>
                      <a:pt x="160" y="583"/>
                    </a:lnTo>
                    <a:lnTo>
                      <a:pt x="180" y="509"/>
                    </a:lnTo>
                    <a:lnTo>
                      <a:pt x="197" y="440"/>
                    </a:lnTo>
                    <a:lnTo>
                      <a:pt x="214" y="375"/>
                    </a:lnTo>
                    <a:lnTo>
                      <a:pt x="229" y="314"/>
                    </a:lnTo>
                    <a:lnTo>
                      <a:pt x="243" y="257"/>
                    </a:lnTo>
                    <a:lnTo>
                      <a:pt x="256" y="207"/>
                    </a:lnTo>
                    <a:lnTo>
                      <a:pt x="267" y="160"/>
                    </a:lnTo>
                    <a:lnTo>
                      <a:pt x="277" y="120"/>
                    </a:lnTo>
                    <a:lnTo>
                      <a:pt x="284" y="84"/>
                    </a:lnTo>
                    <a:lnTo>
                      <a:pt x="290" y="55"/>
                    </a:lnTo>
                    <a:lnTo>
                      <a:pt x="294" y="31"/>
                    </a:lnTo>
                    <a:lnTo>
                      <a:pt x="297" y="15"/>
                    </a:lnTo>
                    <a:lnTo>
                      <a:pt x="297" y="4"/>
                    </a:lnTo>
                    <a:lnTo>
                      <a:pt x="296" y="0"/>
                    </a:lnTo>
                    <a:lnTo>
                      <a:pt x="286" y="37"/>
                    </a:lnTo>
                    <a:lnTo>
                      <a:pt x="287" y="40"/>
                    </a:lnTo>
                    <a:lnTo>
                      <a:pt x="286" y="51"/>
                    </a:lnTo>
                    <a:lnTo>
                      <a:pt x="284" y="67"/>
                    </a:lnTo>
                    <a:lnTo>
                      <a:pt x="280" y="89"/>
                    </a:lnTo>
                    <a:lnTo>
                      <a:pt x="274" y="118"/>
                    </a:lnTo>
                    <a:lnTo>
                      <a:pt x="267" y="151"/>
                    </a:lnTo>
                    <a:lnTo>
                      <a:pt x="257" y="191"/>
                    </a:lnTo>
                    <a:lnTo>
                      <a:pt x="248" y="236"/>
                    </a:lnTo>
                    <a:lnTo>
                      <a:pt x="235" y="286"/>
                    </a:lnTo>
                    <a:lnTo>
                      <a:pt x="222" y="341"/>
                    </a:lnTo>
                    <a:lnTo>
                      <a:pt x="207" y="399"/>
                    </a:lnTo>
                    <a:lnTo>
                      <a:pt x="190" y="462"/>
                    </a:lnTo>
                    <a:lnTo>
                      <a:pt x="173" y="529"/>
                    </a:lnTo>
                    <a:lnTo>
                      <a:pt x="154" y="600"/>
                    </a:lnTo>
                    <a:lnTo>
                      <a:pt x="134" y="674"/>
                    </a:lnTo>
                    <a:lnTo>
                      <a:pt x="113" y="750"/>
                    </a:lnTo>
                    <a:lnTo>
                      <a:pt x="92" y="828"/>
                    </a:lnTo>
                    <a:lnTo>
                      <a:pt x="69" y="907"/>
                    </a:lnTo>
                    <a:lnTo>
                      <a:pt x="47" y="989"/>
                    </a:lnTo>
                    <a:lnTo>
                      <a:pt x="24" y="1072"/>
                    </a:lnTo>
                    <a:lnTo>
                      <a:pt x="0" y="1154"/>
                    </a:lnTo>
                    <a:lnTo>
                      <a:pt x="2" y="1155"/>
                    </a:lnTo>
                    <a:close/>
                  </a:path>
                </a:pathLst>
              </a:custGeom>
              <a:solidFill>
                <a:srgbClr val="D2F1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0" name="Freeform 1033"/>
              <p:cNvSpPr>
                <a:spLocks/>
              </p:cNvSpPr>
              <p:nvPr/>
            </p:nvSpPr>
            <p:spPr bwMode="auto">
              <a:xfrm>
                <a:off x="1979" y="979"/>
                <a:ext cx="287" cy="558"/>
              </a:xfrm>
              <a:custGeom>
                <a:avLst/>
                <a:gdLst>
                  <a:gd name="T0" fmla="*/ 286 w 287"/>
                  <a:gd name="T1" fmla="*/ 0 h 1117"/>
                  <a:gd name="T2" fmla="*/ 287 w 287"/>
                  <a:gd name="T3" fmla="*/ 0 h 1117"/>
                  <a:gd name="T4" fmla="*/ 286 w 287"/>
                  <a:gd name="T5" fmla="*/ 0 h 1117"/>
                  <a:gd name="T6" fmla="*/ 284 w 287"/>
                  <a:gd name="T7" fmla="*/ 0 h 1117"/>
                  <a:gd name="T8" fmla="*/ 280 w 287"/>
                  <a:gd name="T9" fmla="*/ 1 h 1117"/>
                  <a:gd name="T10" fmla="*/ 274 w 287"/>
                  <a:gd name="T11" fmla="*/ 2 h 1117"/>
                  <a:gd name="T12" fmla="*/ 267 w 287"/>
                  <a:gd name="T13" fmla="*/ 3 h 1117"/>
                  <a:gd name="T14" fmla="*/ 257 w 287"/>
                  <a:gd name="T15" fmla="*/ 4 h 1117"/>
                  <a:gd name="T16" fmla="*/ 248 w 287"/>
                  <a:gd name="T17" fmla="*/ 6 h 1117"/>
                  <a:gd name="T18" fmla="*/ 235 w 287"/>
                  <a:gd name="T19" fmla="*/ 7 h 1117"/>
                  <a:gd name="T20" fmla="*/ 222 w 287"/>
                  <a:gd name="T21" fmla="*/ 9 h 1117"/>
                  <a:gd name="T22" fmla="*/ 207 w 287"/>
                  <a:gd name="T23" fmla="*/ 11 h 1117"/>
                  <a:gd name="T24" fmla="*/ 190 w 287"/>
                  <a:gd name="T25" fmla="*/ 13 h 1117"/>
                  <a:gd name="T26" fmla="*/ 173 w 287"/>
                  <a:gd name="T27" fmla="*/ 15 h 1117"/>
                  <a:gd name="T28" fmla="*/ 154 w 287"/>
                  <a:gd name="T29" fmla="*/ 17 h 1117"/>
                  <a:gd name="T30" fmla="*/ 134 w 287"/>
                  <a:gd name="T31" fmla="*/ 19 h 1117"/>
                  <a:gd name="T32" fmla="*/ 113 w 287"/>
                  <a:gd name="T33" fmla="*/ 22 h 1117"/>
                  <a:gd name="T34" fmla="*/ 92 w 287"/>
                  <a:gd name="T35" fmla="*/ 24 h 1117"/>
                  <a:gd name="T36" fmla="*/ 69 w 287"/>
                  <a:gd name="T37" fmla="*/ 27 h 1117"/>
                  <a:gd name="T38" fmla="*/ 47 w 287"/>
                  <a:gd name="T39" fmla="*/ 29 h 1117"/>
                  <a:gd name="T40" fmla="*/ 24 w 287"/>
                  <a:gd name="T41" fmla="*/ 32 h 1117"/>
                  <a:gd name="T42" fmla="*/ 0 w 287"/>
                  <a:gd name="T43" fmla="*/ 34 h 1117"/>
                  <a:gd name="T44" fmla="*/ 0 w 287"/>
                  <a:gd name="T45" fmla="*/ 34 h 1117"/>
                  <a:gd name="T46" fmla="*/ 23 w 287"/>
                  <a:gd name="T47" fmla="*/ 32 h 1117"/>
                  <a:gd name="T48" fmla="*/ 47 w 287"/>
                  <a:gd name="T49" fmla="*/ 29 h 1117"/>
                  <a:gd name="T50" fmla="*/ 69 w 287"/>
                  <a:gd name="T51" fmla="*/ 27 h 1117"/>
                  <a:gd name="T52" fmla="*/ 92 w 287"/>
                  <a:gd name="T53" fmla="*/ 24 h 1117"/>
                  <a:gd name="T54" fmla="*/ 113 w 287"/>
                  <a:gd name="T55" fmla="*/ 22 h 1117"/>
                  <a:gd name="T56" fmla="*/ 134 w 287"/>
                  <a:gd name="T57" fmla="*/ 19 h 1117"/>
                  <a:gd name="T58" fmla="*/ 154 w 287"/>
                  <a:gd name="T59" fmla="*/ 17 h 1117"/>
                  <a:gd name="T60" fmla="*/ 173 w 287"/>
                  <a:gd name="T61" fmla="*/ 15 h 1117"/>
                  <a:gd name="T62" fmla="*/ 190 w 287"/>
                  <a:gd name="T63" fmla="*/ 13 h 1117"/>
                  <a:gd name="T64" fmla="*/ 205 w 287"/>
                  <a:gd name="T65" fmla="*/ 11 h 1117"/>
                  <a:gd name="T66" fmla="*/ 221 w 287"/>
                  <a:gd name="T67" fmla="*/ 9 h 1117"/>
                  <a:gd name="T68" fmla="*/ 233 w 287"/>
                  <a:gd name="T69" fmla="*/ 7 h 1117"/>
                  <a:gd name="T70" fmla="*/ 245 w 287"/>
                  <a:gd name="T71" fmla="*/ 6 h 1117"/>
                  <a:gd name="T72" fmla="*/ 255 w 287"/>
                  <a:gd name="T73" fmla="*/ 4 h 1117"/>
                  <a:gd name="T74" fmla="*/ 262 w 287"/>
                  <a:gd name="T75" fmla="*/ 3 h 1117"/>
                  <a:gd name="T76" fmla="*/ 269 w 287"/>
                  <a:gd name="T77" fmla="*/ 2 h 1117"/>
                  <a:gd name="T78" fmla="*/ 273 w 287"/>
                  <a:gd name="T79" fmla="*/ 2 h 1117"/>
                  <a:gd name="T80" fmla="*/ 276 w 287"/>
                  <a:gd name="T81" fmla="*/ 1 h 1117"/>
                  <a:gd name="T82" fmla="*/ 276 w 287"/>
                  <a:gd name="T83" fmla="*/ 1 h 1117"/>
                  <a:gd name="T84" fmla="*/ 274 w 287"/>
                  <a:gd name="T85" fmla="*/ 1 h 1117"/>
                  <a:gd name="T86" fmla="*/ 286 w 287"/>
                  <a:gd name="T87" fmla="*/ 0 h 11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7" h="1117">
                    <a:moveTo>
                      <a:pt x="286" y="0"/>
                    </a:moveTo>
                    <a:lnTo>
                      <a:pt x="287" y="3"/>
                    </a:lnTo>
                    <a:lnTo>
                      <a:pt x="286" y="14"/>
                    </a:lnTo>
                    <a:lnTo>
                      <a:pt x="284" y="30"/>
                    </a:lnTo>
                    <a:lnTo>
                      <a:pt x="280" y="52"/>
                    </a:lnTo>
                    <a:lnTo>
                      <a:pt x="274" y="81"/>
                    </a:lnTo>
                    <a:lnTo>
                      <a:pt x="267" y="114"/>
                    </a:lnTo>
                    <a:lnTo>
                      <a:pt x="257" y="154"/>
                    </a:lnTo>
                    <a:lnTo>
                      <a:pt x="248" y="199"/>
                    </a:lnTo>
                    <a:lnTo>
                      <a:pt x="235" y="249"/>
                    </a:lnTo>
                    <a:lnTo>
                      <a:pt x="222" y="304"/>
                    </a:lnTo>
                    <a:lnTo>
                      <a:pt x="207" y="362"/>
                    </a:lnTo>
                    <a:lnTo>
                      <a:pt x="190" y="425"/>
                    </a:lnTo>
                    <a:lnTo>
                      <a:pt x="173" y="492"/>
                    </a:lnTo>
                    <a:lnTo>
                      <a:pt x="154" y="563"/>
                    </a:lnTo>
                    <a:lnTo>
                      <a:pt x="134" y="637"/>
                    </a:lnTo>
                    <a:lnTo>
                      <a:pt x="113" y="713"/>
                    </a:lnTo>
                    <a:lnTo>
                      <a:pt x="92" y="791"/>
                    </a:lnTo>
                    <a:lnTo>
                      <a:pt x="69" y="870"/>
                    </a:lnTo>
                    <a:lnTo>
                      <a:pt x="47" y="952"/>
                    </a:lnTo>
                    <a:lnTo>
                      <a:pt x="24" y="1035"/>
                    </a:lnTo>
                    <a:lnTo>
                      <a:pt x="0" y="1117"/>
                    </a:lnTo>
                    <a:lnTo>
                      <a:pt x="23" y="1033"/>
                    </a:lnTo>
                    <a:lnTo>
                      <a:pt x="47" y="950"/>
                    </a:lnTo>
                    <a:lnTo>
                      <a:pt x="69" y="867"/>
                    </a:lnTo>
                    <a:lnTo>
                      <a:pt x="92" y="787"/>
                    </a:lnTo>
                    <a:lnTo>
                      <a:pt x="113" y="707"/>
                    </a:lnTo>
                    <a:lnTo>
                      <a:pt x="134" y="631"/>
                    </a:lnTo>
                    <a:lnTo>
                      <a:pt x="154" y="557"/>
                    </a:lnTo>
                    <a:lnTo>
                      <a:pt x="173" y="487"/>
                    </a:lnTo>
                    <a:lnTo>
                      <a:pt x="190" y="421"/>
                    </a:lnTo>
                    <a:lnTo>
                      <a:pt x="205" y="358"/>
                    </a:lnTo>
                    <a:lnTo>
                      <a:pt x="221" y="302"/>
                    </a:lnTo>
                    <a:lnTo>
                      <a:pt x="233" y="249"/>
                    </a:lnTo>
                    <a:lnTo>
                      <a:pt x="245" y="201"/>
                    </a:lnTo>
                    <a:lnTo>
                      <a:pt x="255" y="159"/>
                    </a:lnTo>
                    <a:lnTo>
                      <a:pt x="262" y="123"/>
                    </a:lnTo>
                    <a:lnTo>
                      <a:pt x="269" y="94"/>
                    </a:lnTo>
                    <a:lnTo>
                      <a:pt x="273" y="70"/>
                    </a:lnTo>
                    <a:lnTo>
                      <a:pt x="276" y="52"/>
                    </a:lnTo>
                    <a:lnTo>
                      <a:pt x="276" y="41"/>
                    </a:lnTo>
                    <a:lnTo>
                      <a:pt x="274" y="38"/>
                    </a:lnTo>
                    <a:lnTo>
                      <a:pt x="286" y="0"/>
                    </a:lnTo>
                    <a:close/>
                  </a:path>
                </a:pathLst>
              </a:custGeom>
              <a:solidFill>
                <a:srgbClr val="D4F0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1" name="Freeform 1034"/>
              <p:cNvSpPr>
                <a:spLocks/>
              </p:cNvSpPr>
              <p:nvPr/>
            </p:nvSpPr>
            <p:spPr bwMode="auto">
              <a:xfrm>
                <a:off x="1978" y="998"/>
                <a:ext cx="277" cy="539"/>
              </a:xfrm>
              <a:custGeom>
                <a:avLst/>
                <a:gdLst>
                  <a:gd name="T0" fmla="*/ 1 w 277"/>
                  <a:gd name="T1" fmla="*/ 33 h 1079"/>
                  <a:gd name="T2" fmla="*/ 24 w 277"/>
                  <a:gd name="T3" fmla="*/ 31 h 1079"/>
                  <a:gd name="T4" fmla="*/ 48 w 277"/>
                  <a:gd name="T5" fmla="*/ 28 h 1079"/>
                  <a:gd name="T6" fmla="*/ 70 w 277"/>
                  <a:gd name="T7" fmla="*/ 25 h 1079"/>
                  <a:gd name="T8" fmla="*/ 93 w 277"/>
                  <a:gd name="T9" fmla="*/ 23 h 1079"/>
                  <a:gd name="T10" fmla="*/ 114 w 277"/>
                  <a:gd name="T11" fmla="*/ 20 h 1079"/>
                  <a:gd name="T12" fmla="*/ 135 w 277"/>
                  <a:gd name="T13" fmla="*/ 18 h 1079"/>
                  <a:gd name="T14" fmla="*/ 155 w 277"/>
                  <a:gd name="T15" fmla="*/ 16 h 1079"/>
                  <a:gd name="T16" fmla="*/ 174 w 277"/>
                  <a:gd name="T17" fmla="*/ 14 h 1079"/>
                  <a:gd name="T18" fmla="*/ 191 w 277"/>
                  <a:gd name="T19" fmla="*/ 11 h 1079"/>
                  <a:gd name="T20" fmla="*/ 206 w 277"/>
                  <a:gd name="T21" fmla="*/ 10 h 1079"/>
                  <a:gd name="T22" fmla="*/ 222 w 277"/>
                  <a:gd name="T23" fmla="*/ 8 h 1079"/>
                  <a:gd name="T24" fmla="*/ 234 w 277"/>
                  <a:gd name="T25" fmla="*/ 6 h 1079"/>
                  <a:gd name="T26" fmla="*/ 246 w 277"/>
                  <a:gd name="T27" fmla="*/ 5 h 1079"/>
                  <a:gd name="T28" fmla="*/ 256 w 277"/>
                  <a:gd name="T29" fmla="*/ 3 h 1079"/>
                  <a:gd name="T30" fmla="*/ 263 w 277"/>
                  <a:gd name="T31" fmla="*/ 2 h 1079"/>
                  <a:gd name="T32" fmla="*/ 270 w 277"/>
                  <a:gd name="T33" fmla="*/ 1 h 1079"/>
                  <a:gd name="T34" fmla="*/ 274 w 277"/>
                  <a:gd name="T35" fmla="*/ 1 h 1079"/>
                  <a:gd name="T36" fmla="*/ 277 w 277"/>
                  <a:gd name="T37" fmla="*/ 0 h 1079"/>
                  <a:gd name="T38" fmla="*/ 277 w 277"/>
                  <a:gd name="T39" fmla="*/ 0 h 1079"/>
                  <a:gd name="T40" fmla="*/ 275 w 277"/>
                  <a:gd name="T41" fmla="*/ 0 h 1079"/>
                  <a:gd name="T42" fmla="*/ 264 w 277"/>
                  <a:gd name="T43" fmla="*/ 1 h 1079"/>
                  <a:gd name="T44" fmla="*/ 265 w 277"/>
                  <a:gd name="T45" fmla="*/ 1 h 1079"/>
                  <a:gd name="T46" fmla="*/ 265 w 277"/>
                  <a:gd name="T47" fmla="*/ 1 h 1079"/>
                  <a:gd name="T48" fmla="*/ 263 w 277"/>
                  <a:gd name="T49" fmla="*/ 2 h 1079"/>
                  <a:gd name="T50" fmla="*/ 258 w 277"/>
                  <a:gd name="T51" fmla="*/ 2 h 1079"/>
                  <a:gd name="T52" fmla="*/ 253 w 277"/>
                  <a:gd name="T53" fmla="*/ 3 h 1079"/>
                  <a:gd name="T54" fmla="*/ 244 w 277"/>
                  <a:gd name="T55" fmla="*/ 4 h 1079"/>
                  <a:gd name="T56" fmla="*/ 236 w 277"/>
                  <a:gd name="T57" fmla="*/ 6 h 1079"/>
                  <a:gd name="T58" fmla="*/ 225 w 277"/>
                  <a:gd name="T59" fmla="*/ 7 h 1079"/>
                  <a:gd name="T60" fmla="*/ 212 w 277"/>
                  <a:gd name="T61" fmla="*/ 9 h 1079"/>
                  <a:gd name="T62" fmla="*/ 198 w 277"/>
                  <a:gd name="T63" fmla="*/ 10 h 1079"/>
                  <a:gd name="T64" fmla="*/ 182 w 277"/>
                  <a:gd name="T65" fmla="*/ 12 h 1079"/>
                  <a:gd name="T66" fmla="*/ 167 w 277"/>
                  <a:gd name="T67" fmla="*/ 14 h 1079"/>
                  <a:gd name="T68" fmla="*/ 148 w 277"/>
                  <a:gd name="T69" fmla="*/ 16 h 1079"/>
                  <a:gd name="T70" fmla="*/ 130 w 277"/>
                  <a:gd name="T71" fmla="*/ 19 h 1079"/>
                  <a:gd name="T72" fmla="*/ 109 w 277"/>
                  <a:gd name="T73" fmla="*/ 21 h 1079"/>
                  <a:gd name="T74" fmla="*/ 89 w 277"/>
                  <a:gd name="T75" fmla="*/ 23 h 1079"/>
                  <a:gd name="T76" fmla="*/ 68 w 277"/>
                  <a:gd name="T77" fmla="*/ 26 h 1079"/>
                  <a:gd name="T78" fmla="*/ 45 w 277"/>
                  <a:gd name="T79" fmla="*/ 28 h 1079"/>
                  <a:gd name="T80" fmla="*/ 22 w 277"/>
                  <a:gd name="T81" fmla="*/ 31 h 1079"/>
                  <a:gd name="T82" fmla="*/ 0 w 277"/>
                  <a:gd name="T83" fmla="*/ 33 h 1079"/>
                  <a:gd name="T84" fmla="*/ 1 w 277"/>
                  <a:gd name="T85" fmla="*/ 33 h 10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7" h="1079">
                    <a:moveTo>
                      <a:pt x="1" y="1079"/>
                    </a:moveTo>
                    <a:lnTo>
                      <a:pt x="24" y="995"/>
                    </a:lnTo>
                    <a:lnTo>
                      <a:pt x="48" y="912"/>
                    </a:lnTo>
                    <a:lnTo>
                      <a:pt x="70" y="829"/>
                    </a:lnTo>
                    <a:lnTo>
                      <a:pt x="93" y="749"/>
                    </a:lnTo>
                    <a:lnTo>
                      <a:pt x="114" y="669"/>
                    </a:lnTo>
                    <a:lnTo>
                      <a:pt x="135" y="593"/>
                    </a:lnTo>
                    <a:lnTo>
                      <a:pt x="155" y="519"/>
                    </a:lnTo>
                    <a:lnTo>
                      <a:pt x="174" y="449"/>
                    </a:lnTo>
                    <a:lnTo>
                      <a:pt x="191" y="383"/>
                    </a:lnTo>
                    <a:lnTo>
                      <a:pt x="206" y="320"/>
                    </a:lnTo>
                    <a:lnTo>
                      <a:pt x="222" y="264"/>
                    </a:lnTo>
                    <a:lnTo>
                      <a:pt x="234" y="211"/>
                    </a:lnTo>
                    <a:lnTo>
                      <a:pt x="246" y="163"/>
                    </a:lnTo>
                    <a:lnTo>
                      <a:pt x="256" y="121"/>
                    </a:lnTo>
                    <a:lnTo>
                      <a:pt x="263" y="85"/>
                    </a:lnTo>
                    <a:lnTo>
                      <a:pt x="270" y="56"/>
                    </a:lnTo>
                    <a:lnTo>
                      <a:pt x="274" y="32"/>
                    </a:lnTo>
                    <a:lnTo>
                      <a:pt x="277" y="14"/>
                    </a:lnTo>
                    <a:lnTo>
                      <a:pt x="277" y="3"/>
                    </a:lnTo>
                    <a:lnTo>
                      <a:pt x="275" y="0"/>
                    </a:lnTo>
                    <a:lnTo>
                      <a:pt x="264" y="39"/>
                    </a:lnTo>
                    <a:lnTo>
                      <a:pt x="265" y="43"/>
                    </a:lnTo>
                    <a:lnTo>
                      <a:pt x="265" y="54"/>
                    </a:lnTo>
                    <a:lnTo>
                      <a:pt x="263" y="70"/>
                    </a:lnTo>
                    <a:lnTo>
                      <a:pt x="258" y="94"/>
                    </a:lnTo>
                    <a:lnTo>
                      <a:pt x="253" y="123"/>
                    </a:lnTo>
                    <a:lnTo>
                      <a:pt x="244" y="157"/>
                    </a:lnTo>
                    <a:lnTo>
                      <a:pt x="236" y="197"/>
                    </a:lnTo>
                    <a:lnTo>
                      <a:pt x="225" y="242"/>
                    </a:lnTo>
                    <a:lnTo>
                      <a:pt x="212" y="293"/>
                    </a:lnTo>
                    <a:lnTo>
                      <a:pt x="198" y="349"/>
                    </a:lnTo>
                    <a:lnTo>
                      <a:pt x="182" y="409"/>
                    </a:lnTo>
                    <a:lnTo>
                      <a:pt x="167" y="472"/>
                    </a:lnTo>
                    <a:lnTo>
                      <a:pt x="148" y="539"/>
                    </a:lnTo>
                    <a:lnTo>
                      <a:pt x="130" y="612"/>
                    </a:lnTo>
                    <a:lnTo>
                      <a:pt x="109" y="684"/>
                    </a:lnTo>
                    <a:lnTo>
                      <a:pt x="89" y="760"/>
                    </a:lnTo>
                    <a:lnTo>
                      <a:pt x="68" y="838"/>
                    </a:lnTo>
                    <a:lnTo>
                      <a:pt x="45" y="917"/>
                    </a:lnTo>
                    <a:lnTo>
                      <a:pt x="22" y="997"/>
                    </a:lnTo>
                    <a:lnTo>
                      <a:pt x="0" y="1079"/>
                    </a:lnTo>
                    <a:lnTo>
                      <a:pt x="1" y="1079"/>
                    </a:lnTo>
                    <a:close/>
                  </a:path>
                </a:pathLst>
              </a:custGeom>
              <a:solidFill>
                <a:srgbClr val="D6F0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2" name="Freeform 1035"/>
              <p:cNvSpPr>
                <a:spLocks/>
              </p:cNvSpPr>
              <p:nvPr/>
            </p:nvSpPr>
            <p:spPr bwMode="auto">
              <a:xfrm>
                <a:off x="1976" y="1018"/>
                <a:ext cx="267" cy="519"/>
              </a:xfrm>
              <a:custGeom>
                <a:avLst/>
                <a:gdLst>
                  <a:gd name="T0" fmla="*/ 266 w 267"/>
                  <a:gd name="T1" fmla="*/ 0 h 1040"/>
                  <a:gd name="T2" fmla="*/ 267 w 267"/>
                  <a:gd name="T3" fmla="*/ 0 h 1040"/>
                  <a:gd name="T4" fmla="*/ 267 w 267"/>
                  <a:gd name="T5" fmla="*/ 0 h 1040"/>
                  <a:gd name="T6" fmla="*/ 265 w 267"/>
                  <a:gd name="T7" fmla="*/ 0 h 1040"/>
                  <a:gd name="T8" fmla="*/ 260 w 267"/>
                  <a:gd name="T9" fmla="*/ 1 h 1040"/>
                  <a:gd name="T10" fmla="*/ 255 w 267"/>
                  <a:gd name="T11" fmla="*/ 2 h 1040"/>
                  <a:gd name="T12" fmla="*/ 246 w 267"/>
                  <a:gd name="T13" fmla="*/ 3 h 1040"/>
                  <a:gd name="T14" fmla="*/ 238 w 267"/>
                  <a:gd name="T15" fmla="*/ 4 h 1040"/>
                  <a:gd name="T16" fmla="*/ 227 w 267"/>
                  <a:gd name="T17" fmla="*/ 6 h 1040"/>
                  <a:gd name="T18" fmla="*/ 214 w 267"/>
                  <a:gd name="T19" fmla="*/ 7 h 1040"/>
                  <a:gd name="T20" fmla="*/ 200 w 267"/>
                  <a:gd name="T21" fmla="*/ 9 h 1040"/>
                  <a:gd name="T22" fmla="*/ 184 w 267"/>
                  <a:gd name="T23" fmla="*/ 11 h 1040"/>
                  <a:gd name="T24" fmla="*/ 169 w 267"/>
                  <a:gd name="T25" fmla="*/ 13 h 1040"/>
                  <a:gd name="T26" fmla="*/ 150 w 267"/>
                  <a:gd name="T27" fmla="*/ 15 h 1040"/>
                  <a:gd name="T28" fmla="*/ 132 w 267"/>
                  <a:gd name="T29" fmla="*/ 17 h 1040"/>
                  <a:gd name="T30" fmla="*/ 111 w 267"/>
                  <a:gd name="T31" fmla="*/ 20 h 1040"/>
                  <a:gd name="T32" fmla="*/ 91 w 267"/>
                  <a:gd name="T33" fmla="*/ 22 h 1040"/>
                  <a:gd name="T34" fmla="*/ 70 w 267"/>
                  <a:gd name="T35" fmla="*/ 24 h 1040"/>
                  <a:gd name="T36" fmla="*/ 47 w 267"/>
                  <a:gd name="T37" fmla="*/ 27 h 1040"/>
                  <a:gd name="T38" fmla="*/ 24 w 267"/>
                  <a:gd name="T39" fmla="*/ 29 h 1040"/>
                  <a:gd name="T40" fmla="*/ 2 w 267"/>
                  <a:gd name="T41" fmla="*/ 32 h 1040"/>
                  <a:gd name="T42" fmla="*/ 0 w 267"/>
                  <a:gd name="T43" fmla="*/ 32 h 1040"/>
                  <a:gd name="T44" fmla="*/ 23 w 267"/>
                  <a:gd name="T45" fmla="*/ 29 h 1040"/>
                  <a:gd name="T46" fmla="*/ 47 w 267"/>
                  <a:gd name="T47" fmla="*/ 27 h 1040"/>
                  <a:gd name="T48" fmla="*/ 68 w 267"/>
                  <a:gd name="T49" fmla="*/ 24 h 1040"/>
                  <a:gd name="T50" fmla="*/ 89 w 267"/>
                  <a:gd name="T51" fmla="*/ 22 h 1040"/>
                  <a:gd name="T52" fmla="*/ 111 w 267"/>
                  <a:gd name="T53" fmla="*/ 20 h 1040"/>
                  <a:gd name="T54" fmla="*/ 130 w 267"/>
                  <a:gd name="T55" fmla="*/ 17 h 1040"/>
                  <a:gd name="T56" fmla="*/ 149 w 267"/>
                  <a:gd name="T57" fmla="*/ 15 h 1040"/>
                  <a:gd name="T58" fmla="*/ 167 w 267"/>
                  <a:gd name="T59" fmla="*/ 13 h 1040"/>
                  <a:gd name="T60" fmla="*/ 183 w 267"/>
                  <a:gd name="T61" fmla="*/ 11 h 1040"/>
                  <a:gd name="T62" fmla="*/ 198 w 267"/>
                  <a:gd name="T63" fmla="*/ 9 h 1040"/>
                  <a:gd name="T64" fmla="*/ 211 w 267"/>
                  <a:gd name="T65" fmla="*/ 8 h 1040"/>
                  <a:gd name="T66" fmla="*/ 222 w 267"/>
                  <a:gd name="T67" fmla="*/ 6 h 1040"/>
                  <a:gd name="T68" fmla="*/ 234 w 267"/>
                  <a:gd name="T69" fmla="*/ 5 h 1040"/>
                  <a:gd name="T70" fmla="*/ 241 w 267"/>
                  <a:gd name="T71" fmla="*/ 4 h 1040"/>
                  <a:gd name="T72" fmla="*/ 248 w 267"/>
                  <a:gd name="T73" fmla="*/ 3 h 1040"/>
                  <a:gd name="T74" fmla="*/ 252 w 267"/>
                  <a:gd name="T75" fmla="*/ 2 h 1040"/>
                  <a:gd name="T76" fmla="*/ 255 w 267"/>
                  <a:gd name="T77" fmla="*/ 1 h 1040"/>
                  <a:gd name="T78" fmla="*/ 255 w 267"/>
                  <a:gd name="T79" fmla="*/ 1 h 1040"/>
                  <a:gd name="T80" fmla="*/ 255 w 267"/>
                  <a:gd name="T81" fmla="*/ 1 h 1040"/>
                  <a:gd name="T82" fmla="*/ 266 w 267"/>
                  <a:gd name="T83" fmla="*/ 0 h 10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7" h="1040">
                    <a:moveTo>
                      <a:pt x="266" y="0"/>
                    </a:moveTo>
                    <a:lnTo>
                      <a:pt x="267" y="4"/>
                    </a:lnTo>
                    <a:lnTo>
                      <a:pt x="267" y="15"/>
                    </a:lnTo>
                    <a:lnTo>
                      <a:pt x="265" y="31"/>
                    </a:lnTo>
                    <a:lnTo>
                      <a:pt x="260" y="55"/>
                    </a:lnTo>
                    <a:lnTo>
                      <a:pt x="255" y="84"/>
                    </a:lnTo>
                    <a:lnTo>
                      <a:pt x="246" y="118"/>
                    </a:lnTo>
                    <a:lnTo>
                      <a:pt x="238" y="158"/>
                    </a:lnTo>
                    <a:lnTo>
                      <a:pt x="227" y="203"/>
                    </a:lnTo>
                    <a:lnTo>
                      <a:pt x="214" y="254"/>
                    </a:lnTo>
                    <a:lnTo>
                      <a:pt x="200" y="310"/>
                    </a:lnTo>
                    <a:lnTo>
                      <a:pt x="184" y="370"/>
                    </a:lnTo>
                    <a:lnTo>
                      <a:pt x="169" y="433"/>
                    </a:lnTo>
                    <a:lnTo>
                      <a:pt x="150" y="500"/>
                    </a:lnTo>
                    <a:lnTo>
                      <a:pt x="132" y="573"/>
                    </a:lnTo>
                    <a:lnTo>
                      <a:pt x="111" y="645"/>
                    </a:lnTo>
                    <a:lnTo>
                      <a:pt x="91" y="721"/>
                    </a:lnTo>
                    <a:lnTo>
                      <a:pt x="70" y="799"/>
                    </a:lnTo>
                    <a:lnTo>
                      <a:pt x="47" y="878"/>
                    </a:lnTo>
                    <a:lnTo>
                      <a:pt x="24" y="958"/>
                    </a:lnTo>
                    <a:lnTo>
                      <a:pt x="2" y="1040"/>
                    </a:lnTo>
                    <a:lnTo>
                      <a:pt x="0" y="1038"/>
                    </a:lnTo>
                    <a:lnTo>
                      <a:pt x="23" y="958"/>
                    </a:lnTo>
                    <a:lnTo>
                      <a:pt x="47" y="877"/>
                    </a:lnTo>
                    <a:lnTo>
                      <a:pt x="68" y="797"/>
                    </a:lnTo>
                    <a:lnTo>
                      <a:pt x="89" y="719"/>
                    </a:lnTo>
                    <a:lnTo>
                      <a:pt x="111" y="643"/>
                    </a:lnTo>
                    <a:lnTo>
                      <a:pt x="130" y="569"/>
                    </a:lnTo>
                    <a:lnTo>
                      <a:pt x="149" y="498"/>
                    </a:lnTo>
                    <a:lnTo>
                      <a:pt x="167" y="431"/>
                    </a:lnTo>
                    <a:lnTo>
                      <a:pt x="183" y="368"/>
                    </a:lnTo>
                    <a:lnTo>
                      <a:pt x="198" y="310"/>
                    </a:lnTo>
                    <a:lnTo>
                      <a:pt x="211" y="258"/>
                    </a:lnTo>
                    <a:lnTo>
                      <a:pt x="222" y="209"/>
                    </a:lnTo>
                    <a:lnTo>
                      <a:pt x="234" y="167"/>
                    </a:lnTo>
                    <a:lnTo>
                      <a:pt x="241" y="131"/>
                    </a:lnTo>
                    <a:lnTo>
                      <a:pt x="248" y="100"/>
                    </a:lnTo>
                    <a:lnTo>
                      <a:pt x="252" y="75"/>
                    </a:lnTo>
                    <a:lnTo>
                      <a:pt x="255" y="58"/>
                    </a:lnTo>
                    <a:lnTo>
                      <a:pt x="255" y="46"/>
                    </a:lnTo>
                    <a:lnTo>
                      <a:pt x="255" y="42"/>
                    </a:lnTo>
                    <a:lnTo>
                      <a:pt x="266" y="0"/>
                    </a:lnTo>
                    <a:close/>
                  </a:path>
                </a:pathLst>
              </a:custGeom>
              <a:solidFill>
                <a:srgbClr val="D8EF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3" name="Freeform 1036"/>
              <p:cNvSpPr>
                <a:spLocks/>
              </p:cNvSpPr>
              <p:nvPr/>
            </p:nvSpPr>
            <p:spPr bwMode="auto">
              <a:xfrm>
                <a:off x="1975" y="1039"/>
                <a:ext cx="256" cy="497"/>
              </a:xfrm>
              <a:custGeom>
                <a:avLst/>
                <a:gdLst>
                  <a:gd name="T0" fmla="*/ 1 w 256"/>
                  <a:gd name="T1" fmla="*/ 31 h 996"/>
                  <a:gd name="T2" fmla="*/ 24 w 256"/>
                  <a:gd name="T3" fmla="*/ 28 h 996"/>
                  <a:gd name="T4" fmla="*/ 48 w 256"/>
                  <a:gd name="T5" fmla="*/ 26 h 996"/>
                  <a:gd name="T6" fmla="*/ 69 w 256"/>
                  <a:gd name="T7" fmla="*/ 23 h 996"/>
                  <a:gd name="T8" fmla="*/ 90 w 256"/>
                  <a:gd name="T9" fmla="*/ 21 h 996"/>
                  <a:gd name="T10" fmla="*/ 112 w 256"/>
                  <a:gd name="T11" fmla="*/ 18 h 996"/>
                  <a:gd name="T12" fmla="*/ 131 w 256"/>
                  <a:gd name="T13" fmla="*/ 16 h 996"/>
                  <a:gd name="T14" fmla="*/ 150 w 256"/>
                  <a:gd name="T15" fmla="*/ 14 h 996"/>
                  <a:gd name="T16" fmla="*/ 168 w 256"/>
                  <a:gd name="T17" fmla="*/ 12 h 996"/>
                  <a:gd name="T18" fmla="*/ 184 w 256"/>
                  <a:gd name="T19" fmla="*/ 10 h 996"/>
                  <a:gd name="T20" fmla="*/ 199 w 256"/>
                  <a:gd name="T21" fmla="*/ 8 h 996"/>
                  <a:gd name="T22" fmla="*/ 212 w 256"/>
                  <a:gd name="T23" fmla="*/ 6 h 996"/>
                  <a:gd name="T24" fmla="*/ 223 w 256"/>
                  <a:gd name="T25" fmla="*/ 5 h 996"/>
                  <a:gd name="T26" fmla="*/ 235 w 256"/>
                  <a:gd name="T27" fmla="*/ 3 h 996"/>
                  <a:gd name="T28" fmla="*/ 242 w 256"/>
                  <a:gd name="T29" fmla="*/ 2 h 996"/>
                  <a:gd name="T30" fmla="*/ 249 w 256"/>
                  <a:gd name="T31" fmla="*/ 1 h 996"/>
                  <a:gd name="T32" fmla="*/ 253 w 256"/>
                  <a:gd name="T33" fmla="*/ 1 h 996"/>
                  <a:gd name="T34" fmla="*/ 256 w 256"/>
                  <a:gd name="T35" fmla="*/ 0 h 996"/>
                  <a:gd name="T36" fmla="*/ 256 w 256"/>
                  <a:gd name="T37" fmla="*/ 0 h 996"/>
                  <a:gd name="T38" fmla="*/ 256 w 256"/>
                  <a:gd name="T39" fmla="*/ 0 h 996"/>
                  <a:gd name="T40" fmla="*/ 243 w 256"/>
                  <a:gd name="T41" fmla="*/ 1 h 996"/>
                  <a:gd name="T42" fmla="*/ 243 w 256"/>
                  <a:gd name="T43" fmla="*/ 1 h 996"/>
                  <a:gd name="T44" fmla="*/ 243 w 256"/>
                  <a:gd name="T45" fmla="*/ 1 h 996"/>
                  <a:gd name="T46" fmla="*/ 240 w 256"/>
                  <a:gd name="T47" fmla="*/ 2 h 996"/>
                  <a:gd name="T48" fmla="*/ 236 w 256"/>
                  <a:gd name="T49" fmla="*/ 3 h 996"/>
                  <a:gd name="T50" fmla="*/ 230 w 256"/>
                  <a:gd name="T51" fmla="*/ 4 h 996"/>
                  <a:gd name="T52" fmla="*/ 222 w 256"/>
                  <a:gd name="T53" fmla="*/ 5 h 996"/>
                  <a:gd name="T54" fmla="*/ 213 w 256"/>
                  <a:gd name="T55" fmla="*/ 6 h 996"/>
                  <a:gd name="T56" fmla="*/ 202 w 256"/>
                  <a:gd name="T57" fmla="*/ 7 h 996"/>
                  <a:gd name="T58" fmla="*/ 189 w 256"/>
                  <a:gd name="T59" fmla="*/ 9 h 996"/>
                  <a:gd name="T60" fmla="*/ 175 w 256"/>
                  <a:gd name="T61" fmla="*/ 11 h 996"/>
                  <a:gd name="T62" fmla="*/ 160 w 256"/>
                  <a:gd name="T63" fmla="*/ 13 h 996"/>
                  <a:gd name="T64" fmla="*/ 143 w 256"/>
                  <a:gd name="T65" fmla="*/ 15 h 996"/>
                  <a:gd name="T66" fmla="*/ 124 w 256"/>
                  <a:gd name="T67" fmla="*/ 17 h 996"/>
                  <a:gd name="T68" fmla="*/ 106 w 256"/>
                  <a:gd name="T69" fmla="*/ 19 h 996"/>
                  <a:gd name="T70" fmla="*/ 86 w 256"/>
                  <a:gd name="T71" fmla="*/ 21 h 996"/>
                  <a:gd name="T72" fmla="*/ 65 w 256"/>
                  <a:gd name="T73" fmla="*/ 23 h 996"/>
                  <a:gd name="T74" fmla="*/ 44 w 256"/>
                  <a:gd name="T75" fmla="*/ 26 h 996"/>
                  <a:gd name="T76" fmla="*/ 23 w 256"/>
                  <a:gd name="T77" fmla="*/ 28 h 996"/>
                  <a:gd name="T78" fmla="*/ 0 w 256"/>
                  <a:gd name="T79" fmla="*/ 31 h 996"/>
                  <a:gd name="T80" fmla="*/ 1 w 256"/>
                  <a:gd name="T81" fmla="*/ 31 h 9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996">
                    <a:moveTo>
                      <a:pt x="1" y="996"/>
                    </a:moveTo>
                    <a:lnTo>
                      <a:pt x="24" y="916"/>
                    </a:lnTo>
                    <a:lnTo>
                      <a:pt x="48" y="835"/>
                    </a:lnTo>
                    <a:lnTo>
                      <a:pt x="69" y="755"/>
                    </a:lnTo>
                    <a:lnTo>
                      <a:pt x="90" y="677"/>
                    </a:lnTo>
                    <a:lnTo>
                      <a:pt x="112" y="601"/>
                    </a:lnTo>
                    <a:lnTo>
                      <a:pt x="131" y="527"/>
                    </a:lnTo>
                    <a:lnTo>
                      <a:pt x="150" y="456"/>
                    </a:lnTo>
                    <a:lnTo>
                      <a:pt x="168" y="389"/>
                    </a:lnTo>
                    <a:lnTo>
                      <a:pt x="184" y="326"/>
                    </a:lnTo>
                    <a:lnTo>
                      <a:pt x="199" y="268"/>
                    </a:lnTo>
                    <a:lnTo>
                      <a:pt x="212" y="216"/>
                    </a:lnTo>
                    <a:lnTo>
                      <a:pt x="223" y="167"/>
                    </a:lnTo>
                    <a:lnTo>
                      <a:pt x="235" y="125"/>
                    </a:lnTo>
                    <a:lnTo>
                      <a:pt x="242" y="89"/>
                    </a:lnTo>
                    <a:lnTo>
                      <a:pt x="249" y="58"/>
                    </a:lnTo>
                    <a:lnTo>
                      <a:pt x="253" y="33"/>
                    </a:lnTo>
                    <a:lnTo>
                      <a:pt x="256" y="16"/>
                    </a:lnTo>
                    <a:lnTo>
                      <a:pt x="256" y="4"/>
                    </a:lnTo>
                    <a:lnTo>
                      <a:pt x="256" y="0"/>
                    </a:lnTo>
                    <a:lnTo>
                      <a:pt x="243" y="45"/>
                    </a:lnTo>
                    <a:lnTo>
                      <a:pt x="243" y="49"/>
                    </a:lnTo>
                    <a:lnTo>
                      <a:pt x="243" y="60"/>
                    </a:lnTo>
                    <a:lnTo>
                      <a:pt x="240" y="76"/>
                    </a:lnTo>
                    <a:lnTo>
                      <a:pt x="236" y="100"/>
                    </a:lnTo>
                    <a:lnTo>
                      <a:pt x="230" y="129"/>
                    </a:lnTo>
                    <a:lnTo>
                      <a:pt x="222" y="163"/>
                    </a:lnTo>
                    <a:lnTo>
                      <a:pt x="213" y="205"/>
                    </a:lnTo>
                    <a:lnTo>
                      <a:pt x="202" y="250"/>
                    </a:lnTo>
                    <a:lnTo>
                      <a:pt x="189" y="301"/>
                    </a:lnTo>
                    <a:lnTo>
                      <a:pt x="175" y="357"/>
                    </a:lnTo>
                    <a:lnTo>
                      <a:pt x="160" y="416"/>
                    </a:lnTo>
                    <a:lnTo>
                      <a:pt x="143" y="480"/>
                    </a:lnTo>
                    <a:lnTo>
                      <a:pt x="124" y="547"/>
                    </a:lnTo>
                    <a:lnTo>
                      <a:pt x="106" y="617"/>
                    </a:lnTo>
                    <a:lnTo>
                      <a:pt x="86" y="690"/>
                    </a:lnTo>
                    <a:lnTo>
                      <a:pt x="65" y="766"/>
                    </a:lnTo>
                    <a:lnTo>
                      <a:pt x="44" y="842"/>
                    </a:lnTo>
                    <a:lnTo>
                      <a:pt x="23" y="918"/>
                    </a:lnTo>
                    <a:lnTo>
                      <a:pt x="0" y="996"/>
                    </a:lnTo>
                    <a:lnTo>
                      <a:pt x="1" y="996"/>
                    </a:lnTo>
                    <a:close/>
                  </a:path>
                </a:pathLst>
              </a:custGeom>
              <a:solidFill>
                <a:srgbClr val="D9EF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4" name="Freeform 1037"/>
              <p:cNvSpPr>
                <a:spLocks/>
              </p:cNvSpPr>
              <p:nvPr/>
            </p:nvSpPr>
            <p:spPr bwMode="auto">
              <a:xfrm>
                <a:off x="1974" y="1061"/>
                <a:ext cx="244" cy="475"/>
              </a:xfrm>
              <a:custGeom>
                <a:avLst/>
                <a:gdLst>
                  <a:gd name="T0" fmla="*/ 244 w 244"/>
                  <a:gd name="T1" fmla="*/ 0 h 951"/>
                  <a:gd name="T2" fmla="*/ 244 w 244"/>
                  <a:gd name="T3" fmla="*/ 0 h 951"/>
                  <a:gd name="T4" fmla="*/ 244 w 244"/>
                  <a:gd name="T5" fmla="*/ 0 h 951"/>
                  <a:gd name="T6" fmla="*/ 241 w 244"/>
                  <a:gd name="T7" fmla="*/ 0 h 951"/>
                  <a:gd name="T8" fmla="*/ 237 w 244"/>
                  <a:gd name="T9" fmla="*/ 1 h 951"/>
                  <a:gd name="T10" fmla="*/ 231 w 244"/>
                  <a:gd name="T11" fmla="*/ 2 h 951"/>
                  <a:gd name="T12" fmla="*/ 223 w 244"/>
                  <a:gd name="T13" fmla="*/ 3 h 951"/>
                  <a:gd name="T14" fmla="*/ 214 w 244"/>
                  <a:gd name="T15" fmla="*/ 5 h 951"/>
                  <a:gd name="T16" fmla="*/ 203 w 244"/>
                  <a:gd name="T17" fmla="*/ 6 h 951"/>
                  <a:gd name="T18" fmla="*/ 190 w 244"/>
                  <a:gd name="T19" fmla="*/ 8 h 951"/>
                  <a:gd name="T20" fmla="*/ 176 w 244"/>
                  <a:gd name="T21" fmla="*/ 9 h 951"/>
                  <a:gd name="T22" fmla="*/ 161 w 244"/>
                  <a:gd name="T23" fmla="*/ 11 h 951"/>
                  <a:gd name="T24" fmla="*/ 144 w 244"/>
                  <a:gd name="T25" fmla="*/ 13 h 951"/>
                  <a:gd name="T26" fmla="*/ 125 w 244"/>
                  <a:gd name="T27" fmla="*/ 15 h 951"/>
                  <a:gd name="T28" fmla="*/ 107 w 244"/>
                  <a:gd name="T29" fmla="*/ 17 h 951"/>
                  <a:gd name="T30" fmla="*/ 87 w 244"/>
                  <a:gd name="T31" fmla="*/ 20 h 951"/>
                  <a:gd name="T32" fmla="*/ 66 w 244"/>
                  <a:gd name="T33" fmla="*/ 22 h 951"/>
                  <a:gd name="T34" fmla="*/ 45 w 244"/>
                  <a:gd name="T35" fmla="*/ 24 h 951"/>
                  <a:gd name="T36" fmla="*/ 24 w 244"/>
                  <a:gd name="T37" fmla="*/ 27 h 951"/>
                  <a:gd name="T38" fmla="*/ 1 w 244"/>
                  <a:gd name="T39" fmla="*/ 29 h 951"/>
                  <a:gd name="T40" fmla="*/ 0 w 244"/>
                  <a:gd name="T41" fmla="*/ 29 h 951"/>
                  <a:gd name="T42" fmla="*/ 22 w 244"/>
                  <a:gd name="T43" fmla="*/ 27 h 951"/>
                  <a:gd name="T44" fmla="*/ 43 w 244"/>
                  <a:gd name="T45" fmla="*/ 24 h 951"/>
                  <a:gd name="T46" fmla="*/ 65 w 244"/>
                  <a:gd name="T47" fmla="*/ 22 h 951"/>
                  <a:gd name="T48" fmla="*/ 86 w 244"/>
                  <a:gd name="T49" fmla="*/ 20 h 951"/>
                  <a:gd name="T50" fmla="*/ 106 w 244"/>
                  <a:gd name="T51" fmla="*/ 17 h 951"/>
                  <a:gd name="T52" fmla="*/ 124 w 244"/>
                  <a:gd name="T53" fmla="*/ 15 h 951"/>
                  <a:gd name="T54" fmla="*/ 141 w 244"/>
                  <a:gd name="T55" fmla="*/ 13 h 951"/>
                  <a:gd name="T56" fmla="*/ 158 w 244"/>
                  <a:gd name="T57" fmla="*/ 11 h 951"/>
                  <a:gd name="T58" fmla="*/ 172 w 244"/>
                  <a:gd name="T59" fmla="*/ 9 h 951"/>
                  <a:gd name="T60" fmla="*/ 186 w 244"/>
                  <a:gd name="T61" fmla="*/ 8 h 951"/>
                  <a:gd name="T62" fmla="*/ 197 w 244"/>
                  <a:gd name="T63" fmla="*/ 6 h 951"/>
                  <a:gd name="T64" fmla="*/ 209 w 244"/>
                  <a:gd name="T65" fmla="*/ 5 h 951"/>
                  <a:gd name="T66" fmla="*/ 216 w 244"/>
                  <a:gd name="T67" fmla="*/ 4 h 951"/>
                  <a:gd name="T68" fmla="*/ 223 w 244"/>
                  <a:gd name="T69" fmla="*/ 3 h 951"/>
                  <a:gd name="T70" fmla="*/ 227 w 244"/>
                  <a:gd name="T71" fmla="*/ 2 h 951"/>
                  <a:gd name="T72" fmla="*/ 230 w 244"/>
                  <a:gd name="T73" fmla="*/ 1 h 951"/>
                  <a:gd name="T74" fmla="*/ 231 w 244"/>
                  <a:gd name="T75" fmla="*/ 1 h 951"/>
                  <a:gd name="T76" fmla="*/ 230 w 244"/>
                  <a:gd name="T77" fmla="*/ 1 h 951"/>
                  <a:gd name="T78" fmla="*/ 244 w 244"/>
                  <a:gd name="T79" fmla="*/ 0 h 95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4" h="951">
                    <a:moveTo>
                      <a:pt x="244" y="0"/>
                    </a:moveTo>
                    <a:lnTo>
                      <a:pt x="244" y="4"/>
                    </a:lnTo>
                    <a:lnTo>
                      <a:pt x="244" y="15"/>
                    </a:lnTo>
                    <a:lnTo>
                      <a:pt x="241" y="31"/>
                    </a:lnTo>
                    <a:lnTo>
                      <a:pt x="237" y="55"/>
                    </a:lnTo>
                    <a:lnTo>
                      <a:pt x="231" y="84"/>
                    </a:lnTo>
                    <a:lnTo>
                      <a:pt x="223" y="118"/>
                    </a:lnTo>
                    <a:lnTo>
                      <a:pt x="214" y="160"/>
                    </a:lnTo>
                    <a:lnTo>
                      <a:pt x="203" y="205"/>
                    </a:lnTo>
                    <a:lnTo>
                      <a:pt x="190" y="256"/>
                    </a:lnTo>
                    <a:lnTo>
                      <a:pt x="176" y="312"/>
                    </a:lnTo>
                    <a:lnTo>
                      <a:pt x="161" y="371"/>
                    </a:lnTo>
                    <a:lnTo>
                      <a:pt x="144" y="435"/>
                    </a:lnTo>
                    <a:lnTo>
                      <a:pt x="125" y="502"/>
                    </a:lnTo>
                    <a:lnTo>
                      <a:pt x="107" y="572"/>
                    </a:lnTo>
                    <a:lnTo>
                      <a:pt x="87" y="645"/>
                    </a:lnTo>
                    <a:lnTo>
                      <a:pt x="66" y="721"/>
                    </a:lnTo>
                    <a:lnTo>
                      <a:pt x="45" y="797"/>
                    </a:lnTo>
                    <a:lnTo>
                      <a:pt x="24" y="873"/>
                    </a:lnTo>
                    <a:lnTo>
                      <a:pt x="1" y="951"/>
                    </a:lnTo>
                    <a:lnTo>
                      <a:pt x="0" y="951"/>
                    </a:lnTo>
                    <a:lnTo>
                      <a:pt x="22" y="873"/>
                    </a:lnTo>
                    <a:lnTo>
                      <a:pt x="43" y="795"/>
                    </a:lnTo>
                    <a:lnTo>
                      <a:pt x="65" y="719"/>
                    </a:lnTo>
                    <a:lnTo>
                      <a:pt x="86" y="645"/>
                    </a:lnTo>
                    <a:lnTo>
                      <a:pt x="106" y="572"/>
                    </a:lnTo>
                    <a:lnTo>
                      <a:pt x="124" y="502"/>
                    </a:lnTo>
                    <a:lnTo>
                      <a:pt x="141" y="437"/>
                    </a:lnTo>
                    <a:lnTo>
                      <a:pt x="158" y="373"/>
                    </a:lnTo>
                    <a:lnTo>
                      <a:pt x="172" y="315"/>
                    </a:lnTo>
                    <a:lnTo>
                      <a:pt x="186" y="263"/>
                    </a:lnTo>
                    <a:lnTo>
                      <a:pt x="197" y="214"/>
                    </a:lnTo>
                    <a:lnTo>
                      <a:pt x="209" y="172"/>
                    </a:lnTo>
                    <a:lnTo>
                      <a:pt x="216" y="134"/>
                    </a:lnTo>
                    <a:lnTo>
                      <a:pt x="223" y="104"/>
                    </a:lnTo>
                    <a:lnTo>
                      <a:pt x="227" y="80"/>
                    </a:lnTo>
                    <a:lnTo>
                      <a:pt x="230" y="62"/>
                    </a:lnTo>
                    <a:lnTo>
                      <a:pt x="231" y="51"/>
                    </a:lnTo>
                    <a:lnTo>
                      <a:pt x="230" y="47"/>
                    </a:lnTo>
                    <a:lnTo>
                      <a:pt x="244" y="0"/>
                    </a:lnTo>
                    <a:close/>
                  </a:path>
                </a:pathLst>
              </a:custGeom>
              <a:solidFill>
                <a:srgbClr val="DBE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5" name="Freeform 1038"/>
              <p:cNvSpPr>
                <a:spLocks/>
              </p:cNvSpPr>
              <p:nvPr/>
            </p:nvSpPr>
            <p:spPr bwMode="auto">
              <a:xfrm>
                <a:off x="1974" y="1085"/>
                <a:ext cx="231" cy="451"/>
              </a:xfrm>
              <a:custGeom>
                <a:avLst/>
                <a:gdLst>
                  <a:gd name="T0" fmla="*/ 0 w 231"/>
                  <a:gd name="T1" fmla="*/ 28 h 904"/>
                  <a:gd name="T2" fmla="*/ 22 w 231"/>
                  <a:gd name="T3" fmla="*/ 25 h 904"/>
                  <a:gd name="T4" fmla="*/ 43 w 231"/>
                  <a:gd name="T5" fmla="*/ 23 h 904"/>
                  <a:gd name="T6" fmla="*/ 65 w 231"/>
                  <a:gd name="T7" fmla="*/ 20 h 904"/>
                  <a:gd name="T8" fmla="*/ 86 w 231"/>
                  <a:gd name="T9" fmla="*/ 18 h 904"/>
                  <a:gd name="T10" fmla="*/ 106 w 231"/>
                  <a:gd name="T11" fmla="*/ 16 h 904"/>
                  <a:gd name="T12" fmla="*/ 124 w 231"/>
                  <a:gd name="T13" fmla="*/ 14 h 904"/>
                  <a:gd name="T14" fmla="*/ 141 w 231"/>
                  <a:gd name="T15" fmla="*/ 12 h 904"/>
                  <a:gd name="T16" fmla="*/ 158 w 231"/>
                  <a:gd name="T17" fmla="*/ 10 h 904"/>
                  <a:gd name="T18" fmla="*/ 172 w 231"/>
                  <a:gd name="T19" fmla="*/ 8 h 904"/>
                  <a:gd name="T20" fmla="*/ 186 w 231"/>
                  <a:gd name="T21" fmla="*/ 6 h 904"/>
                  <a:gd name="T22" fmla="*/ 197 w 231"/>
                  <a:gd name="T23" fmla="*/ 5 h 904"/>
                  <a:gd name="T24" fmla="*/ 209 w 231"/>
                  <a:gd name="T25" fmla="*/ 3 h 904"/>
                  <a:gd name="T26" fmla="*/ 216 w 231"/>
                  <a:gd name="T27" fmla="*/ 2 h 904"/>
                  <a:gd name="T28" fmla="*/ 223 w 231"/>
                  <a:gd name="T29" fmla="*/ 1 h 904"/>
                  <a:gd name="T30" fmla="*/ 227 w 231"/>
                  <a:gd name="T31" fmla="*/ 1 h 904"/>
                  <a:gd name="T32" fmla="*/ 230 w 231"/>
                  <a:gd name="T33" fmla="*/ 0 h 904"/>
                  <a:gd name="T34" fmla="*/ 231 w 231"/>
                  <a:gd name="T35" fmla="*/ 0 h 904"/>
                  <a:gd name="T36" fmla="*/ 230 w 231"/>
                  <a:gd name="T37" fmla="*/ 0 h 904"/>
                  <a:gd name="T38" fmla="*/ 216 w 231"/>
                  <a:gd name="T39" fmla="*/ 1 h 904"/>
                  <a:gd name="T40" fmla="*/ 217 w 231"/>
                  <a:gd name="T41" fmla="*/ 1 h 904"/>
                  <a:gd name="T42" fmla="*/ 216 w 231"/>
                  <a:gd name="T43" fmla="*/ 2 h 904"/>
                  <a:gd name="T44" fmla="*/ 213 w 231"/>
                  <a:gd name="T45" fmla="*/ 2 h 904"/>
                  <a:gd name="T46" fmla="*/ 209 w 231"/>
                  <a:gd name="T47" fmla="*/ 3 h 904"/>
                  <a:gd name="T48" fmla="*/ 203 w 231"/>
                  <a:gd name="T49" fmla="*/ 4 h 904"/>
                  <a:gd name="T50" fmla="*/ 195 w 231"/>
                  <a:gd name="T51" fmla="*/ 5 h 904"/>
                  <a:gd name="T52" fmla="*/ 186 w 231"/>
                  <a:gd name="T53" fmla="*/ 6 h 904"/>
                  <a:gd name="T54" fmla="*/ 175 w 231"/>
                  <a:gd name="T55" fmla="*/ 7 h 904"/>
                  <a:gd name="T56" fmla="*/ 162 w 231"/>
                  <a:gd name="T57" fmla="*/ 9 h 904"/>
                  <a:gd name="T58" fmla="*/ 148 w 231"/>
                  <a:gd name="T59" fmla="*/ 11 h 904"/>
                  <a:gd name="T60" fmla="*/ 132 w 231"/>
                  <a:gd name="T61" fmla="*/ 13 h 904"/>
                  <a:gd name="T62" fmla="*/ 115 w 231"/>
                  <a:gd name="T63" fmla="*/ 14 h 904"/>
                  <a:gd name="T64" fmla="*/ 98 w 231"/>
                  <a:gd name="T65" fmla="*/ 17 h 904"/>
                  <a:gd name="T66" fmla="*/ 80 w 231"/>
                  <a:gd name="T67" fmla="*/ 19 h 904"/>
                  <a:gd name="T68" fmla="*/ 60 w 231"/>
                  <a:gd name="T69" fmla="*/ 21 h 904"/>
                  <a:gd name="T70" fmla="*/ 41 w 231"/>
                  <a:gd name="T71" fmla="*/ 23 h 904"/>
                  <a:gd name="T72" fmla="*/ 19 w 231"/>
                  <a:gd name="T73" fmla="*/ 25 h 904"/>
                  <a:gd name="T74" fmla="*/ 0 w 231"/>
                  <a:gd name="T75" fmla="*/ 28 h 904"/>
                  <a:gd name="T76" fmla="*/ 0 w 231"/>
                  <a:gd name="T77" fmla="*/ 28 h 9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1" h="904">
                    <a:moveTo>
                      <a:pt x="0" y="904"/>
                    </a:moveTo>
                    <a:lnTo>
                      <a:pt x="22" y="826"/>
                    </a:lnTo>
                    <a:lnTo>
                      <a:pt x="43" y="748"/>
                    </a:lnTo>
                    <a:lnTo>
                      <a:pt x="65" y="672"/>
                    </a:lnTo>
                    <a:lnTo>
                      <a:pt x="86" y="598"/>
                    </a:lnTo>
                    <a:lnTo>
                      <a:pt x="106" y="525"/>
                    </a:lnTo>
                    <a:lnTo>
                      <a:pt x="124" y="455"/>
                    </a:lnTo>
                    <a:lnTo>
                      <a:pt x="141" y="390"/>
                    </a:lnTo>
                    <a:lnTo>
                      <a:pt x="158" y="326"/>
                    </a:lnTo>
                    <a:lnTo>
                      <a:pt x="172" y="268"/>
                    </a:lnTo>
                    <a:lnTo>
                      <a:pt x="186" y="216"/>
                    </a:lnTo>
                    <a:lnTo>
                      <a:pt x="197" y="167"/>
                    </a:lnTo>
                    <a:lnTo>
                      <a:pt x="209" y="125"/>
                    </a:lnTo>
                    <a:lnTo>
                      <a:pt x="216" y="87"/>
                    </a:lnTo>
                    <a:lnTo>
                      <a:pt x="223" y="57"/>
                    </a:lnTo>
                    <a:lnTo>
                      <a:pt x="227" y="33"/>
                    </a:lnTo>
                    <a:lnTo>
                      <a:pt x="230" y="15"/>
                    </a:lnTo>
                    <a:lnTo>
                      <a:pt x="231" y="4"/>
                    </a:lnTo>
                    <a:lnTo>
                      <a:pt x="230" y="0"/>
                    </a:lnTo>
                    <a:lnTo>
                      <a:pt x="216" y="49"/>
                    </a:lnTo>
                    <a:lnTo>
                      <a:pt x="217" y="53"/>
                    </a:lnTo>
                    <a:lnTo>
                      <a:pt x="216" y="64"/>
                    </a:lnTo>
                    <a:lnTo>
                      <a:pt x="213" y="82"/>
                    </a:lnTo>
                    <a:lnTo>
                      <a:pt x="209" y="104"/>
                    </a:lnTo>
                    <a:lnTo>
                      <a:pt x="203" y="133"/>
                    </a:lnTo>
                    <a:lnTo>
                      <a:pt x="195" y="167"/>
                    </a:lnTo>
                    <a:lnTo>
                      <a:pt x="186" y="209"/>
                    </a:lnTo>
                    <a:lnTo>
                      <a:pt x="175" y="254"/>
                    </a:lnTo>
                    <a:lnTo>
                      <a:pt x="162" y="305"/>
                    </a:lnTo>
                    <a:lnTo>
                      <a:pt x="148" y="359"/>
                    </a:lnTo>
                    <a:lnTo>
                      <a:pt x="132" y="417"/>
                    </a:lnTo>
                    <a:lnTo>
                      <a:pt x="115" y="480"/>
                    </a:lnTo>
                    <a:lnTo>
                      <a:pt x="98" y="545"/>
                    </a:lnTo>
                    <a:lnTo>
                      <a:pt x="80" y="614"/>
                    </a:lnTo>
                    <a:lnTo>
                      <a:pt x="60" y="685"/>
                    </a:lnTo>
                    <a:lnTo>
                      <a:pt x="41" y="757"/>
                    </a:lnTo>
                    <a:lnTo>
                      <a:pt x="19" y="830"/>
                    </a:lnTo>
                    <a:lnTo>
                      <a:pt x="0" y="904"/>
                    </a:lnTo>
                    <a:close/>
                  </a:path>
                </a:pathLst>
              </a:custGeom>
              <a:solidFill>
                <a:srgbClr val="DDE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6" name="Freeform 1039"/>
              <p:cNvSpPr>
                <a:spLocks/>
              </p:cNvSpPr>
              <p:nvPr/>
            </p:nvSpPr>
            <p:spPr bwMode="auto">
              <a:xfrm>
                <a:off x="1972" y="1109"/>
                <a:ext cx="219" cy="427"/>
              </a:xfrm>
              <a:custGeom>
                <a:avLst/>
                <a:gdLst>
                  <a:gd name="T0" fmla="*/ 218 w 219"/>
                  <a:gd name="T1" fmla="*/ 0 h 855"/>
                  <a:gd name="T2" fmla="*/ 219 w 219"/>
                  <a:gd name="T3" fmla="*/ 0 h 855"/>
                  <a:gd name="T4" fmla="*/ 218 w 219"/>
                  <a:gd name="T5" fmla="*/ 0 h 855"/>
                  <a:gd name="T6" fmla="*/ 215 w 219"/>
                  <a:gd name="T7" fmla="*/ 1 h 855"/>
                  <a:gd name="T8" fmla="*/ 211 w 219"/>
                  <a:gd name="T9" fmla="*/ 1 h 855"/>
                  <a:gd name="T10" fmla="*/ 205 w 219"/>
                  <a:gd name="T11" fmla="*/ 2 h 855"/>
                  <a:gd name="T12" fmla="*/ 197 w 219"/>
                  <a:gd name="T13" fmla="*/ 3 h 855"/>
                  <a:gd name="T14" fmla="*/ 188 w 219"/>
                  <a:gd name="T15" fmla="*/ 5 h 855"/>
                  <a:gd name="T16" fmla="*/ 177 w 219"/>
                  <a:gd name="T17" fmla="*/ 6 h 855"/>
                  <a:gd name="T18" fmla="*/ 164 w 219"/>
                  <a:gd name="T19" fmla="*/ 8 h 855"/>
                  <a:gd name="T20" fmla="*/ 150 w 219"/>
                  <a:gd name="T21" fmla="*/ 9 h 855"/>
                  <a:gd name="T22" fmla="*/ 134 w 219"/>
                  <a:gd name="T23" fmla="*/ 11 h 855"/>
                  <a:gd name="T24" fmla="*/ 117 w 219"/>
                  <a:gd name="T25" fmla="*/ 13 h 855"/>
                  <a:gd name="T26" fmla="*/ 100 w 219"/>
                  <a:gd name="T27" fmla="*/ 15 h 855"/>
                  <a:gd name="T28" fmla="*/ 82 w 219"/>
                  <a:gd name="T29" fmla="*/ 17 h 855"/>
                  <a:gd name="T30" fmla="*/ 62 w 219"/>
                  <a:gd name="T31" fmla="*/ 19 h 855"/>
                  <a:gd name="T32" fmla="*/ 43 w 219"/>
                  <a:gd name="T33" fmla="*/ 22 h 855"/>
                  <a:gd name="T34" fmla="*/ 21 w 219"/>
                  <a:gd name="T35" fmla="*/ 24 h 855"/>
                  <a:gd name="T36" fmla="*/ 2 w 219"/>
                  <a:gd name="T37" fmla="*/ 26 h 855"/>
                  <a:gd name="T38" fmla="*/ 0 w 219"/>
                  <a:gd name="T39" fmla="*/ 26 h 855"/>
                  <a:gd name="T40" fmla="*/ 20 w 219"/>
                  <a:gd name="T41" fmla="*/ 24 h 855"/>
                  <a:gd name="T42" fmla="*/ 40 w 219"/>
                  <a:gd name="T43" fmla="*/ 22 h 855"/>
                  <a:gd name="T44" fmla="*/ 59 w 219"/>
                  <a:gd name="T45" fmla="*/ 19 h 855"/>
                  <a:gd name="T46" fmla="*/ 79 w 219"/>
                  <a:gd name="T47" fmla="*/ 17 h 855"/>
                  <a:gd name="T48" fmla="*/ 98 w 219"/>
                  <a:gd name="T49" fmla="*/ 15 h 855"/>
                  <a:gd name="T50" fmla="*/ 115 w 219"/>
                  <a:gd name="T51" fmla="*/ 13 h 855"/>
                  <a:gd name="T52" fmla="*/ 130 w 219"/>
                  <a:gd name="T53" fmla="*/ 11 h 855"/>
                  <a:gd name="T54" fmla="*/ 146 w 219"/>
                  <a:gd name="T55" fmla="*/ 9 h 855"/>
                  <a:gd name="T56" fmla="*/ 158 w 219"/>
                  <a:gd name="T57" fmla="*/ 8 h 855"/>
                  <a:gd name="T58" fmla="*/ 170 w 219"/>
                  <a:gd name="T59" fmla="*/ 6 h 855"/>
                  <a:gd name="T60" fmla="*/ 181 w 219"/>
                  <a:gd name="T61" fmla="*/ 5 h 855"/>
                  <a:gd name="T62" fmla="*/ 188 w 219"/>
                  <a:gd name="T63" fmla="*/ 4 h 855"/>
                  <a:gd name="T64" fmla="*/ 195 w 219"/>
                  <a:gd name="T65" fmla="*/ 3 h 855"/>
                  <a:gd name="T66" fmla="*/ 199 w 219"/>
                  <a:gd name="T67" fmla="*/ 2 h 855"/>
                  <a:gd name="T68" fmla="*/ 204 w 219"/>
                  <a:gd name="T69" fmla="*/ 2 h 855"/>
                  <a:gd name="T70" fmla="*/ 204 w 219"/>
                  <a:gd name="T71" fmla="*/ 1 h 855"/>
                  <a:gd name="T72" fmla="*/ 202 w 219"/>
                  <a:gd name="T73" fmla="*/ 1 h 855"/>
                  <a:gd name="T74" fmla="*/ 218 w 219"/>
                  <a:gd name="T75" fmla="*/ 0 h 8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9" h="855">
                    <a:moveTo>
                      <a:pt x="218" y="0"/>
                    </a:moveTo>
                    <a:lnTo>
                      <a:pt x="219" y="4"/>
                    </a:lnTo>
                    <a:lnTo>
                      <a:pt x="218" y="15"/>
                    </a:lnTo>
                    <a:lnTo>
                      <a:pt x="215" y="33"/>
                    </a:lnTo>
                    <a:lnTo>
                      <a:pt x="211" y="55"/>
                    </a:lnTo>
                    <a:lnTo>
                      <a:pt x="205" y="84"/>
                    </a:lnTo>
                    <a:lnTo>
                      <a:pt x="197" y="118"/>
                    </a:lnTo>
                    <a:lnTo>
                      <a:pt x="188" y="160"/>
                    </a:lnTo>
                    <a:lnTo>
                      <a:pt x="177" y="205"/>
                    </a:lnTo>
                    <a:lnTo>
                      <a:pt x="164" y="256"/>
                    </a:lnTo>
                    <a:lnTo>
                      <a:pt x="150" y="310"/>
                    </a:lnTo>
                    <a:lnTo>
                      <a:pt x="134" y="368"/>
                    </a:lnTo>
                    <a:lnTo>
                      <a:pt x="117" y="431"/>
                    </a:lnTo>
                    <a:lnTo>
                      <a:pt x="100" y="496"/>
                    </a:lnTo>
                    <a:lnTo>
                      <a:pt x="82" y="565"/>
                    </a:lnTo>
                    <a:lnTo>
                      <a:pt x="62" y="636"/>
                    </a:lnTo>
                    <a:lnTo>
                      <a:pt x="43" y="708"/>
                    </a:lnTo>
                    <a:lnTo>
                      <a:pt x="21" y="781"/>
                    </a:lnTo>
                    <a:lnTo>
                      <a:pt x="2" y="855"/>
                    </a:lnTo>
                    <a:lnTo>
                      <a:pt x="0" y="853"/>
                    </a:lnTo>
                    <a:lnTo>
                      <a:pt x="20" y="781"/>
                    </a:lnTo>
                    <a:lnTo>
                      <a:pt x="40" y="708"/>
                    </a:lnTo>
                    <a:lnTo>
                      <a:pt x="59" y="638"/>
                    </a:lnTo>
                    <a:lnTo>
                      <a:pt x="79" y="567"/>
                    </a:lnTo>
                    <a:lnTo>
                      <a:pt x="98" y="500"/>
                    </a:lnTo>
                    <a:lnTo>
                      <a:pt x="115" y="437"/>
                    </a:lnTo>
                    <a:lnTo>
                      <a:pt x="130" y="375"/>
                    </a:lnTo>
                    <a:lnTo>
                      <a:pt x="146" y="319"/>
                    </a:lnTo>
                    <a:lnTo>
                      <a:pt x="158" y="266"/>
                    </a:lnTo>
                    <a:lnTo>
                      <a:pt x="170" y="219"/>
                    </a:lnTo>
                    <a:lnTo>
                      <a:pt x="181" y="178"/>
                    </a:lnTo>
                    <a:lnTo>
                      <a:pt x="188" y="142"/>
                    </a:lnTo>
                    <a:lnTo>
                      <a:pt x="195" y="111"/>
                    </a:lnTo>
                    <a:lnTo>
                      <a:pt x="199" y="87"/>
                    </a:lnTo>
                    <a:lnTo>
                      <a:pt x="204" y="69"/>
                    </a:lnTo>
                    <a:lnTo>
                      <a:pt x="204" y="58"/>
                    </a:lnTo>
                    <a:lnTo>
                      <a:pt x="202" y="53"/>
                    </a:lnTo>
                    <a:lnTo>
                      <a:pt x="218" y="0"/>
                    </a:lnTo>
                    <a:close/>
                  </a:path>
                </a:pathLst>
              </a:custGeom>
              <a:solidFill>
                <a:srgbClr val="DFE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7" name="Freeform 1040"/>
              <p:cNvSpPr>
                <a:spLocks/>
              </p:cNvSpPr>
              <p:nvPr/>
            </p:nvSpPr>
            <p:spPr bwMode="auto">
              <a:xfrm>
                <a:off x="1969" y="1135"/>
                <a:ext cx="207" cy="400"/>
              </a:xfrm>
              <a:custGeom>
                <a:avLst/>
                <a:gdLst>
                  <a:gd name="T0" fmla="*/ 3 w 207"/>
                  <a:gd name="T1" fmla="*/ 25 h 800"/>
                  <a:gd name="T2" fmla="*/ 23 w 207"/>
                  <a:gd name="T3" fmla="*/ 23 h 800"/>
                  <a:gd name="T4" fmla="*/ 43 w 207"/>
                  <a:gd name="T5" fmla="*/ 21 h 800"/>
                  <a:gd name="T6" fmla="*/ 62 w 207"/>
                  <a:gd name="T7" fmla="*/ 19 h 800"/>
                  <a:gd name="T8" fmla="*/ 82 w 207"/>
                  <a:gd name="T9" fmla="*/ 17 h 800"/>
                  <a:gd name="T10" fmla="*/ 101 w 207"/>
                  <a:gd name="T11" fmla="*/ 14 h 800"/>
                  <a:gd name="T12" fmla="*/ 118 w 207"/>
                  <a:gd name="T13" fmla="*/ 12 h 800"/>
                  <a:gd name="T14" fmla="*/ 133 w 207"/>
                  <a:gd name="T15" fmla="*/ 11 h 800"/>
                  <a:gd name="T16" fmla="*/ 149 w 207"/>
                  <a:gd name="T17" fmla="*/ 9 h 800"/>
                  <a:gd name="T18" fmla="*/ 161 w 207"/>
                  <a:gd name="T19" fmla="*/ 7 h 800"/>
                  <a:gd name="T20" fmla="*/ 173 w 207"/>
                  <a:gd name="T21" fmla="*/ 6 h 800"/>
                  <a:gd name="T22" fmla="*/ 184 w 207"/>
                  <a:gd name="T23" fmla="*/ 4 h 800"/>
                  <a:gd name="T24" fmla="*/ 191 w 207"/>
                  <a:gd name="T25" fmla="*/ 3 h 800"/>
                  <a:gd name="T26" fmla="*/ 198 w 207"/>
                  <a:gd name="T27" fmla="*/ 2 h 800"/>
                  <a:gd name="T28" fmla="*/ 202 w 207"/>
                  <a:gd name="T29" fmla="*/ 2 h 800"/>
                  <a:gd name="T30" fmla="*/ 207 w 207"/>
                  <a:gd name="T31" fmla="*/ 1 h 800"/>
                  <a:gd name="T32" fmla="*/ 207 w 207"/>
                  <a:gd name="T33" fmla="*/ 1 h 800"/>
                  <a:gd name="T34" fmla="*/ 205 w 207"/>
                  <a:gd name="T35" fmla="*/ 0 h 800"/>
                  <a:gd name="T36" fmla="*/ 190 w 207"/>
                  <a:gd name="T37" fmla="*/ 2 h 800"/>
                  <a:gd name="T38" fmla="*/ 191 w 207"/>
                  <a:gd name="T39" fmla="*/ 2 h 800"/>
                  <a:gd name="T40" fmla="*/ 190 w 207"/>
                  <a:gd name="T41" fmla="*/ 3 h 800"/>
                  <a:gd name="T42" fmla="*/ 187 w 207"/>
                  <a:gd name="T43" fmla="*/ 3 h 800"/>
                  <a:gd name="T44" fmla="*/ 183 w 207"/>
                  <a:gd name="T45" fmla="*/ 4 h 800"/>
                  <a:gd name="T46" fmla="*/ 177 w 207"/>
                  <a:gd name="T47" fmla="*/ 5 h 800"/>
                  <a:gd name="T48" fmla="*/ 168 w 207"/>
                  <a:gd name="T49" fmla="*/ 6 h 800"/>
                  <a:gd name="T50" fmla="*/ 160 w 207"/>
                  <a:gd name="T51" fmla="*/ 7 h 800"/>
                  <a:gd name="T52" fmla="*/ 149 w 207"/>
                  <a:gd name="T53" fmla="*/ 8 h 800"/>
                  <a:gd name="T54" fmla="*/ 136 w 207"/>
                  <a:gd name="T55" fmla="*/ 10 h 800"/>
                  <a:gd name="T56" fmla="*/ 123 w 207"/>
                  <a:gd name="T57" fmla="*/ 12 h 800"/>
                  <a:gd name="T58" fmla="*/ 108 w 207"/>
                  <a:gd name="T59" fmla="*/ 13 h 800"/>
                  <a:gd name="T60" fmla="*/ 92 w 207"/>
                  <a:gd name="T61" fmla="*/ 15 h 800"/>
                  <a:gd name="T62" fmla="*/ 75 w 207"/>
                  <a:gd name="T63" fmla="*/ 17 h 800"/>
                  <a:gd name="T64" fmla="*/ 57 w 207"/>
                  <a:gd name="T65" fmla="*/ 19 h 800"/>
                  <a:gd name="T66" fmla="*/ 38 w 207"/>
                  <a:gd name="T67" fmla="*/ 21 h 800"/>
                  <a:gd name="T68" fmla="*/ 20 w 207"/>
                  <a:gd name="T69" fmla="*/ 23 h 800"/>
                  <a:gd name="T70" fmla="*/ 0 w 207"/>
                  <a:gd name="T71" fmla="*/ 25 h 800"/>
                  <a:gd name="T72" fmla="*/ 3 w 207"/>
                  <a:gd name="T73" fmla="*/ 25 h 8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7" h="800">
                    <a:moveTo>
                      <a:pt x="3" y="800"/>
                    </a:moveTo>
                    <a:lnTo>
                      <a:pt x="23" y="728"/>
                    </a:lnTo>
                    <a:lnTo>
                      <a:pt x="43" y="655"/>
                    </a:lnTo>
                    <a:lnTo>
                      <a:pt x="62" y="585"/>
                    </a:lnTo>
                    <a:lnTo>
                      <a:pt x="82" y="514"/>
                    </a:lnTo>
                    <a:lnTo>
                      <a:pt x="101" y="447"/>
                    </a:lnTo>
                    <a:lnTo>
                      <a:pt x="118" y="384"/>
                    </a:lnTo>
                    <a:lnTo>
                      <a:pt x="133" y="322"/>
                    </a:lnTo>
                    <a:lnTo>
                      <a:pt x="149" y="266"/>
                    </a:lnTo>
                    <a:lnTo>
                      <a:pt x="161" y="213"/>
                    </a:lnTo>
                    <a:lnTo>
                      <a:pt x="173" y="166"/>
                    </a:lnTo>
                    <a:lnTo>
                      <a:pt x="184" y="125"/>
                    </a:lnTo>
                    <a:lnTo>
                      <a:pt x="191" y="89"/>
                    </a:lnTo>
                    <a:lnTo>
                      <a:pt x="198" y="58"/>
                    </a:lnTo>
                    <a:lnTo>
                      <a:pt x="202" y="34"/>
                    </a:lnTo>
                    <a:lnTo>
                      <a:pt x="207" y="16"/>
                    </a:lnTo>
                    <a:lnTo>
                      <a:pt x="207" y="5"/>
                    </a:lnTo>
                    <a:lnTo>
                      <a:pt x="205" y="0"/>
                    </a:lnTo>
                    <a:lnTo>
                      <a:pt x="190" y="58"/>
                    </a:lnTo>
                    <a:lnTo>
                      <a:pt x="191" y="61"/>
                    </a:lnTo>
                    <a:lnTo>
                      <a:pt x="190" y="70"/>
                    </a:lnTo>
                    <a:lnTo>
                      <a:pt x="187" y="87"/>
                    </a:lnTo>
                    <a:lnTo>
                      <a:pt x="183" y="110"/>
                    </a:lnTo>
                    <a:lnTo>
                      <a:pt x="177" y="137"/>
                    </a:lnTo>
                    <a:lnTo>
                      <a:pt x="168" y="172"/>
                    </a:lnTo>
                    <a:lnTo>
                      <a:pt x="160" y="210"/>
                    </a:lnTo>
                    <a:lnTo>
                      <a:pt x="149" y="255"/>
                    </a:lnTo>
                    <a:lnTo>
                      <a:pt x="136" y="304"/>
                    </a:lnTo>
                    <a:lnTo>
                      <a:pt x="123" y="356"/>
                    </a:lnTo>
                    <a:lnTo>
                      <a:pt x="108" y="413"/>
                    </a:lnTo>
                    <a:lnTo>
                      <a:pt x="92" y="472"/>
                    </a:lnTo>
                    <a:lnTo>
                      <a:pt x="75" y="534"/>
                    </a:lnTo>
                    <a:lnTo>
                      <a:pt x="57" y="599"/>
                    </a:lnTo>
                    <a:lnTo>
                      <a:pt x="38" y="664"/>
                    </a:lnTo>
                    <a:lnTo>
                      <a:pt x="20" y="731"/>
                    </a:lnTo>
                    <a:lnTo>
                      <a:pt x="0" y="800"/>
                    </a:lnTo>
                    <a:lnTo>
                      <a:pt x="3" y="800"/>
                    </a:lnTo>
                    <a:close/>
                  </a:path>
                </a:pathLst>
              </a:custGeom>
              <a:solidFill>
                <a:srgbClr val="E0ED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8" name="Freeform 1041"/>
              <p:cNvSpPr>
                <a:spLocks/>
              </p:cNvSpPr>
              <p:nvPr/>
            </p:nvSpPr>
            <p:spPr bwMode="auto">
              <a:xfrm>
                <a:off x="1968" y="1164"/>
                <a:ext cx="192" cy="371"/>
              </a:xfrm>
              <a:custGeom>
                <a:avLst/>
                <a:gdLst>
                  <a:gd name="T0" fmla="*/ 191 w 192"/>
                  <a:gd name="T1" fmla="*/ 0 h 742"/>
                  <a:gd name="T2" fmla="*/ 192 w 192"/>
                  <a:gd name="T3" fmla="*/ 1 h 742"/>
                  <a:gd name="T4" fmla="*/ 191 w 192"/>
                  <a:gd name="T5" fmla="*/ 1 h 742"/>
                  <a:gd name="T6" fmla="*/ 188 w 192"/>
                  <a:gd name="T7" fmla="*/ 1 h 742"/>
                  <a:gd name="T8" fmla="*/ 184 w 192"/>
                  <a:gd name="T9" fmla="*/ 2 h 742"/>
                  <a:gd name="T10" fmla="*/ 178 w 192"/>
                  <a:gd name="T11" fmla="*/ 3 h 742"/>
                  <a:gd name="T12" fmla="*/ 169 w 192"/>
                  <a:gd name="T13" fmla="*/ 4 h 742"/>
                  <a:gd name="T14" fmla="*/ 161 w 192"/>
                  <a:gd name="T15" fmla="*/ 5 h 742"/>
                  <a:gd name="T16" fmla="*/ 150 w 192"/>
                  <a:gd name="T17" fmla="*/ 7 h 742"/>
                  <a:gd name="T18" fmla="*/ 137 w 192"/>
                  <a:gd name="T19" fmla="*/ 8 h 742"/>
                  <a:gd name="T20" fmla="*/ 124 w 192"/>
                  <a:gd name="T21" fmla="*/ 10 h 742"/>
                  <a:gd name="T22" fmla="*/ 109 w 192"/>
                  <a:gd name="T23" fmla="*/ 12 h 742"/>
                  <a:gd name="T24" fmla="*/ 93 w 192"/>
                  <a:gd name="T25" fmla="*/ 13 h 742"/>
                  <a:gd name="T26" fmla="*/ 76 w 192"/>
                  <a:gd name="T27" fmla="*/ 15 h 742"/>
                  <a:gd name="T28" fmla="*/ 58 w 192"/>
                  <a:gd name="T29" fmla="*/ 17 h 742"/>
                  <a:gd name="T30" fmla="*/ 39 w 192"/>
                  <a:gd name="T31" fmla="*/ 19 h 742"/>
                  <a:gd name="T32" fmla="*/ 21 w 192"/>
                  <a:gd name="T33" fmla="*/ 22 h 742"/>
                  <a:gd name="T34" fmla="*/ 1 w 192"/>
                  <a:gd name="T35" fmla="*/ 24 h 742"/>
                  <a:gd name="T36" fmla="*/ 0 w 192"/>
                  <a:gd name="T37" fmla="*/ 24 h 742"/>
                  <a:gd name="T38" fmla="*/ 20 w 192"/>
                  <a:gd name="T39" fmla="*/ 22 h 742"/>
                  <a:gd name="T40" fmla="*/ 38 w 192"/>
                  <a:gd name="T41" fmla="*/ 20 h 742"/>
                  <a:gd name="T42" fmla="*/ 55 w 192"/>
                  <a:gd name="T43" fmla="*/ 18 h 742"/>
                  <a:gd name="T44" fmla="*/ 72 w 192"/>
                  <a:gd name="T45" fmla="*/ 16 h 742"/>
                  <a:gd name="T46" fmla="*/ 89 w 192"/>
                  <a:gd name="T47" fmla="*/ 14 h 742"/>
                  <a:gd name="T48" fmla="*/ 103 w 192"/>
                  <a:gd name="T49" fmla="*/ 12 h 742"/>
                  <a:gd name="T50" fmla="*/ 117 w 192"/>
                  <a:gd name="T51" fmla="*/ 10 h 742"/>
                  <a:gd name="T52" fmla="*/ 130 w 192"/>
                  <a:gd name="T53" fmla="*/ 9 h 742"/>
                  <a:gd name="T54" fmla="*/ 141 w 192"/>
                  <a:gd name="T55" fmla="*/ 7 h 742"/>
                  <a:gd name="T56" fmla="*/ 151 w 192"/>
                  <a:gd name="T57" fmla="*/ 6 h 742"/>
                  <a:gd name="T58" fmla="*/ 160 w 192"/>
                  <a:gd name="T59" fmla="*/ 5 h 742"/>
                  <a:gd name="T60" fmla="*/ 167 w 192"/>
                  <a:gd name="T61" fmla="*/ 4 h 742"/>
                  <a:gd name="T62" fmla="*/ 171 w 192"/>
                  <a:gd name="T63" fmla="*/ 3 h 742"/>
                  <a:gd name="T64" fmla="*/ 174 w 192"/>
                  <a:gd name="T65" fmla="*/ 3 h 742"/>
                  <a:gd name="T66" fmla="*/ 175 w 192"/>
                  <a:gd name="T67" fmla="*/ 2 h 742"/>
                  <a:gd name="T68" fmla="*/ 174 w 192"/>
                  <a:gd name="T69" fmla="*/ 2 h 742"/>
                  <a:gd name="T70" fmla="*/ 191 w 192"/>
                  <a:gd name="T71" fmla="*/ 0 h 7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2" h="742">
                    <a:moveTo>
                      <a:pt x="191" y="0"/>
                    </a:moveTo>
                    <a:lnTo>
                      <a:pt x="192" y="3"/>
                    </a:lnTo>
                    <a:lnTo>
                      <a:pt x="191" y="12"/>
                    </a:lnTo>
                    <a:lnTo>
                      <a:pt x="188" y="29"/>
                    </a:lnTo>
                    <a:lnTo>
                      <a:pt x="184" y="52"/>
                    </a:lnTo>
                    <a:lnTo>
                      <a:pt x="178" y="79"/>
                    </a:lnTo>
                    <a:lnTo>
                      <a:pt x="169" y="114"/>
                    </a:lnTo>
                    <a:lnTo>
                      <a:pt x="161" y="152"/>
                    </a:lnTo>
                    <a:lnTo>
                      <a:pt x="150" y="197"/>
                    </a:lnTo>
                    <a:lnTo>
                      <a:pt x="137" y="246"/>
                    </a:lnTo>
                    <a:lnTo>
                      <a:pt x="124" y="298"/>
                    </a:lnTo>
                    <a:lnTo>
                      <a:pt x="109" y="355"/>
                    </a:lnTo>
                    <a:lnTo>
                      <a:pt x="93" y="414"/>
                    </a:lnTo>
                    <a:lnTo>
                      <a:pt x="76" y="476"/>
                    </a:lnTo>
                    <a:lnTo>
                      <a:pt x="58" y="541"/>
                    </a:lnTo>
                    <a:lnTo>
                      <a:pt x="39" y="606"/>
                    </a:lnTo>
                    <a:lnTo>
                      <a:pt x="21" y="673"/>
                    </a:lnTo>
                    <a:lnTo>
                      <a:pt x="1" y="742"/>
                    </a:lnTo>
                    <a:lnTo>
                      <a:pt x="0" y="740"/>
                    </a:lnTo>
                    <a:lnTo>
                      <a:pt x="20" y="675"/>
                    </a:lnTo>
                    <a:lnTo>
                      <a:pt x="38" y="610"/>
                    </a:lnTo>
                    <a:lnTo>
                      <a:pt x="55" y="545"/>
                    </a:lnTo>
                    <a:lnTo>
                      <a:pt x="72" y="483"/>
                    </a:lnTo>
                    <a:lnTo>
                      <a:pt x="89" y="422"/>
                    </a:lnTo>
                    <a:lnTo>
                      <a:pt x="103" y="365"/>
                    </a:lnTo>
                    <a:lnTo>
                      <a:pt x="117" y="311"/>
                    </a:lnTo>
                    <a:lnTo>
                      <a:pt x="130" y="262"/>
                    </a:lnTo>
                    <a:lnTo>
                      <a:pt x="141" y="217"/>
                    </a:lnTo>
                    <a:lnTo>
                      <a:pt x="151" y="177"/>
                    </a:lnTo>
                    <a:lnTo>
                      <a:pt x="160" y="143"/>
                    </a:lnTo>
                    <a:lnTo>
                      <a:pt x="167" y="114"/>
                    </a:lnTo>
                    <a:lnTo>
                      <a:pt x="171" y="90"/>
                    </a:lnTo>
                    <a:lnTo>
                      <a:pt x="174" y="74"/>
                    </a:lnTo>
                    <a:lnTo>
                      <a:pt x="175" y="63"/>
                    </a:lnTo>
                    <a:lnTo>
                      <a:pt x="174" y="59"/>
                    </a:lnTo>
                    <a:lnTo>
                      <a:pt x="191" y="0"/>
                    </a:lnTo>
                    <a:close/>
                  </a:path>
                </a:pathLst>
              </a:custGeom>
              <a:solidFill>
                <a:srgbClr val="E2E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89" name="Freeform 1042"/>
              <p:cNvSpPr>
                <a:spLocks/>
              </p:cNvSpPr>
              <p:nvPr/>
            </p:nvSpPr>
            <p:spPr bwMode="auto">
              <a:xfrm>
                <a:off x="1966" y="1194"/>
                <a:ext cx="177" cy="341"/>
              </a:xfrm>
              <a:custGeom>
                <a:avLst/>
                <a:gdLst>
                  <a:gd name="T0" fmla="*/ 2 w 177"/>
                  <a:gd name="T1" fmla="*/ 22 h 681"/>
                  <a:gd name="T2" fmla="*/ 22 w 177"/>
                  <a:gd name="T3" fmla="*/ 20 h 681"/>
                  <a:gd name="T4" fmla="*/ 40 w 177"/>
                  <a:gd name="T5" fmla="*/ 18 h 681"/>
                  <a:gd name="T6" fmla="*/ 57 w 177"/>
                  <a:gd name="T7" fmla="*/ 16 h 681"/>
                  <a:gd name="T8" fmla="*/ 74 w 177"/>
                  <a:gd name="T9" fmla="*/ 14 h 681"/>
                  <a:gd name="T10" fmla="*/ 91 w 177"/>
                  <a:gd name="T11" fmla="*/ 12 h 681"/>
                  <a:gd name="T12" fmla="*/ 105 w 177"/>
                  <a:gd name="T13" fmla="*/ 10 h 681"/>
                  <a:gd name="T14" fmla="*/ 119 w 177"/>
                  <a:gd name="T15" fmla="*/ 8 h 681"/>
                  <a:gd name="T16" fmla="*/ 132 w 177"/>
                  <a:gd name="T17" fmla="*/ 7 h 681"/>
                  <a:gd name="T18" fmla="*/ 143 w 177"/>
                  <a:gd name="T19" fmla="*/ 5 h 681"/>
                  <a:gd name="T20" fmla="*/ 153 w 177"/>
                  <a:gd name="T21" fmla="*/ 4 h 681"/>
                  <a:gd name="T22" fmla="*/ 162 w 177"/>
                  <a:gd name="T23" fmla="*/ 3 h 681"/>
                  <a:gd name="T24" fmla="*/ 169 w 177"/>
                  <a:gd name="T25" fmla="*/ 2 h 681"/>
                  <a:gd name="T26" fmla="*/ 173 w 177"/>
                  <a:gd name="T27" fmla="*/ 1 h 681"/>
                  <a:gd name="T28" fmla="*/ 176 w 177"/>
                  <a:gd name="T29" fmla="*/ 1 h 681"/>
                  <a:gd name="T30" fmla="*/ 177 w 177"/>
                  <a:gd name="T31" fmla="*/ 1 h 681"/>
                  <a:gd name="T32" fmla="*/ 176 w 177"/>
                  <a:gd name="T33" fmla="*/ 0 h 681"/>
                  <a:gd name="T34" fmla="*/ 157 w 177"/>
                  <a:gd name="T35" fmla="*/ 2 h 681"/>
                  <a:gd name="T36" fmla="*/ 159 w 177"/>
                  <a:gd name="T37" fmla="*/ 3 h 681"/>
                  <a:gd name="T38" fmla="*/ 157 w 177"/>
                  <a:gd name="T39" fmla="*/ 3 h 681"/>
                  <a:gd name="T40" fmla="*/ 155 w 177"/>
                  <a:gd name="T41" fmla="*/ 3 h 681"/>
                  <a:gd name="T42" fmla="*/ 149 w 177"/>
                  <a:gd name="T43" fmla="*/ 4 h 681"/>
                  <a:gd name="T44" fmla="*/ 143 w 177"/>
                  <a:gd name="T45" fmla="*/ 5 h 681"/>
                  <a:gd name="T46" fmla="*/ 135 w 177"/>
                  <a:gd name="T47" fmla="*/ 6 h 681"/>
                  <a:gd name="T48" fmla="*/ 123 w 177"/>
                  <a:gd name="T49" fmla="*/ 8 h 681"/>
                  <a:gd name="T50" fmla="*/ 112 w 177"/>
                  <a:gd name="T51" fmla="*/ 9 h 681"/>
                  <a:gd name="T52" fmla="*/ 99 w 177"/>
                  <a:gd name="T53" fmla="*/ 11 h 681"/>
                  <a:gd name="T54" fmla="*/ 85 w 177"/>
                  <a:gd name="T55" fmla="*/ 12 h 681"/>
                  <a:gd name="T56" fmla="*/ 70 w 177"/>
                  <a:gd name="T57" fmla="*/ 14 h 681"/>
                  <a:gd name="T58" fmla="*/ 53 w 177"/>
                  <a:gd name="T59" fmla="*/ 16 h 681"/>
                  <a:gd name="T60" fmla="*/ 36 w 177"/>
                  <a:gd name="T61" fmla="*/ 18 h 681"/>
                  <a:gd name="T62" fmla="*/ 19 w 177"/>
                  <a:gd name="T63" fmla="*/ 20 h 681"/>
                  <a:gd name="T64" fmla="*/ 0 w 177"/>
                  <a:gd name="T65" fmla="*/ 22 h 681"/>
                  <a:gd name="T66" fmla="*/ 2 w 177"/>
                  <a:gd name="T67" fmla="*/ 22 h 6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7" h="681">
                    <a:moveTo>
                      <a:pt x="2" y="681"/>
                    </a:moveTo>
                    <a:lnTo>
                      <a:pt x="22" y="616"/>
                    </a:lnTo>
                    <a:lnTo>
                      <a:pt x="40" y="551"/>
                    </a:lnTo>
                    <a:lnTo>
                      <a:pt x="57" y="486"/>
                    </a:lnTo>
                    <a:lnTo>
                      <a:pt x="74" y="424"/>
                    </a:lnTo>
                    <a:lnTo>
                      <a:pt x="91" y="363"/>
                    </a:lnTo>
                    <a:lnTo>
                      <a:pt x="105" y="306"/>
                    </a:lnTo>
                    <a:lnTo>
                      <a:pt x="119" y="252"/>
                    </a:lnTo>
                    <a:lnTo>
                      <a:pt x="132" y="203"/>
                    </a:lnTo>
                    <a:lnTo>
                      <a:pt x="143" y="158"/>
                    </a:lnTo>
                    <a:lnTo>
                      <a:pt x="153" y="118"/>
                    </a:lnTo>
                    <a:lnTo>
                      <a:pt x="162" y="84"/>
                    </a:lnTo>
                    <a:lnTo>
                      <a:pt x="169" y="55"/>
                    </a:lnTo>
                    <a:lnTo>
                      <a:pt x="173" y="31"/>
                    </a:lnTo>
                    <a:lnTo>
                      <a:pt x="176" y="15"/>
                    </a:lnTo>
                    <a:lnTo>
                      <a:pt x="177" y="4"/>
                    </a:lnTo>
                    <a:lnTo>
                      <a:pt x="176" y="0"/>
                    </a:lnTo>
                    <a:lnTo>
                      <a:pt x="157" y="64"/>
                    </a:lnTo>
                    <a:lnTo>
                      <a:pt x="159" y="67"/>
                    </a:lnTo>
                    <a:lnTo>
                      <a:pt x="157" y="78"/>
                    </a:lnTo>
                    <a:lnTo>
                      <a:pt x="155" y="96"/>
                    </a:lnTo>
                    <a:lnTo>
                      <a:pt x="149" y="120"/>
                    </a:lnTo>
                    <a:lnTo>
                      <a:pt x="143" y="149"/>
                    </a:lnTo>
                    <a:lnTo>
                      <a:pt x="135" y="185"/>
                    </a:lnTo>
                    <a:lnTo>
                      <a:pt x="123" y="225"/>
                    </a:lnTo>
                    <a:lnTo>
                      <a:pt x="112" y="272"/>
                    </a:lnTo>
                    <a:lnTo>
                      <a:pt x="99" y="321"/>
                    </a:lnTo>
                    <a:lnTo>
                      <a:pt x="85" y="375"/>
                    </a:lnTo>
                    <a:lnTo>
                      <a:pt x="70" y="433"/>
                    </a:lnTo>
                    <a:lnTo>
                      <a:pt x="53" y="493"/>
                    </a:lnTo>
                    <a:lnTo>
                      <a:pt x="36" y="554"/>
                    </a:lnTo>
                    <a:lnTo>
                      <a:pt x="19" y="618"/>
                    </a:lnTo>
                    <a:lnTo>
                      <a:pt x="0" y="681"/>
                    </a:lnTo>
                    <a:lnTo>
                      <a:pt x="2" y="681"/>
                    </a:lnTo>
                    <a:close/>
                  </a:path>
                </a:pathLst>
              </a:custGeom>
              <a:solidFill>
                <a:srgbClr val="E4EC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0" name="Freeform 1043"/>
              <p:cNvSpPr>
                <a:spLocks/>
              </p:cNvSpPr>
              <p:nvPr/>
            </p:nvSpPr>
            <p:spPr bwMode="auto">
              <a:xfrm>
                <a:off x="1965" y="1226"/>
                <a:ext cx="160" cy="309"/>
              </a:xfrm>
              <a:custGeom>
                <a:avLst/>
                <a:gdLst>
                  <a:gd name="T0" fmla="*/ 158 w 160"/>
                  <a:gd name="T1" fmla="*/ 0 h 617"/>
                  <a:gd name="T2" fmla="*/ 160 w 160"/>
                  <a:gd name="T3" fmla="*/ 1 h 617"/>
                  <a:gd name="T4" fmla="*/ 158 w 160"/>
                  <a:gd name="T5" fmla="*/ 1 h 617"/>
                  <a:gd name="T6" fmla="*/ 156 w 160"/>
                  <a:gd name="T7" fmla="*/ 1 h 617"/>
                  <a:gd name="T8" fmla="*/ 150 w 160"/>
                  <a:gd name="T9" fmla="*/ 2 h 617"/>
                  <a:gd name="T10" fmla="*/ 144 w 160"/>
                  <a:gd name="T11" fmla="*/ 3 h 617"/>
                  <a:gd name="T12" fmla="*/ 136 w 160"/>
                  <a:gd name="T13" fmla="*/ 4 h 617"/>
                  <a:gd name="T14" fmla="*/ 124 w 160"/>
                  <a:gd name="T15" fmla="*/ 6 h 617"/>
                  <a:gd name="T16" fmla="*/ 113 w 160"/>
                  <a:gd name="T17" fmla="*/ 7 h 617"/>
                  <a:gd name="T18" fmla="*/ 100 w 160"/>
                  <a:gd name="T19" fmla="*/ 9 h 617"/>
                  <a:gd name="T20" fmla="*/ 86 w 160"/>
                  <a:gd name="T21" fmla="*/ 10 h 617"/>
                  <a:gd name="T22" fmla="*/ 71 w 160"/>
                  <a:gd name="T23" fmla="*/ 12 h 617"/>
                  <a:gd name="T24" fmla="*/ 54 w 160"/>
                  <a:gd name="T25" fmla="*/ 14 h 617"/>
                  <a:gd name="T26" fmla="*/ 37 w 160"/>
                  <a:gd name="T27" fmla="*/ 16 h 617"/>
                  <a:gd name="T28" fmla="*/ 20 w 160"/>
                  <a:gd name="T29" fmla="*/ 18 h 617"/>
                  <a:gd name="T30" fmla="*/ 1 w 160"/>
                  <a:gd name="T31" fmla="*/ 20 h 617"/>
                  <a:gd name="T32" fmla="*/ 0 w 160"/>
                  <a:gd name="T33" fmla="*/ 20 h 617"/>
                  <a:gd name="T34" fmla="*/ 17 w 160"/>
                  <a:gd name="T35" fmla="*/ 18 h 617"/>
                  <a:gd name="T36" fmla="*/ 34 w 160"/>
                  <a:gd name="T37" fmla="*/ 16 h 617"/>
                  <a:gd name="T38" fmla="*/ 50 w 160"/>
                  <a:gd name="T39" fmla="*/ 14 h 617"/>
                  <a:gd name="T40" fmla="*/ 65 w 160"/>
                  <a:gd name="T41" fmla="*/ 12 h 617"/>
                  <a:gd name="T42" fmla="*/ 79 w 160"/>
                  <a:gd name="T43" fmla="*/ 11 h 617"/>
                  <a:gd name="T44" fmla="*/ 92 w 160"/>
                  <a:gd name="T45" fmla="*/ 9 h 617"/>
                  <a:gd name="T46" fmla="*/ 105 w 160"/>
                  <a:gd name="T47" fmla="*/ 8 h 617"/>
                  <a:gd name="T48" fmla="*/ 115 w 160"/>
                  <a:gd name="T49" fmla="*/ 6 h 617"/>
                  <a:gd name="T50" fmla="*/ 123 w 160"/>
                  <a:gd name="T51" fmla="*/ 5 h 617"/>
                  <a:gd name="T52" fmla="*/ 130 w 160"/>
                  <a:gd name="T53" fmla="*/ 4 h 617"/>
                  <a:gd name="T54" fmla="*/ 136 w 160"/>
                  <a:gd name="T55" fmla="*/ 4 h 617"/>
                  <a:gd name="T56" fmla="*/ 139 w 160"/>
                  <a:gd name="T57" fmla="*/ 3 h 617"/>
                  <a:gd name="T58" fmla="*/ 140 w 160"/>
                  <a:gd name="T59" fmla="*/ 3 h 617"/>
                  <a:gd name="T60" fmla="*/ 139 w 160"/>
                  <a:gd name="T61" fmla="*/ 3 h 617"/>
                  <a:gd name="T62" fmla="*/ 158 w 160"/>
                  <a:gd name="T63" fmla="*/ 0 h 6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60" h="617">
                    <a:moveTo>
                      <a:pt x="158" y="0"/>
                    </a:moveTo>
                    <a:lnTo>
                      <a:pt x="160" y="3"/>
                    </a:lnTo>
                    <a:lnTo>
                      <a:pt x="158" y="14"/>
                    </a:lnTo>
                    <a:lnTo>
                      <a:pt x="156" y="32"/>
                    </a:lnTo>
                    <a:lnTo>
                      <a:pt x="150" y="56"/>
                    </a:lnTo>
                    <a:lnTo>
                      <a:pt x="144" y="85"/>
                    </a:lnTo>
                    <a:lnTo>
                      <a:pt x="136" y="121"/>
                    </a:lnTo>
                    <a:lnTo>
                      <a:pt x="124" y="161"/>
                    </a:lnTo>
                    <a:lnTo>
                      <a:pt x="113" y="208"/>
                    </a:lnTo>
                    <a:lnTo>
                      <a:pt x="100" y="257"/>
                    </a:lnTo>
                    <a:lnTo>
                      <a:pt x="86" y="311"/>
                    </a:lnTo>
                    <a:lnTo>
                      <a:pt x="71" y="369"/>
                    </a:lnTo>
                    <a:lnTo>
                      <a:pt x="54" y="429"/>
                    </a:lnTo>
                    <a:lnTo>
                      <a:pt x="37" y="490"/>
                    </a:lnTo>
                    <a:lnTo>
                      <a:pt x="20" y="554"/>
                    </a:lnTo>
                    <a:lnTo>
                      <a:pt x="1" y="617"/>
                    </a:lnTo>
                    <a:lnTo>
                      <a:pt x="0" y="615"/>
                    </a:lnTo>
                    <a:lnTo>
                      <a:pt x="17" y="556"/>
                    </a:lnTo>
                    <a:lnTo>
                      <a:pt x="34" y="496"/>
                    </a:lnTo>
                    <a:lnTo>
                      <a:pt x="50" y="438"/>
                    </a:lnTo>
                    <a:lnTo>
                      <a:pt x="65" y="382"/>
                    </a:lnTo>
                    <a:lnTo>
                      <a:pt x="79" y="328"/>
                    </a:lnTo>
                    <a:lnTo>
                      <a:pt x="92" y="277"/>
                    </a:lnTo>
                    <a:lnTo>
                      <a:pt x="105" y="232"/>
                    </a:lnTo>
                    <a:lnTo>
                      <a:pt x="115" y="192"/>
                    </a:lnTo>
                    <a:lnTo>
                      <a:pt x="123" y="156"/>
                    </a:lnTo>
                    <a:lnTo>
                      <a:pt x="130" y="125"/>
                    </a:lnTo>
                    <a:lnTo>
                      <a:pt x="136" y="101"/>
                    </a:lnTo>
                    <a:lnTo>
                      <a:pt x="139" y="83"/>
                    </a:lnTo>
                    <a:lnTo>
                      <a:pt x="140" y="72"/>
                    </a:lnTo>
                    <a:lnTo>
                      <a:pt x="139" y="69"/>
                    </a:lnTo>
                    <a:lnTo>
                      <a:pt x="158" y="0"/>
                    </a:lnTo>
                    <a:close/>
                  </a:path>
                </a:pathLst>
              </a:custGeom>
              <a:solidFill>
                <a:srgbClr val="E6EB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1" name="Freeform 1044"/>
              <p:cNvSpPr>
                <a:spLocks/>
              </p:cNvSpPr>
              <p:nvPr/>
            </p:nvSpPr>
            <p:spPr bwMode="auto">
              <a:xfrm>
                <a:off x="1962" y="1260"/>
                <a:ext cx="143" cy="274"/>
              </a:xfrm>
              <a:custGeom>
                <a:avLst/>
                <a:gdLst>
                  <a:gd name="T0" fmla="*/ 3 w 143"/>
                  <a:gd name="T1" fmla="*/ 18 h 546"/>
                  <a:gd name="T2" fmla="*/ 20 w 143"/>
                  <a:gd name="T3" fmla="*/ 16 h 546"/>
                  <a:gd name="T4" fmla="*/ 37 w 143"/>
                  <a:gd name="T5" fmla="*/ 14 h 546"/>
                  <a:gd name="T6" fmla="*/ 53 w 143"/>
                  <a:gd name="T7" fmla="*/ 12 h 546"/>
                  <a:gd name="T8" fmla="*/ 68 w 143"/>
                  <a:gd name="T9" fmla="*/ 10 h 546"/>
                  <a:gd name="T10" fmla="*/ 82 w 143"/>
                  <a:gd name="T11" fmla="*/ 9 h 546"/>
                  <a:gd name="T12" fmla="*/ 95 w 143"/>
                  <a:gd name="T13" fmla="*/ 7 h 546"/>
                  <a:gd name="T14" fmla="*/ 108 w 143"/>
                  <a:gd name="T15" fmla="*/ 6 h 546"/>
                  <a:gd name="T16" fmla="*/ 118 w 143"/>
                  <a:gd name="T17" fmla="*/ 4 h 546"/>
                  <a:gd name="T18" fmla="*/ 126 w 143"/>
                  <a:gd name="T19" fmla="*/ 3 h 546"/>
                  <a:gd name="T20" fmla="*/ 133 w 143"/>
                  <a:gd name="T21" fmla="*/ 2 h 546"/>
                  <a:gd name="T22" fmla="*/ 139 w 143"/>
                  <a:gd name="T23" fmla="*/ 1 h 546"/>
                  <a:gd name="T24" fmla="*/ 142 w 143"/>
                  <a:gd name="T25" fmla="*/ 1 h 546"/>
                  <a:gd name="T26" fmla="*/ 143 w 143"/>
                  <a:gd name="T27" fmla="*/ 1 h 546"/>
                  <a:gd name="T28" fmla="*/ 142 w 143"/>
                  <a:gd name="T29" fmla="*/ 0 h 546"/>
                  <a:gd name="T30" fmla="*/ 122 w 143"/>
                  <a:gd name="T31" fmla="*/ 3 h 546"/>
                  <a:gd name="T32" fmla="*/ 122 w 143"/>
                  <a:gd name="T33" fmla="*/ 3 h 546"/>
                  <a:gd name="T34" fmla="*/ 120 w 143"/>
                  <a:gd name="T35" fmla="*/ 3 h 546"/>
                  <a:gd name="T36" fmla="*/ 118 w 143"/>
                  <a:gd name="T37" fmla="*/ 4 h 546"/>
                  <a:gd name="T38" fmla="*/ 113 w 143"/>
                  <a:gd name="T39" fmla="*/ 4 h 546"/>
                  <a:gd name="T40" fmla="*/ 108 w 143"/>
                  <a:gd name="T41" fmla="*/ 5 h 546"/>
                  <a:gd name="T42" fmla="*/ 101 w 143"/>
                  <a:gd name="T43" fmla="*/ 6 h 546"/>
                  <a:gd name="T44" fmla="*/ 91 w 143"/>
                  <a:gd name="T45" fmla="*/ 7 h 546"/>
                  <a:gd name="T46" fmla="*/ 81 w 143"/>
                  <a:gd name="T47" fmla="*/ 8 h 546"/>
                  <a:gd name="T48" fmla="*/ 69 w 143"/>
                  <a:gd name="T49" fmla="*/ 10 h 546"/>
                  <a:gd name="T50" fmla="*/ 57 w 143"/>
                  <a:gd name="T51" fmla="*/ 11 h 546"/>
                  <a:gd name="T52" fmla="*/ 44 w 143"/>
                  <a:gd name="T53" fmla="*/ 13 h 546"/>
                  <a:gd name="T54" fmla="*/ 30 w 143"/>
                  <a:gd name="T55" fmla="*/ 14 h 546"/>
                  <a:gd name="T56" fmla="*/ 16 w 143"/>
                  <a:gd name="T57" fmla="*/ 16 h 546"/>
                  <a:gd name="T58" fmla="*/ 0 w 143"/>
                  <a:gd name="T59" fmla="*/ 18 h 546"/>
                  <a:gd name="T60" fmla="*/ 3 w 143"/>
                  <a:gd name="T61" fmla="*/ 18 h 5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3" h="546">
                    <a:moveTo>
                      <a:pt x="3" y="546"/>
                    </a:moveTo>
                    <a:lnTo>
                      <a:pt x="20" y="487"/>
                    </a:lnTo>
                    <a:lnTo>
                      <a:pt x="37" y="427"/>
                    </a:lnTo>
                    <a:lnTo>
                      <a:pt x="53" y="369"/>
                    </a:lnTo>
                    <a:lnTo>
                      <a:pt x="68" y="313"/>
                    </a:lnTo>
                    <a:lnTo>
                      <a:pt x="82" y="259"/>
                    </a:lnTo>
                    <a:lnTo>
                      <a:pt x="95" y="208"/>
                    </a:lnTo>
                    <a:lnTo>
                      <a:pt x="108" y="163"/>
                    </a:lnTo>
                    <a:lnTo>
                      <a:pt x="118" y="123"/>
                    </a:lnTo>
                    <a:lnTo>
                      <a:pt x="126" y="87"/>
                    </a:lnTo>
                    <a:lnTo>
                      <a:pt x="133" y="56"/>
                    </a:lnTo>
                    <a:lnTo>
                      <a:pt x="139" y="32"/>
                    </a:lnTo>
                    <a:lnTo>
                      <a:pt x="142" y="14"/>
                    </a:lnTo>
                    <a:lnTo>
                      <a:pt x="143" y="3"/>
                    </a:lnTo>
                    <a:lnTo>
                      <a:pt x="142" y="0"/>
                    </a:lnTo>
                    <a:lnTo>
                      <a:pt x="122" y="74"/>
                    </a:lnTo>
                    <a:lnTo>
                      <a:pt x="122" y="77"/>
                    </a:lnTo>
                    <a:lnTo>
                      <a:pt x="120" y="87"/>
                    </a:lnTo>
                    <a:lnTo>
                      <a:pt x="118" y="101"/>
                    </a:lnTo>
                    <a:lnTo>
                      <a:pt x="113" y="123"/>
                    </a:lnTo>
                    <a:lnTo>
                      <a:pt x="108" y="148"/>
                    </a:lnTo>
                    <a:lnTo>
                      <a:pt x="101" y="179"/>
                    </a:lnTo>
                    <a:lnTo>
                      <a:pt x="91" y="215"/>
                    </a:lnTo>
                    <a:lnTo>
                      <a:pt x="81" y="253"/>
                    </a:lnTo>
                    <a:lnTo>
                      <a:pt x="69" y="297"/>
                    </a:lnTo>
                    <a:lnTo>
                      <a:pt x="57" y="344"/>
                    </a:lnTo>
                    <a:lnTo>
                      <a:pt x="44" y="392"/>
                    </a:lnTo>
                    <a:lnTo>
                      <a:pt x="30" y="441"/>
                    </a:lnTo>
                    <a:lnTo>
                      <a:pt x="16" y="494"/>
                    </a:lnTo>
                    <a:lnTo>
                      <a:pt x="0" y="546"/>
                    </a:lnTo>
                    <a:lnTo>
                      <a:pt x="3" y="546"/>
                    </a:lnTo>
                    <a:close/>
                  </a:path>
                </a:pathLst>
              </a:custGeom>
              <a:solidFill>
                <a:srgbClr val="E7E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2" name="Freeform 1045"/>
              <p:cNvSpPr>
                <a:spLocks/>
              </p:cNvSpPr>
              <p:nvPr/>
            </p:nvSpPr>
            <p:spPr bwMode="auto">
              <a:xfrm>
                <a:off x="1961" y="1297"/>
                <a:ext cx="123" cy="237"/>
              </a:xfrm>
              <a:custGeom>
                <a:avLst/>
                <a:gdLst>
                  <a:gd name="T0" fmla="*/ 123 w 123"/>
                  <a:gd name="T1" fmla="*/ 0 h 472"/>
                  <a:gd name="T2" fmla="*/ 123 w 123"/>
                  <a:gd name="T3" fmla="*/ 1 h 472"/>
                  <a:gd name="T4" fmla="*/ 121 w 123"/>
                  <a:gd name="T5" fmla="*/ 1 h 472"/>
                  <a:gd name="T6" fmla="*/ 119 w 123"/>
                  <a:gd name="T7" fmla="*/ 1 h 472"/>
                  <a:gd name="T8" fmla="*/ 114 w 123"/>
                  <a:gd name="T9" fmla="*/ 2 h 472"/>
                  <a:gd name="T10" fmla="*/ 109 w 123"/>
                  <a:gd name="T11" fmla="*/ 3 h 472"/>
                  <a:gd name="T12" fmla="*/ 102 w 123"/>
                  <a:gd name="T13" fmla="*/ 4 h 472"/>
                  <a:gd name="T14" fmla="*/ 92 w 123"/>
                  <a:gd name="T15" fmla="*/ 5 h 472"/>
                  <a:gd name="T16" fmla="*/ 82 w 123"/>
                  <a:gd name="T17" fmla="*/ 6 h 472"/>
                  <a:gd name="T18" fmla="*/ 70 w 123"/>
                  <a:gd name="T19" fmla="*/ 7 h 472"/>
                  <a:gd name="T20" fmla="*/ 58 w 123"/>
                  <a:gd name="T21" fmla="*/ 9 h 472"/>
                  <a:gd name="T22" fmla="*/ 45 w 123"/>
                  <a:gd name="T23" fmla="*/ 10 h 472"/>
                  <a:gd name="T24" fmla="*/ 31 w 123"/>
                  <a:gd name="T25" fmla="*/ 12 h 472"/>
                  <a:gd name="T26" fmla="*/ 17 w 123"/>
                  <a:gd name="T27" fmla="*/ 14 h 472"/>
                  <a:gd name="T28" fmla="*/ 1 w 123"/>
                  <a:gd name="T29" fmla="*/ 15 h 472"/>
                  <a:gd name="T30" fmla="*/ 0 w 123"/>
                  <a:gd name="T31" fmla="*/ 15 h 472"/>
                  <a:gd name="T32" fmla="*/ 14 w 123"/>
                  <a:gd name="T33" fmla="*/ 14 h 472"/>
                  <a:gd name="T34" fmla="*/ 28 w 123"/>
                  <a:gd name="T35" fmla="*/ 12 h 472"/>
                  <a:gd name="T36" fmla="*/ 41 w 123"/>
                  <a:gd name="T37" fmla="*/ 11 h 472"/>
                  <a:gd name="T38" fmla="*/ 54 w 123"/>
                  <a:gd name="T39" fmla="*/ 9 h 472"/>
                  <a:gd name="T40" fmla="*/ 65 w 123"/>
                  <a:gd name="T41" fmla="*/ 8 h 472"/>
                  <a:gd name="T42" fmla="*/ 75 w 123"/>
                  <a:gd name="T43" fmla="*/ 7 h 472"/>
                  <a:gd name="T44" fmla="*/ 83 w 123"/>
                  <a:gd name="T45" fmla="*/ 6 h 472"/>
                  <a:gd name="T46" fmla="*/ 90 w 123"/>
                  <a:gd name="T47" fmla="*/ 5 h 472"/>
                  <a:gd name="T48" fmla="*/ 96 w 123"/>
                  <a:gd name="T49" fmla="*/ 4 h 472"/>
                  <a:gd name="T50" fmla="*/ 99 w 123"/>
                  <a:gd name="T51" fmla="*/ 3 h 472"/>
                  <a:gd name="T52" fmla="*/ 100 w 123"/>
                  <a:gd name="T53" fmla="*/ 3 h 472"/>
                  <a:gd name="T54" fmla="*/ 100 w 123"/>
                  <a:gd name="T55" fmla="*/ 3 h 472"/>
                  <a:gd name="T56" fmla="*/ 123 w 123"/>
                  <a:gd name="T57" fmla="*/ 0 h 4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3" h="472">
                    <a:moveTo>
                      <a:pt x="123" y="0"/>
                    </a:moveTo>
                    <a:lnTo>
                      <a:pt x="123" y="3"/>
                    </a:lnTo>
                    <a:lnTo>
                      <a:pt x="121" y="13"/>
                    </a:lnTo>
                    <a:lnTo>
                      <a:pt x="119" y="27"/>
                    </a:lnTo>
                    <a:lnTo>
                      <a:pt x="114" y="49"/>
                    </a:lnTo>
                    <a:lnTo>
                      <a:pt x="109" y="74"/>
                    </a:lnTo>
                    <a:lnTo>
                      <a:pt x="102" y="105"/>
                    </a:lnTo>
                    <a:lnTo>
                      <a:pt x="92" y="141"/>
                    </a:lnTo>
                    <a:lnTo>
                      <a:pt x="82" y="179"/>
                    </a:lnTo>
                    <a:lnTo>
                      <a:pt x="70" y="223"/>
                    </a:lnTo>
                    <a:lnTo>
                      <a:pt x="58" y="270"/>
                    </a:lnTo>
                    <a:lnTo>
                      <a:pt x="45" y="318"/>
                    </a:lnTo>
                    <a:lnTo>
                      <a:pt x="31" y="367"/>
                    </a:lnTo>
                    <a:lnTo>
                      <a:pt x="17" y="420"/>
                    </a:lnTo>
                    <a:lnTo>
                      <a:pt x="1" y="472"/>
                    </a:lnTo>
                    <a:lnTo>
                      <a:pt x="0" y="471"/>
                    </a:lnTo>
                    <a:lnTo>
                      <a:pt x="14" y="420"/>
                    </a:lnTo>
                    <a:lnTo>
                      <a:pt x="28" y="371"/>
                    </a:lnTo>
                    <a:lnTo>
                      <a:pt x="41" y="322"/>
                    </a:lnTo>
                    <a:lnTo>
                      <a:pt x="54" y="277"/>
                    </a:lnTo>
                    <a:lnTo>
                      <a:pt x="65" y="233"/>
                    </a:lnTo>
                    <a:lnTo>
                      <a:pt x="75" y="195"/>
                    </a:lnTo>
                    <a:lnTo>
                      <a:pt x="83" y="161"/>
                    </a:lnTo>
                    <a:lnTo>
                      <a:pt x="90" y="134"/>
                    </a:lnTo>
                    <a:lnTo>
                      <a:pt x="96" y="110"/>
                    </a:lnTo>
                    <a:lnTo>
                      <a:pt x="99" y="92"/>
                    </a:lnTo>
                    <a:lnTo>
                      <a:pt x="100" y="83"/>
                    </a:lnTo>
                    <a:lnTo>
                      <a:pt x="100" y="78"/>
                    </a:lnTo>
                    <a:lnTo>
                      <a:pt x="123" y="0"/>
                    </a:lnTo>
                    <a:close/>
                  </a:path>
                </a:pathLst>
              </a:custGeom>
              <a:solidFill>
                <a:srgbClr val="E9EA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3" name="Freeform 1046"/>
              <p:cNvSpPr>
                <a:spLocks/>
              </p:cNvSpPr>
              <p:nvPr/>
            </p:nvSpPr>
            <p:spPr bwMode="auto">
              <a:xfrm>
                <a:off x="1958" y="1336"/>
                <a:ext cx="103" cy="197"/>
              </a:xfrm>
              <a:custGeom>
                <a:avLst/>
                <a:gdLst>
                  <a:gd name="T0" fmla="*/ 3 w 103"/>
                  <a:gd name="T1" fmla="*/ 13 h 393"/>
                  <a:gd name="T2" fmla="*/ 17 w 103"/>
                  <a:gd name="T3" fmla="*/ 11 h 393"/>
                  <a:gd name="T4" fmla="*/ 31 w 103"/>
                  <a:gd name="T5" fmla="*/ 10 h 393"/>
                  <a:gd name="T6" fmla="*/ 44 w 103"/>
                  <a:gd name="T7" fmla="*/ 8 h 393"/>
                  <a:gd name="T8" fmla="*/ 57 w 103"/>
                  <a:gd name="T9" fmla="*/ 7 h 393"/>
                  <a:gd name="T10" fmla="*/ 68 w 103"/>
                  <a:gd name="T11" fmla="*/ 5 h 393"/>
                  <a:gd name="T12" fmla="*/ 78 w 103"/>
                  <a:gd name="T13" fmla="*/ 4 h 393"/>
                  <a:gd name="T14" fmla="*/ 86 w 103"/>
                  <a:gd name="T15" fmla="*/ 3 h 393"/>
                  <a:gd name="T16" fmla="*/ 93 w 103"/>
                  <a:gd name="T17" fmla="*/ 2 h 393"/>
                  <a:gd name="T18" fmla="*/ 99 w 103"/>
                  <a:gd name="T19" fmla="*/ 1 h 393"/>
                  <a:gd name="T20" fmla="*/ 102 w 103"/>
                  <a:gd name="T21" fmla="*/ 1 h 393"/>
                  <a:gd name="T22" fmla="*/ 103 w 103"/>
                  <a:gd name="T23" fmla="*/ 1 h 393"/>
                  <a:gd name="T24" fmla="*/ 103 w 103"/>
                  <a:gd name="T25" fmla="*/ 0 h 393"/>
                  <a:gd name="T26" fmla="*/ 79 w 103"/>
                  <a:gd name="T27" fmla="*/ 3 h 393"/>
                  <a:gd name="T28" fmla="*/ 79 w 103"/>
                  <a:gd name="T29" fmla="*/ 3 h 393"/>
                  <a:gd name="T30" fmla="*/ 78 w 103"/>
                  <a:gd name="T31" fmla="*/ 4 h 393"/>
                  <a:gd name="T32" fmla="*/ 73 w 103"/>
                  <a:gd name="T33" fmla="*/ 4 h 393"/>
                  <a:gd name="T34" fmla="*/ 69 w 103"/>
                  <a:gd name="T35" fmla="*/ 5 h 393"/>
                  <a:gd name="T36" fmla="*/ 62 w 103"/>
                  <a:gd name="T37" fmla="*/ 6 h 393"/>
                  <a:gd name="T38" fmla="*/ 55 w 103"/>
                  <a:gd name="T39" fmla="*/ 7 h 393"/>
                  <a:gd name="T40" fmla="*/ 45 w 103"/>
                  <a:gd name="T41" fmla="*/ 8 h 393"/>
                  <a:gd name="T42" fmla="*/ 35 w 103"/>
                  <a:gd name="T43" fmla="*/ 9 h 393"/>
                  <a:gd name="T44" fmla="*/ 24 w 103"/>
                  <a:gd name="T45" fmla="*/ 10 h 393"/>
                  <a:gd name="T46" fmla="*/ 13 w 103"/>
                  <a:gd name="T47" fmla="*/ 11 h 393"/>
                  <a:gd name="T48" fmla="*/ 0 w 103"/>
                  <a:gd name="T49" fmla="*/ 13 h 393"/>
                  <a:gd name="T50" fmla="*/ 3 w 103"/>
                  <a:gd name="T51" fmla="*/ 13 h 3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3" h="393">
                    <a:moveTo>
                      <a:pt x="3" y="393"/>
                    </a:moveTo>
                    <a:lnTo>
                      <a:pt x="17" y="342"/>
                    </a:lnTo>
                    <a:lnTo>
                      <a:pt x="31" y="293"/>
                    </a:lnTo>
                    <a:lnTo>
                      <a:pt x="44" y="244"/>
                    </a:lnTo>
                    <a:lnTo>
                      <a:pt x="57" y="199"/>
                    </a:lnTo>
                    <a:lnTo>
                      <a:pt x="68" y="155"/>
                    </a:lnTo>
                    <a:lnTo>
                      <a:pt x="78" y="117"/>
                    </a:lnTo>
                    <a:lnTo>
                      <a:pt x="86" y="83"/>
                    </a:lnTo>
                    <a:lnTo>
                      <a:pt x="93" y="56"/>
                    </a:lnTo>
                    <a:lnTo>
                      <a:pt x="99" y="32"/>
                    </a:lnTo>
                    <a:lnTo>
                      <a:pt x="102" y="14"/>
                    </a:lnTo>
                    <a:lnTo>
                      <a:pt x="103" y="5"/>
                    </a:lnTo>
                    <a:lnTo>
                      <a:pt x="103" y="0"/>
                    </a:lnTo>
                    <a:lnTo>
                      <a:pt x="79" y="87"/>
                    </a:lnTo>
                    <a:lnTo>
                      <a:pt x="79" y="90"/>
                    </a:lnTo>
                    <a:lnTo>
                      <a:pt x="78" y="99"/>
                    </a:lnTo>
                    <a:lnTo>
                      <a:pt x="73" y="116"/>
                    </a:lnTo>
                    <a:lnTo>
                      <a:pt x="69" y="135"/>
                    </a:lnTo>
                    <a:lnTo>
                      <a:pt x="62" y="163"/>
                    </a:lnTo>
                    <a:lnTo>
                      <a:pt x="55" y="193"/>
                    </a:lnTo>
                    <a:lnTo>
                      <a:pt x="45" y="228"/>
                    </a:lnTo>
                    <a:lnTo>
                      <a:pt x="35" y="266"/>
                    </a:lnTo>
                    <a:lnTo>
                      <a:pt x="24" y="307"/>
                    </a:lnTo>
                    <a:lnTo>
                      <a:pt x="13" y="349"/>
                    </a:lnTo>
                    <a:lnTo>
                      <a:pt x="0" y="393"/>
                    </a:lnTo>
                    <a:lnTo>
                      <a:pt x="3" y="393"/>
                    </a:lnTo>
                    <a:close/>
                  </a:path>
                </a:pathLst>
              </a:custGeom>
              <a:solidFill>
                <a:srgbClr val="EBEA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4" name="Freeform 1047"/>
              <p:cNvSpPr>
                <a:spLocks/>
              </p:cNvSpPr>
              <p:nvPr/>
            </p:nvSpPr>
            <p:spPr bwMode="auto">
              <a:xfrm>
                <a:off x="1957" y="1380"/>
                <a:ext cx="80" cy="153"/>
              </a:xfrm>
              <a:custGeom>
                <a:avLst/>
                <a:gdLst>
                  <a:gd name="T0" fmla="*/ 80 w 80"/>
                  <a:gd name="T1" fmla="*/ 0 h 306"/>
                  <a:gd name="T2" fmla="*/ 80 w 80"/>
                  <a:gd name="T3" fmla="*/ 1 h 306"/>
                  <a:gd name="T4" fmla="*/ 79 w 80"/>
                  <a:gd name="T5" fmla="*/ 1 h 306"/>
                  <a:gd name="T6" fmla="*/ 74 w 80"/>
                  <a:gd name="T7" fmla="*/ 1 h 306"/>
                  <a:gd name="T8" fmla="*/ 70 w 80"/>
                  <a:gd name="T9" fmla="*/ 2 h 306"/>
                  <a:gd name="T10" fmla="*/ 63 w 80"/>
                  <a:gd name="T11" fmla="*/ 3 h 306"/>
                  <a:gd name="T12" fmla="*/ 56 w 80"/>
                  <a:gd name="T13" fmla="*/ 4 h 306"/>
                  <a:gd name="T14" fmla="*/ 46 w 80"/>
                  <a:gd name="T15" fmla="*/ 5 h 306"/>
                  <a:gd name="T16" fmla="*/ 36 w 80"/>
                  <a:gd name="T17" fmla="*/ 6 h 306"/>
                  <a:gd name="T18" fmla="*/ 25 w 80"/>
                  <a:gd name="T19" fmla="*/ 7 h 306"/>
                  <a:gd name="T20" fmla="*/ 14 w 80"/>
                  <a:gd name="T21" fmla="*/ 9 h 306"/>
                  <a:gd name="T22" fmla="*/ 1 w 80"/>
                  <a:gd name="T23" fmla="*/ 10 h 306"/>
                  <a:gd name="T24" fmla="*/ 0 w 80"/>
                  <a:gd name="T25" fmla="*/ 10 h 306"/>
                  <a:gd name="T26" fmla="*/ 9 w 80"/>
                  <a:gd name="T27" fmla="*/ 9 h 306"/>
                  <a:gd name="T28" fmla="*/ 19 w 80"/>
                  <a:gd name="T29" fmla="*/ 8 h 306"/>
                  <a:gd name="T30" fmla="*/ 28 w 80"/>
                  <a:gd name="T31" fmla="*/ 7 h 306"/>
                  <a:gd name="T32" fmla="*/ 36 w 80"/>
                  <a:gd name="T33" fmla="*/ 6 h 306"/>
                  <a:gd name="T34" fmla="*/ 43 w 80"/>
                  <a:gd name="T35" fmla="*/ 5 h 306"/>
                  <a:gd name="T36" fmla="*/ 48 w 80"/>
                  <a:gd name="T37" fmla="*/ 4 h 306"/>
                  <a:gd name="T38" fmla="*/ 52 w 80"/>
                  <a:gd name="T39" fmla="*/ 4 h 306"/>
                  <a:gd name="T40" fmla="*/ 53 w 80"/>
                  <a:gd name="T41" fmla="*/ 3 h 306"/>
                  <a:gd name="T42" fmla="*/ 53 w 80"/>
                  <a:gd name="T43" fmla="*/ 3 h 306"/>
                  <a:gd name="T44" fmla="*/ 80 w 80"/>
                  <a:gd name="T45" fmla="*/ 0 h 3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0" h="306">
                    <a:moveTo>
                      <a:pt x="80" y="0"/>
                    </a:moveTo>
                    <a:lnTo>
                      <a:pt x="80" y="3"/>
                    </a:lnTo>
                    <a:lnTo>
                      <a:pt x="79" y="12"/>
                    </a:lnTo>
                    <a:lnTo>
                      <a:pt x="74" y="29"/>
                    </a:lnTo>
                    <a:lnTo>
                      <a:pt x="70" y="48"/>
                    </a:lnTo>
                    <a:lnTo>
                      <a:pt x="63" y="76"/>
                    </a:lnTo>
                    <a:lnTo>
                      <a:pt x="56" y="106"/>
                    </a:lnTo>
                    <a:lnTo>
                      <a:pt x="46" y="141"/>
                    </a:lnTo>
                    <a:lnTo>
                      <a:pt x="36" y="179"/>
                    </a:lnTo>
                    <a:lnTo>
                      <a:pt x="25" y="220"/>
                    </a:lnTo>
                    <a:lnTo>
                      <a:pt x="14" y="262"/>
                    </a:lnTo>
                    <a:lnTo>
                      <a:pt x="1" y="306"/>
                    </a:lnTo>
                    <a:lnTo>
                      <a:pt x="0" y="304"/>
                    </a:lnTo>
                    <a:lnTo>
                      <a:pt x="9" y="268"/>
                    </a:lnTo>
                    <a:lnTo>
                      <a:pt x="19" y="231"/>
                    </a:lnTo>
                    <a:lnTo>
                      <a:pt x="28" y="199"/>
                    </a:lnTo>
                    <a:lnTo>
                      <a:pt x="36" y="168"/>
                    </a:lnTo>
                    <a:lnTo>
                      <a:pt x="43" y="143"/>
                    </a:lnTo>
                    <a:lnTo>
                      <a:pt x="48" y="121"/>
                    </a:lnTo>
                    <a:lnTo>
                      <a:pt x="52" y="105"/>
                    </a:lnTo>
                    <a:lnTo>
                      <a:pt x="53" y="96"/>
                    </a:lnTo>
                    <a:lnTo>
                      <a:pt x="53" y="92"/>
                    </a:lnTo>
                    <a:lnTo>
                      <a:pt x="80" y="0"/>
                    </a:lnTo>
                    <a:close/>
                  </a:path>
                </a:pathLst>
              </a:custGeom>
              <a:solidFill>
                <a:srgbClr val="EDE9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5" name="Freeform 1048"/>
              <p:cNvSpPr>
                <a:spLocks/>
              </p:cNvSpPr>
              <p:nvPr/>
            </p:nvSpPr>
            <p:spPr bwMode="auto">
              <a:xfrm>
                <a:off x="1954" y="1426"/>
                <a:ext cx="56" cy="106"/>
              </a:xfrm>
              <a:custGeom>
                <a:avLst/>
                <a:gdLst>
                  <a:gd name="T0" fmla="*/ 3 w 56"/>
                  <a:gd name="T1" fmla="*/ 7 h 212"/>
                  <a:gd name="T2" fmla="*/ 12 w 56"/>
                  <a:gd name="T3" fmla="*/ 6 h 212"/>
                  <a:gd name="T4" fmla="*/ 22 w 56"/>
                  <a:gd name="T5" fmla="*/ 5 h 212"/>
                  <a:gd name="T6" fmla="*/ 31 w 56"/>
                  <a:gd name="T7" fmla="*/ 4 h 212"/>
                  <a:gd name="T8" fmla="*/ 39 w 56"/>
                  <a:gd name="T9" fmla="*/ 3 h 212"/>
                  <a:gd name="T10" fmla="*/ 46 w 56"/>
                  <a:gd name="T11" fmla="*/ 2 h 212"/>
                  <a:gd name="T12" fmla="*/ 51 w 56"/>
                  <a:gd name="T13" fmla="*/ 1 h 212"/>
                  <a:gd name="T14" fmla="*/ 55 w 56"/>
                  <a:gd name="T15" fmla="*/ 1 h 212"/>
                  <a:gd name="T16" fmla="*/ 56 w 56"/>
                  <a:gd name="T17" fmla="*/ 1 h 212"/>
                  <a:gd name="T18" fmla="*/ 56 w 56"/>
                  <a:gd name="T19" fmla="*/ 0 h 212"/>
                  <a:gd name="T20" fmla="*/ 28 w 56"/>
                  <a:gd name="T21" fmla="*/ 4 h 212"/>
                  <a:gd name="T22" fmla="*/ 28 w 56"/>
                  <a:gd name="T23" fmla="*/ 4 h 212"/>
                  <a:gd name="T24" fmla="*/ 27 w 56"/>
                  <a:gd name="T25" fmla="*/ 4 h 212"/>
                  <a:gd name="T26" fmla="*/ 22 w 56"/>
                  <a:gd name="T27" fmla="*/ 4 h 212"/>
                  <a:gd name="T28" fmla="*/ 18 w 56"/>
                  <a:gd name="T29" fmla="*/ 5 h 212"/>
                  <a:gd name="T30" fmla="*/ 12 w 56"/>
                  <a:gd name="T31" fmla="*/ 6 h 212"/>
                  <a:gd name="T32" fmla="*/ 7 w 56"/>
                  <a:gd name="T33" fmla="*/ 6 h 212"/>
                  <a:gd name="T34" fmla="*/ 0 w 56"/>
                  <a:gd name="T35" fmla="*/ 7 h 212"/>
                  <a:gd name="T36" fmla="*/ 3 w 56"/>
                  <a:gd name="T37" fmla="*/ 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2">
                    <a:moveTo>
                      <a:pt x="3" y="212"/>
                    </a:moveTo>
                    <a:lnTo>
                      <a:pt x="12" y="176"/>
                    </a:lnTo>
                    <a:lnTo>
                      <a:pt x="22" y="139"/>
                    </a:lnTo>
                    <a:lnTo>
                      <a:pt x="31" y="107"/>
                    </a:lnTo>
                    <a:lnTo>
                      <a:pt x="39" y="76"/>
                    </a:lnTo>
                    <a:lnTo>
                      <a:pt x="46" y="51"/>
                    </a:lnTo>
                    <a:lnTo>
                      <a:pt x="51" y="29"/>
                    </a:lnTo>
                    <a:lnTo>
                      <a:pt x="55" y="13"/>
                    </a:lnTo>
                    <a:lnTo>
                      <a:pt x="56" y="4"/>
                    </a:lnTo>
                    <a:lnTo>
                      <a:pt x="56" y="0"/>
                    </a:lnTo>
                    <a:lnTo>
                      <a:pt x="28" y="99"/>
                    </a:lnTo>
                    <a:lnTo>
                      <a:pt x="28" y="101"/>
                    </a:lnTo>
                    <a:lnTo>
                      <a:pt x="27" y="110"/>
                    </a:lnTo>
                    <a:lnTo>
                      <a:pt x="22" y="125"/>
                    </a:lnTo>
                    <a:lnTo>
                      <a:pt x="18" y="141"/>
                    </a:lnTo>
                    <a:lnTo>
                      <a:pt x="12" y="163"/>
                    </a:lnTo>
                    <a:lnTo>
                      <a:pt x="7" y="186"/>
                    </a:lnTo>
                    <a:lnTo>
                      <a:pt x="0" y="212"/>
                    </a:lnTo>
                    <a:lnTo>
                      <a:pt x="3" y="212"/>
                    </a:lnTo>
                    <a:close/>
                  </a:path>
                </a:pathLst>
              </a:custGeom>
              <a:solidFill>
                <a:srgbClr val="EFE9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6" name="Freeform 1049"/>
              <p:cNvSpPr>
                <a:spLocks/>
              </p:cNvSpPr>
              <p:nvPr/>
            </p:nvSpPr>
            <p:spPr bwMode="auto">
              <a:xfrm>
                <a:off x="1951" y="1476"/>
                <a:ext cx="31" cy="56"/>
              </a:xfrm>
              <a:custGeom>
                <a:avLst/>
                <a:gdLst>
                  <a:gd name="T0" fmla="*/ 31 w 31"/>
                  <a:gd name="T1" fmla="*/ 0 h 113"/>
                  <a:gd name="T2" fmla="*/ 31 w 31"/>
                  <a:gd name="T3" fmla="*/ 0 h 113"/>
                  <a:gd name="T4" fmla="*/ 30 w 31"/>
                  <a:gd name="T5" fmla="*/ 0 h 113"/>
                  <a:gd name="T6" fmla="*/ 25 w 31"/>
                  <a:gd name="T7" fmla="*/ 0 h 113"/>
                  <a:gd name="T8" fmla="*/ 21 w 31"/>
                  <a:gd name="T9" fmla="*/ 1 h 113"/>
                  <a:gd name="T10" fmla="*/ 15 w 31"/>
                  <a:gd name="T11" fmla="*/ 2 h 113"/>
                  <a:gd name="T12" fmla="*/ 10 w 31"/>
                  <a:gd name="T13" fmla="*/ 2 h 113"/>
                  <a:gd name="T14" fmla="*/ 3 w 31"/>
                  <a:gd name="T15" fmla="*/ 3 h 113"/>
                  <a:gd name="T16" fmla="*/ 0 w 31"/>
                  <a:gd name="T17" fmla="*/ 3 h 113"/>
                  <a:gd name="T18" fmla="*/ 0 w 31"/>
                  <a:gd name="T19" fmla="*/ 3 h 113"/>
                  <a:gd name="T20" fmla="*/ 31 w 31"/>
                  <a:gd name="T21" fmla="*/ 0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 h="113">
                    <a:moveTo>
                      <a:pt x="31" y="0"/>
                    </a:moveTo>
                    <a:lnTo>
                      <a:pt x="31" y="2"/>
                    </a:lnTo>
                    <a:lnTo>
                      <a:pt x="30" y="11"/>
                    </a:lnTo>
                    <a:lnTo>
                      <a:pt x="25" y="26"/>
                    </a:lnTo>
                    <a:lnTo>
                      <a:pt x="21" y="42"/>
                    </a:lnTo>
                    <a:lnTo>
                      <a:pt x="15" y="64"/>
                    </a:lnTo>
                    <a:lnTo>
                      <a:pt x="10" y="87"/>
                    </a:lnTo>
                    <a:lnTo>
                      <a:pt x="3" y="113"/>
                    </a:lnTo>
                    <a:lnTo>
                      <a:pt x="0" y="111"/>
                    </a:lnTo>
                    <a:lnTo>
                      <a:pt x="0" y="109"/>
                    </a:lnTo>
                    <a:lnTo>
                      <a:pt x="31" y="0"/>
                    </a:lnTo>
                    <a:close/>
                  </a:path>
                </a:pathLst>
              </a:custGeom>
              <a:solidFill>
                <a:srgbClr val="F0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7" name="Freeform 1050"/>
              <p:cNvSpPr>
                <a:spLocks/>
              </p:cNvSpPr>
              <p:nvPr/>
            </p:nvSpPr>
            <p:spPr bwMode="auto">
              <a:xfrm>
                <a:off x="1951" y="1530"/>
                <a:ext cx="1" cy="1"/>
              </a:xfrm>
              <a:custGeom>
                <a:avLst/>
                <a:gdLst>
                  <a:gd name="T0" fmla="*/ 0 w 1"/>
                  <a:gd name="T1" fmla="*/ 1 h 2"/>
                  <a:gd name="T2" fmla="*/ 0 w 1"/>
                  <a:gd name="T3" fmla="*/ 0 h 2"/>
                  <a:gd name="T4" fmla="*/ 0 w 1"/>
                  <a:gd name="T5" fmla="*/ 1 h 2"/>
                  <a:gd name="T6" fmla="*/ 0 w 1"/>
                  <a:gd name="T7" fmla="*/ 1 h 2"/>
                  <a:gd name="T8" fmla="*/ 0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2"/>
                    </a:moveTo>
                    <a:lnTo>
                      <a:pt x="0" y="0"/>
                    </a:lnTo>
                    <a:lnTo>
                      <a:pt x="0" y="2"/>
                    </a:lnTo>
                    <a:close/>
                  </a:path>
                </a:pathLst>
              </a:custGeom>
              <a:solidFill>
                <a:srgbClr val="F1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8" name="Freeform 1051"/>
              <p:cNvSpPr>
                <a:spLocks/>
              </p:cNvSpPr>
              <p:nvPr/>
            </p:nvSpPr>
            <p:spPr bwMode="auto">
              <a:xfrm>
                <a:off x="1966" y="896"/>
                <a:ext cx="362" cy="642"/>
              </a:xfrm>
              <a:custGeom>
                <a:avLst/>
                <a:gdLst>
                  <a:gd name="T0" fmla="*/ 19 w 362"/>
                  <a:gd name="T1" fmla="*/ 41 h 1283"/>
                  <a:gd name="T2" fmla="*/ 0 w 362"/>
                  <a:gd name="T3" fmla="*/ 38 h 1283"/>
                  <a:gd name="T4" fmla="*/ 345 w 362"/>
                  <a:gd name="T5" fmla="*/ 0 h 1283"/>
                  <a:gd name="T6" fmla="*/ 362 w 362"/>
                  <a:gd name="T7" fmla="*/ 3 h 1283"/>
                  <a:gd name="T8" fmla="*/ 19 w 362"/>
                  <a:gd name="T9" fmla="*/ 41 h 12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 h="1283">
                    <a:moveTo>
                      <a:pt x="19" y="1283"/>
                    </a:moveTo>
                    <a:lnTo>
                      <a:pt x="0" y="1213"/>
                    </a:lnTo>
                    <a:lnTo>
                      <a:pt x="345" y="0"/>
                    </a:lnTo>
                    <a:lnTo>
                      <a:pt x="362" y="72"/>
                    </a:lnTo>
                    <a:lnTo>
                      <a:pt x="19" y="1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599" name="Freeform 1052"/>
              <p:cNvSpPr>
                <a:spLocks/>
              </p:cNvSpPr>
              <p:nvPr/>
            </p:nvSpPr>
            <p:spPr bwMode="auto">
              <a:xfrm>
                <a:off x="1983" y="896"/>
                <a:ext cx="361" cy="642"/>
              </a:xfrm>
              <a:custGeom>
                <a:avLst/>
                <a:gdLst>
                  <a:gd name="T0" fmla="*/ 2 w 361"/>
                  <a:gd name="T1" fmla="*/ 41 h 1283"/>
                  <a:gd name="T2" fmla="*/ 361 w 361"/>
                  <a:gd name="T3" fmla="*/ 1 h 1283"/>
                  <a:gd name="T4" fmla="*/ 328 w 361"/>
                  <a:gd name="T5" fmla="*/ 0 h 1283"/>
                  <a:gd name="T6" fmla="*/ 320 w 361"/>
                  <a:gd name="T7" fmla="*/ 1 h 1283"/>
                  <a:gd name="T8" fmla="*/ 321 w 361"/>
                  <a:gd name="T9" fmla="*/ 2 h 1283"/>
                  <a:gd name="T10" fmla="*/ 320 w 361"/>
                  <a:gd name="T11" fmla="*/ 2 h 1283"/>
                  <a:gd name="T12" fmla="*/ 318 w 361"/>
                  <a:gd name="T13" fmla="*/ 2 h 1283"/>
                  <a:gd name="T14" fmla="*/ 314 w 361"/>
                  <a:gd name="T15" fmla="*/ 3 h 1283"/>
                  <a:gd name="T16" fmla="*/ 309 w 361"/>
                  <a:gd name="T17" fmla="*/ 4 h 1283"/>
                  <a:gd name="T18" fmla="*/ 301 w 361"/>
                  <a:gd name="T19" fmla="*/ 5 h 1283"/>
                  <a:gd name="T20" fmla="*/ 292 w 361"/>
                  <a:gd name="T21" fmla="*/ 6 h 1283"/>
                  <a:gd name="T22" fmla="*/ 282 w 361"/>
                  <a:gd name="T23" fmla="*/ 8 h 1283"/>
                  <a:gd name="T24" fmla="*/ 269 w 361"/>
                  <a:gd name="T25" fmla="*/ 9 h 1283"/>
                  <a:gd name="T26" fmla="*/ 255 w 361"/>
                  <a:gd name="T27" fmla="*/ 11 h 1283"/>
                  <a:gd name="T28" fmla="*/ 239 w 361"/>
                  <a:gd name="T29" fmla="*/ 13 h 1283"/>
                  <a:gd name="T30" fmla="*/ 222 w 361"/>
                  <a:gd name="T31" fmla="*/ 15 h 1283"/>
                  <a:gd name="T32" fmla="*/ 205 w 361"/>
                  <a:gd name="T33" fmla="*/ 17 h 1283"/>
                  <a:gd name="T34" fmla="*/ 186 w 361"/>
                  <a:gd name="T35" fmla="*/ 20 h 1283"/>
                  <a:gd name="T36" fmla="*/ 164 w 361"/>
                  <a:gd name="T37" fmla="*/ 22 h 1283"/>
                  <a:gd name="T38" fmla="*/ 143 w 361"/>
                  <a:gd name="T39" fmla="*/ 24 h 1283"/>
                  <a:gd name="T40" fmla="*/ 121 w 361"/>
                  <a:gd name="T41" fmla="*/ 27 h 1283"/>
                  <a:gd name="T42" fmla="*/ 98 w 361"/>
                  <a:gd name="T43" fmla="*/ 30 h 1283"/>
                  <a:gd name="T44" fmla="*/ 74 w 361"/>
                  <a:gd name="T45" fmla="*/ 32 h 1283"/>
                  <a:gd name="T46" fmla="*/ 50 w 361"/>
                  <a:gd name="T47" fmla="*/ 35 h 1283"/>
                  <a:gd name="T48" fmla="*/ 26 w 361"/>
                  <a:gd name="T49" fmla="*/ 38 h 1283"/>
                  <a:gd name="T50" fmla="*/ 0 w 361"/>
                  <a:gd name="T51" fmla="*/ 41 h 1283"/>
                  <a:gd name="T52" fmla="*/ 2 w 361"/>
                  <a:gd name="T53" fmla="*/ 41 h 12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1" h="1283">
                    <a:moveTo>
                      <a:pt x="2" y="1283"/>
                    </a:moveTo>
                    <a:lnTo>
                      <a:pt x="361" y="16"/>
                    </a:lnTo>
                    <a:lnTo>
                      <a:pt x="328" y="0"/>
                    </a:lnTo>
                    <a:lnTo>
                      <a:pt x="320" y="31"/>
                    </a:lnTo>
                    <a:lnTo>
                      <a:pt x="321" y="34"/>
                    </a:lnTo>
                    <a:lnTo>
                      <a:pt x="320" y="45"/>
                    </a:lnTo>
                    <a:lnTo>
                      <a:pt x="318" y="61"/>
                    </a:lnTo>
                    <a:lnTo>
                      <a:pt x="314" y="85"/>
                    </a:lnTo>
                    <a:lnTo>
                      <a:pt x="309" y="114"/>
                    </a:lnTo>
                    <a:lnTo>
                      <a:pt x="301" y="148"/>
                    </a:lnTo>
                    <a:lnTo>
                      <a:pt x="292" y="188"/>
                    </a:lnTo>
                    <a:lnTo>
                      <a:pt x="282" y="235"/>
                    </a:lnTo>
                    <a:lnTo>
                      <a:pt x="269" y="286"/>
                    </a:lnTo>
                    <a:lnTo>
                      <a:pt x="255" y="342"/>
                    </a:lnTo>
                    <a:lnTo>
                      <a:pt x="239" y="404"/>
                    </a:lnTo>
                    <a:lnTo>
                      <a:pt x="222" y="469"/>
                    </a:lnTo>
                    <a:lnTo>
                      <a:pt x="205" y="539"/>
                    </a:lnTo>
                    <a:lnTo>
                      <a:pt x="186" y="612"/>
                    </a:lnTo>
                    <a:lnTo>
                      <a:pt x="164" y="688"/>
                    </a:lnTo>
                    <a:lnTo>
                      <a:pt x="143" y="767"/>
                    </a:lnTo>
                    <a:lnTo>
                      <a:pt x="121" y="851"/>
                    </a:lnTo>
                    <a:lnTo>
                      <a:pt x="98" y="934"/>
                    </a:lnTo>
                    <a:lnTo>
                      <a:pt x="74" y="1021"/>
                    </a:lnTo>
                    <a:lnTo>
                      <a:pt x="50" y="1108"/>
                    </a:lnTo>
                    <a:lnTo>
                      <a:pt x="26" y="1195"/>
                    </a:lnTo>
                    <a:lnTo>
                      <a:pt x="0" y="1283"/>
                    </a:lnTo>
                    <a:lnTo>
                      <a:pt x="2" y="1283"/>
                    </a:lnTo>
                    <a:close/>
                  </a:path>
                </a:pathLst>
              </a:custGeom>
              <a:solidFill>
                <a:srgbClr val="CCF3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0" name="Freeform 1053"/>
              <p:cNvSpPr>
                <a:spLocks/>
              </p:cNvSpPr>
              <p:nvPr/>
            </p:nvSpPr>
            <p:spPr bwMode="auto">
              <a:xfrm>
                <a:off x="1982" y="912"/>
                <a:ext cx="322" cy="626"/>
              </a:xfrm>
              <a:custGeom>
                <a:avLst/>
                <a:gdLst>
                  <a:gd name="T0" fmla="*/ 321 w 322"/>
                  <a:gd name="T1" fmla="*/ 0 h 1252"/>
                  <a:gd name="T2" fmla="*/ 322 w 322"/>
                  <a:gd name="T3" fmla="*/ 1 h 1252"/>
                  <a:gd name="T4" fmla="*/ 321 w 322"/>
                  <a:gd name="T5" fmla="*/ 1 h 1252"/>
                  <a:gd name="T6" fmla="*/ 319 w 322"/>
                  <a:gd name="T7" fmla="*/ 1 h 1252"/>
                  <a:gd name="T8" fmla="*/ 315 w 322"/>
                  <a:gd name="T9" fmla="*/ 2 h 1252"/>
                  <a:gd name="T10" fmla="*/ 310 w 322"/>
                  <a:gd name="T11" fmla="*/ 3 h 1252"/>
                  <a:gd name="T12" fmla="*/ 302 w 322"/>
                  <a:gd name="T13" fmla="*/ 4 h 1252"/>
                  <a:gd name="T14" fmla="*/ 293 w 322"/>
                  <a:gd name="T15" fmla="*/ 5 h 1252"/>
                  <a:gd name="T16" fmla="*/ 283 w 322"/>
                  <a:gd name="T17" fmla="*/ 7 h 1252"/>
                  <a:gd name="T18" fmla="*/ 270 w 322"/>
                  <a:gd name="T19" fmla="*/ 8 h 1252"/>
                  <a:gd name="T20" fmla="*/ 256 w 322"/>
                  <a:gd name="T21" fmla="*/ 10 h 1252"/>
                  <a:gd name="T22" fmla="*/ 240 w 322"/>
                  <a:gd name="T23" fmla="*/ 12 h 1252"/>
                  <a:gd name="T24" fmla="*/ 223 w 322"/>
                  <a:gd name="T25" fmla="*/ 14 h 1252"/>
                  <a:gd name="T26" fmla="*/ 206 w 322"/>
                  <a:gd name="T27" fmla="*/ 16 h 1252"/>
                  <a:gd name="T28" fmla="*/ 187 w 322"/>
                  <a:gd name="T29" fmla="*/ 19 h 1252"/>
                  <a:gd name="T30" fmla="*/ 165 w 322"/>
                  <a:gd name="T31" fmla="*/ 21 h 1252"/>
                  <a:gd name="T32" fmla="*/ 144 w 322"/>
                  <a:gd name="T33" fmla="*/ 23 h 1252"/>
                  <a:gd name="T34" fmla="*/ 122 w 322"/>
                  <a:gd name="T35" fmla="*/ 26 h 1252"/>
                  <a:gd name="T36" fmla="*/ 99 w 322"/>
                  <a:gd name="T37" fmla="*/ 29 h 1252"/>
                  <a:gd name="T38" fmla="*/ 75 w 322"/>
                  <a:gd name="T39" fmla="*/ 31 h 1252"/>
                  <a:gd name="T40" fmla="*/ 51 w 322"/>
                  <a:gd name="T41" fmla="*/ 34 h 1252"/>
                  <a:gd name="T42" fmla="*/ 27 w 322"/>
                  <a:gd name="T43" fmla="*/ 37 h 1252"/>
                  <a:gd name="T44" fmla="*/ 1 w 322"/>
                  <a:gd name="T45" fmla="*/ 40 h 1252"/>
                  <a:gd name="T46" fmla="*/ 0 w 322"/>
                  <a:gd name="T47" fmla="*/ 40 h 1252"/>
                  <a:gd name="T48" fmla="*/ 25 w 322"/>
                  <a:gd name="T49" fmla="*/ 37 h 1252"/>
                  <a:gd name="T50" fmla="*/ 51 w 322"/>
                  <a:gd name="T51" fmla="*/ 34 h 1252"/>
                  <a:gd name="T52" fmla="*/ 76 w 322"/>
                  <a:gd name="T53" fmla="*/ 31 h 1252"/>
                  <a:gd name="T54" fmla="*/ 100 w 322"/>
                  <a:gd name="T55" fmla="*/ 28 h 1252"/>
                  <a:gd name="T56" fmla="*/ 123 w 322"/>
                  <a:gd name="T57" fmla="*/ 26 h 1252"/>
                  <a:gd name="T58" fmla="*/ 146 w 322"/>
                  <a:gd name="T59" fmla="*/ 23 h 1252"/>
                  <a:gd name="T60" fmla="*/ 168 w 322"/>
                  <a:gd name="T61" fmla="*/ 21 h 1252"/>
                  <a:gd name="T62" fmla="*/ 188 w 322"/>
                  <a:gd name="T63" fmla="*/ 18 h 1252"/>
                  <a:gd name="T64" fmla="*/ 208 w 322"/>
                  <a:gd name="T65" fmla="*/ 16 h 1252"/>
                  <a:gd name="T66" fmla="*/ 225 w 322"/>
                  <a:gd name="T67" fmla="*/ 14 h 1252"/>
                  <a:gd name="T68" fmla="*/ 242 w 322"/>
                  <a:gd name="T69" fmla="*/ 12 h 1252"/>
                  <a:gd name="T70" fmla="*/ 257 w 322"/>
                  <a:gd name="T71" fmla="*/ 10 h 1252"/>
                  <a:gd name="T72" fmla="*/ 270 w 322"/>
                  <a:gd name="T73" fmla="*/ 8 h 1252"/>
                  <a:gd name="T74" fmla="*/ 281 w 322"/>
                  <a:gd name="T75" fmla="*/ 7 h 1252"/>
                  <a:gd name="T76" fmla="*/ 291 w 322"/>
                  <a:gd name="T77" fmla="*/ 5 h 1252"/>
                  <a:gd name="T78" fmla="*/ 300 w 322"/>
                  <a:gd name="T79" fmla="*/ 4 h 1252"/>
                  <a:gd name="T80" fmla="*/ 305 w 322"/>
                  <a:gd name="T81" fmla="*/ 3 h 1252"/>
                  <a:gd name="T82" fmla="*/ 310 w 322"/>
                  <a:gd name="T83" fmla="*/ 2 h 1252"/>
                  <a:gd name="T84" fmla="*/ 312 w 322"/>
                  <a:gd name="T85" fmla="*/ 2 h 1252"/>
                  <a:gd name="T86" fmla="*/ 312 w 322"/>
                  <a:gd name="T87" fmla="*/ 2 h 1252"/>
                  <a:gd name="T88" fmla="*/ 311 w 322"/>
                  <a:gd name="T89" fmla="*/ 1 h 1252"/>
                  <a:gd name="T90" fmla="*/ 321 w 322"/>
                  <a:gd name="T91" fmla="*/ 0 h 12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22" h="1252">
                    <a:moveTo>
                      <a:pt x="321" y="0"/>
                    </a:moveTo>
                    <a:lnTo>
                      <a:pt x="322" y="3"/>
                    </a:lnTo>
                    <a:lnTo>
                      <a:pt x="321" y="14"/>
                    </a:lnTo>
                    <a:lnTo>
                      <a:pt x="319" y="30"/>
                    </a:lnTo>
                    <a:lnTo>
                      <a:pt x="315" y="54"/>
                    </a:lnTo>
                    <a:lnTo>
                      <a:pt x="310" y="83"/>
                    </a:lnTo>
                    <a:lnTo>
                      <a:pt x="302" y="117"/>
                    </a:lnTo>
                    <a:lnTo>
                      <a:pt x="293" y="157"/>
                    </a:lnTo>
                    <a:lnTo>
                      <a:pt x="283" y="204"/>
                    </a:lnTo>
                    <a:lnTo>
                      <a:pt x="270" y="255"/>
                    </a:lnTo>
                    <a:lnTo>
                      <a:pt x="256" y="311"/>
                    </a:lnTo>
                    <a:lnTo>
                      <a:pt x="240" y="373"/>
                    </a:lnTo>
                    <a:lnTo>
                      <a:pt x="223" y="438"/>
                    </a:lnTo>
                    <a:lnTo>
                      <a:pt x="206" y="508"/>
                    </a:lnTo>
                    <a:lnTo>
                      <a:pt x="187" y="581"/>
                    </a:lnTo>
                    <a:lnTo>
                      <a:pt x="165" y="657"/>
                    </a:lnTo>
                    <a:lnTo>
                      <a:pt x="144" y="736"/>
                    </a:lnTo>
                    <a:lnTo>
                      <a:pt x="122" y="820"/>
                    </a:lnTo>
                    <a:lnTo>
                      <a:pt x="99" y="903"/>
                    </a:lnTo>
                    <a:lnTo>
                      <a:pt x="75" y="990"/>
                    </a:lnTo>
                    <a:lnTo>
                      <a:pt x="51" y="1077"/>
                    </a:lnTo>
                    <a:lnTo>
                      <a:pt x="27" y="1164"/>
                    </a:lnTo>
                    <a:lnTo>
                      <a:pt x="1" y="1252"/>
                    </a:lnTo>
                    <a:lnTo>
                      <a:pt x="0" y="1252"/>
                    </a:lnTo>
                    <a:lnTo>
                      <a:pt x="25" y="1162"/>
                    </a:lnTo>
                    <a:lnTo>
                      <a:pt x="51" y="1073"/>
                    </a:lnTo>
                    <a:lnTo>
                      <a:pt x="76" y="983"/>
                    </a:lnTo>
                    <a:lnTo>
                      <a:pt x="100" y="896"/>
                    </a:lnTo>
                    <a:lnTo>
                      <a:pt x="123" y="811"/>
                    </a:lnTo>
                    <a:lnTo>
                      <a:pt x="146" y="727"/>
                    </a:lnTo>
                    <a:lnTo>
                      <a:pt x="168" y="648"/>
                    </a:lnTo>
                    <a:lnTo>
                      <a:pt x="188" y="570"/>
                    </a:lnTo>
                    <a:lnTo>
                      <a:pt x="208" y="496"/>
                    </a:lnTo>
                    <a:lnTo>
                      <a:pt x="225" y="427"/>
                    </a:lnTo>
                    <a:lnTo>
                      <a:pt x="242" y="364"/>
                    </a:lnTo>
                    <a:lnTo>
                      <a:pt x="257" y="304"/>
                    </a:lnTo>
                    <a:lnTo>
                      <a:pt x="270" y="248"/>
                    </a:lnTo>
                    <a:lnTo>
                      <a:pt x="281" y="199"/>
                    </a:lnTo>
                    <a:lnTo>
                      <a:pt x="291" y="157"/>
                    </a:lnTo>
                    <a:lnTo>
                      <a:pt x="300" y="119"/>
                    </a:lnTo>
                    <a:lnTo>
                      <a:pt x="305" y="88"/>
                    </a:lnTo>
                    <a:lnTo>
                      <a:pt x="310" y="63"/>
                    </a:lnTo>
                    <a:lnTo>
                      <a:pt x="312" y="47"/>
                    </a:lnTo>
                    <a:lnTo>
                      <a:pt x="312" y="34"/>
                    </a:lnTo>
                    <a:lnTo>
                      <a:pt x="311" y="30"/>
                    </a:lnTo>
                    <a:lnTo>
                      <a:pt x="321" y="0"/>
                    </a:lnTo>
                    <a:close/>
                  </a:path>
                </a:pathLst>
              </a:custGeom>
              <a:solidFill>
                <a:srgbClr val="CDF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1" name="Freeform 1054"/>
              <p:cNvSpPr>
                <a:spLocks/>
              </p:cNvSpPr>
              <p:nvPr/>
            </p:nvSpPr>
            <p:spPr bwMode="auto">
              <a:xfrm>
                <a:off x="1982" y="927"/>
                <a:ext cx="312" cy="611"/>
              </a:xfrm>
              <a:custGeom>
                <a:avLst/>
                <a:gdLst>
                  <a:gd name="T0" fmla="*/ 0 w 312"/>
                  <a:gd name="T1" fmla="*/ 39 h 1222"/>
                  <a:gd name="T2" fmla="*/ 25 w 312"/>
                  <a:gd name="T3" fmla="*/ 36 h 1222"/>
                  <a:gd name="T4" fmla="*/ 51 w 312"/>
                  <a:gd name="T5" fmla="*/ 33 h 1222"/>
                  <a:gd name="T6" fmla="*/ 76 w 312"/>
                  <a:gd name="T7" fmla="*/ 30 h 1222"/>
                  <a:gd name="T8" fmla="*/ 100 w 312"/>
                  <a:gd name="T9" fmla="*/ 28 h 1222"/>
                  <a:gd name="T10" fmla="*/ 123 w 312"/>
                  <a:gd name="T11" fmla="*/ 25 h 1222"/>
                  <a:gd name="T12" fmla="*/ 146 w 312"/>
                  <a:gd name="T13" fmla="*/ 22 h 1222"/>
                  <a:gd name="T14" fmla="*/ 168 w 312"/>
                  <a:gd name="T15" fmla="*/ 20 h 1222"/>
                  <a:gd name="T16" fmla="*/ 188 w 312"/>
                  <a:gd name="T17" fmla="*/ 17 h 1222"/>
                  <a:gd name="T18" fmla="*/ 208 w 312"/>
                  <a:gd name="T19" fmla="*/ 15 h 1222"/>
                  <a:gd name="T20" fmla="*/ 225 w 312"/>
                  <a:gd name="T21" fmla="*/ 13 h 1222"/>
                  <a:gd name="T22" fmla="*/ 242 w 312"/>
                  <a:gd name="T23" fmla="*/ 11 h 1222"/>
                  <a:gd name="T24" fmla="*/ 257 w 312"/>
                  <a:gd name="T25" fmla="*/ 9 h 1222"/>
                  <a:gd name="T26" fmla="*/ 270 w 312"/>
                  <a:gd name="T27" fmla="*/ 7 h 1222"/>
                  <a:gd name="T28" fmla="*/ 281 w 312"/>
                  <a:gd name="T29" fmla="*/ 6 h 1222"/>
                  <a:gd name="T30" fmla="*/ 291 w 312"/>
                  <a:gd name="T31" fmla="*/ 4 h 1222"/>
                  <a:gd name="T32" fmla="*/ 300 w 312"/>
                  <a:gd name="T33" fmla="*/ 3 h 1222"/>
                  <a:gd name="T34" fmla="*/ 305 w 312"/>
                  <a:gd name="T35" fmla="*/ 2 h 1222"/>
                  <a:gd name="T36" fmla="*/ 310 w 312"/>
                  <a:gd name="T37" fmla="*/ 2 h 1222"/>
                  <a:gd name="T38" fmla="*/ 312 w 312"/>
                  <a:gd name="T39" fmla="*/ 1 h 1222"/>
                  <a:gd name="T40" fmla="*/ 312 w 312"/>
                  <a:gd name="T41" fmla="*/ 1 h 1222"/>
                  <a:gd name="T42" fmla="*/ 311 w 312"/>
                  <a:gd name="T43" fmla="*/ 0 h 1222"/>
                  <a:gd name="T44" fmla="*/ 302 w 312"/>
                  <a:gd name="T45" fmla="*/ 2 h 1222"/>
                  <a:gd name="T46" fmla="*/ 304 w 312"/>
                  <a:gd name="T47" fmla="*/ 2 h 1222"/>
                  <a:gd name="T48" fmla="*/ 302 w 312"/>
                  <a:gd name="T49" fmla="*/ 2 h 1222"/>
                  <a:gd name="T50" fmla="*/ 301 w 312"/>
                  <a:gd name="T51" fmla="*/ 3 h 1222"/>
                  <a:gd name="T52" fmla="*/ 297 w 312"/>
                  <a:gd name="T53" fmla="*/ 3 h 1222"/>
                  <a:gd name="T54" fmla="*/ 291 w 312"/>
                  <a:gd name="T55" fmla="*/ 4 h 1222"/>
                  <a:gd name="T56" fmla="*/ 283 w 312"/>
                  <a:gd name="T57" fmla="*/ 5 h 1222"/>
                  <a:gd name="T58" fmla="*/ 273 w 312"/>
                  <a:gd name="T59" fmla="*/ 7 h 1222"/>
                  <a:gd name="T60" fmla="*/ 261 w 312"/>
                  <a:gd name="T61" fmla="*/ 8 h 1222"/>
                  <a:gd name="T62" fmla="*/ 249 w 312"/>
                  <a:gd name="T63" fmla="*/ 10 h 1222"/>
                  <a:gd name="T64" fmla="*/ 235 w 312"/>
                  <a:gd name="T65" fmla="*/ 12 h 1222"/>
                  <a:gd name="T66" fmla="*/ 218 w 312"/>
                  <a:gd name="T67" fmla="*/ 14 h 1222"/>
                  <a:gd name="T68" fmla="*/ 201 w 312"/>
                  <a:gd name="T69" fmla="*/ 16 h 1222"/>
                  <a:gd name="T70" fmla="*/ 182 w 312"/>
                  <a:gd name="T71" fmla="*/ 18 h 1222"/>
                  <a:gd name="T72" fmla="*/ 163 w 312"/>
                  <a:gd name="T73" fmla="*/ 20 h 1222"/>
                  <a:gd name="T74" fmla="*/ 141 w 312"/>
                  <a:gd name="T75" fmla="*/ 23 h 1222"/>
                  <a:gd name="T76" fmla="*/ 120 w 312"/>
                  <a:gd name="T77" fmla="*/ 25 h 1222"/>
                  <a:gd name="T78" fmla="*/ 96 w 312"/>
                  <a:gd name="T79" fmla="*/ 28 h 1222"/>
                  <a:gd name="T80" fmla="*/ 74 w 312"/>
                  <a:gd name="T81" fmla="*/ 30 h 1222"/>
                  <a:gd name="T82" fmla="*/ 49 w 312"/>
                  <a:gd name="T83" fmla="*/ 33 h 1222"/>
                  <a:gd name="T84" fmla="*/ 24 w 312"/>
                  <a:gd name="T85" fmla="*/ 36 h 1222"/>
                  <a:gd name="T86" fmla="*/ 0 w 312"/>
                  <a:gd name="T87" fmla="*/ 39 h 1222"/>
                  <a:gd name="T88" fmla="*/ 0 w 312"/>
                  <a:gd name="T89" fmla="*/ 39 h 12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12" h="1222">
                    <a:moveTo>
                      <a:pt x="0" y="1222"/>
                    </a:moveTo>
                    <a:lnTo>
                      <a:pt x="25" y="1132"/>
                    </a:lnTo>
                    <a:lnTo>
                      <a:pt x="51" y="1043"/>
                    </a:lnTo>
                    <a:lnTo>
                      <a:pt x="76" y="953"/>
                    </a:lnTo>
                    <a:lnTo>
                      <a:pt x="100" y="866"/>
                    </a:lnTo>
                    <a:lnTo>
                      <a:pt x="123" y="781"/>
                    </a:lnTo>
                    <a:lnTo>
                      <a:pt x="146" y="697"/>
                    </a:lnTo>
                    <a:lnTo>
                      <a:pt x="168" y="618"/>
                    </a:lnTo>
                    <a:lnTo>
                      <a:pt x="188" y="540"/>
                    </a:lnTo>
                    <a:lnTo>
                      <a:pt x="208" y="466"/>
                    </a:lnTo>
                    <a:lnTo>
                      <a:pt x="225" y="397"/>
                    </a:lnTo>
                    <a:lnTo>
                      <a:pt x="242" y="334"/>
                    </a:lnTo>
                    <a:lnTo>
                      <a:pt x="257" y="274"/>
                    </a:lnTo>
                    <a:lnTo>
                      <a:pt x="270" y="218"/>
                    </a:lnTo>
                    <a:lnTo>
                      <a:pt x="281" y="169"/>
                    </a:lnTo>
                    <a:lnTo>
                      <a:pt x="291" y="127"/>
                    </a:lnTo>
                    <a:lnTo>
                      <a:pt x="300" y="89"/>
                    </a:lnTo>
                    <a:lnTo>
                      <a:pt x="305" y="58"/>
                    </a:lnTo>
                    <a:lnTo>
                      <a:pt x="310" y="33"/>
                    </a:lnTo>
                    <a:lnTo>
                      <a:pt x="312" y="17"/>
                    </a:lnTo>
                    <a:lnTo>
                      <a:pt x="312" y="4"/>
                    </a:lnTo>
                    <a:lnTo>
                      <a:pt x="311" y="0"/>
                    </a:lnTo>
                    <a:lnTo>
                      <a:pt x="302" y="33"/>
                    </a:lnTo>
                    <a:lnTo>
                      <a:pt x="304" y="37"/>
                    </a:lnTo>
                    <a:lnTo>
                      <a:pt x="302" y="48"/>
                    </a:lnTo>
                    <a:lnTo>
                      <a:pt x="301" y="66"/>
                    </a:lnTo>
                    <a:lnTo>
                      <a:pt x="297" y="89"/>
                    </a:lnTo>
                    <a:lnTo>
                      <a:pt x="291" y="120"/>
                    </a:lnTo>
                    <a:lnTo>
                      <a:pt x="283" y="156"/>
                    </a:lnTo>
                    <a:lnTo>
                      <a:pt x="273" y="198"/>
                    </a:lnTo>
                    <a:lnTo>
                      <a:pt x="261" y="245"/>
                    </a:lnTo>
                    <a:lnTo>
                      <a:pt x="249" y="299"/>
                    </a:lnTo>
                    <a:lnTo>
                      <a:pt x="235" y="357"/>
                    </a:lnTo>
                    <a:lnTo>
                      <a:pt x="218" y="419"/>
                    </a:lnTo>
                    <a:lnTo>
                      <a:pt x="201" y="487"/>
                    </a:lnTo>
                    <a:lnTo>
                      <a:pt x="182" y="558"/>
                    </a:lnTo>
                    <a:lnTo>
                      <a:pt x="163" y="632"/>
                    </a:lnTo>
                    <a:lnTo>
                      <a:pt x="141" y="710"/>
                    </a:lnTo>
                    <a:lnTo>
                      <a:pt x="120" y="792"/>
                    </a:lnTo>
                    <a:lnTo>
                      <a:pt x="96" y="875"/>
                    </a:lnTo>
                    <a:lnTo>
                      <a:pt x="74" y="960"/>
                    </a:lnTo>
                    <a:lnTo>
                      <a:pt x="49" y="1047"/>
                    </a:lnTo>
                    <a:lnTo>
                      <a:pt x="24" y="1134"/>
                    </a:lnTo>
                    <a:lnTo>
                      <a:pt x="0" y="1222"/>
                    </a:lnTo>
                    <a:close/>
                  </a:path>
                </a:pathLst>
              </a:custGeom>
              <a:solidFill>
                <a:srgbClr val="CFF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2" name="Freeform 1055"/>
              <p:cNvSpPr>
                <a:spLocks/>
              </p:cNvSpPr>
              <p:nvPr/>
            </p:nvSpPr>
            <p:spPr bwMode="auto">
              <a:xfrm>
                <a:off x="1981" y="944"/>
                <a:ext cx="305" cy="594"/>
              </a:xfrm>
              <a:custGeom>
                <a:avLst/>
                <a:gdLst>
                  <a:gd name="T0" fmla="*/ 303 w 305"/>
                  <a:gd name="T1" fmla="*/ 0 h 1189"/>
                  <a:gd name="T2" fmla="*/ 305 w 305"/>
                  <a:gd name="T3" fmla="*/ 0 h 1189"/>
                  <a:gd name="T4" fmla="*/ 303 w 305"/>
                  <a:gd name="T5" fmla="*/ 0 h 1189"/>
                  <a:gd name="T6" fmla="*/ 302 w 305"/>
                  <a:gd name="T7" fmla="*/ 1 h 1189"/>
                  <a:gd name="T8" fmla="*/ 298 w 305"/>
                  <a:gd name="T9" fmla="*/ 1 h 1189"/>
                  <a:gd name="T10" fmla="*/ 292 w 305"/>
                  <a:gd name="T11" fmla="*/ 2 h 1189"/>
                  <a:gd name="T12" fmla="*/ 284 w 305"/>
                  <a:gd name="T13" fmla="*/ 3 h 1189"/>
                  <a:gd name="T14" fmla="*/ 274 w 305"/>
                  <a:gd name="T15" fmla="*/ 5 h 1189"/>
                  <a:gd name="T16" fmla="*/ 262 w 305"/>
                  <a:gd name="T17" fmla="*/ 6 h 1189"/>
                  <a:gd name="T18" fmla="*/ 250 w 305"/>
                  <a:gd name="T19" fmla="*/ 8 h 1189"/>
                  <a:gd name="T20" fmla="*/ 236 w 305"/>
                  <a:gd name="T21" fmla="*/ 10 h 1189"/>
                  <a:gd name="T22" fmla="*/ 219 w 305"/>
                  <a:gd name="T23" fmla="*/ 12 h 1189"/>
                  <a:gd name="T24" fmla="*/ 202 w 305"/>
                  <a:gd name="T25" fmla="*/ 14 h 1189"/>
                  <a:gd name="T26" fmla="*/ 183 w 305"/>
                  <a:gd name="T27" fmla="*/ 16 h 1189"/>
                  <a:gd name="T28" fmla="*/ 164 w 305"/>
                  <a:gd name="T29" fmla="*/ 18 h 1189"/>
                  <a:gd name="T30" fmla="*/ 142 w 305"/>
                  <a:gd name="T31" fmla="*/ 21 h 1189"/>
                  <a:gd name="T32" fmla="*/ 121 w 305"/>
                  <a:gd name="T33" fmla="*/ 23 h 1189"/>
                  <a:gd name="T34" fmla="*/ 97 w 305"/>
                  <a:gd name="T35" fmla="*/ 26 h 1189"/>
                  <a:gd name="T36" fmla="*/ 75 w 305"/>
                  <a:gd name="T37" fmla="*/ 28 h 1189"/>
                  <a:gd name="T38" fmla="*/ 50 w 305"/>
                  <a:gd name="T39" fmla="*/ 31 h 1189"/>
                  <a:gd name="T40" fmla="*/ 25 w 305"/>
                  <a:gd name="T41" fmla="*/ 34 h 1189"/>
                  <a:gd name="T42" fmla="*/ 1 w 305"/>
                  <a:gd name="T43" fmla="*/ 37 h 1189"/>
                  <a:gd name="T44" fmla="*/ 0 w 305"/>
                  <a:gd name="T45" fmla="*/ 37 h 1189"/>
                  <a:gd name="T46" fmla="*/ 24 w 305"/>
                  <a:gd name="T47" fmla="*/ 34 h 1189"/>
                  <a:gd name="T48" fmla="*/ 48 w 305"/>
                  <a:gd name="T49" fmla="*/ 31 h 1189"/>
                  <a:gd name="T50" fmla="*/ 72 w 305"/>
                  <a:gd name="T51" fmla="*/ 29 h 1189"/>
                  <a:gd name="T52" fmla="*/ 94 w 305"/>
                  <a:gd name="T53" fmla="*/ 26 h 1189"/>
                  <a:gd name="T54" fmla="*/ 115 w 305"/>
                  <a:gd name="T55" fmla="*/ 24 h 1189"/>
                  <a:gd name="T56" fmla="*/ 137 w 305"/>
                  <a:gd name="T57" fmla="*/ 21 h 1189"/>
                  <a:gd name="T58" fmla="*/ 158 w 305"/>
                  <a:gd name="T59" fmla="*/ 19 h 1189"/>
                  <a:gd name="T60" fmla="*/ 178 w 305"/>
                  <a:gd name="T61" fmla="*/ 16 h 1189"/>
                  <a:gd name="T62" fmla="*/ 195 w 305"/>
                  <a:gd name="T63" fmla="*/ 14 h 1189"/>
                  <a:gd name="T64" fmla="*/ 212 w 305"/>
                  <a:gd name="T65" fmla="*/ 12 h 1189"/>
                  <a:gd name="T66" fmla="*/ 227 w 305"/>
                  <a:gd name="T67" fmla="*/ 10 h 1189"/>
                  <a:gd name="T68" fmla="*/ 241 w 305"/>
                  <a:gd name="T69" fmla="*/ 9 h 1189"/>
                  <a:gd name="T70" fmla="*/ 254 w 305"/>
                  <a:gd name="T71" fmla="*/ 7 h 1189"/>
                  <a:gd name="T72" fmla="*/ 265 w 305"/>
                  <a:gd name="T73" fmla="*/ 6 h 1189"/>
                  <a:gd name="T74" fmla="*/ 275 w 305"/>
                  <a:gd name="T75" fmla="*/ 4 h 1189"/>
                  <a:gd name="T76" fmla="*/ 282 w 305"/>
                  <a:gd name="T77" fmla="*/ 3 h 1189"/>
                  <a:gd name="T78" fmla="*/ 288 w 305"/>
                  <a:gd name="T79" fmla="*/ 2 h 1189"/>
                  <a:gd name="T80" fmla="*/ 292 w 305"/>
                  <a:gd name="T81" fmla="*/ 2 h 1189"/>
                  <a:gd name="T82" fmla="*/ 295 w 305"/>
                  <a:gd name="T83" fmla="*/ 1 h 1189"/>
                  <a:gd name="T84" fmla="*/ 295 w 305"/>
                  <a:gd name="T85" fmla="*/ 1 h 1189"/>
                  <a:gd name="T86" fmla="*/ 294 w 305"/>
                  <a:gd name="T87" fmla="*/ 1 h 1189"/>
                  <a:gd name="T88" fmla="*/ 303 w 305"/>
                  <a:gd name="T89" fmla="*/ 0 h 11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05" h="1189">
                    <a:moveTo>
                      <a:pt x="303" y="0"/>
                    </a:moveTo>
                    <a:lnTo>
                      <a:pt x="305" y="4"/>
                    </a:lnTo>
                    <a:lnTo>
                      <a:pt x="303" y="15"/>
                    </a:lnTo>
                    <a:lnTo>
                      <a:pt x="302" y="33"/>
                    </a:lnTo>
                    <a:lnTo>
                      <a:pt x="298" y="56"/>
                    </a:lnTo>
                    <a:lnTo>
                      <a:pt x="292" y="87"/>
                    </a:lnTo>
                    <a:lnTo>
                      <a:pt x="284" y="123"/>
                    </a:lnTo>
                    <a:lnTo>
                      <a:pt x="274" y="165"/>
                    </a:lnTo>
                    <a:lnTo>
                      <a:pt x="262" y="212"/>
                    </a:lnTo>
                    <a:lnTo>
                      <a:pt x="250" y="266"/>
                    </a:lnTo>
                    <a:lnTo>
                      <a:pt x="236" y="324"/>
                    </a:lnTo>
                    <a:lnTo>
                      <a:pt x="219" y="386"/>
                    </a:lnTo>
                    <a:lnTo>
                      <a:pt x="202" y="454"/>
                    </a:lnTo>
                    <a:lnTo>
                      <a:pt x="183" y="525"/>
                    </a:lnTo>
                    <a:lnTo>
                      <a:pt x="164" y="599"/>
                    </a:lnTo>
                    <a:lnTo>
                      <a:pt x="142" y="677"/>
                    </a:lnTo>
                    <a:lnTo>
                      <a:pt x="121" y="759"/>
                    </a:lnTo>
                    <a:lnTo>
                      <a:pt x="97" y="842"/>
                    </a:lnTo>
                    <a:lnTo>
                      <a:pt x="75" y="927"/>
                    </a:lnTo>
                    <a:lnTo>
                      <a:pt x="50" y="1014"/>
                    </a:lnTo>
                    <a:lnTo>
                      <a:pt x="25" y="1101"/>
                    </a:lnTo>
                    <a:lnTo>
                      <a:pt x="1" y="1189"/>
                    </a:lnTo>
                    <a:lnTo>
                      <a:pt x="0" y="1189"/>
                    </a:lnTo>
                    <a:lnTo>
                      <a:pt x="24" y="1102"/>
                    </a:lnTo>
                    <a:lnTo>
                      <a:pt x="48" y="1019"/>
                    </a:lnTo>
                    <a:lnTo>
                      <a:pt x="72" y="934"/>
                    </a:lnTo>
                    <a:lnTo>
                      <a:pt x="94" y="853"/>
                    </a:lnTo>
                    <a:lnTo>
                      <a:pt x="115" y="771"/>
                    </a:lnTo>
                    <a:lnTo>
                      <a:pt x="137" y="693"/>
                    </a:lnTo>
                    <a:lnTo>
                      <a:pt x="158" y="617"/>
                    </a:lnTo>
                    <a:lnTo>
                      <a:pt x="178" y="543"/>
                    </a:lnTo>
                    <a:lnTo>
                      <a:pt x="195" y="474"/>
                    </a:lnTo>
                    <a:lnTo>
                      <a:pt x="212" y="409"/>
                    </a:lnTo>
                    <a:lnTo>
                      <a:pt x="227" y="348"/>
                    </a:lnTo>
                    <a:lnTo>
                      <a:pt x="241" y="291"/>
                    </a:lnTo>
                    <a:lnTo>
                      <a:pt x="254" y="241"/>
                    </a:lnTo>
                    <a:lnTo>
                      <a:pt x="265" y="194"/>
                    </a:lnTo>
                    <a:lnTo>
                      <a:pt x="275" y="154"/>
                    </a:lnTo>
                    <a:lnTo>
                      <a:pt x="282" y="118"/>
                    </a:lnTo>
                    <a:lnTo>
                      <a:pt x="288" y="89"/>
                    </a:lnTo>
                    <a:lnTo>
                      <a:pt x="292" y="65"/>
                    </a:lnTo>
                    <a:lnTo>
                      <a:pt x="295" y="49"/>
                    </a:lnTo>
                    <a:lnTo>
                      <a:pt x="295" y="38"/>
                    </a:lnTo>
                    <a:lnTo>
                      <a:pt x="294" y="34"/>
                    </a:lnTo>
                    <a:lnTo>
                      <a:pt x="303" y="0"/>
                    </a:lnTo>
                    <a:close/>
                  </a:path>
                </a:pathLst>
              </a:custGeom>
              <a:solidFill>
                <a:srgbClr val="D1F1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3" name="Freeform 1056"/>
              <p:cNvSpPr>
                <a:spLocks/>
              </p:cNvSpPr>
              <p:nvPr/>
            </p:nvSpPr>
            <p:spPr bwMode="auto">
              <a:xfrm>
                <a:off x="1979" y="961"/>
                <a:ext cx="297" cy="577"/>
              </a:xfrm>
              <a:custGeom>
                <a:avLst/>
                <a:gdLst>
                  <a:gd name="T0" fmla="*/ 2 w 297"/>
                  <a:gd name="T1" fmla="*/ 36 h 1155"/>
                  <a:gd name="T2" fmla="*/ 26 w 297"/>
                  <a:gd name="T3" fmla="*/ 33 h 1155"/>
                  <a:gd name="T4" fmla="*/ 50 w 297"/>
                  <a:gd name="T5" fmla="*/ 30 h 1155"/>
                  <a:gd name="T6" fmla="*/ 74 w 297"/>
                  <a:gd name="T7" fmla="*/ 28 h 1155"/>
                  <a:gd name="T8" fmla="*/ 96 w 297"/>
                  <a:gd name="T9" fmla="*/ 25 h 1155"/>
                  <a:gd name="T10" fmla="*/ 117 w 297"/>
                  <a:gd name="T11" fmla="*/ 23 h 1155"/>
                  <a:gd name="T12" fmla="*/ 139 w 297"/>
                  <a:gd name="T13" fmla="*/ 20 h 1155"/>
                  <a:gd name="T14" fmla="*/ 160 w 297"/>
                  <a:gd name="T15" fmla="*/ 18 h 1155"/>
                  <a:gd name="T16" fmla="*/ 180 w 297"/>
                  <a:gd name="T17" fmla="*/ 15 h 1155"/>
                  <a:gd name="T18" fmla="*/ 197 w 297"/>
                  <a:gd name="T19" fmla="*/ 13 h 1155"/>
                  <a:gd name="T20" fmla="*/ 214 w 297"/>
                  <a:gd name="T21" fmla="*/ 11 h 1155"/>
                  <a:gd name="T22" fmla="*/ 229 w 297"/>
                  <a:gd name="T23" fmla="*/ 9 h 1155"/>
                  <a:gd name="T24" fmla="*/ 243 w 297"/>
                  <a:gd name="T25" fmla="*/ 8 h 1155"/>
                  <a:gd name="T26" fmla="*/ 256 w 297"/>
                  <a:gd name="T27" fmla="*/ 6 h 1155"/>
                  <a:gd name="T28" fmla="*/ 267 w 297"/>
                  <a:gd name="T29" fmla="*/ 5 h 1155"/>
                  <a:gd name="T30" fmla="*/ 277 w 297"/>
                  <a:gd name="T31" fmla="*/ 3 h 1155"/>
                  <a:gd name="T32" fmla="*/ 284 w 297"/>
                  <a:gd name="T33" fmla="*/ 2 h 1155"/>
                  <a:gd name="T34" fmla="*/ 290 w 297"/>
                  <a:gd name="T35" fmla="*/ 1 h 1155"/>
                  <a:gd name="T36" fmla="*/ 294 w 297"/>
                  <a:gd name="T37" fmla="*/ 0 h 1155"/>
                  <a:gd name="T38" fmla="*/ 297 w 297"/>
                  <a:gd name="T39" fmla="*/ 0 h 1155"/>
                  <a:gd name="T40" fmla="*/ 297 w 297"/>
                  <a:gd name="T41" fmla="*/ 0 h 1155"/>
                  <a:gd name="T42" fmla="*/ 296 w 297"/>
                  <a:gd name="T43" fmla="*/ 0 h 1155"/>
                  <a:gd name="T44" fmla="*/ 286 w 297"/>
                  <a:gd name="T45" fmla="*/ 1 h 1155"/>
                  <a:gd name="T46" fmla="*/ 287 w 297"/>
                  <a:gd name="T47" fmla="*/ 1 h 1155"/>
                  <a:gd name="T48" fmla="*/ 286 w 297"/>
                  <a:gd name="T49" fmla="*/ 1 h 1155"/>
                  <a:gd name="T50" fmla="*/ 284 w 297"/>
                  <a:gd name="T51" fmla="*/ 2 h 1155"/>
                  <a:gd name="T52" fmla="*/ 280 w 297"/>
                  <a:gd name="T53" fmla="*/ 2 h 1155"/>
                  <a:gd name="T54" fmla="*/ 274 w 297"/>
                  <a:gd name="T55" fmla="*/ 3 h 1155"/>
                  <a:gd name="T56" fmla="*/ 267 w 297"/>
                  <a:gd name="T57" fmla="*/ 4 h 1155"/>
                  <a:gd name="T58" fmla="*/ 257 w 297"/>
                  <a:gd name="T59" fmla="*/ 5 h 1155"/>
                  <a:gd name="T60" fmla="*/ 248 w 297"/>
                  <a:gd name="T61" fmla="*/ 7 h 1155"/>
                  <a:gd name="T62" fmla="*/ 235 w 297"/>
                  <a:gd name="T63" fmla="*/ 8 h 1155"/>
                  <a:gd name="T64" fmla="*/ 222 w 297"/>
                  <a:gd name="T65" fmla="*/ 10 h 1155"/>
                  <a:gd name="T66" fmla="*/ 207 w 297"/>
                  <a:gd name="T67" fmla="*/ 12 h 1155"/>
                  <a:gd name="T68" fmla="*/ 190 w 297"/>
                  <a:gd name="T69" fmla="*/ 14 h 1155"/>
                  <a:gd name="T70" fmla="*/ 173 w 297"/>
                  <a:gd name="T71" fmla="*/ 16 h 1155"/>
                  <a:gd name="T72" fmla="*/ 154 w 297"/>
                  <a:gd name="T73" fmla="*/ 18 h 1155"/>
                  <a:gd name="T74" fmla="*/ 134 w 297"/>
                  <a:gd name="T75" fmla="*/ 21 h 1155"/>
                  <a:gd name="T76" fmla="*/ 113 w 297"/>
                  <a:gd name="T77" fmla="*/ 23 h 1155"/>
                  <a:gd name="T78" fmla="*/ 92 w 297"/>
                  <a:gd name="T79" fmla="*/ 25 h 1155"/>
                  <a:gd name="T80" fmla="*/ 69 w 297"/>
                  <a:gd name="T81" fmla="*/ 28 h 1155"/>
                  <a:gd name="T82" fmla="*/ 47 w 297"/>
                  <a:gd name="T83" fmla="*/ 30 h 1155"/>
                  <a:gd name="T84" fmla="*/ 24 w 297"/>
                  <a:gd name="T85" fmla="*/ 33 h 1155"/>
                  <a:gd name="T86" fmla="*/ 0 w 297"/>
                  <a:gd name="T87" fmla="*/ 36 h 1155"/>
                  <a:gd name="T88" fmla="*/ 2 w 297"/>
                  <a:gd name="T89" fmla="*/ 36 h 11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7" h="1155">
                    <a:moveTo>
                      <a:pt x="2" y="1155"/>
                    </a:moveTo>
                    <a:lnTo>
                      <a:pt x="26" y="1068"/>
                    </a:lnTo>
                    <a:lnTo>
                      <a:pt x="50" y="985"/>
                    </a:lnTo>
                    <a:lnTo>
                      <a:pt x="74" y="900"/>
                    </a:lnTo>
                    <a:lnTo>
                      <a:pt x="96" y="819"/>
                    </a:lnTo>
                    <a:lnTo>
                      <a:pt x="117" y="737"/>
                    </a:lnTo>
                    <a:lnTo>
                      <a:pt x="139" y="659"/>
                    </a:lnTo>
                    <a:lnTo>
                      <a:pt x="160" y="583"/>
                    </a:lnTo>
                    <a:lnTo>
                      <a:pt x="180" y="509"/>
                    </a:lnTo>
                    <a:lnTo>
                      <a:pt x="197" y="440"/>
                    </a:lnTo>
                    <a:lnTo>
                      <a:pt x="214" y="375"/>
                    </a:lnTo>
                    <a:lnTo>
                      <a:pt x="229" y="314"/>
                    </a:lnTo>
                    <a:lnTo>
                      <a:pt x="243" y="257"/>
                    </a:lnTo>
                    <a:lnTo>
                      <a:pt x="256" y="207"/>
                    </a:lnTo>
                    <a:lnTo>
                      <a:pt x="267" y="160"/>
                    </a:lnTo>
                    <a:lnTo>
                      <a:pt x="277" y="120"/>
                    </a:lnTo>
                    <a:lnTo>
                      <a:pt x="284" y="84"/>
                    </a:lnTo>
                    <a:lnTo>
                      <a:pt x="290" y="55"/>
                    </a:lnTo>
                    <a:lnTo>
                      <a:pt x="294" y="31"/>
                    </a:lnTo>
                    <a:lnTo>
                      <a:pt x="297" y="15"/>
                    </a:lnTo>
                    <a:lnTo>
                      <a:pt x="297" y="4"/>
                    </a:lnTo>
                    <a:lnTo>
                      <a:pt x="296" y="0"/>
                    </a:lnTo>
                    <a:lnTo>
                      <a:pt x="286" y="37"/>
                    </a:lnTo>
                    <a:lnTo>
                      <a:pt x="287" y="40"/>
                    </a:lnTo>
                    <a:lnTo>
                      <a:pt x="286" y="51"/>
                    </a:lnTo>
                    <a:lnTo>
                      <a:pt x="284" y="67"/>
                    </a:lnTo>
                    <a:lnTo>
                      <a:pt x="280" y="89"/>
                    </a:lnTo>
                    <a:lnTo>
                      <a:pt x="274" y="118"/>
                    </a:lnTo>
                    <a:lnTo>
                      <a:pt x="267" y="151"/>
                    </a:lnTo>
                    <a:lnTo>
                      <a:pt x="257" y="191"/>
                    </a:lnTo>
                    <a:lnTo>
                      <a:pt x="248" y="236"/>
                    </a:lnTo>
                    <a:lnTo>
                      <a:pt x="235" y="286"/>
                    </a:lnTo>
                    <a:lnTo>
                      <a:pt x="222" y="341"/>
                    </a:lnTo>
                    <a:lnTo>
                      <a:pt x="207" y="399"/>
                    </a:lnTo>
                    <a:lnTo>
                      <a:pt x="190" y="462"/>
                    </a:lnTo>
                    <a:lnTo>
                      <a:pt x="173" y="529"/>
                    </a:lnTo>
                    <a:lnTo>
                      <a:pt x="154" y="600"/>
                    </a:lnTo>
                    <a:lnTo>
                      <a:pt x="134" y="674"/>
                    </a:lnTo>
                    <a:lnTo>
                      <a:pt x="113" y="750"/>
                    </a:lnTo>
                    <a:lnTo>
                      <a:pt x="92" y="828"/>
                    </a:lnTo>
                    <a:lnTo>
                      <a:pt x="69" y="907"/>
                    </a:lnTo>
                    <a:lnTo>
                      <a:pt x="47" y="989"/>
                    </a:lnTo>
                    <a:lnTo>
                      <a:pt x="24" y="1072"/>
                    </a:lnTo>
                    <a:lnTo>
                      <a:pt x="0" y="1154"/>
                    </a:lnTo>
                    <a:lnTo>
                      <a:pt x="2" y="1155"/>
                    </a:lnTo>
                    <a:close/>
                  </a:path>
                </a:pathLst>
              </a:custGeom>
              <a:solidFill>
                <a:srgbClr val="D2F1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4" name="Freeform 1057"/>
              <p:cNvSpPr>
                <a:spLocks/>
              </p:cNvSpPr>
              <p:nvPr/>
            </p:nvSpPr>
            <p:spPr bwMode="auto">
              <a:xfrm>
                <a:off x="1979" y="979"/>
                <a:ext cx="287" cy="558"/>
              </a:xfrm>
              <a:custGeom>
                <a:avLst/>
                <a:gdLst>
                  <a:gd name="T0" fmla="*/ 286 w 287"/>
                  <a:gd name="T1" fmla="*/ 0 h 1117"/>
                  <a:gd name="T2" fmla="*/ 287 w 287"/>
                  <a:gd name="T3" fmla="*/ 0 h 1117"/>
                  <a:gd name="T4" fmla="*/ 286 w 287"/>
                  <a:gd name="T5" fmla="*/ 0 h 1117"/>
                  <a:gd name="T6" fmla="*/ 284 w 287"/>
                  <a:gd name="T7" fmla="*/ 0 h 1117"/>
                  <a:gd name="T8" fmla="*/ 280 w 287"/>
                  <a:gd name="T9" fmla="*/ 1 h 1117"/>
                  <a:gd name="T10" fmla="*/ 274 w 287"/>
                  <a:gd name="T11" fmla="*/ 2 h 1117"/>
                  <a:gd name="T12" fmla="*/ 267 w 287"/>
                  <a:gd name="T13" fmla="*/ 3 h 1117"/>
                  <a:gd name="T14" fmla="*/ 257 w 287"/>
                  <a:gd name="T15" fmla="*/ 4 h 1117"/>
                  <a:gd name="T16" fmla="*/ 248 w 287"/>
                  <a:gd name="T17" fmla="*/ 6 h 1117"/>
                  <a:gd name="T18" fmla="*/ 235 w 287"/>
                  <a:gd name="T19" fmla="*/ 7 h 1117"/>
                  <a:gd name="T20" fmla="*/ 222 w 287"/>
                  <a:gd name="T21" fmla="*/ 9 h 1117"/>
                  <a:gd name="T22" fmla="*/ 207 w 287"/>
                  <a:gd name="T23" fmla="*/ 11 h 1117"/>
                  <a:gd name="T24" fmla="*/ 190 w 287"/>
                  <a:gd name="T25" fmla="*/ 13 h 1117"/>
                  <a:gd name="T26" fmla="*/ 173 w 287"/>
                  <a:gd name="T27" fmla="*/ 15 h 1117"/>
                  <a:gd name="T28" fmla="*/ 154 w 287"/>
                  <a:gd name="T29" fmla="*/ 17 h 1117"/>
                  <a:gd name="T30" fmla="*/ 134 w 287"/>
                  <a:gd name="T31" fmla="*/ 19 h 1117"/>
                  <a:gd name="T32" fmla="*/ 113 w 287"/>
                  <a:gd name="T33" fmla="*/ 22 h 1117"/>
                  <a:gd name="T34" fmla="*/ 92 w 287"/>
                  <a:gd name="T35" fmla="*/ 24 h 1117"/>
                  <a:gd name="T36" fmla="*/ 69 w 287"/>
                  <a:gd name="T37" fmla="*/ 27 h 1117"/>
                  <a:gd name="T38" fmla="*/ 47 w 287"/>
                  <a:gd name="T39" fmla="*/ 29 h 1117"/>
                  <a:gd name="T40" fmla="*/ 24 w 287"/>
                  <a:gd name="T41" fmla="*/ 32 h 1117"/>
                  <a:gd name="T42" fmla="*/ 0 w 287"/>
                  <a:gd name="T43" fmla="*/ 34 h 1117"/>
                  <a:gd name="T44" fmla="*/ 0 w 287"/>
                  <a:gd name="T45" fmla="*/ 34 h 1117"/>
                  <a:gd name="T46" fmla="*/ 23 w 287"/>
                  <a:gd name="T47" fmla="*/ 32 h 1117"/>
                  <a:gd name="T48" fmla="*/ 47 w 287"/>
                  <a:gd name="T49" fmla="*/ 29 h 1117"/>
                  <a:gd name="T50" fmla="*/ 69 w 287"/>
                  <a:gd name="T51" fmla="*/ 27 h 1117"/>
                  <a:gd name="T52" fmla="*/ 92 w 287"/>
                  <a:gd name="T53" fmla="*/ 24 h 1117"/>
                  <a:gd name="T54" fmla="*/ 113 w 287"/>
                  <a:gd name="T55" fmla="*/ 22 h 1117"/>
                  <a:gd name="T56" fmla="*/ 134 w 287"/>
                  <a:gd name="T57" fmla="*/ 19 h 1117"/>
                  <a:gd name="T58" fmla="*/ 154 w 287"/>
                  <a:gd name="T59" fmla="*/ 17 h 1117"/>
                  <a:gd name="T60" fmla="*/ 173 w 287"/>
                  <a:gd name="T61" fmla="*/ 15 h 1117"/>
                  <a:gd name="T62" fmla="*/ 190 w 287"/>
                  <a:gd name="T63" fmla="*/ 13 h 1117"/>
                  <a:gd name="T64" fmla="*/ 205 w 287"/>
                  <a:gd name="T65" fmla="*/ 11 h 1117"/>
                  <a:gd name="T66" fmla="*/ 221 w 287"/>
                  <a:gd name="T67" fmla="*/ 9 h 1117"/>
                  <a:gd name="T68" fmla="*/ 233 w 287"/>
                  <a:gd name="T69" fmla="*/ 7 h 1117"/>
                  <a:gd name="T70" fmla="*/ 245 w 287"/>
                  <a:gd name="T71" fmla="*/ 6 h 1117"/>
                  <a:gd name="T72" fmla="*/ 255 w 287"/>
                  <a:gd name="T73" fmla="*/ 4 h 1117"/>
                  <a:gd name="T74" fmla="*/ 262 w 287"/>
                  <a:gd name="T75" fmla="*/ 3 h 1117"/>
                  <a:gd name="T76" fmla="*/ 269 w 287"/>
                  <a:gd name="T77" fmla="*/ 2 h 1117"/>
                  <a:gd name="T78" fmla="*/ 273 w 287"/>
                  <a:gd name="T79" fmla="*/ 2 h 1117"/>
                  <a:gd name="T80" fmla="*/ 276 w 287"/>
                  <a:gd name="T81" fmla="*/ 1 h 1117"/>
                  <a:gd name="T82" fmla="*/ 276 w 287"/>
                  <a:gd name="T83" fmla="*/ 1 h 1117"/>
                  <a:gd name="T84" fmla="*/ 274 w 287"/>
                  <a:gd name="T85" fmla="*/ 1 h 1117"/>
                  <a:gd name="T86" fmla="*/ 286 w 287"/>
                  <a:gd name="T87" fmla="*/ 0 h 11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7" h="1117">
                    <a:moveTo>
                      <a:pt x="286" y="0"/>
                    </a:moveTo>
                    <a:lnTo>
                      <a:pt x="287" y="3"/>
                    </a:lnTo>
                    <a:lnTo>
                      <a:pt x="286" y="14"/>
                    </a:lnTo>
                    <a:lnTo>
                      <a:pt x="284" y="30"/>
                    </a:lnTo>
                    <a:lnTo>
                      <a:pt x="280" y="52"/>
                    </a:lnTo>
                    <a:lnTo>
                      <a:pt x="274" y="81"/>
                    </a:lnTo>
                    <a:lnTo>
                      <a:pt x="267" y="114"/>
                    </a:lnTo>
                    <a:lnTo>
                      <a:pt x="257" y="154"/>
                    </a:lnTo>
                    <a:lnTo>
                      <a:pt x="248" y="199"/>
                    </a:lnTo>
                    <a:lnTo>
                      <a:pt x="235" y="249"/>
                    </a:lnTo>
                    <a:lnTo>
                      <a:pt x="222" y="304"/>
                    </a:lnTo>
                    <a:lnTo>
                      <a:pt x="207" y="362"/>
                    </a:lnTo>
                    <a:lnTo>
                      <a:pt x="190" y="425"/>
                    </a:lnTo>
                    <a:lnTo>
                      <a:pt x="173" y="492"/>
                    </a:lnTo>
                    <a:lnTo>
                      <a:pt x="154" y="563"/>
                    </a:lnTo>
                    <a:lnTo>
                      <a:pt x="134" y="637"/>
                    </a:lnTo>
                    <a:lnTo>
                      <a:pt x="113" y="713"/>
                    </a:lnTo>
                    <a:lnTo>
                      <a:pt x="92" y="791"/>
                    </a:lnTo>
                    <a:lnTo>
                      <a:pt x="69" y="870"/>
                    </a:lnTo>
                    <a:lnTo>
                      <a:pt x="47" y="952"/>
                    </a:lnTo>
                    <a:lnTo>
                      <a:pt x="24" y="1035"/>
                    </a:lnTo>
                    <a:lnTo>
                      <a:pt x="0" y="1117"/>
                    </a:lnTo>
                    <a:lnTo>
                      <a:pt x="23" y="1033"/>
                    </a:lnTo>
                    <a:lnTo>
                      <a:pt x="47" y="950"/>
                    </a:lnTo>
                    <a:lnTo>
                      <a:pt x="69" y="867"/>
                    </a:lnTo>
                    <a:lnTo>
                      <a:pt x="92" y="787"/>
                    </a:lnTo>
                    <a:lnTo>
                      <a:pt x="113" y="707"/>
                    </a:lnTo>
                    <a:lnTo>
                      <a:pt x="134" y="631"/>
                    </a:lnTo>
                    <a:lnTo>
                      <a:pt x="154" y="557"/>
                    </a:lnTo>
                    <a:lnTo>
                      <a:pt x="173" y="487"/>
                    </a:lnTo>
                    <a:lnTo>
                      <a:pt x="190" y="421"/>
                    </a:lnTo>
                    <a:lnTo>
                      <a:pt x="205" y="358"/>
                    </a:lnTo>
                    <a:lnTo>
                      <a:pt x="221" y="302"/>
                    </a:lnTo>
                    <a:lnTo>
                      <a:pt x="233" y="249"/>
                    </a:lnTo>
                    <a:lnTo>
                      <a:pt x="245" y="201"/>
                    </a:lnTo>
                    <a:lnTo>
                      <a:pt x="255" y="159"/>
                    </a:lnTo>
                    <a:lnTo>
                      <a:pt x="262" y="123"/>
                    </a:lnTo>
                    <a:lnTo>
                      <a:pt x="269" y="94"/>
                    </a:lnTo>
                    <a:lnTo>
                      <a:pt x="273" y="70"/>
                    </a:lnTo>
                    <a:lnTo>
                      <a:pt x="276" y="52"/>
                    </a:lnTo>
                    <a:lnTo>
                      <a:pt x="276" y="41"/>
                    </a:lnTo>
                    <a:lnTo>
                      <a:pt x="274" y="38"/>
                    </a:lnTo>
                    <a:lnTo>
                      <a:pt x="286" y="0"/>
                    </a:lnTo>
                    <a:close/>
                  </a:path>
                </a:pathLst>
              </a:custGeom>
              <a:solidFill>
                <a:srgbClr val="D4F0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5" name="Freeform 1058"/>
              <p:cNvSpPr>
                <a:spLocks/>
              </p:cNvSpPr>
              <p:nvPr/>
            </p:nvSpPr>
            <p:spPr bwMode="auto">
              <a:xfrm>
                <a:off x="1978" y="998"/>
                <a:ext cx="277" cy="539"/>
              </a:xfrm>
              <a:custGeom>
                <a:avLst/>
                <a:gdLst>
                  <a:gd name="T0" fmla="*/ 1 w 277"/>
                  <a:gd name="T1" fmla="*/ 33 h 1079"/>
                  <a:gd name="T2" fmla="*/ 24 w 277"/>
                  <a:gd name="T3" fmla="*/ 31 h 1079"/>
                  <a:gd name="T4" fmla="*/ 48 w 277"/>
                  <a:gd name="T5" fmla="*/ 28 h 1079"/>
                  <a:gd name="T6" fmla="*/ 70 w 277"/>
                  <a:gd name="T7" fmla="*/ 25 h 1079"/>
                  <a:gd name="T8" fmla="*/ 93 w 277"/>
                  <a:gd name="T9" fmla="*/ 23 h 1079"/>
                  <a:gd name="T10" fmla="*/ 114 w 277"/>
                  <a:gd name="T11" fmla="*/ 20 h 1079"/>
                  <a:gd name="T12" fmla="*/ 135 w 277"/>
                  <a:gd name="T13" fmla="*/ 18 h 1079"/>
                  <a:gd name="T14" fmla="*/ 155 w 277"/>
                  <a:gd name="T15" fmla="*/ 16 h 1079"/>
                  <a:gd name="T16" fmla="*/ 174 w 277"/>
                  <a:gd name="T17" fmla="*/ 14 h 1079"/>
                  <a:gd name="T18" fmla="*/ 191 w 277"/>
                  <a:gd name="T19" fmla="*/ 11 h 1079"/>
                  <a:gd name="T20" fmla="*/ 206 w 277"/>
                  <a:gd name="T21" fmla="*/ 10 h 1079"/>
                  <a:gd name="T22" fmla="*/ 222 w 277"/>
                  <a:gd name="T23" fmla="*/ 8 h 1079"/>
                  <a:gd name="T24" fmla="*/ 234 w 277"/>
                  <a:gd name="T25" fmla="*/ 6 h 1079"/>
                  <a:gd name="T26" fmla="*/ 246 w 277"/>
                  <a:gd name="T27" fmla="*/ 5 h 1079"/>
                  <a:gd name="T28" fmla="*/ 256 w 277"/>
                  <a:gd name="T29" fmla="*/ 3 h 1079"/>
                  <a:gd name="T30" fmla="*/ 263 w 277"/>
                  <a:gd name="T31" fmla="*/ 2 h 1079"/>
                  <a:gd name="T32" fmla="*/ 270 w 277"/>
                  <a:gd name="T33" fmla="*/ 1 h 1079"/>
                  <a:gd name="T34" fmla="*/ 274 w 277"/>
                  <a:gd name="T35" fmla="*/ 1 h 1079"/>
                  <a:gd name="T36" fmla="*/ 277 w 277"/>
                  <a:gd name="T37" fmla="*/ 0 h 1079"/>
                  <a:gd name="T38" fmla="*/ 277 w 277"/>
                  <a:gd name="T39" fmla="*/ 0 h 1079"/>
                  <a:gd name="T40" fmla="*/ 275 w 277"/>
                  <a:gd name="T41" fmla="*/ 0 h 1079"/>
                  <a:gd name="T42" fmla="*/ 264 w 277"/>
                  <a:gd name="T43" fmla="*/ 1 h 1079"/>
                  <a:gd name="T44" fmla="*/ 265 w 277"/>
                  <a:gd name="T45" fmla="*/ 1 h 1079"/>
                  <a:gd name="T46" fmla="*/ 265 w 277"/>
                  <a:gd name="T47" fmla="*/ 1 h 1079"/>
                  <a:gd name="T48" fmla="*/ 263 w 277"/>
                  <a:gd name="T49" fmla="*/ 2 h 1079"/>
                  <a:gd name="T50" fmla="*/ 258 w 277"/>
                  <a:gd name="T51" fmla="*/ 2 h 1079"/>
                  <a:gd name="T52" fmla="*/ 253 w 277"/>
                  <a:gd name="T53" fmla="*/ 3 h 1079"/>
                  <a:gd name="T54" fmla="*/ 244 w 277"/>
                  <a:gd name="T55" fmla="*/ 4 h 1079"/>
                  <a:gd name="T56" fmla="*/ 236 w 277"/>
                  <a:gd name="T57" fmla="*/ 6 h 1079"/>
                  <a:gd name="T58" fmla="*/ 225 w 277"/>
                  <a:gd name="T59" fmla="*/ 7 h 1079"/>
                  <a:gd name="T60" fmla="*/ 212 w 277"/>
                  <a:gd name="T61" fmla="*/ 9 h 1079"/>
                  <a:gd name="T62" fmla="*/ 198 w 277"/>
                  <a:gd name="T63" fmla="*/ 10 h 1079"/>
                  <a:gd name="T64" fmla="*/ 182 w 277"/>
                  <a:gd name="T65" fmla="*/ 12 h 1079"/>
                  <a:gd name="T66" fmla="*/ 167 w 277"/>
                  <a:gd name="T67" fmla="*/ 14 h 1079"/>
                  <a:gd name="T68" fmla="*/ 148 w 277"/>
                  <a:gd name="T69" fmla="*/ 16 h 1079"/>
                  <a:gd name="T70" fmla="*/ 130 w 277"/>
                  <a:gd name="T71" fmla="*/ 19 h 1079"/>
                  <a:gd name="T72" fmla="*/ 109 w 277"/>
                  <a:gd name="T73" fmla="*/ 21 h 1079"/>
                  <a:gd name="T74" fmla="*/ 89 w 277"/>
                  <a:gd name="T75" fmla="*/ 23 h 1079"/>
                  <a:gd name="T76" fmla="*/ 68 w 277"/>
                  <a:gd name="T77" fmla="*/ 26 h 1079"/>
                  <a:gd name="T78" fmla="*/ 45 w 277"/>
                  <a:gd name="T79" fmla="*/ 28 h 1079"/>
                  <a:gd name="T80" fmla="*/ 22 w 277"/>
                  <a:gd name="T81" fmla="*/ 31 h 1079"/>
                  <a:gd name="T82" fmla="*/ 0 w 277"/>
                  <a:gd name="T83" fmla="*/ 33 h 1079"/>
                  <a:gd name="T84" fmla="*/ 1 w 277"/>
                  <a:gd name="T85" fmla="*/ 33 h 10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7" h="1079">
                    <a:moveTo>
                      <a:pt x="1" y="1079"/>
                    </a:moveTo>
                    <a:lnTo>
                      <a:pt x="24" y="995"/>
                    </a:lnTo>
                    <a:lnTo>
                      <a:pt x="48" y="912"/>
                    </a:lnTo>
                    <a:lnTo>
                      <a:pt x="70" y="829"/>
                    </a:lnTo>
                    <a:lnTo>
                      <a:pt x="93" y="749"/>
                    </a:lnTo>
                    <a:lnTo>
                      <a:pt x="114" y="669"/>
                    </a:lnTo>
                    <a:lnTo>
                      <a:pt x="135" y="593"/>
                    </a:lnTo>
                    <a:lnTo>
                      <a:pt x="155" y="519"/>
                    </a:lnTo>
                    <a:lnTo>
                      <a:pt x="174" y="449"/>
                    </a:lnTo>
                    <a:lnTo>
                      <a:pt x="191" y="383"/>
                    </a:lnTo>
                    <a:lnTo>
                      <a:pt x="206" y="320"/>
                    </a:lnTo>
                    <a:lnTo>
                      <a:pt x="222" y="264"/>
                    </a:lnTo>
                    <a:lnTo>
                      <a:pt x="234" y="211"/>
                    </a:lnTo>
                    <a:lnTo>
                      <a:pt x="246" y="163"/>
                    </a:lnTo>
                    <a:lnTo>
                      <a:pt x="256" y="121"/>
                    </a:lnTo>
                    <a:lnTo>
                      <a:pt x="263" y="85"/>
                    </a:lnTo>
                    <a:lnTo>
                      <a:pt x="270" y="56"/>
                    </a:lnTo>
                    <a:lnTo>
                      <a:pt x="274" y="32"/>
                    </a:lnTo>
                    <a:lnTo>
                      <a:pt x="277" y="14"/>
                    </a:lnTo>
                    <a:lnTo>
                      <a:pt x="277" y="3"/>
                    </a:lnTo>
                    <a:lnTo>
                      <a:pt x="275" y="0"/>
                    </a:lnTo>
                    <a:lnTo>
                      <a:pt x="264" y="39"/>
                    </a:lnTo>
                    <a:lnTo>
                      <a:pt x="265" y="43"/>
                    </a:lnTo>
                    <a:lnTo>
                      <a:pt x="265" y="54"/>
                    </a:lnTo>
                    <a:lnTo>
                      <a:pt x="263" y="70"/>
                    </a:lnTo>
                    <a:lnTo>
                      <a:pt x="258" y="94"/>
                    </a:lnTo>
                    <a:lnTo>
                      <a:pt x="253" y="123"/>
                    </a:lnTo>
                    <a:lnTo>
                      <a:pt x="244" y="157"/>
                    </a:lnTo>
                    <a:lnTo>
                      <a:pt x="236" y="197"/>
                    </a:lnTo>
                    <a:lnTo>
                      <a:pt x="225" y="242"/>
                    </a:lnTo>
                    <a:lnTo>
                      <a:pt x="212" y="293"/>
                    </a:lnTo>
                    <a:lnTo>
                      <a:pt x="198" y="349"/>
                    </a:lnTo>
                    <a:lnTo>
                      <a:pt x="182" y="409"/>
                    </a:lnTo>
                    <a:lnTo>
                      <a:pt x="167" y="472"/>
                    </a:lnTo>
                    <a:lnTo>
                      <a:pt x="148" y="539"/>
                    </a:lnTo>
                    <a:lnTo>
                      <a:pt x="130" y="612"/>
                    </a:lnTo>
                    <a:lnTo>
                      <a:pt x="109" y="684"/>
                    </a:lnTo>
                    <a:lnTo>
                      <a:pt x="89" y="760"/>
                    </a:lnTo>
                    <a:lnTo>
                      <a:pt x="68" y="838"/>
                    </a:lnTo>
                    <a:lnTo>
                      <a:pt x="45" y="917"/>
                    </a:lnTo>
                    <a:lnTo>
                      <a:pt x="22" y="997"/>
                    </a:lnTo>
                    <a:lnTo>
                      <a:pt x="0" y="1079"/>
                    </a:lnTo>
                    <a:lnTo>
                      <a:pt x="1" y="1079"/>
                    </a:lnTo>
                    <a:close/>
                  </a:path>
                </a:pathLst>
              </a:custGeom>
              <a:solidFill>
                <a:srgbClr val="D6F0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6" name="Freeform 1059"/>
              <p:cNvSpPr>
                <a:spLocks/>
              </p:cNvSpPr>
              <p:nvPr/>
            </p:nvSpPr>
            <p:spPr bwMode="auto">
              <a:xfrm>
                <a:off x="1976" y="1018"/>
                <a:ext cx="267" cy="519"/>
              </a:xfrm>
              <a:custGeom>
                <a:avLst/>
                <a:gdLst>
                  <a:gd name="T0" fmla="*/ 266 w 267"/>
                  <a:gd name="T1" fmla="*/ 0 h 1040"/>
                  <a:gd name="T2" fmla="*/ 267 w 267"/>
                  <a:gd name="T3" fmla="*/ 0 h 1040"/>
                  <a:gd name="T4" fmla="*/ 267 w 267"/>
                  <a:gd name="T5" fmla="*/ 0 h 1040"/>
                  <a:gd name="T6" fmla="*/ 265 w 267"/>
                  <a:gd name="T7" fmla="*/ 0 h 1040"/>
                  <a:gd name="T8" fmla="*/ 260 w 267"/>
                  <a:gd name="T9" fmla="*/ 1 h 1040"/>
                  <a:gd name="T10" fmla="*/ 255 w 267"/>
                  <a:gd name="T11" fmla="*/ 2 h 1040"/>
                  <a:gd name="T12" fmla="*/ 246 w 267"/>
                  <a:gd name="T13" fmla="*/ 3 h 1040"/>
                  <a:gd name="T14" fmla="*/ 238 w 267"/>
                  <a:gd name="T15" fmla="*/ 4 h 1040"/>
                  <a:gd name="T16" fmla="*/ 227 w 267"/>
                  <a:gd name="T17" fmla="*/ 6 h 1040"/>
                  <a:gd name="T18" fmla="*/ 214 w 267"/>
                  <a:gd name="T19" fmla="*/ 7 h 1040"/>
                  <a:gd name="T20" fmla="*/ 200 w 267"/>
                  <a:gd name="T21" fmla="*/ 9 h 1040"/>
                  <a:gd name="T22" fmla="*/ 184 w 267"/>
                  <a:gd name="T23" fmla="*/ 11 h 1040"/>
                  <a:gd name="T24" fmla="*/ 169 w 267"/>
                  <a:gd name="T25" fmla="*/ 13 h 1040"/>
                  <a:gd name="T26" fmla="*/ 150 w 267"/>
                  <a:gd name="T27" fmla="*/ 15 h 1040"/>
                  <a:gd name="T28" fmla="*/ 132 w 267"/>
                  <a:gd name="T29" fmla="*/ 17 h 1040"/>
                  <a:gd name="T30" fmla="*/ 111 w 267"/>
                  <a:gd name="T31" fmla="*/ 20 h 1040"/>
                  <a:gd name="T32" fmla="*/ 91 w 267"/>
                  <a:gd name="T33" fmla="*/ 22 h 1040"/>
                  <a:gd name="T34" fmla="*/ 70 w 267"/>
                  <a:gd name="T35" fmla="*/ 24 h 1040"/>
                  <a:gd name="T36" fmla="*/ 47 w 267"/>
                  <a:gd name="T37" fmla="*/ 27 h 1040"/>
                  <a:gd name="T38" fmla="*/ 24 w 267"/>
                  <a:gd name="T39" fmla="*/ 29 h 1040"/>
                  <a:gd name="T40" fmla="*/ 2 w 267"/>
                  <a:gd name="T41" fmla="*/ 32 h 1040"/>
                  <a:gd name="T42" fmla="*/ 0 w 267"/>
                  <a:gd name="T43" fmla="*/ 32 h 1040"/>
                  <a:gd name="T44" fmla="*/ 23 w 267"/>
                  <a:gd name="T45" fmla="*/ 29 h 1040"/>
                  <a:gd name="T46" fmla="*/ 47 w 267"/>
                  <a:gd name="T47" fmla="*/ 27 h 1040"/>
                  <a:gd name="T48" fmla="*/ 68 w 267"/>
                  <a:gd name="T49" fmla="*/ 24 h 1040"/>
                  <a:gd name="T50" fmla="*/ 89 w 267"/>
                  <a:gd name="T51" fmla="*/ 22 h 1040"/>
                  <a:gd name="T52" fmla="*/ 111 w 267"/>
                  <a:gd name="T53" fmla="*/ 20 h 1040"/>
                  <a:gd name="T54" fmla="*/ 130 w 267"/>
                  <a:gd name="T55" fmla="*/ 17 h 1040"/>
                  <a:gd name="T56" fmla="*/ 149 w 267"/>
                  <a:gd name="T57" fmla="*/ 15 h 1040"/>
                  <a:gd name="T58" fmla="*/ 167 w 267"/>
                  <a:gd name="T59" fmla="*/ 13 h 1040"/>
                  <a:gd name="T60" fmla="*/ 183 w 267"/>
                  <a:gd name="T61" fmla="*/ 11 h 1040"/>
                  <a:gd name="T62" fmla="*/ 198 w 267"/>
                  <a:gd name="T63" fmla="*/ 9 h 1040"/>
                  <a:gd name="T64" fmla="*/ 211 w 267"/>
                  <a:gd name="T65" fmla="*/ 8 h 1040"/>
                  <a:gd name="T66" fmla="*/ 222 w 267"/>
                  <a:gd name="T67" fmla="*/ 6 h 1040"/>
                  <a:gd name="T68" fmla="*/ 234 w 267"/>
                  <a:gd name="T69" fmla="*/ 5 h 1040"/>
                  <a:gd name="T70" fmla="*/ 241 w 267"/>
                  <a:gd name="T71" fmla="*/ 4 h 1040"/>
                  <a:gd name="T72" fmla="*/ 248 w 267"/>
                  <a:gd name="T73" fmla="*/ 3 h 1040"/>
                  <a:gd name="T74" fmla="*/ 252 w 267"/>
                  <a:gd name="T75" fmla="*/ 2 h 1040"/>
                  <a:gd name="T76" fmla="*/ 255 w 267"/>
                  <a:gd name="T77" fmla="*/ 1 h 1040"/>
                  <a:gd name="T78" fmla="*/ 255 w 267"/>
                  <a:gd name="T79" fmla="*/ 1 h 1040"/>
                  <a:gd name="T80" fmla="*/ 255 w 267"/>
                  <a:gd name="T81" fmla="*/ 1 h 1040"/>
                  <a:gd name="T82" fmla="*/ 266 w 267"/>
                  <a:gd name="T83" fmla="*/ 0 h 10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7" h="1040">
                    <a:moveTo>
                      <a:pt x="266" y="0"/>
                    </a:moveTo>
                    <a:lnTo>
                      <a:pt x="267" y="4"/>
                    </a:lnTo>
                    <a:lnTo>
                      <a:pt x="267" y="15"/>
                    </a:lnTo>
                    <a:lnTo>
                      <a:pt x="265" y="31"/>
                    </a:lnTo>
                    <a:lnTo>
                      <a:pt x="260" y="55"/>
                    </a:lnTo>
                    <a:lnTo>
                      <a:pt x="255" y="84"/>
                    </a:lnTo>
                    <a:lnTo>
                      <a:pt x="246" y="118"/>
                    </a:lnTo>
                    <a:lnTo>
                      <a:pt x="238" y="158"/>
                    </a:lnTo>
                    <a:lnTo>
                      <a:pt x="227" y="203"/>
                    </a:lnTo>
                    <a:lnTo>
                      <a:pt x="214" y="254"/>
                    </a:lnTo>
                    <a:lnTo>
                      <a:pt x="200" y="310"/>
                    </a:lnTo>
                    <a:lnTo>
                      <a:pt x="184" y="370"/>
                    </a:lnTo>
                    <a:lnTo>
                      <a:pt x="169" y="433"/>
                    </a:lnTo>
                    <a:lnTo>
                      <a:pt x="150" y="500"/>
                    </a:lnTo>
                    <a:lnTo>
                      <a:pt x="132" y="573"/>
                    </a:lnTo>
                    <a:lnTo>
                      <a:pt x="111" y="645"/>
                    </a:lnTo>
                    <a:lnTo>
                      <a:pt x="91" y="721"/>
                    </a:lnTo>
                    <a:lnTo>
                      <a:pt x="70" y="799"/>
                    </a:lnTo>
                    <a:lnTo>
                      <a:pt x="47" y="878"/>
                    </a:lnTo>
                    <a:lnTo>
                      <a:pt x="24" y="958"/>
                    </a:lnTo>
                    <a:lnTo>
                      <a:pt x="2" y="1040"/>
                    </a:lnTo>
                    <a:lnTo>
                      <a:pt x="0" y="1038"/>
                    </a:lnTo>
                    <a:lnTo>
                      <a:pt x="23" y="958"/>
                    </a:lnTo>
                    <a:lnTo>
                      <a:pt x="47" y="877"/>
                    </a:lnTo>
                    <a:lnTo>
                      <a:pt x="68" y="797"/>
                    </a:lnTo>
                    <a:lnTo>
                      <a:pt x="89" y="719"/>
                    </a:lnTo>
                    <a:lnTo>
                      <a:pt x="111" y="643"/>
                    </a:lnTo>
                    <a:lnTo>
                      <a:pt x="130" y="569"/>
                    </a:lnTo>
                    <a:lnTo>
                      <a:pt x="149" y="498"/>
                    </a:lnTo>
                    <a:lnTo>
                      <a:pt x="167" y="431"/>
                    </a:lnTo>
                    <a:lnTo>
                      <a:pt x="183" y="368"/>
                    </a:lnTo>
                    <a:lnTo>
                      <a:pt x="198" y="310"/>
                    </a:lnTo>
                    <a:lnTo>
                      <a:pt x="211" y="258"/>
                    </a:lnTo>
                    <a:lnTo>
                      <a:pt x="222" y="209"/>
                    </a:lnTo>
                    <a:lnTo>
                      <a:pt x="234" y="167"/>
                    </a:lnTo>
                    <a:lnTo>
                      <a:pt x="241" y="131"/>
                    </a:lnTo>
                    <a:lnTo>
                      <a:pt x="248" y="100"/>
                    </a:lnTo>
                    <a:lnTo>
                      <a:pt x="252" y="75"/>
                    </a:lnTo>
                    <a:lnTo>
                      <a:pt x="255" y="58"/>
                    </a:lnTo>
                    <a:lnTo>
                      <a:pt x="255" y="46"/>
                    </a:lnTo>
                    <a:lnTo>
                      <a:pt x="255" y="42"/>
                    </a:lnTo>
                    <a:lnTo>
                      <a:pt x="266" y="0"/>
                    </a:lnTo>
                    <a:close/>
                  </a:path>
                </a:pathLst>
              </a:custGeom>
              <a:solidFill>
                <a:srgbClr val="D8EF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7" name="Freeform 1060"/>
              <p:cNvSpPr>
                <a:spLocks/>
              </p:cNvSpPr>
              <p:nvPr/>
            </p:nvSpPr>
            <p:spPr bwMode="auto">
              <a:xfrm>
                <a:off x="1975" y="1039"/>
                <a:ext cx="256" cy="497"/>
              </a:xfrm>
              <a:custGeom>
                <a:avLst/>
                <a:gdLst>
                  <a:gd name="T0" fmla="*/ 1 w 256"/>
                  <a:gd name="T1" fmla="*/ 31 h 996"/>
                  <a:gd name="T2" fmla="*/ 24 w 256"/>
                  <a:gd name="T3" fmla="*/ 28 h 996"/>
                  <a:gd name="T4" fmla="*/ 48 w 256"/>
                  <a:gd name="T5" fmla="*/ 26 h 996"/>
                  <a:gd name="T6" fmla="*/ 69 w 256"/>
                  <a:gd name="T7" fmla="*/ 23 h 996"/>
                  <a:gd name="T8" fmla="*/ 90 w 256"/>
                  <a:gd name="T9" fmla="*/ 21 h 996"/>
                  <a:gd name="T10" fmla="*/ 112 w 256"/>
                  <a:gd name="T11" fmla="*/ 18 h 996"/>
                  <a:gd name="T12" fmla="*/ 131 w 256"/>
                  <a:gd name="T13" fmla="*/ 16 h 996"/>
                  <a:gd name="T14" fmla="*/ 150 w 256"/>
                  <a:gd name="T15" fmla="*/ 14 h 996"/>
                  <a:gd name="T16" fmla="*/ 168 w 256"/>
                  <a:gd name="T17" fmla="*/ 12 h 996"/>
                  <a:gd name="T18" fmla="*/ 184 w 256"/>
                  <a:gd name="T19" fmla="*/ 10 h 996"/>
                  <a:gd name="T20" fmla="*/ 199 w 256"/>
                  <a:gd name="T21" fmla="*/ 8 h 996"/>
                  <a:gd name="T22" fmla="*/ 212 w 256"/>
                  <a:gd name="T23" fmla="*/ 6 h 996"/>
                  <a:gd name="T24" fmla="*/ 223 w 256"/>
                  <a:gd name="T25" fmla="*/ 5 h 996"/>
                  <a:gd name="T26" fmla="*/ 235 w 256"/>
                  <a:gd name="T27" fmla="*/ 3 h 996"/>
                  <a:gd name="T28" fmla="*/ 242 w 256"/>
                  <a:gd name="T29" fmla="*/ 2 h 996"/>
                  <a:gd name="T30" fmla="*/ 249 w 256"/>
                  <a:gd name="T31" fmla="*/ 1 h 996"/>
                  <a:gd name="T32" fmla="*/ 253 w 256"/>
                  <a:gd name="T33" fmla="*/ 1 h 996"/>
                  <a:gd name="T34" fmla="*/ 256 w 256"/>
                  <a:gd name="T35" fmla="*/ 0 h 996"/>
                  <a:gd name="T36" fmla="*/ 256 w 256"/>
                  <a:gd name="T37" fmla="*/ 0 h 996"/>
                  <a:gd name="T38" fmla="*/ 256 w 256"/>
                  <a:gd name="T39" fmla="*/ 0 h 996"/>
                  <a:gd name="T40" fmla="*/ 243 w 256"/>
                  <a:gd name="T41" fmla="*/ 1 h 996"/>
                  <a:gd name="T42" fmla="*/ 243 w 256"/>
                  <a:gd name="T43" fmla="*/ 1 h 996"/>
                  <a:gd name="T44" fmla="*/ 243 w 256"/>
                  <a:gd name="T45" fmla="*/ 1 h 996"/>
                  <a:gd name="T46" fmla="*/ 240 w 256"/>
                  <a:gd name="T47" fmla="*/ 2 h 996"/>
                  <a:gd name="T48" fmla="*/ 236 w 256"/>
                  <a:gd name="T49" fmla="*/ 3 h 996"/>
                  <a:gd name="T50" fmla="*/ 230 w 256"/>
                  <a:gd name="T51" fmla="*/ 4 h 996"/>
                  <a:gd name="T52" fmla="*/ 222 w 256"/>
                  <a:gd name="T53" fmla="*/ 5 h 996"/>
                  <a:gd name="T54" fmla="*/ 213 w 256"/>
                  <a:gd name="T55" fmla="*/ 6 h 996"/>
                  <a:gd name="T56" fmla="*/ 202 w 256"/>
                  <a:gd name="T57" fmla="*/ 7 h 996"/>
                  <a:gd name="T58" fmla="*/ 189 w 256"/>
                  <a:gd name="T59" fmla="*/ 9 h 996"/>
                  <a:gd name="T60" fmla="*/ 175 w 256"/>
                  <a:gd name="T61" fmla="*/ 11 h 996"/>
                  <a:gd name="T62" fmla="*/ 160 w 256"/>
                  <a:gd name="T63" fmla="*/ 13 h 996"/>
                  <a:gd name="T64" fmla="*/ 143 w 256"/>
                  <a:gd name="T65" fmla="*/ 15 h 996"/>
                  <a:gd name="T66" fmla="*/ 124 w 256"/>
                  <a:gd name="T67" fmla="*/ 17 h 996"/>
                  <a:gd name="T68" fmla="*/ 106 w 256"/>
                  <a:gd name="T69" fmla="*/ 19 h 996"/>
                  <a:gd name="T70" fmla="*/ 86 w 256"/>
                  <a:gd name="T71" fmla="*/ 21 h 996"/>
                  <a:gd name="T72" fmla="*/ 65 w 256"/>
                  <a:gd name="T73" fmla="*/ 23 h 996"/>
                  <a:gd name="T74" fmla="*/ 44 w 256"/>
                  <a:gd name="T75" fmla="*/ 26 h 996"/>
                  <a:gd name="T76" fmla="*/ 23 w 256"/>
                  <a:gd name="T77" fmla="*/ 28 h 996"/>
                  <a:gd name="T78" fmla="*/ 0 w 256"/>
                  <a:gd name="T79" fmla="*/ 31 h 996"/>
                  <a:gd name="T80" fmla="*/ 1 w 256"/>
                  <a:gd name="T81" fmla="*/ 31 h 9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996">
                    <a:moveTo>
                      <a:pt x="1" y="996"/>
                    </a:moveTo>
                    <a:lnTo>
                      <a:pt x="24" y="916"/>
                    </a:lnTo>
                    <a:lnTo>
                      <a:pt x="48" y="835"/>
                    </a:lnTo>
                    <a:lnTo>
                      <a:pt x="69" y="755"/>
                    </a:lnTo>
                    <a:lnTo>
                      <a:pt x="90" y="677"/>
                    </a:lnTo>
                    <a:lnTo>
                      <a:pt x="112" y="601"/>
                    </a:lnTo>
                    <a:lnTo>
                      <a:pt x="131" y="527"/>
                    </a:lnTo>
                    <a:lnTo>
                      <a:pt x="150" y="456"/>
                    </a:lnTo>
                    <a:lnTo>
                      <a:pt x="168" y="389"/>
                    </a:lnTo>
                    <a:lnTo>
                      <a:pt x="184" y="326"/>
                    </a:lnTo>
                    <a:lnTo>
                      <a:pt x="199" y="268"/>
                    </a:lnTo>
                    <a:lnTo>
                      <a:pt x="212" y="216"/>
                    </a:lnTo>
                    <a:lnTo>
                      <a:pt x="223" y="167"/>
                    </a:lnTo>
                    <a:lnTo>
                      <a:pt x="235" y="125"/>
                    </a:lnTo>
                    <a:lnTo>
                      <a:pt x="242" y="89"/>
                    </a:lnTo>
                    <a:lnTo>
                      <a:pt x="249" y="58"/>
                    </a:lnTo>
                    <a:lnTo>
                      <a:pt x="253" y="33"/>
                    </a:lnTo>
                    <a:lnTo>
                      <a:pt x="256" y="16"/>
                    </a:lnTo>
                    <a:lnTo>
                      <a:pt x="256" y="4"/>
                    </a:lnTo>
                    <a:lnTo>
                      <a:pt x="256" y="0"/>
                    </a:lnTo>
                    <a:lnTo>
                      <a:pt x="243" y="45"/>
                    </a:lnTo>
                    <a:lnTo>
                      <a:pt x="243" y="49"/>
                    </a:lnTo>
                    <a:lnTo>
                      <a:pt x="243" y="60"/>
                    </a:lnTo>
                    <a:lnTo>
                      <a:pt x="240" y="76"/>
                    </a:lnTo>
                    <a:lnTo>
                      <a:pt x="236" y="100"/>
                    </a:lnTo>
                    <a:lnTo>
                      <a:pt x="230" y="129"/>
                    </a:lnTo>
                    <a:lnTo>
                      <a:pt x="222" y="163"/>
                    </a:lnTo>
                    <a:lnTo>
                      <a:pt x="213" y="205"/>
                    </a:lnTo>
                    <a:lnTo>
                      <a:pt x="202" y="250"/>
                    </a:lnTo>
                    <a:lnTo>
                      <a:pt x="189" y="301"/>
                    </a:lnTo>
                    <a:lnTo>
                      <a:pt x="175" y="357"/>
                    </a:lnTo>
                    <a:lnTo>
                      <a:pt x="160" y="416"/>
                    </a:lnTo>
                    <a:lnTo>
                      <a:pt x="143" y="480"/>
                    </a:lnTo>
                    <a:lnTo>
                      <a:pt x="124" y="547"/>
                    </a:lnTo>
                    <a:lnTo>
                      <a:pt x="106" y="617"/>
                    </a:lnTo>
                    <a:lnTo>
                      <a:pt x="86" y="690"/>
                    </a:lnTo>
                    <a:lnTo>
                      <a:pt x="65" y="766"/>
                    </a:lnTo>
                    <a:lnTo>
                      <a:pt x="44" y="842"/>
                    </a:lnTo>
                    <a:lnTo>
                      <a:pt x="23" y="918"/>
                    </a:lnTo>
                    <a:lnTo>
                      <a:pt x="0" y="996"/>
                    </a:lnTo>
                    <a:lnTo>
                      <a:pt x="1" y="996"/>
                    </a:lnTo>
                    <a:close/>
                  </a:path>
                </a:pathLst>
              </a:custGeom>
              <a:solidFill>
                <a:srgbClr val="D9EF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8" name="Freeform 1061"/>
              <p:cNvSpPr>
                <a:spLocks/>
              </p:cNvSpPr>
              <p:nvPr/>
            </p:nvSpPr>
            <p:spPr bwMode="auto">
              <a:xfrm>
                <a:off x="1974" y="1061"/>
                <a:ext cx="244" cy="475"/>
              </a:xfrm>
              <a:custGeom>
                <a:avLst/>
                <a:gdLst>
                  <a:gd name="T0" fmla="*/ 244 w 244"/>
                  <a:gd name="T1" fmla="*/ 0 h 951"/>
                  <a:gd name="T2" fmla="*/ 244 w 244"/>
                  <a:gd name="T3" fmla="*/ 0 h 951"/>
                  <a:gd name="T4" fmla="*/ 244 w 244"/>
                  <a:gd name="T5" fmla="*/ 0 h 951"/>
                  <a:gd name="T6" fmla="*/ 241 w 244"/>
                  <a:gd name="T7" fmla="*/ 0 h 951"/>
                  <a:gd name="T8" fmla="*/ 237 w 244"/>
                  <a:gd name="T9" fmla="*/ 1 h 951"/>
                  <a:gd name="T10" fmla="*/ 231 w 244"/>
                  <a:gd name="T11" fmla="*/ 2 h 951"/>
                  <a:gd name="T12" fmla="*/ 223 w 244"/>
                  <a:gd name="T13" fmla="*/ 3 h 951"/>
                  <a:gd name="T14" fmla="*/ 214 w 244"/>
                  <a:gd name="T15" fmla="*/ 5 h 951"/>
                  <a:gd name="T16" fmla="*/ 203 w 244"/>
                  <a:gd name="T17" fmla="*/ 6 h 951"/>
                  <a:gd name="T18" fmla="*/ 190 w 244"/>
                  <a:gd name="T19" fmla="*/ 8 h 951"/>
                  <a:gd name="T20" fmla="*/ 176 w 244"/>
                  <a:gd name="T21" fmla="*/ 9 h 951"/>
                  <a:gd name="T22" fmla="*/ 161 w 244"/>
                  <a:gd name="T23" fmla="*/ 11 h 951"/>
                  <a:gd name="T24" fmla="*/ 144 w 244"/>
                  <a:gd name="T25" fmla="*/ 13 h 951"/>
                  <a:gd name="T26" fmla="*/ 125 w 244"/>
                  <a:gd name="T27" fmla="*/ 15 h 951"/>
                  <a:gd name="T28" fmla="*/ 107 w 244"/>
                  <a:gd name="T29" fmla="*/ 17 h 951"/>
                  <a:gd name="T30" fmla="*/ 87 w 244"/>
                  <a:gd name="T31" fmla="*/ 20 h 951"/>
                  <a:gd name="T32" fmla="*/ 66 w 244"/>
                  <a:gd name="T33" fmla="*/ 22 h 951"/>
                  <a:gd name="T34" fmla="*/ 45 w 244"/>
                  <a:gd name="T35" fmla="*/ 24 h 951"/>
                  <a:gd name="T36" fmla="*/ 24 w 244"/>
                  <a:gd name="T37" fmla="*/ 27 h 951"/>
                  <a:gd name="T38" fmla="*/ 1 w 244"/>
                  <a:gd name="T39" fmla="*/ 29 h 951"/>
                  <a:gd name="T40" fmla="*/ 0 w 244"/>
                  <a:gd name="T41" fmla="*/ 29 h 951"/>
                  <a:gd name="T42" fmla="*/ 22 w 244"/>
                  <a:gd name="T43" fmla="*/ 27 h 951"/>
                  <a:gd name="T44" fmla="*/ 43 w 244"/>
                  <a:gd name="T45" fmla="*/ 24 h 951"/>
                  <a:gd name="T46" fmla="*/ 65 w 244"/>
                  <a:gd name="T47" fmla="*/ 22 h 951"/>
                  <a:gd name="T48" fmla="*/ 86 w 244"/>
                  <a:gd name="T49" fmla="*/ 20 h 951"/>
                  <a:gd name="T50" fmla="*/ 106 w 244"/>
                  <a:gd name="T51" fmla="*/ 17 h 951"/>
                  <a:gd name="T52" fmla="*/ 124 w 244"/>
                  <a:gd name="T53" fmla="*/ 15 h 951"/>
                  <a:gd name="T54" fmla="*/ 141 w 244"/>
                  <a:gd name="T55" fmla="*/ 13 h 951"/>
                  <a:gd name="T56" fmla="*/ 158 w 244"/>
                  <a:gd name="T57" fmla="*/ 11 h 951"/>
                  <a:gd name="T58" fmla="*/ 172 w 244"/>
                  <a:gd name="T59" fmla="*/ 9 h 951"/>
                  <a:gd name="T60" fmla="*/ 186 w 244"/>
                  <a:gd name="T61" fmla="*/ 8 h 951"/>
                  <a:gd name="T62" fmla="*/ 197 w 244"/>
                  <a:gd name="T63" fmla="*/ 6 h 951"/>
                  <a:gd name="T64" fmla="*/ 209 w 244"/>
                  <a:gd name="T65" fmla="*/ 5 h 951"/>
                  <a:gd name="T66" fmla="*/ 216 w 244"/>
                  <a:gd name="T67" fmla="*/ 4 h 951"/>
                  <a:gd name="T68" fmla="*/ 223 w 244"/>
                  <a:gd name="T69" fmla="*/ 3 h 951"/>
                  <a:gd name="T70" fmla="*/ 227 w 244"/>
                  <a:gd name="T71" fmla="*/ 2 h 951"/>
                  <a:gd name="T72" fmla="*/ 230 w 244"/>
                  <a:gd name="T73" fmla="*/ 1 h 951"/>
                  <a:gd name="T74" fmla="*/ 231 w 244"/>
                  <a:gd name="T75" fmla="*/ 1 h 951"/>
                  <a:gd name="T76" fmla="*/ 230 w 244"/>
                  <a:gd name="T77" fmla="*/ 1 h 951"/>
                  <a:gd name="T78" fmla="*/ 244 w 244"/>
                  <a:gd name="T79" fmla="*/ 0 h 95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4" h="951">
                    <a:moveTo>
                      <a:pt x="244" y="0"/>
                    </a:moveTo>
                    <a:lnTo>
                      <a:pt x="244" y="4"/>
                    </a:lnTo>
                    <a:lnTo>
                      <a:pt x="244" y="15"/>
                    </a:lnTo>
                    <a:lnTo>
                      <a:pt x="241" y="31"/>
                    </a:lnTo>
                    <a:lnTo>
                      <a:pt x="237" y="55"/>
                    </a:lnTo>
                    <a:lnTo>
                      <a:pt x="231" y="84"/>
                    </a:lnTo>
                    <a:lnTo>
                      <a:pt x="223" y="118"/>
                    </a:lnTo>
                    <a:lnTo>
                      <a:pt x="214" y="160"/>
                    </a:lnTo>
                    <a:lnTo>
                      <a:pt x="203" y="205"/>
                    </a:lnTo>
                    <a:lnTo>
                      <a:pt x="190" y="256"/>
                    </a:lnTo>
                    <a:lnTo>
                      <a:pt x="176" y="312"/>
                    </a:lnTo>
                    <a:lnTo>
                      <a:pt x="161" y="371"/>
                    </a:lnTo>
                    <a:lnTo>
                      <a:pt x="144" y="435"/>
                    </a:lnTo>
                    <a:lnTo>
                      <a:pt x="125" y="502"/>
                    </a:lnTo>
                    <a:lnTo>
                      <a:pt x="107" y="572"/>
                    </a:lnTo>
                    <a:lnTo>
                      <a:pt x="87" y="645"/>
                    </a:lnTo>
                    <a:lnTo>
                      <a:pt x="66" y="721"/>
                    </a:lnTo>
                    <a:lnTo>
                      <a:pt x="45" y="797"/>
                    </a:lnTo>
                    <a:lnTo>
                      <a:pt x="24" y="873"/>
                    </a:lnTo>
                    <a:lnTo>
                      <a:pt x="1" y="951"/>
                    </a:lnTo>
                    <a:lnTo>
                      <a:pt x="0" y="951"/>
                    </a:lnTo>
                    <a:lnTo>
                      <a:pt x="22" y="873"/>
                    </a:lnTo>
                    <a:lnTo>
                      <a:pt x="43" y="795"/>
                    </a:lnTo>
                    <a:lnTo>
                      <a:pt x="65" y="719"/>
                    </a:lnTo>
                    <a:lnTo>
                      <a:pt x="86" y="645"/>
                    </a:lnTo>
                    <a:lnTo>
                      <a:pt x="106" y="572"/>
                    </a:lnTo>
                    <a:lnTo>
                      <a:pt x="124" y="502"/>
                    </a:lnTo>
                    <a:lnTo>
                      <a:pt x="141" y="437"/>
                    </a:lnTo>
                    <a:lnTo>
                      <a:pt x="158" y="373"/>
                    </a:lnTo>
                    <a:lnTo>
                      <a:pt x="172" y="315"/>
                    </a:lnTo>
                    <a:lnTo>
                      <a:pt x="186" y="263"/>
                    </a:lnTo>
                    <a:lnTo>
                      <a:pt x="197" y="214"/>
                    </a:lnTo>
                    <a:lnTo>
                      <a:pt x="209" y="172"/>
                    </a:lnTo>
                    <a:lnTo>
                      <a:pt x="216" y="134"/>
                    </a:lnTo>
                    <a:lnTo>
                      <a:pt x="223" y="104"/>
                    </a:lnTo>
                    <a:lnTo>
                      <a:pt x="227" y="80"/>
                    </a:lnTo>
                    <a:lnTo>
                      <a:pt x="230" y="62"/>
                    </a:lnTo>
                    <a:lnTo>
                      <a:pt x="231" y="51"/>
                    </a:lnTo>
                    <a:lnTo>
                      <a:pt x="230" y="47"/>
                    </a:lnTo>
                    <a:lnTo>
                      <a:pt x="244" y="0"/>
                    </a:lnTo>
                    <a:close/>
                  </a:path>
                </a:pathLst>
              </a:custGeom>
              <a:solidFill>
                <a:srgbClr val="DBE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09" name="Freeform 1062"/>
              <p:cNvSpPr>
                <a:spLocks/>
              </p:cNvSpPr>
              <p:nvPr/>
            </p:nvSpPr>
            <p:spPr bwMode="auto">
              <a:xfrm>
                <a:off x="1974" y="1085"/>
                <a:ext cx="231" cy="451"/>
              </a:xfrm>
              <a:custGeom>
                <a:avLst/>
                <a:gdLst>
                  <a:gd name="T0" fmla="*/ 0 w 231"/>
                  <a:gd name="T1" fmla="*/ 28 h 904"/>
                  <a:gd name="T2" fmla="*/ 22 w 231"/>
                  <a:gd name="T3" fmla="*/ 25 h 904"/>
                  <a:gd name="T4" fmla="*/ 43 w 231"/>
                  <a:gd name="T5" fmla="*/ 23 h 904"/>
                  <a:gd name="T6" fmla="*/ 65 w 231"/>
                  <a:gd name="T7" fmla="*/ 20 h 904"/>
                  <a:gd name="T8" fmla="*/ 86 w 231"/>
                  <a:gd name="T9" fmla="*/ 18 h 904"/>
                  <a:gd name="T10" fmla="*/ 106 w 231"/>
                  <a:gd name="T11" fmla="*/ 16 h 904"/>
                  <a:gd name="T12" fmla="*/ 124 w 231"/>
                  <a:gd name="T13" fmla="*/ 14 h 904"/>
                  <a:gd name="T14" fmla="*/ 141 w 231"/>
                  <a:gd name="T15" fmla="*/ 12 h 904"/>
                  <a:gd name="T16" fmla="*/ 158 w 231"/>
                  <a:gd name="T17" fmla="*/ 10 h 904"/>
                  <a:gd name="T18" fmla="*/ 172 w 231"/>
                  <a:gd name="T19" fmla="*/ 8 h 904"/>
                  <a:gd name="T20" fmla="*/ 186 w 231"/>
                  <a:gd name="T21" fmla="*/ 6 h 904"/>
                  <a:gd name="T22" fmla="*/ 197 w 231"/>
                  <a:gd name="T23" fmla="*/ 5 h 904"/>
                  <a:gd name="T24" fmla="*/ 209 w 231"/>
                  <a:gd name="T25" fmla="*/ 3 h 904"/>
                  <a:gd name="T26" fmla="*/ 216 w 231"/>
                  <a:gd name="T27" fmla="*/ 2 h 904"/>
                  <a:gd name="T28" fmla="*/ 223 w 231"/>
                  <a:gd name="T29" fmla="*/ 1 h 904"/>
                  <a:gd name="T30" fmla="*/ 227 w 231"/>
                  <a:gd name="T31" fmla="*/ 1 h 904"/>
                  <a:gd name="T32" fmla="*/ 230 w 231"/>
                  <a:gd name="T33" fmla="*/ 0 h 904"/>
                  <a:gd name="T34" fmla="*/ 231 w 231"/>
                  <a:gd name="T35" fmla="*/ 0 h 904"/>
                  <a:gd name="T36" fmla="*/ 230 w 231"/>
                  <a:gd name="T37" fmla="*/ 0 h 904"/>
                  <a:gd name="T38" fmla="*/ 216 w 231"/>
                  <a:gd name="T39" fmla="*/ 1 h 904"/>
                  <a:gd name="T40" fmla="*/ 217 w 231"/>
                  <a:gd name="T41" fmla="*/ 1 h 904"/>
                  <a:gd name="T42" fmla="*/ 216 w 231"/>
                  <a:gd name="T43" fmla="*/ 2 h 904"/>
                  <a:gd name="T44" fmla="*/ 213 w 231"/>
                  <a:gd name="T45" fmla="*/ 2 h 904"/>
                  <a:gd name="T46" fmla="*/ 209 w 231"/>
                  <a:gd name="T47" fmla="*/ 3 h 904"/>
                  <a:gd name="T48" fmla="*/ 203 w 231"/>
                  <a:gd name="T49" fmla="*/ 4 h 904"/>
                  <a:gd name="T50" fmla="*/ 195 w 231"/>
                  <a:gd name="T51" fmla="*/ 5 h 904"/>
                  <a:gd name="T52" fmla="*/ 186 w 231"/>
                  <a:gd name="T53" fmla="*/ 6 h 904"/>
                  <a:gd name="T54" fmla="*/ 175 w 231"/>
                  <a:gd name="T55" fmla="*/ 7 h 904"/>
                  <a:gd name="T56" fmla="*/ 162 w 231"/>
                  <a:gd name="T57" fmla="*/ 9 h 904"/>
                  <a:gd name="T58" fmla="*/ 148 w 231"/>
                  <a:gd name="T59" fmla="*/ 11 h 904"/>
                  <a:gd name="T60" fmla="*/ 132 w 231"/>
                  <a:gd name="T61" fmla="*/ 13 h 904"/>
                  <a:gd name="T62" fmla="*/ 115 w 231"/>
                  <a:gd name="T63" fmla="*/ 14 h 904"/>
                  <a:gd name="T64" fmla="*/ 98 w 231"/>
                  <a:gd name="T65" fmla="*/ 17 h 904"/>
                  <a:gd name="T66" fmla="*/ 80 w 231"/>
                  <a:gd name="T67" fmla="*/ 19 h 904"/>
                  <a:gd name="T68" fmla="*/ 60 w 231"/>
                  <a:gd name="T69" fmla="*/ 21 h 904"/>
                  <a:gd name="T70" fmla="*/ 41 w 231"/>
                  <a:gd name="T71" fmla="*/ 23 h 904"/>
                  <a:gd name="T72" fmla="*/ 19 w 231"/>
                  <a:gd name="T73" fmla="*/ 25 h 904"/>
                  <a:gd name="T74" fmla="*/ 0 w 231"/>
                  <a:gd name="T75" fmla="*/ 28 h 904"/>
                  <a:gd name="T76" fmla="*/ 0 w 231"/>
                  <a:gd name="T77" fmla="*/ 28 h 9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1" h="904">
                    <a:moveTo>
                      <a:pt x="0" y="904"/>
                    </a:moveTo>
                    <a:lnTo>
                      <a:pt x="22" y="826"/>
                    </a:lnTo>
                    <a:lnTo>
                      <a:pt x="43" y="748"/>
                    </a:lnTo>
                    <a:lnTo>
                      <a:pt x="65" y="672"/>
                    </a:lnTo>
                    <a:lnTo>
                      <a:pt x="86" y="598"/>
                    </a:lnTo>
                    <a:lnTo>
                      <a:pt x="106" y="525"/>
                    </a:lnTo>
                    <a:lnTo>
                      <a:pt x="124" y="455"/>
                    </a:lnTo>
                    <a:lnTo>
                      <a:pt x="141" y="390"/>
                    </a:lnTo>
                    <a:lnTo>
                      <a:pt x="158" y="326"/>
                    </a:lnTo>
                    <a:lnTo>
                      <a:pt x="172" y="268"/>
                    </a:lnTo>
                    <a:lnTo>
                      <a:pt x="186" y="216"/>
                    </a:lnTo>
                    <a:lnTo>
                      <a:pt x="197" y="167"/>
                    </a:lnTo>
                    <a:lnTo>
                      <a:pt x="209" y="125"/>
                    </a:lnTo>
                    <a:lnTo>
                      <a:pt x="216" y="87"/>
                    </a:lnTo>
                    <a:lnTo>
                      <a:pt x="223" y="57"/>
                    </a:lnTo>
                    <a:lnTo>
                      <a:pt x="227" y="33"/>
                    </a:lnTo>
                    <a:lnTo>
                      <a:pt x="230" y="15"/>
                    </a:lnTo>
                    <a:lnTo>
                      <a:pt x="231" y="4"/>
                    </a:lnTo>
                    <a:lnTo>
                      <a:pt x="230" y="0"/>
                    </a:lnTo>
                    <a:lnTo>
                      <a:pt x="216" y="49"/>
                    </a:lnTo>
                    <a:lnTo>
                      <a:pt x="217" y="53"/>
                    </a:lnTo>
                    <a:lnTo>
                      <a:pt x="216" y="64"/>
                    </a:lnTo>
                    <a:lnTo>
                      <a:pt x="213" y="82"/>
                    </a:lnTo>
                    <a:lnTo>
                      <a:pt x="209" y="104"/>
                    </a:lnTo>
                    <a:lnTo>
                      <a:pt x="203" y="133"/>
                    </a:lnTo>
                    <a:lnTo>
                      <a:pt x="195" y="167"/>
                    </a:lnTo>
                    <a:lnTo>
                      <a:pt x="186" y="209"/>
                    </a:lnTo>
                    <a:lnTo>
                      <a:pt x="175" y="254"/>
                    </a:lnTo>
                    <a:lnTo>
                      <a:pt x="162" y="305"/>
                    </a:lnTo>
                    <a:lnTo>
                      <a:pt x="148" y="359"/>
                    </a:lnTo>
                    <a:lnTo>
                      <a:pt x="132" y="417"/>
                    </a:lnTo>
                    <a:lnTo>
                      <a:pt x="115" y="480"/>
                    </a:lnTo>
                    <a:lnTo>
                      <a:pt x="98" y="545"/>
                    </a:lnTo>
                    <a:lnTo>
                      <a:pt x="80" y="614"/>
                    </a:lnTo>
                    <a:lnTo>
                      <a:pt x="60" y="685"/>
                    </a:lnTo>
                    <a:lnTo>
                      <a:pt x="41" y="757"/>
                    </a:lnTo>
                    <a:lnTo>
                      <a:pt x="19" y="830"/>
                    </a:lnTo>
                    <a:lnTo>
                      <a:pt x="0" y="904"/>
                    </a:lnTo>
                    <a:close/>
                  </a:path>
                </a:pathLst>
              </a:custGeom>
              <a:solidFill>
                <a:srgbClr val="DDE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0" name="Freeform 1063"/>
              <p:cNvSpPr>
                <a:spLocks/>
              </p:cNvSpPr>
              <p:nvPr/>
            </p:nvSpPr>
            <p:spPr bwMode="auto">
              <a:xfrm>
                <a:off x="1972" y="1109"/>
                <a:ext cx="219" cy="427"/>
              </a:xfrm>
              <a:custGeom>
                <a:avLst/>
                <a:gdLst>
                  <a:gd name="T0" fmla="*/ 218 w 219"/>
                  <a:gd name="T1" fmla="*/ 0 h 855"/>
                  <a:gd name="T2" fmla="*/ 219 w 219"/>
                  <a:gd name="T3" fmla="*/ 0 h 855"/>
                  <a:gd name="T4" fmla="*/ 218 w 219"/>
                  <a:gd name="T5" fmla="*/ 0 h 855"/>
                  <a:gd name="T6" fmla="*/ 215 w 219"/>
                  <a:gd name="T7" fmla="*/ 1 h 855"/>
                  <a:gd name="T8" fmla="*/ 211 w 219"/>
                  <a:gd name="T9" fmla="*/ 1 h 855"/>
                  <a:gd name="T10" fmla="*/ 205 w 219"/>
                  <a:gd name="T11" fmla="*/ 2 h 855"/>
                  <a:gd name="T12" fmla="*/ 197 w 219"/>
                  <a:gd name="T13" fmla="*/ 3 h 855"/>
                  <a:gd name="T14" fmla="*/ 188 w 219"/>
                  <a:gd name="T15" fmla="*/ 5 h 855"/>
                  <a:gd name="T16" fmla="*/ 177 w 219"/>
                  <a:gd name="T17" fmla="*/ 6 h 855"/>
                  <a:gd name="T18" fmla="*/ 164 w 219"/>
                  <a:gd name="T19" fmla="*/ 8 h 855"/>
                  <a:gd name="T20" fmla="*/ 150 w 219"/>
                  <a:gd name="T21" fmla="*/ 9 h 855"/>
                  <a:gd name="T22" fmla="*/ 134 w 219"/>
                  <a:gd name="T23" fmla="*/ 11 h 855"/>
                  <a:gd name="T24" fmla="*/ 117 w 219"/>
                  <a:gd name="T25" fmla="*/ 13 h 855"/>
                  <a:gd name="T26" fmla="*/ 100 w 219"/>
                  <a:gd name="T27" fmla="*/ 15 h 855"/>
                  <a:gd name="T28" fmla="*/ 82 w 219"/>
                  <a:gd name="T29" fmla="*/ 17 h 855"/>
                  <a:gd name="T30" fmla="*/ 62 w 219"/>
                  <a:gd name="T31" fmla="*/ 19 h 855"/>
                  <a:gd name="T32" fmla="*/ 43 w 219"/>
                  <a:gd name="T33" fmla="*/ 22 h 855"/>
                  <a:gd name="T34" fmla="*/ 21 w 219"/>
                  <a:gd name="T35" fmla="*/ 24 h 855"/>
                  <a:gd name="T36" fmla="*/ 2 w 219"/>
                  <a:gd name="T37" fmla="*/ 26 h 855"/>
                  <a:gd name="T38" fmla="*/ 0 w 219"/>
                  <a:gd name="T39" fmla="*/ 26 h 855"/>
                  <a:gd name="T40" fmla="*/ 20 w 219"/>
                  <a:gd name="T41" fmla="*/ 24 h 855"/>
                  <a:gd name="T42" fmla="*/ 40 w 219"/>
                  <a:gd name="T43" fmla="*/ 22 h 855"/>
                  <a:gd name="T44" fmla="*/ 59 w 219"/>
                  <a:gd name="T45" fmla="*/ 19 h 855"/>
                  <a:gd name="T46" fmla="*/ 79 w 219"/>
                  <a:gd name="T47" fmla="*/ 17 h 855"/>
                  <a:gd name="T48" fmla="*/ 98 w 219"/>
                  <a:gd name="T49" fmla="*/ 15 h 855"/>
                  <a:gd name="T50" fmla="*/ 115 w 219"/>
                  <a:gd name="T51" fmla="*/ 13 h 855"/>
                  <a:gd name="T52" fmla="*/ 130 w 219"/>
                  <a:gd name="T53" fmla="*/ 11 h 855"/>
                  <a:gd name="T54" fmla="*/ 146 w 219"/>
                  <a:gd name="T55" fmla="*/ 9 h 855"/>
                  <a:gd name="T56" fmla="*/ 158 w 219"/>
                  <a:gd name="T57" fmla="*/ 8 h 855"/>
                  <a:gd name="T58" fmla="*/ 170 w 219"/>
                  <a:gd name="T59" fmla="*/ 6 h 855"/>
                  <a:gd name="T60" fmla="*/ 181 w 219"/>
                  <a:gd name="T61" fmla="*/ 5 h 855"/>
                  <a:gd name="T62" fmla="*/ 188 w 219"/>
                  <a:gd name="T63" fmla="*/ 4 h 855"/>
                  <a:gd name="T64" fmla="*/ 195 w 219"/>
                  <a:gd name="T65" fmla="*/ 3 h 855"/>
                  <a:gd name="T66" fmla="*/ 199 w 219"/>
                  <a:gd name="T67" fmla="*/ 2 h 855"/>
                  <a:gd name="T68" fmla="*/ 204 w 219"/>
                  <a:gd name="T69" fmla="*/ 2 h 855"/>
                  <a:gd name="T70" fmla="*/ 204 w 219"/>
                  <a:gd name="T71" fmla="*/ 1 h 855"/>
                  <a:gd name="T72" fmla="*/ 202 w 219"/>
                  <a:gd name="T73" fmla="*/ 1 h 855"/>
                  <a:gd name="T74" fmla="*/ 218 w 219"/>
                  <a:gd name="T75" fmla="*/ 0 h 8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9" h="855">
                    <a:moveTo>
                      <a:pt x="218" y="0"/>
                    </a:moveTo>
                    <a:lnTo>
                      <a:pt x="219" y="4"/>
                    </a:lnTo>
                    <a:lnTo>
                      <a:pt x="218" y="15"/>
                    </a:lnTo>
                    <a:lnTo>
                      <a:pt x="215" y="33"/>
                    </a:lnTo>
                    <a:lnTo>
                      <a:pt x="211" y="55"/>
                    </a:lnTo>
                    <a:lnTo>
                      <a:pt x="205" y="84"/>
                    </a:lnTo>
                    <a:lnTo>
                      <a:pt x="197" y="118"/>
                    </a:lnTo>
                    <a:lnTo>
                      <a:pt x="188" y="160"/>
                    </a:lnTo>
                    <a:lnTo>
                      <a:pt x="177" y="205"/>
                    </a:lnTo>
                    <a:lnTo>
                      <a:pt x="164" y="256"/>
                    </a:lnTo>
                    <a:lnTo>
                      <a:pt x="150" y="310"/>
                    </a:lnTo>
                    <a:lnTo>
                      <a:pt x="134" y="368"/>
                    </a:lnTo>
                    <a:lnTo>
                      <a:pt x="117" y="431"/>
                    </a:lnTo>
                    <a:lnTo>
                      <a:pt x="100" y="496"/>
                    </a:lnTo>
                    <a:lnTo>
                      <a:pt x="82" y="565"/>
                    </a:lnTo>
                    <a:lnTo>
                      <a:pt x="62" y="636"/>
                    </a:lnTo>
                    <a:lnTo>
                      <a:pt x="43" y="708"/>
                    </a:lnTo>
                    <a:lnTo>
                      <a:pt x="21" y="781"/>
                    </a:lnTo>
                    <a:lnTo>
                      <a:pt x="2" y="855"/>
                    </a:lnTo>
                    <a:lnTo>
                      <a:pt x="0" y="853"/>
                    </a:lnTo>
                    <a:lnTo>
                      <a:pt x="20" y="781"/>
                    </a:lnTo>
                    <a:lnTo>
                      <a:pt x="40" y="708"/>
                    </a:lnTo>
                    <a:lnTo>
                      <a:pt x="59" y="638"/>
                    </a:lnTo>
                    <a:lnTo>
                      <a:pt x="79" y="567"/>
                    </a:lnTo>
                    <a:lnTo>
                      <a:pt x="98" y="500"/>
                    </a:lnTo>
                    <a:lnTo>
                      <a:pt x="115" y="437"/>
                    </a:lnTo>
                    <a:lnTo>
                      <a:pt x="130" y="375"/>
                    </a:lnTo>
                    <a:lnTo>
                      <a:pt x="146" y="319"/>
                    </a:lnTo>
                    <a:lnTo>
                      <a:pt x="158" y="266"/>
                    </a:lnTo>
                    <a:lnTo>
                      <a:pt x="170" y="219"/>
                    </a:lnTo>
                    <a:lnTo>
                      <a:pt x="181" y="178"/>
                    </a:lnTo>
                    <a:lnTo>
                      <a:pt x="188" y="142"/>
                    </a:lnTo>
                    <a:lnTo>
                      <a:pt x="195" y="111"/>
                    </a:lnTo>
                    <a:lnTo>
                      <a:pt x="199" y="87"/>
                    </a:lnTo>
                    <a:lnTo>
                      <a:pt x="204" y="69"/>
                    </a:lnTo>
                    <a:lnTo>
                      <a:pt x="204" y="58"/>
                    </a:lnTo>
                    <a:lnTo>
                      <a:pt x="202" y="53"/>
                    </a:lnTo>
                    <a:lnTo>
                      <a:pt x="218" y="0"/>
                    </a:lnTo>
                    <a:close/>
                  </a:path>
                </a:pathLst>
              </a:custGeom>
              <a:solidFill>
                <a:srgbClr val="DFE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1" name="Freeform 1064"/>
              <p:cNvSpPr>
                <a:spLocks/>
              </p:cNvSpPr>
              <p:nvPr/>
            </p:nvSpPr>
            <p:spPr bwMode="auto">
              <a:xfrm>
                <a:off x="1969" y="1135"/>
                <a:ext cx="207" cy="400"/>
              </a:xfrm>
              <a:custGeom>
                <a:avLst/>
                <a:gdLst>
                  <a:gd name="T0" fmla="*/ 3 w 207"/>
                  <a:gd name="T1" fmla="*/ 25 h 800"/>
                  <a:gd name="T2" fmla="*/ 23 w 207"/>
                  <a:gd name="T3" fmla="*/ 23 h 800"/>
                  <a:gd name="T4" fmla="*/ 43 w 207"/>
                  <a:gd name="T5" fmla="*/ 21 h 800"/>
                  <a:gd name="T6" fmla="*/ 62 w 207"/>
                  <a:gd name="T7" fmla="*/ 19 h 800"/>
                  <a:gd name="T8" fmla="*/ 82 w 207"/>
                  <a:gd name="T9" fmla="*/ 17 h 800"/>
                  <a:gd name="T10" fmla="*/ 101 w 207"/>
                  <a:gd name="T11" fmla="*/ 14 h 800"/>
                  <a:gd name="T12" fmla="*/ 118 w 207"/>
                  <a:gd name="T13" fmla="*/ 12 h 800"/>
                  <a:gd name="T14" fmla="*/ 133 w 207"/>
                  <a:gd name="T15" fmla="*/ 11 h 800"/>
                  <a:gd name="T16" fmla="*/ 149 w 207"/>
                  <a:gd name="T17" fmla="*/ 9 h 800"/>
                  <a:gd name="T18" fmla="*/ 161 w 207"/>
                  <a:gd name="T19" fmla="*/ 7 h 800"/>
                  <a:gd name="T20" fmla="*/ 173 w 207"/>
                  <a:gd name="T21" fmla="*/ 6 h 800"/>
                  <a:gd name="T22" fmla="*/ 184 w 207"/>
                  <a:gd name="T23" fmla="*/ 4 h 800"/>
                  <a:gd name="T24" fmla="*/ 191 w 207"/>
                  <a:gd name="T25" fmla="*/ 3 h 800"/>
                  <a:gd name="T26" fmla="*/ 198 w 207"/>
                  <a:gd name="T27" fmla="*/ 2 h 800"/>
                  <a:gd name="T28" fmla="*/ 202 w 207"/>
                  <a:gd name="T29" fmla="*/ 2 h 800"/>
                  <a:gd name="T30" fmla="*/ 207 w 207"/>
                  <a:gd name="T31" fmla="*/ 1 h 800"/>
                  <a:gd name="T32" fmla="*/ 207 w 207"/>
                  <a:gd name="T33" fmla="*/ 1 h 800"/>
                  <a:gd name="T34" fmla="*/ 205 w 207"/>
                  <a:gd name="T35" fmla="*/ 0 h 800"/>
                  <a:gd name="T36" fmla="*/ 190 w 207"/>
                  <a:gd name="T37" fmla="*/ 2 h 800"/>
                  <a:gd name="T38" fmla="*/ 191 w 207"/>
                  <a:gd name="T39" fmla="*/ 2 h 800"/>
                  <a:gd name="T40" fmla="*/ 190 w 207"/>
                  <a:gd name="T41" fmla="*/ 3 h 800"/>
                  <a:gd name="T42" fmla="*/ 187 w 207"/>
                  <a:gd name="T43" fmla="*/ 3 h 800"/>
                  <a:gd name="T44" fmla="*/ 183 w 207"/>
                  <a:gd name="T45" fmla="*/ 4 h 800"/>
                  <a:gd name="T46" fmla="*/ 177 w 207"/>
                  <a:gd name="T47" fmla="*/ 5 h 800"/>
                  <a:gd name="T48" fmla="*/ 168 w 207"/>
                  <a:gd name="T49" fmla="*/ 6 h 800"/>
                  <a:gd name="T50" fmla="*/ 160 w 207"/>
                  <a:gd name="T51" fmla="*/ 7 h 800"/>
                  <a:gd name="T52" fmla="*/ 149 w 207"/>
                  <a:gd name="T53" fmla="*/ 8 h 800"/>
                  <a:gd name="T54" fmla="*/ 136 w 207"/>
                  <a:gd name="T55" fmla="*/ 10 h 800"/>
                  <a:gd name="T56" fmla="*/ 123 w 207"/>
                  <a:gd name="T57" fmla="*/ 12 h 800"/>
                  <a:gd name="T58" fmla="*/ 108 w 207"/>
                  <a:gd name="T59" fmla="*/ 13 h 800"/>
                  <a:gd name="T60" fmla="*/ 92 w 207"/>
                  <a:gd name="T61" fmla="*/ 15 h 800"/>
                  <a:gd name="T62" fmla="*/ 75 w 207"/>
                  <a:gd name="T63" fmla="*/ 17 h 800"/>
                  <a:gd name="T64" fmla="*/ 57 w 207"/>
                  <a:gd name="T65" fmla="*/ 19 h 800"/>
                  <a:gd name="T66" fmla="*/ 38 w 207"/>
                  <a:gd name="T67" fmla="*/ 21 h 800"/>
                  <a:gd name="T68" fmla="*/ 20 w 207"/>
                  <a:gd name="T69" fmla="*/ 23 h 800"/>
                  <a:gd name="T70" fmla="*/ 0 w 207"/>
                  <a:gd name="T71" fmla="*/ 25 h 800"/>
                  <a:gd name="T72" fmla="*/ 3 w 207"/>
                  <a:gd name="T73" fmla="*/ 25 h 8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7" h="800">
                    <a:moveTo>
                      <a:pt x="3" y="800"/>
                    </a:moveTo>
                    <a:lnTo>
                      <a:pt x="23" y="728"/>
                    </a:lnTo>
                    <a:lnTo>
                      <a:pt x="43" y="655"/>
                    </a:lnTo>
                    <a:lnTo>
                      <a:pt x="62" y="585"/>
                    </a:lnTo>
                    <a:lnTo>
                      <a:pt x="82" y="514"/>
                    </a:lnTo>
                    <a:lnTo>
                      <a:pt x="101" y="447"/>
                    </a:lnTo>
                    <a:lnTo>
                      <a:pt x="118" y="384"/>
                    </a:lnTo>
                    <a:lnTo>
                      <a:pt x="133" y="322"/>
                    </a:lnTo>
                    <a:lnTo>
                      <a:pt x="149" y="266"/>
                    </a:lnTo>
                    <a:lnTo>
                      <a:pt x="161" y="213"/>
                    </a:lnTo>
                    <a:lnTo>
                      <a:pt x="173" y="166"/>
                    </a:lnTo>
                    <a:lnTo>
                      <a:pt x="184" y="125"/>
                    </a:lnTo>
                    <a:lnTo>
                      <a:pt x="191" y="89"/>
                    </a:lnTo>
                    <a:lnTo>
                      <a:pt x="198" y="58"/>
                    </a:lnTo>
                    <a:lnTo>
                      <a:pt x="202" y="34"/>
                    </a:lnTo>
                    <a:lnTo>
                      <a:pt x="207" y="16"/>
                    </a:lnTo>
                    <a:lnTo>
                      <a:pt x="207" y="5"/>
                    </a:lnTo>
                    <a:lnTo>
                      <a:pt x="205" y="0"/>
                    </a:lnTo>
                    <a:lnTo>
                      <a:pt x="190" y="58"/>
                    </a:lnTo>
                    <a:lnTo>
                      <a:pt x="191" y="61"/>
                    </a:lnTo>
                    <a:lnTo>
                      <a:pt x="190" y="70"/>
                    </a:lnTo>
                    <a:lnTo>
                      <a:pt x="187" y="87"/>
                    </a:lnTo>
                    <a:lnTo>
                      <a:pt x="183" y="110"/>
                    </a:lnTo>
                    <a:lnTo>
                      <a:pt x="177" y="137"/>
                    </a:lnTo>
                    <a:lnTo>
                      <a:pt x="168" y="172"/>
                    </a:lnTo>
                    <a:lnTo>
                      <a:pt x="160" y="210"/>
                    </a:lnTo>
                    <a:lnTo>
                      <a:pt x="149" y="255"/>
                    </a:lnTo>
                    <a:lnTo>
                      <a:pt x="136" y="304"/>
                    </a:lnTo>
                    <a:lnTo>
                      <a:pt x="123" y="356"/>
                    </a:lnTo>
                    <a:lnTo>
                      <a:pt x="108" y="413"/>
                    </a:lnTo>
                    <a:lnTo>
                      <a:pt x="92" y="472"/>
                    </a:lnTo>
                    <a:lnTo>
                      <a:pt x="75" y="534"/>
                    </a:lnTo>
                    <a:lnTo>
                      <a:pt x="57" y="599"/>
                    </a:lnTo>
                    <a:lnTo>
                      <a:pt x="38" y="664"/>
                    </a:lnTo>
                    <a:lnTo>
                      <a:pt x="20" y="731"/>
                    </a:lnTo>
                    <a:lnTo>
                      <a:pt x="0" y="800"/>
                    </a:lnTo>
                    <a:lnTo>
                      <a:pt x="3" y="800"/>
                    </a:lnTo>
                    <a:close/>
                  </a:path>
                </a:pathLst>
              </a:custGeom>
              <a:solidFill>
                <a:srgbClr val="E0ED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2" name="Freeform 1065"/>
              <p:cNvSpPr>
                <a:spLocks/>
              </p:cNvSpPr>
              <p:nvPr/>
            </p:nvSpPr>
            <p:spPr bwMode="auto">
              <a:xfrm>
                <a:off x="1968" y="1164"/>
                <a:ext cx="192" cy="371"/>
              </a:xfrm>
              <a:custGeom>
                <a:avLst/>
                <a:gdLst>
                  <a:gd name="T0" fmla="*/ 191 w 192"/>
                  <a:gd name="T1" fmla="*/ 0 h 742"/>
                  <a:gd name="T2" fmla="*/ 192 w 192"/>
                  <a:gd name="T3" fmla="*/ 1 h 742"/>
                  <a:gd name="T4" fmla="*/ 191 w 192"/>
                  <a:gd name="T5" fmla="*/ 1 h 742"/>
                  <a:gd name="T6" fmla="*/ 188 w 192"/>
                  <a:gd name="T7" fmla="*/ 1 h 742"/>
                  <a:gd name="T8" fmla="*/ 184 w 192"/>
                  <a:gd name="T9" fmla="*/ 2 h 742"/>
                  <a:gd name="T10" fmla="*/ 178 w 192"/>
                  <a:gd name="T11" fmla="*/ 3 h 742"/>
                  <a:gd name="T12" fmla="*/ 169 w 192"/>
                  <a:gd name="T13" fmla="*/ 4 h 742"/>
                  <a:gd name="T14" fmla="*/ 161 w 192"/>
                  <a:gd name="T15" fmla="*/ 5 h 742"/>
                  <a:gd name="T16" fmla="*/ 150 w 192"/>
                  <a:gd name="T17" fmla="*/ 7 h 742"/>
                  <a:gd name="T18" fmla="*/ 137 w 192"/>
                  <a:gd name="T19" fmla="*/ 8 h 742"/>
                  <a:gd name="T20" fmla="*/ 124 w 192"/>
                  <a:gd name="T21" fmla="*/ 10 h 742"/>
                  <a:gd name="T22" fmla="*/ 109 w 192"/>
                  <a:gd name="T23" fmla="*/ 12 h 742"/>
                  <a:gd name="T24" fmla="*/ 93 w 192"/>
                  <a:gd name="T25" fmla="*/ 13 h 742"/>
                  <a:gd name="T26" fmla="*/ 76 w 192"/>
                  <a:gd name="T27" fmla="*/ 15 h 742"/>
                  <a:gd name="T28" fmla="*/ 58 w 192"/>
                  <a:gd name="T29" fmla="*/ 17 h 742"/>
                  <a:gd name="T30" fmla="*/ 39 w 192"/>
                  <a:gd name="T31" fmla="*/ 19 h 742"/>
                  <a:gd name="T32" fmla="*/ 21 w 192"/>
                  <a:gd name="T33" fmla="*/ 22 h 742"/>
                  <a:gd name="T34" fmla="*/ 1 w 192"/>
                  <a:gd name="T35" fmla="*/ 24 h 742"/>
                  <a:gd name="T36" fmla="*/ 0 w 192"/>
                  <a:gd name="T37" fmla="*/ 24 h 742"/>
                  <a:gd name="T38" fmla="*/ 20 w 192"/>
                  <a:gd name="T39" fmla="*/ 22 h 742"/>
                  <a:gd name="T40" fmla="*/ 38 w 192"/>
                  <a:gd name="T41" fmla="*/ 20 h 742"/>
                  <a:gd name="T42" fmla="*/ 55 w 192"/>
                  <a:gd name="T43" fmla="*/ 18 h 742"/>
                  <a:gd name="T44" fmla="*/ 72 w 192"/>
                  <a:gd name="T45" fmla="*/ 16 h 742"/>
                  <a:gd name="T46" fmla="*/ 89 w 192"/>
                  <a:gd name="T47" fmla="*/ 14 h 742"/>
                  <a:gd name="T48" fmla="*/ 103 w 192"/>
                  <a:gd name="T49" fmla="*/ 12 h 742"/>
                  <a:gd name="T50" fmla="*/ 117 w 192"/>
                  <a:gd name="T51" fmla="*/ 10 h 742"/>
                  <a:gd name="T52" fmla="*/ 130 w 192"/>
                  <a:gd name="T53" fmla="*/ 9 h 742"/>
                  <a:gd name="T54" fmla="*/ 141 w 192"/>
                  <a:gd name="T55" fmla="*/ 7 h 742"/>
                  <a:gd name="T56" fmla="*/ 151 w 192"/>
                  <a:gd name="T57" fmla="*/ 6 h 742"/>
                  <a:gd name="T58" fmla="*/ 160 w 192"/>
                  <a:gd name="T59" fmla="*/ 5 h 742"/>
                  <a:gd name="T60" fmla="*/ 167 w 192"/>
                  <a:gd name="T61" fmla="*/ 4 h 742"/>
                  <a:gd name="T62" fmla="*/ 171 w 192"/>
                  <a:gd name="T63" fmla="*/ 3 h 742"/>
                  <a:gd name="T64" fmla="*/ 174 w 192"/>
                  <a:gd name="T65" fmla="*/ 3 h 742"/>
                  <a:gd name="T66" fmla="*/ 175 w 192"/>
                  <a:gd name="T67" fmla="*/ 2 h 742"/>
                  <a:gd name="T68" fmla="*/ 174 w 192"/>
                  <a:gd name="T69" fmla="*/ 2 h 742"/>
                  <a:gd name="T70" fmla="*/ 191 w 192"/>
                  <a:gd name="T71" fmla="*/ 0 h 7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2" h="742">
                    <a:moveTo>
                      <a:pt x="191" y="0"/>
                    </a:moveTo>
                    <a:lnTo>
                      <a:pt x="192" y="3"/>
                    </a:lnTo>
                    <a:lnTo>
                      <a:pt x="191" y="12"/>
                    </a:lnTo>
                    <a:lnTo>
                      <a:pt x="188" y="29"/>
                    </a:lnTo>
                    <a:lnTo>
                      <a:pt x="184" y="52"/>
                    </a:lnTo>
                    <a:lnTo>
                      <a:pt x="178" y="79"/>
                    </a:lnTo>
                    <a:lnTo>
                      <a:pt x="169" y="114"/>
                    </a:lnTo>
                    <a:lnTo>
                      <a:pt x="161" y="152"/>
                    </a:lnTo>
                    <a:lnTo>
                      <a:pt x="150" y="197"/>
                    </a:lnTo>
                    <a:lnTo>
                      <a:pt x="137" y="246"/>
                    </a:lnTo>
                    <a:lnTo>
                      <a:pt x="124" y="298"/>
                    </a:lnTo>
                    <a:lnTo>
                      <a:pt x="109" y="355"/>
                    </a:lnTo>
                    <a:lnTo>
                      <a:pt x="93" y="414"/>
                    </a:lnTo>
                    <a:lnTo>
                      <a:pt x="76" y="476"/>
                    </a:lnTo>
                    <a:lnTo>
                      <a:pt x="58" y="541"/>
                    </a:lnTo>
                    <a:lnTo>
                      <a:pt x="39" y="606"/>
                    </a:lnTo>
                    <a:lnTo>
                      <a:pt x="21" y="673"/>
                    </a:lnTo>
                    <a:lnTo>
                      <a:pt x="1" y="742"/>
                    </a:lnTo>
                    <a:lnTo>
                      <a:pt x="0" y="740"/>
                    </a:lnTo>
                    <a:lnTo>
                      <a:pt x="20" y="675"/>
                    </a:lnTo>
                    <a:lnTo>
                      <a:pt x="38" y="610"/>
                    </a:lnTo>
                    <a:lnTo>
                      <a:pt x="55" y="545"/>
                    </a:lnTo>
                    <a:lnTo>
                      <a:pt x="72" y="483"/>
                    </a:lnTo>
                    <a:lnTo>
                      <a:pt x="89" y="422"/>
                    </a:lnTo>
                    <a:lnTo>
                      <a:pt x="103" y="365"/>
                    </a:lnTo>
                    <a:lnTo>
                      <a:pt x="117" y="311"/>
                    </a:lnTo>
                    <a:lnTo>
                      <a:pt x="130" y="262"/>
                    </a:lnTo>
                    <a:lnTo>
                      <a:pt x="141" y="217"/>
                    </a:lnTo>
                    <a:lnTo>
                      <a:pt x="151" y="177"/>
                    </a:lnTo>
                    <a:lnTo>
                      <a:pt x="160" y="143"/>
                    </a:lnTo>
                    <a:lnTo>
                      <a:pt x="167" y="114"/>
                    </a:lnTo>
                    <a:lnTo>
                      <a:pt x="171" y="90"/>
                    </a:lnTo>
                    <a:lnTo>
                      <a:pt x="174" y="74"/>
                    </a:lnTo>
                    <a:lnTo>
                      <a:pt x="175" y="63"/>
                    </a:lnTo>
                    <a:lnTo>
                      <a:pt x="174" y="59"/>
                    </a:lnTo>
                    <a:lnTo>
                      <a:pt x="191" y="0"/>
                    </a:lnTo>
                    <a:close/>
                  </a:path>
                </a:pathLst>
              </a:custGeom>
              <a:solidFill>
                <a:srgbClr val="E2E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3" name="Freeform 1066"/>
              <p:cNvSpPr>
                <a:spLocks/>
              </p:cNvSpPr>
              <p:nvPr/>
            </p:nvSpPr>
            <p:spPr bwMode="auto">
              <a:xfrm>
                <a:off x="1966" y="1194"/>
                <a:ext cx="177" cy="341"/>
              </a:xfrm>
              <a:custGeom>
                <a:avLst/>
                <a:gdLst>
                  <a:gd name="T0" fmla="*/ 2 w 177"/>
                  <a:gd name="T1" fmla="*/ 22 h 681"/>
                  <a:gd name="T2" fmla="*/ 22 w 177"/>
                  <a:gd name="T3" fmla="*/ 20 h 681"/>
                  <a:gd name="T4" fmla="*/ 40 w 177"/>
                  <a:gd name="T5" fmla="*/ 18 h 681"/>
                  <a:gd name="T6" fmla="*/ 57 w 177"/>
                  <a:gd name="T7" fmla="*/ 16 h 681"/>
                  <a:gd name="T8" fmla="*/ 74 w 177"/>
                  <a:gd name="T9" fmla="*/ 14 h 681"/>
                  <a:gd name="T10" fmla="*/ 91 w 177"/>
                  <a:gd name="T11" fmla="*/ 12 h 681"/>
                  <a:gd name="T12" fmla="*/ 105 w 177"/>
                  <a:gd name="T13" fmla="*/ 10 h 681"/>
                  <a:gd name="T14" fmla="*/ 119 w 177"/>
                  <a:gd name="T15" fmla="*/ 8 h 681"/>
                  <a:gd name="T16" fmla="*/ 132 w 177"/>
                  <a:gd name="T17" fmla="*/ 7 h 681"/>
                  <a:gd name="T18" fmla="*/ 143 w 177"/>
                  <a:gd name="T19" fmla="*/ 5 h 681"/>
                  <a:gd name="T20" fmla="*/ 153 w 177"/>
                  <a:gd name="T21" fmla="*/ 4 h 681"/>
                  <a:gd name="T22" fmla="*/ 162 w 177"/>
                  <a:gd name="T23" fmla="*/ 3 h 681"/>
                  <a:gd name="T24" fmla="*/ 169 w 177"/>
                  <a:gd name="T25" fmla="*/ 2 h 681"/>
                  <a:gd name="T26" fmla="*/ 173 w 177"/>
                  <a:gd name="T27" fmla="*/ 1 h 681"/>
                  <a:gd name="T28" fmla="*/ 176 w 177"/>
                  <a:gd name="T29" fmla="*/ 1 h 681"/>
                  <a:gd name="T30" fmla="*/ 177 w 177"/>
                  <a:gd name="T31" fmla="*/ 1 h 681"/>
                  <a:gd name="T32" fmla="*/ 176 w 177"/>
                  <a:gd name="T33" fmla="*/ 0 h 681"/>
                  <a:gd name="T34" fmla="*/ 157 w 177"/>
                  <a:gd name="T35" fmla="*/ 2 h 681"/>
                  <a:gd name="T36" fmla="*/ 159 w 177"/>
                  <a:gd name="T37" fmla="*/ 3 h 681"/>
                  <a:gd name="T38" fmla="*/ 157 w 177"/>
                  <a:gd name="T39" fmla="*/ 3 h 681"/>
                  <a:gd name="T40" fmla="*/ 155 w 177"/>
                  <a:gd name="T41" fmla="*/ 3 h 681"/>
                  <a:gd name="T42" fmla="*/ 149 w 177"/>
                  <a:gd name="T43" fmla="*/ 4 h 681"/>
                  <a:gd name="T44" fmla="*/ 143 w 177"/>
                  <a:gd name="T45" fmla="*/ 5 h 681"/>
                  <a:gd name="T46" fmla="*/ 135 w 177"/>
                  <a:gd name="T47" fmla="*/ 6 h 681"/>
                  <a:gd name="T48" fmla="*/ 123 w 177"/>
                  <a:gd name="T49" fmla="*/ 8 h 681"/>
                  <a:gd name="T50" fmla="*/ 112 w 177"/>
                  <a:gd name="T51" fmla="*/ 9 h 681"/>
                  <a:gd name="T52" fmla="*/ 99 w 177"/>
                  <a:gd name="T53" fmla="*/ 11 h 681"/>
                  <a:gd name="T54" fmla="*/ 85 w 177"/>
                  <a:gd name="T55" fmla="*/ 12 h 681"/>
                  <a:gd name="T56" fmla="*/ 70 w 177"/>
                  <a:gd name="T57" fmla="*/ 14 h 681"/>
                  <a:gd name="T58" fmla="*/ 53 w 177"/>
                  <a:gd name="T59" fmla="*/ 16 h 681"/>
                  <a:gd name="T60" fmla="*/ 36 w 177"/>
                  <a:gd name="T61" fmla="*/ 18 h 681"/>
                  <a:gd name="T62" fmla="*/ 19 w 177"/>
                  <a:gd name="T63" fmla="*/ 20 h 681"/>
                  <a:gd name="T64" fmla="*/ 0 w 177"/>
                  <a:gd name="T65" fmla="*/ 22 h 681"/>
                  <a:gd name="T66" fmla="*/ 2 w 177"/>
                  <a:gd name="T67" fmla="*/ 22 h 6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7" h="681">
                    <a:moveTo>
                      <a:pt x="2" y="681"/>
                    </a:moveTo>
                    <a:lnTo>
                      <a:pt x="22" y="616"/>
                    </a:lnTo>
                    <a:lnTo>
                      <a:pt x="40" y="551"/>
                    </a:lnTo>
                    <a:lnTo>
                      <a:pt x="57" y="486"/>
                    </a:lnTo>
                    <a:lnTo>
                      <a:pt x="74" y="424"/>
                    </a:lnTo>
                    <a:lnTo>
                      <a:pt x="91" y="363"/>
                    </a:lnTo>
                    <a:lnTo>
                      <a:pt x="105" y="306"/>
                    </a:lnTo>
                    <a:lnTo>
                      <a:pt x="119" y="252"/>
                    </a:lnTo>
                    <a:lnTo>
                      <a:pt x="132" y="203"/>
                    </a:lnTo>
                    <a:lnTo>
                      <a:pt x="143" y="158"/>
                    </a:lnTo>
                    <a:lnTo>
                      <a:pt x="153" y="118"/>
                    </a:lnTo>
                    <a:lnTo>
                      <a:pt x="162" y="84"/>
                    </a:lnTo>
                    <a:lnTo>
                      <a:pt x="169" y="55"/>
                    </a:lnTo>
                    <a:lnTo>
                      <a:pt x="173" y="31"/>
                    </a:lnTo>
                    <a:lnTo>
                      <a:pt x="176" y="15"/>
                    </a:lnTo>
                    <a:lnTo>
                      <a:pt x="177" y="4"/>
                    </a:lnTo>
                    <a:lnTo>
                      <a:pt x="176" y="0"/>
                    </a:lnTo>
                    <a:lnTo>
                      <a:pt x="157" y="64"/>
                    </a:lnTo>
                    <a:lnTo>
                      <a:pt x="159" y="67"/>
                    </a:lnTo>
                    <a:lnTo>
                      <a:pt x="157" y="78"/>
                    </a:lnTo>
                    <a:lnTo>
                      <a:pt x="155" y="96"/>
                    </a:lnTo>
                    <a:lnTo>
                      <a:pt x="149" y="120"/>
                    </a:lnTo>
                    <a:lnTo>
                      <a:pt x="143" y="149"/>
                    </a:lnTo>
                    <a:lnTo>
                      <a:pt x="135" y="185"/>
                    </a:lnTo>
                    <a:lnTo>
                      <a:pt x="123" y="225"/>
                    </a:lnTo>
                    <a:lnTo>
                      <a:pt x="112" y="272"/>
                    </a:lnTo>
                    <a:lnTo>
                      <a:pt x="99" y="321"/>
                    </a:lnTo>
                    <a:lnTo>
                      <a:pt x="85" y="375"/>
                    </a:lnTo>
                    <a:lnTo>
                      <a:pt x="70" y="433"/>
                    </a:lnTo>
                    <a:lnTo>
                      <a:pt x="53" y="493"/>
                    </a:lnTo>
                    <a:lnTo>
                      <a:pt x="36" y="554"/>
                    </a:lnTo>
                    <a:lnTo>
                      <a:pt x="19" y="618"/>
                    </a:lnTo>
                    <a:lnTo>
                      <a:pt x="0" y="681"/>
                    </a:lnTo>
                    <a:lnTo>
                      <a:pt x="2" y="681"/>
                    </a:lnTo>
                    <a:close/>
                  </a:path>
                </a:pathLst>
              </a:custGeom>
              <a:solidFill>
                <a:srgbClr val="E4EC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4" name="Freeform 1067"/>
              <p:cNvSpPr>
                <a:spLocks/>
              </p:cNvSpPr>
              <p:nvPr/>
            </p:nvSpPr>
            <p:spPr bwMode="auto">
              <a:xfrm>
                <a:off x="1965" y="1226"/>
                <a:ext cx="160" cy="309"/>
              </a:xfrm>
              <a:custGeom>
                <a:avLst/>
                <a:gdLst>
                  <a:gd name="T0" fmla="*/ 158 w 160"/>
                  <a:gd name="T1" fmla="*/ 0 h 617"/>
                  <a:gd name="T2" fmla="*/ 160 w 160"/>
                  <a:gd name="T3" fmla="*/ 1 h 617"/>
                  <a:gd name="T4" fmla="*/ 158 w 160"/>
                  <a:gd name="T5" fmla="*/ 1 h 617"/>
                  <a:gd name="T6" fmla="*/ 156 w 160"/>
                  <a:gd name="T7" fmla="*/ 1 h 617"/>
                  <a:gd name="T8" fmla="*/ 150 w 160"/>
                  <a:gd name="T9" fmla="*/ 2 h 617"/>
                  <a:gd name="T10" fmla="*/ 144 w 160"/>
                  <a:gd name="T11" fmla="*/ 3 h 617"/>
                  <a:gd name="T12" fmla="*/ 136 w 160"/>
                  <a:gd name="T13" fmla="*/ 4 h 617"/>
                  <a:gd name="T14" fmla="*/ 124 w 160"/>
                  <a:gd name="T15" fmla="*/ 6 h 617"/>
                  <a:gd name="T16" fmla="*/ 113 w 160"/>
                  <a:gd name="T17" fmla="*/ 7 h 617"/>
                  <a:gd name="T18" fmla="*/ 100 w 160"/>
                  <a:gd name="T19" fmla="*/ 9 h 617"/>
                  <a:gd name="T20" fmla="*/ 86 w 160"/>
                  <a:gd name="T21" fmla="*/ 10 h 617"/>
                  <a:gd name="T22" fmla="*/ 71 w 160"/>
                  <a:gd name="T23" fmla="*/ 12 h 617"/>
                  <a:gd name="T24" fmla="*/ 54 w 160"/>
                  <a:gd name="T25" fmla="*/ 14 h 617"/>
                  <a:gd name="T26" fmla="*/ 37 w 160"/>
                  <a:gd name="T27" fmla="*/ 16 h 617"/>
                  <a:gd name="T28" fmla="*/ 20 w 160"/>
                  <a:gd name="T29" fmla="*/ 18 h 617"/>
                  <a:gd name="T30" fmla="*/ 1 w 160"/>
                  <a:gd name="T31" fmla="*/ 20 h 617"/>
                  <a:gd name="T32" fmla="*/ 0 w 160"/>
                  <a:gd name="T33" fmla="*/ 20 h 617"/>
                  <a:gd name="T34" fmla="*/ 17 w 160"/>
                  <a:gd name="T35" fmla="*/ 18 h 617"/>
                  <a:gd name="T36" fmla="*/ 34 w 160"/>
                  <a:gd name="T37" fmla="*/ 16 h 617"/>
                  <a:gd name="T38" fmla="*/ 50 w 160"/>
                  <a:gd name="T39" fmla="*/ 14 h 617"/>
                  <a:gd name="T40" fmla="*/ 65 w 160"/>
                  <a:gd name="T41" fmla="*/ 12 h 617"/>
                  <a:gd name="T42" fmla="*/ 79 w 160"/>
                  <a:gd name="T43" fmla="*/ 11 h 617"/>
                  <a:gd name="T44" fmla="*/ 92 w 160"/>
                  <a:gd name="T45" fmla="*/ 9 h 617"/>
                  <a:gd name="T46" fmla="*/ 105 w 160"/>
                  <a:gd name="T47" fmla="*/ 8 h 617"/>
                  <a:gd name="T48" fmla="*/ 115 w 160"/>
                  <a:gd name="T49" fmla="*/ 6 h 617"/>
                  <a:gd name="T50" fmla="*/ 123 w 160"/>
                  <a:gd name="T51" fmla="*/ 5 h 617"/>
                  <a:gd name="T52" fmla="*/ 130 w 160"/>
                  <a:gd name="T53" fmla="*/ 4 h 617"/>
                  <a:gd name="T54" fmla="*/ 136 w 160"/>
                  <a:gd name="T55" fmla="*/ 4 h 617"/>
                  <a:gd name="T56" fmla="*/ 139 w 160"/>
                  <a:gd name="T57" fmla="*/ 3 h 617"/>
                  <a:gd name="T58" fmla="*/ 140 w 160"/>
                  <a:gd name="T59" fmla="*/ 3 h 617"/>
                  <a:gd name="T60" fmla="*/ 139 w 160"/>
                  <a:gd name="T61" fmla="*/ 3 h 617"/>
                  <a:gd name="T62" fmla="*/ 158 w 160"/>
                  <a:gd name="T63" fmla="*/ 0 h 6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60" h="617">
                    <a:moveTo>
                      <a:pt x="158" y="0"/>
                    </a:moveTo>
                    <a:lnTo>
                      <a:pt x="160" y="3"/>
                    </a:lnTo>
                    <a:lnTo>
                      <a:pt x="158" y="14"/>
                    </a:lnTo>
                    <a:lnTo>
                      <a:pt x="156" y="32"/>
                    </a:lnTo>
                    <a:lnTo>
                      <a:pt x="150" y="56"/>
                    </a:lnTo>
                    <a:lnTo>
                      <a:pt x="144" y="85"/>
                    </a:lnTo>
                    <a:lnTo>
                      <a:pt x="136" y="121"/>
                    </a:lnTo>
                    <a:lnTo>
                      <a:pt x="124" y="161"/>
                    </a:lnTo>
                    <a:lnTo>
                      <a:pt x="113" y="208"/>
                    </a:lnTo>
                    <a:lnTo>
                      <a:pt x="100" y="257"/>
                    </a:lnTo>
                    <a:lnTo>
                      <a:pt x="86" y="311"/>
                    </a:lnTo>
                    <a:lnTo>
                      <a:pt x="71" y="369"/>
                    </a:lnTo>
                    <a:lnTo>
                      <a:pt x="54" y="429"/>
                    </a:lnTo>
                    <a:lnTo>
                      <a:pt x="37" y="490"/>
                    </a:lnTo>
                    <a:lnTo>
                      <a:pt x="20" y="554"/>
                    </a:lnTo>
                    <a:lnTo>
                      <a:pt x="1" y="617"/>
                    </a:lnTo>
                    <a:lnTo>
                      <a:pt x="0" y="615"/>
                    </a:lnTo>
                    <a:lnTo>
                      <a:pt x="17" y="556"/>
                    </a:lnTo>
                    <a:lnTo>
                      <a:pt x="34" y="496"/>
                    </a:lnTo>
                    <a:lnTo>
                      <a:pt x="50" y="438"/>
                    </a:lnTo>
                    <a:lnTo>
                      <a:pt x="65" y="382"/>
                    </a:lnTo>
                    <a:lnTo>
                      <a:pt x="79" y="328"/>
                    </a:lnTo>
                    <a:lnTo>
                      <a:pt x="92" y="277"/>
                    </a:lnTo>
                    <a:lnTo>
                      <a:pt x="105" y="232"/>
                    </a:lnTo>
                    <a:lnTo>
                      <a:pt x="115" y="192"/>
                    </a:lnTo>
                    <a:lnTo>
                      <a:pt x="123" y="156"/>
                    </a:lnTo>
                    <a:lnTo>
                      <a:pt x="130" y="125"/>
                    </a:lnTo>
                    <a:lnTo>
                      <a:pt x="136" y="101"/>
                    </a:lnTo>
                    <a:lnTo>
                      <a:pt x="139" y="83"/>
                    </a:lnTo>
                    <a:lnTo>
                      <a:pt x="140" y="72"/>
                    </a:lnTo>
                    <a:lnTo>
                      <a:pt x="139" y="69"/>
                    </a:lnTo>
                    <a:lnTo>
                      <a:pt x="158" y="0"/>
                    </a:lnTo>
                    <a:close/>
                  </a:path>
                </a:pathLst>
              </a:custGeom>
              <a:solidFill>
                <a:srgbClr val="E6EB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5" name="Freeform 1068"/>
              <p:cNvSpPr>
                <a:spLocks/>
              </p:cNvSpPr>
              <p:nvPr/>
            </p:nvSpPr>
            <p:spPr bwMode="auto">
              <a:xfrm>
                <a:off x="1962" y="1260"/>
                <a:ext cx="143" cy="274"/>
              </a:xfrm>
              <a:custGeom>
                <a:avLst/>
                <a:gdLst>
                  <a:gd name="T0" fmla="*/ 3 w 143"/>
                  <a:gd name="T1" fmla="*/ 18 h 546"/>
                  <a:gd name="T2" fmla="*/ 20 w 143"/>
                  <a:gd name="T3" fmla="*/ 16 h 546"/>
                  <a:gd name="T4" fmla="*/ 37 w 143"/>
                  <a:gd name="T5" fmla="*/ 14 h 546"/>
                  <a:gd name="T6" fmla="*/ 53 w 143"/>
                  <a:gd name="T7" fmla="*/ 12 h 546"/>
                  <a:gd name="T8" fmla="*/ 68 w 143"/>
                  <a:gd name="T9" fmla="*/ 10 h 546"/>
                  <a:gd name="T10" fmla="*/ 82 w 143"/>
                  <a:gd name="T11" fmla="*/ 9 h 546"/>
                  <a:gd name="T12" fmla="*/ 95 w 143"/>
                  <a:gd name="T13" fmla="*/ 7 h 546"/>
                  <a:gd name="T14" fmla="*/ 108 w 143"/>
                  <a:gd name="T15" fmla="*/ 6 h 546"/>
                  <a:gd name="T16" fmla="*/ 118 w 143"/>
                  <a:gd name="T17" fmla="*/ 4 h 546"/>
                  <a:gd name="T18" fmla="*/ 126 w 143"/>
                  <a:gd name="T19" fmla="*/ 3 h 546"/>
                  <a:gd name="T20" fmla="*/ 133 w 143"/>
                  <a:gd name="T21" fmla="*/ 2 h 546"/>
                  <a:gd name="T22" fmla="*/ 139 w 143"/>
                  <a:gd name="T23" fmla="*/ 1 h 546"/>
                  <a:gd name="T24" fmla="*/ 142 w 143"/>
                  <a:gd name="T25" fmla="*/ 1 h 546"/>
                  <a:gd name="T26" fmla="*/ 143 w 143"/>
                  <a:gd name="T27" fmla="*/ 1 h 546"/>
                  <a:gd name="T28" fmla="*/ 142 w 143"/>
                  <a:gd name="T29" fmla="*/ 0 h 546"/>
                  <a:gd name="T30" fmla="*/ 122 w 143"/>
                  <a:gd name="T31" fmla="*/ 3 h 546"/>
                  <a:gd name="T32" fmla="*/ 122 w 143"/>
                  <a:gd name="T33" fmla="*/ 3 h 546"/>
                  <a:gd name="T34" fmla="*/ 120 w 143"/>
                  <a:gd name="T35" fmla="*/ 3 h 546"/>
                  <a:gd name="T36" fmla="*/ 118 w 143"/>
                  <a:gd name="T37" fmla="*/ 4 h 546"/>
                  <a:gd name="T38" fmla="*/ 113 w 143"/>
                  <a:gd name="T39" fmla="*/ 4 h 546"/>
                  <a:gd name="T40" fmla="*/ 108 w 143"/>
                  <a:gd name="T41" fmla="*/ 5 h 546"/>
                  <a:gd name="T42" fmla="*/ 101 w 143"/>
                  <a:gd name="T43" fmla="*/ 6 h 546"/>
                  <a:gd name="T44" fmla="*/ 91 w 143"/>
                  <a:gd name="T45" fmla="*/ 7 h 546"/>
                  <a:gd name="T46" fmla="*/ 81 w 143"/>
                  <a:gd name="T47" fmla="*/ 8 h 546"/>
                  <a:gd name="T48" fmla="*/ 69 w 143"/>
                  <a:gd name="T49" fmla="*/ 10 h 546"/>
                  <a:gd name="T50" fmla="*/ 57 w 143"/>
                  <a:gd name="T51" fmla="*/ 11 h 546"/>
                  <a:gd name="T52" fmla="*/ 44 w 143"/>
                  <a:gd name="T53" fmla="*/ 13 h 546"/>
                  <a:gd name="T54" fmla="*/ 30 w 143"/>
                  <a:gd name="T55" fmla="*/ 14 h 546"/>
                  <a:gd name="T56" fmla="*/ 16 w 143"/>
                  <a:gd name="T57" fmla="*/ 16 h 546"/>
                  <a:gd name="T58" fmla="*/ 0 w 143"/>
                  <a:gd name="T59" fmla="*/ 18 h 546"/>
                  <a:gd name="T60" fmla="*/ 3 w 143"/>
                  <a:gd name="T61" fmla="*/ 18 h 5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3" h="546">
                    <a:moveTo>
                      <a:pt x="3" y="546"/>
                    </a:moveTo>
                    <a:lnTo>
                      <a:pt x="20" y="487"/>
                    </a:lnTo>
                    <a:lnTo>
                      <a:pt x="37" y="427"/>
                    </a:lnTo>
                    <a:lnTo>
                      <a:pt x="53" y="369"/>
                    </a:lnTo>
                    <a:lnTo>
                      <a:pt x="68" y="313"/>
                    </a:lnTo>
                    <a:lnTo>
                      <a:pt x="82" y="259"/>
                    </a:lnTo>
                    <a:lnTo>
                      <a:pt x="95" y="208"/>
                    </a:lnTo>
                    <a:lnTo>
                      <a:pt x="108" y="163"/>
                    </a:lnTo>
                    <a:lnTo>
                      <a:pt x="118" y="123"/>
                    </a:lnTo>
                    <a:lnTo>
                      <a:pt x="126" y="87"/>
                    </a:lnTo>
                    <a:lnTo>
                      <a:pt x="133" y="56"/>
                    </a:lnTo>
                    <a:lnTo>
                      <a:pt x="139" y="32"/>
                    </a:lnTo>
                    <a:lnTo>
                      <a:pt x="142" y="14"/>
                    </a:lnTo>
                    <a:lnTo>
                      <a:pt x="143" y="3"/>
                    </a:lnTo>
                    <a:lnTo>
                      <a:pt x="142" y="0"/>
                    </a:lnTo>
                    <a:lnTo>
                      <a:pt x="122" y="74"/>
                    </a:lnTo>
                    <a:lnTo>
                      <a:pt x="122" y="77"/>
                    </a:lnTo>
                    <a:lnTo>
                      <a:pt x="120" y="87"/>
                    </a:lnTo>
                    <a:lnTo>
                      <a:pt x="118" y="101"/>
                    </a:lnTo>
                    <a:lnTo>
                      <a:pt x="113" y="123"/>
                    </a:lnTo>
                    <a:lnTo>
                      <a:pt x="108" y="148"/>
                    </a:lnTo>
                    <a:lnTo>
                      <a:pt x="101" y="179"/>
                    </a:lnTo>
                    <a:lnTo>
                      <a:pt x="91" y="215"/>
                    </a:lnTo>
                    <a:lnTo>
                      <a:pt x="81" y="253"/>
                    </a:lnTo>
                    <a:lnTo>
                      <a:pt x="69" y="297"/>
                    </a:lnTo>
                    <a:lnTo>
                      <a:pt x="57" y="344"/>
                    </a:lnTo>
                    <a:lnTo>
                      <a:pt x="44" y="392"/>
                    </a:lnTo>
                    <a:lnTo>
                      <a:pt x="30" y="441"/>
                    </a:lnTo>
                    <a:lnTo>
                      <a:pt x="16" y="494"/>
                    </a:lnTo>
                    <a:lnTo>
                      <a:pt x="0" y="546"/>
                    </a:lnTo>
                    <a:lnTo>
                      <a:pt x="3" y="546"/>
                    </a:lnTo>
                    <a:close/>
                  </a:path>
                </a:pathLst>
              </a:custGeom>
              <a:solidFill>
                <a:srgbClr val="E7E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6" name="Freeform 1069"/>
              <p:cNvSpPr>
                <a:spLocks/>
              </p:cNvSpPr>
              <p:nvPr/>
            </p:nvSpPr>
            <p:spPr bwMode="auto">
              <a:xfrm>
                <a:off x="1961" y="1297"/>
                <a:ext cx="123" cy="237"/>
              </a:xfrm>
              <a:custGeom>
                <a:avLst/>
                <a:gdLst>
                  <a:gd name="T0" fmla="*/ 123 w 123"/>
                  <a:gd name="T1" fmla="*/ 0 h 472"/>
                  <a:gd name="T2" fmla="*/ 123 w 123"/>
                  <a:gd name="T3" fmla="*/ 1 h 472"/>
                  <a:gd name="T4" fmla="*/ 121 w 123"/>
                  <a:gd name="T5" fmla="*/ 1 h 472"/>
                  <a:gd name="T6" fmla="*/ 119 w 123"/>
                  <a:gd name="T7" fmla="*/ 1 h 472"/>
                  <a:gd name="T8" fmla="*/ 114 w 123"/>
                  <a:gd name="T9" fmla="*/ 2 h 472"/>
                  <a:gd name="T10" fmla="*/ 109 w 123"/>
                  <a:gd name="T11" fmla="*/ 3 h 472"/>
                  <a:gd name="T12" fmla="*/ 102 w 123"/>
                  <a:gd name="T13" fmla="*/ 4 h 472"/>
                  <a:gd name="T14" fmla="*/ 92 w 123"/>
                  <a:gd name="T15" fmla="*/ 5 h 472"/>
                  <a:gd name="T16" fmla="*/ 82 w 123"/>
                  <a:gd name="T17" fmla="*/ 6 h 472"/>
                  <a:gd name="T18" fmla="*/ 70 w 123"/>
                  <a:gd name="T19" fmla="*/ 7 h 472"/>
                  <a:gd name="T20" fmla="*/ 58 w 123"/>
                  <a:gd name="T21" fmla="*/ 9 h 472"/>
                  <a:gd name="T22" fmla="*/ 45 w 123"/>
                  <a:gd name="T23" fmla="*/ 10 h 472"/>
                  <a:gd name="T24" fmla="*/ 31 w 123"/>
                  <a:gd name="T25" fmla="*/ 12 h 472"/>
                  <a:gd name="T26" fmla="*/ 17 w 123"/>
                  <a:gd name="T27" fmla="*/ 14 h 472"/>
                  <a:gd name="T28" fmla="*/ 1 w 123"/>
                  <a:gd name="T29" fmla="*/ 15 h 472"/>
                  <a:gd name="T30" fmla="*/ 0 w 123"/>
                  <a:gd name="T31" fmla="*/ 15 h 472"/>
                  <a:gd name="T32" fmla="*/ 14 w 123"/>
                  <a:gd name="T33" fmla="*/ 14 h 472"/>
                  <a:gd name="T34" fmla="*/ 28 w 123"/>
                  <a:gd name="T35" fmla="*/ 12 h 472"/>
                  <a:gd name="T36" fmla="*/ 41 w 123"/>
                  <a:gd name="T37" fmla="*/ 11 h 472"/>
                  <a:gd name="T38" fmla="*/ 54 w 123"/>
                  <a:gd name="T39" fmla="*/ 9 h 472"/>
                  <a:gd name="T40" fmla="*/ 65 w 123"/>
                  <a:gd name="T41" fmla="*/ 8 h 472"/>
                  <a:gd name="T42" fmla="*/ 75 w 123"/>
                  <a:gd name="T43" fmla="*/ 7 h 472"/>
                  <a:gd name="T44" fmla="*/ 83 w 123"/>
                  <a:gd name="T45" fmla="*/ 6 h 472"/>
                  <a:gd name="T46" fmla="*/ 90 w 123"/>
                  <a:gd name="T47" fmla="*/ 5 h 472"/>
                  <a:gd name="T48" fmla="*/ 96 w 123"/>
                  <a:gd name="T49" fmla="*/ 4 h 472"/>
                  <a:gd name="T50" fmla="*/ 99 w 123"/>
                  <a:gd name="T51" fmla="*/ 3 h 472"/>
                  <a:gd name="T52" fmla="*/ 100 w 123"/>
                  <a:gd name="T53" fmla="*/ 3 h 472"/>
                  <a:gd name="T54" fmla="*/ 100 w 123"/>
                  <a:gd name="T55" fmla="*/ 3 h 472"/>
                  <a:gd name="T56" fmla="*/ 123 w 123"/>
                  <a:gd name="T57" fmla="*/ 0 h 4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3" h="472">
                    <a:moveTo>
                      <a:pt x="123" y="0"/>
                    </a:moveTo>
                    <a:lnTo>
                      <a:pt x="123" y="3"/>
                    </a:lnTo>
                    <a:lnTo>
                      <a:pt x="121" y="13"/>
                    </a:lnTo>
                    <a:lnTo>
                      <a:pt x="119" y="27"/>
                    </a:lnTo>
                    <a:lnTo>
                      <a:pt x="114" y="49"/>
                    </a:lnTo>
                    <a:lnTo>
                      <a:pt x="109" y="74"/>
                    </a:lnTo>
                    <a:lnTo>
                      <a:pt x="102" y="105"/>
                    </a:lnTo>
                    <a:lnTo>
                      <a:pt x="92" y="141"/>
                    </a:lnTo>
                    <a:lnTo>
                      <a:pt x="82" y="179"/>
                    </a:lnTo>
                    <a:lnTo>
                      <a:pt x="70" y="223"/>
                    </a:lnTo>
                    <a:lnTo>
                      <a:pt x="58" y="270"/>
                    </a:lnTo>
                    <a:lnTo>
                      <a:pt x="45" y="318"/>
                    </a:lnTo>
                    <a:lnTo>
                      <a:pt x="31" y="367"/>
                    </a:lnTo>
                    <a:lnTo>
                      <a:pt x="17" y="420"/>
                    </a:lnTo>
                    <a:lnTo>
                      <a:pt x="1" y="472"/>
                    </a:lnTo>
                    <a:lnTo>
                      <a:pt x="0" y="471"/>
                    </a:lnTo>
                    <a:lnTo>
                      <a:pt x="14" y="420"/>
                    </a:lnTo>
                    <a:lnTo>
                      <a:pt x="28" y="371"/>
                    </a:lnTo>
                    <a:lnTo>
                      <a:pt x="41" y="322"/>
                    </a:lnTo>
                    <a:lnTo>
                      <a:pt x="54" y="277"/>
                    </a:lnTo>
                    <a:lnTo>
                      <a:pt x="65" y="233"/>
                    </a:lnTo>
                    <a:lnTo>
                      <a:pt x="75" y="195"/>
                    </a:lnTo>
                    <a:lnTo>
                      <a:pt x="83" y="161"/>
                    </a:lnTo>
                    <a:lnTo>
                      <a:pt x="90" y="134"/>
                    </a:lnTo>
                    <a:lnTo>
                      <a:pt x="96" y="110"/>
                    </a:lnTo>
                    <a:lnTo>
                      <a:pt x="99" y="92"/>
                    </a:lnTo>
                    <a:lnTo>
                      <a:pt x="100" y="83"/>
                    </a:lnTo>
                    <a:lnTo>
                      <a:pt x="100" y="78"/>
                    </a:lnTo>
                    <a:lnTo>
                      <a:pt x="123" y="0"/>
                    </a:lnTo>
                    <a:close/>
                  </a:path>
                </a:pathLst>
              </a:custGeom>
              <a:solidFill>
                <a:srgbClr val="E9EA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7" name="Freeform 1070"/>
              <p:cNvSpPr>
                <a:spLocks/>
              </p:cNvSpPr>
              <p:nvPr/>
            </p:nvSpPr>
            <p:spPr bwMode="auto">
              <a:xfrm>
                <a:off x="1958" y="1336"/>
                <a:ext cx="103" cy="197"/>
              </a:xfrm>
              <a:custGeom>
                <a:avLst/>
                <a:gdLst>
                  <a:gd name="T0" fmla="*/ 3 w 103"/>
                  <a:gd name="T1" fmla="*/ 13 h 393"/>
                  <a:gd name="T2" fmla="*/ 17 w 103"/>
                  <a:gd name="T3" fmla="*/ 11 h 393"/>
                  <a:gd name="T4" fmla="*/ 31 w 103"/>
                  <a:gd name="T5" fmla="*/ 10 h 393"/>
                  <a:gd name="T6" fmla="*/ 44 w 103"/>
                  <a:gd name="T7" fmla="*/ 8 h 393"/>
                  <a:gd name="T8" fmla="*/ 57 w 103"/>
                  <a:gd name="T9" fmla="*/ 7 h 393"/>
                  <a:gd name="T10" fmla="*/ 68 w 103"/>
                  <a:gd name="T11" fmla="*/ 5 h 393"/>
                  <a:gd name="T12" fmla="*/ 78 w 103"/>
                  <a:gd name="T13" fmla="*/ 4 h 393"/>
                  <a:gd name="T14" fmla="*/ 86 w 103"/>
                  <a:gd name="T15" fmla="*/ 3 h 393"/>
                  <a:gd name="T16" fmla="*/ 93 w 103"/>
                  <a:gd name="T17" fmla="*/ 2 h 393"/>
                  <a:gd name="T18" fmla="*/ 99 w 103"/>
                  <a:gd name="T19" fmla="*/ 1 h 393"/>
                  <a:gd name="T20" fmla="*/ 102 w 103"/>
                  <a:gd name="T21" fmla="*/ 1 h 393"/>
                  <a:gd name="T22" fmla="*/ 103 w 103"/>
                  <a:gd name="T23" fmla="*/ 1 h 393"/>
                  <a:gd name="T24" fmla="*/ 103 w 103"/>
                  <a:gd name="T25" fmla="*/ 0 h 393"/>
                  <a:gd name="T26" fmla="*/ 79 w 103"/>
                  <a:gd name="T27" fmla="*/ 3 h 393"/>
                  <a:gd name="T28" fmla="*/ 79 w 103"/>
                  <a:gd name="T29" fmla="*/ 3 h 393"/>
                  <a:gd name="T30" fmla="*/ 78 w 103"/>
                  <a:gd name="T31" fmla="*/ 4 h 393"/>
                  <a:gd name="T32" fmla="*/ 73 w 103"/>
                  <a:gd name="T33" fmla="*/ 4 h 393"/>
                  <a:gd name="T34" fmla="*/ 69 w 103"/>
                  <a:gd name="T35" fmla="*/ 5 h 393"/>
                  <a:gd name="T36" fmla="*/ 62 w 103"/>
                  <a:gd name="T37" fmla="*/ 6 h 393"/>
                  <a:gd name="T38" fmla="*/ 55 w 103"/>
                  <a:gd name="T39" fmla="*/ 7 h 393"/>
                  <a:gd name="T40" fmla="*/ 45 w 103"/>
                  <a:gd name="T41" fmla="*/ 8 h 393"/>
                  <a:gd name="T42" fmla="*/ 35 w 103"/>
                  <a:gd name="T43" fmla="*/ 9 h 393"/>
                  <a:gd name="T44" fmla="*/ 24 w 103"/>
                  <a:gd name="T45" fmla="*/ 10 h 393"/>
                  <a:gd name="T46" fmla="*/ 13 w 103"/>
                  <a:gd name="T47" fmla="*/ 11 h 393"/>
                  <a:gd name="T48" fmla="*/ 0 w 103"/>
                  <a:gd name="T49" fmla="*/ 13 h 393"/>
                  <a:gd name="T50" fmla="*/ 3 w 103"/>
                  <a:gd name="T51" fmla="*/ 13 h 3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3" h="393">
                    <a:moveTo>
                      <a:pt x="3" y="393"/>
                    </a:moveTo>
                    <a:lnTo>
                      <a:pt x="17" y="342"/>
                    </a:lnTo>
                    <a:lnTo>
                      <a:pt x="31" y="293"/>
                    </a:lnTo>
                    <a:lnTo>
                      <a:pt x="44" y="244"/>
                    </a:lnTo>
                    <a:lnTo>
                      <a:pt x="57" y="199"/>
                    </a:lnTo>
                    <a:lnTo>
                      <a:pt x="68" y="155"/>
                    </a:lnTo>
                    <a:lnTo>
                      <a:pt x="78" y="117"/>
                    </a:lnTo>
                    <a:lnTo>
                      <a:pt x="86" y="83"/>
                    </a:lnTo>
                    <a:lnTo>
                      <a:pt x="93" y="56"/>
                    </a:lnTo>
                    <a:lnTo>
                      <a:pt x="99" y="32"/>
                    </a:lnTo>
                    <a:lnTo>
                      <a:pt x="102" y="14"/>
                    </a:lnTo>
                    <a:lnTo>
                      <a:pt x="103" y="5"/>
                    </a:lnTo>
                    <a:lnTo>
                      <a:pt x="103" y="0"/>
                    </a:lnTo>
                    <a:lnTo>
                      <a:pt x="79" y="87"/>
                    </a:lnTo>
                    <a:lnTo>
                      <a:pt x="79" y="90"/>
                    </a:lnTo>
                    <a:lnTo>
                      <a:pt x="78" y="99"/>
                    </a:lnTo>
                    <a:lnTo>
                      <a:pt x="73" y="116"/>
                    </a:lnTo>
                    <a:lnTo>
                      <a:pt x="69" y="135"/>
                    </a:lnTo>
                    <a:lnTo>
                      <a:pt x="62" y="163"/>
                    </a:lnTo>
                    <a:lnTo>
                      <a:pt x="55" y="193"/>
                    </a:lnTo>
                    <a:lnTo>
                      <a:pt x="45" y="228"/>
                    </a:lnTo>
                    <a:lnTo>
                      <a:pt x="35" y="266"/>
                    </a:lnTo>
                    <a:lnTo>
                      <a:pt x="24" y="307"/>
                    </a:lnTo>
                    <a:lnTo>
                      <a:pt x="13" y="349"/>
                    </a:lnTo>
                    <a:lnTo>
                      <a:pt x="0" y="393"/>
                    </a:lnTo>
                    <a:lnTo>
                      <a:pt x="3" y="393"/>
                    </a:lnTo>
                    <a:close/>
                  </a:path>
                </a:pathLst>
              </a:custGeom>
              <a:solidFill>
                <a:srgbClr val="EBEA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8" name="Freeform 1071"/>
              <p:cNvSpPr>
                <a:spLocks/>
              </p:cNvSpPr>
              <p:nvPr/>
            </p:nvSpPr>
            <p:spPr bwMode="auto">
              <a:xfrm>
                <a:off x="1957" y="1380"/>
                <a:ext cx="80" cy="153"/>
              </a:xfrm>
              <a:custGeom>
                <a:avLst/>
                <a:gdLst>
                  <a:gd name="T0" fmla="*/ 80 w 80"/>
                  <a:gd name="T1" fmla="*/ 0 h 306"/>
                  <a:gd name="T2" fmla="*/ 80 w 80"/>
                  <a:gd name="T3" fmla="*/ 1 h 306"/>
                  <a:gd name="T4" fmla="*/ 79 w 80"/>
                  <a:gd name="T5" fmla="*/ 1 h 306"/>
                  <a:gd name="T6" fmla="*/ 74 w 80"/>
                  <a:gd name="T7" fmla="*/ 1 h 306"/>
                  <a:gd name="T8" fmla="*/ 70 w 80"/>
                  <a:gd name="T9" fmla="*/ 2 h 306"/>
                  <a:gd name="T10" fmla="*/ 63 w 80"/>
                  <a:gd name="T11" fmla="*/ 3 h 306"/>
                  <a:gd name="T12" fmla="*/ 56 w 80"/>
                  <a:gd name="T13" fmla="*/ 4 h 306"/>
                  <a:gd name="T14" fmla="*/ 46 w 80"/>
                  <a:gd name="T15" fmla="*/ 5 h 306"/>
                  <a:gd name="T16" fmla="*/ 36 w 80"/>
                  <a:gd name="T17" fmla="*/ 6 h 306"/>
                  <a:gd name="T18" fmla="*/ 25 w 80"/>
                  <a:gd name="T19" fmla="*/ 7 h 306"/>
                  <a:gd name="T20" fmla="*/ 14 w 80"/>
                  <a:gd name="T21" fmla="*/ 9 h 306"/>
                  <a:gd name="T22" fmla="*/ 1 w 80"/>
                  <a:gd name="T23" fmla="*/ 10 h 306"/>
                  <a:gd name="T24" fmla="*/ 0 w 80"/>
                  <a:gd name="T25" fmla="*/ 10 h 306"/>
                  <a:gd name="T26" fmla="*/ 9 w 80"/>
                  <a:gd name="T27" fmla="*/ 9 h 306"/>
                  <a:gd name="T28" fmla="*/ 19 w 80"/>
                  <a:gd name="T29" fmla="*/ 8 h 306"/>
                  <a:gd name="T30" fmla="*/ 28 w 80"/>
                  <a:gd name="T31" fmla="*/ 7 h 306"/>
                  <a:gd name="T32" fmla="*/ 36 w 80"/>
                  <a:gd name="T33" fmla="*/ 6 h 306"/>
                  <a:gd name="T34" fmla="*/ 43 w 80"/>
                  <a:gd name="T35" fmla="*/ 5 h 306"/>
                  <a:gd name="T36" fmla="*/ 48 w 80"/>
                  <a:gd name="T37" fmla="*/ 4 h 306"/>
                  <a:gd name="T38" fmla="*/ 52 w 80"/>
                  <a:gd name="T39" fmla="*/ 4 h 306"/>
                  <a:gd name="T40" fmla="*/ 53 w 80"/>
                  <a:gd name="T41" fmla="*/ 3 h 306"/>
                  <a:gd name="T42" fmla="*/ 53 w 80"/>
                  <a:gd name="T43" fmla="*/ 3 h 306"/>
                  <a:gd name="T44" fmla="*/ 80 w 80"/>
                  <a:gd name="T45" fmla="*/ 0 h 3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0" h="306">
                    <a:moveTo>
                      <a:pt x="80" y="0"/>
                    </a:moveTo>
                    <a:lnTo>
                      <a:pt x="80" y="3"/>
                    </a:lnTo>
                    <a:lnTo>
                      <a:pt x="79" y="12"/>
                    </a:lnTo>
                    <a:lnTo>
                      <a:pt x="74" y="29"/>
                    </a:lnTo>
                    <a:lnTo>
                      <a:pt x="70" y="48"/>
                    </a:lnTo>
                    <a:lnTo>
                      <a:pt x="63" y="76"/>
                    </a:lnTo>
                    <a:lnTo>
                      <a:pt x="56" y="106"/>
                    </a:lnTo>
                    <a:lnTo>
                      <a:pt x="46" y="141"/>
                    </a:lnTo>
                    <a:lnTo>
                      <a:pt x="36" y="179"/>
                    </a:lnTo>
                    <a:lnTo>
                      <a:pt x="25" y="220"/>
                    </a:lnTo>
                    <a:lnTo>
                      <a:pt x="14" y="262"/>
                    </a:lnTo>
                    <a:lnTo>
                      <a:pt x="1" y="306"/>
                    </a:lnTo>
                    <a:lnTo>
                      <a:pt x="0" y="304"/>
                    </a:lnTo>
                    <a:lnTo>
                      <a:pt x="9" y="268"/>
                    </a:lnTo>
                    <a:lnTo>
                      <a:pt x="19" y="231"/>
                    </a:lnTo>
                    <a:lnTo>
                      <a:pt x="28" y="199"/>
                    </a:lnTo>
                    <a:lnTo>
                      <a:pt x="36" y="168"/>
                    </a:lnTo>
                    <a:lnTo>
                      <a:pt x="43" y="143"/>
                    </a:lnTo>
                    <a:lnTo>
                      <a:pt x="48" y="121"/>
                    </a:lnTo>
                    <a:lnTo>
                      <a:pt x="52" y="105"/>
                    </a:lnTo>
                    <a:lnTo>
                      <a:pt x="53" y="96"/>
                    </a:lnTo>
                    <a:lnTo>
                      <a:pt x="53" y="92"/>
                    </a:lnTo>
                    <a:lnTo>
                      <a:pt x="80" y="0"/>
                    </a:lnTo>
                    <a:close/>
                  </a:path>
                </a:pathLst>
              </a:custGeom>
              <a:solidFill>
                <a:srgbClr val="EDE9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19" name="Freeform 1072"/>
              <p:cNvSpPr>
                <a:spLocks/>
              </p:cNvSpPr>
              <p:nvPr/>
            </p:nvSpPr>
            <p:spPr bwMode="auto">
              <a:xfrm>
                <a:off x="1954" y="1426"/>
                <a:ext cx="56" cy="106"/>
              </a:xfrm>
              <a:custGeom>
                <a:avLst/>
                <a:gdLst>
                  <a:gd name="T0" fmla="*/ 3 w 56"/>
                  <a:gd name="T1" fmla="*/ 7 h 212"/>
                  <a:gd name="T2" fmla="*/ 12 w 56"/>
                  <a:gd name="T3" fmla="*/ 6 h 212"/>
                  <a:gd name="T4" fmla="*/ 22 w 56"/>
                  <a:gd name="T5" fmla="*/ 5 h 212"/>
                  <a:gd name="T6" fmla="*/ 31 w 56"/>
                  <a:gd name="T7" fmla="*/ 4 h 212"/>
                  <a:gd name="T8" fmla="*/ 39 w 56"/>
                  <a:gd name="T9" fmla="*/ 3 h 212"/>
                  <a:gd name="T10" fmla="*/ 46 w 56"/>
                  <a:gd name="T11" fmla="*/ 2 h 212"/>
                  <a:gd name="T12" fmla="*/ 51 w 56"/>
                  <a:gd name="T13" fmla="*/ 1 h 212"/>
                  <a:gd name="T14" fmla="*/ 55 w 56"/>
                  <a:gd name="T15" fmla="*/ 1 h 212"/>
                  <a:gd name="T16" fmla="*/ 56 w 56"/>
                  <a:gd name="T17" fmla="*/ 1 h 212"/>
                  <a:gd name="T18" fmla="*/ 56 w 56"/>
                  <a:gd name="T19" fmla="*/ 0 h 212"/>
                  <a:gd name="T20" fmla="*/ 28 w 56"/>
                  <a:gd name="T21" fmla="*/ 4 h 212"/>
                  <a:gd name="T22" fmla="*/ 28 w 56"/>
                  <a:gd name="T23" fmla="*/ 4 h 212"/>
                  <a:gd name="T24" fmla="*/ 27 w 56"/>
                  <a:gd name="T25" fmla="*/ 4 h 212"/>
                  <a:gd name="T26" fmla="*/ 22 w 56"/>
                  <a:gd name="T27" fmla="*/ 4 h 212"/>
                  <a:gd name="T28" fmla="*/ 18 w 56"/>
                  <a:gd name="T29" fmla="*/ 5 h 212"/>
                  <a:gd name="T30" fmla="*/ 12 w 56"/>
                  <a:gd name="T31" fmla="*/ 6 h 212"/>
                  <a:gd name="T32" fmla="*/ 7 w 56"/>
                  <a:gd name="T33" fmla="*/ 6 h 212"/>
                  <a:gd name="T34" fmla="*/ 0 w 56"/>
                  <a:gd name="T35" fmla="*/ 7 h 212"/>
                  <a:gd name="T36" fmla="*/ 3 w 56"/>
                  <a:gd name="T37" fmla="*/ 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2">
                    <a:moveTo>
                      <a:pt x="3" y="212"/>
                    </a:moveTo>
                    <a:lnTo>
                      <a:pt x="12" y="176"/>
                    </a:lnTo>
                    <a:lnTo>
                      <a:pt x="22" y="139"/>
                    </a:lnTo>
                    <a:lnTo>
                      <a:pt x="31" y="107"/>
                    </a:lnTo>
                    <a:lnTo>
                      <a:pt x="39" y="76"/>
                    </a:lnTo>
                    <a:lnTo>
                      <a:pt x="46" y="51"/>
                    </a:lnTo>
                    <a:lnTo>
                      <a:pt x="51" y="29"/>
                    </a:lnTo>
                    <a:lnTo>
                      <a:pt x="55" y="13"/>
                    </a:lnTo>
                    <a:lnTo>
                      <a:pt x="56" y="4"/>
                    </a:lnTo>
                    <a:lnTo>
                      <a:pt x="56" y="0"/>
                    </a:lnTo>
                    <a:lnTo>
                      <a:pt x="28" y="99"/>
                    </a:lnTo>
                    <a:lnTo>
                      <a:pt x="28" y="101"/>
                    </a:lnTo>
                    <a:lnTo>
                      <a:pt x="27" y="110"/>
                    </a:lnTo>
                    <a:lnTo>
                      <a:pt x="22" y="125"/>
                    </a:lnTo>
                    <a:lnTo>
                      <a:pt x="18" y="141"/>
                    </a:lnTo>
                    <a:lnTo>
                      <a:pt x="12" y="163"/>
                    </a:lnTo>
                    <a:lnTo>
                      <a:pt x="7" y="186"/>
                    </a:lnTo>
                    <a:lnTo>
                      <a:pt x="0" y="212"/>
                    </a:lnTo>
                    <a:lnTo>
                      <a:pt x="3" y="212"/>
                    </a:lnTo>
                    <a:close/>
                  </a:path>
                </a:pathLst>
              </a:custGeom>
              <a:solidFill>
                <a:srgbClr val="EFE9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0" name="Freeform 1073"/>
              <p:cNvSpPr>
                <a:spLocks/>
              </p:cNvSpPr>
              <p:nvPr/>
            </p:nvSpPr>
            <p:spPr bwMode="auto">
              <a:xfrm>
                <a:off x="1951" y="1476"/>
                <a:ext cx="31" cy="56"/>
              </a:xfrm>
              <a:custGeom>
                <a:avLst/>
                <a:gdLst>
                  <a:gd name="T0" fmla="*/ 31 w 31"/>
                  <a:gd name="T1" fmla="*/ 0 h 113"/>
                  <a:gd name="T2" fmla="*/ 31 w 31"/>
                  <a:gd name="T3" fmla="*/ 0 h 113"/>
                  <a:gd name="T4" fmla="*/ 30 w 31"/>
                  <a:gd name="T5" fmla="*/ 0 h 113"/>
                  <a:gd name="T6" fmla="*/ 25 w 31"/>
                  <a:gd name="T7" fmla="*/ 0 h 113"/>
                  <a:gd name="T8" fmla="*/ 21 w 31"/>
                  <a:gd name="T9" fmla="*/ 1 h 113"/>
                  <a:gd name="T10" fmla="*/ 15 w 31"/>
                  <a:gd name="T11" fmla="*/ 2 h 113"/>
                  <a:gd name="T12" fmla="*/ 10 w 31"/>
                  <a:gd name="T13" fmla="*/ 2 h 113"/>
                  <a:gd name="T14" fmla="*/ 3 w 31"/>
                  <a:gd name="T15" fmla="*/ 3 h 113"/>
                  <a:gd name="T16" fmla="*/ 0 w 31"/>
                  <a:gd name="T17" fmla="*/ 3 h 113"/>
                  <a:gd name="T18" fmla="*/ 0 w 31"/>
                  <a:gd name="T19" fmla="*/ 3 h 113"/>
                  <a:gd name="T20" fmla="*/ 31 w 31"/>
                  <a:gd name="T21" fmla="*/ 0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 h="113">
                    <a:moveTo>
                      <a:pt x="31" y="0"/>
                    </a:moveTo>
                    <a:lnTo>
                      <a:pt x="31" y="2"/>
                    </a:lnTo>
                    <a:lnTo>
                      <a:pt x="30" y="11"/>
                    </a:lnTo>
                    <a:lnTo>
                      <a:pt x="25" y="26"/>
                    </a:lnTo>
                    <a:lnTo>
                      <a:pt x="21" y="42"/>
                    </a:lnTo>
                    <a:lnTo>
                      <a:pt x="15" y="64"/>
                    </a:lnTo>
                    <a:lnTo>
                      <a:pt x="10" y="87"/>
                    </a:lnTo>
                    <a:lnTo>
                      <a:pt x="3" y="113"/>
                    </a:lnTo>
                    <a:lnTo>
                      <a:pt x="0" y="111"/>
                    </a:lnTo>
                    <a:lnTo>
                      <a:pt x="0" y="109"/>
                    </a:lnTo>
                    <a:lnTo>
                      <a:pt x="31" y="0"/>
                    </a:lnTo>
                    <a:close/>
                  </a:path>
                </a:pathLst>
              </a:custGeom>
              <a:solidFill>
                <a:srgbClr val="F0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1" name="Freeform 1074"/>
              <p:cNvSpPr>
                <a:spLocks/>
              </p:cNvSpPr>
              <p:nvPr/>
            </p:nvSpPr>
            <p:spPr bwMode="auto">
              <a:xfrm>
                <a:off x="1951" y="1530"/>
                <a:ext cx="1" cy="1"/>
              </a:xfrm>
              <a:custGeom>
                <a:avLst/>
                <a:gdLst>
                  <a:gd name="T0" fmla="*/ 0 w 1"/>
                  <a:gd name="T1" fmla="*/ 1 h 2"/>
                  <a:gd name="T2" fmla="*/ 0 w 1"/>
                  <a:gd name="T3" fmla="*/ 0 h 2"/>
                  <a:gd name="T4" fmla="*/ 0 w 1"/>
                  <a:gd name="T5" fmla="*/ 1 h 2"/>
                  <a:gd name="T6" fmla="*/ 0 w 1"/>
                  <a:gd name="T7" fmla="*/ 1 h 2"/>
                  <a:gd name="T8" fmla="*/ 0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2"/>
                    </a:moveTo>
                    <a:lnTo>
                      <a:pt x="0" y="0"/>
                    </a:lnTo>
                    <a:lnTo>
                      <a:pt x="0" y="2"/>
                    </a:lnTo>
                    <a:close/>
                  </a:path>
                </a:pathLst>
              </a:custGeom>
              <a:solidFill>
                <a:srgbClr val="F1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2" name="Freeform 1075"/>
              <p:cNvSpPr>
                <a:spLocks/>
              </p:cNvSpPr>
              <p:nvPr/>
            </p:nvSpPr>
            <p:spPr bwMode="auto">
              <a:xfrm>
                <a:off x="1966" y="896"/>
                <a:ext cx="362" cy="642"/>
              </a:xfrm>
              <a:custGeom>
                <a:avLst/>
                <a:gdLst>
                  <a:gd name="T0" fmla="*/ 19 w 362"/>
                  <a:gd name="T1" fmla="*/ 41 h 1283"/>
                  <a:gd name="T2" fmla="*/ 0 w 362"/>
                  <a:gd name="T3" fmla="*/ 38 h 1283"/>
                  <a:gd name="T4" fmla="*/ 345 w 362"/>
                  <a:gd name="T5" fmla="*/ 0 h 1283"/>
                  <a:gd name="T6" fmla="*/ 362 w 362"/>
                  <a:gd name="T7" fmla="*/ 3 h 1283"/>
                  <a:gd name="T8" fmla="*/ 19 w 362"/>
                  <a:gd name="T9" fmla="*/ 41 h 12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 h="1283">
                    <a:moveTo>
                      <a:pt x="19" y="1283"/>
                    </a:moveTo>
                    <a:lnTo>
                      <a:pt x="0" y="1213"/>
                    </a:lnTo>
                    <a:lnTo>
                      <a:pt x="345" y="0"/>
                    </a:lnTo>
                    <a:lnTo>
                      <a:pt x="362" y="72"/>
                    </a:lnTo>
                    <a:lnTo>
                      <a:pt x="19" y="12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3" name="Freeform 1076"/>
              <p:cNvSpPr>
                <a:spLocks/>
              </p:cNvSpPr>
              <p:nvPr/>
            </p:nvSpPr>
            <p:spPr bwMode="auto">
              <a:xfrm>
                <a:off x="1306" y="665"/>
                <a:ext cx="1005" cy="838"/>
              </a:xfrm>
              <a:custGeom>
                <a:avLst/>
                <a:gdLst>
                  <a:gd name="T0" fmla="*/ 660 w 1005"/>
                  <a:gd name="T1" fmla="*/ 52 h 1677"/>
                  <a:gd name="T2" fmla="*/ 1005 w 1005"/>
                  <a:gd name="T3" fmla="*/ 14 h 1677"/>
                  <a:gd name="T4" fmla="*/ 9 w 1005"/>
                  <a:gd name="T5" fmla="*/ 0 h 1677"/>
                  <a:gd name="T6" fmla="*/ 0 w 1005"/>
                  <a:gd name="T7" fmla="*/ 0 h 1677"/>
                  <a:gd name="T8" fmla="*/ 70 w 1005"/>
                  <a:gd name="T9" fmla="*/ 2 h 1677"/>
                  <a:gd name="T10" fmla="*/ 136 w 1005"/>
                  <a:gd name="T11" fmla="*/ 3 h 1677"/>
                  <a:gd name="T12" fmla="*/ 200 w 1005"/>
                  <a:gd name="T13" fmla="*/ 4 h 1677"/>
                  <a:gd name="T14" fmla="*/ 260 w 1005"/>
                  <a:gd name="T15" fmla="*/ 6 h 1677"/>
                  <a:gd name="T16" fmla="*/ 320 w 1005"/>
                  <a:gd name="T17" fmla="*/ 8 h 1677"/>
                  <a:gd name="T18" fmla="*/ 375 w 1005"/>
                  <a:gd name="T19" fmla="*/ 10 h 1677"/>
                  <a:gd name="T20" fmla="*/ 426 w 1005"/>
                  <a:gd name="T21" fmla="*/ 12 h 1677"/>
                  <a:gd name="T22" fmla="*/ 472 w 1005"/>
                  <a:gd name="T23" fmla="*/ 14 h 1677"/>
                  <a:gd name="T24" fmla="*/ 516 w 1005"/>
                  <a:gd name="T25" fmla="*/ 16 h 1677"/>
                  <a:gd name="T26" fmla="*/ 556 w 1005"/>
                  <a:gd name="T27" fmla="*/ 19 h 1677"/>
                  <a:gd name="T28" fmla="*/ 590 w 1005"/>
                  <a:gd name="T29" fmla="*/ 21 h 1677"/>
                  <a:gd name="T30" fmla="*/ 619 w 1005"/>
                  <a:gd name="T31" fmla="*/ 24 h 1677"/>
                  <a:gd name="T32" fmla="*/ 645 w 1005"/>
                  <a:gd name="T33" fmla="*/ 27 h 1677"/>
                  <a:gd name="T34" fmla="*/ 665 w 1005"/>
                  <a:gd name="T35" fmla="*/ 29 h 1677"/>
                  <a:gd name="T36" fmla="*/ 679 w 1005"/>
                  <a:gd name="T37" fmla="*/ 32 h 1677"/>
                  <a:gd name="T38" fmla="*/ 689 w 1005"/>
                  <a:gd name="T39" fmla="*/ 35 h 1677"/>
                  <a:gd name="T40" fmla="*/ 693 w 1005"/>
                  <a:gd name="T41" fmla="*/ 38 h 1677"/>
                  <a:gd name="T42" fmla="*/ 693 w 1005"/>
                  <a:gd name="T43" fmla="*/ 41 h 1677"/>
                  <a:gd name="T44" fmla="*/ 686 w 1005"/>
                  <a:gd name="T45" fmla="*/ 43 h 1677"/>
                  <a:gd name="T46" fmla="*/ 675 w 1005"/>
                  <a:gd name="T47" fmla="*/ 46 h 1677"/>
                  <a:gd name="T48" fmla="*/ 659 w 1005"/>
                  <a:gd name="T49" fmla="*/ 49 h 1677"/>
                  <a:gd name="T50" fmla="*/ 636 w 1005"/>
                  <a:gd name="T51" fmla="*/ 52 h 1677"/>
                  <a:gd name="T52" fmla="*/ 660 w 1005"/>
                  <a:gd name="T53" fmla="*/ 52 h 16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5" h="1677">
                    <a:moveTo>
                      <a:pt x="660" y="1677"/>
                    </a:moveTo>
                    <a:lnTo>
                      <a:pt x="1005" y="464"/>
                    </a:lnTo>
                    <a:lnTo>
                      <a:pt x="9" y="0"/>
                    </a:lnTo>
                    <a:lnTo>
                      <a:pt x="0" y="29"/>
                    </a:lnTo>
                    <a:lnTo>
                      <a:pt x="70" y="64"/>
                    </a:lnTo>
                    <a:lnTo>
                      <a:pt x="136" y="105"/>
                    </a:lnTo>
                    <a:lnTo>
                      <a:pt x="200" y="153"/>
                    </a:lnTo>
                    <a:lnTo>
                      <a:pt x="260" y="205"/>
                    </a:lnTo>
                    <a:lnTo>
                      <a:pt x="320" y="261"/>
                    </a:lnTo>
                    <a:lnTo>
                      <a:pt x="375" y="325"/>
                    </a:lnTo>
                    <a:lnTo>
                      <a:pt x="426" y="391"/>
                    </a:lnTo>
                    <a:lnTo>
                      <a:pt x="472" y="462"/>
                    </a:lnTo>
                    <a:lnTo>
                      <a:pt x="516" y="536"/>
                    </a:lnTo>
                    <a:lnTo>
                      <a:pt x="556" y="614"/>
                    </a:lnTo>
                    <a:lnTo>
                      <a:pt x="590" y="696"/>
                    </a:lnTo>
                    <a:lnTo>
                      <a:pt x="619" y="779"/>
                    </a:lnTo>
                    <a:lnTo>
                      <a:pt x="645" y="866"/>
                    </a:lnTo>
                    <a:lnTo>
                      <a:pt x="665" y="954"/>
                    </a:lnTo>
                    <a:lnTo>
                      <a:pt x="679" y="1043"/>
                    </a:lnTo>
                    <a:lnTo>
                      <a:pt x="689" y="1134"/>
                    </a:lnTo>
                    <a:lnTo>
                      <a:pt x="693" y="1224"/>
                    </a:lnTo>
                    <a:lnTo>
                      <a:pt x="693" y="1313"/>
                    </a:lnTo>
                    <a:lnTo>
                      <a:pt x="686" y="1403"/>
                    </a:lnTo>
                    <a:lnTo>
                      <a:pt x="675" y="1492"/>
                    </a:lnTo>
                    <a:lnTo>
                      <a:pt x="659" y="1581"/>
                    </a:lnTo>
                    <a:lnTo>
                      <a:pt x="636" y="1666"/>
                    </a:lnTo>
                    <a:lnTo>
                      <a:pt x="660" y="1677"/>
                    </a:lnTo>
                    <a:close/>
                  </a:path>
                </a:pathLst>
              </a:custGeom>
              <a:solidFill>
                <a:srgbClr val="CCF3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4" name="Freeform 1077"/>
              <p:cNvSpPr>
                <a:spLocks/>
              </p:cNvSpPr>
              <p:nvPr/>
            </p:nvSpPr>
            <p:spPr bwMode="auto">
              <a:xfrm>
                <a:off x="1298" y="679"/>
                <a:ext cx="701" cy="818"/>
              </a:xfrm>
              <a:custGeom>
                <a:avLst/>
                <a:gdLst>
                  <a:gd name="T0" fmla="*/ 8 w 701"/>
                  <a:gd name="T1" fmla="*/ 0 h 1637"/>
                  <a:gd name="T2" fmla="*/ 78 w 701"/>
                  <a:gd name="T3" fmla="*/ 1 h 1637"/>
                  <a:gd name="T4" fmla="*/ 144 w 701"/>
                  <a:gd name="T5" fmla="*/ 2 h 1637"/>
                  <a:gd name="T6" fmla="*/ 208 w 701"/>
                  <a:gd name="T7" fmla="*/ 3 h 1637"/>
                  <a:gd name="T8" fmla="*/ 268 w 701"/>
                  <a:gd name="T9" fmla="*/ 5 h 1637"/>
                  <a:gd name="T10" fmla="*/ 328 w 701"/>
                  <a:gd name="T11" fmla="*/ 7 h 1637"/>
                  <a:gd name="T12" fmla="*/ 383 w 701"/>
                  <a:gd name="T13" fmla="*/ 9 h 1637"/>
                  <a:gd name="T14" fmla="*/ 434 w 701"/>
                  <a:gd name="T15" fmla="*/ 11 h 1637"/>
                  <a:gd name="T16" fmla="*/ 480 w 701"/>
                  <a:gd name="T17" fmla="*/ 13 h 1637"/>
                  <a:gd name="T18" fmla="*/ 524 w 701"/>
                  <a:gd name="T19" fmla="*/ 15 h 1637"/>
                  <a:gd name="T20" fmla="*/ 564 w 701"/>
                  <a:gd name="T21" fmla="*/ 18 h 1637"/>
                  <a:gd name="T22" fmla="*/ 598 w 701"/>
                  <a:gd name="T23" fmla="*/ 20 h 1637"/>
                  <a:gd name="T24" fmla="*/ 627 w 701"/>
                  <a:gd name="T25" fmla="*/ 23 h 1637"/>
                  <a:gd name="T26" fmla="*/ 653 w 701"/>
                  <a:gd name="T27" fmla="*/ 26 h 1637"/>
                  <a:gd name="T28" fmla="*/ 673 w 701"/>
                  <a:gd name="T29" fmla="*/ 28 h 1637"/>
                  <a:gd name="T30" fmla="*/ 687 w 701"/>
                  <a:gd name="T31" fmla="*/ 31 h 1637"/>
                  <a:gd name="T32" fmla="*/ 697 w 701"/>
                  <a:gd name="T33" fmla="*/ 34 h 1637"/>
                  <a:gd name="T34" fmla="*/ 701 w 701"/>
                  <a:gd name="T35" fmla="*/ 37 h 1637"/>
                  <a:gd name="T36" fmla="*/ 701 w 701"/>
                  <a:gd name="T37" fmla="*/ 40 h 1637"/>
                  <a:gd name="T38" fmla="*/ 694 w 701"/>
                  <a:gd name="T39" fmla="*/ 42 h 1637"/>
                  <a:gd name="T40" fmla="*/ 683 w 701"/>
                  <a:gd name="T41" fmla="*/ 45 h 1637"/>
                  <a:gd name="T42" fmla="*/ 667 w 701"/>
                  <a:gd name="T43" fmla="*/ 48 h 1637"/>
                  <a:gd name="T44" fmla="*/ 644 w 701"/>
                  <a:gd name="T45" fmla="*/ 51 h 1637"/>
                  <a:gd name="T46" fmla="*/ 620 w 701"/>
                  <a:gd name="T47" fmla="*/ 50 h 1637"/>
                  <a:gd name="T48" fmla="*/ 643 w 701"/>
                  <a:gd name="T49" fmla="*/ 48 h 1637"/>
                  <a:gd name="T50" fmla="*/ 659 w 701"/>
                  <a:gd name="T51" fmla="*/ 45 h 1637"/>
                  <a:gd name="T52" fmla="*/ 670 w 701"/>
                  <a:gd name="T53" fmla="*/ 42 h 1637"/>
                  <a:gd name="T54" fmla="*/ 676 w 701"/>
                  <a:gd name="T55" fmla="*/ 39 h 1637"/>
                  <a:gd name="T56" fmla="*/ 676 w 701"/>
                  <a:gd name="T57" fmla="*/ 36 h 1637"/>
                  <a:gd name="T58" fmla="*/ 668 w 701"/>
                  <a:gd name="T59" fmla="*/ 33 h 1637"/>
                  <a:gd name="T60" fmla="*/ 657 w 701"/>
                  <a:gd name="T61" fmla="*/ 30 h 1637"/>
                  <a:gd name="T62" fmla="*/ 640 w 701"/>
                  <a:gd name="T63" fmla="*/ 28 h 1637"/>
                  <a:gd name="T64" fmla="*/ 618 w 701"/>
                  <a:gd name="T65" fmla="*/ 25 h 1637"/>
                  <a:gd name="T66" fmla="*/ 591 w 701"/>
                  <a:gd name="T67" fmla="*/ 22 h 1637"/>
                  <a:gd name="T68" fmla="*/ 558 w 701"/>
                  <a:gd name="T69" fmla="*/ 19 h 1637"/>
                  <a:gd name="T70" fmla="*/ 520 w 701"/>
                  <a:gd name="T71" fmla="*/ 17 h 1637"/>
                  <a:gd name="T72" fmla="*/ 478 w 701"/>
                  <a:gd name="T73" fmla="*/ 14 h 1637"/>
                  <a:gd name="T74" fmla="*/ 431 w 701"/>
                  <a:gd name="T75" fmla="*/ 12 h 1637"/>
                  <a:gd name="T76" fmla="*/ 379 w 701"/>
                  <a:gd name="T77" fmla="*/ 10 h 1637"/>
                  <a:gd name="T78" fmla="*/ 324 w 701"/>
                  <a:gd name="T79" fmla="*/ 8 h 1637"/>
                  <a:gd name="T80" fmla="*/ 266 w 701"/>
                  <a:gd name="T81" fmla="*/ 6 h 1637"/>
                  <a:gd name="T82" fmla="*/ 203 w 701"/>
                  <a:gd name="T83" fmla="*/ 4 h 1637"/>
                  <a:gd name="T84" fmla="*/ 138 w 701"/>
                  <a:gd name="T85" fmla="*/ 3 h 1637"/>
                  <a:gd name="T86" fmla="*/ 71 w 701"/>
                  <a:gd name="T87" fmla="*/ 2 h 1637"/>
                  <a:gd name="T88" fmla="*/ 0 w 701"/>
                  <a:gd name="T89" fmla="*/ 0 h 1637"/>
                  <a:gd name="T90" fmla="*/ 8 w 701"/>
                  <a:gd name="T91" fmla="*/ 0 h 16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01" h="1637">
                    <a:moveTo>
                      <a:pt x="8" y="0"/>
                    </a:moveTo>
                    <a:lnTo>
                      <a:pt x="78" y="35"/>
                    </a:lnTo>
                    <a:lnTo>
                      <a:pt x="144" y="76"/>
                    </a:lnTo>
                    <a:lnTo>
                      <a:pt x="208" y="124"/>
                    </a:lnTo>
                    <a:lnTo>
                      <a:pt x="268" y="176"/>
                    </a:lnTo>
                    <a:lnTo>
                      <a:pt x="328" y="232"/>
                    </a:lnTo>
                    <a:lnTo>
                      <a:pt x="383" y="296"/>
                    </a:lnTo>
                    <a:lnTo>
                      <a:pt x="434" y="362"/>
                    </a:lnTo>
                    <a:lnTo>
                      <a:pt x="480" y="433"/>
                    </a:lnTo>
                    <a:lnTo>
                      <a:pt x="524" y="507"/>
                    </a:lnTo>
                    <a:lnTo>
                      <a:pt x="564" y="585"/>
                    </a:lnTo>
                    <a:lnTo>
                      <a:pt x="598" y="667"/>
                    </a:lnTo>
                    <a:lnTo>
                      <a:pt x="627" y="750"/>
                    </a:lnTo>
                    <a:lnTo>
                      <a:pt x="653" y="837"/>
                    </a:lnTo>
                    <a:lnTo>
                      <a:pt x="673" y="925"/>
                    </a:lnTo>
                    <a:lnTo>
                      <a:pt x="687" y="1014"/>
                    </a:lnTo>
                    <a:lnTo>
                      <a:pt x="697" y="1105"/>
                    </a:lnTo>
                    <a:lnTo>
                      <a:pt x="701" y="1195"/>
                    </a:lnTo>
                    <a:lnTo>
                      <a:pt x="701" y="1284"/>
                    </a:lnTo>
                    <a:lnTo>
                      <a:pt x="694" y="1374"/>
                    </a:lnTo>
                    <a:lnTo>
                      <a:pt x="683" y="1463"/>
                    </a:lnTo>
                    <a:lnTo>
                      <a:pt x="667" y="1552"/>
                    </a:lnTo>
                    <a:lnTo>
                      <a:pt x="644" y="1637"/>
                    </a:lnTo>
                    <a:lnTo>
                      <a:pt x="620" y="1626"/>
                    </a:lnTo>
                    <a:lnTo>
                      <a:pt x="643" y="1537"/>
                    </a:lnTo>
                    <a:lnTo>
                      <a:pt x="659" y="1449"/>
                    </a:lnTo>
                    <a:lnTo>
                      <a:pt x="670" y="1358"/>
                    </a:lnTo>
                    <a:lnTo>
                      <a:pt x="676" y="1266"/>
                    </a:lnTo>
                    <a:lnTo>
                      <a:pt x="676" y="1173"/>
                    </a:lnTo>
                    <a:lnTo>
                      <a:pt x="668" y="1081"/>
                    </a:lnTo>
                    <a:lnTo>
                      <a:pt x="657" y="989"/>
                    </a:lnTo>
                    <a:lnTo>
                      <a:pt x="640" y="898"/>
                    </a:lnTo>
                    <a:lnTo>
                      <a:pt x="618" y="810"/>
                    </a:lnTo>
                    <a:lnTo>
                      <a:pt x="591" y="723"/>
                    </a:lnTo>
                    <a:lnTo>
                      <a:pt x="558" y="638"/>
                    </a:lnTo>
                    <a:lnTo>
                      <a:pt x="520" y="556"/>
                    </a:lnTo>
                    <a:lnTo>
                      <a:pt x="478" y="478"/>
                    </a:lnTo>
                    <a:lnTo>
                      <a:pt x="431" y="404"/>
                    </a:lnTo>
                    <a:lnTo>
                      <a:pt x="379" y="335"/>
                    </a:lnTo>
                    <a:lnTo>
                      <a:pt x="324" y="270"/>
                    </a:lnTo>
                    <a:lnTo>
                      <a:pt x="266" y="210"/>
                    </a:lnTo>
                    <a:lnTo>
                      <a:pt x="203" y="156"/>
                    </a:lnTo>
                    <a:lnTo>
                      <a:pt x="138" y="107"/>
                    </a:lnTo>
                    <a:lnTo>
                      <a:pt x="71" y="66"/>
                    </a:lnTo>
                    <a:lnTo>
                      <a:pt x="0" y="29"/>
                    </a:lnTo>
                    <a:lnTo>
                      <a:pt x="8" y="0"/>
                    </a:lnTo>
                    <a:close/>
                  </a:path>
                </a:pathLst>
              </a:custGeom>
              <a:solidFill>
                <a:srgbClr val="CDF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5" name="Freeform 1078"/>
              <p:cNvSpPr>
                <a:spLocks/>
              </p:cNvSpPr>
              <p:nvPr/>
            </p:nvSpPr>
            <p:spPr bwMode="auto">
              <a:xfrm>
                <a:off x="1289" y="694"/>
                <a:ext cx="685" cy="798"/>
              </a:xfrm>
              <a:custGeom>
                <a:avLst/>
                <a:gdLst>
                  <a:gd name="T0" fmla="*/ 629 w 685"/>
                  <a:gd name="T1" fmla="*/ 49 h 1597"/>
                  <a:gd name="T2" fmla="*/ 652 w 685"/>
                  <a:gd name="T3" fmla="*/ 47 h 1597"/>
                  <a:gd name="T4" fmla="*/ 668 w 685"/>
                  <a:gd name="T5" fmla="*/ 44 h 1597"/>
                  <a:gd name="T6" fmla="*/ 679 w 685"/>
                  <a:gd name="T7" fmla="*/ 41 h 1597"/>
                  <a:gd name="T8" fmla="*/ 685 w 685"/>
                  <a:gd name="T9" fmla="*/ 38 h 1597"/>
                  <a:gd name="T10" fmla="*/ 685 w 685"/>
                  <a:gd name="T11" fmla="*/ 35 h 1597"/>
                  <a:gd name="T12" fmla="*/ 677 w 685"/>
                  <a:gd name="T13" fmla="*/ 32 h 1597"/>
                  <a:gd name="T14" fmla="*/ 666 w 685"/>
                  <a:gd name="T15" fmla="*/ 30 h 1597"/>
                  <a:gd name="T16" fmla="*/ 649 w 685"/>
                  <a:gd name="T17" fmla="*/ 27 h 1597"/>
                  <a:gd name="T18" fmla="*/ 627 w 685"/>
                  <a:gd name="T19" fmla="*/ 24 h 1597"/>
                  <a:gd name="T20" fmla="*/ 600 w 685"/>
                  <a:gd name="T21" fmla="*/ 21 h 1597"/>
                  <a:gd name="T22" fmla="*/ 567 w 685"/>
                  <a:gd name="T23" fmla="*/ 19 h 1597"/>
                  <a:gd name="T24" fmla="*/ 529 w 685"/>
                  <a:gd name="T25" fmla="*/ 16 h 1597"/>
                  <a:gd name="T26" fmla="*/ 487 w 685"/>
                  <a:gd name="T27" fmla="*/ 14 h 1597"/>
                  <a:gd name="T28" fmla="*/ 440 w 685"/>
                  <a:gd name="T29" fmla="*/ 11 h 1597"/>
                  <a:gd name="T30" fmla="*/ 388 w 685"/>
                  <a:gd name="T31" fmla="*/ 9 h 1597"/>
                  <a:gd name="T32" fmla="*/ 333 w 685"/>
                  <a:gd name="T33" fmla="*/ 7 h 1597"/>
                  <a:gd name="T34" fmla="*/ 275 w 685"/>
                  <a:gd name="T35" fmla="*/ 5 h 1597"/>
                  <a:gd name="T36" fmla="*/ 212 w 685"/>
                  <a:gd name="T37" fmla="*/ 3 h 1597"/>
                  <a:gd name="T38" fmla="*/ 147 w 685"/>
                  <a:gd name="T39" fmla="*/ 2 h 1597"/>
                  <a:gd name="T40" fmla="*/ 80 w 685"/>
                  <a:gd name="T41" fmla="*/ 1 h 1597"/>
                  <a:gd name="T42" fmla="*/ 9 w 685"/>
                  <a:gd name="T43" fmla="*/ 0 h 1597"/>
                  <a:gd name="T44" fmla="*/ 0 w 685"/>
                  <a:gd name="T45" fmla="*/ 0 h 1597"/>
                  <a:gd name="T46" fmla="*/ 68 w 685"/>
                  <a:gd name="T47" fmla="*/ 2 h 1597"/>
                  <a:gd name="T48" fmla="*/ 135 w 685"/>
                  <a:gd name="T49" fmla="*/ 3 h 1597"/>
                  <a:gd name="T50" fmla="*/ 198 w 685"/>
                  <a:gd name="T51" fmla="*/ 4 h 1597"/>
                  <a:gd name="T52" fmla="*/ 258 w 685"/>
                  <a:gd name="T53" fmla="*/ 6 h 1597"/>
                  <a:gd name="T54" fmla="*/ 316 w 685"/>
                  <a:gd name="T55" fmla="*/ 8 h 1597"/>
                  <a:gd name="T56" fmla="*/ 369 w 685"/>
                  <a:gd name="T57" fmla="*/ 10 h 1597"/>
                  <a:gd name="T58" fmla="*/ 419 w 685"/>
                  <a:gd name="T59" fmla="*/ 12 h 1597"/>
                  <a:gd name="T60" fmla="*/ 464 w 685"/>
                  <a:gd name="T61" fmla="*/ 14 h 1597"/>
                  <a:gd name="T62" fmla="*/ 506 w 685"/>
                  <a:gd name="T63" fmla="*/ 17 h 1597"/>
                  <a:gd name="T64" fmla="*/ 543 w 685"/>
                  <a:gd name="T65" fmla="*/ 19 h 1597"/>
                  <a:gd name="T66" fmla="*/ 574 w 685"/>
                  <a:gd name="T67" fmla="*/ 22 h 1597"/>
                  <a:gd name="T68" fmla="*/ 601 w 685"/>
                  <a:gd name="T69" fmla="*/ 24 h 1597"/>
                  <a:gd name="T70" fmla="*/ 624 w 685"/>
                  <a:gd name="T71" fmla="*/ 27 h 1597"/>
                  <a:gd name="T72" fmla="*/ 639 w 685"/>
                  <a:gd name="T73" fmla="*/ 30 h 1597"/>
                  <a:gd name="T74" fmla="*/ 651 w 685"/>
                  <a:gd name="T75" fmla="*/ 32 h 1597"/>
                  <a:gd name="T76" fmla="*/ 656 w 685"/>
                  <a:gd name="T77" fmla="*/ 35 h 1597"/>
                  <a:gd name="T78" fmla="*/ 658 w 685"/>
                  <a:gd name="T79" fmla="*/ 38 h 1597"/>
                  <a:gd name="T80" fmla="*/ 652 w 685"/>
                  <a:gd name="T81" fmla="*/ 41 h 1597"/>
                  <a:gd name="T82" fmla="*/ 641 w 685"/>
                  <a:gd name="T83" fmla="*/ 44 h 1597"/>
                  <a:gd name="T84" fmla="*/ 625 w 685"/>
                  <a:gd name="T85" fmla="*/ 46 h 1597"/>
                  <a:gd name="T86" fmla="*/ 604 w 685"/>
                  <a:gd name="T87" fmla="*/ 49 h 1597"/>
                  <a:gd name="T88" fmla="*/ 629 w 685"/>
                  <a:gd name="T89" fmla="*/ 49 h 15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5" h="1597">
                    <a:moveTo>
                      <a:pt x="629" y="1597"/>
                    </a:moveTo>
                    <a:lnTo>
                      <a:pt x="652" y="1508"/>
                    </a:lnTo>
                    <a:lnTo>
                      <a:pt x="668" y="1420"/>
                    </a:lnTo>
                    <a:lnTo>
                      <a:pt x="679" y="1329"/>
                    </a:lnTo>
                    <a:lnTo>
                      <a:pt x="685" y="1237"/>
                    </a:lnTo>
                    <a:lnTo>
                      <a:pt x="685" y="1144"/>
                    </a:lnTo>
                    <a:lnTo>
                      <a:pt x="677" y="1052"/>
                    </a:lnTo>
                    <a:lnTo>
                      <a:pt x="666" y="960"/>
                    </a:lnTo>
                    <a:lnTo>
                      <a:pt x="649" y="869"/>
                    </a:lnTo>
                    <a:lnTo>
                      <a:pt x="627" y="781"/>
                    </a:lnTo>
                    <a:lnTo>
                      <a:pt x="600" y="694"/>
                    </a:lnTo>
                    <a:lnTo>
                      <a:pt x="567" y="609"/>
                    </a:lnTo>
                    <a:lnTo>
                      <a:pt x="529" y="527"/>
                    </a:lnTo>
                    <a:lnTo>
                      <a:pt x="487" y="449"/>
                    </a:lnTo>
                    <a:lnTo>
                      <a:pt x="440" y="375"/>
                    </a:lnTo>
                    <a:lnTo>
                      <a:pt x="388" y="306"/>
                    </a:lnTo>
                    <a:lnTo>
                      <a:pt x="333" y="241"/>
                    </a:lnTo>
                    <a:lnTo>
                      <a:pt x="275" y="181"/>
                    </a:lnTo>
                    <a:lnTo>
                      <a:pt x="212" y="127"/>
                    </a:lnTo>
                    <a:lnTo>
                      <a:pt x="147" y="78"/>
                    </a:lnTo>
                    <a:lnTo>
                      <a:pt x="80" y="37"/>
                    </a:lnTo>
                    <a:lnTo>
                      <a:pt x="9" y="0"/>
                    </a:lnTo>
                    <a:lnTo>
                      <a:pt x="0" y="31"/>
                    </a:lnTo>
                    <a:lnTo>
                      <a:pt x="68" y="67"/>
                    </a:lnTo>
                    <a:lnTo>
                      <a:pt x="135" y="109"/>
                    </a:lnTo>
                    <a:lnTo>
                      <a:pt x="198" y="156"/>
                    </a:lnTo>
                    <a:lnTo>
                      <a:pt x="258" y="209"/>
                    </a:lnTo>
                    <a:lnTo>
                      <a:pt x="316" y="267"/>
                    </a:lnTo>
                    <a:lnTo>
                      <a:pt x="369" y="330"/>
                    </a:lnTo>
                    <a:lnTo>
                      <a:pt x="419" y="397"/>
                    </a:lnTo>
                    <a:lnTo>
                      <a:pt x="464" y="469"/>
                    </a:lnTo>
                    <a:lnTo>
                      <a:pt x="506" y="545"/>
                    </a:lnTo>
                    <a:lnTo>
                      <a:pt x="543" y="623"/>
                    </a:lnTo>
                    <a:lnTo>
                      <a:pt x="574" y="706"/>
                    </a:lnTo>
                    <a:lnTo>
                      <a:pt x="601" y="790"/>
                    </a:lnTo>
                    <a:lnTo>
                      <a:pt x="624" y="877"/>
                    </a:lnTo>
                    <a:lnTo>
                      <a:pt x="639" y="965"/>
                    </a:lnTo>
                    <a:lnTo>
                      <a:pt x="651" y="1054"/>
                    </a:lnTo>
                    <a:lnTo>
                      <a:pt x="656" y="1144"/>
                    </a:lnTo>
                    <a:lnTo>
                      <a:pt x="658" y="1235"/>
                    </a:lnTo>
                    <a:lnTo>
                      <a:pt x="652" y="1324"/>
                    </a:lnTo>
                    <a:lnTo>
                      <a:pt x="641" y="1412"/>
                    </a:lnTo>
                    <a:lnTo>
                      <a:pt x="625" y="1499"/>
                    </a:lnTo>
                    <a:lnTo>
                      <a:pt x="604" y="1584"/>
                    </a:lnTo>
                    <a:lnTo>
                      <a:pt x="629" y="1597"/>
                    </a:lnTo>
                    <a:close/>
                  </a:path>
                </a:pathLst>
              </a:custGeom>
              <a:solidFill>
                <a:srgbClr val="CFF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6" name="Freeform 1079"/>
              <p:cNvSpPr>
                <a:spLocks/>
              </p:cNvSpPr>
              <p:nvPr/>
            </p:nvSpPr>
            <p:spPr bwMode="auto">
              <a:xfrm>
                <a:off x="1280" y="709"/>
                <a:ext cx="667" cy="777"/>
              </a:xfrm>
              <a:custGeom>
                <a:avLst/>
                <a:gdLst>
                  <a:gd name="T0" fmla="*/ 9 w 667"/>
                  <a:gd name="T1" fmla="*/ 0 h 1553"/>
                  <a:gd name="T2" fmla="*/ 77 w 667"/>
                  <a:gd name="T3" fmla="*/ 2 h 1553"/>
                  <a:gd name="T4" fmla="*/ 144 w 667"/>
                  <a:gd name="T5" fmla="*/ 3 h 1553"/>
                  <a:gd name="T6" fmla="*/ 207 w 667"/>
                  <a:gd name="T7" fmla="*/ 4 h 1553"/>
                  <a:gd name="T8" fmla="*/ 267 w 667"/>
                  <a:gd name="T9" fmla="*/ 6 h 1553"/>
                  <a:gd name="T10" fmla="*/ 325 w 667"/>
                  <a:gd name="T11" fmla="*/ 8 h 1553"/>
                  <a:gd name="T12" fmla="*/ 378 w 667"/>
                  <a:gd name="T13" fmla="*/ 10 h 1553"/>
                  <a:gd name="T14" fmla="*/ 428 w 667"/>
                  <a:gd name="T15" fmla="*/ 12 h 1553"/>
                  <a:gd name="T16" fmla="*/ 473 w 667"/>
                  <a:gd name="T17" fmla="*/ 14 h 1553"/>
                  <a:gd name="T18" fmla="*/ 515 w 667"/>
                  <a:gd name="T19" fmla="*/ 17 h 1553"/>
                  <a:gd name="T20" fmla="*/ 552 w 667"/>
                  <a:gd name="T21" fmla="*/ 19 h 1553"/>
                  <a:gd name="T22" fmla="*/ 583 w 667"/>
                  <a:gd name="T23" fmla="*/ 22 h 1553"/>
                  <a:gd name="T24" fmla="*/ 610 w 667"/>
                  <a:gd name="T25" fmla="*/ 24 h 1553"/>
                  <a:gd name="T26" fmla="*/ 633 w 667"/>
                  <a:gd name="T27" fmla="*/ 27 h 1553"/>
                  <a:gd name="T28" fmla="*/ 648 w 667"/>
                  <a:gd name="T29" fmla="*/ 30 h 1553"/>
                  <a:gd name="T30" fmla="*/ 660 w 667"/>
                  <a:gd name="T31" fmla="*/ 32 h 1553"/>
                  <a:gd name="T32" fmla="*/ 665 w 667"/>
                  <a:gd name="T33" fmla="*/ 35 h 1553"/>
                  <a:gd name="T34" fmla="*/ 667 w 667"/>
                  <a:gd name="T35" fmla="*/ 38 h 1553"/>
                  <a:gd name="T36" fmla="*/ 661 w 667"/>
                  <a:gd name="T37" fmla="*/ 41 h 1553"/>
                  <a:gd name="T38" fmla="*/ 650 w 667"/>
                  <a:gd name="T39" fmla="*/ 44 h 1553"/>
                  <a:gd name="T40" fmla="*/ 634 w 667"/>
                  <a:gd name="T41" fmla="*/ 46 h 1553"/>
                  <a:gd name="T42" fmla="*/ 613 w 667"/>
                  <a:gd name="T43" fmla="*/ 49 h 1553"/>
                  <a:gd name="T44" fmla="*/ 586 w 667"/>
                  <a:gd name="T45" fmla="*/ 49 h 1553"/>
                  <a:gd name="T46" fmla="*/ 607 w 667"/>
                  <a:gd name="T47" fmla="*/ 46 h 1553"/>
                  <a:gd name="T48" fmla="*/ 623 w 667"/>
                  <a:gd name="T49" fmla="*/ 43 h 1553"/>
                  <a:gd name="T50" fmla="*/ 633 w 667"/>
                  <a:gd name="T51" fmla="*/ 41 h 1553"/>
                  <a:gd name="T52" fmla="*/ 637 w 667"/>
                  <a:gd name="T53" fmla="*/ 38 h 1553"/>
                  <a:gd name="T54" fmla="*/ 637 w 667"/>
                  <a:gd name="T55" fmla="*/ 35 h 1553"/>
                  <a:gd name="T56" fmla="*/ 631 w 667"/>
                  <a:gd name="T57" fmla="*/ 33 h 1553"/>
                  <a:gd name="T58" fmla="*/ 621 w 667"/>
                  <a:gd name="T59" fmla="*/ 30 h 1553"/>
                  <a:gd name="T60" fmla="*/ 604 w 667"/>
                  <a:gd name="T61" fmla="*/ 27 h 1553"/>
                  <a:gd name="T62" fmla="*/ 583 w 667"/>
                  <a:gd name="T63" fmla="*/ 25 h 1553"/>
                  <a:gd name="T64" fmla="*/ 558 w 667"/>
                  <a:gd name="T65" fmla="*/ 22 h 1553"/>
                  <a:gd name="T66" fmla="*/ 527 w 667"/>
                  <a:gd name="T67" fmla="*/ 19 h 1553"/>
                  <a:gd name="T68" fmla="*/ 491 w 667"/>
                  <a:gd name="T69" fmla="*/ 17 h 1553"/>
                  <a:gd name="T70" fmla="*/ 450 w 667"/>
                  <a:gd name="T71" fmla="*/ 15 h 1553"/>
                  <a:gd name="T72" fmla="*/ 407 w 667"/>
                  <a:gd name="T73" fmla="*/ 13 h 1553"/>
                  <a:gd name="T74" fmla="*/ 359 w 667"/>
                  <a:gd name="T75" fmla="*/ 11 h 1553"/>
                  <a:gd name="T76" fmla="*/ 306 w 667"/>
                  <a:gd name="T77" fmla="*/ 9 h 1553"/>
                  <a:gd name="T78" fmla="*/ 250 w 667"/>
                  <a:gd name="T79" fmla="*/ 7 h 1553"/>
                  <a:gd name="T80" fmla="*/ 192 w 667"/>
                  <a:gd name="T81" fmla="*/ 5 h 1553"/>
                  <a:gd name="T82" fmla="*/ 130 w 667"/>
                  <a:gd name="T83" fmla="*/ 4 h 1553"/>
                  <a:gd name="T84" fmla="*/ 66 w 667"/>
                  <a:gd name="T85" fmla="*/ 3 h 1553"/>
                  <a:gd name="T86" fmla="*/ 0 w 667"/>
                  <a:gd name="T87" fmla="*/ 2 h 1553"/>
                  <a:gd name="T88" fmla="*/ 9 w 667"/>
                  <a:gd name="T89" fmla="*/ 0 h 15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67" h="1553">
                    <a:moveTo>
                      <a:pt x="9" y="0"/>
                    </a:moveTo>
                    <a:lnTo>
                      <a:pt x="77" y="36"/>
                    </a:lnTo>
                    <a:lnTo>
                      <a:pt x="144" y="78"/>
                    </a:lnTo>
                    <a:lnTo>
                      <a:pt x="207" y="125"/>
                    </a:lnTo>
                    <a:lnTo>
                      <a:pt x="267" y="178"/>
                    </a:lnTo>
                    <a:lnTo>
                      <a:pt x="325" y="236"/>
                    </a:lnTo>
                    <a:lnTo>
                      <a:pt x="378" y="299"/>
                    </a:lnTo>
                    <a:lnTo>
                      <a:pt x="428" y="366"/>
                    </a:lnTo>
                    <a:lnTo>
                      <a:pt x="473" y="438"/>
                    </a:lnTo>
                    <a:lnTo>
                      <a:pt x="515" y="514"/>
                    </a:lnTo>
                    <a:lnTo>
                      <a:pt x="552" y="592"/>
                    </a:lnTo>
                    <a:lnTo>
                      <a:pt x="583" y="675"/>
                    </a:lnTo>
                    <a:lnTo>
                      <a:pt x="610" y="759"/>
                    </a:lnTo>
                    <a:lnTo>
                      <a:pt x="633" y="846"/>
                    </a:lnTo>
                    <a:lnTo>
                      <a:pt x="648" y="934"/>
                    </a:lnTo>
                    <a:lnTo>
                      <a:pt x="660" y="1023"/>
                    </a:lnTo>
                    <a:lnTo>
                      <a:pt x="665" y="1113"/>
                    </a:lnTo>
                    <a:lnTo>
                      <a:pt x="667" y="1204"/>
                    </a:lnTo>
                    <a:lnTo>
                      <a:pt x="661" y="1293"/>
                    </a:lnTo>
                    <a:lnTo>
                      <a:pt x="650" y="1381"/>
                    </a:lnTo>
                    <a:lnTo>
                      <a:pt x="634" y="1468"/>
                    </a:lnTo>
                    <a:lnTo>
                      <a:pt x="613" y="1553"/>
                    </a:lnTo>
                    <a:lnTo>
                      <a:pt x="586" y="1541"/>
                    </a:lnTo>
                    <a:lnTo>
                      <a:pt x="607" y="1457"/>
                    </a:lnTo>
                    <a:lnTo>
                      <a:pt x="623" y="1374"/>
                    </a:lnTo>
                    <a:lnTo>
                      <a:pt x="633" y="1287"/>
                    </a:lnTo>
                    <a:lnTo>
                      <a:pt x="637" y="1200"/>
                    </a:lnTo>
                    <a:lnTo>
                      <a:pt x="637" y="1113"/>
                    </a:lnTo>
                    <a:lnTo>
                      <a:pt x="631" y="1027"/>
                    </a:lnTo>
                    <a:lnTo>
                      <a:pt x="621" y="940"/>
                    </a:lnTo>
                    <a:lnTo>
                      <a:pt x="604" y="855"/>
                    </a:lnTo>
                    <a:lnTo>
                      <a:pt x="583" y="770"/>
                    </a:lnTo>
                    <a:lnTo>
                      <a:pt x="558" y="688"/>
                    </a:lnTo>
                    <a:lnTo>
                      <a:pt x="527" y="608"/>
                    </a:lnTo>
                    <a:lnTo>
                      <a:pt x="491" y="531"/>
                    </a:lnTo>
                    <a:lnTo>
                      <a:pt x="450" y="458"/>
                    </a:lnTo>
                    <a:lnTo>
                      <a:pt x="407" y="388"/>
                    </a:lnTo>
                    <a:lnTo>
                      <a:pt x="359" y="322"/>
                    </a:lnTo>
                    <a:lnTo>
                      <a:pt x="306" y="261"/>
                    </a:lnTo>
                    <a:lnTo>
                      <a:pt x="250" y="205"/>
                    </a:lnTo>
                    <a:lnTo>
                      <a:pt x="192" y="154"/>
                    </a:lnTo>
                    <a:lnTo>
                      <a:pt x="130" y="107"/>
                    </a:lnTo>
                    <a:lnTo>
                      <a:pt x="66" y="67"/>
                    </a:lnTo>
                    <a:lnTo>
                      <a:pt x="0" y="33"/>
                    </a:lnTo>
                    <a:lnTo>
                      <a:pt x="9" y="0"/>
                    </a:lnTo>
                    <a:close/>
                  </a:path>
                </a:pathLst>
              </a:custGeom>
              <a:solidFill>
                <a:srgbClr val="D1F1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7" name="Freeform 1080"/>
              <p:cNvSpPr>
                <a:spLocks/>
              </p:cNvSpPr>
              <p:nvPr/>
            </p:nvSpPr>
            <p:spPr bwMode="auto">
              <a:xfrm>
                <a:off x="1270" y="725"/>
                <a:ext cx="647" cy="754"/>
              </a:xfrm>
              <a:custGeom>
                <a:avLst/>
                <a:gdLst>
                  <a:gd name="T0" fmla="*/ 596 w 647"/>
                  <a:gd name="T1" fmla="*/ 48 h 1508"/>
                  <a:gd name="T2" fmla="*/ 617 w 647"/>
                  <a:gd name="T3" fmla="*/ 45 h 1508"/>
                  <a:gd name="T4" fmla="*/ 633 w 647"/>
                  <a:gd name="T5" fmla="*/ 42 h 1508"/>
                  <a:gd name="T6" fmla="*/ 643 w 647"/>
                  <a:gd name="T7" fmla="*/ 40 h 1508"/>
                  <a:gd name="T8" fmla="*/ 647 w 647"/>
                  <a:gd name="T9" fmla="*/ 37 h 1508"/>
                  <a:gd name="T10" fmla="*/ 647 w 647"/>
                  <a:gd name="T11" fmla="*/ 34 h 1508"/>
                  <a:gd name="T12" fmla="*/ 641 w 647"/>
                  <a:gd name="T13" fmla="*/ 32 h 1508"/>
                  <a:gd name="T14" fmla="*/ 631 w 647"/>
                  <a:gd name="T15" fmla="*/ 29 h 1508"/>
                  <a:gd name="T16" fmla="*/ 614 w 647"/>
                  <a:gd name="T17" fmla="*/ 26 h 1508"/>
                  <a:gd name="T18" fmla="*/ 593 w 647"/>
                  <a:gd name="T19" fmla="*/ 24 h 1508"/>
                  <a:gd name="T20" fmla="*/ 568 w 647"/>
                  <a:gd name="T21" fmla="*/ 21 h 1508"/>
                  <a:gd name="T22" fmla="*/ 537 w 647"/>
                  <a:gd name="T23" fmla="*/ 18 h 1508"/>
                  <a:gd name="T24" fmla="*/ 501 w 647"/>
                  <a:gd name="T25" fmla="*/ 16 h 1508"/>
                  <a:gd name="T26" fmla="*/ 460 w 647"/>
                  <a:gd name="T27" fmla="*/ 14 h 1508"/>
                  <a:gd name="T28" fmla="*/ 417 w 647"/>
                  <a:gd name="T29" fmla="*/ 12 h 1508"/>
                  <a:gd name="T30" fmla="*/ 369 w 647"/>
                  <a:gd name="T31" fmla="*/ 10 h 1508"/>
                  <a:gd name="T32" fmla="*/ 316 w 647"/>
                  <a:gd name="T33" fmla="*/ 8 h 1508"/>
                  <a:gd name="T34" fmla="*/ 260 w 647"/>
                  <a:gd name="T35" fmla="*/ 6 h 1508"/>
                  <a:gd name="T36" fmla="*/ 202 w 647"/>
                  <a:gd name="T37" fmla="*/ 4 h 1508"/>
                  <a:gd name="T38" fmla="*/ 140 w 647"/>
                  <a:gd name="T39" fmla="*/ 3 h 1508"/>
                  <a:gd name="T40" fmla="*/ 76 w 647"/>
                  <a:gd name="T41" fmla="*/ 2 h 1508"/>
                  <a:gd name="T42" fmla="*/ 10 w 647"/>
                  <a:gd name="T43" fmla="*/ 0 h 1508"/>
                  <a:gd name="T44" fmla="*/ 0 w 647"/>
                  <a:gd name="T45" fmla="*/ 2 h 1508"/>
                  <a:gd name="T46" fmla="*/ 65 w 647"/>
                  <a:gd name="T47" fmla="*/ 3 h 1508"/>
                  <a:gd name="T48" fmla="*/ 125 w 647"/>
                  <a:gd name="T49" fmla="*/ 4 h 1508"/>
                  <a:gd name="T50" fmla="*/ 186 w 647"/>
                  <a:gd name="T51" fmla="*/ 5 h 1508"/>
                  <a:gd name="T52" fmla="*/ 243 w 647"/>
                  <a:gd name="T53" fmla="*/ 7 h 1508"/>
                  <a:gd name="T54" fmla="*/ 296 w 647"/>
                  <a:gd name="T55" fmla="*/ 8 h 1508"/>
                  <a:gd name="T56" fmla="*/ 347 w 647"/>
                  <a:gd name="T57" fmla="*/ 10 h 1508"/>
                  <a:gd name="T58" fmla="*/ 394 w 647"/>
                  <a:gd name="T59" fmla="*/ 12 h 1508"/>
                  <a:gd name="T60" fmla="*/ 436 w 647"/>
                  <a:gd name="T61" fmla="*/ 14 h 1508"/>
                  <a:gd name="T62" fmla="*/ 476 w 647"/>
                  <a:gd name="T63" fmla="*/ 17 h 1508"/>
                  <a:gd name="T64" fmla="*/ 510 w 647"/>
                  <a:gd name="T65" fmla="*/ 19 h 1508"/>
                  <a:gd name="T66" fmla="*/ 540 w 647"/>
                  <a:gd name="T67" fmla="*/ 21 h 1508"/>
                  <a:gd name="T68" fmla="*/ 565 w 647"/>
                  <a:gd name="T69" fmla="*/ 24 h 1508"/>
                  <a:gd name="T70" fmla="*/ 586 w 647"/>
                  <a:gd name="T71" fmla="*/ 26 h 1508"/>
                  <a:gd name="T72" fmla="*/ 602 w 647"/>
                  <a:gd name="T73" fmla="*/ 29 h 1508"/>
                  <a:gd name="T74" fmla="*/ 612 w 647"/>
                  <a:gd name="T75" fmla="*/ 32 h 1508"/>
                  <a:gd name="T76" fmla="*/ 617 w 647"/>
                  <a:gd name="T77" fmla="*/ 34 h 1508"/>
                  <a:gd name="T78" fmla="*/ 617 w 647"/>
                  <a:gd name="T79" fmla="*/ 37 h 1508"/>
                  <a:gd name="T80" fmla="*/ 613 w 647"/>
                  <a:gd name="T81" fmla="*/ 40 h 1508"/>
                  <a:gd name="T82" fmla="*/ 603 w 647"/>
                  <a:gd name="T83" fmla="*/ 42 h 1508"/>
                  <a:gd name="T84" fmla="*/ 588 w 647"/>
                  <a:gd name="T85" fmla="*/ 45 h 1508"/>
                  <a:gd name="T86" fmla="*/ 568 w 647"/>
                  <a:gd name="T87" fmla="*/ 47 h 1508"/>
                  <a:gd name="T88" fmla="*/ 596 w 647"/>
                  <a:gd name="T89" fmla="*/ 48 h 15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7" h="1508">
                    <a:moveTo>
                      <a:pt x="596" y="1508"/>
                    </a:moveTo>
                    <a:lnTo>
                      <a:pt x="617" y="1424"/>
                    </a:lnTo>
                    <a:lnTo>
                      <a:pt x="633" y="1341"/>
                    </a:lnTo>
                    <a:lnTo>
                      <a:pt x="643" y="1254"/>
                    </a:lnTo>
                    <a:lnTo>
                      <a:pt x="647" y="1167"/>
                    </a:lnTo>
                    <a:lnTo>
                      <a:pt x="647" y="1080"/>
                    </a:lnTo>
                    <a:lnTo>
                      <a:pt x="641" y="994"/>
                    </a:lnTo>
                    <a:lnTo>
                      <a:pt x="631" y="907"/>
                    </a:lnTo>
                    <a:lnTo>
                      <a:pt x="614" y="822"/>
                    </a:lnTo>
                    <a:lnTo>
                      <a:pt x="593" y="737"/>
                    </a:lnTo>
                    <a:lnTo>
                      <a:pt x="568" y="655"/>
                    </a:lnTo>
                    <a:lnTo>
                      <a:pt x="537" y="575"/>
                    </a:lnTo>
                    <a:lnTo>
                      <a:pt x="501" y="498"/>
                    </a:lnTo>
                    <a:lnTo>
                      <a:pt x="460" y="425"/>
                    </a:lnTo>
                    <a:lnTo>
                      <a:pt x="417" y="355"/>
                    </a:lnTo>
                    <a:lnTo>
                      <a:pt x="369" y="289"/>
                    </a:lnTo>
                    <a:lnTo>
                      <a:pt x="316" y="228"/>
                    </a:lnTo>
                    <a:lnTo>
                      <a:pt x="260" y="172"/>
                    </a:lnTo>
                    <a:lnTo>
                      <a:pt x="202" y="121"/>
                    </a:lnTo>
                    <a:lnTo>
                      <a:pt x="140" y="74"/>
                    </a:lnTo>
                    <a:lnTo>
                      <a:pt x="76" y="34"/>
                    </a:lnTo>
                    <a:lnTo>
                      <a:pt x="10" y="0"/>
                    </a:lnTo>
                    <a:lnTo>
                      <a:pt x="0" y="34"/>
                    </a:lnTo>
                    <a:lnTo>
                      <a:pt x="65" y="69"/>
                    </a:lnTo>
                    <a:lnTo>
                      <a:pt x="125" y="107"/>
                    </a:lnTo>
                    <a:lnTo>
                      <a:pt x="186" y="152"/>
                    </a:lnTo>
                    <a:lnTo>
                      <a:pt x="243" y="201"/>
                    </a:lnTo>
                    <a:lnTo>
                      <a:pt x="296" y="255"/>
                    </a:lnTo>
                    <a:lnTo>
                      <a:pt x="347" y="315"/>
                    </a:lnTo>
                    <a:lnTo>
                      <a:pt x="394" y="378"/>
                    </a:lnTo>
                    <a:lnTo>
                      <a:pt x="436" y="445"/>
                    </a:lnTo>
                    <a:lnTo>
                      <a:pt x="476" y="517"/>
                    </a:lnTo>
                    <a:lnTo>
                      <a:pt x="510" y="592"/>
                    </a:lnTo>
                    <a:lnTo>
                      <a:pt x="540" y="670"/>
                    </a:lnTo>
                    <a:lnTo>
                      <a:pt x="565" y="747"/>
                    </a:lnTo>
                    <a:lnTo>
                      <a:pt x="586" y="829"/>
                    </a:lnTo>
                    <a:lnTo>
                      <a:pt x="602" y="912"/>
                    </a:lnTo>
                    <a:lnTo>
                      <a:pt x="612" y="997"/>
                    </a:lnTo>
                    <a:lnTo>
                      <a:pt x="617" y="1080"/>
                    </a:lnTo>
                    <a:lnTo>
                      <a:pt x="617" y="1166"/>
                    </a:lnTo>
                    <a:lnTo>
                      <a:pt x="613" y="1249"/>
                    </a:lnTo>
                    <a:lnTo>
                      <a:pt x="603" y="1332"/>
                    </a:lnTo>
                    <a:lnTo>
                      <a:pt x="588" y="1415"/>
                    </a:lnTo>
                    <a:lnTo>
                      <a:pt x="568" y="1495"/>
                    </a:lnTo>
                    <a:lnTo>
                      <a:pt x="596" y="1508"/>
                    </a:lnTo>
                    <a:close/>
                  </a:path>
                </a:pathLst>
              </a:custGeom>
              <a:solidFill>
                <a:srgbClr val="D2F1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8" name="Freeform 1081"/>
              <p:cNvSpPr>
                <a:spLocks/>
              </p:cNvSpPr>
              <p:nvPr/>
            </p:nvSpPr>
            <p:spPr bwMode="auto">
              <a:xfrm>
                <a:off x="1260" y="743"/>
                <a:ext cx="627" cy="730"/>
              </a:xfrm>
              <a:custGeom>
                <a:avLst/>
                <a:gdLst>
                  <a:gd name="T0" fmla="*/ 10 w 627"/>
                  <a:gd name="T1" fmla="*/ 0 h 1461"/>
                  <a:gd name="T2" fmla="*/ 75 w 627"/>
                  <a:gd name="T3" fmla="*/ 1 h 1461"/>
                  <a:gd name="T4" fmla="*/ 135 w 627"/>
                  <a:gd name="T5" fmla="*/ 2 h 1461"/>
                  <a:gd name="T6" fmla="*/ 196 w 627"/>
                  <a:gd name="T7" fmla="*/ 3 h 1461"/>
                  <a:gd name="T8" fmla="*/ 253 w 627"/>
                  <a:gd name="T9" fmla="*/ 5 h 1461"/>
                  <a:gd name="T10" fmla="*/ 306 w 627"/>
                  <a:gd name="T11" fmla="*/ 6 h 1461"/>
                  <a:gd name="T12" fmla="*/ 357 w 627"/>
                  <a:gd name="T13" fmla="*/ 8 h 1461"/>
                  <a:gd name="T14" fmla="*/ 404 w 627"/>
                  <a:gd name="T15" fmla="*/ 10 h 1461"/>
                  <a:gd name="T16" fmla="*/ 446 w 627"/>
                  <a:gd name="T17" fmla="*/ 12 h 1461"/>
                  <a:gd name="T18" fmla="*/ 486 w 627"/>
                  <a:gd name="T19" fmla="*/ 15 h 1461"/>
                  <a:gd name="T20" fmla="*/ 520 w 627"/>
                  <a:gd name="T21" fmla="*/ 17 h 1461"/>
                  <a:gd name="T22" fmla="*/ 550 w 627"/>
                  <a:gd name="T23" fmla="*/ 19 h 1461"/>
                  <a:gd name="T24" fmla="*/ 575 w 627"/>
                  <a:gd name="T25" fmla="*/ 22 h 1461"/>
                  <a:gd name="T26" fmla="*/ 596 w 627"/>
                  <a:gd name="T27" fmla="*/ 24 h 1461"/>
                  <a:gd name="T28" fmla="*/ 612 w 627"/>
                  <a:gd name="T29" fmla="*/ 27 h 1461"/>
                  <a:gd name="T30" fmla="*/ 622 w 627"/>
                  <a:gd name="T31" fmla="*/ 30 h 1461"/>
                  <a:gd name="T32" fmla="*/ 627 w 627"/>
                  <a:gd name="T33" fmla="*/ 32 h 1461"/>
                  <a:gd name="T34" fmla="*/ 627 w 627"/>
                  <a:gd name="T35" fmla="*/ 35 h 1461"/>
                  <a:gd name="T36" fmla="*/ 623 w 627"/>
                  <a:gd name="T37" fmla="*/ 37 h 1461"/>
                  <a:gd name="T38" fmla="*/ 613 w 627"/>
                  <a:gd name="T39" fmla="*/ 40 h 1461"/>
                  <a:gd name="T40" fmla="*/ 598 w 627"/>
                  <a:gd name="T41" fmla="*/ 43 h 1461"/>
                  <a:gd name="T42" fmla="*/ 578 w 627"/>
                  <a:gd name="T43" fmla="*/ 45 h 1461"/>
                  <a:gd name="T44" fmla="*/ 548 w 627"/>
                  <a:gd name="T45" fmla="*/ 45 h 1461"/>
                  <a:gd name="T46" fmla="*/ 568 w 627"/>
                  <a:gd name="T47" fmla="*/ 42 h 1461"/>
                  <a:gd name="T48" fmla="*/ 583 w 627"/>
                  <a:gd name="T49" fmla="*/ 40 h 1461"/>
                  <a:gd name="T50" fmla="*/ 592 w 627"/>
                  <a:gd name="T51" fmla="*/ 37 h 1461"/>
                  <a:gd name="T52" fmla="*/ 596 w 627"/>
                  <a:gd name="T53" fmla="*/ 34 h 1461"/>
                  <a:gd name="T54" fmla="*/ 595 w 627"/>
                  <a:gd name="T55" fmla="*/ 32 h 1461"/>
                  <a:gd name="T56" fmla="*/ 588 w 627"/>
                  <a:gd name="T57" fmla="*/ 29 h 1461"/>
                  <a:gd name="T58" fmla="*/ 576 w 627"/>
                  <a:gd name="T59" fmla="*/ 26 h 1461"/>
                  <a:gd name="T60" fmla="*/ 558 w 627"/>
                  <a:gd name="T61" fmla="*/ 24 h 1461"/>
                  <a:gd name="T62" fmla="*/ 535 w 627"/>
                  <a:gd name="T63" fmla="*/ 21 h 1461"/>
                  <a:gd name="T64" fmla="*/ 507 w 627"/>
                  <a:gd name="T65" fmla="*/ 19 h 1461"/>
                  <a:gd name="T66" fmla="*/ 475 w 627"/>
                  <a:gd name="T67" fmla="*/ 16 h 1461"/>
                  <a:gd name="T68" fmla="*/ 436 w 627"/>
                  <a:gd name="T69" fmla="*/ 14 h 1461"/>
                  <a:gd name="T70" fmla="*/ 396 w 627"/>
                  <a:gd name="T71" fmla="*/ 12 h 1461"/>
                  <a:gd name="T72" fmla="*/ 349 w 627"/>
                  <a:gd name="T73" fmla="*/ 10 h 1461"/>
                  <a:gd name="T74" fmla="*/ 298 w 627"/>
                  <a:gd name="T75" fmla="*/ 8 h 1461"/>
                  <a:gd name="T76" fmla="*/ 244 w 627"/>
                  <a:gd name="T77" fmla="*/ 6 h 1461"/>
                  <a:gd name="T78" fmla="*/ 188 w 627"/>
                  <a:gd name="T79" fmla="*/ 4 h 1461"/>
                  <a:gd name="T80" fmla="*/ 127 w 627"/>
                  <a:gd name="T81" fmla="*/ 3 h 1461"/>
                  <a:gd name="T82" fmla="*/ 65 w 627"/>
                  <a:gd name="T83" fmla="*/ 2 h 1461"/>
                  <a:gd name="T84" fmla="*/ 0 w 627"/>
                  <a:gd name="T85" fmla="*/ 1 h 1461"/>
                  <a:gd name="T86" fmla="*/ 10 w 627"/>
                  <a:gd name="T87" fmla="*/ 0 h 14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27" h="1461">
                    <a:moveTo>
                      <a:pt x="10" y="0"/>
                    </a:moveTo>
                    <a:lnTo>
                      <a:pt x="75" y="35"/>
                    </a:lnTo>
                    <a:lnTo>
                      <a:pt x="135" y="73"/>
                    </a:lnTo>
                    <a:lnTo>
                      <a:pt x="196" y="118"/>
                    </a:lnTo>
                    <a:lnTo>
                      <a:pt x="253" y="167"/>
                    </a:lnTo>
                    <a:lnTo>
                      <a:pt x="306" y="221"/>
                    </a:lnTo>
                    <a:lnTo>
                      <a:pt x="357" y="281"/>
                    </a:lnTo>
                    <a:lnTo>
                      <a:pt x="404" y="344"/>
                    </a:lnTo>
                    <a:lnTo>
                      <a:pt x="446" y="411"/>
                    </a:lnTo>
                    <a:lnTo>
                      <a:pt x="486" y="483"/>
                    </a:lnTo>
                    <a:lnTo>
                      <a:pt x="520" y="558"/>
                    </a:lnTo>
                    <a:lnTo>
                      <a:pt x="550" y="636"/>
                    </a:lnTo>
                    <a:lnTo>
                      <a:pt x="575" y="713"/>
                    </a:lnTo>
                    <a:lnTo>
                      <a:pt x="596" y="795"/>
                    </a:lnTo>
                    <a:lnTo>
                      <a:pt x="612" y="878"/>
                    </a:lnTo>
                    <a:lnTo>
                      <a:pt x="622" y="963"/>
                    </a:lnTo>
                    <a:lnTo>
                      <a:pt x="627" y="1046"/>
                    </a:lnTo>
                    <a:lnTo>
                      <a:pt x="627" y="1132"/>
                    </a:lnTo>
                    <a:lnTo>
                      <a:pt x="623" y="1215"/>
                    </a:lnTo>
                    <a:lnTo>
                      <a:pt x="613" y="1298"/>
                    </a:lnTo>
                    <a:lnTo>
                      <a:pt x="598" y="1381"/>
                    </a:lnTo>
                    <a:lnTo>
                      <a:pt x="578" y="1461"/>
                    </a:lnTo>
                    <a:lnTo>
                      <a:pt x="548" y="1447"/>
                    </a:lnTo>
                    <a:lnTo>
                      <a:pt x="568" y="1365"/>
                    </a:lnTo>
                    <a:lnTo>
                      <a:pt x="583" y="1282"/>
                    </a:lnTo>
                    <a:lnTo>
                      <a:pt x="592" y="1199"/>
                    </a:lnTo>
                    <a:lnTo>
                      <a:pt x="596" y="1113"/>
                    </a:lnTo>
                    <a:lnTo>
                      <a:pt x="595" y="1027"/>
                    </a:lnTo>
                    <a:lnTo>
                      <a:pt x="588" y="941"/>
                    </a:lnTo>
                    <a:lnTo>
                      <a:pt x="576" y="856"/>
                    </a:lnTo>
                    <a:lnTo>
                      <a:pt x="558" y="773"/>
                    </a:lnTo>
                    <a:lnTo>
                      <a:pt x="535" y="692"/>
                    </a:lnTo>
                    <a:lnTo>
                      <a:pt x="507" y="612"/>
                    </a:lnTo>
                    <a:lnTo>
                      <a:pt x="475" y="534"/>
                    </a:lnTo>
                    <a:lnTo>
                      <a:pt x="436" y="462"/>
                    </a:lnTo>
                    <a:lnTo>
                      <a:pt x="396" y="391"/>
                    </a:lnTo>
                    <a:lnTo>
                      <a:pt x="349" y="326"/>
                    </a:lnTo>
                    <a:lnTo>
                      <a:pt x="298" y="264"/>
                    </a:lnTo>
                    <a:lnTo>
                      <a:pt x="244" y="208"/>
                    </a:lnTo>
                    <a:lnTo>
                      <a:pt x="188" y="156"/>
                    </a:lnTo>
                    <a:lnTo>
                      <a:pt x="127" y="111"/>
                    </a:lnTo>
                    <a:lnTo>
                      <a:pt x="65" y="71"/>
                    </a:lnTo>
                    <a:lnTo>
                      <a:pt x="0" y="36"/>
                    </a:lnTo>
                    <a:lnTo>
                      <a:pt x="10" y="0"/>
                    </a:lnTo>
                    <a:close/>
                  </a:path>
                </a:pathLst>
              </a:custGeom>
              <a:solidFill>
                <a:srgbClr val="D4F0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29" name="Freeform 1082"/>
              <p:cNvSpPr>
                <a:spLocks/>
              </p:cNvSpPr>
              <p:nvPr/>
            </p:nvSpPr>
            <p:spPr bwMode="auto">
              <a:xfrm>
                <a:off x="1248" y="761"/>
                <a:ext cx="608" cy="705"/>
              </a:xfrm>
              <a:custGeom>
                <a:avLst/>
                <a:gdLst>
                  <a:gd name="T0" fmla="*/ 560 w 608"/>
                  <a:gd name="T1" fmla="*/ 44 h 1411"/>
                  <a:gd name="T2" fmla="*/ 580 w 608"/>
                  <a:gd name="T3" fmla="*/ 41 h 1411"/>
                  <a:gd name="T4" fmla="*/ 595 w 608"/>
                  <a:gd name="T5" fmla="*/ 38 h 1411"/>
                  <a:gd name="T6" fmla="*/ 604 w 608"/>
                  <a:gd name="T7" fmla="*/ 36 h 1411"/>
                  <a:gd name="T8" fmla="*/ 608 w 608"/>
                  <a:gd name="T9" fmla="*/ 33 h 1411"/>
                  <a:gd name="T10" fmla="*/ 607 w 608"/>
                  <a:gd name="T11" fmla="*/ 30 h 1411"/>
                  <a:gd name="T12" fmla="*/ 600 w 608"/>
                  <a:gd name="T13" fmla="*/ 28 h 1411"/>
                  <a:gd name="T14" fmla="*/ 588 w 608"/>
                  <a:gd name="T15" fmla="*/ 25 h 1411"/>
                  <a:gd name="T16" fmla="*/ 570 w 608"/>
                  <a:gd name="T17" fmla="*/ 23 h 1411"/>
                  <a:gd name="T18" fmla="*/ 547 w 608"/>
                  <a:gd name="T19" fmla="*/ 20 h 1411"/>
                  <a:gd name="T20" fmla="*/ 519 w 608"/>
                  <a:gd name="T21" fmla="*/ 18 h 1411"/>
                  <a:gd name="T22" fmla="*/ 487 w 608"/>
                  <a:gd name="T23" fmla="*/ 15 h 1411"/>
                  <a:gd name="T24" fmla="*/ 448 w 608"/>
                  <a:gd name="T25" fmla="*/ 13 h 1411"/>
                  <a:gd name="T26" fmla="*/ 408 w 608"/>
                  <a:gd name="T27" fmla="*/ 11 h 1411"/>
                  <a:gd name="T28" fmla="*/ 361 w 608"/>
                  <a:gd name="T29" fmla="*/ 9 h 1411"/>
                  <a:gd name="T30" fmla="*/ 310 w 608"/>
                  <a:gd name="T31" fmla="*/ 7 h 1411"/>
                  <a:gd name="T32" fmla="*/ 256 w 608"/>
                  <a:gd name="T33" fmla="*/ 5 h 1411"/>
                  <a:gd name="T34" fmla="*/ 200 w 608"/>
                  <a:gd name="T35" fmla="*/ 3 h 1411"/>
                  <a:gd name="T36" fmla="*/ 139 w 608"/>
                  <a:gd name="T37" fmla="*/ 2 h 1411"/>
                  <a:gd name="T38" fmla="*/ 77 w 608"/>
                  <a:gd name="T39" fmla="*/ 1 h 1411"/>
                  <a:gd name="T40" fmla="*/ 12 w 608"/>
                  <a:gd name="T41" fmla="*/ 0 h 1411"/>
                  <a:gd name="T42" fmla="*/ 0 w 608"/>
                  <a:gd name="T43" fmla="*/ 1 h 1411"/>
                  <a:gd name="T44" fmla="*/ 64 w 608"/>
                  <a:gd name="T45" fmla="*/ 2 h 1411"/>
                  <a:gd name="T46" fmla="*/ 123 w 608"/>
                  <a:gd name="T47" fmla="*/ 3 h 1411"/>
                  <a:gd name="T48" fmla="*/ 181 w 608"/>
                  <a:gd name="T49" fmla="*/ 4 h 1411"/>
                  <a:gd name="T50" fmla="*/ 236 w 608"/>
                  <a:gd name="T51" fmla="*/ 6 h 1411"/>
                  <a:gd name="T52" fmla="*/ 289 w 608"/>
                  <a:gd name="T53" fmla="*/ 8 h 1411"/>
                  <a:gd name="T54" fmla="*/ 337 w 608"/>
                  <a:gd name="T55" fmla="*/ 9 h 1411"/>
                  <a:gd name="T56" fmla="*/ 381 w 608"/>
                  <a:gd name="T57" fmla="*/ 11 h 1411"/>
                  <a:gd name="T58" fmla="*/ 422 w 608"/>
                  <a:gd name="T59" fmla="*/ 13 h 1411"/>
                  <a:gd name="T60" fmla="*/ 458 w 608"/>
                  <a:gd name="T61" fmla="*/ 16 h 1411"/>
                  <a:gd name="T62" fmla="*/ 489 w 608"/>
                  <a:gd name="T63" fmla="*/ 18 h 1411"/>
                  <a:gd name="T64" fmla="*/ 516 w 608"/>
                  <a:gd name="T65" fmla="*/ 20 h 1411"/>
                  <a:gd name="T66" fmla="*/ 539 w 608"/>
                  <a:gd name="T67" fmla="*/ 23 h 1411"/>
                  <a:gd name="T68" fmla="*/ 556 w 608"/>
                  <a:gd name="T69" fmla="*/ 25 h 1411"/>
                  <a:gd name="T70" fmla="*/ 567 w 608"/>
                  <a:gd name="T71" fmla="*/ 28 h 1411"/>
                  <a:gd name="T72" fmla="*/ 574 w 608"/>
                  <a:gd name="T73" fmla="*/ 31 h 1411"/>
                  <a:gd name="T74" fmla="*/ 576 w 608"/>
                  <a:gd name="T75" fmla="*/ 33 h 1411"/>
                  <a:gd name="T76" fmla="*/ 571 w 608"/>
                  <a:gd name="T77" fmla="*/ 36 h 1411"/>
                  <a:gd name="T78" fmla="*/ 563 w 608"/>
                  <a:gd name="T79" fmla="*/ 38 h 1411"/>
                  <a:gd name="T80" fmla="*/ 547 w 608"/>
                  <a:gd name="T81" fmla="*/ 41 h 1411"/>
                  <a:gd name="T82" fmla="*/ 529 w 608"/>
                  <a:gd name="T83" fmla="*/ 43 h 1411"/>
                  <a:gd name="T84" fmla="*/ 560 w 608"/>
                  <a:gd name="T85" fmla="*/ 44 h 14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8" h="1411">
                    <a:moveTo>
                      <a:pt x="560" y="1411"/>
                    </a:moveTo>
                    <a:lnTo>
                      <a:pt x="580" y="1329"/>
                    </a:lnTo>
                    <a:lnTo>
                      <a:pt x="595" y="1246"/>
                    </a:lnTo>
                    <a:lnTo>
                      <a:pt x="604" y="1163"/>
                    </a:lnTo>
                    <a:lnTo>
                      <a:pt x="608" y="1077"/>
                    </a:lnTo>
                    <a:lnTo>
                      <a:pt x="607" y="991"/>
                    </a:lnTo>
                    <a:lnTo>
                      <a:pt x="600" y="905"/>
                    </a:lnTo>
                    <a:lnTo>
                      <a:pt x="588" y="820"/>
                    </a:lnTo>
                    <a:lnTo>
                      <a:pt x="570" y="737"/>
                    </a:lnTo>
                    <a:lnTo>
                      <a:pt x="547" y="656"/>
                    </a:lnTo>
                    <a:lnTo>
                      <a:pt x="519" y="576"/>
                    </a:lnTo>
                    <a:lnTo>
                      <a:pt x="487" y="498"/>
                    </a:lnTo>
                    <a:lnTo>
                      <a:pt x="448" y="426"/>
                    </a:lnTo>
                    <a:lnTo>
                      <a:pt x="408" y="355"/>
                    </a:lnTo>
                    <a:lnTo>
                      <a:pt x="361" y="290"/>
                    </a:lnTo>
                    <a:lnTo>
                      <a:pt x="310" y="228"/>
                    </a:lnTo>
                    <a:lnTo>
                      <a:pt x="256" y="172"/>
                    </a:lnTo>
                    <a:lnTo>
                      <a:pt x="200" y="120"/>
                    </a:lnTo>
                    <a:lnTo>
                      <a:pt x="139" y="75"/>
                    </a:lnTo>
                    <a:lnTo>
                      <a:pt x="77" y="35"/>
                    </a:lnTo>
                    <a:lnTo>
                      <a:pt x="12" y="0"/>
                    </a:lnTo>
                    <a:lnTo>
                      <a:pt x="0" y="38"/>
                    </a:lnTo>
                    <a:lnTo>
                      <a:pt x="64" y="71"/>
                    </a:lnTo>
                    <a:lnTo>
                      <a:pt x="123" y="111"/>
                    </a:lnTo>
                    <a:lnTo>
                      <a:pt x="181" y="154"/>
                    </a:lnTo>
                    <a:lnTo>
                      <a:pt x="236" y="203"/>
                    </a:lnTo>
                    <a:lnTo>
                      <a:pt x="289" y="257"/>
                    </a:lnTo>
                    <a:lnTo>
                      <a:pt x="337" y="317"/>
                    </a:lnTo>
                    <a:lnTo>
                      <a:pt x="381" y="381"/>
                    </a:lnTo>
                    <a:lnTo>
                      <a:pt x="422" y="447"/>
                    </a:lnTo>
                    <a:lnTo>
                      <a:pt x="458" y="518"/>
                    </a:lnTo>
                    <a:lnTo>
                      <a:pt x="489" y="592"/>
                    </a:lnTo>
                    <a:lnTo>
                      <a:pt x="516" y="668"/>
                    </a:lnTo>
                    <a:lnTo>
                      <a:pt x="539" y="748"/>
                    </a:lnTo>
                    <a:lnTo>
                      <a:pt x="556" y="828"/>
                    </a:lnTo>
                    <a:lnTo>
                      <a:pt x="567" y="909"/>
                    </a:lnTo>
                    <a:lnTo>
                      <a:pt x="574" y="992"/>
                    </a:lnTo>
                    <a:lnTo>
                      <a:pt x="576" y="1074"/>
                    </a:lnTo>
                    <a:lnTo>
                      <a:pt x="571" y="1157"/>
                    </a:lnTo>
                    <a:lnTo>
                      <a:pt x="563" y="1239"/>
                    </a:lnTo>
                    <a:lnTo>
                      <a:pt x="547" y="1318"/>
                    </a:lnTo>
                    <a:lnTo>
                      <a:pt x="529" y="1396"/>
                    </a:lnTo>
                    <a:lnTo>
                      <a:pt x="560" y="1411"/>
                    </a:lnTo>
                    <a:close/>
                  </a:path>
                </a:pathLst>
              </a:custGeom>
              <a:solidFill>
                <a:srgbClr val="D6F0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0" name="Freeform 1083"/>
              <p:cNvSpPr>
                <a:spLocks/>
              </p:cNvSpPr>
              <p:nvPr/>
            </p:nvSpPr>
            <p:spPr bwMode="auto">
              <a:xfrm>
                <a:off x="1237" y="780"/>
                <a:ext cx="587" cy="679"/>
              </a:xfrm>
              <a:custGeom>
                <a:avLst/>
                <a:gdLst>
                  <a:gd name="T0" fmla="*/ 11 w 587"/>
                  <a:gd name="T1" fmla="*/ 0 h 1358"/>
                  <a:gd name="T2" fmla="*/ 75 w 587"/>
                  <a:gd name="T3" fmla="*/ 2 h 1358"/>
                  <a:gd name="T4" fmla="*/ 134 w 587"/>
                  <a:gd name="T5" fmla="*/ 3 h 1358"/>
                  <a:gd name="T6" fmla="*/ 192 w 587"/>
                  <a:gd name="T7" fmla="*/ 4 h 1358"/>
                  <a:gd name="T8" fmla="*/ 247 w 587"/>
                  <a:gd name="T9" fmla="*/ 6 h 1358"/>
                  <a:gd name="T10" fmla="*/ 300 w 587"/>
                  <a:gd name="T11" fmla="*/ 7 h 1358"/>
                  <a:gd name="T12" fmla="*/ 348 w 587"/>
                  <a:gd name="T13" fmla="*/ 9 h 1358"/>
                  <a:gd name="T14" fmla="*/ 392 w 587"/>
                  <a:gd name="T15" fmla="*/ 11 h 1358"/>
                  <a:gd name="T16" fmla="*/ 433 w 587"/>
                  <a:gd name="T17" fmla="*/ 13 h 1358"/>
                  <a:gd name="T18" fmla="*/ 469 w 587"/>
                  <a:gd name="T19" fmla="*/ 15 h 1358"/>
                  <a:gd name="T20" fmla="*/ 500 w 587"/>
                  <a:gd name="T21" fmla="*/ 18 h 1358"/>
                  <a:gd name="T22" fmla="*/ 527 w 587"/>
                  <a:gd name="T23" fmla="*/ 20 h 1358"/>
                  <a:gd name="T24" fmla="*/ 550 w 587"/>
                  <a:gd name="T25" fmla="*/ 23 h 1358"/>
                  <a:gd name="T26" fmla="*/ 567 w 587"/>
                  <a:gd name="T27" fmla="*/ 25 h 1358"/>
                  <a:gd name="T28" fmla="*/ 578 w 587"/>
                  <a:gd name="T29" fmla="*/ 28 h 1358"/>
                  <a:gd name="T30" fmla="*/ 585 w 587"/>
                  <a:gd name="T31" fmla="*/ 30 h 1358"/>
                  <a:gd name="T32" fmla="*/ 587 w 587"/>
                  <a:gd name="T33" fmla="*/ 33 h 1358"/>
                  <a:gd name="T34" fmla="*/ 582 w 587"/>
                  <a:gd name="T35" fmla="*/ 35 h 1358"/>
                  <a:gd name="T36" fmla="*/ 574 w 587"/>
                  <a:gd name="T37" fmla="*/ 38 h 1358"/>
                  <a:gd name="T38" fmla="*/ 558 w 587"/>
                  <a:gd name="T39" fmla="*/ 40 h 1358"/>
                  <a:gd name="T40" fmla="*/ 540 w 587"/>
                  <a:gd name="T41" fmla="*/ 43 h 1358"/>
                  <a:gd name="T42" fmla="*/ 506 w 587"/>
                  <a:gd name="T43" fmla="*/ 42 h 1358"/>
                  <a:gd name="T44" fmla="*/ 526 w 587"/>
                  <a:gd name="T45" fmla="*/ 40 h 1358"/>
                  <a:gd name="T46" fmla="*/ 540 w 587"/>
                  <a:gd name="T47" fmla="*/ 37 h 1358"/>
                  <a:gd name="T48" fmla="*/ 549 w 587"/>
                  <a:gd name="T49" fmla="*/ 35 h 1358"/>
                  <a:gd name="T50" fmla="*/ 551 w 587"/>
                  <a:gd name="T51" fmla="*/ 32 h 1358"/>
                  <a:gd name="T52" fmla="*/ 549 w 587"/>
                  <a:gd name="T53" fmla="*/ 30 h 1358"/>
                  <a:gd name="T54" fmla="*/ 540 w 587"/>
                  <a:gd name="T55" fmla="*/ 27 h 1358"/>
                  <a:gd name="T56" fmla="*/ 527 w 587"/>
                  <a:gd name="T57" fmla="*/ 25 h 1358"/>
                  <a:gd name="T58" fmla="*/ 508 w 587"/>
                  <a:gd name="T59" fmla="*/ 22 h 1358"/>
                  <a:gd name="T60" fmla="*/ 484 w 587"/>
                  <a:gd name="T61" fmla="*/ 20 h 1358"/>
                  <a:gd name="T62" fmla="*/ 454 w 587"/>
                  <a:gd name="T63" fmla="*/ 17 h 1358"/>
                  <a:gd name="T64" fmla="*/ 419 w 587"/>
                  <a:gd name="T65" fmla="*/ 15 h 1358"/>
                  <a:gd name="T66" fmla="*/ 380 w 587"/>
                  <a:gd name="T67" fmla="*/ 13 h 1358"/>
                  <a:gd name="T68" fmla="*/ 337 w 587"/>
                  <a:gd name="T69" fmla="*/ 11 h 1358"/>
                  <a:gd name="T70" fmla="*/ 288 w 587"/>
                  <a:gd name="T71" fmla="*/ 9 h 1358"/>
                  <a:gd name="T72" fmla="*/ 238 w 587"/>
                  <a:gd name="T73" fmla="*/ 7 h 1358"/>
                  <a:gd name="T74" fmla="*/ 182 w 587"/>
                  <a:gd name="T75" fmla="*/ 5 h 1358"/>
                  <a:gd name="T76" fmla="*/ 125 w 587"/>
                  <a:gd name="T77" fmla="*/ 4 h 1358"/>
                  <a:gd name="T78" fmla="*/ 64 w 587"/>
                  <a:gd name="T79" fmla="*/ 3 h 1358"/>
                  <a:gd name="T80" fmla="*/ 0 w 587"/>
                  <a:gd name="T81" fmla="*/ 2 h 1358"/>
                  <a:gd name="T82" fmla="*/ 11 w 587"/>
                  <a:gd name="T83" fmla="*/ 0 h 13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7" h="1358">
                    <a:moveTo>
                      <a:pt x="11" y="0"/>
                    </a:moveTo>
                    <a:lnTo>
                      <a:pt x="75" y="33"/>
                    </a:lnTo>
                    <a:lnTo>
                      <a:pt x="134" y="73"/>
                    </a:lnTo>
                    <a:lnTo>
                      <a:pt x="192" y="116"/>
                    </a:lnTo>
                    <a:lnTo>
                      <a:pt x="247" y="165"/>
                    </a:lnTo>
                    <a:lnTo>
                      <a:pt x="300" y="219"/>
                    </a:lnTo>
                    <a:lnTo>
                      <a:pt x="348" y="279"/>
                    </a:lnTo>
                    <a:lnTo>
                      <a:pt x="392" y="343"/>
                    </a:lnTo>
                    <a:lnTo>
                      <a:pt x="433" y="409"/>
                    </a:lnTo>
                    <a:lnTo>
                      <a:pt x="469" y="480"/>
                    </a:lnTo>
                    <a:lnTo>
                      <a:pt x="500" y="554"/>
                    </a:lnTo>
                    <a:lnTo>
                      <a:pt x="527" y="630"/>
                    </a:lnTo>
                    <a:lnTo>
                      <a:pt x="550" y="710"/>
                    </a:lnTo>
                    <a:lnTo>
                      <a:pt x="567" y="790"/>
                    </a:lnTo>
                    <a:lnTo>
                      <a:pt x="578" y="871"/>
                    </a:lnTo>
                    <a:lnTo>
                      <a:pt x="585" y="954"/>
                    </a:lnTo>
                    <a:lnTo>
                      <a:pt x="587" y="1036"/>
                    </a:lnTo>
                    <a:lnTo>
                      <a:pt x="582" y="1119"/>
                    </a:lnTo>
                    <a:lnTo>
                      <a:pt x="574" y="1201"/>
                    </a:lnTo>
                    <a:lnTo>
                      <a:pt x="558" y="1280"/>
                    </a:lnTo>
                    <a:lnTo>
                      <a:pt x="540" y="1358"/>
                    </a:lnTo>
                    <a:lnTo>
                      <a:pt x="506" y="1342"/>
                    </a:lnTo>
                    <a:lnTo>
                      <a:pt x="526" y="1264"/>
                    </a:lnTo>
                    <a:lnTo>
                      <a:pt x="540" y="1182"/>
                    </a:lnTo>
                    <a:lnTo>
                      <a:pt x="549" y="1101"/>
                    </a:lnTo>
                    <a:lnTo>
                      <a:pt x="551" y="1018"/>
                    </a:lnTo>
                    <a:lnTo>
                      <a:pt x="549" y="934"/>
                    </a:lnTo>
                    <a:lnTo>
                      <a:pt x="540" y="851"/>
                    </a:lnTo>
                    <a:lnTo>
                      <a:pt x="527" y="770"/>
                    </a:lnTo>
                    <a:lnTo>
                      <a:pt x="508" y="688"/>
                    </a:lnTo>
                    <a:lnTo>
                      <a:pt x="484" y="610"/>
                    </a:lnTo>
                    <a:lnTo>
                      <a:pt x="454" y="534"/>
                    </a:lnTo>
                    <a:lnTo>
                      <a:pt x="419" y="462"/>
                    </a:lnTo>
                    <a:lnTo>
                      <a:pt x="380" y="391"/>
                    </a:lnTo>
                    <a:lnTo>
                      <a:pt x="337" y="326"/>
                    </a:lnTo>
                    <a:lnTo>
                      <a:pt x="288" y="265"/>
                    </a:lnTo>
                    <a:lnTo>
                      <a:pt x="238" y="209"/>
                    </a:lnTo>
                    <a:lnTo>
                      <a:pt x="182" y="158"/>
                    </a:lnTo>
                    <a:lnTo>
                      <a:pt x="125" y="113"/>
                    </a:lnTo>
                    <a:lnTo>
                      <a:pt x="64" y="75"/>
                    </a:lnTo>
                    <a:lnTo>
                      <a:pt x="0" y="42"/>
                    </a:lnTo>
                    <a:lnTo>
                      <a:pt x="11" y="0"/>
                    </a:lnTo>
                    <a:close/>
                  </a:path>
                </a:pathLst>
              </a:custGeom>
              <a:solidFill>
                <a:srgbClr val="D8EF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1" name="Freeform 1084"/>
              <p:cNvSpPr>
                <a:spLocks/>
              </p:cNvSpPr>
              <p:nvPr/>
            </p:nvSpPr>
            <p:spPr bwMode="auto">
              <a:xfrm>
                <a:off x="1226" y="801"/>
                <a:ext cx="562" cy="649"/>
              </a:xfrm>
              <a:custGeom>
                <a:avLst/>
                <a:gdLst>
                  <a:gd name="T0" fmla="*/ 517 w 562"/>
                  <a:gd name="T1" fmla="*/ 40 h 1300"/>
                  <a:gd name="T2" fmla="*/ 537 w 562"/>
                  <a:gd name="T3" fmla="*/ 38 h 1300"/>
                  <a:gd name="T4" fmla="*/ 551 w 562"/>
                  <a:gd name="T5" fmla="*/ 35 h 1300"/>
                  <a:gd name="T6" fmla="*/ 560 w 562"/>
                  <a:gd name="T7" fmla="*/ 33 h 1300"/>
                  <a:gd name="T8" fmla="*/ 562 w 562"/>
                  <a:gd name="T9" fmla="*/ 30 h 1300"/>
                  <a:gd name="T10" fmla="*/ 560 w 562"/>
                  <a:gd name="T11" fmla="*/ 27 h 1300"/>
                  <a:gd name="T12" fmla="*/ 551 w 562"/>
                  <a:gd name="T13" fmla="*/ 25 h 1300"/>
                  <a:gd name="T14" fmla="*/ 538 w 562"/>
                  <a:gd name="T15" fmla="*/ 22 h 1300"/>
                  <a:gd name="T16" fmla="*/ 519 w 562"/>
                  <a:gd name="T17" fmla="*/ 20 h 1300"/>
                  <a:gd name="T18" fmla="*/ 495 w 562"/>
                  <a:gd name="T19" fmla="*/ 17 h 1300"/>
                  <a:gd name="T20" fmla="*/ 465 w 562"/>
                  <a:gd name="T21" fmla="*/ 15 h 1300"/>
                  <a:gd name="T22" fmla="*/ 430 w 562"/>
                  <a:gd name="T23" fmla="*/ 13 h 1300"/>
                  <a:gd name="T24" fmla="*/ 391 w 562"/>
                  <a:gd name="T25" fmla="*/ 10 h 1300"/>
                  <a:gd name="T26" fmla="*/ 348 w 562"/>
                  <a:gd name="T27" fmla="*/ 8 h 1300"/>
                  <a:gd name="T28" fmla="*/ 299 w 562"/>
                  <a:gd name="T29" fmla="*/ 6 h 1300"/>
                  <a:gd name="T30" fmla="*/ 249 w 562"/>
                  <a:gd name="T31" fmla="*/ 5 h 1300"/>
                  <a:gd name="T32" fmla="*/ 193 w 562"/>
                  <a:gd name="T33" fmla="*/ 3 h 1300"/>
                  <a:gd name="T34" fmla="*/ 136 w 562"/>
                  <a:gd name="T35" fmla="*/ 2 h 1300"/>
                  <a:gd name="T36" fmla="*/ 75 w 562"/>
                  <a:gd name="T37" fmla="*/ 1 h 1300"/>
                  <a:gd name="T38" fmla="*/ 11 w 562"/>
                  <a:gd name="T39" fmla="*/ 0 h 1300"/>
                  <a:gd name="T40" fmla="*/ 0 w 562"/>
                  <a:gd name="T41" fmla="*/ 1 h 1300"/>
                  <a:gd name="T42" fmla="*/ 59 w 562"/>
                  <a:gd name="T43" fmla="*/ 2 h 1300"/>
                  <a:gd name="T44" fmla="*/ 117 w 562"/>
                  <a:gd name="T45" fmla="*/ 3 h 1300"/>
                  <a:gd name="T46" fmla="*/ 172 w 562"/>
                  <a:gd name="T47" fmla="*/ 4 h 1300"/>
                  <a:gd name="T48" fmla="*/ 226 w 562"/>
                  <a:gd name="T49" fmla="*/ 6 h 1300"/>
                  <a:gd name="T50" fmla="*/ 274 w 562"/>
                  <a:gd name="T51" fmla="*/ 7 h 1300"/>
                  <a:gd name="T52" fmla="*/ 321 w 562"/>
                  <a:gd name="T53" fmla="*/ 9 h 1300"/>
                  <a:gd name="T54" fmla="*/ 362 w 562"/>
                  <a:gd name="T55" fmla="*/ 11 h 1300"/>
                  <a:gd name="T56" fmla="*/ 400 w 562"/>
                  <a:gd name="T57" fmla="*/ 13 h 1300"/>
                  <a:gd name="T58" fmla="*/ 432 w 562"/>
                  <a:gd name="T59" fmla="*/ 16 h 1300"/>
                  <a:gd name="T60" fmla="*/ 461 w 562"/>
                  <a:gd name="T61" fmla="*/ 18 h 1300"/>
                  <a:gd name="T62" fmla="*/ 483 w 562"/>
                  <a:gd name="T63" fmla="*/ 20 h 1300"/>
                  <a:gd name="T64" fmla="*/ 502 w 562"/>
                  <a:gd name="T65" fmla="*/ 23 h 1300"/>
                  <a:gd name="T66" fmla="*/ 516 w 562"/>
                  <a:gd name="T67" fmla="*/ 25 h 1300"/>
                  <a:gd name="T68" fmla="*/ 523 w 562"/>
                  <a:gd name="T69" fmla="*/ 27 h 1300"/>
                  <a:gd name="T70" fmla="*/ 526 w 562"/>
                  <a:gd name="T71" fmla="*/ 30 h 1300"/>
                  <a:gd name="T72" fmla="*/ 523 w 562"/>
                  <a:gd name="T73" fmla="*/ 32 h 1300"/>
                  <a:gd name="T74" fmla="*/ 514 w 562"/>
                  <a:gd name="T75" fmla="*/ 35 h 1300"/>
                  <a:gd name="T76" fmla="*/ 502 w 562"/>
                  <a:gd name="T77" fmla="*/ 37 h 1300"/>
                  <a:gd name="T78" fmla="*/ 483 w 562"/>
                  <a:gd name="T79" fmla="*/ 40 h 1300"/>
                  <a:gd name="T80" fmla="*/ 517 w 562"/>
                  <a:gd name="T81" fmla="*/ 40 h 1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62" h="1300">
                    <a:moveTo>
                      <a:pt x="517" y="1300"/>
                    </a:moveTo>
                    <a:lnTo>
                      <a:pt x="537" y="1222"/>
                    </a:lnTo>
                    <a:lnTo>
                      <a:pt x="551" y="1140"/>
                    </a:lnTo>
                    <a:lnTo>
                      <a:pt x="560" y="1059"/>
                    </a:lnTo>
                    <a:lnTo>
                      <a:pt x="562" y="976"/>
                    </a:lnTo>
                    <a:lnTo>
                      <a:pt x="560" y="892"/>
                    </a:lnTo>
                    <a:lnTo>
                      <a:pt x="551" y="809"/>
                    </a:lnTo>
                    <a:lnTo>
                      <a:pt x="538" y="728"/>
                    </a:lnTo>
                    <a:lnTo>
                      <a:pt x="519" y="646"/>
                    </a:lnTo>
                    <a:lnTo>
                      <a:pt x="495" y="568"/>
                    </a:lnTo>
                    <a:lnTo>
                      <a:pt x="465" y="492"/>
                    </a:lnTo>
                    <a:lnTo>
                      <a:pt x="430" y="420"/>
                    </a:lnTo>
                    <a:lnTo>
                      <a:pt x="391" y="349"/>
                    </a:lnTo>
                    <a:lnTo>
                      <a:pt x="348" y="284"/>
                    </a:lnTo>
                    <a:lnTo>
                      <a:pt x="299" y="223"/>
                    </a:lnTo>
                    <a:lnTo>
                      <a:pt x="249" y="167"/>
                    </a:lnTo>
                    <a:lnTo>
                      <a:pt x="193" y="116"/>
                    </a:lnTo>
                    <a:lnTo>
                      <a:pt x="136" y="71"/>
                    </a:lnTo>
                    <a:lnTo>
                      <a:pt x="75" y="33"/>
                    </a:lnTo>
                    <a:lnTo>
                      <a:pt x="11" y="0"/>
                    </a:lnTo>
                    <a:lnTo>
                      <a:pt x="0" y="42"/>
                    </a:lnTo>
                    <a:lnTo>
                      <a:pt x="59" y="74"/>
                    </a:lnTo>
                    <a:lnTo>
                      <a:pt x="117" y="110"/>
                    </a:lnTo>
                    <a:lnTo>
                      <a:pt x="172" y="154"/>
                    </a:lnTo>
                    <a:lnTo>
                      <a:pt x="226" y="203"/>
                    </a:lnTo>
                    <a:lnTo>
                      <a:pt x="274" y="255"/>
                    </a:lnTo>
                    <a:lnTo>
                      <a:pt x="321" y="313"/>
                    </a:lnTo>
                    <a:lnTo>
                      <a:pt x="362" y="377"/>
                    </a:lnTo>
                    <a:lnTo>
                      <a:pt x="400" y="444"/>
                    </a:lnTo>
                    <a:lnTo>
                      <a:pt x="432" y="512"/>
                    </a:lnTo>
                    <a:lnTo>
                      <a:pt x="461" y="585"/>
                    </a:lnTo>
                    <a:lnTo>
                      <a:pt x="483" y="661"/>
                    </a:lnTo>
                    <a:lnTo>
                      <a:pt x="502" y="737"/>
                    </a:lnTo>
                    <a:lnTo>
                      <a:pt x="516" y="815"/>
                    </a:lnTo>
                    <a:lnTo>
                      <a:pt x="523" y="894"/>
                    </a:lnTo>
                    <a:lnTo>
                      <a:pt x="526" y="974"/>
                    </a:lnTo>
                    <a:lnTo>
                      <a:pt x="523" y="1054"/>
                    </a:lnTo>
                    <a:lnTo>
                      <a:pt x="514" y="1131"/>
                    </a:lnTo>
                    <a:lnTo>
                      <a:pt x="502" y="1209"/>
                    </a:lnTo>
                    <a:lnTo>
                      <a:pt x="483" y="1283"/>
                    </a:lnTo>
                    <a:lnTo>
                      <a:pt x="517" y="1300"/>
                    </a:lnTo>
                    <a:close/>
                  </a:path>
                </a:pathLst>
              </a:custGeom>
              <a:solidFill>
                <a:srgbClr val="D9EF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2" name="Freeform 1085"/>
              <p:cNvSpPr>
                <a:spLocks/>
              </p:cNvSpPr>
              <p:nvPr/>
            </p:nvSpPr>
            <p:spPr bwMode="auto">
              <a:xfrm>
                <a:off x="1213" y="821"/>
                <a:ext cx="539" cy="621"/>
              </a:xfrm>
              <a:custGeom>
                <a:avLst/>
                <a:gdLst>
                  <a:gd name="T0" fmla="*/ 13 w 539"/>
                  <a:gd name="T1" fmla="*/ 0 h 1241"/>
                  <a:gd name="T2" fmla="*/ 72 w 539"/>
                  <a:gd name="T3" fmla="*/ 1 h 1241"/>
                  <a:gd name="T4" fmla="*/ 130 w 539"/>
                  <a:gd name="T5" fmla="*/ 3 h 1241"/>
                  <a:gd name="T6" fmla="*/ 185 w 539"/>
                  <a:gd name="T7" fmla="*/ 4 h 1241"/>
                  <a:gd name="T8" fmla="*/ 239 w 539"/>
                  <a:gd name="T9" fmla="*/ 6 h 1241"/>
                  <a:gd name="T10" fmla="*/ 287 w 539"/>
                  <a:gd name="T11" fmla="*/ 7 h 1241"/>
                  <a:gd name="T12" fmla="*/ 334 w 539"/>
                  <a:gd name="T13" fmla="*/ 9 h 1241"/>
                  <a:gd name="T14" fmla="*/ 375 w 539"/>
                  <a:gd name="T15" fmla="*/ 11 h 1241"/>
                  <a:gd name="T16" fmla="*/ 413 w 539"/>
                  <a:gd name="T17" fmla="*/ 13 h 1241"/>
                  <a:gd name="T18" fmla="*/ 445 w 539"/>
                  <a:gd name="T19" fmla="*/ 15 h 1241"/>
                  <a:gd name="T20" fmla="*/ 474 w 539"/>
                  <a:gd name="T21" fmla="*/ 17 h 1241"/>
                  <a:gd name="T22" fmla="*/ 496 w 539"/>
                  <a:gd name="T23" fmla="*/ 20 h 1241"/>
                  <a:gd name="T24" fmla="*/ 515 w 539"/>
                  <a:gd name="T25" fmla="*/ 22 h 1241"/>
                  <a:gd name="T26" fmla="*/ 529 w 539"/>
                  <a:gd name="T27" fmla="*/ 25 h 1241"/>
                  <a:gd name="T28" fmla="*/ 536 w 539"/>
                  <a:gd name="T29" fmla="*/ 27 h 1241"/>
                  <a:gd name="T30" fmla="*/ 539 w 539"/>
                  <a:gd name="T31" fmla="*/ 30 h 1241"/>
                  <a:gd name="T32" fmla="*/ 536 w 539"/>
                  <a:gd name="T33" fmla="*/ 32 h 1241"/>
                  <a:gd name="T34" fmla="*/ 527 w 539"/>
                  <a:gd name="T35" fmla="*/ 35 h 1241"/>
                  <a:gd name="T36" fmla="*/ 515 w 539"/>
                  <a:gd name="T37" fmla="*/ 37 h 1241"/>
                  <a:gd name="T38" fmla="*/ 496 w 539"/>
                  <a:gd name="T39" fmla="*/ 39 h 1241"/>
                  <a:gd name="T40" fmla="*/ 458 w 539"/>
                  <a:gd name="T41" fmla="*/ 39 h 1241"/>
                  <a:gd name="T42" fmla="*/ 476 w 539"/>
                  <a:gd name="T43" fmla="*/ 37 h 1241"/>
                  <a:gd name="T44" fmla="*/ 489 w 539"/>
                  <a:gd name="T45" fmla="*/ 34 h 1241"/>
                  <a:gd name="T46" fmla="*/ 496 w 539"/>
                  <a:gd name="T47" fmla="*/ 32 h 1241"/>
                  <a:gd name="T48" fmla="*/ 499 w 539"/>
                  <a:gd name="T49" fmla="*/ 30 h 1241"/>
                  <a:gd name="T50" fmla="*/ 496 w 539"/>
                  <a:gd name="T51" fmla="*/ 27 h 1241"/>
                  <a:gd name="T52" fmla="*/ 489 w 539"/>
                  <a:gd name="T53" fmla="*/ 25 h 1241"/>
                  <a:gd name="T54" fmla="*/ 476 w 539"/>
                  <a:gd name="T55" fmla="*/ 23 h 1241"/>
                  <a:gd name="T56" fmla="*/ 459 w 539"/>
                  <a:gd name="T57" fmla="*/ 20 h 1241"/>
                  <a:gd name="T58" fmla="*/ 437 w 539"/>
                  <a:gd name="T59" fmla="*/ 18 h 1241"/>
                  <a:gd name="T60" fmla="*/ 410 w 539"/>
                  <a:gd name="T61" fmla="*/ 16 h 1241"/>
                  <a:gd name="T62" fmla="*/ 379 w 539"/>
                  <a:gd name="T63" fmla="*/ 14 h 1241"/>
                  <a:gd name="T64" fmla="*/ 344 w 539"/>
                  <a:gd name="T65" fmla="*/ 12 h 1241"/>
                  <a:gd name="T66" fmla="*/ 304 w 539"/>
                  <a:gd name="T67" fmla="*/ 10 h 1241"/>
                  <a:gd name="T68" fmla="*/ 262 w 539"/>
                  <a:gd name="T69" fmla="*/ 8 h 1241"/>
                  <a:gd name="T70" fmla="*/ 215 w 539"/>
                  <a:gd name="T71" fmla="*/ 7 h 1241"/>
                  <a:gd name="T72" fmla="*/ 164 w 539"/>
                  <a:gd name="T73" fmla="*/ 5 h 1241"/>
                  <a:gd name="T74" fmla="*/ 112 w 539"/>
                  <a:gd name="T75" fmla="*/ 4 h 1241"/>
                  <a:gd name="T76" fmla="*/ 57 w 539"/>
                  <a:gd name="T77" fmla="*/ 3 h 1241"/>
                  <a:gd name="T78" fmla="*/ 0 w 539"/>
                  <a:gd name="T79" fmla="*/ 2 h 1241"/>
                  <a:gd name="T80" fmla="*/ 13 w 539"/>
                  <a:gd name="T81" fmla="*/ 0 h 1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39" h="1241">
                    <a:moveTo>
                      <a:pt x="13" y="0"/>
                    </a:moveTo>
                    <a:lnTo>
                      <a:pt x="72" y="32"/>
                    </a:lnTo>
                    <a:lnTo>
                      <a:pt x="130" y="68"/>
                    </a:lnTo>
                    <a:lnTo>
                      <a:pt x="185" y="112"/>
                    </a:lnTo>
                    <a:lnTo>
                      <a:pt x="239" y="161"/>
                    </a:lnTo>
                    <a:lnTo>
                      <a:pt x="287" y="213"/>
                    </a:lnTo>
                    <a:lnTo>
                      <a:pt x="334" y="271"/>
                    </a:lnTo>
                    <a:lnTo>
                      <a:pt x="375" y="335"/>
                    </a:lnTo>
                    <a:lnTo>
                      <a:pt x="413" y="402"/>
                    </a:lnTo>
                    <a:lnTo>
                      <a:pt x="445" y="470"/>
                    </a:lnTo>
                    <a:lnTo>
                      <a:pt x="474" y="543"/>
                    </a:lnTo>
                    <a:lnTo>
                      <a:pt x="496" y="619"/>
                    </a:lnTo>
                    <a:lnTo>
                      <a:pt x="515" y="695"/>
                    </a:lnTo>
                    <a:lnTo>
                      <a:pt x="529" y="773"/>
                    </a:lnTo>
                    <a:lnTo>
                      <a:pt x="536" y="852"/>
                    </a:lnTo>
                    <a:lnTo>
                      <a:pt x="539" y="932"/>
                    </a:lnTo>
                    <a:lnTo>
                      <a:pt x="536" y="1012"/>
                    </a:lnTo>
                    <a:lnTo>
                      <a:pt x="527" y="1089"/>
                    </a:lnTo>
                    <a:lnTo>
                      <a:pt x="515" y="1167"/>
                    </a:lnTo>
                    <a:lnTo>
                      <a:pt x="496" y="1241"/>
                    </a:lnTo>
                    <a:lnTo>
                      <a:pt x="458" y="1225"/>
                    </a:lnTo>
                    <a:lnTo>
                      <a:pt x="476" y="1153"/>
                    </a:lnTo>
                    <a:lnTo>
                      <a:pt x="489" y="1080"/>
                    </a:lnTo>
                    <a:lnTo>
                      <a:pt x="496" y="1006"/>
                    </a:lnTo>
                    <a:lnTo>
                      <a:pt x="499" y="930"/>
                    </a:lnTo>
                    <a:lnTo>
                      <a:pt x="496" y="854"/>
                    </a:lnTo>
                    <a:lnTo>
                      <a:pt x="489" y="780"/>
                    </a:lnTo>
                    <a:lnTo>
                      <a:pt x="476" y="706"/>
                    </a:lnTo>
                    <a:lnTo>
                      <a:pt x="459" y="631"/>
                    </a:lnTo>
                    <a:lnTo>
                      <a:pt x="437" y="561"/>
                    </a:lnTo>
                    <a:lnTo>
                      <a:pt x="410" y="492"/>
                    </a:lnTo>
                    <a:lnTo>
                      <a:pt x="379" y="425"/>
                    </a:lnTo>
                    <a:lnTo>
                      <a:pt x="344" y="364"/>
                    </a:lnTo>
                    <a:lnTo>
                      <a:pt x="304" y="304"/>
                    </a:lnTo>
                    <a:lnTo>
                      <a:pt x="262" y="248"/>
                    </a:lnTo>
                    <a:lnTo>
                      <a:pt x="215" y="197"/>
                    </a:lnTo>
                    <a:lnTo>
                      <a:pt x="164" y="152"/>
                    </a:lnTo>
                    <a:lnTo>
                      <a:pt x="112" y="110"/>
                    </a:lnTo>
                    <a:lnTo>
                      <a:pt x="57" y="74"/>
                    </a:lnTo>
                    <a:lnTo>
                      <a:pt x="0" y="45"/>
                    </a:lnTo>
                    <a:lnTo>
                      <a:pt x="13" y="0"/>
                    </a:lnTo>
                    <a:close/>
                  </a:path>
                </a:pathLst>
              </a:custGeom>
              <a:solidFill>
                <a:srgbClr val="DBE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3" name="Freeform 1086"/>
              <p:cNvSpPr>
                <a:spLocks/>
              </p:cNvSpPr>
              <p:nvPr/>
            </p:nvSpPr>
            <p:spPr bwMode="auto">
              <a:xfrm>
                <a:off x="1199" y="844"/>
                <a:ext cx="513" cy="590"/>
              </a:xfrm>
              <a:custGeom>
                <a:avLst/>
                <a:gdLst>
                  <a:gd name="T0" fmla="*/ 472 w 513"/>
                  <a:gd name="T1" fmla="*/ 37 h 1180"/>
                  <a:gd name="T2" fmla="*/ 490 w 513"/>
                  <a:gd name="T3" fmla="*/ 35 h 1180"/>
                  <a:gd name="T4" fmla="*/ 503 w 513"/>
                  <a:gd name="T5" fmla="*/ 33 h 1180"/>
                  <a:gd name="T6" fmla="*/ 510 w 513"/>
                  <a:gd name="T7" fmla="*/ 31 h 1180"/>
                  <a:gd name="T8" fmla="*/ 513 w 513"/>
                  <a:gd name="T9" fmla="*/ 28 h 1180"/>
                  <a:gd name="T10" fmla="*/ 510 w 513"/>
                  <a:gd name="T11" fmla="*/ 26 h 1180"/>
                  <a:gd name="T12" fmla="*/ 503 w 513"/>
                  <a:gd name="T13" fmla="*/ 23 h 1180"/>
                  <a:gd name="T14" fmla="*/ 490 w 513"/>
                  <a:gd name="T15" fmla="*/ 21 h 1180"/>
                  <a:gd name="T16" fmla="*/ 473 w 513"/>
                  <a:gd name="T17" fmla="*/ 19 h 1180"/>
                  <a:gd name="T18" fmla="*/ 451 w 513"/>
                  <a:gd name="T19" fmla="*/ 17 h 1180"/>
                  <a:gd name="T20" fmla="*/ 424 w 513"/>
                  <a:gd name="T21" fmla="*/ 14 h 1180"/>
                  <a:gd name="T22" fmla="*/ 393 w 513"/>
                  <a:gd name="T23" fmla="*/ 12 h 1180"/>
                  <a:gd name="T24" fmla="*/ 358 w 513"/>
                  <a:gd name="T25" fmla="*/ 10 h 1180"/>
                  <a:gd name="T26" fmla="*/ 318 w 513"/>
                  <a:gd name="T27" fmla="*/ 9 h 1180"/>
                  <a:gd name="T28" fmla="*/ 276 w 513"/>
                  <a:gd name="T29" fmla="*/ 7 h 1180"/>
                  <a:gd name="T30" fmla="*/ 229 w 513"/>
                  <a:gd name="T31" fmla="*/ 5 h 1180"/>
                  <a:gd name="T32" fmla="*/ 178 w 513"/>
                  <a:gd name="T33" fmla="*/ 4 h 1180"/>
                  <a:gd name="T34" fmla="*/ 126 w 513"/>
                  <a:gd name="T35" fmla="*/ 3 h 1180"/>
                  <a:gd name="T36" fmla="*/ 71 w 513"/>
                  <a:gd name="T37" fmla="*/ 1 h 1180"/>
                  <a:gd name="T38" fmla="*/ 14 w 513"/>
                  <a:gd name="T39" fmla="*/ 0 h 1180"/>
                  <a:gd name="T40" fmla="*/ 0 w 513"/>
                  <a:gd name="T41" fmla="*/ 2 h 1180"/>
                  <a:gd name="T42" fmla="*/ 56 w 513"/>
                  <a:gd name="T43" fmla="*/ 3 h 1180"/>
                  <a:gd name="T44" fmla="*/ 112 w 513"/>
                  <a:gd name="T45" fmla="*/ 4 h 1180"/>
                  <a:gd name="T46" fmla="*/ 164 w 513"/>
                  <a:gd name="T47" fmla="*/ 5 h 1180"/>
                  <a:gd name="T48" fmla="*/ 213 w 513"/>
                  <a:gd name="T49" fmla="*/ 7 h 1180"/>
                  <a:gd name="T50" fmla="*/ 259 w 513"/>
                  <a:gd name="T51" fmla="*/ 8 h 1180"/>
                  <a:gd name="T52" fmla="*/ 301 w 513"/>
                  <a:gd name="T53" fmla="*/ 10 h 1180"/>
                  <a:gd name="T54" fmla="*/ 339 w 513"/>
                  <a:gd name="T55" fmla="*/ 12 h 1180"/>
                  <a:gd name="T56" fmla="*/ 372 w 513"/>
                  <a:gd name="T57" fmla="*/ 14 h 1180"/>
                  <a:gd name="T58" fmla="*/ 401 w 513"/>
                  <a:gd name="T59" fmla="*/ 16 h 1180"/>
                  <a:gd name="T60" fmla="*/ 425 w 513"/>
                  <a:gd name="T61" fmla="*/ 18 h 1180"/>
                  <a:gd name="T62" fmla="*/ 445 w 513"/>
                  <a:gd name="T63" fmla="*/ 21 h 1180"/>
                  <a:gd name="T64" fmla="*/ 459 w 513"/>
                  <a:gd name="T65" fmla="*/ 23 h 1180"/>
                  <a:gd name="T66" fmla="*/ 468 w 513"/>
                  <a:gd name="T67" fmla="*/ 25 h 1180"/>
                  <a:gd name="T68" fmla="*/ 472 w 513"/>
                  <a:gd name="T69" fmla="*/ 28 h 1180"/>
                  <a:gd name="T70" fmla="*/ 471 w 513"/>
                  <a:gd name="T71" fmla="*/ 30 h 1180"/>
                  <a:gd name="T72" fmla="*/ 464 w 513"/>
                  <a:gd name="T73" fmla="*/ 32 h 1180"/>
                  <a:gd name="T74" fmla="*/ 451 w 513"/>
                  <a:gd name="T75" fmla="*/ 35 h 1180"/>
                  <a:gd name="T76" fmla="*/ 434 w 513"/>
                  <a:gd name="T77" fmla="*/ 37 h 1180"/>
                  <a:gd name="T78" fmla="*/ 472 w 513"/>
                  <a:gd name="T79" fmla="*/ 37 h 11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3" h="1180">
                    <a:moveTo>
                      <a:pt x="472" y="1180"/>
                    </a:moveTo>
                    <a:lnTo>
                      <a:pt x="490" y="1108"/>
                    </a:lnTo>
                    <a:lnTo>
                      <a:pt x="503" y="1035"/>
                    </a:lnTo>
                    <a:lnTo>
                      <a:pt x="510" y="961"/>
                    </a:lnTo>
                    <a:lnTo>
                      <a:pt x="513" y="885"/>
                    </a:lnTo>
                    <a:lnTo>
                      <a:pt x="510" y="809"/>
                    </a:lnTo>
                    <a:lnTo>
                      <a:pt x="503" y="735"/>
                    </a:lnTo>
                    <a:lnTo>
                      <a:pt x="490" y="661"/>
                    </a:lnTo>
                    <a:lnTo>
                      <a:pt x="473" y="586"/>
                    </a:lnTo>
                    <a:lnTo>
                      <a:pt x="451" y="516"/>
                    </a:lnTo>
                    <a:lnTo>
                      <a:pt x="424" y="447"/>
                    </a:lnTo>
                    <a:lnTo>
                      <a:pt x="393" y="380"/>
                    </a:lnTo>
                    <a:lnTo>
                      <a:pt x="358" y="319"/>
                    </a:lnTo>
                    <a:lnTo>
                      <a:pt x="318" y="259"/>
                    </a:lnTo>
                    <a:lnTo>
                      <a:pt x="276" y="203"/>
                    </a:lnTo>
                    <a:lnTo>
                      <a:pt x="229" y="152"/>
                    </a:lnTo>
                    <a:lnTo>
                      <a:pt x="178" y="107"/>
                    </a:lnTo>
                    <a:lnTo>
                      <a:pt x="126" y="65"/>
                    </a:lnTo>
                    <a:lnTo>
                      <a:pt x="71" y="29"/>
                    </a:lnTo>
                    <a:lnTo>
                      <a:pt x="14" y="0"/>
                    </a:lnTo>
                    <a:lnTo>
                      <a:pt x="0" y="47"/>
                    </a:lnTo>
                    <a:lnTo>
                      <a:pt x="56" y="78"/>
                    </a:lnTo>
                    <a:lnTo>
                      <a:pt x="112" y="114"/>
                    </a:lnTo>
                    <a:lnTo>
                      <a:pt x="164" y="156"/>
                    </a:lnTo>
                    <a:lnTo>
                      <a:pt x="213" y="201"/>
                    </a:lnTo>
                    <a:lnTo>
                      <a:pt x="259" y="253"/>
                    </a:lnTo>
                    <a:lnTo>
                      <a:pt x="301" y="309"/>
                    </a:lnTo>
                    <a:lnTo>
                      <a:pt x="339" y="371"/>
                    </a:lnTo>
                    <a:lnTo>
                      <a:pt x="372" y="434"/>
                    </a:lnTo>
                    <a:lnTo>
                      <a:pt x="401" y="501"/>
                    </a:lnTo>
                    <a:lnTo>
                      <a:pt x="425" y="572"/>
                    </a:lnTo>
                    <a:lnTo>
                      <a:pt x="445" y="644"/>
                    </a:lnTo>
                    <a:lnTo>
                      <a:pt x="459" y="717"/>
                    </a:lnTo>
                    <a:lnTo>
                      <a:pt x="468" y="793"/>
                    </a:lnTo>
                    <a:lnTo>
                      <a:pt x="472" y="867"/>
                    </a:lnTo>
                    <a:lnTo>
                      <a:pt x="471" y="943"/>
                    </a:lnTo>
                    <a:lnTo>
                      <a:pt x="464" y="1017"/>
                    </a:lnTo>
                    <a:lnTo>
                      <a:pt x="451" y="1090"/>
                    </a:lnTo>
                    <a:lnTo>
                      <a:pt x="434" y="1162"/>
                    </a:lnTo>
                    <a:lnTo>
                      <a:pt x="472" y="1180"/>
                    </a:lnTo>
                    <a:close/>
                  </a:path>
                </a:pathLst>
              </a:custGeom>
              <a:solidFill>
                <a:srgbClr val="DDE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4" name="Freeform 1087"/>
              <p:cNvSpPr>
                <a:spLocks/>
              </p:cNvSpPr>
              <p:nvPr/>
            </p:nvSpPr>
            <p:spPr bwMode="auto">
              <a:xfrm>
                <a:off x="1185" y="867"/>
                <a:ext cx="486" cy="558"/>
              </a:xfrm>
              <a:custGeom>
                <a:avLst/>
                <a:gdLst>
                  <a:gd name="T0" fmla="*/ 14 w 486"/>
                  <a:gd name="T1" fmla="*/ 0 h 1115"/>
                  <a:gd name="T2" fmla="*/ 70 w 486"/>
                  <a:gd name="T3" fmla="*/ 1 h 1115"/>
                  <a:gd name="T4" fmla="*/ 126 w 486"/>
                  <a:gd name="T5" fmla="*/ 3 h 1115"/>
                  <a:gd name="T6" fmla="*/ 178 w 486"/>
                  <a:gd name="T7" fmla="*/ 4 h 1115"/>
                  <a:gd name="T8" fmla="*/ 227 w 486"/>
                  <a:gd name="T9" fmla="*/ 5 h 1115"/>
                  <a:gd name="T10" fmla="*/ 273 w 486"/>
                  <a:gd name="T11" fmla="*/ 7 h 1115"/>
                  <a:gd name="T12" fmla="*/ 315 w 486"/>
                  <a:gd name="T13" fmla="*/ 9 h 1115"/>
                  <a:gd name="T14" fmla="*/ 353 w 486"/>
                  <a:gd name="T15" fmla="*/ 11 h 1115"/>
                  <a:gd name="T16" fmla="*/ 386 w 486"/>
                  <a:gd name="T17" fmla="*/ 13 h 1115"/>
                  <a:gd name="T18" fmla="*/ 415 w 486"/>
                  <a:gd name="T19" fmla="*/ 15 h 1115"/>
                  <a:gd name="T20" fmla="*/ 439 w 486"/>
                  <a:gd name="T21" fmla="*/ 17 h 1115"/>
                  <a:gd name="T22" fmla="*/ 459 w 486"/>
                  <a:gd name="T23" fmla="*/ 19 h 1115"/>
                  <a:gd name="T24" fmla="*/ 473 w 486"/>
                  <a:gd name="T25" fmla="*/ 21 h 1115"/>
                  <a:gd name="T26" fmla="*/ 482 w 486"/>
                  <a:gd name="T27" fmla="*/ 24 h 1115"/>
                  <a:gd name="T28" fmla="*/ 486 w 486"/>
                  <a:gd name="T29" fmla="*/ 26 h 1115"/>
                  <a:gd name="T30" fmla="*/ 485 w 486"/>
                  <a:gd name="T31" fmla="*/ 28 h 1115"/>
                  <a:gd name="T32" fmla="*/ 478 w 486"/>
                  <a:gd name="T33" fmla="*/ 31 h 1115"/>
                  <a:gd name="T34" fmla="*/ 465 w 486"/>
                  <a:gd name="T35" fmla="*/ 33 h 1115"/>
                  <a:gd name="T36" fmla="*/ 448 w 486"/>
                  <a:gd name="T37" fmla="*/ 35 h 1115"/>
                  <a:gd name="T38" fmla="*/ 405 w 486"/>
                  <a:gd name="T39" fmla="*/ 35 h 1115"/>
                  <a:gd name="T40" fmla="*/ 422 w 486"/>
                  <a:gd name="T41" fmla="*/ 33 h 1115"/>
                  <a:gd name="T42" fmla="*/ 435 w 486"/>
                  <a:gd name="T43" fmla="*/ 30 h 1115"/>
                  <a:gd name="T44" fmla="*/ 441 w 486"/>
                  <a:gd name="T45" fmla="*/ 28 h 1115"/>
                  <a:gd name="T46" fmla="*/ 441 w 486"/>
                  <a:gd name="T47" fmla="*/ 26 h 1115"/>
                  <a:gd name="T48" fmla="*/ 437 w 486"/>
                  <a:gd name="T49" fmla="*/ 23 h 1115"/>
                  <a:gd name="T50" fmla="*/ 425 w 486"/>
                  <a:gd name="T51" fmla="*/ 21 h 1115"/>
                  <a:gd name="T52" fmla="*/ 410 w 486"/>
                  <a:gd name="T53" fmla="*/ 19 h 1115"/>
                  <a:gd name="T54" fmla="*/ 389 w 486"/>
                  <a:gd name="T55" fmla="*/ 16 h 1115"/>
                  <a:gd name="T56" fmla="*/ 362 w 486"/>
                  <a:gd name="T57" fmla="*/ 14 h 1115"/>
                  <a:gd name="T58" fmla="*/ 331 w 486"/>
                  <a:gd name="T59" fmla="*/ 12 h 1115"/>
                  <a:gd name="T60" fmla="*/ 294 w 486"/>
                  <a:gd name="T61" fmla="*/ 10 h 1115"/>
                  <a:gd name="T62" fmla="*/ 254 w 486"/>
                  <a:gd name="T63" fmla="*/ 9 h 1115"/>
                  <a:gd name="T64" fmla="*/ 209 w 486"/>
                  <a:gd name="T65" fmla="*/ 7 h 1115"/>
                  <a:gd name="T66" fmla="*/ 161 w 486"/>
                  <a:gd name="T67" fmla="*/ 5 h 1115"/>
                  <a:gd name="T68" fmla="*/ 110 w 486"/>
                  <a:gd name="T69" fmla="*/ 4 h 1115"/>
                  <a:gd name="T70" fmla="*/ 56 w 486"/>
                  <a:gd name="T71" fmla="*/ 3 h 1115"/>
                  <a:gd name="T72" fmla="*/ 0 w 486"/>
                  <a:gd name="T73" fmla="*/ 2 h 1115"/>
                  <a:gd name="T74" fmla="*/ 14 w 486"/>
                  <a:gd name="T75" fmla="*/ 0 h 1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6" h="1115">
                    <a:moveTo>
                      <a:pt x="14" y="0"/>
                    </a:moveTo>
                    <a:lnTo>
                      <a:pt x="70" y="31"/>
                    </a:lnTo>
                    <a:lnTo>
                      <a:pt x="126" y="67"/>
                    </a:lnTo>
                    <a:lnTo>
                      <a:pt x="178" y="109"/>
                    </a:lnTo>
                    <a:lnTo>
                      <a:pt x="227" y="154"/>
                    </a:lnTo>
                    <a:lnTo>
                      <a:pt x="273" y="206"/>
                    </a:lnTo>
                    <a:lnTo>
                      <a:pt x="315" y="262"/>
                    </a:lnTo>
                    <a:lnTo>
                      <a:pt x="353" y="324"/>
                    </a:lnTo>
                    <a:lnTo>
                      <a:pt x="386" y="387"/>
                    </a:lnTo>
                    <a:lnTo>
                      <a:pt x="415" y="454"/>
                    </a:lnTo>
                    <a:lnTo>
                      <a:pt x="439" y="525"/>
                    </a:lnTo>
                    <a:lnTo>
                      <a:pt x="459" y="597"/>
                    </a:lnTo>
                    <a:lnTo>
                      <a:pt x="473" y="670"/>
                    </a:lnTo>
                    <a:lnTo>
                      <a:pt x="482" y="746"/>
                    </a:lnTo>
                    <a:lnTo>
                      <a:pt x="486" y="820"/>
                    </a:lnTo>
                    <a:lnTo>
                      <a:pt x="485" y="896"/>
                    </a:lnTo>
                    <a:lnTo>
                      <a:pt x="478" y="970"/>
                    </a:lnTo>
                    <a:lnTo>
                      <a:pt x="465" y="1043"/>
                    </a:lnTo>
                    <a:lnTo>
                      <a:pt x="448" y="1115"/>
                    </a:lnTo>
                    <a:lnTo>
                      <a:pt x="405" y="1095"/>
                    </a:lnTo>
                    <a:lnTo>
                      <a:pt x="422" y="1025"/>
                    </a:lnTo>
                    <a:lnTo>
                      <a:pt x="435" y="952"/>
                    </a:lnTo>
                    <a:lnTo>
                      <a:pt x="441" y="878"/>
                    </a:lnTo>
                    <a:lnTo>
                      <a:pt x="441" y="804"/>
                    </a:lnTo>
                    <a:lnTo>
                      <a:pt x="437" y="728"/>
                    </a:lnTo>
                    <a:lnTo>
                      <a:pt x="425" y="655"/>
                    </a:lnTo>
                    <a:lnTo>
                      <a:pt x="410" y="583"/>
                    </a:lnTo>
                    <a:lnTo>
                      <a:pt x="389" y="510"/>
                    </a:lnTo>
                    <a:lnTo>
                      <a:pt x="362" y="443"/>
                    </a:lnTo>
                    <a:lnTo>
                      <a:pt x="331" y="378"/>
                    </a:lnTo>
                    <a:lnTo>
                      <a:pt x="294" y="317"/>
                    </a:lnTo>
                    <a:lnTo>
                      <a:pt x="254" y="259"/>
                    </a:lnTo>
                    <a:lnTo>
                      <a:pt x="209" y="206"/>
                    </a:lnTo>
                    <a:lnTo>
                      <a:pt x="161" y="159"/>
                    </a:lnTo>
                    <a:lnTo>
                      <a:pt x="110" y="118"/>
                    </a:lnTo>
                    <a:lnTo>
                      <a:pt x="56" y="81"/>
                    </a:lnTo>
                    <a:lnTo>
                      <a:pt x="0" y="51"/>
                    </a:lnTo>
                    <a:lnTo>
                      <a:pt x="14" y="0"/>
                    </a:lnTo>
                    <a:close/>
                  </a:path>
                </a:pathLst>
              </a:custGeom>
              <a:solidFill>
                <a:srgbClr val="DFE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5" name="Freeform 1088"/>
              <p:cNvSpPr>
                <a:spLocks/>
              </p:cNvSpPr>
              <p:nvPr/>
            </p:nvSpPr>
            <p:spPr bwMode="auto">
              <a:xfrm>
                <a:off x="1169" y="893"/>
                <a:ext cx="457" cy="522"/>
              </a:xfrm>
              <a:custGeom>
                <a:avLst/>
                <a:gdLst>
                  <a:gd name="T0" fmla="*/ 421 w 457"/>
                  <a:gd name="T1" fmla="*/ 33 h 1044"/>
                  <a:gd name="T2" fmla="*/ 438 w 457"/>
                  <a:gd name="T3" fmla="*/ 31 h 1044"/>
                  <a:gd name="T4" fmla="*/ 451 w 457"/>
                  <a:gd name="T5" fmla="*/ 29 h 1044"/>
                  <a:gd name="T6" fmla="*/ 457 w 457"/>
                  <a:gd name="T7" fmla="*/ 26 h 1044"/>
                  <a:gd name="T8" fmla="*/ 457 w 457"/>
                  <a:gd name="T9" fmla="*/ 24 h 1044"/>
                  <a:gd name="T10" fmla="*/ 453 w 457"/>
                  <a:gd name="T11" fmla="*/ 22 h 1044"/>
                  <a:gd name="T12" fmla="*/ 441 w 457"/>
                  <a:gd name="T13" fmla="*/ 19 h 1044"/>
                  <a:gd name="T14" fmla="*/ 426 w 457"/>
                  <a:gd name="T15" fmla="*/ 17 h 1044"/>
                  <a:gd name="T16" fmla="*/ 405 w 457"/>
                  <a:gd name="T17" fmla="*/ 15 h 1044"/>
                  <a:gd name="T18" fmla="*/ 378 w 457"/>
                  <a:gd name="T19" fmla="*/ 13 h 1044"/>
                  <a:gd name="T20" fmla="*/ 347 w 457"/>
                  <a:gd name="T21" fmla="*/ 11 h 1044"/>
                  <a:gd name="T22" fmla="*/ 310 w 457"/>
                  <a:gd name="T23" fmla="*/ 9 h 1044"/>
                  <a:gd name="T24" fmla="*/ 270 w 457"/>
                  <a:gd name="T25" fmla="*/ 7 h 1044"/>
                  <a:gd name="T26" fmla="*/ 225 w 457"/>
                  <a:gd name="T27" fmla="*/ 5 h 1044"/>
                  <a:gd name="T28" fmla="*/ 177 w 457"/>
                  <a:gd name="T29" fmla="*/ 4 h 1044"/>
                  <a:gd name="T30" fmla="*/ 126 w 457"/>
                  <a:gd name="T31" fmla="*/ 3 h 1044"/>
                  <a:gd name="T32" fmla="*/ 72 w 457"/>
                  <a:gd name="T33" fmla="*/ 1 h 1044"/>
                  <a:gd name="T34" fmla="*/ 16 w 457"/>
                  <a:gd name="T35" fmla="*/ 0 h 1044"/>
                  <a:gd name="T36" fmla="*/ 0 w 457"/>
                  <a:gd name="T37" fmla="*/ 2 h 1044"/>
                  <a:gd name="T38" fmla="*/ 53 w 457"/>
                  <a:gd name="T39" fmla="*/ 3 h 1044"/>
                  <a:gd name="T40" fmla="*/ 103 w 457"/>
                  <a:gd name="T41" fmla="*/ 4 h 1044"/>
                  <a:gd name="T42" fmla="*/ 150 w 457"/>
                  <a:gd name="T43" fmla="*/ 5 h 1044"/>
                  <a:gd name="T44" fmla="*/ 195 w 457"/>
                  <a:gd name="T45" fmla="*/ 7 h 1044"/>
                  <a:gd name="T46" fmla="*/ 236 w 457"/>
                  <a:gd name="T47" fmla="*/ 8 h 1044"/>
                  <a:gd name="T48" fmla="*/ 274 w 457"/>
                  <a:gd name="T49" fmla="*/ 10 h 1044"/>
                  <a:gd name="T50" fmla="*/ 307 w 457"/>
                  <a:gd name="T51" fmla="*/ 12 h 1044"/>
                  <a:gd name="T52" fmla="*/ 337 w 457"/>
                  <a:gd name="T53" fmla="*/ 14 h 1044"/>
                  <a:gd name="T54" fmla="*/ 361 w 457"/>
                  <a:gd name="T55" fmla="*/ 16 h 1044"/>
                  <a:gd name="T56" fmla="*/ 380 w 457"/>
                  <a:gd name="T57" fmla="*/ 18 h 1044"/>
                  <a:gd name="T58" fmla="*/ 396 w 457"/>
                  <a:gd name="T59" fmla="*/ 20 h 1044"/>
                  <a:gd name="T60" fmla="*/ 406 w 457"/>
                  <a:gd name="T61" fmla="*/ 22 h 1044"/>
                  <a:gd name="T62" fmla="*/ 410 w 457"/>
                  <a:gd name="T63" fmla="*/ 24 h 1044"/>
                  <a:gd name="T64" fmla="*/ 410 w 457"/>
                  <a:gd name="T65" fmla="*/ 26 h 1044"/>
                  <a:gd name="T66" fmla="*/ 405 w 457"/>
                  <a:gd name="T67" fmla="*/ 28 h 1044"/>
                  <a:gd name="T68" fmla="*/ 393 w 457"/>
                  <a:gd name="T69" fmla="*/ 30 h 1044"/>
                  <a:gd name="T70" fmla="*/ 378 w 457"/>
                  <a:gd name="T71" fmla="*/ 32 h 1044"/>
                  <a:gd name="T72" fmla="*/ 421 w 457"/>
                  <a:gd name="T73" fmla="*/ 33 h 10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7" h="1044">
                    <a:moveTo>
                      <a:pt x="421" y="1044"/>
                    </a:moveTo>
                    <a:lnTo>
                      <a:pt x="438" y="974"/>
                    </a:lnTo>
                    <a:lnTo>
                      <a:pt x="451" y="901"/>
                    </a:lnTo>
                    <a:lnTo>
                      <a:pt x="457" y="827"/>
                    </a:lnTo>
                    <a:lnTo>
                      <a:pt x="457" y="753"/>
                    </a:lnTo>
                    <a:lnTo>
                      <a:pt x="453" y="677"/>
                    </a:lnTo>
                    <a:lnTo>
                      <a:pt x="441" y="604"/>
                    </a:lnTo>
                    <a:lnTo>
                      <a:pt x="426" y="532"/>
                    </a:lnTo>
                    <a:lnTo>
                      <a:pt x="405" y="459"/>
                    </a:lnTo>
                    <a:lnTo>
                      <a:pt x="378" y="392"/>
                    </a:lnTo>
                    <a:lnTo>
                      <a:pt x="347" y="327"/>
                    </a:lnTo>
                    <a:lnTo>
                      <a:pt x="310" y="266"/>
                    </a:lnTo>
                    <a:lnTo>
                      <a:pt x="270" y="208"/>
                    </a:lnTo>
                    <a:lnTo>
                      <a:pt x="225" y="155"/>
                    </a:lnTo>
                    <a:lnTo>
                      <a:pt x="177" y="108"/>
                    </a:lnTo>
                    <a:lnTo>
                      <a:pt x="126" y="67"/>
                    </a:lnTo>
                    <a:lnTo>
                      <a:pt x="72" y="30"/>
                    </a:lnTo>
                    <a:lnTo>
                      <a:pt x="16" y="0"/>
                    </a:lnTo>
                    <a:lnTo>
                      <a:pt x="0" y="54"/>
                    </a:lnTo>
                    <a:lnTo>
                      <a:pt x="53" y="81"/>
                    </a:lnTo>
                    <a:lnTo>
                      <a:pt x="103" y="116"/>
                    </a:lnTo>
                    <a:lnTo>
                      <a:pt x="150" y="154"/>
                    </a:lnTo>
                    <a:lnTo>
                      <a:pt x="195" y="199"/>
                    </a:lnTo>
                    <a:lnTo>
                      <a:pt x="236" y="248"/>
                    </a:lnTo>
                    <a:lnTo>
                      <a:pt x="274" y="300"/>
                    </a:lnTo>
                    <a:lnTo>
                      <a:pt x="307" y="358"/>
                    </a:lnTo>
                    <a:lnTo>
                      <a:pt x="337" y="418"/>
                    </a:lnTo>
                    <a:lnTo>
                      <a:pt x="361" y="481"/>
                    </a:lnTo>
                    <a:lnTo>
                      <a:pt x="380" y="546"/>
                    </a:lnTo>
                    <a:lnTo>
                      <a:pt x="396" y="615"/>
                    </a:lnTo>
                    <a:lnTo>
                      <a:pt x="406" y="684"/>
                    </a:lnTo>
                    <a:lnTo>
                      <a:pt x="410" y="753"/>
                    </a:lnTo>
                    <a:lnTo>
                      <a:pt x="410" y="822"/>
                    </a:lnTo>
                    <a:lnTo>
                      <a:pt x="405" y="890"/>
                    </a:lnTo>
                    <a:lnTo>
                      <a:pt x="393" y="957"/>
                    </a:lnTo>
                    <a:lnTo>
                      <a:pt x="378" y="1024"/>
                    </a:lnTo>
                    <a:lnTo>
                      <a:pt x="421" y="1044"/>
                    </a:lnTo>
                    <a:close/>
                  </a:path>
                </a:pathLst>
              </a:custGeom>
              <a:solidFill>
                <a:srgbClr val="E0ED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6" name="Freeform 1089"/>
              <p:cNvSpPr>
                <a:spLocks/>
              </p:cNvSpPr>
              <p:nvPr/>
            </p:nvSpPr>
            <p:spPr bwMode="auto">
              <a:xfrm>
                <a:off x="1154" y="920"/>
                <a:ext cx="425" cy="485"/>
              </a:xfrm>
              <a:custGeom>
                <a:avLst/>
                <a:gdLst>
                  <a:gd name="T0" fmla="*/ 15 w 425"/>
                  <a:gd name="T1" fmla="*/ 0 h 970"/>
                  <a:gd name="T2" fmla="*/ 68 w 425"/>
                  <a:gd name="T3" fmla="*/ 1 h 970"/>
                  <a:gd name="T4" fmla="*/ 118 w 425"/>
                  <a:gd name="T5" fmla="*/ 2 h 970"/>
                  <a:gd name="T6" fmla="*/ 165 w 425"/>
                  <a:gd name="T7" fmla="*/ 4 h 970"/>
                  <a:gd name="T8" fmla="*/ 210 w 425"/>
                  <a:gd name="T9" fmla="*/ 5 h 970"/>
                  <a:gd name="T10" fmla="*/ 251 w 425"/>
                  <a:gd name="T11" fmla="*/ 7 h 970"/>
                  <a:gd name="T12" fmla="*/ 289 w 425"/>
                  <a:gd name="T13" fmla="*/ 8 h 970"/>
                  <a:gd name="T14" fmla="*/ 322 w 425"/>
                  <a:gd name="T15" fmla="*/ 10 h 970"/>
                  <a:gd name="T16" fmla="*/ 352 w 425"/>
                  <a:gd name="T17" fmla="*/ 12 h 970"/>
                  <a:gd name="T18" fmla="*/ 376 w 425"/>
                  <a:gd name="T19" fmla="*/ 14 h 970"/>
                  <a:gd name="T20" fmla="*/ 395 w 425"/>
                  <a:gd name="T21" fmla="*/ 16 h 970"/>
                  <a:gd name="T22" fmla="*/ 411 w 425"/>
                  <a:gd name="T23" fmla="*/ 18 h 970"/>
                  <a:gd name="T24" fmla="*/ 421 w 425"/>
                  <a:gd name="T25" fmla="*/ 20 h 970"/>
                  <a:gd name="T26" fmla="*/ 425 w 425"/>
                  <a:gd name="T27" fmla="*/ 22 h 970"/>
                  <a:gd name="T28" fmla="*/ 425 w 425"/>
                  <a:gd name="T29" fmla="*/ 24 h 970"/>
                  <a:gd name="T30" fmla="*/ 420 w 425"/>
                  <a:gd name="T31" fmla="*/ 27 h 970"/>
                  <a:gd name="T32" fmla="*/ 408 w 425"/>
                  <a:gd name="T33" fmla="*/ 29 h 970"/>
                  <a:gd name="T34" fmla="*/ 393 w 425"/>
                  <a:gd name="T35" fmla="*/ 31 h 970"/>
                  <a:gd name="T36" fmla="*/ 345 w 425"/>
                  <a:gd name="T37" fmla="*/ 30 h 970"/>
                  <a:gd name="T38" fmla="*/ 360 w 425"/>
                  <a:gd name="T39" fmla="*/ 28 h 970"/>
                  <a:gd name="T40" fmla="*/ 371 w 425"/>
                  <a:gd name="T41" fmla="*/ 26 h 970"/>
                  <a:gd name="T42" fmla="*/ 376 w 425"/>
                  <a:gd name="T43" fmla="*/ 24 h 970"/>
                  <a:gd name="T44" fmla="*/ 374 w 425"/>
                  <a:gd name="T45" fmla="*/ 22 h 970"/>
                  <a:gd name="T46" fmla="*/ 369 w 425"/>
                  <a:gd name="T47" fmla="*/ 20 h 970"/>
                  <a:gd name="T48" fmla="*/ 357 w 425"/>
                  <a:gd name="T49" fmla="*/ 18 h 970"/>
                  <a:gd name="T50" fmla="*/ 342 w 425"/>
                  <a:gd name="T51" fmla="*/ 16 h 970"/>
                  <a:gd name="T52" fmla="*/ 319 w 425"/>
                  <a:gd name="T53" fmla="*/ 14 h 970"/>
                  <a:gd name="T54" fmla="*/ 294 w 425"/>
                  <a:gd name="T55" fmla="*/ 12 h 970"/>
                  <a:gd name="T56" fmla="*/ 263 w 425"/>
                  <a:gd name="T57" fmla="*/ 10 h 970"/>
                  <a:gd name="T58" fmla="*/ 227 w 425"/>
                  <a:gd name="T59" fmla="*/ 8 h 970"/>
                  <a:gd name="T60" fmla="*/ 188 w 425"/>
                  <a:gd name="T61" fmla="*/ 7 h 970"/>
                  <a:gd name="T62" fmla="*/ 145 w 425"/>
                  <a:gd name="T63" fmla="*/ 5 h 970"/>
                  <a:gd name="T64" fmla="*/ 99 w 425"/>
                  <a:gd name="T65" fmla="*/ 4 h 970"/>
                  <a:gd name="T66" fmla="*/ 51 w 425"/>
                  <a:gd name="T67" fmla="*/ 3 h 970"/>
                  <a:gd name="T68" fmla="*/ 0 w 425"/>
                  <a:gd name="T69" fmla="*/ 2 h 970"/>
                  <a:gd name="T70" fmla="*/ 15 w 425"/>
                  <a:gd name="T71" fmla="*/ 0 h 9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970">
                    <a:moveTo>
                      <a:pt x="15" y="0"/>
                    </a:moveTo>
                    <a:lnTo>
                      <a:pt x="68" y="27"/>
                    </a:lnTo>
                    <a:lnTo>
                      <a:pt x="118" y="62"/>
                    </a:lnTo>
                    <a:lnTo>
                      <a:pt x="165" y="100"/>
                    </a:lnTo>
                    <a:lnTo>
                      <a:pt x="210" y="145"/>
                    </a:lnTo>
                    <a:lnTo>
                      <a:pt x="251" y="194"/>
                    </a:lnTo>
                    <a:lnTo>
                      <a:pt x="289" y="246"/>
                    </a:lnTo>
                    <a:lnTo>
                      <a:pt x="322" y="304"/>
                    </a:lnTo>
                    <a:lnTo>
                      <a:pt x="352" y="364"/>
                    </a:lnTo>
                    <a:lnTo>
                      <a:pt x="376" y="427"/>
                    </a:lnTo>
                    <a:lnTo>
                      <a:pt x="395" y="492"/>
                    </a:lnTo>
                    <a:lnTo>
                      <a:pt x="411" y="561"/>
                    </a:lnTo>
                    <a:lnTo>
                      <a:pt x="421" y="630"/>
                    </a:lnTo>
                    <a:lnTo>
                      <a:pt x="425" y="699"/>
                    </a:lnTo>
                    <a:lnTo>
                      <a:pt x="425" y="768"/>
                    </a:lnTo>
                    <a:lnTo>
                      <a:pt x="420" y="836"/>
                    </a:lnTo>
                    <a:lnTo>
                      <a:pt x="408" y="903"/>
                    </a:lnTo>
                    <a:lnTo>
                      <a:pt x="393" y="970"/>
                    </a:lnTo>
                    <a:lnTo>
                      <a:pt x="345" y="949"/>
                    </a:lnTo>
                    <a:lnTo>
                      <a:pt x="360" y="883"/>
                    </a:lnTo>
                    <a:lnTo>
                      <a:pt x="371" y="818"/>
                    </a:lnTo>
                    <a:lnTo>
                      <a:pt x="376" y="749"/>
                    </a:lnTo>
                    <a:lnTo>
                      <a:pt x="374" y="682"/>
                    </a:lnTo>
                    <a:lnTo>
                      <a:pt x="369" y="615"/>
                    </a:lnTo>
                    <a:lnTo>
                      <a:pt x="357" y="548"/>
                    </a:lnTo>
                    <a:lnTo>
                      <a:pt x="342" y="483"/>
                    </a:lnTo>
                    <a:lnTo>
                      <a:pt x="319" y="420"/>
                    </a:lnTo>
                    <a:lnTo>
                      <a:pt x="294" y="360"/>
                    </a:lnTo>
                    <a:lnTo>
                      <a:pt x="263" y="302"/>
                    </a:lnTo>
                    <a:lnTo>
                      <a:pt x="227" y="250"/>
                    </a:lnTo>
                    <a:lnTo>
                      <a:pt x="188" y="201"/>
                    </a:lnTo>
                    <a:lnTo>
                      <a:pt x="145" y="157"/>
                    </a:lnTo>
                    <a:lnTo>
                      <a:pt x="99" y="118"/>
                    </a:lnTo>
                    <a:lnTo>
                      <a:pt x="51" y="85"/>
                    </a:lnTo>
                    <a:lnTo>
                      <a:pt x="0" y="58"/>
                    </a:lnTo>
                    <a:lnTo>
                      <a:pt x="15" y="0"/>
                    </a:lnTo>
                    <a:close/>
                  </a:path>
                </a:pathLst>
              </a:custGeom>
              <a:solidFill>
                <a:srgbClr val="E2E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7" name="Freeform 1090"/>
              <p:cNvSpPr>
                <a:spLocks/>
              </p:cNvSpPr>
              <p:nvPr/>
            </p:nvSpPr>
            <p:spPr bwMode="auto">
              <a:xfrm>
                <a:off x="1135" y="949"/>
                <a:ext cx="395" cy="445"/>
              </a:xfrm>
              <a:custGeom>
                <a:avLst/>
                <a:gdLst>
                  <a:gd name="T0" fmla="*/ 364 w 395"/>
                  <a:gd name="T1" fmla="*/ 27 h 891"/>
                  <a:gd name="T2" fmla="*/ 379 w 395"/>
                  <a:gd name="T3" fmla="*/ 25 h 891"/>
                  <a:gd name="T4" fmla="*/ 390 w 395"/>
                  <a:gd name="T5" fmla="*/ 23 h 891"/>
                  <a:gd name="T6" fmla="*/ 395 w 395"/>
                  <a:gd name="T7" fmla="*/ 21 h 891"/>
                  <a:gd name="T8" fmla="*/ 393 w 395"/>
                  <a:gd name="T9" fmla="*/ 19 h 891"/>
                  <a:gd name="T10" fmla="*/ 388 w 395"/>
                  <a:gd name="T11" fmla="*/ 17 h 891"/>
                  <a:gd name="T12" fmla="*/ 376 w 395"/>
                  <a:gd name="T13" fmla="*/ 15 h 891"/>
                  <a:gd name="T14" fmla="*/ 361 w 395"/>
                  <a:gd name="T15" fmla="*/ 13 h 891"/>
                  <a:gd name="T16" fmla="*/ 338 w 395"/>
                  <a:gd name="T17" fmla="*/ 11 h 891"/>
                  <a:gd name="T18" fmla="*/ 313 w 395"/>
                  <a:gd name="T19" fmla="*/ 9 h 891"/>
                  <a:gd name="T20" fmla="*/ 282 w 395"/>
                  <a:gd name="T21" fmla="*/ 7 h 891"/>
                  <a:gd name="T22" fmla="*/ 246 w 395"/>
                  <a:gd name="T23" fmla="*/ 6 h 891"/>
                  <a:gd name="T24" fmla="*/ 207 w 395"/>
                  <a:gd name="T25" fmla="*/ 4 h 891"/>
                  <a:gd name="T26" fmla="*/ 164 w 395"/>
                  <a:gd name="T27" fmla="*/ 3 h 891"/>
                  <a:gd name="T28" fmla="*/ 118 w 395"/>
                  <a:gd name="T29" fmla="*/ 1 h 891"/>
                  <a:gd name="T30" fmla="*/ 70 w 395"/>
                  <a:gd name="T31" fmla="*/ 0 h 891"/>
                  <a:gd name="T32" fmla="*/ 19 w 395"/>
                  <a:gd name="T33" fmla="*/ 0 h 891"/>
                  <a:gd name="T34" fmla="*/ 0 w 395"/>
                  <a:gd name="T35" fmla="*/ 1 h 891"/>
                  <a:gd name="T36" fmla="*/ 50 w 395"/>
                  <a:gd name="T37" fmla="*/ 2 h 891"/>
                  <a:gd name="T38" fmla="*/ 96 w 395"/>
                  <a:gd name="T39" fmla="*/ 3 h 891"/>
                  <a:gd name="T40" fmla="*/ 140 w 395"/>
                  <a:gd name="T41" fmla="*/ 4 h 891"/>
                  <a:gd name="T42" fmla="*/ 181 w 395"/>
                  <a:gd name="T43" fmla="*/ 6 h 891"/>
                  <a:gd name="T44" fmla="*/ 218 w 395"/>
                  <a:gd name="T45" fmla="*/ 7 h 891"/>
                  <a:gd name="T46" fmla="*/ 251 w 395"/>
                  <a:gd name="T47" fmla="*/ 9 h 891"/>
                  <a:gd name="T48" fmla="*/ 279 w 395"/>
                  <a:gd name="T49" fmla="*/ 11 h 891"/>
                  <a:gd name="T50" fmla="*/ 301 w 395"/>
                  <a:gd name="T51" fmla="*/ 13 h 891"/>
                  <a:gd name="T52" fmla="*/ 320 w 395"/>
                  <a:gd name="T53" fmla="*/ 15 h 891"/>
                  <a:gd name="T54" fmla="*/ 333 w 395"/>
                  <a:gd name="T55" fmla="*/ 17 h 891"/>
                  <a:gd name="T56" fmla="*/ 340 w 395"/>
                  <a:gd name="T57" fmla="*/ 19 h 891"/>
                  <a:gd name="T58" fmla="*/ 341 w 395"/>
                  <a:gd name="T59" fmla="*/ 21 h 891"/>
                  <a:gd name="T60" fmla="*/ 338 w 395"/>
                  <a:gd name="T61" fmla="*/ 23 h 891"/>
                  <a:gd name="T62" fmla="*/ 328 w 395"/>
                  <a:gd name="T63" fmla="*/ 25 h 891"/>
                  <a:gd name="T64" fmla="*/ 314 w 395"/>
                  <a:gd name="T65" fmla="*/ 27 h 891"/>
                  <a:gd name="T66" fmla="*/ 364 w 395"/>
                  <a:gd name="T67" fmla="*/ 27 h 8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5" h="891">
                    <a:moveTo>
                      <a:pt x="364" y="891"/>
                    </a:moveTo>
                    <a:lnTo>
                      <a:pt x="379" y="825"/>
                    </a:lnTo>
                    <a:lnTo>
                      <a:pt x="390" y="760"/>
                    </a:lnTo>
                    <a:lnTo>
                      <a:pt x="395" y="691"/>
                    </a:lnTo>
                    <a:lnTo>
                      <a:pt x="393" y="624"/>
                    </a:lnTo>
                    <a:lnTo>
                      <a:pt x="388" y="557"/>
                    </a:lnTo>
                    <a:lnTo>
                      <a:pt x="376" y="490"/>
                    </a:lnTo>
                    <a:lnTo>
                      <a:pt x="361" y="425"/>
                    </a:lnTo>
                    <a:lnTo>
                      <a:pt x="338" y="362"/>
                    </a:lnTo>
                    <a:lnTo>
                      <a:pt x="313" y="302"/>
                    </a:lnTo>
                    <a:lnTo>
                      <a:pt x="282" y="244"/>
                    </a:lnTo>
                    <a:lnTo>
                      <a:pt x="246" y="192"/>
                    </a:lnTo>
                    <a:lnTo>
                      <a:pt x="207" y="143"/>
                    </a:lnTo>
                    <a:lnTo>
                      <a:pt x="164" y="99"/>
                    </a:lnTo>
                    <a:lnTo>
                      <a:pt x="118" y="60"/>
                    </a:lnTo>
                    <a:lnTo>
                      <a:pt x="70" y="27"/>
                    </a:lnTo>
                    <a:lnTo>
                      <a:pt x="19" y="0"/>
                    </a:lnTo>
                    <a:lnTo>
                      <a:pt x="0" y="61"/>
                    </a:lnTo>
                    <a:lnTo>
                      <a:pt x="50" y="87"/>
                    </a:lnTo>
                    <a:lnTo>
                      <a:pt x="96" y="119"/>
                    </a:lnTo>
                    <a:lnTo>
                      <a:pt x="140" y="157"/>
                    </a:lnTo>
                    <a:lnTo>
                      <a:pt x="181" y="203"/>
                    </a:lnTo>
                    <a:lnTo>
                      <a:pt x="218" y="250"/>
                    </a:lnTo>
                    <a:lnTo>
                      <a:pt x="251" y="304"/>
                    </a:lnTo>
                    <a:lnTo>
                      <a:pt x="279" y="360"/>
                    </a:lnTo>
                    <a:lnTo>
                      <a:pt x="301" y="420"/>
                    </a:lnTo>
                    <a:lnTo>
                      <a:pt x="320" y="481"/>
                    </a:lnTo>
                    <a:lnTo>
                      <a:pt x="333" y="545"/>
                    </a:lnTo>
                    <a:lnTo>
                      <a:pt x="340" y="610"/>
                    </a:lnTo>
                    <a:lnTo>
                      <a:pt x="341" y="675"/>
                    </a:lnTo>
                    <a:lnTo>
                      <a:pt x="338" y="740"/>
                    </a:lnTo>
                    <a:lnTo>
                      <a:pt x="328" y="804"/>
                    </a:lnTo>
                    <a:lnTo>
                      <a:pt x="314" y="867"/>
                    </a:lnTo>
                    <a:lnTo>
                      <a:pt x="364" y="891"/>
                    </a:lnTo>
                    <a:close/>
                  </a:path>
                </a:pathLst>
              </a:custGeom>
              <a:solidFill>
                <a:srgbClr val="E4EC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8" name="Freeform 1091"/>
              <p:cNvSpPr>
                <a:spLocks/>
              </p:cNvSpPr>
              <p:nvPr/>
            </p:nvSpPr>
            <p:spPr bwMode="auto">
              <a:xfrm>
                <a:off x="1117" y="980"/>
                <a:ext cx="359" cy="403"/>
              </a:xfrm>
              <a:custGeom>
                <a:avLst/>
                <a:gdLst>
                  <a:gd name="T0" fmla="*/ 18 w 359"/>
                  <a:gd name="T1" fmla="*/ 0 h 806"/>
                  <a:gd name="T2" fmla="*/ 68 w 359"/>
                  <a:gd name="T3" fmla="*/ 1 h 806"/>
                  <a:gd name="T4" fmla="*/ 114 w 359"/>
                  <a:gd name="T5" fmla="*/ 2 h 806"/>
                  <a:gd name="T6" fmla="*/ 158 w 359"/>
                  <a:gd name="T7" fmla="*/ 3 h 806"/>
                  <a:gd name="T8" fmla="*/ 199 w 359"/>
                  <a:gd name="T9" fmla="*/ 5 h 806"/>
                  <a:gd name="T10" fmla="*/ 236 w 359"/>
                  <a:gd name="T11" fmla="*/ 6 h 806"/>
                  <a:gd name="T12" fmla="*/ 269 w 359"/>
                  <a:gd name="T13" fmla="*/ 8 h 806"/>
                  <a:gd name="T14" fmla="*/ 297 w 359"/>
                  <a:gd name="T15" fmla="*/ 10 h 806"/>
                  <a:gd name="T16" fmla="*/ 319 w 359"/>
                  <a:gd name="T17" fmla="*/ 12 h 806"/>
                  <a:gd name="T18" fmla="*/ 338 w 359"/>
                  <a:gd name="T19" fmla="*/ 14 h 806"/>
                  <a:gd name="T20" fmla="*/ 351 w 359"/>
                  <a:gd name="T21" fmla="*/ 16 h 806"/>
                  <a:gd name="T22" fmla="*/ 358 w 359"/>
                  <a:gd name="T23" fmla="*/ 18 h 806"/>
                  <a:gd name="T24" fmla="*/ 359 w 359"/>
                  <a:gd name="T25" fmla="*/ 20 h 806"/>
                  <a:gd name="T26" fmla="*/ 356 w 359"/>
                  <a:gd name="T27" fmla="*/ 22 h 806"/>
                  <a:gd name="T28" fmla="*/ 346 w 359"/>
                  <a:gd name="T29" fmla="*/ 24 h 806"/>
                  <a:gd name="T30" fmla="*/ 332 w 359"/>
                  <a:gd name="T31" fmla="*/ 26 h 806"/>
                  <a:gd name="T32" fmla="*/ 278 w 359"/>
                  <a:gd name="T33" fmla="*/ 25 h 806"/>
                  <a:gd name="T34" fmla="*/ 291 w 359"/>
                  <a:gd name="T35" fmla="*/ 23 h 806"/>
                  <a:gd name="T36" fmla="*/ 300 w 359"/>
                  <a:gd name="T37" fmla="*/ 21 h 806"/>
                  <a:gd name="T38" fmla="*/ 302 w 359"/>
                  <a:gd name="T39" fmla="*/ 20 h 806"/>
                  <a:gd name="T40" fmla="*/ 301 w 359"/>
                  <a:gd name="T41" fmla="*/ 18 h 806"/>
                  <a:gd name="T42" fmla="*/ 294 w 359"/>
                  <a:gd name="T43" fmla="*/ 16 h 806"/>
                  <a:gd name="T44" fmla="*/ 283 w 359"/>
                  <a:gd name="T45" fmla="*/ 14 h 806"/>
                  <a:gd name="T46" fmla="*/ 267 w 359"/>
                  <a:gd name="T47" fmla="*/ 12 h 806"/>
                  <a:gd name="T48" fmla="*/ 246 w 359"/>
                  <a:gd name="T49" fmla="*/ 11 h 806"/>
                  <a:gd name="T50" fmla="*/ 222 w 359"/>
                  <a:gd name="T51" fmla="*/ 9 h 806"/>
                  <a:gd name="T52" fmla="*/ 192 w 359"/>
                  <a:gd name="T53" fmla="*/ 8 h 806"/>
                  <a:gd name="T54" fmla="*/ 160 w 359"/>
                  <a:gd name="T55" fmla="*/ 6 h 806"/>
                  <a:gd name="T56" fmla="*/ 124 w 359"/>
                  <a:gd name="T57" fmla="*/ 5 h 806"/>
                  <a:gd name="T58" fmla="*/ 85 w 359"/>
                  <a:gd name="T59" fmla="*/ 4 h 806"/>
                  <a:gd name="T60" fmla="*/ 44 w 359"/>
                  <a:gd name="T61" fmla="*/ 3 h 806"/>
                  <a:gd name="T62" fmla="*/ 0 w 359"/>
                  <a:gd name="T63" fmla="*/ 3 h 806"/>
                  <a:gd name="T64" fmla="*/ 18 w 359"/>
                  <a:gd name="T65" fmla="*/ 0 h 8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59" h="806">
                    <a:moveTo>
                      <a:pt x="18" y="0"/>
                    </a:moveTo>
                    <a:lnTo>
                      <a:pt x="68" y="26"/>
                    </a:lnTo>
                    <a:lnTo>
                      <a:pt x="114" y="58"/>
                    </a:lnTo>
                    <a:lnTo>
                      <a:pt x="158" y="96"/>
                    </a:lnTo>
                    <a:lnTo>
                      <a:pt x="199" y="142"/>
                    </a:lnTo>
                    <a:lnTo>
                      <a:pt x="236" y="189"/>
                    </a:lnTo>
                    <a:lnTo>
                      <a:pt x="269" y="243"/>
                    </a:lnTo>
                    <a:lnTo>
                      <a:pt x="297" y="299"/>
                    </a:lnTo>
                    <a:lnTo>
                      <a:pt x="319" y="359"/>
                    </a:lnTo>
                    <a:lnTo>
                      <a:pt x="338" y="420"/>
                    </a:lnTo>
                    <a:lnTo>
                      <a:pt x="351" y="484"/>
                    </a:lnTo>
                    <a:lnTo>
                      <a:pt x="358" y="549"/>
                    </a:lnTo>
                    <a:lnTo>
                      <a:pt x="359" y="614"/>
                    </a:lnTo>
                    <a:lnTo>
                      <a:pt x="356" y="679"/>
                    </a:lnTo>
                    <a:lnTo>
                      <a:pt x="346" y="743"/>
                    </a:lnTo>
                    <a:lnTo>
                      <a:pt x="332" y="806"/>
                    </a:lnTo>
                    <a:lnTo>
                      <a:pt x="278" y="781"/>
                    </a:lnTo>
                    <a:lnTo>
                      <a:pt x="291" y="725"/>
                    </a:lnTo>
                    <a:lnTo>
                      <a:pt x="300" y="668"/>
                    </a:lnTo>
                    <a:lnTo>
                      <a:pt x="302" y="611"/>
                    </a:lnTo>
                    <a:lnTo>
                      <a:pt x="301" y="553"/>
                    </a:lnTo>
                    <a:lnTo>
                      <a:pt x="294" y="495"/>
                    </a:lnTo>
                    <a:lnTo>
                      <a:pt x="283" y="439"/>
                    </a:lnTo>
                    <a:lnTo>
                      <a:pt x="267" y="384"/>
                    </a:lnTo>
                    <a:lnTo>
                      <a:pt x="246" y="330"/>
                    </a:lnTo>
                    <a:lnTo>
                      <a:pt x="222" y="281"/>
                    </a:lnTo>
                    <a:lnTo>
                      <a:pt x="192" y="234"/>
                    </a:lnTo>
                    <a:lnTo>
                      <a:pt x="160" y="191"/>
                    </a:lnTo>
                    <a:lnTo>
                      <a:pt x="124" y="153"/>
                    </a:lnTo>
                    <a:lnTo>
                      <a:pt x="85" y="118"/>
                    </a:lnTo>
                    <a:lnTo>
                      <a:pt x="44" y="89"/>
                    </a:lnTo>
                    <a:lnTo>
                      <a:pt x="0" y="66"/>
                    </a:lnTo>
                    <a:lnTo>
                      <a:pt x="18" y="0"/>
                    </a:lnTo>
                    <a:close/>
                  </a:path>
                </a:pathLst>
              </a:custGeom>
              <a:solidFill>
                <a:srgbClr val="E6EB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39" name="Freeform 1092"/>
              <p:cNvSpPr>
                <a:spLocks/>
              </p:cNvSpPr>
              <p:nvPr/>
            </p:nvSpPr>
            <p:spPr bwMode="auto">
              <a:xfrm>
                <a:off x="1097" y="1012"/>
                <a:ext cx="322" cy="358"/>
              </a:xfrm>
              <a:custGeom>
                <a:avLst/>
                <a:gdLst>
                  <a:gd name="T0" fmla="*/ 298 w 322"/>
                  <a:gd name="T1" fmla="*/ 23 h 715"/>
                  <a:gd name="T2" fmla="*/ 311 w 322"/>
                  <a:gd name="T3" fmla="*/ 21 h 715"/>
                  <a:gd name="T4" fmla="*/ 320 w 322"/>
                  <a:gd name="T5" fmla="*/ 19 h 715"/>
                  <a:gd name="T6" fmla="*/ 322 w 322"/>
                  <a:gd name="T7" fmla="*/ 18 h 715"/>
                  <a:gd name="T8" fmla="*/ 321 w 322"/>
                  <a:gd name="T9" fmla="*/ 16 h 715"/>
                  <a:gd name="T10" fmla="*/ 314 w 322"/>
                  <a:gd name="T11" fmla="*/ 14 h 715"/>
                  <a:gd name="T12" fmla="*/ 303 w 322"/>
                  <a:gd name="T13" fmla="*/ 12 h 715"/>
                  <a:gd name="T14" fmla="*/ 287 w 322"/>
                  <a:gd name="T15" fmla="*/ 10 h 715"/>
                  <a:gd name="T16" fmla="*/ 266 w 322"/>
                  <a:gd name="T17" fmla="*/ 9 h 715"/>
                  <a:gd name="T18" fmla="*/ 242 w 322"/>
                  <a:gd name="T19" fmla="*/ 7 h 715"/>
                  <a:gd name="T20" fmla="*/ 212 w 322"/>
                  <a:gd name="T21" fmla="*/ 6 h 715"/>
                  <a:gd name="T22" fmla="*/ 180 w 322"/>
                  <a:gd name="T23" fmla="*/ 4 h 715"/>
                  <a:gd name="T24" fmla="*/ 144 w 322"/>
                  <a:gd name="T25" fmla="*/ 3 h 715"/>
                  <a:gd name="T26" fmla="*/ 105 w 322"/>
                  <a:gd name="T27" fmla="*/ 2 h 715"/>
                  <a:gd name="T28" fmla="*/ 64 w 322"/>
                  <a:gd name="T29" fmla="*/ 1 h 715"/>
                  <a:gd name="T30" fmla="*/ 20 w 322"/>
                  <a:gd name="T31" fmla="*/ 0 h 715"/>
                  <a:gd name="T32" fmla="*/ 0 w 322"/>
                  <a:gd name="T33" fmla="*/ 3 h 715"/>
                  <a:gd name="T34" fmla="*/ 40 w 322"/>
                  <a:gd name="T35" fmla="*/ 3 h 715"/>
                  <a:gd name="T36" fmla="*/ 78 w 322"/>
                  <a:gd name="T37" fmla="*/ 4 h 715"/>
                  <a:gd name="T38" fmla="*/ 115 w 322"/>
                  <a:gd name="T39" fmla="*/ 5 h 715"/>
                  <a:gd name="T40" fmla="*/ 147 w 322"/>
                  <a:gd name="T41" fmla="*/ 6 h 715"/>
                  <a:gd name="T42" fmla="*/ 175 w 322"/>
                  <a:gd name="T43" fmla="*/ 8 h 715"/>
                  <a:gd name="T44" fmla="*/ 201 w 322"/>
                  <a:gd name="T45" fmla="*/ 9 h 715"/>
                  <a:gd name="T46" fmla="*/ 222 w 322"/>
                  <a:gd name="T47" fmla="*/ 11 h 715"/>
                  <a:gd name="T48" fmla="*/ 239 w 322"/>
                  <a:gd name="T49" fmla="*/ 12 h 715"/>
                  <a:gd name="T50" fmla="*/ 252 w 322"/>
                  <a:gd name="T51" fmla="*/ 14 h 715"/>
                  <a:gd name="T52" fmla="*/ 259 w 322"/>
                  <a:gd name="T53" fmla="*/ 15 h 715"/>
                  <a:gd name="T54" fmla="*/ 262 w 322"/>
                  <a:gd name="T55" fmla="*/ 17 h 715"/>
                  <a:gd name="T56" fmla="*/ 259 w 322"/>
                  <a:gd name="T57" fmla="*/ 19 h 715"/>
                  <a:gd name="T58" fmla="*/ 252 w 322"/>
                  <a:gd name="T59" fmla="*/ 20 h 715"/>
                  <a:gd name="T60" fmla="*/ 240 w 322"/>
                  <a:gd name="T61" fmla="*/ 22 h 715"/>
                  <a:gd name="T62" fmla="*/ 298 w 322"/>
                  <a:gd name="T63" fmla="*/ 23 h 7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2" h="715">
                    <a:moveTo>
                      <a:pt x="298" y="715"/>
                    </a:moveTo>
                    <a:lnTo>
                      <a:pt x="311" y="659"/>
                    </a:lnTo>
                    <a:lnTo>
                      <a:pt x="320" y="602"/>
                    </a:lnTo>
                    <a:lnTo>
                      <a:pt x="322" y="545"/>
                    </a:lnTo>
                    <a:lnTo>
                      <a:pt x="321" y="487"/>
                    </a:lnTo>
                    <a:lnTo>
                      <a:pt x="314" y="429"/>
                    </a:lnTo>
                    <a:lnTo>
                      <a:pt x="303" y="373"/>
                    </a:lnTo>
                    <a:lnTo>
                      <a:pt x="287" y="318"/>
                    </a:lnTo>
                    <a:lnTo>
                      <a:pt x="266" y="264"/>
                    </a:lnTo>
                    <a:lnTo>
                      <a:pt x="242" y="215"/>
                    </a:lnTo>
                    <a:lnTo>
                      <a:pt x="212" y="168"/>
                    </a:lnTo>
                    <a:lnTo>
                      <a:pt x="180" y="125"/>
                    </a:lnTo>
                    <a:lnTo>
                      <a:pt x="144" y="87"/>
                    </a:lnTo>
                    <a:lnTo>
                      <a:pt x="105" y="52"/>
                    </a:lnTo>
                    <a:lnTo>
                      <a:pt x="64" y="23"/>
                    </a:lnTo>
                    <a:lnTo>
                      <a:pt x="20" y="0"/>
                    </a:lnTo>
                    <a:lnTo>
                      <a:pt x="0" y="70"/>
                    </a:lnTo>
                    <a:lnTo>
                      <a:pt x="40" y="92"/>
                    </a:lnTo>
                    <a:lnTo>
                      <a:pt x="78" y="119"/>
                    </a:lnTo>
                    <a:lnTo>
                      <a:pt x="115" y="152"/>
                    </a:lnTo>
                    <a:lnTo>
                      <a:pt x="147" y="188"/>
                    </a:lnTo>
                    <a:lnTo>
                      <a:pt x="175" y="230"/>
                    </a:lnTo>
                    <a:lnTo>
                      <a:pt x="201" y="273"/>
                    </a:lnTo>
                    <a:lnTo>
                      <a:pt x="222" y="322"/>
                    </a:lnTo>
                    <a:lnTo>
                      <a:pt x="239" y="371"/>
                    </a:lnTo>
                    <a:lnTo>
                      <a:pt x="252" y="423"/>
                    </a:lnTo>
                    <a:lnTo>
                      <a:pt x="259" y="476"/>
                    </a:lnTo>
                    <a:lnTo>
                      <a:pt x="262" y="530"/>
                    </a:lnTo>
                    <a:lnTo>
                      <a:pt x="259" y="584"/>
                    </a:lnTo>
                    <a:lnTo>
                      <a:pt x="252" y="637"/>
                    </a:lnTo>
                    <a:lnTo>
                      <a:pt x="240" y="688"/>
                    </a:lnTo>
                    <a:lnTo>
                      <a:pt x="298" y="715"/>
                    </a:lnTo>
                    <a:close/>
                  </a:path>
                </a:pathLst>
              </a:custGeom>
              <a:solidFill>
                <a:srgbClr val="E7E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0" name="Freeform 1093"/>
              <p:cNvSpPr>
                <a:spLocks/>
              </p:cNvSpPr>
              <p:nvPr/>
            </p:nvSpPr>
            <p:spPr bwMode="auto">
              <a:xfrm>
                <a:off x="1076" y="1048"/>
                <a:ext cx="283" cy="308"/>
              </a:xfrm>
              <a:custGeom>
                <a:avLst/>
                <a:gdLst>
                  <a:gd name="T0" fmla="*/ 21 w 283"/>
                  <a:gd name="T1" fmla="*/ 0 h 618"/>
                  <a:gd name="T2" fmla="*/ 61 w 283"/>
                  <a:gd name="T3" fmla="*/ 0 h 618"/>
                  <a:gd name="T4" fmla="*/ 99 w 283"/>
                  <a:gd name="T5" fmla="*/ 1 h 618"/>
                  <a:gd name="T6" fmla="*/ 136 w 283"/>
                  <a:gd name="T7" fmla="*/ 2 h 618"/>
                  <a:gd name="T8" fmla="*/ 168 w 283"/>
                  <a:gd name="T9" fmla="*/ 3 h 618"/>
                  <a:gd name="T10" fmla="*/ 196 w 283"/>
                  <a:gd name="T11" fmla="*/ 5 h 618"/>
                  <a:gd name="T12" fmla="*/ 222 w 283"/>
                  <a:gd name="T13" fmla="*/ 6 h 618"/>
                  <a:gd name="T14" fmla="*/ 243 w 283"/>
                  <a:gd name="T15" fmla="*/ 7 h 618"/>
                  <a:gd name="T16" fmla="*/ 260 w 283"/>
                  <a:gd name="T17" fmla="*/ 9 h 618"/>
                  <a:gd name="T18" fmla="*/ 273 w 283"/>
                  <a:gd name="T19" fmla="*/ 11 h 618"/>
                  <a:gd name="T20" fmla="*/ 280 w 283"/>
                  <a:gd name="T21" fmla="*/ 12 h 618"/>
                  <a:gd name="T22" fmla="*/ 283 w 283"/>
                  <a:gd name="T23" fmla="*/ 14 h 618"/>
                  <a:gd name="T24" fmla="*/ 280 w 283"/>
                  <a:gd name="T25" fmla="*/ 16 h 618"/>
                  <a:gd name="T26" fmla="*/ 273 w 283"/>
                  <a:gd name="T27" fmla="*/ 17 h 618"/>
                  <a:gd name="T28" fmla="*/ 261 w 283"/>
                  <a:gd name="T29" fmla="*/ 19 h 618"/>
                  <a:gd name="T30" fmla="*/ 199 w 283"/>
                  <a:gd name="T31" fmla="*/ 18 h 618"/>
                  <a:gd name="T32" fmla="*/ 211 w 283"/>
                  <a:gd name="T33" fmla="*/ 16 h 618"/>
                  <a:gd name="T34" fmla="*/ 216 w 283"/>
                  <a:gd name="T35" fmla="*/ 15 h 618"/>
                  <a:gd name="T36" fmla="*/ 216 w 283"/>
                  <a:gd name="T37" fmla="*/ 13 h 618"/>
                  <a:gd name="T38" fmla="*/ 211 w 283"/>
                  <a:gd name="T39" fmla="*/ 11 h 618"/>
                  <a:gd name="T40" fmla="*/ 201 w 283"/>
                  <a:gd name="T41" fmla="*/ 10 h 618"/>
                  <a:gd name="T42" fmla="*/ 184 w 283"/>
                  <a:gd name="T43" fmla="*/ 8 h 618"/>
                  <a:gd name="T44" fmla="*/ 164 w 283"/>
                  <a:gd name="T45" fmla="*/ 7 h 618"/>
                  <a:gd name="T46" fmla="*/ 139 w 283"/>
                  <a:gd name="T47" fmla="*/ 6 h 618"/>
                  <a:gd name="T48" fmla="*/ 109 w 283"/>
                  <a:gd name="T49" fmla="*/ 4 h 618"/>
                  <a:gd name="T50" fmla="*/ 75 w 283"/>
                  <a:gd name="T51" fmla="*/ 3 h 618"/>
                  <a:gd name="T52" fmla="*/ 38 w 283"/>
                  <a:gd name="T53" fmla="*/ 3 h 618"/>
                  <a:gd name="T54" fmla="*/ 0 w 283"/>
                  <a:gd name="T55" fmla="*/ 2 h 618"/>
                  <a:gd name="T56" fmla="*/ 21 w 283"/>
                  <a:gd name="T57" fmla="*/ 0 h 6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3" h="618">
                    <a:moveTo>
                      <a:pt x="21" y="0"/>
                    </a:moveTo>
                    <a:lnTo>
                      <a:pt x="61" y="22"/>
                    </a:lnTo>
                    <a:lnTo>
                      <a:pt x="99" y="49"/>
                    </a:lnTo>
                    <a:lnTo>
                      <a:pt x="136" y="82"/>
                    </a:lnTo>
                    <a:lnTo>
                      <a:pt x="168" y="118"/>
                    </a:lnTo>
                    <a:lnTo>
                      <a:pt x="196" y="160"/>
                    </a:lnTo>
                    <a:lnTo>
                      <a:pt x="222" y="203"/>
                    </a:lnTo>
                    <a:lnTo>
                      <a:pt x="243" y="252"/>
                    </a:lnTo>
                    <a:lnTo>
                      <a:pt x="260" y="301"/>
                    </a:lnTo>
                    <a:lnTo>
                      <a:pt x="273" y="353"/>
                    </a:lnTo>
                    <a:lnTo>
                      <a:pt x="280" y="406"/>
                    </a:lnTo>
                    <a:lnTo>
                      <a:pt x="283" y="460"/>
                    </a:lnTo>
                    <a:lnTo>
                      <a:pt x="280" y="514"/>
                    </a:lnTo>
                    <a:lnTo>
                      <a:pt x="273" y="567"/>
                    </a:lnTo>
                    <a:lnTo>
                      <a:pt x="261" y="618"/>
                    </a:lnTo>
                    <a:lnTo>
                      <a:pt x="199" y="589"/>
                    </a:lnTo>
                    <a:lnTo>
                      <a:pt x="211" y="538"/>
                    </a:lnTo>
                    <a:lnTo>
                      <a:pt x="216" y="487"/>
                    </a:lnTo>
                    <a:lnTo>
                      <a:pt x="216" y="435"/>
                    </a:lnTo>
                    <a:lnTo>
                      <a:pt x="211" y="384"/>
                    </a:lnTo>
                    <a:lnTo>
                      <a:pt x="201" y="333"/>
                    </a:lnTo>
                    <a:lnTo>
                      <a:pt x="184" y="284"/>
                    </a:lnTo>
                    <a:lnTo>
                      <a:pt x="164" y="239"/>
                    </a:lnTo>
                    <a:lnTo>
                      <a:pt x="139" y="196"/>
                    </a:lnTo>
                    <a:lnTo>
                      <a:pt x="109" y="158"/>
                    </a:lnTo>
                    <a:lnTo>
                      <a:pt x="75" y="125"/>
                    </a:lnTo>
                    <a:lnTo>
                      <a:pt x="38" y="98"/>
                    </a:lnTo>
                    <a:lnTo>
                      <a:pt x="0" y="76"/>
                    </a:lnTo>
                    <a:lnTo>
                      <a:pt x="21" y="0"/>
                    </a:lnTo>
                    <a:close/>
                  </a:path>
                </a:pathLst>
              </a:custGeom>
              <a:solidFill>
                <a:srgbClr val="E9EA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1" name="Freeform 1094"/>
              <p:cNvSpPr>
                <a:spLocks/>
              </p:cNvSpPr>
              <p:nvPr/>
            </p:nvSpPr>
            <p:spPr bwMode="auto">
              <a:xfrm>
                <a:off x="1052" y="1086"/>
                <a:ext cx="240" cy="256"/>
              </a:xfrm>
              <a:custGeom>
                <a:avLst/>
                <a:gdLst>
                  <a:gd name="T0" fmla="*/ 223 w 240"/>
                  <a:gd name="T1" fmla="*/ 16 h 513"/>
                  <a:gd name="T2" fmla="*/ 235 w 240"/>
                  <a:gd name="T3" fmla="*/ 14 h 513"/>
                  <a:gd name="T4" fmla="*/ 240 w 240"/>
                  <a:gd name="T5" fmla="*/ 12 h 513"/>
                  <a:gd name="T6" fmla="*/ 240 w 240"/>
                  <a:gd name="T7" fmla="*/ 11 h 513"/>
                  <a:gd name="T8" fmla="*/ 235 w 240"/>
                  <a:gd name="T9" fmla="*/ 9 h 513"/>
                  <a:gd name="T10" fmla="*/ 225 w 240"/>
                  <a:gd name="T11" fmla="*/ 8 h 513"/>
                  <a:gd name="T12" fmla="*/ 208 w 240"/>
                  <a:gd name="T13" fmla="*/ 6 h 513"/>
                  <a:gd name="T14" fmla="*/ 188 w 240"/>
                  <a:gd name="T15" fmla="*/ 5 h 513"/>
                  <a:gd name="T16" fmla="*/ 163 w 240"/>
                  <a:gd name="T17" fmla="*/ 3 h 513"/>
                  <a:gd name="T18" fmla="*/ 133 w 240"/>
                  <a:gd name="T19" fmla="*/ 2 h 513"/>
                  <a:gd name="T20" fmla="*/ 99 w 240"/>
                  <a:gd name="T21" fmla="*/ 1 h 513"/>
                  <a:gd name="T22" fmla="*/ 62 w 240"/>
                  <a:gd name="T23" fmla="*/ 0 h 513"/>
                  <a:gd name="T24" fmla="*/ 24 w 240"/>
                  <a:gd name="T25" fmla="*/ 0 h 513"/>
                  <a:gd name="T26" fmla="*/ 0 w 240"/>
                  <a:gd name="T27" fmla="*/ 2 h 513"/>
                  <a:gd name="T28" fmla="*/ 34 w 240"/>
                  <a:gd name="T29" fmla="*/ 3 h 513"/>
                  <a:gd name="T30" fmla="*/ 64 w 240"/>
                  <a:gd name="T31" fmla="*/ 3 h 513"/>
                  <a:gd name="T32" fmla="*/ 92 w 240"/>
                  <a:gd name="T33" fmla="*/ 4 h 513"/>
                  <a:gd name="T34" fmla="*/ 116 w 240"/>
                  <a:gd name="T35" fmla="*/ 5 h 513"/>
                  <a:gd name="T36" fmla="*/ 136 w 240"/>
                  <a:gd name="T37" fmla="*/ 7 h 513"/>
                  <a:gd name="T38" fmla="*/ 151 w 240"/>
                  <a:gd name="T39" fmla="*/ 8 h 513"/>
                  <a:gd name="T40" fmla="*/ 163 w 240"/>
                  <a:gd name="T41" fmla="*/ 9 h 513"/>
                  <a:gd name="T42" fmla="*/ 168 w 240"/>
                  <a:gd name="T43" fmla="*/ 10 h 513"/>
                  <a:gd name="T44" fmla="*/ 170 w 240"/>
                  <a:gd name="T45" fmla="*/ 12 h 513"/>
                  <a:gd name="T46" fmla="*/ 165 w 240"/>
                  <a:gd name="T47" fmla="*/ 13 h 513"/>
                  <a:gd name="T48" fmla="*/ 155 w 240"/>
                  <a:gd name="T49" fmla="*/ 15 h 513"/>
                  <a:gd name="T50" fmla="*/ 223 w 240"/>
                  <a:gd name="T51" fmla="*/ 16 h 5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0" h="513">
                    <a:moveTo>
                      <a:pt x="223" y="513"/>
                    </a:moveTo>
                    <a:lnTo>
                      <a:pt x="235" y="462"/>
                    </a:lnTo>
                    <a:lnTo>
                      <a:pt x="240" y="411"/>
                    </a:lnTo>
                    <a:lnTo>
                      <a:pt x="240" y="359"/>
                    </a:lnTo>
                    <a:lnTo>
                      <a:pt x="235" y="308"/>
                    </a:lnTo>
                    <a:lnTo>
                      <a:pt x="225" y="257"/>
                    </a:lnTo>
                    <a:lnTo>
                      <a:pt x="208" y="208"/>
                    </a:lnTo>
                    <a:lnTo>
                      <a:pt x="188" y="163"/>
                    </a:lnTo>
                    <a:lnTo>
                      <a:pt x="163" y="120"/>
                    </a:lnTo>
                    <a:lnTo>
                      <a:pt x="133" y="82"/>
                    </a:lnTo>
                    <a:lnTo>
                      <a:pt x="99" y="49"/>
                    </a:lnTo>
                    <a:lnTo>
                      <a:pt x="62" y="22"/>
                    </a:lnTo>
                    <a:lnTo>
                      <a:pt x="24" y="0"/>
                    </a:lnTo>
                    <a:lnTo>
                      <a:pt x="0" y="82"/>
                    </a:lnTo>
                    <a:lnTo>
                      <a:pt x="34" y="100"/>
                    </a:lnTo>
                    <a:lnTo>
                      <a:pt x="64" y="123"/>
                    </a:lnTo>
                    <a:lnTo>
                      <a:pt x="92" y="152"/>
                    </a:lnTo>
                    <a:lnTo>
                      <a:pt x="116" y="187"/>
                    </a:lnTo>
                    <a:lnTo>
                      <a:pt x="136" y="225"/>
                    </a:lnTo>
                    <a:lnTo>
                      <a:pt x="151" y="265"/>
                    </a:lnTo>
                    <a:lnTo>
                      <a:pt x="163" y="306"/>
                    </a:lnTo>
                    <a:lnTo>
                      <a:pt x="168" y="351"/>
                    </a:lnTo>
                    <a:lnTo>
                      <a:pt x="170" y="395"/>
                    </a:lnTo>
                    <a:lnTo>
                      <a:pt x="165" y="438"/>
                    </a:lnTo>
                    <a:lnTo>
                      <a:pt x="155" y="482"/>
                    </a:lnTo>
                    <a:lnTo>
                      <a:pt x="223" y="513"/>
                    </a:lnTo>
                    <a:close/>
                  </a:path>
                </a:pathLst>
              </a:custGeom>
              <a:solidFill>
                <a:srgbClr val="EBEA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2" name="Freeform 1095"/>
              <p:cNvSpPr>
                <a:spLocks/>
              </p:cNvSpPr>
              <p:nvPr/>
            </p:nvSpPr>
            <p:spPr bwMode="auto">
              <a:xfrm>
                <a:off x="1028" y="1126"/>
                <a:ext cx="194" cy="200"/>
              </a:xfrm>
              <a:custGeom>
                <a:avLst/>
                <a:gdLst>
                  <a:gd name="T0" fmla="*/ 24 w 194"/>
                  <a:gd name="T1" fmla="*/ 0 h 400"/>
                  <a:gd name="T2" fmla="*/ 58 w 194"/>
                  <a:gd name="T3" fmla="*/ 1 h 400"/>
                  <a:gd name="T4" fmla="*/ 88 w 194"/>
                  <a:gd name="T5" fmla="*/ 2 h 400"/>
                  <a:gd name="T6" fmla="*/ 116 w 194"/>
                  <a:gd name="T7" fmla="*/ 3 h 400"/>
                  <a:gd name="T8" fmla="*/ 140 w 194"/>
                  <a:gd name="T9" fmla="*/ 4 h 400"/>
                  <a:gd name="T10" fmla="*/ 160 w 194"/>
                  <a:gd name="T11" fmla="*/ 5 h 400"/>
                  <a:gd name="T12" fmla="*/ 175 w 194"/>
                  <a:gd name="T13" fmla="*/ 6 h 400"/>
                  <a:gd name="T14" fmla="*/ 187 w 194"/>
                  <a:gd name="T15" fmla="*/ 7 h 400"/>
                  <a:gd name="T16" fmla="*/ 192 w 194"/>
                  <a:gd name="T17" fmla="*/ 9 h 400"/>
                  <a:gd name="T18" fmla="*/ 194 w 194"/>
                  <a:gd name="T19" fmla="*/ 10 h 400"/>
                  <a:gd name="T20" fmla="*/ 189 w 194"/>
                  <a:gd name="T21" fmla="*/ 12 h 400"/>
                  <a:gd name="T22" fmla="*/ 179 w 194"/>
                  <a:gd name="T23" fmla="*/ 13 h 400"/>
                  <a:gd name="T24" fmla="*/ 107 w 194"/>
                  <a:gd name="T25" fmla="*/ 12 h 400"/>
                  <a:gd name="T26" fmla="*/ 114 w 194"/>
                  <a:gd name="T27" fmla="*/ 11 h 400"/>
                  <a:gd name="T28" fmla="*/ 117 w 194"/>
                  <a:gd name="T29" fmla="*/ 10 h 400"/>
                  <a:gd name="T30" fmla="*/ 114 w 194"/>
                  <a:gd name="T31" fmla="*/ 8 h 400"/>
                  <a:gd name="T32" fmla="*/ 106 w 194"/>
                  <a:gd name="T33" fmla="*/ 7 h 400"/>
                  <a:gd name="T34" fmla="*/ 92 w 194"/>
                  <a:gd name="T35" fmla="*/ 6 h 400"/>
                  <a:gd name="T36" fmla="*/ 75 w 194"/>
                  <a:gd name="T37" fmla="*/ 5 h 400"/>
                  <a:gd name="T38" fmla="*/ 52 w 194"/>
                  <a:gd name="T39" fmla="*/ 4 h 400"/>
                  <a:gd name="T40" fmla="*/ 27 w 194"/>
                  <a:gd name="T41" fmla="*/ 4 h 400"/>
                  <a:gd name="T42" fmla="*/ 0 w 194"/>
                  <a:gd name="T43" fmla="*/ 3 h 400"/>
                  <a:gd name="T44" fmla="*/ 24 w 194"/>
                  <a:gd name="T45" fmla="*/ 0 h 4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4" h="400">
                    <a:moveTo>
                      <a:pt x="24" y="0"/>
                    </a:moveTo>
                    <a:lnTo>
                      <a:pt x="58" y="18"/>
                    </a:lnTo>
                    <a:lnTo>
                      <a:pt x="88" y="41"/>
                    </a:lnTo>
                    <a:lnTo>
                      <a:pt x="116" y="70"/>
                    </a:lnTo>
                    <a:lnTo>
                      <a:pt x="140" y="105"/>
                    </a:lnTo>
                    <a:lnTo>
                      <a:pt x="160" y="143"/>
                    </a:lnTo>
                    <a:lnTo>
                      <a:pt x="175" y="183"/>
                    </a:lnTo>
                    <a:lnTo>
                      <a:pt x="187" y="224"/>
                    </a:lnTo>
                    <a:lnTo>
                      <a:pt x="192" y="269"/>
                    </a:lnTo>
                    <a:lnTo>
                      <a:pt x="194" y="313"/>
                    </a:lnTo>
                    <a:lnTo>
                      <a:pt x="189" y="356"/>
                    </a:lnTo>
                    <a:lnTo>
                      <a:pt x="179" y="400"/>
                    </a:lnTo>
                    <a:lnTo>
                      <a:pt x="107" y="365"/>
                    </a:lnTo>
                    <a:lnTo>
                      <a:pt x="114" y="329"/>
                    </a:lnTo>
                    <a:lnTo>
                      <a:pt x="117" y="291"/>
                    </a:lnTo>
                    <a:lnTo>
                      <a:pt x="114" y="255"/>
                    </a:lnTo>
                    <a:lnTo>
                      <a:pt x="106" y="219"/>
                    </a:lnTo>
                    <a:lnTo>
                      <a:pt x="92" y="184"/>
                    </a:lnTo>
                    <a:lnTo>
                      <a:pt x="75" y="152"/>
                    </a:lnTo>
                    <a:lnTo>
                      <a:pt x="52" y="125"/>
                    </a:lnTo>
                    <a:lnTo>
                      <a:pt x="27" y="103"/>
                    </a:lnTo>
                    <a:lnTo>
                      <a:pt x="0" y="87"/>
                    </a:lnTo>
                    <a:lnTo>
                      <a:pt x="24" y="0"/>
                    </a:lnTo>
                    <a:close/>
                  </a:path>
                </a:pathLst>
              </a:custGeom>
              <a:solidFill>
                <a:srgbClr val="EDE9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3" name="Freeform 1096"/>
              <p:cNvSpPr>
                <a:spLocks/>
              </p:cNvSpPr>
              <p:nvPr/>
            </p:nvSpPr>
            <p:spPr bwMode="auto">
              <a:xfrm>
                <a:off x="1000" y="1170"/>
                <a:ext cx="145" cy="139"/>
              </a:xfrm>
              <a:custGeom>
                <a:avLst/>
                <a:gdLst>
                  <a:gd name="T0" fmla="*/ 135 w 145"/>
                  <a:gd name="T1" fmla="*/ 9 h 278"/>
                  <a:gd name="T2" fmla="*/ 142 w 145"/>
                  <a:gd name="T3" fmla="*/ 8 h 278"/>
                  <a:gd name="T4" fmla="*/ 145 w 145"/>
                  <a:gd name="T5" fmla="*/ 7 h 278"/>
                  <a:gd name="T6" fmla="*/ 142 w 145"/>
                  <a:gd name="T7" fmla="*/ 6 h 278"/>
                  <a:gd name="T8" fmla="*/ 134 w 145"/>
                  <a:gd name="T9" fmla="*/ 5 h 278"/>
                  <a:gd name="T10" fmla="*/ 120 w 145"/>
                  <a:gd name="T11" fmla="*/ 4 h 278"/>
                  <a:gd name="T12" fmla="*/ 103 w 145"/>
                  <a:gd name="T13" fmla="*/ 3 h 278"/>
                  <a:gd name="T14" fmla="*/ 80 w 145"/>
                  <a:gd name="T15" fmla="*/ 2 h 278"/>
                  <a:gd name="T16" fmla="*/ 55 w 145"/>
                  <a:gd name="T17" fmla="*/ 1 h 278"/>
                  <a:gd name="T18" fmla="*/ 28 w 145"/>
                  <a:gd name="T19" fmla="*/ 0 h 278"/>
                  <a:gd name="T20" fmla="*/ 0 w 145"/>
                  <a:gd name="T21" fmla="*/ 3 h 278"/>
                  <a:gd name="T22" fmla="*/ 19 w 145"/>
                  <a:gd name="T23" fmla="*/ 4 h 278"/>
                  <a:gd name="T24" fmla="*/ 35 w 145"/>
                  <a:gd name="T25" fmla="*/ 4 h 278"/>
                  <a:gd name="T26" fmla="*/ 48 w 145"/>
                  <a:gd name="T27" fmla="*/ 5 h 278"/>
                  <a:gd name="T28" fmla="*/ 56 w 145"/>
                  <a:gd name="T29" fmla="*/ 6 h 278"/>
                  <a:gd name="T30" fmla="*/ 62 w 145"/>
                  <a:gd name="T31" fmla="*/ 6 h 278"/>
                  <a:gd name="T32" fmla="*/ 62 w 145"/>
                  <a:gd name="T33" fmla="*/ 7 h 278"/>
                  <a:gd name="T34" fmla="*/ 58 w 145"/>
                  <a:gd name="T35" fmla="*/ 8 h 278"/>
                  <a:gd name="T36" fmla="*/ 135 w 145"/>
                  <a:gd name="T37" fmla="*/ 9 h 2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278">
                    <a:moveTo>
                      <a:pt x="135" y="278"/>
                    </a:moveTo>
                    <a:lnTo>
                      <a:pt x="142" y="242"/>
                    </a:lnTo>
                    <a:lnTo>
                      <a:pt x="145" y="204"/>
                    </a:lnTo>
                    <a:lnTo>
                      <a:pt x="142" y="168"/>
                    </a:lnTo>
                    <a:lnTo>
                      <a:pt x="134" y="132"/>
                    </a:lnTo>
                    <a:lnTo>
                      <a:pt x="120" y="97"/>
                    </a:lnTo>
                    <a:lnTo>
                      <a:pt x="103" y="65"/>
                    </a:lnTo>
                    <a:lnTo>
                      <a:pt x="80" y="38"/>
                    </a:lnTo>
                    <a:lnTo>
                      <a:pt x="55" y="16"/>
                    </a:lnTo>
                    <a:lnTo>
                      <a:pt x="28" y="0"/>
                    </a:lnTo>
                    <a:lnTo>
                      <a:pt x="0" y="96"/>
                    </a:lnTo>
                    <a:lnTo>
                      <a:pt x="19" y="106"/>
                    </a:lnTo>
                    <a:lnTo>
                      <a:pt x="35" y="123"/>
                    </a:lnTo>
                    <a:lnTo>
                      <a:pt x="48" y="144"/>
                    </a:lnTo>
                    <a:lnTo>
                      <a:pt x="56" y="166"/>
                    </a:lnTo>
                    <a:lnTo>
                      <a:pt x="62" y="191"/>
                    </a:lnTo>
                    <a:lnTo>
                      <a:pt x="62" y="217"/>
                    </a:lnTo>
                    <a:lnTo>
                      <a:pt x="58" y="242"/>
                    </a:lnTo>
                    <a:lnTo>
                      <a:pt x="135" y="278"/>
                    </a:lnTo>
                    <a:close/>
                  </a:path>
                </a:pathLst>
              </a:custGeom>
              <a:solidFill>
                <a:srgbClr val="EFE9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4" name="Freeform 1097"/>
              <p:cNvSpPr>
                <a:spLocks/>
              </p:cNvSpPr>
              <p:nvPr/>
            </p:nvSpPr>
            <p:spPr bwMode="auto">
              <a:xfrm>
                <a:off x="971" y="1218"/>
                <a:ext cx="91" cy="73"/>
              </a:xfrm>
              <a:custGeom>
                <a:avLst/>
                <a:gdLst>
                  <a:gd name="T0" fmla="*/ 29 w 91"/>
                  <a:gd name="T1" fmla="*/ 0 h 146"/>
                  <a:gd name="T2" fmla="*/ 48 w 91"/>
                  <a:gd name="T3" fmla="*/ 1 h 146"/>
                  <a:gd name="T4" fmla="*/ 64 w 91"/>
                  <a:gd name="T5" fmla="*/ 1 h 146"/>
                  <a:gd name="T6" fmla="*/ 77 w 91"/>
                  <a:gd name="T7" fmla="*/ 2 h 146"/>
                  <a:gd name="T8" fmla="*/ 85 w 91"/>
                  <a:gd name="T9" fmla="*/ 3 h 146"/>
                  <a:gd name="T10" fmla="*/ 91 w 91"/>
                  <a:gd name="T11" fmla="*/ 3 h 146"/>
                  <a:gd name="T12" fmla="*/ 91 w 91"/>
                  <a:gd name="T13" fmla="*/ 4 h 146"/>
                  <a:gd name="T14" fmla="*/ 87 w 91"/>
                  <a:gd name="T15" fmla="*/ 5 h 146"/>
                  <a:gd name="T16" fmla="*/ 0 w 91"/>
                  <a:gd name="T17" fmla="*/ 4 h 146"/>
                  <a:gd name="T18" fmla="*/ 0 w 91"/>
                  <a:gd name="T19" fmla="*/ 4 h 146"/>
                  <a:gd name="T20" fmla="*/ 29 w 91"/>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 h="146">
                    <a:moveTo>
                      <a:pt x="29" y="0"/>
                    </a:moveTo>
                    <a:lnTo>
                      <a:pt x="48" y="10"/>
                    </a:lnTo>
                    <a:lnTo>
                      <a:pt x="64" y="27"/>
                    </a:lnTo>
                    <a:lnTo>
                      <a:pt x="77" y="48"/>
                    </a:lnTo>
                    <a:lnTo>
                      <a:pt x="85" y="70"/>
                    </a:lnTo>
                    <a:lnTo>
                      <a:pt x="91" y="95"/>
                    </a:lnTo>
                    <a:lnTo>
                      <a:pt x="91" y="121"/>
                    </a:lnTo>
                    <a:lnTo>
                      <a:pt x="87" y="146"/>
                    </a:lnTo>
                    <a:lnTo>
                      <a:pt x="0" y="106"/>
                    </a:lnTo>
                    <a:lnTo>
                      <a:pt x="0" y="103"/>
                    </a:lnTo>
                    <a:lnTo>
                      <a:pt x="29" y="0"/>
                    </a:lnTo>
                    <a:close/>
                  </a:path>
                </a:pathLst>
              </a:custGeom>
              <a:solidFill>
                <a:srgbClr val="F0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5" name="Freeform 1098"/>
              <p:cNvSpPr>
                <a:spLocks/>
              </p:cNvSpPr>
              <p:nvPr/>
            </p:nvSpPr>
            <p:spPr bwMode="auto">
              <a:xfrm>
                <a:off x="970" y="1269"/>
                <a:ext cx="1" cy="2"/>
              </a:xfrm>
              <a:custGeom>
                <a:avLst/>
                <a:gdLst>
                  <a:gd name="T0" fmla="*/ 1 w 1"/>
                  <a:gd name="T1" fmla="*/ 1 h 3"/>
                  <a:gd name="T2" fmla="*/ 1 w 1"/>
                  <a:gd name="T3" fmla="*/ 0 h 3"/>
                  <a:gd name="T4" fmla="*/ 0 w 1"/>
                  <a:gd name="T5" fmla="*/ 1 h 3"/>
                  <a:gd name="T6" fmla="*/ 0 w 1"/>
                  <a:gd name="T7" fmla="*/ 1 h 3"/>
                  <a:gd name="T8" fmla="*/ 1 w 1"/>
                  <a:gd name="T9" fmla="*/ 1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1" y="3"/>
                    </a:moveTo>
                    <a:lnTo>
                      <a:pt x="1" y="0"/>
                    </a:lnTo>
                    <a:lnTo>
                      <a:pt x="0" y="2"/>
                    </a:lnTo>
                    <a:lnTo>
                      <a:pt x="1" y="3"/>
                    </a:lnTo>
                    <a:close/>
                  </a:path>
                </a:pathLst>
              </a:custGeom>
              <a:solidFill>
                <a:srgbClr val="F1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6" name="Freeform 1099"/>
              <p:cNvSpPr>
                <a:spLocks/>
              </p:cNvSpPr>
              <p:nvPr/>
            </p:nvSpPr>
            <p:spPr bwMode="auto">
              <a:xfrm>
                <a:off x="970" y="665"/>
                <a:ext cx="1341" cy="838"/>
              </a:xfrm>
              <a:custGeom>
                <a:avLst/>
                <a:gdLst>
                  <a:gd name="T0" fmla="*/ 996 w 1341"/>
                  <a:gd name="T1" fmla="*/ 52 h 1677"/>
                  <a:gd name="T2" fmla="*/ 0 w 1341"/>
                  <a:gd name="T3" fmla="*/ 37 h 1677"/>
                  <a:gd name="T4" fmla="*/ 345 w 1341"/>
                  <a:gd name="T5" fmla="*/ 0 h 1677"/>
                  <a:gd name="T6" fmla="*/ 1341 w 1341"/>
                  <a:gd name="T7" fmla="*/ 14 h 1677"/>
                  <a:gd name="T8" fmla="*/ 996 w 1341"/>
                  <a:gd name="T9" fmla="*/ 52 h 16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1" h="1677">
                    <a:moveTo>
                      <a:pt x="996" y="1677"/>
                    </a:moveTo>
                    <a:lnTo>
                      <a:pt x="0" y="1212"/>
                    </a:lnTo>
                    <a:lnTo>
                      <a:pt x="345" y="0"/>
                    </a:lnTo>
                    <a:lnTo>
                      <a:pt x="1341" y="464"/>
                    </a:lnTo>
                    <a:lnTo>
                      <a:pt x="996" y="16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7" name="Freeform 1100"/>
              <p:cNvSpPr>
                <a:spLocks/>
              </p:cNvSpPr>
              <p:nvPr/>
            </p:nvSpPr>
            <p:spPr bwMode="auto">
              <a:xfrm>
                <a:off x="1306" y="665"/>
                <a:ext cx="1005" cy="838"/>
              </a:xfrm>
              <a:custGeom>
                <a:avLst/>
                <a:gdLst>
                  <a:gd name="T0" fmla="*/ 660 w 1005"/>
                  <a:gd name="T1" fmla="*/ 52 h 1677"/>
                  <a:gd name="T2" fmla="*/ 1005 w 1005"/>
                  <a:gd name="T3" fmla="*/ 14 h 1677"/>
                  <a:gd name="T4" fmla="*/ 9 w 1005"/>
                  <a:gd name="T5" fmla="*/ 0 h 1677"/>
                  <a:gd name="T6" fmla="*/ 0 w 1005"/>
                  <a:gd name="T7" fmla="*/ 0 h 1677"/>
                  <a:gd name="T8" fmla="*/ 70 w 1005"/>
                  <a:gd name="T9" fmla="*/ 2 h 1677"/>
                  <a:gd name="T10" fmla="*/ 136 w 1005"/>
                  <a:gd name="T11" fmla="*/ 3 h 1677"/>
                  <a:gd name="T12" fmla="*/ 200 w 1005"/>
                  <a:gd name="T13" fmla="*/ 4 h 1677"/>
                  <a:gd name="T14" fmla="*/ 260 w 1005"/>
                  <a:gd name="T15" fmla="*/ 6 h 1677"/>
                  <a:gd name="T16" fmla="*/ 320 w 1005"/>
                  <a:gd name="T17" fmla="*/ 8 h 1677"/>
                  <a:gd name="T18" fmla="*/ 375 w 1005"/>
                  <a:gd name="T19" fmla="*/ 10 h 1677"/>
                  <a:gd name="T20" fmla="*/ 426 w 1005"/>
                  <a:gd name="T21" fmla="*/ 12 h 1677"/>
                  <a:gd name="T22" fmla="*/ 472 w 1005"/>
                  <a:gd name="T23" fmla="*/ 14 h 1677"/>
                  <a:gd name="T24" fmla="*/ 516 w 1005"/>
                  <a:gd name="T25" fmla="*/ 16 h 1677"/>
                  <a:gd name="T26" fmla="*/ 556 w 1005"/>
                  <a:gd name="T27" fmla="*/ 19 h 1677"/>
                  <a:gd name="T28" fmla="*/ 590 w 1005"/>
                  <a:gd name="T29" fmla="*/ 21 h 1677"/>
                  <a:gd name="T30" fmla="*/ 619 w 1005"/>
                  <a:gd name="T31" fmla="*/ 24 h 1677"/>
                  <a:gd name="T32" fmla="*/ 645 w 1005"/>
                  <a:gd name="T33" fmla="*/ 27 h 1677"/>
                  <a:gd name="T34" fmla="*/ 665 w 1005"/>
                  <a:gd name="T35" fmla="*/ 29 h 1677"/>
                  <a:gd name="T36" fmla="*/ 679 w 1005"/>
                  <a:gd name="T37" fmla="*/ 32 h 1677"/>
                  <a:gd name="T38" fmla="*/ 689 w 1005"/>
                  <a:gd name="T39" fmla="*/ 35 h 1677"/>
                  <a:gd name="T40" fmla="*/ 693 w 1005"/>
                  <a:gd name="T41" fmla="*/ 38 h 1677"/>
                  <a:gd name="T42" fmla="*/ 693 w 1005"/>
                  <a:gd name="T43" fmla="*/ 41 h 1677"/>
                  <a:gd name="T44" fmla="*/ 686 w 1005"/>
                  <a:gd name="T45" fmla="*/ 43 h 1677"/>
                  <a:gd name="T46" fmla="*/ 675 w 1005"/>
                  <a:gd name="T47" fmla="*/ 46 h 1677"/>
                  <a:gd name="T48" fmla="*/ 659 w 1005"/>
                  <a:gd name="T49" fmla="*/ 49 h 1677"/>
                  <a:gd name="T50" fmla="*/ 636 w 1005"/>
                  <a:gd name="T51" fmla="*/ 52 h 1677"/>
                  <a:gd name="T52" fmla="*/ 660 w 1005"/>
                  <a:gd name="T53" fmla="*/ 52 h 16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5" h="1677">
                    <a:moveTo>
                      <a:pt x="660" y="1677"/>
                    </a:moveTo>
                    <a:lnTo>
                      <a:pt x="1005" y="464"/>
                    </a:lnTo>
                    <a:lnTo>
                      <a:pt x="9" y="0"/>
                    </a:lnTo>
                    <a:lnTo>
                      <a:pt x="0" y="29"/>
                    </a:lnTo>
                    <a:lnTo>
                      <a:pt x="70" y="64"/>
                    </a:lnTo>
                    <a:lnTo>
                      <a:pt x="136" y="105"/>
                    </a:lnTo>
                    <a:lnTo>
                      <a:pt x="200" y="153"/>
                    </a:lnTo>
                    <a:lnTo>
                      <a:pt x="260" y="205"/>
                    </a:lnTo>
                    <a:lnTo>
                      <a:pt x="320" y="261"/>
                    </a:lnTo>
                    <a:lnTo>
                      <a:pt x="375" y="325"/>
                    </a:lnTo>
                    <a:lnTo>
                      <a:pt x="426" y="391"/>
                    </a:lnTo>
                    <a:lnTo>
                      <a:pt x="472" y="462"/>
                    </a:lnTo>
                    <a:lnTo>
                      <a:pt x="516" y="536"/>
                    </a:lnTo>
                    <a:lnTo>
                      <a:pt x="556" y="614"/>
                    </a:lnTo>
                    <a:lnTo>
                      <a:pt x="590" y="696"/>
                    </a:lnTo>
                    <a:lnTo>
                      <a:pt x="619" y="779"/>
                    </a:lnTo>
                    <a:lnTo>
                      <a:pt x="645" y="866"/>
                    </a:lnTo>
                    <a:lnTo>
                      <a:pt x="665" y="954"/>
                    </a:lnTo>
                    <a:lnTo>
                      <a:pt x="679" y="1043"/>
                    </a:lnTo>
                    <a:lnTo>
                      <a:pt x="689" y="1134"/>
                    </a:lnTo>
                    <a:lnTo>
                      <a:pt x="693" y="1224"/>
                    </a:lnTo>
                    <a:lnTo>
                      <a:pt x="693" y="1313"/>
                    </a:lnTo>
                    <a:lnTo>
                      <a:pt x="686" y="1403"/>
                    </a:lnTo>
                    <a:lnTo>
                      <a:pt x="675" y="1492"/>
                    </a:lnTo>
                    <a:lnTo>
                      <a:pt x="659" y="1581"/>
                    </a:lnTo>
                    <a:lnTo>
                      <a:pt x="636" y="1666"/>
                    </a:lnTo>
                    <a:lnTo>
                      <a:pt x="660" y="1677"/>
                    </a:lnTo>
                    <a:close/>
                  </a:path>
                </a:pathLst>
              </a:custGeom>
              <a:solidFill>
                <a:srgbClr val="CCF3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8" name="Freeform 1101"/>
              <p:cNvSpPr>
                <a:spLocks/>
              </p:cNvSpPr>
              <p:nvPr/>
            </p:nvSpPr>
            <p:spPr bwMode="auto">
              <a:xfrm>
                <a:off x="1298" y="679"/>
                <a:ext cx="701" cy="818"/>
              </a:xfrm>
              <a:custGeom>
                <a:avLst/>
                <a:gdLst>
                  <a:gd name="T0" fmla="*/ 8 w 701"/>
                  <a:gd name="T1" fmla="*/ 0 h 1637"/>
                  <a:gd name="T2" fmla="*/ 78 w 701"/>
                  <a:gd name="T3" fmla="*/ 1 h 1637"/>
                  <a:gd name="T4" fmla="*/ 144 w 701"/>
                  <a:gd name="T5" fmla="*/ 2 h 1637"/>
                  <a:gd name="T6" fmla="*/ 208 w 701"/>
                  <a:gd name="T7" fmla="*/ 3 h 1637"/>
                  <a:gd name="T8" fmla="*/ 268 w 701"/>
                  <a:gd name="T9" fmla="*/ 5 h 1637"/>
                  <a:gd name="T10" fmla="*/ 328 w 701"/>
                  <a:gd name="T11" fmla="*/ 7 h 1637"/>
                  <a:gd name="T12" fmla="*/ 383 w 701"/>
                  <a:gd name="T13" fmla="*/ 9 h 1637"/>
                  <a:gd name="T14" fmla="*/ 434 w 701"/>
                  <a:gd name="T15" fmla="*/ 11 h 1637"/>
                  <a:gd name="T16" fmla="*/ 480 w 701"/>
                  <a:gd name="T17" fmla="*/ 13 h 1637"/>
                  <a:gd name="T18" fmla="*/ 524 w 701"/>
                  <a:gd name="T19" fmla="*/ 15 h 1637"/>
                  <a:gd name="T20" fmla="*/ 564 w 701"/>
                  <a:gd name="T21" fmla="*/ 18 h 1637"/>
                  <a:gd name="T22" fmla="*/ 598 w 701"/>
                  <a:gd name="T23" fmla="*/ 20 h 1637"/>
                  <a:gd name="T24" fmla="*/ 627 w 701"/>
                  <a:gd name="T25" fmla="*/ 23 h 1637"/>
                  <a:gd name="T26" fmla="*/ 653 w 701"/>
                  <a:gd name="T27" fmla="*/ 26 h 1637"/>
                  <a:gd name="T28" fmla="*/ 673 w 701"/>
                  <a:gd name="T29" fmla="*/ 28 h 1637"/>
                  <a:gd name="T30" fmla="*/ 687 w 701"/>
                  <a:gd name="T31" fmla="*/ 31 h 1637"/>
                  <a:gd name="T32" fmla="*/ 697 w 701"/>
                  <a:gd name="T33" fmla="*/ 34 h 1637"/>
                  <a:gd name="T34" fmla="*/ 701 w 701"/>
                  <a:gd name="T35" fmla="*/ 37 h 1637"/>
                  <a:gd name="T36" fmla="*/ 701 w 701"/>
                  <a:gd name="T37" fmla="*/ 40 h 1637"/>
                  <a:gd name="T38" fmla="*/ 694 w 701"/>
                  <a:gd name="T39" fmla="*/ 42 h 1637"/>
                  <a:gd name="T40" fmla="*/ 683 w 701"/>
                  <a:gd name="T41" fmla="*/ 45 h 1637"/>
                  <a:gd name="T42" fmla="*/ 667 w 701"/>
                  <a:gd name="T43" fmla="*/ 48 h 1637"/>
                  <a:gd name="T44" fmla="*/ 644 w 701"/>
                  <a:gd name="T45" fmla="*/ 51 h 1637"/>
                  <a:gd name="T46" fmla="*/ 620 w 701"/>
                  <a:gd name="T47" fmla="*/ 50 h 1637"/>
                  <a:gd name="T48" fmla="*/ 643 w 701"/>
                  <a:gd name="T49" fmla="*/ 48 h 1637"/>
                  <a:gd name="T50" fmla="*/ 659 w 701"/>
                  <a:gd name="T51" fmla="*/ 45 h 1637"/>
                  <a:gd name="T52" fmla="*/ 670 w 701"/>
                  <a:gd name="T53" fmla="*/ 42 h 1637"/>
                  <a:gd name="T54" fmla="*/ 676 w 701"/>
                  <a:gd name="T55" fmla="*/ 39 h 1637"/>
                  <a:gd name="T56" fmla="*/ 676 w 701"/>
                  <a:gd name="T57" fmla="*/ 36 h 1637"/>
                  <a:gd name="T58" fmla="*/ 668 w 701"/>
                  <a:gd name="T59" fmla="*/ 33 h 1637"/>
                  <a:gd name="T60" fmla="*/ 657 w 701"/>
                  <a:gd name="T61" fmla="*/ 30 h 1637"/>
                  <a:gd name="T62" fmla="*/ 640 w 701"/>
                  <a:gd name="T63" fmla="*/ 28 h 1637"/>
                  <a:gd name="T64" fmla="*/ 618 w 701"/>
                  <a:gd name="T65" fmla="*/ 25 h 1637"/>
                  <a:gd name="T66" fmla="*/ 591 w 701"/>
                  <a:gd name="T67" fmla="*/ 22 h 1637"/>
                  <a:gd name="T68" fmla="*/ 558 w 701"/>
                  <a:gd name="T69" fmla="*/ 19 h 1637"/>
                  <a:gd name="T70" fmla="*/ 520 w 701"/>
                  <a:gd name="T71" fmla="*/ 17 h 1637"/>
                  <a:gd name="T72" fmla="*/ 478 w 701"/>
                  <a:gd name="T73" fmla="*/ 14 h 1637"/>
                  <a:gd name="T74" fmla="*/ 431 w 701"/>
                  <a:gd name="T75" fmla="*/ 12 h 1637"/>
                  <a:gd name="T76" fmla="*/ 379 w 701"/>
                  <a:gd name="T77" fmla="*/ 10 h 1637"/>
                  <a:gd name="T78" fmla="*/ 324 w 701"/>
                  <a:gd name="T79" fmla="*/ 8 h 1637"/>
                  <a:gd name="T80" fmla="*/ 266 w 701"/>
                  <a:gd name="T81" fmla="*/ 6 h 1637"/>
                  <a:gd name="T82" fmla="*/ 203 w 701"/>
                  <a:gd name="T83" fmla="*/ 4 h 1637"/>
                  <a:gd name="T84" fmla="*/ 138 w 701"/>
                  <a:gd name="T85" fmla="*/ 3 h 1637"/>
                  <a:gd name="T86" fmla="*/ 71 w 701"/>
                  <a:gd name="T87" fmla="*/ 2 h 1637"/>
                  <a:gd name="T88" fmla="*/ 0 w 701"/>
                  <a:gd name="T89" fmla="*/ 0 h 1637"/>
                  <a:gd name="T90" fmla="*/ 8 w 701"/>
                  <a:gd name="T91" fmla="*/ 0 h 16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01" h="1637">
                    <a:moveTo>
                      <a:pt x="8" y="0"/>
                    </a:moveTo>
                    <a:lnTo>
                      <a:pt x="78" y="35"/>
                    </a:lnTo>
                    <a:lnTo>
                      <a:pt x="144" y="76"/>
                    </a:lnTo>
                    <a:lnTo>
                      <a:pt x="208" y="124"/>
                    </a:lnTo>
                    <a:lnTo>
                      <a:pt x="268" y="176"/>
                    </a:lnTo>
                    <a:lnTo>
                      <a:pt x="328" y="232"/>
                    </a:lnTo>
                    <a:lnTo>
                      <a:pt x="383" y="296"/>
                    </a:lnTo>
                    <a:lnTo>
                      <a:pt x="434" y="362"/>
                    </a:lnTo>
                    <a:lnTo>
                      <a:pt x="480" y="433"/>
                    </a:lnTo>
                    <a:lnTo>
                      <a:pt x="524" y="507"/>
                    </a:lnTo>
                    <a:lnTo>
                      <a:pt x="564" y="585"/>
                    </a:lnTo>
                    <a:lnTo>
                      <a:pt x="598" y="667"/>
                    </a:lnTo>
                    <a:lnTo>
                      <a:pt x="627" y="750"/>
                    </a:lnTo>
                    <a:lnTo>
                      <a:pt x="653" y="837"/>
                    </a:lnTo>
                    <a:lnTo>
                      <a:pt x="673" y="925"/>
                    </a:lnTo>
                    <a:lnTo>
                      <a:pt x="687" y="1014"/>
                    </a:lnTo>
                    <a:lnTo>
                      <a:pt x="697" y="1105"/>
                    </a:lnTo>
                    <a:lnTo>
                      <a:pt x="701" y="1195"/>
                    </a:lnTo>
                    <a:lnTo>
                      <a:pt x="701" y="1284"/>
                    </a:lnTo>
                    <a:lnTo>
                      <a:pt x="694" y="1374"/>
                    </a:lnTo>
                    <a:lnTo>
                      <a:pt x="683" y="1463"/>
                    </a:lnTo>
                    <a:lnTo>
                      <a:pt x="667" y="1552"/>
                    </a:lnTo>
                    <a:lnTo>
                      <a:pt x="644" y="1637"/>
                    </a:lnTo>
                    <a:lnTo>
                      <a:pt x="620" y="1626"/>
                    </a:lnTo>
                    <a:lnTo>
                      <a:pt x="643" y="1537"/>
                    </a:lnTo>
                    <a:lnTo>
                      <a:pt x="659" y="1449"/>
                    </a:lnTo>
                    <a:lnTo>
                      <a:pt x="670" y="1358"/>
                    </a:lnTo>
                    <a:lnTo>
                      <a:pt x="676" y="1266"/>
                    </a:lnTo>
                    <a:lnTo>
                      <a:pt x="676" y="1173"/>
                    </a:lnTo>
                    <a:lnTo>
                      <a:pt x="668" y="1081"/>
                    </a:lnTo>
                    <a:lnTo>
                      <a:pt x="657" y="989"/>
                    </a:lnTo>
                    <a:lnTo>
                      <a:pt x="640" y="898"/>
                    </a:lnTo>
                    <a:lnTo>
                      <a:pt x="618" y="810"/>
                    </a:lnTo>
                    <a:lnTo>
                      <a:pt x="591" y="723"/>
                    </a:lnTo>
                    <a:lnTo>
                      <a:pt x="558" y="638"/>
                    </a:lnTo>
                    <a:lnTo>
                      <a:pt x="520" y="556"/>
                    </a:lnTo>
                    <a:lnTo>
                      <a:pt x="478" y="478"/>
                    </a:lnTo>
                    <a:lnTo>
                      <a:pt x="431" y="404"/>
                    </a:lnTo>
                    <a:lnTo>
                      <a:pt x="379" y="335"/>
                    </a:lnTo>
                    <a:lnTo>
                      <a:pt x="324" y="270"/>
                    </a:lnTo>
                    <a:lnTo>
                      <a:pt x="266" y="210"/>
                    </a:lnTo>
                    <a:lnTo>
                      <a:pt x="203" y="156"/>
                    </a:lnTo>
                    <a:lnTo>
                      <a:pt x="138" y="107"/>
                    </a:lnTo>
                    <a:lnTo>
                      <a:pt x="71" y="66"/>
                    </a:lnTo>
                    <a:lnTo>
                      <a:pt x="0" y="29"/>
                    </a:lnTo>
                    <a:lnTo>
                      <a:pt x="8" y="0"/>
                    </a:lnTo>
                    <a:close/>
                  </a:path>
                </a:pathLst>
              </a:custGeom>
              <a:solidFill>
                <a:srgbClr val="CDF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49" name="Freeform 1102"/>
              <p:cNvSpPr>
                <a:spLocks/>
              </p:cNvSpPr>
              <p:nvPr/>
            </p:nvSpPr>
            <p:spPr bwMode="auto">
              <a:xfrm>
                <a:off x="1289" y="694"/>
                <a:ext cx="685" cy="798"/>
              </a:xfrm>
              <a:custGeom>
                <a:avLst/>
                <a:gdLst>
                  <a:gd name="T0" fmla="*/ 629 w 685"/>
                  <a:gd name="T1" fmla="*/ 49 h 1597"/>
                  <a:gd name="T2" fmla="*/ 652 w 685"/>
                  <a:gd name="T3" fmla="*/ 47 h 1597"/>
                  <a:gd name="T4" fmla="*/ 668 w 685"/>
                  <a:gd name="T5" fmla="*/ 44 h 1597"/>
                  <a:gd name="T6" fmla="*/ 679 w 685"/>
                  <a:gd name="T7" fmla="*/ 41 h 1597"/>
                  <a:gd name="T8" fmla="*/ 685 w 685"/>
                  <a:gd name="T9" fmla="*/ 38 h 1597"/>
                  <a:gd name="T10" fmla="*/ 685 w 685"/>
                  <a:gd name="T11" fmla="*/ 35 h 1597"/>
                  <a:gd name="T12" fmla="*/ 677 w 685"/>
                  <a:gd name="T13" fmla="*/ 32 h 1597"/>
                  <a:gd name="T14" fmla="*/ 666 w 685"/>
                  <a:gd name="T15" fmla="*/ 30 h 1597"/>
                  <a:gd name="T16" fmla="*/ 649 w 685"/>
                  <a:gd name="T17" fmla="*/ 27 h 1597"/>
                  <a:gd name="T18" fmla="*/ 627 w 685"/>
                  <a:gd name="T19" fmla="*/ 24 h 1597"/>
                  <a:gd name="T20" fmla="*/ 600 w 685"/>
                  <a:gd name="T21" fmla="*/ 21 h 1597"/>
                  <a:gd name="T22" fmla="*/ 567 w 685"/>
                  <a:gd name="T23" fmla="*/ 19 h 1597"/>
                  <a:gd name="T24" fmla="*/ 529 w 685"/>
                  <a:gd name="T25" fmla="*/ 16 h 1597"/>
                  <a:gd name="T26" fmla="*/ 487 w 685"/>
                  <a:gd name="T27" fmla="*/ 14 h 1597"/>
                  <a:gd name="T28" fmla="*/ 440 w 685"/>
                  <a:gd name="T29" fmla="*/ 11 h 1597"/>
                  <a:gd name="T30" fmla="*/ 388 w 685"/>
                  <a:gd name="T31" fmla="*/ 9 h 1597"/>
                  <a:gd name="T32" fmla="*/ 333 w 685"/>
                  <a:gd name="T33" fmla="*/ 7 h 1597"/>
                  <a:gd name="T34" fmla="*/ 275 w 685"/>
                  <a:gd name="T35" fmla="*/ 5 h 1597"/>
                  <a:gd name="T36" fmla="*/ 212 w 685"/>
                  <a:gd name="T37" fmla="*/ 3 h 1597"/>
                  <a:gd name="T38" fmla="*/ 147 w 685"/>
                  <a:gd name="T39" fmla="*/ 2 h 1597"/>
                  <a:gd name="T40" fmla="*/ 80 w 685"/>
                  <a:gd name="T41" fmla="*/ 1 h 1597"/>
                  <a:gd name="T42" fmla="*/ 9 w 685"/>
                  <a:gd name="T43" fmla="*/ 0 h 1597"/>
                  <a:gd name="T44" fmla="*/ 0 w 685"/>
                  <a:gd name="T45" fmla="*/ 0 h 1597"/>
                  <a:gd name="T46" fmla="*/ 68 w 685"/>
                  <a:gd name="T47" fmla="*/ 2 h 1597"/>
                  <a:gd name="T48" fmla="*/ 135 w 685"/>
                  <a:gd name="T49" fmla="*/ 3 h 1597"/>
                  <a:gd name="T50" fmla="*/ 198 w 685"/>
                  <a:gd name="T51" fmla="*/ 4 h 1597"/>
                  <a:gd name="T52" fmla="*/ 258 w 685"/>
                  <a:gd name="T53" fmla="*/ 6 h 1597"/>
                  <a:gd name="T54" fmla="*/ 316 w 685"/>
                  <a:gd name="T55" fmla="*/ 8 h 1597"/>
                  <a:gd name="T56" fmla="*/ 369 w 685"/>
                  <a:gd name="T57" fmla="*/ 10 h 1597"/>
                  <a:gd name="T58" fmla="*/ 419 w 685"/>
                  <a:gd name="T59" fmla="*/ 12 h 1597"/>
                  <a:gd name="T60" fmla="*/ 464 w 685"/>
                  <a:gd name="T61" fmla="*/ 14 h 1597"/>
                  <a:gd name="T62" fmla="*/ 506 w 685"/>
                  <a:gd name="T63" fmla="*/ 17 h 1597"/>
                  <a:gd name="T64" fmla="*/ 543 w 685"/>
                  <a:gd name="T65" fmla="*/ 19 h 1597"/>
                  <a:gd name="T66" fmla="*/ 574 w 685"/>
                  <a:gd name="T67" fmla="*/ 22 h 1597"/>
                  <a:gd name="T68" fmla="*/ 601 w 685"/>
                  <a:gd name="T69" fmla="*/ 24 h 1597"/>
                  <a:gd name="T70" fmla="*/ 624 w 685"/>
                  <a:gd name="T71" fmla="*/ 27 h 1597"/>
                  <a:gd name="T72" fmla="*/ 639 w 685"/>
                  <a:gd name="T73" fmla="*/ 30 h 1597"/>
                  <a:gd name="T74" fmla="*/ 651 w 685"/>
                  <a:gd name="T75" fmla="*/ 32 h 1597"/>
                  <a:gd name="T76" fmla="*/ 656 w 685"/>
                  <a:gd name="T77" fmla="*/ 35 h 1597"/>
                  <a:gd name="T78" fmla="*/ 658 w 685"/>
                  <a:gd name="T79" fmla="*/ 38 h 1597"/>
                  <a:gd name="T80" fmla="*/ 652 w 685"/>
                  <a:gd name="T81" fmla="*/ 41 h 1597"/>
                  <a:gd name="T82" fmla="*/ 641 w 685"/>
                  <a:gd name="T83" fmla="*/ 44 h 1597"/>
                  <a:gd name="T84" fmla="*/ 625 w 685"/>
                  <a:gd name="T85" fmla="*/ 46 h 1597"/>
                  <a:gd name="T86" fmla="*/ 604 w 685"/>
                  <a:gd name="T87" fmla="*/ 49 h 1597"/>
                  <a:gd name="T88" fmla="*/ 629 w 685"/>
                  <a:gd name="T89" fmla="*/ 49 h 15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5" h="1597">
                    <a:moveTo>
                      <a:pt x="629" y="1597"/>
                    </a:moveTo>
                    <a:lnTo>
                      <a:pt x="652" y="1508"/>
                    </a:lnTo>
                    <a:lnTo>
                      <a:pt x="668" y="1420"/>
                    </a:lnTo>
                    <a:lnTo>
                      <a:pt x="679" y="1329"/>
                    </a:lnTo>
                    <a:lnTo>
                      <a:pt x="685" y="1237"/>
                    </a:lnTo>
                    <a:lnTo>
                      <a:pt x="685" y="1144"/>
                    </a:lnTo>
                    <a:lnTo>
                      <a:pt x="677" y="1052"/>
                    </a:lnTo>
                    <a:lnTo>
                      <a:pt x="666" y="960"/>
                    </a:lnTo>
                    <a:lnTo>
                      <a:pt x="649" y="869"/>
                    </a:lnTo>
                    <a:lnTo>
                      <a:pt x="627" y="781"/>
                    </a:lnTo>
                    <a:lnTo>
                      <a:pt x="600" y="694"/>
                    </a:lnTo>
                    <a:lnTo>
                      <a:pt x="567" y="609"/>
                    </a:lnTo>
                    <a:lnTo>
                      <a:pt x="529" y="527"/>
                    </a:lnTo>
                    <a:lnTo>
                      <a:pt x="487" y="449"/>
                    </a:lnTo>
                    <a:lnTo>
                      <a:pt x="440" y="375"/>
                    </a:lnTo>
                    <a:lnTo>
                      <a:pt x="388" y="306"/>
                    </a:lnTo>
                    <a:lnTo>
                      <a:pt x="333" y="241"/>
                    </a:lnTo>
                    <a:lnTo>
                      <a:pt x="275" y="181"/>
                    </a:lnTo>
                    <a:lnTo>
                      <a:pt x="212" y="127"/>
                    </a:lnTo>
                    <a:lnTo>
                      <a:pt x="147" y="78"/>
                    </a:lnTo>
                    <a:lnTo>
                      <a:pt x="80" y="37"/>
                    </a:lnTo>
                    <a:lnTo>
                      <a:pt x="9" y="0"/>
                    </a:lnTo>
                    <a:lnTo>
                      <a:pt x="0" y="31"/>
                    </a:lnTo>
                    <a:lnTo>
                      <a:pt x="68" y="67"/>
                    </a:lnTo>
                    <a:lnTo>
                      <a:pt x="135" y="109"/>
                    </a:lnTo>
                    <a:lnTo>
                      <a:pt x="198" y="156"/>
                    </a:lnTo>
                    <a:lnTo>
                      <a:pt x="258" y="209"/>
                    </a:lnTo>
                    <a:lnTo>
                      <a:pt x="316" y="267"/>
                    </a:lnTo>
                    <a:lnTo>
                      <a:pt x="369" y="330"/>
                    </a:lnTo>
                    <a:lnTo>
                      <a:pt x="419" y="397"/>
                    </a:lnTo>
                    <a:lnTo>
                      <a:pt x="464" y="469"/>
                    </a:lnTo>
                    <a:lnTo>
                      <a:pt x="506" y="545"/>
                    </a:lnTo>
                    <a:lnTo>
                      <a:pt x="543" y="623"/>
                    </a:lnTo>
                    <a:lnTo>
                      <a:pt x="574" y="706"/>
                    </a:lnTo>
                    <a:lnTo>
                      <a:pt x="601" y="790"/>
                    </a:lnTo>
                    <a:lnTo>
                      <a:pt x="624" y="877"/>
                    </a:lnTo>
                    <a:lnTo>
                      <a:pt x="639" y="965"/>
                    </a:lnTo>
                    <a:lnTo>
                      <a:pt x="651" y="1054"/>
                    </a:lnTo>
                    <a:lnTo>
                      <a:pt x="656" y="1144"/>
                    </a:lnTo>
                    <a:lnTo>
                      <a:pt x="658" y="1235"/>
                    </a:lnTo>
                    <a:lnTo>
                      <a:pt x="652" y="1324"/>
                    </a:lnTo>
                    <a:lnTo>
                      <a:pt x="641" y="1412"/>
                    </a:lnTo>
                    <a:lnTo>
                      <a:pt x="625" y="1499"/>
                    </a:lnTo>
                    <a:lnTo>
                      <a:pt x="604" y="1584"/>
                    </a:lnTo>
                    <a:lnTo>
                      <a:pt x="629" y="1597"/>
                    </a:lnTo>
                    <a:close/>
                  </a:path>
                </a:pathLst>
              </a:custGeom>
              <a:solidFill>
                <a:srgbClr val="CFF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0" name="Freeform 1103"/>
              <p:cNvSpPr>
                <a:spLocks/>
              </p:cNvSpPr>
              <p:nvPr/>
            </p:nvSpPr>
            <p:spPr bwMode="auto">
              <a:xfrm>
                <a:off x="1280" y="709"/>
                <a:ext cx="667" cy="777"/>
              </a:xfrm>
              <a:custGeom>
                <a:avLst/>
                <a:gdLst>
                  <a:gd name="T0" fmla="*/ 9 w 667"/>
                  <a:gd name="T1" fmla="*/ 0 h 1553"/>
                  <a:gd name="T2" fmla="*/ 77 w 667"/>
                  <a:gd name="T3" fmla="*/ 2 h 1553"/>
                  <a:gd name="T4" fmla="*/ 144 w 667"/>
                  <a:gd name="T5" fmla="*/ 3 h 1553"/>
                  <a:gd name="T6" fmla="*/ 207 w 667"/>
                  <a:gd name="T7" fmla="*/ 4 h 1553"/>
                  <a:gd name="T8" fmla="*/ 267 w 667"/>
                  <a:gd name="T9" fmla="*/ 6 h 1553"/>
                  <a:gd name="T10" fmla="*/ 325 w 667"/>
                  <a:gd name="T11" fmla="*/ 8 h 1553"/>
                  <a:gd name="T12" fmla="*/ 378 w 667"/>
                  <a:gd name="T13" fmla="*/ 10 h 1553"/>
                  <a:gd name="T14" fmla="*/ 428 w 667"/>
                  <a:gd name="T15" fmla="*/ 12 h 1553"/>
                  <a:gd name="T16" fmla="*/ 473 w 667"/>
                  <a:gd name="T17" fmla="*/ 14 h 1553"/>
                  <a:gd name="T18" fmla="*/ 515 w 667"/>
                  <a:gd name="T19" fmla="*/ 17 h 1553"/>
                  <a:gd name="T20" fmla="*/ 552 w 667"/>
                  <a:gd name="T21" fmla="*/ 19 h 1553"/>
                  <a:gd name="T22" fmla="*/ 583 w 667"/>
                  <a:gd name="T23" fmla="*/ 22 h 1553"/>
                  <a:gd name="T24" fmla="*/ 610 w 667"/>
                  <a:gd name="T25" fmla="*/ 24 h 1553"/>
                  <a:gd name="T26" fmla="*/ 633 w 667"/>
                  <a:gd name="T27" fmla="*/ 27 h 1553"/>
                  <a:gd name="T28" fmla="*/ 648 w 667"/>
                  <a:gd name="T29" fmla="*/ 30 h 1553"/>
                  <a:gd name="T30" fmla="*/ 660 w 667"/>
                  <a:gd name="T31" fmla="*/ 32 h 1553"/>
                  <a:gd name="T32" fmla="*/ 665 w 667"/>
                  <a:gd name="T33" fmla="*/ 35 h 1553"/>
                  <a:gd name="T34" fmla="*/ 667 w 667"/>
                  <a:gd name="T35" fmla="*/ 38 h 1553"/>
                  <a:gd name="T36" fmla="*/ 661 w 667"/>
                  <a:gd name="T37" fmla="*/ 41 h 1553"/>
                  <a:gd name="T38" fmla="*/ 650 w 667"/>
                  <a:gd name="T39" fmla="*/ 44 h 1553"/>
                  <a:gd name="T40" fmla="*/ 634 w 667"/>
                  <a:gd name="T41" fmla="*/ 46 h 1553"/>
                  <a:gd name="T42" fmla="*/ 613 w 667"/>
                  <a:gd name="T43" fmla="*/ 49 h 1553"/>
                  <a:gd name="T44" fmla="*/ 586 w 667"/>
                  <a:gd name="T45" fmla="*/ 49 h 1553"/>
                  <a:gd name="T46" fmla="*/ 607 w 667"/>
                  <a:gd name="T47" fmla="*/ 46 h 1553"/>
                  <a:gd name="T48" fmla="*/ 623 w 667"/>
                  <a:gd name="T49" fmla="*/ 43 h 1553"/>
                  <a:gd name="T50" fmla="*/ 633 w 667"/>
                  <a:gd name="T51" fmla="*/ 41 h 1553"/>
                  <a:gd name="T52" fmla="*/ 637 w 667"/>
                  <a:gd name="T53" fmla="*/ 38 h 1553"/>
                  <a:gd name="T54" fmla="*/ 637 w 667"/>
                  <a:gd name="T55" fmla="*/ 35 h 1553"/>
                  <a:gd name="T56" fmla="*/ 631 w 667"/>
                  <a:gd name="T57" fmla="*/ 33 h 1553"/>
                  <a:gd name="T58" fmla="*/ 621 w 667"/>
                  <a:gd name="T59" fmla="*/ 30 h 1553"/>
                  <a:gd name="T60" fmla="*/ 604 w 667"/>
                  <a:gd name="T61" fmla="*/ 27 h 1553"/>
                  <a:gd name="T62" fmla="*/ 583 w 667"/>
                  <a:gd name="T63" fmla="*/ 25 h 1553"/>
                  <a:gd name="T64" fmla="*/ 558 w 667"/>
                  <a:gd name="T65" fmla="*/ 22 h 1553"/>
                  <a:gd name="T66" fmla="*/ 527 w 667"/>
                  <a:gd name="T67" fmla="*/ 19 h 1553"/>
                  <a:gd name="T68" fmla="*/ 491 w 667"/>
                  <a:gd name="T69" fmla="*/ 17 h 1553"/>
                  <a:gd name="T70" fmla="*/ 450 w 667"/>
                  <a:gd name="T71" fmla="*/ 15 h 1553"/>
                  <a:gd name="T72" fmla="*/ 407 w 667"/>
                  <a:gd name="T73" fmla="*/ 13 h 1553"/>
                  <a:gd name="T74" fmla="*/ 359 w 667"/>
                  <a:gd name="T75" fmla="*/ 11 h 1553"/>
                  <a:gd name="T76" fmla="*/ 306 w 667"/>
                  <a:gd name="T77" fmla="*/ 9 h 1553"/>
                  <a:gd name="T78" fmla="*/ 250 w 667"/>
                  <a:gd name="T79" fmla="*/ 7 h 1553"/>
                  <a:gd name="T80" fmla="*/ 192 w 667"/>
                  <a:gd name="T81" fmla="*/ 5 h 1553"/>
                  <a:gd name="T82" fmla="*/ 130 w 667"/>
                  <a:gd name="T83" fmla="*/ 4 h 1553"/>
                  <a:gd name="T84" fmla="*/ 66 w 667"/>
                  <a:gd name="T85" fmla="*/ 3 h 1553"/>
                  <a:gd name="T86" fmla="*/ 0 w 667"/>
                  <a:gd name="T87" fmla="*/ 2 h 1553"/>
                  <a:gd name="T88" fmla="*/ 9 w 667"/>
                  <a:gd name="T89" fmla="*/ 0 h 15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67" h="1553">
                    <a:moveTo>
                      <a:pt x="9" y="0"/>
                    </a:moveTo>
                    <a:lnTo>
                      <a:pt x="77" y="36"/>
                    </a:lnTo>
                    <a:lnTo>
                      <a:pt x="144" y="78"/>
                    </a:lnTo>
                    <a:lnTo>
                      <a:pt x="207" y="125"/>
                    </a:lnTo>
                    <a:lnTo>
                      <a:pt x="267" y="178"/>
                    </a:lnTo>
                    <a:lnTo>
                      <a:pt x="325" y="236"/>
                    </a:lnTo>
                    <a:lnTo>
                      <a:pt x="378" y="299"/>
                    </a:lnTo>
                    <a:lnTo>
                      <a:pt x="428" y="366"/>
                    </a:lnTo>
                    <a:lnTo>
                      <a:pt x="473" y="438"/>
                    </a:lnTo>
                    <a:lnTo>
                      <a:pt x="515" y="514"/>
                    </a:lnTo>
                    <a:lnTo>
                      <a:pt x="552" y="592"/>
                    </a:lnTo>
                    <a:lnTo>
                      <a:pt x="583" y="675"/>
                    </a:lnTo>
                    <a:lnTo>
                      <a:pt x="610" y="759"/>
                    </a:lnTo>
                    <a:lnTo>
                      <a:pt x="633" y="846"/>
                    </a:lnTo>
                    <a:lnTo>
                      <a:pt x="648" y="934"/>
                    </a:lnTo>
                    <a:lnTo>
                      <a:pt x="660" y="1023"/>
                    </a:lnTo>
                    <a:lnTo>
                      <a:pt x="665" y="1113"/>
                    </a:lnTo>
                    <a:lnTo>
                      <a:pt x="667" y="1204"/>
                    </a:lnTo>
                    <a:lnTo>
                      <a:pt x="661" y="1293"/>
                    </a:lnTo>
                    <a:lnTo>
                      <a:pt x="650" y="1381"/>
                    </a:lnTo>
                    <a:lnTo>
                      <a:pt x="634" y="1468"/>
                    </a:lnTo>
                    <a:lnTo>
                      <a:pt x="613" y="1553"/>
                    </a:lnTo>
                    <a:lnTo>
                      <a:pt x="586" y="1541"/>
                    </a:lnTo>
                    <a:lnTo>
                      <a:pt x="607" y="1457"/>
                    </a:lnTo>
                    <a:lnTo>
                      <a:pt x="623" y="1374"/>
                    </a:lnTo>
                    <a:lnTo>
                      <a:pt x="633" y="1287"/>
                    </a:lnTo>
                    <a:lnTo>
                      <a:pt x="637" y="1200"/>
                    </a:lnTo>
                    <a:lnTo>
                      <a:pt x="637" y="1113"/>
                    </a:lnTo>
                    <a:lnTo>
                      <a:pt x="631" y="1027"/>
                    </a:lnTo>
                    <a:lnTo>
                      <a:pt x="621" y="940"/>
                    </a:lnTo>
                    <a:lnTo>
                      <a:pt x="604" y="855"/>
                    </a:lnTo>
                    <a:lnTo>
                      <a:pt x="583" y="770"/>
                    </a:lnTo>
                    <a:lnTo>
                      <a:pt x="558" y="688"/>
                    </a:lnTo>
                    <a:lnTo>
                      <a:pt x="527" y="608"/>
                    </a:lnTo>
                    <a:lnTo>
                      <a:pt x="491" y="531"/>
                    </a:lnTo>
                    <a:lnTo>
                      <a:pt x="450" y="458"/>
                    </a:lnTo>
                    <a:lnTo>
                      <a:pt x="407" y="388"/>
                    </a:lnTo>
                    <a:lnTo>
                      <a:pt x="359" y="322"/>
                    </a:lnTo>
                    <a:lnTo>
                      <a:pt x="306" y="261"/>
                    </a:lnTo>
                    <a:lnTo>
                      <a:pt x="250" y="205"/>
                    </a:lnTo>
                    <a:lnTo>
                      <a:pt x="192" y="154"/>
                    </a:lnTo>
                    <a:lnTo>
                      <a:pt x="130" y="107"/>
                    </a:lnTo>
                    <a:lnTo>
                      <a:pt x="66" y="67"/>
                    </a:lnTo>
                    <a:lnTo>
                      <a:pt x="0" y="33"/>
                    </a:lnTo>
                    <a:lnTo>
                      <a:pt x="9" y="0"/>
                    </a:lnTo>
                    <a:close/>
                  </a:path>
                </a:pathLst>
              </a:custGeom>
              <a:solidFill>
                <a:srgbClr val="D1F1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1" name="Freeform 1104"/>
              <p:cNvSpPr>
                <a:spLocks/>
              </p:cNvSpPr>
              <p:nvPr/>
            </p:nvSpPr>
            <p:spPr bwMode="auto">
              <a:xfrm>
                <a:off x="1270" y="725"/>
                <a:ext cx="647" cy="754"/>
              </a:xfrm>
              <a:custGeom>
                <a:avLst/>
                <a:gdLst>
                  <a:gd name="T0" fmla="*/ 596 w 647"/>
                  <a:gd name="T1" fmla="*/ 48 h 1508"/>
                  <a:gd name="T2" fmla="*/ 617 w 647"/>
                  <a:gd name="T3" fmla="*/ 45 h 1508"/>
                  <a:gd name="T4" fmla="*/ 633 w 647"/>
                  <a:gd name="T5" fmla="*/ 42 h 1508"/>
                  <a:gd name="T6" fmla="*/ 643 w 647"/>
                  <a:gd name="T7" fmla="*/ 40 h 1508"/>
                  <a:gd name="T8" fmla="*/ 647 w 647"/>
                  <a:gd name="T9" fmla="*/ 37 h 1508"/>
                  <a:gd name="T10" fmla="*/ 647 w 647"/>
                  <a:gd name="T11" fmla="*/ 34 h 1508"/>
                  <a:gd name="T12" fmla="*/ 641 w 647"/>
                  <a:gd name="T13" fmla="*/ 32 h 1508"/>
                  <a:gd name="T14" fmla="*/ 631 w 647"/>
                  <a:gd name="T15" fmla="*/ 29 h 1508"/>
                  <a:gd name="T16" fmla="*/ 614 w 647"/>
                  <a:gd name="T17" fmla="*/ 26 h 1508"/>
                  <a:gd name="T18" fmla="*/ 593 w 647"/>
                  <a:gd name="T19" fmla="*/ 24 h 1508"/>
                  <a:gd name="T20" fmla="*/ 568 w 647"/>
                  <a:gd name="T21" fmla="*/ 21 h 1508"/>
                  <a:gd name="T22" fmla="*/ 537 w 647"/>
                  <a:gd name="T23" fmla="*/ 18 h 1508"/>
                  <a:gd name="T24" fmla="*/ 501 w 647"/>
                  <a:gd name="T25" fmla="*/ 16 h 1508"/>
                  <a:gd name="T26" fmla="*/ 460 w 647"/>
                  <a:gd name="T27" fmla="*/ 14 h 1508"/>
                  <a:gd name="T28" fmla="*/ 417 w 647"/>
                  <a:gd name="T29" fmla="*/ 12 h 1508"/>
                  <a:gd name="T30" fmla="*/ 369 w 647"/>
                  <a:gd name="T31" fmla="*/ 10 h 1508"/>
                  <a:gd name="T32" fmla="*/ 316 w 647"/>
                  <a:gd name="T33" fmla="*/ 8 h 1508"/>
                  <a:gd name="T34" fmla="*/ 260 w 647"/>
                  <a:gd name="T35" fmla="*/ 6 h 1508"/>
                  <a:gd name="T36" fmla="*/ 202 w 647"/>
                  <a:gd name="T37" fmla="*/ 4 h 1508"/>
                  <a:gd name="T38" fmla="*/ 140 w 647"/>
                  <a:gd name="T39" fmla="*/ 3 h 1508"/>
                  <a:gd name="T40" fmla="*/ 76 w 647"/>
                  <a:gd name="T41" fmla="*/ 2 h 1508"/>
                  <a:gd name="T42" fmla="*/ 10 w 647"/>
                  <a:gd name="T43" fmla="*/ 0 h 1508"/>
                  <a:gd name="T44" fmla="*/ 0 w 647"/>
                  <a:gd name="T45" fmla="*/ 2 h 1508"/>
                  <a:gd name="T46" fmla="*/ 65 w 647"/>
                  <a:gd name="T47" fmla="*/ 3 h 1508"/>
                  <a:gd name="T48" fmla="*/ 125 w 647"/>
                  <a:gd name="T49" fmla="*/ 4 h 1508"/>
                  <a:gd name="T50" fmla="*/ 186 w 647"/>
                  <a:gd name="T51" fmla="*/ 5 h 1508"/>
                  <a:gd name="T52" fmla="*/ 243 w 647"/>
                  <a:gd name="T53" fmla="*/ 7 h 1508"/>
                  <a:gd name="T54" fmla="*/ 296 w 647"/>
                  <a:gd name="T55" fmla="*/ 8 h 1508"/>
                  <a:gd name="T56" fmla="*/ 347 w 647"/>
                  <a:gd name="T57" fmla="*/ 10 h 1508"/>
                  <a:gd name="T58" fmla="*/ 394 w 647"/>
                  <a:gd name="T59" fmla="*/ 12 h 1508"/>
                  <a:gd name="T60" fmla="*/ 436 w 647"/>
                  <a:gd name="T61" fmla="*/ 14 h 1508"/>
                  <a:gd name="T62" fmla="*/ 476 w 647"/>
                  <a:gd name="T63" fmla="*/ 17 h 1508"/>
                  <a:gd name="T64" fmla="*/ 510 w 647"/>
                  <a:gd name="T65" fmla="*/ 19 h 1508"/>
                  <a:gd name="T66" fmla="*/ 540 w 647"/>
                  <a:gd name="T67" fmla="*/ 21 h 1508"/>
                  <a:gd name="T68" fmla="*/ 565 w 647"/>
                  <a:gd name="T69" fmla="*/ 24 h 1508"/>
                  <a:gd name="T70" fmla="*/ 586 w 647"/>
                  <a:gd name="T71" fmla="*/ 26 h 1508"/>
                  <a:gd name="T72" fmla="*/ 602 w 647"/>
                  <a:gd name="T73" fmla="*/ 29 h 1508"/>
                  <a:gd name="T74" fmla="*/ 612 w 647"/>
                  <a:gd name="T75" fmla="*/ 32 h 1508"/>
                  <a:gd name="T76" fmla="*/ 617 w 647"/>
                  <a:gd name="T77" fmla="*/ 34 h 1508"/>
                  <a:gd name="T78" fmla="*/ 617 w 647"/>
                  <a:gd name="T79" fmla="*/ 37 h 1508"/>
                  <a:gd name="T80" fmla="*/ 613 w 647"/>
                  <a:gd name="T81" fmla="*/ 40 h 1508"/>
                  <a:gd name="T82" fmla="*/ 603 w 647"/>
                  <a:gd name="T83" fmla="*/ 42 h 1508"/>
                  <a:gd name="T84" fmla="*/ 588 w 647"/>
                  <a:gd name="T85" fmla="*/ 45 h 1508"/>
                  <a:gd name="T86" fmla="*/ 568 w 647"/>
                  <a:gd name="T87" fmla="*/ 47 h 1508"/>
                  <a:gd name="T88" fmla="*/ 596 w 647"/>
                  <a:gd name="T89" fmla="*/ 48 h 15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7" h="1508">
                    <a:moveTo>
                      <a:pt x="596" y="1508"/>
                    </a:moveTo>
                    <a:lnTo>
                      <a:pt x="617" y="1424"/>
                    </a:lnTo>
                    <a:lnTo>
                      <a:pt x="633" y="1341"/>
                    </a:lnTo>
                    <a:lnTo>
                      <a:pt x="643" y="1254"/>
                    </a:lnTo>
                    <a:lnTo>
                      <a:pt x="647" y="1167"/>
                    </a:lnTo>
                    <a:lnTo>
                      <a:pt x="647" y="1080"/>
                    </a:lnTo>
                    <a:lnTo>
                      <a:pt x="641" y="994"/>
                    </a:lnTo>
                    <a:lnTo>
                      <a:pt x="631" y="907"/>
                    </a:lnTo>
                    <a:lnTo>
                      <a:pt x="614" y="822"/>
                    </a:lnTo>
                    <a:lnTo>
                      <a:pt x="593" y="737"/>
                    </a:lnTo>
                    <a:lnTo>
                      <a:pt x="568" y="655"/>
                    </a:lnTo>
                    <a:lnTo>
                      <a:pt x="537" y="575"/>
                    </a:lnTo>
                    <a:lnTo>
                      <a:pt x="501" y="498"/>
                    </a:lnTo>
                    <a:lnTo>
                      <a:pt x="460" y="425"/>
                    </a:lnTo>
                    <a:lnTo>
                      <a:pt x="417" y="355"/>
                    </a:lnTo>
                    <a:lnTo>
                      <a:pt x="369" y="289"/>
                    </a:lnTo>
                    <a:lnTo>
                      <a:pt x="316" y="228"/>
                    </a:lnTo>
                    <a:lnTo>
                      <a:pt x="260" y="172"/>
                    </a:lnTo>
                    <a:lnTo>
                      <a:pt x="202" y="121"/>
                    </a:lnTo>
                    <a:lnTo>
                      <a:pt x="140" y="74"/>
                    </a:lnTo>
                    <a:lnTo>
                      <a:pt x="76" y="34"/>
                    </a:lnTo>
                    <a:lnTo>
                      <a:pt x="10" y="0"/>
                    </a:lnTo>
                    <a:lnTo>
                      <a:pt x="0" y="34"/>
                    </a:lnTo>
                    <a:lnTo>
                      <a:pt x="65" y="69"/>
                    </a:lnTo>
                    <a:lnTo>
                      <a:pt x="125" y="107"/>
                    </a:lnTo>
                    <a:lnTo>
                      <a:pt x="186" y="152"/>
                    </a:lnTo>
                    <a:lnTo>
                      <a:pt x="243" y="201"/>
                    </a:lnTo>
                    <a:lnTo>
                      <a:pt x="296" y="255"/>
                    </a:lnTo>
                    <a:lnTo>
                      <a:pt x="347" y="315"/>
                    </a:lnTo>
                    <a:lnTo>
                      <a:pt x="394" y="378"/>
                    </a:lnTo>
                    <a:lnTo>
                      <a:pt x="436" y="445"/>
                    </a:lnTo>
                    <a:lnTo>
                      <a:pt x="476" y="517"/>
                    </a:lnTo>
                    <a:lnTo>
                      <a:pt x="510" y="592"/>
                    </a:lnTo>
                    <a:lnTo>
                      <a:pt x="540" y="670"/>
                    </a:lnTo>
                    <a:lnTo>
                      <a:pt x="565" y="747"/>
                    </a:lnTo>
                    <a:lnTo>
                      <a:pt x="586" y="829"/>
                    </a:lnTo>
                    <a:lnTo>
                      <a:pt x="602" y="912"/>
                    </a:lnTo>
                    <a:lnTo>
                      <a:pt x="612" y="997"/>
                    </a:lnTo>
                    <a:lnTo>
                      <a:pt x="617" y="1080"/>
                    </a:lnTo>
                    <a:lnTo>
                      <a:pt x="617" y="1166"/>
                    </a:lnTo>
                    <a:lnTo>
                      <a:pt x="613" y="1249"/>
                    </a:lnTo>
                    <a:lnTo>
                      <a:pt x="603" y="1332"/>
                    </a:lnTo>
                    <a:lnTo>
                      <a:pt x="588" y="1415"/>
                    </a:lnTo>
                    <a:lnTo>
                      <a:pt x="568" y="1495"/>
                    </a:lnTo>
                    <a:lnTo>
                      <a:pt x="596" y="1508"/>
                    </a:lnTo>
                    <a:close/>
                  </a:path>
                </a:pathLst>
              </a:custGeom>
              <a:solidFill>
                <a:srgbClr val="D2F1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2" name="Freeform 1105"/>
              <p:cNvSpPr>
                <a:spLocks/>
              </p:cNvSpPr>
              <p:nvPr/>
            </p:nvSpPr>
            <p:spPr bwMode="auto">
              <a:xfrm>
                <a:off x="1260" y="743"/>
                <a:ext cx="627" cy="730"/>
              </a:xfrm>
              <a:custGeom>
                <a:avLst/>
                <a:gdLst>
                  <a:gd name="T0" fmla="*/ 10 w 627"/>
                  <a:gd name="T1" fmla="*/ 0 h 1461"/>
                  <a:gd name="T2" fmla="*/ 75 w 627"/>
                  <a:gd name="T3" fmla="*/ 1 h 1461"/>
                  <a:gd name="T4" fmla="*/ 135 w 627"/>
                  <a:gd name="T5" fmla="*/ 2 h 1461"/>
                  <a:gd name="T6" fmla="*/ 196 w 627"/>
                  <a:gd name="T7" fmla="*/ 3 h 1461"/>
                  <a:gd name="T8" fmla="*/ 253 w 627"/>
                  <a:gd name="T9" fmla="*/ 5 h 1461"/>
                  <a:gd name="T10" fmla="*/ 306 w 627"/>
                  <a:gd name="T11" fmla="*/ 6 h 1461"/>
                  <a:gd name="T12" fmla="*/ 357 w 627"/>
                  <a:gd name="T13" fmla="*/ 8 h 1461"/>
                  <a:gd name="T14" fmla="*/ 404 w 627"/>
                  <a:gd name="T15" fmla="*/ 10 h 1461"/>
                  <a:gd name="T16" fmla="*/ 446 w 627"/>
                  <a:gd name="T17" fmla="*/ 12 h 1461"/>
                  <a:gd name="T18" fmla="*/ 486 w 627"/>
                  <a:gd name="T19" fmla="*/ 15 h 1461"/>
                  <a:gd name="T20" fmla="*/ 520 w 627"/>
                  <a:gd name="T21" fmla="*/ 17 h 1461"/>
                  <a:gd name="T22" fmla="*/ 550 w 627"/>
                  <a:gd name="T23" fmla="*/ 19 h 1461"/>
                  <a:gd name="T24" fmla="*/ 575 w 627"/>
                  <a:gd name="T25" fmla="*/ 22 h 1461"/>
                  <a:gd name="T26" fmla="*/ 596 w 627"/>
                  <a:gd name="T27" fmla="*/ 24 h 1461"/>
                  <a:gd name="T28" fmla="*/ 612 w 627"/>
                  <a:gd name="T29" fmla="*/ 27 h 1461"/>
                  <a:gd name="T30" fmla="*/ 622 w 627"/>
                  <a:gd name="T31" fmla="*/ 30 h 1461"/>
                  <a:gd name="T32" fmla="*/ 627 w 627"/>
                  <a:gd name="T33" fmla="*/ 32 h 1461"/>
                  <a:gd name="T34" fmla="*/ 627 w 627"/>
                  <a:gd name="T35" fmla="*/ 35 h 1461"/>
                  <a:gd name="T36" fmla="*/ 623 w 627"/>
                  <a:gd name="T37" fmla="*/ 37 h 1461"/>
                  <a:gd name="T38" fmla="*/ 613 w 627"/>
                  <a:gd name="T39" fmla="*/ 40 h 1461"/>
                  <a:gd name="T40" fmla="*/ 598 w 627"/>
                  <a:gd name="T41" fmla="*/ 43 h 1461"/>
                  <a:gd name="T42" fmla="*/ 578 w 627"/>
                  <a:gd name="T43" fmla="*/ 45 h 1461"/>
                  <a:gd name="T44" fmla="*/ 548 w 627"/>
                  <a:gd name="T45" fmla="*/ 45 h 1461"/>
                  <a:gd name="T46" fmla="*/ 568 w 627"/>
                  <a:gd name="T47" fmla="*/ 42 h 1461"/>
                  <a:gd name="T48" fmla="*/ 583 w 627"/>
                  <a:gd name="T49" fmla="*/ 40 h 1461"/>
                  <a:gd name="T50" fmla="*/ 592 w 627"/>
                  <a:gd name="T51" fmla="*/ 37 h 1461"/>
                  <a:gd name="T52" fmla="*/ 596 w 627"/>
                  <a:gd name="T53" fmla="*/ 34 h 1461"/>
                  <a:gd name="T54" fmla="*/ 595 w 627"/>
                  <a:gd name="T55" fmla="*/ 32 h 1461"/>
                  <a:gd name="T56" fmla="*/ 588 w 627"/>
                  <a:gd name="T57" fmla="*/ 29 h 1461"/>
                  <a:gd name="T58" fmla="*/ 576 w 627"/>
                  <a:gd name="T59" fmla="*/ 26 h 1461"/>
                  <a:gd name="T60" fmla="*/ 558 w 627"/>
                  <a:gd name="T61" fmla="*/ 24 h 1461"/>
                  <a:gd name="T62" fmla="*/ 535 w 627"/>
                  <a:gd name="T63" fmla="*/ 21 h 1461"/>
                  <a:gd name="T64" fmla="*/ 507 w 627"/>
                  <a:gd name="T65" fmla="*/ 19 h 1461"/>
                  <a:gd name="T66" fmla="*/ 475 w 627"/>
                  <a:gd name="T67" fmla="*/ 16 h 1461"/>
                  <a:gd name="T68" fmla="*/ 436 w 627"/>
                  <a:gd name="T69" fmla="*/ 14 h 1461"/>
                  <a:gd name="T70" fmla="*/ 396 w 627"/>
                  <a:gd name="T71" fmla="*/ 12 h 1461"/>
                  <a:gd name="T72" fmla="*/ 349 w 627"/>
                  <a:gd name="T73" fmla="*/ 10 h 1461"/>
                  <a:gd name="T74" fmla="*/ 298 w 627"/>
                  <a:gd name="T75" fmla="*/ 8 h 1461"/>
                  <a:gd name="T76" fmla="*/ 244 w 627"/>
                  <a:gd name="T77" fmla="*/ 6 h 1461"/>
                  <a:gd name="T78" fmla="*/ 188 w 627"/>
                  <a:gd name="T79" fmla="*/ 4 h 1461"/>
                  <a:gd name="T80" fmla="*/ 127 w 627"/>
                  <a:gd name="T81" fmla="*/ 3 h 1461"/>
                  <a:gd name="T82" fmla="*/ 65 w 627"/>
                  <a:gd name="T83" fmla="*/ 2 h 1461"/>
                  <a:gd name="T84" fmla="*/ 0 w 627"/>
                  <a:gd name="T85" fmla="*/ 1 h 1461"/>
                  <a:gd name="T86" fmla="*/ 10 w 627"/>
                  <a:gd name="T87" fmla="*/ 0 h 14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27" h="1461">
                    <a:moveTo>
                      <a:pt x="10" y="0"/>
                    </a:moveTo>
                    <a:lnTo>
                      <a:pt x="75" y="35"/>
                    </a:lnTo>
                    <a:lnTo>
                      <a:pt x="135" y="73"/>
                    </a:lnTo>
                    <a:lnTo>
                      <a:pt x="196" y="118"/>
                    </a:lnTo>
                    <a:lnTo>
                      <a:pt x="253" y="167"/>
                    </a:lnTo>
                    <a:lnTo>
                      <a:pt x="306" y="221"/>
                    </a:lnTo>
                    <a:lnTo>
                      <a:pt x="357" y="281"/>
                    </a:lnTo>
                    <a:lnTo>
                      <a:pt x="404" y="344"/>
                    </a:lnTo>
                    <a:lnTo>
                      <a:pt x="446" y="411"/>
                    </a:lnTo>
                    <a:lnTo>
                      <a:pt x="486" y="483"/>
                    </a:lnTo>
                    <a:lnTo>
                      <a:pt x="520" y="558"/>
                    </a:lnTo>
                    <a:lnTo>
                      <a:pt x="550" y="636"/>
                    </a:lnTo>
                    <a:lnTo>
                      <a:pt x="575" y="713"/>
                    </a:lnTo>
                    <a:lnTo>
                      <a:pt x="596" y="795"/>
                    </a:lnTo>
                    <a:lnTo>
                      <a:pt x="612" y="878"/>
                    </a:lnTo>
                    <a:lnTo>
                      <a:pt x="622" y="963"/>
                    </a:lnTo>
                    <a:lnTo>
                      <a:pt x="627" y="1046"/>
                    </a:lnTo>
                    <a:lnTo>
                      <a:pt x="627" y="1132"/>
                    </a:lnTo>
                    <a:lnTo>
                      <a:pt x="623" y="1215"/>
                    </a:lnTo>
                    <a:lnTo>
                      <a:pt x="613" y="1298"/>
                    </a:lnTo>
                    <a:lnTo>
                      <a:pt x="598" y="1381"/>
                    </a:lnTo>
                    <a:lnTo>
                      <a:pt x="578" y="1461"/>
                    </a:lnTo>
                    <a:lnTo>
                      <a:pt x="548" y="1447"/>
                    </a:lnTo>
                    <a:lnTo>
                      <a:pt x="568" y="1365"/>
                    </a:lnTo>
                    <a:lnTo>
                      <a:pt x="583" y="1282"/>
                    </a:lnTo>
                    <a:lnTo>
                      <a:pt x="592" y="1199"/>
                    </a:lnTo>
                    <a:lnTo>
                      <a:pt x="596" y="1113"/>
                    </a:lnTo>
                    <a:lnTo>
                      <a:pt x="595" y="1027"/>
                    </a:lnTo>
                    <a:lnTo>
                      <a:pt x="588" y="941"/>
                    </a:lnTo>
                    <a:lnTo>
                      <a:pt x="576" y="856"/>
                    </a:lnTo>
                    <a:lnTo>
                      <a:pt x="558" y="773"/>
                    </a:lnTo>
                    <a:lnTo>
                      <a:pt x="535" y="692"/>
                    </a:lnTo>
                    <a:lnTo>
                      <a:pt x="507" y="612"/>
                    </a:lnTo>
                    <a:lnTo>
                      <a:pt x="475" y="534"/>
                    </a:lnTo>
                    <a:lnTo>
                      <a:pt x="436" y="462"/>
                    </a:lnTo>
                    <a:lnTo>
                      <a:pt x="396" y="391"/>
                    </a:lnTo>
                    <a:lnTo>
                      <a:pt x="349" y="326"/>
                    </a:lnTo>
                    <a:lnTo>
                      <a:pt x="298" y="264"/>
                    </a:lnTo>
                    <a:lnTo>
                      <a:pt x="244" y="208"/>
                    </a:lnTo>
                    <a:lnTo>
                      <a:pt x="188" y="156"/>
                    </a:lnTo>
                    <a:lnTo>
                      <a:pt x="127" y="111"/>
                    </a:lnTo>
                    <a:lnTo>
                      <a:pt x="65" y="71"/>
                    </a:lnTo>
                    <a:lnTo>
                      <a:pt x="0" y="36"/>
                    </a:lnTo>
                    <a:lnTo>
                      <a:pt x="10" y="0"/>
                    </a:lnTo>
                    <a:close/>
                  </a:path>
                </a:pathLst>
              </a:custGeom>
              <a:solidFill>
                <a:srgbClr val="D4F0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3" name="Freeform 1106"/>
              <p:cNvSpPr>
                <a:spLocks/>
              </p:cNvSpPr>
              <p:nvPr/>
            </p:nvSpPr>
            <p:spPr bwMode="auto">
              <a:xfrm>
                <a:off x="1248" y="761"/>
                <a:ext cx="608" cy="705"/>
              </a:xfrm>
              <a:custGeom>
                <a:avLst/>
                <a:gdLst>
                  <a:gd name="T0" fmla="*/ 560 w 608"/>
                  <a:gd name="T1" fmla="*/ 44 h 1411"/>
                  <a:gd name="T2" fmla="*/ 580 w 608"/>
                  <a:gd name="T3" fmla="*/ 41 h 1411"/>
                  <a:gd name="T4" fmla="*/ 595 w 608"/>
                  <a:gd name="T5" fmla="*/ 38 h 1411"/>
                  <a:gd name="T6" fmla="*/ 604 w 608"/>
                  <a:gd name="T7" fmla="*/ 36 h 1411"/>
                  <a:gd name="T8" fmla="*/ 608 w 608"/>
                  <a:gd name="T9" fmla="*/ 33 h 1411"/>
                  <a:gd name="T10" fmla="*/ 607 w 608"/>
                  <a:gd name="T11" fmla="*/ 30 h 1411"/>
                  <a:gd name="T12" fmla="*/ 600 w 608"/>
                  <a:gd name="T13" fmla="*/ 28 h 1411"/>
                  <a:gd name="T14" fmla="*/ 588 w 608"/>
                  <a:gd name="T15" fmla="*/ 25 h 1411"/>
                  <a:gd name="T16" fmla="*/ 570 w 608"/>
                  <a:gd name="T17" fmla="*/ 23 h 1411"/>
                  <a:gd name="T18" fmla="*/ 547 w 608"/>
                  <a:gd name="T19" fmla="*/ 20 h 1411"/>
                  <a:gd name="T20" fmla="*/ 519 w 608"/>
                  <a:gd name="T21" fmla="*/ 18 h 1411"/>
                  <a:gd name="T22" fmla="*/ 487 w 608"/>
                  <a:gd name="T23" fmla="*/ 15 h 1411"/>
                  <a:gd name="T24" fmla="*/ 448 w 608"/>
                  <a:gd name="T25" fmla="*/ 13 h 1411"/>
                  <a:gd name="T26" fmla="*/ 408 w 608"/>
                  <a:gd name="T27" fmla="*/ 11 h 1411"/>
                  <a:gd name="T28" fmla="*/ 361 w 608"/>
                  <a:gd name="T29" fmla="*/ 9 h 1411"/>
                  <a:gd name="T30" fmla="*/ 310 w 608"/>
                  <a:gd name="T31" fmla="*/ 7 h 1411"/>
                  <a:gd name="T32" fmla="*/ 256 w 608"/>
                  <a:gd name="T33" fmla="*/ 5 h 1411"/>
                  <a:gd name="T34" fmla="*/ 200 w 608"/>
                  <a:gd name="T35" fmla="*/ 3 h 1411"/>
                  <a:gd name="T36" fmla="*/ 139 w 608"/>
                  <a:gd name="T37" fmla="*/ 2 h 1411"/>
                  <a:gd name="T38" fmla="*/ 77 w 608"/>
                  <a:gd name="T39" fmla="*/ 1 h 1411"/>
                  <a:gd name="T40" fmla="*/ 12 w 608"/>
                  <a:gd name="T41" fmla="*/ 0 h 1411"/>
                  <a:gd name="T42" fmla="*/ 0 w 608"/>
                  <a:gd name="T43" fmla="*/ 1 h 1411"/>
                  <a:gd name="T44" fmla="*/ 64 w 608"/>
                  <a:gd name="T45" fmla="*/ 2 h 1411"/>
                  <a:gd name="T46" fmla="*/ 123 w 608"/>
                  <a:gd name="T47" fmla="*/ 3 h 1411"/>
                  <a:gd name="T48" fmla="*/ 181 w 608"/>
                  <a:gd name="T49" fmla="*/ 4 h 1411"/>
                  <a:gd name="T50" fmla="*/ 236 w 608"/>
                  <a:gd name="T51" fmla="*/ 6 h 1411"/>
                  <a:gd name="T52" fmla="*/ 289 w 608"/>
                  <a:gd name="T53" fmla="*/ 8 h 1411"/>
                  <a:gd name="T54" fmla="*/ 337 w 608"/>
                  <a:gd name="T55" fmla="*/ 9 h 1411"/>
                  <a:gd name="T56" fmla="*/ 381 w 608"/>
                  <a:gd name="T57" fmla="*/ 11 h 1411"/>
                  <a:gd name="T58" fmla="*/ 422 w 608"/>
                  <a:gd name="T59" fmla="*/ 13 h 1411"/>
                  <a:gd name="T60" fmla="*/ 458 w 608"/>
                  <a:gd name="T61" fmla="*/ 16 h 1411"/>
                  <a:gd name="T62" fmla="*/ 489 w 608"/>
                  <a:gd name="T63" fmla="*/ 18 h 1411"/>
                  <a:gd name="T64" fmla="*/ 516 w 608"/>
                  <a:gd name="T65" fmla="*/ 20 h 1411"/>
                  <a:gd name="T66" fmla="*/ 539 w 608"/>
                  <a:gd name="T67" fmla="*/ 23 h 1411"/>
                  <a:gd name="T68" fmla="*/ 556 w 608"/>
                  <a:gd name="T69" fmla="*/ 25 h 1411"/>
                  <a:gd name="T70" fmla="*/ 567 w 608"/>
                  <a:gd name="T71" fmla="*/ 28 h 1411"/>
                  <a:gd name="T72" fmla="*/ 574 w 608"/>
                  <a:gd name="T73" fmla="*/ 31 h 1411"/>
                  <a:gd name="T74" fmla="*/ 576 w 608"/>
                  <a:gd name="T75" fmla="*/ 33 h 1411"/>
                  <a:gd name="T76" fmla="*/ 571 w 608"/>
                  <a:gd name="T77" fmla="*/ 36 h 1411"/>
                  <a:gd name="T78" fmla="*/ 563 w 608"/>
                  <a:gd name="T79" fmla="*/ 38 h 1411"/>
                  <a:gd name="T80" fmla="*/ 547 w 608"/>
                  <a:gd name="T81" fmla="*/ 41 h 1411"/>
                  <a:gd name="T82" fmla="*/ 529 w 608"/>
                  <a:gd name="T83" fmla="*/ 43 h 1411"/>
                  <a:gd name="T84" fmla="*/ 560 w 608"/>
                  <a:gd name="T85" fmla="*/ 44 h 14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8" h="1411">
                    <a:moveTo>
                      <a:pt x="560" y="1411"/>
                    </a:moveTo>
                    <a:lnTo>
                      <a:pt x="580" y="1329"/>
                    </a:lnTo>
                    <a:lnTo>
                      <a:pt x="595" y="1246"/>
                    </a:lnTo>
                    <a:lnTo>
                      <a:pt x="604" y="1163"/>
                    </a:lnTo>
                    <a:lnTo>
                      <a:pt x="608" y="1077"/>
                    </a:lnTo>
                    <a:lnTo>
                      <a:pt x="607" y="991"/>
                    </a:lnTo>
                    <a:lnTo>
                      <a:pt x="600" y="905"/>
                    </a:lnTo>
                    <a:lnTo>
                      <a:pt x="588" y="820"/>
                    </a:lnTo>
                    <a:lnTo>
                      <a:pt x="570" y="737"/>
                    </a:lnTo>
                    <a:lnTo>
                      <a:pt x="547" y="656"/>
                    </a:lnTo>
                    <a:lnTo>
                      <a:pt x="519" y="576"/>
                    </a:lnTo>
                    <a:lnTo>
                      <a:pt x="487" y="498"/>
                    </a:lnTo>
                    <a:lnTo>
                      <a:pt x="448" y="426"/>
                    </a:lnTo>
                    <a:lnTo>
                      <a:pt x="408" y="355"/>
                    </a:lnTo>
                    <a:lnTo>
                      <a:pt x="361" y="290"/>
                    </a:lnTo>
                    <a:lnTo>
                      <a:pt x="310" y="228"/>
                    </a:lnTo>
                    <a:lnTo>
                      <a:pt x="256" y="172"/>
                    </a:lnTo>
                    <a:lnTo>
                      <a:pt x="200" y="120"/>
                    </a:lnTo>
                    <a:lnTo>
                      <a:pt x="139" y="75"/>
                    </a:lnTo>
                    <a:lnTo>
                      <a:pt x="77" y="35"/>
                    </a:lnTo>
                    <a:lnTo>
                      <a:pt x="12" y="0"/>
                    </a:lnTo>
                    <a:lnTo>
                      <a:pt x="0" y="38"/>
                    </a:lnTo>
                    <a:lnTo>
                      <a:pt x="64" y="71"/>
                    </a:lnTo>
                    <a:lnTo>
                      <a:pt x="123" y="111"/>
                    </a:lnTo>
                    <a:lnTo>
                      <a:pt x="181" y="154"/>
                    </a:lnTo>
                    <a:lnTo>
                      <a:pt x="236" y="203"/>
                    </a:lnTo>
                    <a:lnTo>
                      <a:pt x="289" y="257"/>
                    </a:lnTo>
                    <a:lnTo>
                      <a:pt x="337" y="317"/>
                    </a:lnTo>
                    <a:lnTo>
                      <a:pt x="381" y="381"/>
                    </a:lnTo>
                    <a:lnTo>
                      <a:pt x="422" y="447"/>
                    </a:lnTo>
                    <a:lnTo>
                      <a:pt x="458" y="518"/>
                    </a:lnTo>
                    <a:lnTo>
                      <a:pt x="489" y="592"/>
                    </a:lnTo>
                    <a:lnTo>
                      <a:pt x="516" y="668"/>
                    </a:lnTo>
                    <a:lnTo>
                      <a:pt x="539" y="748"/>
                    </a:lnTo>
                    <a:lnTo>
                      <a:pt x="556" y="828"/>
                    </a:lnTo>
                    <a:lnTo>
                      <a:pt x="567" y="909"/>
                    </a:lnTo>
                    <a:lnTo>
                      <a:pt x="574" y="992"/>
                    </a:lnTo>
                    <a:lnTo>
                      <a:pt x="576" y="1074"/>
                    </a:lnTo>
                    <a:lnTo>
                      <a:pt x="571" y="1157"/>
                    </a:lnTo>
                    <a:lnTo>
                      <a:pt x="563" y="1239"/>
                    </a:lnTo>
                    <a:lnTo>
                      <a:pt x="547" y="1318"/>
                    </a:lnTo>
                    <a:lnTo>
                      <a:pt x="529" y="1396"/>
                    </a:lnTo>
                    <a:lnTo>
                      <a:pt x="560" y="1411"/>
                    </a:lnTo>
                    <a:close/>
                  </a:path>
                </a:pathLst>
              </a:custGeom>
              <a:solidFill>
                <a:srgbClr val="D6F0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4" name="Freeform 1107"/>
              <p:cNvSpPr>
                <a:spLocks/>
              </p:cNvSpPr>
              <p:nvPr/>
            </p:nvSpPr>
            <p:spPr bwMode="auto">
              <a:xfrm>
                <a:off x="1237" y="780"/>
                <a:ext cx="587" cy="679"/>
              </a:xfrm>
              <a:custGeom>
                <a:avLst/>
                <a:gdLst>
                  <a:gd name="T0" fmla="*/ 11 w 587"/>
                  <a:gd name="T1" fmla="*/ 0 h 1358"/>
                  <a:gd name="T2" fmla="*/ 75 w 587"/>
                  <a:gd name="T3" fmla="*/ 2 h 1358"/>
                  <a:gd name="T4" fmla="*/ 134 w 587"/>
                  <a:gd name="T5" fmla="*/ 3 h 1358"/>
                  <a:gd name="T6" fmla="*/ 192 w 587"/>
                  <a:gd name="T7" fmla="*/ 4 h 1358"/>
                  <a:gd name="T8" fmla="*/ 247 w 587"/>
                  <a:gd name="T9" fmla="*/ 6 h 1358"/>
                  <a:gd name="T10" fmla="*/ 300 w 587"/>
                  <a:gd name="T11" fmla="*/ 7 h 1358"/>
                  <a:gd name="T12" fmla="*/ 348 w 587"/>
                  <a:gd name="T13" fmla="*/ 9 h 1358"/>
                  <a:gd name="T14" fmla="*/ 392 w 587"/>
                  <a:gd name="T15" fmla="*/ 11 h 1358"/>
                  <a:gd name="T16" fmla="*/ 433 w 587"/>
                  <a:gd name="T17" fmla="*/ 13 h 1358"/>
                  <a:gd name="T18" fmla="*/ 469 w 587"/>
                  <a:gd name="T19" fmla="*/ 15 h 1358"/>
                  <a:gd name="T20" fmla="*/ 500 w 587"/>
                  <a:gd name="T21" fmla="*/ 18 h 1358"/>
                  <a:gd name="T22" fmla="*/ 527 w 587"/>
                  <a:gd name="T23" fmla="*/ 20 h 1358"/>
                  <a:gd name="T24" fmla="*/ 550 w 587"/>
                  <a:gd name="T25" fmla="*/ 23 h 1358"/>
                  <a:gd name="T26" fmla="*/ 567 w 587"/>
                  <a:gd name="T27" fmla="*/ 25 h 1358"/>
                  <a:gd name="T28" fmla="*/ 578 w 587"/>
                  <a:gd name="T29" fmla="*/ 28 h 1358"/>
                  <a:gd name="T30" fmla="*/ 585 w 587"/>
                  <a:gd name="T31" fmla="*/ 30 h 1358"/>
                  <a:gd name="T32" fmla="*/ 587 w 587"/>
                  <a:gd name="T33" fmla="*/ 33 h 1358"/>
                  <a:gd name="T34" fmla="*/ 582 w 587"/>
                  <a:gd name="T35" fmla="*/ 35 h 1358"/>
                  <a:gd name="T36" fmla="*/ 574 w 587"/>
                  <a:gd name="T37" fmla="*/ 38 h 1358"/>
                  <a:gd name="T38" fmla="*/ 558 w 587"/>
                  <a:gd name="T39" fmla="*/ 40 h 1358"/>
                  <a:gd name="T40" fmla="*/ 540 w 587"/>
                  <a:gd name="T41" fmla="*/ 43 h 1358"/>
                  <a:gd name="T42" fmla="*/ 506 w 587"/>
                  <a:gd name="T43" fmla="*/ 42 h 1358"/>
                  <a:gd name="T44" fmla="*/ 526 w 587"/>
                  <a:gd name="T45" fmla="*/ 40 h 1358"/>
                  <a:gd name="T46" fmla="*/ 540 w 587"/>
                  <a:gd name="T47" fmla="*/ 37 h 1358"/>
                  <a:gd name="T48" fmla="*/ 549 w 587"/>
                  <a:gd name="T49" fmla="*/ 35 h 1358"/>
                  <a:gd name="T50" fmla="*/ 551 w 587"/>
                  <a:gd name="T51" fmla="*/ 32 h 1358"/>
                  <a:gd name="T52" fmla="*/ 549 w 587"/>
                  <a:gd name="T53" fmla="*/ 30 h 1358"/>
                  <a:gd name="T54" fmla="*/ 540 w 587"/>
                  <a:gd name="T55" fmla="*/ 27 h 1358"/>
                  <a:gd name="T56" fmla="*/ 527 w 587"/>
                  <a:gd name="T57" fmla="*/ 25 h 1358"/>
                  <a:gd name="T58" fmla="*/ 508 w 587"/>
                  <a:gd name="T59" fmla="*/ 22 h 1358"/>
                  <a:gd name="T60" fmla="*/ 484 w 587"/>
                  <a:gd name="T61" fmla="*/ 20 h 1358"/>
                  <a:gd name="T62" fmla="*/ 454 w 587"/>
                  <a:gd name="T63" fmla="*/ 17 h 1358"/>
                  <a:gd name="T64" fmla="*/ 419 w 587"/>
                  <a:gd name="T65" fmla="*/ 15 h 1358"/>
                  <a:gd name="T66" fmla="*/ 380 w 587"/>
                  <a:gd name="T67" fmla="*/ 13 h 1358"/>
                  <a:gd name="T68" fmla="*/ 337 w 587"/>
                  <a:gd name="T69" fmla="*/ 11 h 1358"/>
                  <a:gd name="T70" fmla="*/ 288 w 587"/>
                  <a:gd name="T71" fmla="*/ 9 h 1358"/>
                  <a:gd name="T72" fmla="*/ 238 w 587"/>
                  <a:gd name="T73" fmla="*/ 7 h 1358"/>
                  <a:gd name="T74" fmla="*/ 182 w 587"/>
                  <a:gd name="T75" fmla="*/ 5 h 1358"/>
                  <a:gd name="T76" fmla="*/ 125 w 587"/>
                  <a:gd name="T77" fmla="*/ 4 h 1358"/>
                  <a:gd name="T78" fmla="*/ 64 w 587"/>
                  <a:gd name="T79" fmla="*/ 3 h 1358"/>
                  <a:gd name="T80" fmla="*/ 0 w 587"/>
                  <a:gd name="T81" fmla="*/ 2 h 1358"/>
                  <a:gd name="T82" fmla="*/ 11 w 587"/>
                  <a:gd name="T83" fmla="*/ 0 h 13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7" h="1358">
                    <a:moveTo>
                      <a:pt x="11" y="0"/>
                    </a:moveTo>
                    <a:lnTo>
                      <a:pt x="75" y="33"/>
                    </a:lnTo>
                    <a:lnTo>
                      <a:pt x="134" y="73"/>
                    </a:lnTo>
                    <a:lnTo>
                      <a:pt x="192" y="116"/>
                    </a:lnTo>
                    <a:lnTo>
                      <a:pt x="247" y="165"/>
                    </a:lnTo>
                    <a:lnTo>
                      <a:pt x="300" y="219"/>
                    </a:lnTo>
                    <a:lnTo>
                      <a:pt x="348" y="279"/>
                    </a:lnTo>
                    <a:lnTo>
                      <a:pt x="392" y="343"/>
                    </a:lnTo>
                    <a:lnTo>
                      <a:pt x="433" y="409"/>
                    </a:lnTo>
                    <a:lnTo>
                      <a:pt x="469" y="480"/>
                    </a:lnTo>
                    <a:lnTo>
                      <a:pt x="500" y="554"/>
                    </a:lnTo>
                    <a:lnTo>
                      <a:pt x="527" y="630"/>
                    </a:lnTo>
                    <a:lnTo>
                      <a:pt x="550" y="710"/>
                    </a:lnTo>
                    <a:lnTo>
                      <a:pt x="567" y="790"/>
                    </a:lnTo>
                    <a:lnTo>
                      <a:pt x="578" y="871"/>
                    </a:lnTo>
                    <a:lnTo>
                      <a:pt x="585" y="954"/>
                    </a:lnTo>
                    <a:lnTo>
                      <a:pt x="587" y="1036"/>
                    </a:lnTo>
                    <a:lnTo>
                      <a:pt x="582" y="1119"/>
                    </a:lnTo>
                    <a:lnTo>
                      <a:pt x="574" y="1201"/>
                    </a:lnTo>
                    <a:lnTo>
                      <a:pt x="558" y="1280"/>
                    </a:lnTo>
                    <a:lnTo>
                      <a:pt x="540" y="1358"/>
                    </a:lnTo>
                    <a:lnTo>
                      <a:pt x="506" y="1342"/>
                    </a:lnTo>
                    <a:lnTo>
                      <a:pt x="526" y="1264"/>
                    </a:lnTo>
                    <a:lnTo>
                      <a:pt x="540" y="1182"/>
                    </a:lnTo>
                    <a:lnTo>
                      <a:pt x="549" y="1101"/>
                    </a:lnTo>
                    <a:lnTo>
                      <a:pt x="551" y="1018"/>
                    </a:lnTo>
                    <a:lnTo>
                      <a:pt x="549" y="934"/>
                    </a:lnTo>
                    <a:lnTo>
                      <a:pt x="540" y="851"/>
                    </a:lnTo>
                    <a:lnTo>
                      <a:pt x="527" y="770"/>
                    </a:lnTo>
                    <a:lnTo>
                      <a:pt x="508" y="688"/>
                    </a:lnTo>
                    <a:lnTo>
                      <a:pt x="484" y="610"/>
                    </a:lnTo>
                    <a:lnTo>
                      <a:pt x="454" y="534"/>
                    </a:lnTo>
                    <a:lnTo>
                      <a:pt x="419" y="462"/>
                    </a:lnTo>
                    <a:lnTo>
                      <a:pt x="380" y="391"/>
                    </a:lnTo>
                    <a:lnTo>
                      <a:pt x="337" y="326"/>
                    </a:lnTo>
                    <a:lnTo>
                      <a:pt x="288" y="265"/>
                    </a:lnTo>
                    <a:lnTo>
                      <a:pt x="238" y="209"/>
                    </a:lnTo>
                    <a:lnTo>
                      <a:pt x="182" y="158"/>
                    </a:lnTo>
                    <a:lnTo>
                      <a:pt x="125" y="113"/>
                    </a:lnTo>
                    <a:lnTo>
                      <a:pt x="64" y="75"/>
                    </a:lnTo>
                    <a:lnTo>
                      <a:pt x="0" y="42"/>
                    </a:lnTo>
                    <a:lnTo>
                      <a:pt x="11" y="0"/>
                    </a:lnTo>
                    <a:close/>
                  </a:path>
                </a:pathLst>
              </a:custGeom>
              <a:solidFill>
                <a:srgbClr val="D8EF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5" name="Freeform 1108"/>
              <p:cNvSpPr>
                <a:spLocks/>
              </p:cNvSpPr>
              <p:nvPr/>
            </p:nvSpPr>
            <p:spPr bwMode="auto">
              <a:xfrm>
                <a:off x="1226" y="801"/>
                <a:ext cx="562" cy="649"/>
              </a:xfrm>
              <a:custGeom>
                <a:avLst/>
                <a:gdLst>
                  <a:gd name="T0" fmla="*/ 517 w 562"/>
                  <a:gd name="T1" fmla="*/ 40 h 1300"/>
                  <a:gd name="T2" fmla="*/ 537 w 562"/>
                  <a:gd name="T3" fmla="*/ 38 h 1300"/>
                  <a:gd name="T4" fmla="*/ 551 w 562"/>
                  <a:gd name="T5" fmla="*/ 35 h 1300"/>
                  <a:gd name="T6" fmla="*/ 560 w 562"/>
                  <a:gd name="T7" fmla="*/ 33 h 1300"/>
                  <a:gd name="T8" fmla="*/ 562 w 562"/>
                  <a:gd name="T9" fmla="*/ 30 h 1300"/>
                  <a:gd name="T10" fmla="*/ 560 w 562"/>
                  <a:gd name="T11" fmla="*/ 27 h 1300"/>
                  <a:gd name="T12" fmla="*/ 551 w 562"/>
                  <a:gd name="T13" fmla="*/ 25 h 1300"/>
                  <a:gd name="T14" fmla="*/ 538 w 562"/>
                  <a:gd name="T15" fmla="*/ 22 h 1300"/>
                  <a:gd name="T16" fmla="*/ 519 w 562"/>
                  <a:gd name="T17" fmla="*/ 20 h 1300"/>
                  <a:gd name="T18" fmla="*/ 495 w 562"/>
                  <a:gd name="T19" fmla="*/ 17 h 1300"/>
                  <a:gd name="T20" fmla="*/ 465 w 562"/>
                  <a:gd name="T21" fmla="*/ 15 h 1300"/>
                  <a:gd name="T22" fmla="*/ 430 w 562"/>
                  <a:gd name="T23" fmla="*/ 13 h 1300"/>
                  <a:gd name="T24" fmla="*/ 391 w 562"/>
                  <a:gd name="T25" fmla="*/ 10 h 1300"/>
                  <a:gd name="T26" fmla="*/ 348 w 562"/>
                  <a:gd name="T27" fmla="*/ 8 h 1300"/>
                  <a:gd name="T28" fmla="*/ 299 w 562"/>
                  <a:gd name="T29" fmla="*/ 6 h 1300"/>
                  <a:gd name="T30" fmla="*/ 249 w 562"/>
                  <a:gd name="T31" fmla="*/ 5 h 1300"/>
                  <a:gd name="T32" fmla="*/ 193 w 562"/>
                  <a:gd name="T33" fmla="*/ 3 h 1300"/>
                  <a:gd name="T34" fmla="*/ 136 w 562"/>
                  <a:gd name="T35" fmla="*/ 2 h 1300"/>
                  <a:gd name="T36" fmla="*/ 75 w 562"/>
                  <a:gd name="T37" fmla="*/ 1 h 1300"/>
                  <a:gd name="T38" fmla="*/ 11 w 562"/>
                  <a:gd name="T39" fmla="*/ 0 h 1300"/>
                  <a:gd name="T40" fmla="*/ 0 w 562"/>
                  <a:gd name="T41" fmla="*/ 1 h 1300"/>
                  <a:gd name="T42" fmla="*/ 59 w 562"/>
                  <a:gd name="T43" fmla="*/ 2 h 1300"/>
                  <a:gd name="T44" fmla="*/ 117 w 562"/>
                  <a:gd name="T45" fmla="*/ 3 h 1300"/>
                  <a:gd name="T46" fmla="*/ 172 w 562"/>
                  <a:gd name="T47" fmla="*/ 4 h 1300"/>
                  <a:gd name="T48" fmla="*/ 226 w 562"/>
                  <a:gd name="T49" fmla="*/ 6 h 1300"/>
                  <a:gd name="T50" fmla="*/ 274 w 562"/>
                  <a:gd name="T51" fmla="*/ 7 h 1300"/>
                  <a:gd name="T52" fmla="*/ 321 w 562"/>
                  <a:gd name="T53" fmla="*/ 9 h 1300"/>
                  <a:gd name="T54" fmla="*/ 362 w 562"/>
                  <a:gd name="T55" fmla="*/ 11 h 1300"/>
                  <a:gd name="T56" fmla="*/ 400 w 562"/>
                  <a:gd name="T57" fmla="*/ 13 h 1300"/>
                  <a:gd name="T58" fmla="*/ 432 w 562"/>
                  <a:gd name="T59" fmla="*/ 16 h 1300"/>
                  <a:gd name="T60" fmla="*/ 461 w 562"/>
                  <a:gd name="T61" fmla="*/ 18 h 1300"/>
                  <a:gd name="T62" fmla="*/ 483 w 562"/>
                  <a:gd name="T63" fmla="*/ 20 h 1300"/>
                  <a:gd name="T64" fmla="*/ 502 w 562"/>
                  <a:gd name="T65" fmla="*/ 23 h 1300"/>
                  <a:gd name="T66" fmla="*/ 516 w 562"/>
                  <a:gd name="T67" fmla="*/ 25 h 1300"/>
                  <a:gd name="T68" fmla="*/ 523 w 562"/>
                  <a:gd name="T69" fmla="*/ 27 h 1300"/>
                  <a:gd name="T70" fmla="*/ 526 w 562"/>
                  <a:gd name="T71" fmla="*/ 30 h 1300"/>
                  <a:gd name="T72" fmla="*/ 523 w 562"/>
                  <a:gd name="T73" fmla="*/ 32 h 1300"/>
                  <a:gd name="T74" fmla="*/ 514 w 562"/>
                  <a:gd name="T75" fmla="*/ 35 h 1300"/>
                  <a:gd name="T76" fmla="*/ 502 w 562"/>
                  <a:gd name="T77" fmla="*/ 37 h 1300"/>
                  <a:gd name="T78" fmla="*/ 483 w 562"/>
                  <a:gd name="T79" fmla="*/ 40 h 1300"/>
                  <a:gd name="T80" fmla="*/ 517 w 562"/>
                  <a:gd name="T81" fmla="*/ 40 h 13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62" h="1300">
                    <a:moveTo>
                      <a:pt x="517" y="1300"/>
                    </a:moveTo>
                    <a:lnTo>
                      <a:pt x="537" y="1222"/>
                    </a:lnTo>
                    <a:lnTo>
                      <a:pt x="551" y="1140"/>
                    </a:lnTo>
                    <a:lnTo>
                      <a:pt x="560" y="1059"/>
                    </a:lnTo>
                    <a:lnTo>
                      <a:pt x="562" y="976"/>
                    </a:lnTo>
                    <a:lnTo>
                      <a:pt x="560" y="892"/>
                    </a:lnTo>
                    <a:lnTo>
                      <a:pt x="551" y="809"/>
                    </a:lnTo>
                    <a:lnTo>
                      <a:pt x="538" y="728"/>
                    </a:lnTo>
                    <a:lnTo>
                      <a:pt x="519" y="646"/>
                    </a:lnTo>
                    <a:lnTo>
                      <a:pt x="495" y="568"/>
                    </a:lnTo>
                    <a:lnTo>
                      <a:pt x="465" y="492"/>
                    </a:lnTo>
                    <a:lnTo>
                      <a:pt x="430" y="420"/>
                    </a:lnTo>
                    <a:lnTo>
                      <a:pt x="391" y="349"/>
                    </a:lnTo>
                    <a:lnTo>
                      <a:pt x="348" y="284"/>
                    </a:lnTo>
                    <a:lnTo>
                      <a:pt x="299" y="223"/>
                    </a:lnTo>
                    <a:lnTo>
                      <a:pt x="249" y="167"/>
                    </a:lnTo>
                    <a:lnTo>
                      <a:pt x="193" y="116"/>
                    </a:lnTo>
                    <a:lnTo>
                      <a:pt x="136" y="71"/>
                    </a:lnTo>
                    <a:lnTo>
                      <a:pt x="75" y="33"/>
                    </a:lnTo>
                    <a:lnTo>
                      <a:pt x="11" y="0"/>
                    </a:lnTo>
                    <a:lnTo>
                      <a:pt x="0" y="42"/>
                    </a:lnTo>
                    <a:lnTo>
                      <a:pt x="59" y="74"/>
                    </a:lnTo>
                    <a:lnTo>
                      <a:pt x="117" y="110"/>
                    </a:lnTo>
                    <a:lnTo>
                      <a:pt x="172" y="154"/>
                    </a:lnTo>
                    <a:lnTo>
                      <a:pt x="226" y="203"/>
                    </a:lnTo>
                    <a:lnTo>
                      <a:pt x="274" y="255"/>
                    </a:lnTo>
                    <a:lnTo>
                      <a:pt x="321" y="313"/>
                    </a:lnTo>
                    <a:lnTo>
                      <a:pt x="362" y="377"/>
                    </a:lnTo>
                    <a:lnTo>
                      <a:pt x="400" y="444"/>
                    </a:lnTo>
                    <a:lnTo>
                      <a:pt x="432" y="512"/>
                    </a:lnTo>
                    <a:lnTo>
                      <a:pt x="461" y="585"/>
                    </a:lnTo>
                    <a:lnTo>
                      <a:pt x="483" y="661"/>
                    </a:lnTo>
                    <a:lnTo>
                      <a:pt x="502" y="737"/>
                    </a:lnTo>
                    <a:lnTo>
                      <a:pt x="516" y="815"/>
                    </a:lnTo>
                    <a:lnTo>
                      <a:pt x="523" y="894"/>
                    </a:lnTo>
                    <a:lnTo>
                      <a:pt x="526" y="974"/>
                    </a:lnTo>
                    <a:lnTo>
                      <a:pt x="523" y="1054"/>
                    </a:lnTo>
                    <a:lnTo>
                      <a:pt x="514" y="1131"/>
                    </a:lnTo>
                    <a:lnTo>
                      <a:pt x="502" y="1209"/>
                    </a:lnTo>
                    <a:lnTo>
                      <a:pt x="483" y="1283"/>
                    </a:lnTo>
                    <a:lnTo>
                      <a:pt x="517" y="1300"/>
                    </a:lnTo>
                    <a:close/>
                  </a:path>
                </a:pathLst>
              </a:custGeom>
              <a:solidFill>
                <a:srgbClr val="D9EF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6" name="Freeform 1109"/>
              <p:cNvSpPr>
                <a:spLocks/>
              </p:cNvSpPr>
              <p:nvPr/>
            </p:nvSpPr>
            <p:spPr bwMode="auto">
              <a:xfrm>
                <a:off x="1213" y="821"/>
                <a:ext cx="539" cy="621"/>
              </a:xfrm>
              <a:custGeom>
                <a:avLst/>
                <a:gdLst>
                  <a:gd name="T0" fmla="*/ 13 w 539"/>
                  <a:gd name="T1" fmla="*/ 0 h 1241"/>
                  <a:gd name="T2" fmla="*/ 72 w 539"/>
                  <a:gd name="T3" fmla="*/ 1 h 1241"/>
                  <a:gd name="T4" fmla="*/ 130 w 539"/>
                  <a:gd name="T5" fmla="*/ 3 h 1241"/>
                  <a:gd name="T6" fmla="*/ 185 w 539"/>
                  <a:gd name="T7" fmla="*/ 4 h 1241"/>
                  <a:gd name="T8" fmla="*/ 239 w 539"/>
                  <a:gd name="T9" fmla="*/ 6 h 1241"/>
                  <a:gd name="T10" fmla="*/ 287 w 539"/>
                  <a:gd name="T11" fmla="*/ 7 h 1241"/>
                  <a:gd name="T12" fmla="*/ 334 w 539"/>
                  <a:gd name="T13" fmla="*/ 9 h 1241"/>
                  <a:gd name="T14" fmla="*/ 375 w 539"/>
                  <a:gd name="T15" fmla="*/ 11 h 1241"/>
                  <a:gd name="T16" fmla="*/ 413 w 539"/>
                  <a:gd name="T17" fmla="*/ 13 h 1241"/>
                  <a:gd name="T18" fmla="*/ 445 w 539"/>
                  <a:gd name="T19" fmla="*/ 15 h 1241"/>
                  <a:gd name="T20" fmla="*/ 474 w 539"/>
                  <a:gd name="T21" fmla="*/ 17 h 1241"/>
                  <a:gd name="T22" fmla="*/ 496 w 539"/>
                  <a:gd name="T23" fmla="*/ 20 h 1241"/>
                  <a:gd name="T24" fmla="*/ 515 w 539"/>
                  <a:gd name="T25" fmla="*/ 22 h 1241"/>
                  <a:gd name="T26" fmla="*/ 529 w 539"/>
                  <a:gd name="T27" fmla="*/ 25 h 1241"/>
                  <a:gd name="T28" fmla="*/ 536 w 539"/>
                  <a:gd name="T29" fmla="*/ 27 h 1241"/>
                  <a:gd name="T30" fmla="*/ 539 w 539"/>
                  <a:gd name="T31" fmla="*/ 30 h 1241"/>
                  <a:gd name="T32" fmla="*/ 536 w 539"/>
                  <a:gd name="T33" fmla="*/ 32 h 1241"/>
                  <a:gd name="T34" fmla="*/ 527 w 539"/>
                  <a:gd name="T35" fmla="*/ 35 h 1241"/>
                  <a:gd name="T36" fmla="*/ 515 w 539"/>
                  <a:gd name="T37" fmla="*/ 37 h 1241"/>
                  <a:gd name="T38" fmla="*/ 496 w 539"/>
                  <a:gd name="T39" fmla="*/ 39 h 1241"/>
                  <a:gd name="T40" fmla="*/ 458 w 539"/>
                  <a:gd name="T41" fmla="*/ 39 h 1241"/>
                  <a:gd name="T42" fmla="*/ 476 w 539"/>
                  <a:gd name="T43" fmla="*/ 37 h 1241"/>
                  <a:gd name="T44" fmla="*/ 489 w 539"/>
                  <a:gd name="T45" fmla="*/ 34 h 1241"/>
                  <a:gd name="T46" fmla="*/ 496 w 539"/>
                  <a:gd name="T47" fmla="*/ 32 h 1241"/>
                  <a:gd name="T48" fmla="*/ 499 w 539"/>
                  <a:gd name="T49" fmla="*/ 30 h 1241"/>
                  <a:gd name="T50" fmla="*/ 496 w 539"/>
                  <a:gd name="T51" fmla="*/ 27 h 1241"/>
                  <a:gd name="T52" fmla="*/ 489 w 539"/>
                  <a:gd name="T53" fmla="*/ 25 h 1241"/>
                  <a:gd name="T54" fmla="*/ 476 w 539"/>
                  <a:gd name="T55" fmla="*/ 23 h 1241"/>
                  <a:gd name="T56" fmla="*/ 459 w 539"/>
                  <a:gd name="T57" fmla="*/ 20 h 1241"/>
                  <a:gd name="T58" fmla="*/ 437 w 539"/>
                  <a:gd name="T59" fmla="*/ 18 h 1241"/>
                  <a:gd name="T60" fmla="*/ 410 w 539"/>
                  <a:gd name="T61" fmla="*/ 16 h 1241"/>
                  <a:gd name="T62" fmla="*/ 379 w 539"/>
                  <a:gd name="T63" fmla="*/ 14 h 1241"/>
                  <a:gd name="T64" fmla="*/ 344 w 539"/>
                  <a:gd name="T65" fmla="*/ 12 h 1241"/>
                  <a:gd name="T66" fmla="*/ 304 w 539"/>
                  <a:gd name="T67" fmla="*/ 10 h 1241"/>
                  <a:gd name="T68" fmla="*/ 262 w 539"/>
                  <a:gd name="T69" fmla="*/ 8 h 1241"/>
                  <a:gd name="T70" fmla="*/ 215 w 539"/>
                  <a:gd name="T71" fmla="*/ 7 h 1241"/>
                  <a:gd name="T72" fmla="*/ 164 w 539"/>
                  <a:gd name="T73" fmla="*/ 5 h 1241"/>
                  <a:gd name="T74" fmla="*/ 112 w 539"/>
                  <a:gd name="T75" fmla="*/ 4 h 1241"/>
                  <a:gd name="T76" fmla="*/ 57 w 539"/>
                  <a:gd name="T77" fmla="*/ 3 h 1241"/>
                  <a:gd name="T78" fmla="*/ 0 w 539"/>
                  <a:gd name="T79" fmla="*/ 2 h 1241"/>
                  <a:gd name="T80" fmla="*/ 13 w 539"/>
                  <a:gd name="T81" fmla="*/ 0 h 1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39" h="1241">
                    <a:moveTo>
                      <a:pt x="13" y="0"/>
                    </a:moveTo>
                    <a:lnTo>
                      <a:pt x="72" y="32"/>
                    </a:lnTo>
                    <a:lnTo>
                      <a:pt x="130" y="68"/>
                    </a:lnTo>
                    <a:lnTo>
                      <a:pt x="185" y="112"/>
                    </a:lnTo>
                    <a:lnTo>
                      <a:pt x="239" y="161"/>
                    </a:lnTo>
                    <a:lnTo>
                      <a:pt x="287" y="213"/>
                    </a:lnTo>
                    <a:lnTo>
                      <a:pt x="334" y="271"/>
                    </a:lnTo>
                    <a:lnTo>
                      <a:pt x="375" y="335"/>
                    </a:lnTo>
                    <a:lnTo>
                      <a:pt x="413" y="402"/>
                    </a:lnTo>
                    <a:lnTo>
                      <a:pt x="445" y="470"/>
                    </a:lnTo>
                    <a:lnTo>
                      <a:pt x="474" y="543"/>
                    </a:lnTo>
                    <a:lnTo>
                      <a:pt x="496" y="619"/>
                    </a:lnTo>
                    <a:lnTo>
                      <a:pt x="515" y="695"/>
                    </a:lnTo>
                    <a:lnTo>
                      <a:pt x="529" y="773"/>
                    </a:lnTo>
                    <a:lnTo>
                      <a:pt x="536" y="852"/>
                    </a:lnTo>
                    <a:lnTo>
                      <a:pt x="539" y="932"/>
                    </a:lnTo>
                    <a:lnTo>
                      <a:pt x="536" y="1012"/>
                    </a:lnTo>
                    <a:lnTo>
                      <a:pt x="527" y="1089"/>
                    </a:lnTo>
                    <a:lnTo>
                      <a:pt x="515" y="1167"/>
                    </a:lnTo>
                    <a:lnTo>
                      <a:pt x="496" y="1241"/>
                    </a:lnTo>
                    <a:lnTo>
                      <a:pt x="458" y="1225"/>
                    </a:lnTo>
                    <a:lnTo>
                      <a:pt x="476" y="1153"/>
                    </a:lnTo>
                    <a:lnTo>
                      <a:pt x="489" y="1080"/>
                    </a:lnTo>
                    <a:lnTo>
                      <a:pt x="496" y="1006"/>
                    </a:lnTo>
                    <a:lnTo>
                      <a:pt x="499" y="930"/>
                    </a:lnTo>
                    <a:lnTo>
                      <a:pt x="496" y="854"/>
                    </a:lnTo>
                    <a:lnTo>
                      <a:pt x="489" y="780"/>
                    </a:lnTo>
                    <a:lnTo>
                      <a:pt x="476" y="706"/>
                    </a:lnTo>
                    <a:lnTo>
                      <a:pt x="459" y="631"/>
                    </a:lnTo>
                    <a:lnTo>
                      <a:pt x="437" y="561"/>
                    </a:lnTo>
                    <a:lnTo>
                      <a:pt x="410" y="492"/>
                    </a:lnTo>
                    <a:lnTo>
                      <a:pt x="379" y="425"/>
                    </a:lnTo>
                    <a:lnTo>
                      <a:pt x="344" y="364"/>
                    </a:lnTo>
                    <a:lnTo>
                      <a:pt x="304" y="304"/>
                    </a:lnTo>
                    <a:lnTo>
                      <a:pt x="262" y="248"/>
                    </a:lnTo>
                    <a:lnTo>
                      <a:pt x="215" y="197"/>
                    </a:lnTo>
                    <a:lnTo>
                      <a:pt x="164" y="152"/>
                    </a:lnTo>
                    <a:lnTo>
                      <a:pt x="112" y="110"/>
                    </a:lnTo>
                    <a:lnTo>
                      <a:pt x="57" y="74"/>
                    </a:lnTo>
                    <a:lnTo>
                      <a:pt x="0" y="45"/>
                    </a:lnTo>
                    <a:lnTo>
                      <a:pt x="13" y="0"/>
                    </a:lnTo>
                    <a:close/>
                  </a:path>
                </a:pathLst>
              </a:custGeom>
              <a:solidFill>
                <a:srgbClr val="DBE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7" name="Freeform 1110"/>
              <p:cNvSpPr>
                <a:spLocks/>
              </p:cNvSpPr>
              <p:nvPr/>
            </p:nvSpPr>
            <p:spPr bwMode="auto">
              <a:xfrm>
                <a:off x="1199" y="844"/>
                <a:ext cx="513" cy="590"/>
              </a:xfrm>
              <a:custGeom>
                <a:avLst/>
                <a:gdLst>
                  <a:gd name="T0" fmla="*/ 472 w 513"/>
                  <a:gd name="T1" fmla="*/ 37 h 1180"/>
                  <a:gd name="T2" fmla="*/ 490 w 513"/>
                  <a:gd name="T3" fmla="*/ 35 h 1180"/>
                  <a:gd name="T4" fmla="*/ 503 w 513"/>
                  <a:gd name="T5" fmla="*/ 33 h 1180"/>
                  <a:gd name="T6" fmla="*/ 510 w 513"/>
                  <a:gd name="T7" fmla="*/ 31 h 1180"/>
                  <a:gd name="T8" fmla="*/ 513 w 513"/>
                  <a:gd name="T9" fmla="*/ 28 h 1180"/>
                  <a:gd name="T10" fmla="*/ 510 w 513"/>
                  <a:gd name="T11" fmla="*/ 26 h 1180"/>
                  <a:gd name="T12" fmla="*/ 503 w 513"/>
                  <a:gd name="T13" fmla="*/ 23 h 1180"/>
                  <a:gd name="T14" fmla="*/ 490 w 513"/>
                  <a:gd name="T15" fmla="*/ 21 h 1180"/>
                  <a:gd name="T16" fmla="*/ 473 w 513"/>
                  <a:gd name="T17" fmla="*/ 19 h 1180"/>
                  <a:gd name="T18" fmla="*/ 451 w 513"/>
                  <a:gd name="T19" fmla="*/ 17 h 1180"/>
                  <a:gd name="T20" fmla="*/ 424 w 513"/>
                  <a:gd name="T21" fmla="*/ 14 h 1180"/>
                  <a:gd name="T22" fmla="*/ 393 w 513"/>
                  <a:gd name="T23" fmla="*/ 12 h 1180"/>
                  <a:gd name="T24" fmla="*/ 358 w 513"/>
                  <a:gd name="T25" fmla="*/ 10 h 1180"/>
                  <a:gd name="T26" fmla="*/ 318 w 513"/>
                  <a:gd name="T27" fmla="*/ 9 h 1180"/>
                  <a:gd name="T28" fmla="*/ 276 w 513"/>
                  <a:gd name="T29" fmla="*/ 7 h 1180"/>
                  <a:gd name="T30" fmla="*/ 229 w 513"/>
                  <a:gd name="T31" fmla="*/ 5 h 1180"/>
                  <a:gd name="T32" fmla="*/ 178 w 513"/>
                  <a:gd name="T33" fmla="*/ 4 h 1180"/>
                  <a:gd name="T34" fmla="*/ 126 w 513"/>
                  <a:gd name="T35" fmla="*/ 3 h 1180"/>
                  <a:gd name="T36" fmla="*/ 71 w 513"/>
                  <a:gd name="T37" fmla="*/ 1 h 1180"/>
                  <a:gd name="T38" fmla="*/ 14 w 513"/>
                  <a:gd name="T39" fmla="*/ 0 h 1180"/>
                  <a:gd name="T40" fmla="*/ 0 w 513"/>
                  <a:gd name="T41" fmla="*/ 2 h 1180"/>
                  <a:gd name="T42" fmla="*/ 56 w 513"/>
                  <a:gd name="T43" fmla="*/ 3 h 1180"/>
                  <a:gd name="T44" fmla="*/ 112 w 513"/>
                  <a:gd name="T45" fmla="*/ 4 h 1180"/>
                  <a:gd name="T46" fmla="*/ 164 w 513"/>
                  <a:gd name="T47" fmla="*/ 5 h 1180"/>
                  <a:gd name="T48" fmla="*/ 213 w 513"/>
                  <a:gd name="T49" fmla="*/ 7 h 1180"/>
                  <a:gd name="T50" fmla="*/ 259 w 513"/>
                  <a:gd name="T51" fmla="*/ 8 h 1180"/>
                  <a:gd name="T52" fmla="*/ 301 w 513"/>
                  <a:gd name="T53" fmla="*/ 10 h 1180"/>
                  <a:gd name="T54" fmla="*/ 339 w 513"/>
                  <a:gd name="T55" fmla="*/ 12 h 1180"/>
                  <a:gd name="T56" fmla="*/ 372 w 513"/>
                  <a:gd name="T57" fmla="*/ 14 h 1180"/>
                  <a:gd name="T58" fmla="*/ 401 w 513"/>
                  <a:gd name="T59" fmla="*/ 16 h 1180"/>
                  <a:gd name="T60" fmla="*/ 425 w 513"/>
                  <a:gd name="T61" fmla="*/ 18 h 1180"/>
                  <a:gd name="T62" fmla="*/ 445 w 513"/>
                  <a:gd name="T63" fmla="*/ 21 h 1180"/>
                  <a:gd name="T64" fmla="*/ 459 w 513"/>
                  <a:gd name="T65" fmla="*/ 23 h 1180"/>
                  <a:gd name="T66" fmla="*/ 468 w 513"/>
                  <a:gd name="T67" fmla="*/ 25 h 1180"/>
                  <a:gd name="T68" fmla="*/ 472 w 513"/>
                  <a:gd name="T69" fmla="*/ 28 h 1180"/>
                  <a:gd name="T70" fmla="*/ 471 w 513"/>
                  <a:gd name="T71" fmla="*/ 30 h 1180"/>
                  <a:gd name="T72" fmla="*/ 464 w 513"/>
                  <a:gd name="T73" fmla="*/ 32 h 1180"/>
                  <a:gd name="T74" fmla="*/ 451 w 513"/>
                  <a:gd name="T75" fmla="*/ 35 h 1180"/>
                  <a:gd name="T76" fmla="*/ 434 w 513"/>
                  <a:gd name="T77" fmla="*/ 37 h 1180"/>
                  <a:gd name="T78" fmla="*/ 472 w 513"/>
                  <a:gd name="T79" fmla="*/ 37 h 11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3" h="1180">
                    <a:moveTo>
                      <a:pt x="472" y="1180"/>
                    </a:moveTo>
                    <a:lnTo>
                      <a:pt x="490" y="1108"/>
                    </a:lnTo>
                    <a:lnTo>
                      <a:pt x="503" y="1035"/>
                    </a:lnTo>
                    <a:lnTo>
                      <a:pt x="510" y="961"/>
                    </a:lnTo>
                    <a:lnTo>
                      <a:pt x="513" y="885"/>
                    </a:lnTo>
                    <a:lnTo>
                      <a:pt x="510" y="809"/>
                    </a:lnTo>
                    <a:lnTo>
                      <a:pt x="503" y="735"/>
                    </a:lnTo>
                    <a:lnTo>
                      <a:pt x="490" y="661"/>
                    </a:lnTo>
                    <a:lnTo>
                      <a:pt x="473" y="586"/>
                    </a:lnTo>
                    <a:lnTo>
                      <a:pt x="451" y="516"/>
                    </a:lnTo>
                    <a:lnTo>
                      <a:pt x="424" y="447"/>
                    </a:lnTo>
                    <a:lnTo>
                      <a:pt x="393" y="380"/>
                    </a:lnTo>
                    <a:lnTo>
                      <a:pt x="358" y="319"/>
                    </a:lnTo>
                    <a:lnTo>
                      <a:pt x="318" y="259"/>
                    </a:lnTo>
                    <a:lnTo>
                      <a:pt x="276" y="203"/>
                    </a:lnTo>
                    <a:lnTo>
                      <a:pt x="229" y="152"/>
                    </a:lnTo>
                    <a:lnTo>
                      <a:pt x="178" y="107"/>
                    </a:lnTo>
                    <a:lnTo>
                      <a:pt x="126" y="65"/>
                    </a:lnTo>
                    <a:lnTo>
                      <a:pt x="71" y="29"/>
                    </a:lnTo>
                    <a:lnTo>
                      <a:pt x="14" y="0"/>
                    </a:lnTo>
                    <a:lnTo>
                      <a:pt x="0" y="47"/>
                    </a:lnTo>
                    <a:lnTo>
                      <a:pt x="56" y="78"/>
                    </a:lnTo>
                    <a:lnTo>
                      <a:pt x="112" y="114"/>
                    </a:lnTo>
                    <a:lnTo>
                      <a:pt x="164" y="156"/>
                    </a:lnTo>
                    <a:lnTo>
                      <a:pt x="213" y="201"/>
                    </a:lnTo>
                    <a:lnTo>
                      <a:pt x="259" y="253"/>
                    </a:lnTo>
                    <a:lnTo>
                      <a:pt x="301" y="309"/>
                    </a:lnTo>
                    <a:lnTo>
                      <a:pt x="339" y="371"/>
                    </a:lnTo>
                    <a:lnTo>
                      <a:pt x="372" y="434"/>
                    </a:lnTo>
                    <a:lnTo>
                      <a:pt x="401" y="501"/>
                    </a:lnTo>
                    <a:lnTo>
                      <a:pt x="425" y="572"/>
                    </a:lnTo>
                    <a:lnTo>
                      <a:pt x="445" y="644"/>
                    </a:lnTo>
                    <a:lnTo>
                      <a:pt x="459" y="717"/>
                    </a:lnTo>
                    <a:lnTo>
                      <a:pt x="468" y="793"/>
                    </a:lnTo>
                    <a:lnTo>
                      <a:pt x="472" y="867"/>
                    </a:lnTo>
                    <a:lnTo>
                      <a:pt x="471" y="943"/>
                    </a:lnTo>
                    <a:lnTo>
                      <a:pt x="464" y="1017"/>
                    </a:lnTo>
                    <a:lnTo>
                      <a:pt x="451" y="1090"/>
                    </a:lnTo>
                    <a:lnTo>
                      <a:pt x="434" y="1162"/>
                    </a:lnTo>
                    <a:lnTo>
                      <a:pt x="472" y="1180"/>
                    </a:lnTo>
                    <a:close/>
                  </a:path>
                </a:pathLst>
              </a:custGeom>
              <a:solidFill>
                <a:srgbClr val="DDE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8" name="Freeform 1111"/>
              <p:cNvSpPr>
                <a:spLocks/>
              </p:cNvSpPr>
              <p:nvPr/>
            </p:nvSpPr>
            <p:spPr bwMode="auto">
              <a:xfrm>
                <a:off x="1185" y="867"/>
                <a:ext cx="486" cy="558"/>
              </a:xfrm>
              <a:custGeom>
                <a:avLst/>
                <a:gdLst>
                  <a:gd name="T0" fmla="*/ 14 w 486"/>
                  <a:gd name="T1" fmla="*/ 0 h 1115"/>
                  <a:gd name="T2" fmla="*/ 70 w 486"/>
                  <a:gd name="T3" fmla="*/ 1 h 1115"/>
                  <a:gd name="T4" fmla="*/ 126 w 486"/>
                  <a:gd name="T5" fmla="*/ 3 h 1115"/>
                  <a:gd name="T6" fmla="*/ 178 w 486"/>
                  <a:gd name="T7" fmla="*/ 4 h 1115"/>
                  <a:gd name="T8" fmla="*/ 227 w 486"/>
                  <a:gd name="T9" fmla="*/ 5 h 1115"/>
                  <a:gd name="T10" fmla="*/ 273 w 486"/>
                  <a:gd name="T11" fmla="*/ 7 h 1115"/>
                  <a:gd name="T12" fmla="*/ 315 w 486"/>
                  <a:gd name="T13" fmla="*/ 9 h 1115"/>
                  <a:gd name="T14" fmla="*/ 353 w 486"/>
                  <a:gd name="T15" fmla="*/ 11 h 1115"/>
                  <a:gd name="T16" fmla="*/ 386 w 486"/>
                  <a:gd name="T17" fmla="*/ 13 h 1115"/>
                  <a:gd name="T18" fmla="*/ 415 w 486"/>
                  <a:gd name="T19" fmla="*/ 15 h 1115"/>
                  <a:gd name="T20" fmla="*/ 439 w 486"/>
                  <a:gd name="T21" fmla="*/ 17 h 1115"/>
                  <a:gd name="T22" fmla="*/ 459 w 486"/>
                  <a:gd name="T23" fmla="*/ 19 h 1115"/>
                  <a:gd name="T24" fmla="*/ 473 w 486"/>
                  <a:gd name="T25" fmla="*/ 21 h 1115"/>
                  <a:gd name="T26" fmla="*/ 482 w 486"/>
                  <a:gd name="T27" fmla="*/ 24 h 1115"/>
                  <a:gd name="T28" fmla="*/ 486 w 486"/>
                  <a:gd name="T29" fmla="*/ 26 h 1115"/>
                  <a:gd name="T30" fmla="*/ 485 w 486"/>
                  <a:gd name="T31" fmla="*/ 28 h 1115"/>
                  <a:gd name="T32" fmla="*/ 478 w 486"/>
                  <a:gd name="T33" fmla="*/ 31 h 1115"/>
                  <a:gd name="T34" fmla="*/ 465 w 486"/>
                  <a:gd name="T35" fmla="*/ 33 h 1115"/>
                  <a:gd name="T36" fmla="*/ 448 w 486"/>
                  <a:gd name="T37" fmla="*/ 35 h 1115"/>
                  <a:gd name="T38" fmla="*/ 405 w 486"/>
                  <a:gd name="T39" fmla="*/ 35 h 1115"/>
                  <a:gd name="T40" fmla="*/ 422 w 486"/>
                  <a:gd name="T41" fmla="*/ 33 h 1115"/>
                  <a:gd name="T42" fmla="*/ 435 w 486"/>
                  <a:gd name="T43" fmla="*/ 30 h 1115"/>
                  <a:gd name="T44" fmla="*/ 441 w 486"/>
                  <a:gd name="T45" fmla="*/ 28 h 1115"/>
                  <a:gd name="T46" fmla="*/ 441 w 486"/>
                  <a:gd name="T47" fmla="*/ 26 h 1115"/>
                  <a:gd name="T48" fmla="*/ 437 w 486"/>
                  <a:gd name="T49" fmla="*/ 23 h 1115"/>
                  <a:gd name="T50" fmla="*/ 425 w 486"/>
                  <a:gd name="T51" fmla="*/ 21 h 1115"/>
                  <a:gd name="T52" fmla="*/ 410 w 486"/>
                  <a:gd name="T53" fmla="*/ 19 h 1115"/>
                  <a:gd name="T54" fmla="*/ 389 w 486"/>
                  <a:gd name="T55" fmla="*/ 16 h 1115"/>
                  <a:gd name="T56" fmla="*/ 362 w 486"/>
                  <a:gd name="T57" fmla="*/ 14 h 1115"/>
                  <a:gd name="T58" fmla="*/ 331 w 486"/>
                  <a:gd name="T59" fmla="*/ 12 h 1115"/>
                  <a:gd name="T60" fmla="*/ 294 w 486"/>
                  <a:gd name="T61" fmla="*/ 10 h 1115"/>
                  <a:gd name="T62" fmla="*/ 254 w 486"/>
                  <a:gd name="T63" fmla="*/ 9 h 1115"/>
                  <a:gd name="T64" fmla="*/ 209 w 486"/>
                  <a:gd name="T65" fmla="*/ 7 h 1115"/>
                  <a:gd name="T66" fmla="*/ 161 w 486"/>
                  <a:gd name="T67" fmla="*/ 5 h 1115"/>
                  <a:gd name="T68" fmla="*/ 110 w 486"/>
                  <a:gd name="T69" fmla="*/ 4 h 1115"/>
                  <a:gd name="T70" fmla="*/ 56 w 486"/>
                  <a:gd name="T71" fmla="*/ 3 h 1115"/>
                  <a:gd name="T72" fmla="*/ 0 w 486"/>
                  <a:gd name="T73" fmla="*/ 2 h 1115"/>
                  <a:gd name="T74" fmla="*/ 14 w 486"/>
                  <a:gd name="T75" fmla="*/ 0 h 1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6" h="1115">
                    <a:moveTo>
                      <a:pt x="14" y="0"/>
                    </a:moveTo>
                    <a:lnTo>
                      <a:pt x="70" y="31"/>
                    </a:lnTo>
                    <a:lnTo>
                      <a:pt x="126" y="67"/>
                    </a:lnTo>
                    <a:lnTo>
                      <a:pt x="178" y="109"/>
                    </a:lnTo>
                    <a:lnTo>
                      <a:pt x="227" y="154"/>
                    </a:lnTo>
                    <a:lnTo>
                      <a:pt x="273" y="206"/>
                    </a:lnTo>
                    <a:lnTo>
                      <a:pt x="315" y="262"/>
                    </a:lnTo>
                    <a:lnTo>
                      <a:pt x="353" y="324"/>
                    </a:lnTo>
                    <a:lnTo>
                      <a:pt x="386" y="387"/>
                    </a:lnTo>
                    <a:lnTo>
                      <a:pt x="415" y="454"/>
                    </a:lnTo>
                    <a:lnTo>
                      <a:pt x="439" y="525"/>
                    </a:lnTo>
                    <a:lnTo>
                      <a:pt x="459" y="597"/>
                    </a:lnTo>
                    <a:lnTo>
                      <a:pt x="473" y="670"/>
                    </a:lnTo>
                    <a:lnTo>
                      <a:pt x="482" y="746"/>
                    </a:lnTo>
                    <a:lnTo>
                      <a:pt x="486" y="820"/>
                    </a:lnTo>
                    <a:lnTo>
                      <a:pt x="485" y="896"/>
                    </a:lnTo>
                    <a:lnTo>
                      <a:pt x="478" y="970"/>
                    </a:lnTo>
                    <a:lnTo>
                      <a:pt x="465" y="1043"/>
                    </a:lnTo>
                    <a:lnTo>
                      <a:pt x="448" y="1115"/>
                    </a:lnTo>
                    <a:lnTo>
                      <a:pt x="405" y="1095"/>
                    </a:lnTo>
                    <a:lnTo>
                      <a:pt x="422" y="1025"/>
                    </a:lnTo>
                    <a:lnTo>
                      <a:pt x="435" y="952"/>
                    </a:lnTo>
                    <a:lnTo>
                      <a:pt x="441" y="878"/>
                    </a:lnTo>
                    <a:lnTo>
                      <a:pt x="441" y="804"/>
                    </a:lnTo>
                    <a:lnTo>
                      <a:pt x="437" y="728"/>
                    </a:lnTo>
                    <a:lnTo>
                      <a:pt x="425" y="655"/>
                    </a:lnTo>
                    <a:lnTo>
                      <a:pt x="410" y="583"/>
                    </a:lnTo>
                    <a:lnTo>
                      <a:pt x="389" y="510"/>
                    </a:lnTo>
                    <a:lnTo>
                      <a:pt x="362" y="443"/>
                    </a:lnTo>
                    <a:lnTo>
                      <a:pt x="331" y="378"/>
                    </a:lnTo>
                    <a:lnTo>
                      <a:pt x="294" y="317"/>
                    </a:lnTo>
                    <a:lnTo>
                      <a:pt x="254" y="259"/>
                    </a:lnTo>
                    <a:lnTo>
                      <a:pt x="209" y="206"/>
                    </a:lnTo>
                    <a:lnTo>
                      <a:pt x="161" y="159"/>
                    </a:lnTo>
                    <a:lnTo>
                      <a:pt x="110" y="118"/>
                    </a:lnTo>
                    <a:lnTo>
                      <a:pt x="56" y="81"/>
                    </a:lnTo>
                    <a:lnTo>
                      <a:pt x="0" y="51"/>
                    </a:lnTo>
                    <a:lnTo>
                      <a:pt x="14" y="0"/>
                    </a:lnTo>
                    <a:close/>
                  </a:path>
                </a:pathLst>
              </a:custGeom>
              <a:solidFill>
                <a:srgbClr val="DFE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59" name="Freeform 1112"/>
              <p:cNvSpPr>
                <a:spLocks/>
              </p:cNvSpPr>
              <p:nvPr/>
            </p:nvSpPr>
            <p:spPr bwMode="auto">
              <a:xfrm>
                <a:off x="1169" y="893"/>
                <a:ext cx="457" cy="522"/>
              </a:xfrm>
              <a:custGeom>
                <a:avLst/>
                <a:gdLst>
                  <a:gd name="T0" fmla="*/ 421 w 457"/>
                  <a:gd name="T1" fmla="*/ 33 h 1044"/>
                  <a:gd name="T2" fmla="*/ 438 w 457"/>
                  <a:gd name="T3" fmla="*/ 31 h 1044"/>
                  <a:gd name="T4" fmla="*/ 451 w 457"/>
                  <a:gd name="T5" fmla="*/ 29 h 1044"/>
                  <a:gd name="T6" fmla="*/ 457 w 457"/>
                  <a:gd name="T7" fmla="*/ 26 h 1044"/>
                  <a:gd name="T8" fmla="*/ 457 w 457"/>
                  <a:gd name="T9" fmla="*/ 24 h 1044"/>
                  <a:gd name="T10" fmla="*/ 453 w 457"/>
                  <a:gd name="T11" fmla="*/ 22 h 1044"/>
                  <a:gd name="T12" fmla="*/ 441 w 457"/>
                  <a:gd name="T13" fmla="*/ 19 h 1044"/>
                  <a:gd name="T14" fmla="*/ 426 w 457"/>
                  <a:gd name="T15" fmla="*/ 17 h 1044"/>
                  <a:gd name="T16" fmla="*/ 405 w 457"/>
                  <a:gd name="T17" fmla="*/ 15 h 1044"/>
                  <a:gd name="T18" fmla="*/ 378 w 457"/>
                  <a:gd name="T19" fmla="*/ 13 h 1044"/>
                  <a:gd name="T20" fmla="*/ 347 w 457"/>
                  <a:gd name="T21" fmla="*/ 11 h 1044"/>
                  <a:gd name="T22" fmla="*/ 310 w 457"/>
                  <a:gd name="T23" fmla="*/ 9 h 1044"/>
                  <a:gd name="T24" fmla="*/ 270 w 457"/>
                  <a:gd name="T25" fmla="*/ 7 h 1044"/>
                  <a:gd name="T26" fmla="*/ 225 w 457"/>
                  <a:gd name="T27" fmla="*/ 5 h 1044"/>
                  <a:gd name="T28" fmla="*/ 177 w 457"/>
                  <a:gd name="T29" fmla="*/ 4 h 1044"/>
                  <a:gd name="T30" fmla="*/ 126 w 457"/>
                  <a:gd name="T31" fmla="*/ 3 h 1044"/>
                  <a:gd name="T32" fmla="*/ 72 w 457"/>
                  <a:gd name="T33" fmla="*/ 1 h 1044"/>
                  <a:gd name="T34" fmla="*/ 16 w 457"/>
                  <a:gd name="T35" fmla="*/ 0 h 1044"/>
                  <a:gd name="T36" fmla="*/ 0 w 457"/>
                  <a:gd name="T37" fmla="*/ 2 h 1044"/>
                  <a:gd name="T38" fmla="*/ 53 w 457"/>
                  <a:gd name="T39" fmla="*/ 3 h 1044"/>
                  <a:gd name="T40" fmla="*/ 103 w 457"/>
                  <a:gd name="T41" fmla="*/ 4 h 1044"/>
                  <a:gd name="T42" fmla="*/ 150 w 457"/>
                  <a:gd name="T43" fmla="*/ 5 h 1044"/>
                  <a:gd name="T44" fmla="*/ 195 w 457"/>
                  <a:gd name="T45" fmla="*/ 7 h 1044"/>
                  <a:gd name="T46" fmla="*/ 236 w 457"/>
                  <a:gd name="T47" fmla="*/ 8 h 1044"/>
                  <a:gd name="T48" fmla="*/ 274 w 457"/>
                  <a:gd name="T49" fmla="*/ 10 h 1044"/>
                  <a:gd name="T50" fmla="*/ 307 w 457"/>
                  <a:gd name="T51" fmla="*/ 12 h 1044"/>
                  <a:gd name="T52" fmla="*/ 337 w 457"/>
                  <a:gd name="T53" fmla="*/ 14 h 1044"/>
                  <a:gd name="T54" fmla="*/ 361 w 457"/>
                  <a:gd name="T55" fmla="*/ 16 h 1044"/>
                  <a:gd name="T56" fmla="*/ 380 w 457"/>
                  <a:gd name="T57" fmla="*/ 18 h 1044"/>
                  <a:gd name="T58" fmla="*/ 396 w 457"/>
                  <a:gd name="T59" fmla="*/ 20 h 1044"/>
                  <a:gd name="T60" fmla="*/ 406 w 457"/>
                  <a:gd name="T61" fmla="*/ 22 h 1044"/>
                  <a:gd name="T62" fmla="*/ 410 w 457"/>
                  <a:gd name="T63" fmla="*/ 24 h 1044"/>
                  <a:gd name="T64" fmla="*/ 410 w 457"/>
                  <a:gd name="T65" fmla="*/ 26 h 1044"/>
                  <a:gd name="T66" fmla="*/ 405 w 457"/>
                  <a:gd name="T67" fmla="*/ 28 h 1044"/>
                  <a:gd name="T68" fmla="*/ 393 w 457"/>
                  <a:gd name="T69" fmla="*/ 30 h 1044"/>
                  <a:gd name="T70" fmla="*/ 378 w 457"/>
                  <a:gd name="T71" fmla="*/ 32 h 1044"/>
                  <a:gd name="T72" fmla="*/ 421 w 457"/>
                  <a:gd name="T73" fmla="*/ 33 h 10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7" h="1044">
                    <a:moveTo>
                      <a:pt x="421" y="1044"/>
                    </a:moveTo>
                    <a:lnTo>
                      <a:pt x="438" y="974"/>
                    </a:lnTo>
                    <a:lnTo>
                      <a:pt x="451" y="901"/>
                    </a:lnTo>
                    <a:lnTo>
                      <a:pt x="457" y="827"/>
                    </a:lnTo>
                    <a:lnTo>
                      <a:pt x="457" y="753"/>
                    </a:lnTo>
                    <a:lnTo>
                      <a:pt x="453" y="677"/>
                    </a:lnTo>
                    <a:lnTo>
                      <a:pt x="441" y="604"/>
                    </a:lnTo>
                    <a:lnTo>
                      <a:pt x="426" y="532"/>
                    </a:lnTo>
                    <a:lnTo>
                      <a:pt x="405" y="459"/>
                    </a:lnTo>
                    <a:lnTo>
                      <a:pt x="378" y="392"/>
                    </a:lnTo>
                    <a:lnTo>
                      <a:pt x="347" y="327"/>
                    </a:lnTo>
                    <a:lnTo>
                      <a:pt x="310" y="266"/>
                    </a:lnTo>
                    <a:lnTo>
                      <a:pt x="270" y="208"/>
                    </a:lnTo>
                    <a:lnTo>
                      <a:pt x="225" y="155"/>
                    </a:lnTo>
                    <a:lnTo>
                      <a:pt x="177" y="108"/>
                    </a:lnTo>
                    <a:lnTo>
                      <a:pt x="126" y="67"/>
                    </a:lnTo>
                    <a:lnTo>
                      <a:pt x="72" y="30"/>
                    </a:lnTo>
                    <a:lnTo>
                      <a:pt x="16" y="0"/>
                    </a:lnTo>
                    <a:lnTo>
                      <a:pt x="0" y="54"/>
                    </a:lnTo>
                    <a:lnTo>
                      <a:pt x="53" y="81"/>
                    </a:lnTo>
                    <a:lnTo>
                      <a:pt x="103" y="116"/>
                    </a:lnTo>
                    <a:lnTo>
                      <a:pt x="150" y="154"/>
                    </a:lnTo>
                    <a:lnTo>
                      <a:pt x="195" y="199"/>
                    </a:lnTo>
                    <a:lnTo>
                      <a:pt x="236" y="248"/>
                    </a:lnTo>
                    <a:lnTo>
                      <a:pt x="274" y="300"/>
                    </a:lnTo>
                    <a:lnTo>
                      <a:pt x="307" y="358"/>
                    </a:lnTo>
                    <a:lnTo>
                      <a:pt x="337" y="418"/>
                    </a:lnTo>
                    <a:lnTo>
                      <a:pt x="361" y="481"/>
                    </a:lnTo>
                    <a:lnTo>
                      <a:pt x="380" y="546"/>
                    </a:lnTo>
                    <a:lnTo>
                      <a:pt x="396" y="615"/>
                    </a:lnTo>
                    <a:lnTo>
                      <a:pt x="406" y="684"/>
                    </a:lnTo>
                    <a:lnTo>
                      <a:pt x="410" y="753"/>
                    </a:lnTo>
                    <a:lnTo>
                      <a:pt x="410" y="822"/>
                    </a:lnTo>
                    <a:lnTo>
                      <a:pt x="405" y="890"/>
                    </a:lnTo>
                    <a:lnTo>
                      <a:pt x="393" y="957"/>
                    </a:lnTo>
                    <a:lnTo>
                      <a:pt x="378" y="1024"/>
                    </a:lnTo>
                    <a:lnTo>
                      <a:pt x="421" y="1044"/>
                    </a:lnTo>
                    <a:close/>
                  </a:path>
                </a:pathLst>
              </a:custGeom>
              <a:solidFill>
                <a:srgbClr val="E0ED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0" name="Freeform 1113"/>
              <p:cNvSpPr>
                <a:spLocks/>
              </p:cNvSpPr>
              <p:nvPr/>
            </p:nvSpPr>
            <p:spPr bwMode="auto">
              <a:xfrm>
                <a:off x="1154" y="920"/>
                <a:ext cx="425" cy="485"/>
              </a:xfrm>
              <a:custGeom>
                <a:avLst/>
                <a:gdLst>
                  <a:gd name="T0" fmla="*/ 15 w 425"/>
                  <a:gd name="T1" fmla="*/ 0 h 970"/>
                  <a:gd name="T2" fmla="*/ 68 w 425"/>
                  <a:gd name="T3" fmla="*/ 1 h 970"/>
                  <a:gd name="T4" fmla="*/ 118 w 425"/>
                  <a:gd name="T5" fmla="*/ 2 h 970"/>
                  <a:gd name="T6" fmla="*/ 165 w 425"/>
                  <a:gd name="T7" fmla="*/ 4 h 970"/>
                  <a:gd name="T8" fmla="*/ 210 w 425"/>
                  <a:gd name="T9" fmla="*/ 5 h 970"/>
                  <a:gd name="T10" fmla="*/ 251 w 425"/>
                  <a:gd name="T11" fmla="*/ 7 h 970"/>
                  <a:gd name="T12" fmla="*/ 289 w 425"/>
                  <a:gd name="T13" fmla="*/ 8 h 970"/>
                  <a:gd name="T14" fmla="*/ 322 w 425"/>
                  <a:gd name="T15" fmla="*/ 10 h 970"/>
                  <a:gd name="T16" fmla="*/ 352 w 425"/>
                  <a:gd name="T17" fmla="*/ 12 h 970"/>
                  <a:gd name="T18" fmla="*/ 376 w 425"/>
                  <a:gd name="T19" fmla="*/ 14 h 970"/>
                  <a:gd name="T20" fmla="*/ 395 w 425"/>
                  <a:gd name="T21" fmla="*/ 16 h 970"/>
                  <a:gd name="T22" fmla="*/ 411 w 425"/>
                  <a:gd name="T23" fmla="*/ 18 h 970"/>
                  <a:gd name="T24" fmla="*/ 421 w 425"/>
                  <a:gd name="T25" fmla="*/ 20 h 970"/>
                  <a:gd name="T26" fmla="*/ 425 w 425"/>
                  <a:gd name="T27" fmla="*/ 22 h 970"/>
                  <a:gd name="T28" fmla="*/ 425 w 425"/>
                  <a:gd name="T29" fmla="*/ 24 h 970"/>
                  <a:gd name="T30" fmla="*/ 420 w 425"/>
                  <a:gd name="T31" fmla="*/ 27 h 970"/>
                  <a:gd name="T32" fmla="*/ 408 w 425"/>
                  <a:gd name="T33" fmla="*/ 29 h 970"/>
                  <a:gd name="T34" fmla="*/ 393 w 425"/>
                  <a:gd name="T35" fmla="*/ 31 h 970"/>
                  <a:gd name="T36" fmla="*/ 345 w 425"/>
                  <a:gd name="T37" fmla="*/ 30 h 970"/>
                  <a:gd name="T38" fmla="*/ 360 w 425"/>
                  <a:gd name="T39" fmla="*/ 28 h 970"/>
                  <a:gd name="T40" fmla="*/ 371 w 425"/>
                  <a:gd name="T41" fmla="*/ 26 h 970"/>
                  <a:gd name="T42" fmla="*/ 376 w 425"/>
                  <a:gd name="T43" fmla="*/ 24 h 970"/>
                  <a:gd name="T44" fmla="*/ 374 w 425"/>
                  <a:gd name="T45" fmla="*/ 22 h 970"/>
                  <a:gd name="T46" fmla="*/ 369 w 425"/>
                  <a:gd name="T47" fmla="*/ 20 h 970"/>
                  <a:gd name="T48" fmla="*/ 357 w 425"/>
                  <a:gd name="T49" fmla="*/ 18 h 970"/>
                  <a:gd name="T50" fmla="*/ 342 w 425"/>
                  <a:gd name="T51" fmla="*/ 16 h 970"/>
                  <a:gd name="T52" fmla="*/ 319 w 425"/>
                  <a:gd name="T53" fmla="*/ 14 h 970"/>
                  <a:gd name="T54" fmla="*/ 294 w 425"/>
                  <a:gd name="T55" fmla="*/ 12 h 970"/>
                  <a:gd name="T56" fmla="*/ 263 w 425"/>
                  <a:gd name="T57" fmla="*/ 10 h 970"/>
                  <a:gd name="T58" fmla="*/ 227 w 425"/>
                  <a:gd name="T59" fmla="*/ 8 h 970"/>
                  <a:gd name="T60" fmla="*/ 188 w 425"/>
                  <a:gd name="T61" fmla="*/ 7 h 970"/>
                  <a:gd name="T62" fmla="*/ 145 w 425"/>
                  <a:gd name="T63" fmla="*/ 5 h 970"/>
                  <a:gd name="T64" fmla="*/ 99 w 425"/>
                  <a:gd name="T65" fmla="*/ 4 h 970"/>
                  <a:gd name="T66" fmla="*/ 51 w 425"/>
                  <a:gd name="T67" fmla="*/ 3 h 970"/>
                  <a:gd name="T68" fmla="*/ 0 w 425"/>
                  <a:gd name="T69" fmla="*/ 2 h 970"/>
                  <a:gd name="T70" fmla="*/ 15 w 425"/>
                  <a:gd name="T71" fmla="*/ 0 h 9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970">
                    <a:moveTo>
                      <a:pt x="15" y="0"/>
                    </a:moveTo>
                    <a:lnTo>
                      <a:pt x="68" y="27"/>
                    </a:lnTo>
                    <a:lnTo>
                      <a:pt x="118" y="62"/>
                    </a:lnTo>
                    <a:lnTo>
                      <a:pt x="165" y="100"/>
                    </a:lnTo>
                    <a:lnTo>
                      <a:pt x="210" y="145"/>
                    </a:lnTo>
                    <a:lnTo>
                      <a:pt x="251" y="194"/>
                    </a:lnTo>
                    <a:lnTo>
                      <a:pt x="289" y="246"/>
                    </a:lnTo>
                    <a:lnTo>
                      <a:pt x="322" y="304"/>
                    </a:lnTo>
                    <a:lnTo>
                      <a:pt x="352" y="364"/>
                    </a:lnTo>
                    <a:lnTo>
                      <a:pt x="376" y="427"/>
                    </a:lnTo>
                    <a:lnTo>
                      <a:pt x="395" y="492"/>
                    </a:lnTo>
                    <a:lnTo>
                      <a:pt x="411" y="561"/>
                    </a:lnTo>
                    <a:lnTo>
                      <a:pt x="421" y="630"/>
                    </a:lnTo>
                    <a:lnTo>
                      <a:pt x="425" y="699"/>
                    </a:lnTo>
                    <a:lnTo>
                      <a:pt x="425" y="768"/>
                    </a:lnTo>
                    <a:lnTo>
                      <a:pt x="420" y="836"/>
                    </a:lnTo>
                    <a:lnTo>
                      <a:pt x="408" y="903"/>
                    </a:lnTo>
                    <a:lnTo>
                      <a:pt x="393" y="970"/>
                    </a:lnTo>
                    <a:lnTo>
                      <a:pt x="345" y="949"/>
                    </a:lnTo>
                    <a:lnTo>
                      <a:pt x="360" y="883"/>
                    </a:lnTo>
                    <a:lnTo>
                      <a:pt x="371" y="818"/>
                    </a:lnTo>
                    <a:lnTo>
                      <a:pt x="376" y="749"/>
                    </a:lnTo>
                    <a:lnTo>
                      <a:pt x="374" y="682"/>
                    </a:lnTo>
                    <a:lnTo>
                      <a:pt x="369" y="615"/>
                    </a:lnTo>
                    <a:lnTo>
                      <a:pt x="357" y="548"/>
                    </a:lnTo>
                    <a:lnTo>
                      <a:pt x="342" y="483"/>
                    </a:lnTo>
                    <a:lnTo>
                      <a:pt x="319" y="420"/>
                    </a:lnTo>
                    <a:lnTo>
                      <a:pt x="294" y="360"/>
                    </a:lnTo>
                    <a:lnTo>
                      <a:pt x="263" y="302"/>
                    </a:lnTo>
                    <a:lnTo>
                      <a:pt x="227" y="250"/>
                    </a:lnTo>
                    <a:lnTo>
                      <a:pt x="188" y="201"/>
                    </a:lnTo>
                    <a:lnTo>
                      <a:pt x="145" y="157"/>
                    </a:lnTo>
                    <a:lnTo>
                      <a:pt x="99" y="118"/>
                    </a:lnTo>
                    <a:lnTo>
                      <a:pt x="51" y="85"/>
                    </a:lnTo>
                    <a:lnTo>
                      <a:pt x="0" y="58"/>
                    </a:lnTo>
                    <a:lnTo>
                      <a:pt x="15" y="0"/>
                    </a:lnTo>
                    <a:close/>
                  </a:path>
                </a:pathLst>
              </a:custGeom>
              <a:solidFill>
                <a:srgbClr val="E2E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1" name="Freeform 1114"/>
              <p:cNvSpPr>
                <a:spLocks/>
              </p:cNvSpPr>
              <p:nvPr/>
            </p:nvSpPr>
            <p:spPr bwMode="auto">
              <a:xfrm>
                <a:off x="1135" y="949"/>
                <a:ext cx="395" cy="445"/>
              </a:xfrm>
              <a:custGeom>
                <a:avLst/>
                <a:gdLst>
                  <a:gd name="T0" fmla="*/ 364 w 395"/>
                  <a:gd name="T1" fmla="*/ 27 h 891"/>
                  <a:gd name="T2" fmla="*/ 379 w 395"/>
                  <a:gd name="T3" fmla="*/ 25 h 891"/>
                  <a:gd name="T4" fmla="*/ 390 w 395"/>
                  <a:gd name="T5" fmla="*/ 23 h 891"/>
                  <a:gd name="T6" fmla="*/ 395 w 395"/>
                  <a:gd name="T7" fmla="*/ 21 h 891"/>
                  <a:gd name="T8" fmla="*/ 393 w 395"/>
                  <a:gd name="T9" fmla="*/ 19 h 891"/>
                  <a:gd name="T10" fmla="*/ 388 w 395"/>
                  <a:gd name="T11" fmla="*/ 17 h 891"/>
                  <a:gd name="T12" fmla="*/ 376 w 395"/>
                  <a:gd name="T13" fmla="*/ 15 h 891"/>
                  <a:gd name="T14" fmla="*/ 361 w 395"/>
                  <a:gd name="T15" fmla="*/ 13 h 891"/>
                  <a:gd name="T16" fmla="*/ 338 w 395"/>
                  <a:gd name="T17" fmla="*/ 11 h 891"/>
                  <a:gd name="T18" fmla="*/ 313 w 395"/>
                  <a:gd name="T19" fmla="*/ 9 h 891"/>
                  <a:gd name="T20" fmla="*/ 282 w 395"/>
                  <a:gd name="T21" fmla="*/ 7 h 891"/>
                  <a:gd name="T22" fmla="*/ 246 w 395"/>
                  <a:gd name="T23" fmla="*/ 6 h 891"/>
                  <a:gd name="T24" fmla="*/ 207 w 395"/>
                  <a:gd name="T25" fmla="*/ 4 h 891"/>
                  <a:gd name="T26" fmla="*/ 164 w 395"/>
                  <a:gd name="T27" fmla="*/ 3 h 891"/>
                  <a:gd name="T28" fmla="*/ 118 w 395"/>
                  <a:gd name="T29" fmla="*/ 1 h 891"/>
                  <a:gd name="T30" fmla="*/ 70 w 395"/>
                  <a:gd name="T31" fmla="*/ 0 h 891"/>
                  <a:gd name="T32" fmla="*/ 19 w 395"/>
                  <a:gd name="T33" fmla="*/ 0 h 891"/>
                  <a:gd name="T34" fmla="*/ 0 w 395"/>
                  <a:gd name="T35" fmla="*/ 1 h 891"/>
                  <a:gd name="T36" fmla="*/ 50 w 395"/>
                  <a:gd name="T37" fmla="*/ 2 h 891"/>
                  <a:gd name="T38" fmla="*/ 96 w 395"/>
                  <a:gd name="T39" fmla="*/ 3 h 891"/>
                  <a:gd name="T40" fmla="*/ 140 w 395"/>
                  <a:gd name="T41" fmla="*/ 4 h 891"/>
                  <a:gd name="T42" fmla="*/ 181 w 395"/>
                  <a:gd name="T43" fmla="*/ 6 h 891"/>
                  <a:gd name="T44" fmla="*/ 218 w 395"/>
                  <a:gd name="T45" fmla="*/ 7 h 891"/>
                  <a:gd name="T46" fmla="*/ 251 w 395"/>
                  <a:gd name="T47" fmla="*/ 9 h 891"/>
                  <a:gd name="T48" fmla="*/ 279 w 395"/>
                  <a:gd name="T49" fmla="*/ 11 h 891"/>
                  <a:gd name="T50" fmla="*/ 301 w 395"/>
                  <a:gd name="T51" fmla="*/ 13 h 891"/>
                  <a:gd name="T52" fmla="*/ 320 w 395"/>
                  <a:gd name="T53" fmla="*/ 15 h 891"/>
                  <a:gd name="T54" fmla="*/ 333 w 395"/>
                  <a:gd name="T55" fmla="*/ 17 h 891"/>
                  <a:gd name="T56" fmla="*/ 340 w 395"/>
                  <a:gd name="T57" fmla="*/ 19 h 891"/>
                  <a:gd name="T58" fmla="*/ 341 w 395"/>
                  <a:gd name="T59" fmla="*/ 21 h 891"/>
                  <a:gd name="T60" fmla="*/ 338 w 395"/>
                  <a:gd name="T61" fmla="*/ 23 h 891"/>
                  <a:gd name="T62" fmla="*/ 328 w 395"/>
                  <a:gd name="T63" fmla="*/ 25 h 891"/>
                  <a:gd name="T64" fmla="*/ 314 w 395"/>
                  <a:gd name="T65" fmla="*/ 27 h 891"/>
                  <a:gd name="T66" fmla="*/ 364 w 395"/>
                  <a:gd name="T67" fmla="*/ 27 h 8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5" h="891">
                    <a:moveTo>
                      <a:pt x="364" y="891"/>
                    </a:moveTo>
                    <a:lnTo>
                      <a:pt x="379" y="825"/>
                    </a:lnTo>
                    <a:lnTo>
                      <a:pt x="390" y="760"/>
                    </a:lnTo>
                    <a:lnTo>
                      <a:pt x="395" y="691"/>
                    </a:lnTo>
                    <a:lnTo>
                      <a:pt x="393" y="624"/>
                    </a:lnTo>
                    <a:lnTo>
                      <a:pt x="388" y="557"/>
                    </a:lnTo>
                    <a:lnTo>
                      <a:pt x="376" y="490"/>
                    </a:lnTo>
                    <a:lnTo>
                      <a:pt x="361" y="425"/>
                    </a:lnTo>
                    <a:lnTo>
                      <a:pt x="338" y="362"/>
                    </a:lnTo>
                    <a:lnTo>
                      <a:pt x="313" y="302"/>
                    </a:lnTo>
                    <a:lnTo>
                      <a:pt x="282" y="244"/>
                    </a:lnTo>
                    <a:lnTo>
                      <a:pt x="246" y="192"/>
                    </a:lnTo>
                    <a:lnTo>
                      <a:pt x="207" y="143"/>
                    </a:lnTo>
                    <a:lnTo>
                      <a:pt x="164" y="99"/>
                    </a:lnTo>
                    <a:lnTo>
                      <a:pt x="118" y="60"/>
                    </a:lnTo>
                    <a:lnTo>
                      <a:pt x="70" y="27"/>
                    </a:lnTo>
                    <a:lnTo>
                      <a:pt x="19" y="0"/>
                    </a:lnTo>
                    <a:lnTo>
                      <a:pt x="0" y="61"/>
                    </a:lnTo>
                    <a:lnTo>
                      <a:pt x="50" y="87"/>
                    </a:lnTo>
                    <a:lnTo>
                      <a:pt x="96" y="119"/>
                    </a:lnTo>
                    <a:lnTo>
                      <a:pt x="140" y="157"/>
                    </a:lnTo>
                    <a:lnTo>
                      <a:pt x="181" y="203"/>
                    </a:lnTo>
                    <a:lnTo>
                      <a:pt x="218" y="250"/>
                    </a:lnTo>
                    <a:lnTo>
                      <a:pt x="251" y="304"/>
                    </a:lnTo>
                    <a:lnTo>
                      <a:pt x="279" y="360"/>
                    </a:lnTo>
                    <a:lnTo>
                      <a:pt x="301" y="420"/>
                    </a:lnTo>
                    <a:lnTo>
                      <a:pt x="320" y="481"/>
                    </a:lnTo>
                    <a:lnTo>
                      <a:pt x="333" y="545"/>
                    </a:lnTo>
                    <a:lnTo>
                      <a:pt x="340" y="610"/>
                    </a:lnTo>
                    <a:lnTo>
                      <a:pt x="341" y="675"/>
                    </a:lnTo>
                    <a:lnTo>
                      <a:pt x="338" y="740"/>
                    </a:lnTo>
                    <a:lnTo>
                      <a:pt x="328" y="804"/>
                    </a:lnTo>
                    <a:lnTo>
                      <a:pt x="314" y="867"/>
                    </a:lnTo>
                    <a:lnTo>
                      <a:pt x="364" y="891"/>
                    </a:lnTo>
                    <a:close/>
                  </a:path>
                </a:pathLst>
              </a:custGeom>
              <a:solidFill>
                <a:srgbClr val="E4EC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2" name="Freeform 1115"/>
              <p:cNvSpPr>
                <a:spLocks/>
              </p:cNvSpPr>
              <p:nvPr/>
            </p:nvSpPr>
            <p:spPr bwMode="auto">
              <a:xfrm>
                <a:off x="1117" y="980"/>
                <a:ext cx="359" cy="403"/>
              </a:xfrm>
              <a:custGeom>
                <a:avLst/>
                <a:gdLst>
                  <a:gd name="T0" fmla="*/ 18 w 359"/>
                  <a:gd name="T1" fmla="*/ 0 h 806"/>
                  <a:gd name="T2" fmla="*/ 68 w 359"/>
                  <a:gd name="T3" fmla="*/ 1 h 806"/>
                  <a:gd name="T4" fmla="*/ 114 w 359"/>
                  <a:gd name="T5" fmla="*/ 2 h 806"/>
                  <a:gd name="T6" fmla="*/ 158 w 359"/>
                  <a:gd name="T7" fmla="*/ 3 h 806"/>
                  <a:gd name="T8" fmla="*/ 199 w 359"/>
                  <a:gd name="T9" fmla="*/ 5 h 806"/>
                  <a:gd name="T10" fmla="*/ 236 w 359"/>
                  <a:gd name="T11" fmla="*/ 6 h 806"/>
                  <a:gd name="T12" fmla="*/ 269 w 359"/>
                  <a:gd name="T13" fmla="*/ 8 h 806"/>
                  <a:gd name="T14" fmla="*/ 297 w 359"/>
                  <a:gd name="T15" fmla="*/ 10 h 806"/>
                  <a:gd name="T16" fmla="*/ 319 w 359"/>
                  <a:gd name="T17" fmla="*/ 12 h 806"/>
                  <a:gd name="T18" fmla="*/ 338 w 359"/>
                  <a:gd name="T19" fmla="*/ 14 h 806"/>
                  <a:gd name="T20" fmla="*/ 351 w 359"/>
                  <a:gd name="T21" fmla="*/ 16 h 806"/>
                  <a:gd name="T22" fmla="*/ 358 w 359"/>
                  <a:gd name="T23" fmla="*/ 18 h 806"/>
                  <a:gd name="T24" fmla="*/ 359 w 359"/>
                  <a:gd name="T25" fmla="*/ 20 h 806"/>
                  <a:gd name="T26" fmla="*/ 356 w 359"/>
                  <a:gd name="T27" fmla="*/ 22 h 806"/>
                  <a:gd name="T28" fmla="*/ 346 w 359"/>
                  <a:gd name="T29" fmla="*/ 24 h 806"/>
                  <a:gd name="T30" fmla="*/ 332 w 359"/>
                  <a:gd name="T31" fmla="*/ 26 h 806"/>
                  <a:gd name="T32" fmla="*/ 278 w 359"/>
                  <a:gd name="T33" fmla="*/ 25 h 806"/>
                  <a:gd name="T34" fmla="*/ 291 w 359"/>
                  <a:gd name="T35" fmla="*/ 23 h 806"/>
                  <a:gd name="T36" fmla="*/ 300 w 359"/>
                  <a:gd name="T37" fmla="*/ 21 h 806"/>
                  <a:gd name="T38" fmla="*/ 302 w 359"/>
                  <a:gd name="T39" fmla="*/ 20 h 806"/>
                  <a:gd name="T40" fmla="*/ 301 w 359"/>
                  <a:gd name="T41" fmla="*/ 18 h 806"/>
                  <a:gd name="T42" fmla="*/ 294 w 359"/>
                  <a:gd name="T43" fmla="*/ 16 h 806"/>
                  <a:gd name="T44" fmla="*/ 283 w 359"/>
                  <a:gd name="T45" fmla="*/ 14 h 806"/>
                  <a:gd name="T46" fmla="*/ 267 w 359"/>
                  <a:gd name="T47" fmla="*/ 12 h 806"/>
                  <a:gd name="T48" fmla="*/ 246 w 359"/>
                  <a:gd name="T49" fmla="*/ 11 h 806"/>
                  <a:gd name="T50" fmla="*/ 222 w 359"/>
                  <a:gd name="T51" fmla="*/ 9 h 806"/>
                  <a:gd name="T52" fmla="*/ 192 w 359"/>
                  <a:gd name="T53" fmla="*/ 8 h 806"/>
                  <a:gd name="T54" fmla="*/ 160 w 359"/>
                  <a:gd name="T55" fmla="*/ 6 h 806"/>
                  <a:gd name="T56" fmla="*/ 124 w 359"/>
                  <a:gd name="T57" fmla="*/ 5 h 806"/>
                  <a:gd name="T58" fmla="*/ 85 w 359"/>
                  <a:gd name="T59" fmla="*/ 4 h 806"/>
                  <a:gd name="T60" fmla="*/ 44 w 359"/>
                  <a:gd name="T61" fmla="*/ 3 h 806"/>
                  <a:gd name="T62" fmla="*/ 0 w 359"/>
                  <a:gd name="T63" fmla="*/ 3 h 806"/>
                  <a:gd name="T64" fmla="*/ 18 w 359"/>
                  <a:gd name="T65" fmla="*/ 0 h 8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59" h="806">
                    <a:moveTo>
                      <a:pt x="18" y="0"/>
                    </a:moveTo>
                    <a:lnTo>
                      <a:pt x="68" y="26"/>
                    </a:lnTo>
                    <a:lnTo>
                      <a:pt x="114" y="58"/>
                    </a:lnTo>
                    <a:lnTo>
                      <a:pt x="158" y="96"/>
                    </a:lnTo>
                    <a:lnTo>
                      <a:pt x="199" y="142"/>
                    </a:lnTo>
                    <a:lnTo>
                      <a:pt x="236" y="189"/>
                    </a:lnTo>
                    <a:lnTo>
                      <a:pt x="269" y="243"/>
                    </a:lnTo>
                    <a:lnTo>
                      <a:pt x="297" y="299"/>
                    </a:lnTo>
                    <a:lnTo>
                      <a:pt x="319" y="359"/>
                    </a:lnTo>
                    <a:lnTo>
                      <a:pt x="338" y="420"/>
                    </a:lnTo>
                    <a:lnTo>
                      <a:pt x="351" y="484"/>
                    </a:lnTo>
                    <a:lnTo>
                      <a:pt x="358" y="549"/>
                    </a:lnTo>
                    <a:lnTo>
                      <a:pt x="359" y="614"/>
                    </a:lnTo>
                    <a:lnTo>
                      <a:pt x="356" y="679"/>
                    </a:lnTo>
                    <a:lnTo>
                      <a:pt x="346" y="743"/>
                    </a:lnTo>
                    <a:lnTo>
                      <a:pt x="332" y="806"/>
                    </a:lnTo>
                    <a:lnTo>
                      <a:pt x="278" y="781"/>
                    </a:lnTo>
                    <a:lnTo>
                      <a:pt x="291" y="725"/>
                    </a:lnTo>
                    <a:lnTo>
                      <a:pt x="300" y="668"/>
                    </a:lnTo>
                    <a:lnTo>
                      <a:pt x="302" y="611"/>
                    </a:lnTo>
                    <a:lnTo>
                      <a:pt x="301" y="553"/>
                    </a:lnTo>
                    <a:lnTo>
                      <a:pt x="294" y="495"/>
                    </a:lnTo>
                    <a:lnTo>
                      <a:pt x="283" y="439"/>
                    </a:lnTo>
                    <a:lnTo>
                      <a:pt x="267" y="384"/>
                    </a:lnTo>
                    <a:lnTo>
                      <a:pt x="246" y="330"/>
                    </a:lnTo>
                    <a:lnTo>
                      <a:pt x="222" y="281"/>
                    </a:lnTo>
                    <a:lnTo>
                      <a:pt x="192" y="234"/>
                    </a:lnTo>
                    <a:lnTo>
                      <a:pt x="160" y="191"/>
                    </a:lnTo>
                    <a:lnTo>
                      <a:pt x="124" y="153"/>
                    </a:lnTo>
                    <a:lnTo>
                      <a:pt x="85" y="118"/>
                    </a:lnTo>
                    <a:lnTo>
                      <a:pt x="44" y="89"/>
                    </a:lnTo>
                    <a:lnTo>
                      <a:pt x="0" y="66"/>
                    </a:lnTo>
                    <a:lnTo>
                      <a:pt x="18" y="0"/>
                    </a:lnTo>
                    <a:close/>
                  </a:path>
                </a:pathLst>
              </a:custGeom>
              <a:solidFill>
                <a:srgbClr val="E6EB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3" name="Freeform 1116"/>
              <p:cNvSpPr>
                <a:spLocks/>
              </p:cNvSpPr>
              <p:nvPr/>
            </p:nvSpPr>
            <p:spPr bwMode="auto">
              <a:xfrm>
                <a:off x="1097" y="1012"/>
                <a:ext cx="322" cy="358"/>
              </a:xfrm>
              <a:custGeom>
                <a:avLst/>
                <a:gdLst>
                  <a:gd name="T0" fmla="*/ 298 w 322"/>
                  <a:gd name="T1" fmla="*/ 23 h 715"/>
                  <a:gd name="T2" fmla="*/ 311 w 322"/>
                  <a:gd name="T3" fmla="*/ 21 h 715"/>
                  <a:gd name="T4" fmla="*/ 320 w 322"/>
                  <a:gd name="T5" fmla="*/ 19 h 715"/>
                  <a:gd name="T6" fmla="*/ 322 w 322"/>
                  <a:gd name="T7" fmla="*/ 18 h 715"/>
                  <a:gd name="T8" fmla="*/ 321 w 322"/>
                  <a:gd name="T9" fmla="*/ 16 h 715"/>
                  <a:gd name="T10" fmla="*/ 314 w 322"/>
                  <a:gd name="T11" fmla="*/ 14 h 715"/>
                  <a:gd name="T12" fmla="*/ 303 w 322"/>
                  <a:gd name="T13" fmla="*/ 12 h 715"/>
                  <a:gd name="T14" fmla="*/ 287 w 322"/>
                  <a:gd name="T15" fmla="*/ 10 h 715"/>
                  <a:gd name="T16" fmla="*/ 266 w 322"/>
                  <a:gd name="T17" fmla="*/ 9 h 715"/>
                  <a:gd name="T18" fmla="*/ 242 w 322"/>
                  <a:gd name="T19" fmla="*/ 7 h 715"/>
                  <a:gd name="T20" fmla="*/ 212 w 322"/>
                  <a:gd name="T21" fmla="*/ 6 h 715"/>
                  <a:gd name="T22" fmla="*/ 180 w 322"/>
                  <a:gd name="T23" fmla="*/ 4 h 715"/>
                  <a:gd name="T24" fmla="*/ 144 w 322"/>
                  <a:gd name="T25" fmla="*/ 3 h 715"/>
                  <a:gd name="T26" fmla="*/ 105 w 322"/>
                  <a:gd name="T27" fmla="*/ 2 h 715"/>
                  <a:gd name="T28" fmla="*/ 64 w 322"/>
                  <a:gd name="T29" fmla="*/ 1 h 715"/>
                  <a:gd name="T30" fmla="*/ 20 w 322"/>
                  <a:gd name="T31" fmla="*/ 0 h 715"/>
                  <a:gd name="T32" fmla="*/ 0 w 322"/>
                  <a:gd name="T33" fmla="*/ 3 h 715"/>
                  <a:gd name="T34" fmla="*/ 40 w 322"/>
                  <a:gd name="T35" fmla="*/ 3 h 715"/>
                  <a:gd name="T36" fmla="*/ 78 w 322"/>
                  <a:gd name="T37" fmla="*/ 4 h 715"/>
                  <a:gd name="T38" fmla="*/ 115 w 322"/>
                  <a:gd name="T39" fmla="*/ 5 h 715"/>
                  <a:gd name="T40" fmla="*/ 147 w 322"/>
                  <a:gd name="T41" fmla="*/ 6 h 715"/>
                  <a:gd name="T42" fmla="*/ 175 w 322"/>
                  <a:gd name="T43" fmla="*/ 8 h 715"/>
                  <a:gd name="T44" fmla="*/ 201 w 322"/>
                  <a:gd name="T45" fmla="*/ 9 h 715"/>
                  <a:gd name="T46" fmla="*/ 222 w 322"/>
                  <a:gd name="T47" fmla="*/ 11 h 715"/>
                  <a:gd name="T48" fmla="*/ 239 w 322"/>
                  <a:gd name="T49" fmla="*/ 12 h 715"/>
                  <a:gd name="T50" fmla="*/ 252 w 322"/>
                  <a:gd name="T51" fmla="*/ 14 h 715"/>
                  <a:gd name="T52" fmla="*/ 259 w 322"/>
                  <a:gd name="T53" fmla="*/ 15 h 715"/>
                  <a:gd name="T54" fmla="*/ 262 w 322"/>
                  <a:gd name="T55" fmla="*/ 17 h 715"/>
                  <a:gd name="T56" fmla="*/ 259 w 322"/>
                  <a:gd name="T57" fmla="*/ 19 h 715"/>
                  <a:gd name="T58" fmla="*/ 252 w 322"/>
                  <a:gd name="T59" fmla="*/ 20 h 715"/>
                  <a:gd name="T60" fmla="*/ 240 w 322"/>
                  <a:gd name="T61" fmla="*/ 22 h 715"/>
                  <a:gd name="T62" fmla="*/ 298 w 322"/>
                  <a:gd name="T63" fmla="*/ 23 h 7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2" h="715">
                    <a:moveTo>
                      <a:pt x="298" y="715"/>
                    </a:moveTo>
                    <a:lnTo>
                      <a:pt x="311" y="659"/>
                    </a:lnTo>
                    <a:lnTo>
                      <a:pt x="320" y="602"/>
                    </a:lnTo>
                    <a:lnTo>
                      <a:pt x="322" y="545"/>
                    </a:lnTo>
                    <a:lnTo>
                      <a:pt x="321" y="487"/>
                    </a:lnTo>
                    <a:lnTo>
                      <a:pt x="314" y="429"/>
                    </a:lnTo>
                    <a:lnTo>
                      <a:pt x="303" y="373"/>
                    </a:lnTo>
                    <a:lnTo>
                      <a:pt x="287" y="318"/>
                    </a:lnTo>
                    <a:lnTo>
                      <a:pt x="266" y="264"/>
                    </a:lnTo>
                    <a:lnTo>
                      <a:pt x="242" y="215"/>
                    </a:lnTo>
                    <a:lnTo>
                      <a:pt x="212" y="168"/>
                    </a:lnTo>
                    <a:lnTo>
                      <a:pt x="180" y="125"/>
                    </a:lnTo>
                    <a:lnTo>
                      <a:pt x="144" y="87"/>
                    </a:lnTo>
                    <a:lnTo>
                      <a:pt x="105" y="52"/>
                    </a:lnTo>
                    <a:lnTo>
                      <a:pt x="64" y="23"/>
                    </a:lnTo>
                    <a:lnTo>
                      <a:pt x="20" y="0"/>
                    </a:lnTo>
                    <a:lnTo>
                      <a:pt x="0" y="70"/>
                    </a:lnTo>
                    <a:lnTo>
                      <a:pt x="40" y="92"/>
                    </a:lnTo>
                    <a:lnTo>
                      <a:pt x="78" y="119"/>
                    </a:lnTo>
                    <a:lnTo>
                      <a:pt x="115" y="152"/>
                    </a:lnTo>
                    <a:lnTo>
                      <a:pt x="147" y="188"/>
                    </a:lnTo>
                    <a:lnTo>
                      <a:pt x="175" y="230"/>
                    </a:lnTo>
                    <a:lnTo>
                      <a:pt x="201" y="273"/>
                    </a:lnTo>
                    <a:lnTo>
                      <a:pt x="222" y="322"/>
                    </a:lnTo>
                    <a:lnTo>
                      <a:pt x="239" y="371"/>
                    </a:lnTo>
                    <a:lnTo>
                      <a:pt x="252" y="423"/>
                    </a:lnTo>
                    <a:lnTo>
                      <a:pt x="259" y="476"/>
                    </a:lnTo>
                    <a:lnTo>
                      <a:pt x="262" y="530"/>
                    </a:lnTo>
                    <a:lnTo>
                      <a:pt x="259" y="584"/>
                    </a:lnTo>
                    <a:lnTo>
                      <a:pt x="252" y="637"/>
                    </a:lnTo>
                    <a:lnTo>
                      <a:pt x="240" y="688"/>
                    </a:lnTo>
                    <a:lnTo>
                      <a:pt x="298" y="715"/>
                    </a:lnTo>
                    <a:close/>
                  </a:path>
                </a:pathLst>
              </a:custGeom>
              <a:solidFill>
                <a:srgbClr val="E7E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4" name="Freeform 1117"/>
              <p:cNvSpPr>
                <a:spLocks/>
              </p:cNvSpPr>
              <p:nvPr/>
            </p:nvSpPr>
            <p:spPr bwMode="auto">
              <a:xfrm>
                <a:off x="1076" y="1048"/>
                <a:ext cx="283" cy="308"/>
              </a:xfrm>
              <a:custGeom>
                <a:avLst/>
                <a:gdLst>
                  <a:gd name="T0" fmla="*/ 21 w 283"/>
                  <a:gd name="T1" fmla="*/ 0 h 618"/>
                  <a:gd name="T2" fmla="*/ 61 w 283"/>
                  <a:gd name="T3" fmla="*/ 0 h 618"/>
                  <a:gd name="T4" fmla="*/ 99 w 283"/>
                  <a:gd name="T5" fmla="*/ 1 h 618"/>
                  <a:gd name="T6" fmla="*/ 136 w 283"/>
                  <a:gd name="T7" fmla="*/ 2 h 618"/>
                  <a:gd name="T8" fmla="*/ 168 w 283"/>
                  <a:gd name="T9" fmla="*/ 3 h 618"/>
                  <a:gd name="T10" fmla="*/ 196 w 283"/>
                  <a:gd name="T11" fmla="*/ 5 h 618"/>
                  <a:gd name="T12" fmla="*/ 222 w 283"/>
                  <a:gd name="T13" fmla="*/ 6 h 618"/>
                  <a:gd name="T14" fmla="*/ 243 w 283"/>
                  <a:gd name="T15" fmla="*/ 7 h 618"/>
                  <a:gd name="T16" fmla="*/ 260 w 283"/>
                  <a:gd name="T17" fmla="*/ 9 h 618"/>
                  <a:gd name="T18" fmla="*/ 273 w 283"/>
                  <a:gd name="T19" fmla="*/ 11 h 618"/>
                  <a:gd name="T20" fmla="*/ 280 w 283"/>
                  <a:gd name="T21" fmla="*/ 12 h 618"/>
                  <a:gd name="T22" fmla="*/ 283 w 283"/>
                  <a:gd name="T23" fmla="*/ 14 h 618"/>
                  <a:gd name="T24" fmla="*/ 280 w 283"/>
                  <a:gd name="T25" fmla="*/ 16 h 618"/>
                  <a:gd name="T26" fmla="*/ 273 w 283"/>
                  <a:gd name="T27" fmla="*/ 17 h 618"/>
                  <a:gd name="T28" fmla="*/ 261 w 283"/>
                  <a:gd name="T29" fmla="*/ 19 h 618"/>
                  <a:gd name="T30" fmla="*/ 199 w 283"/>
                  <a:gd name="T31" fmla="*/ 18 h 618"/>
                  <a:gd name="T32" fmla="*/ 211 w 283"/>
                  <a:gd name="T33" fmla="*/ 16 h 618"/>
                  <a:gd name="T34" fmla="*/ 216 w 283"/>
                  <a:gd name="T35" fmla="*/ 15 h 618"/>
                  <a:gd name="T36" fmla="*/ 216 w 283"/>
                  <a:gd name="T37" fmla="*/ 13 h 618"/>
                  <a:gd name="T38" fmla="*/ 211 w 283"/>
                  <a:gd name="T39" fmla="*/ 11 h 618"/>
                  <a:gd name="T40" fmla="*/ 201 w 283"/>
                  <a:gd name="T41" fmla="*/ 10 h 618"/>
                  <a:gd name="T42" fmla="*/ 184 w 283"/>
                  <a:gd name="T43" fmla="*/ 8 h 618"/>
                  <a:gd name="T44" fmla="*/ 164 w 283"/>
                  <a:gd name="T45" fmla="*/ 7 h 618"/>
                  <a:gd name="T46" fmla="*/ 139 w 283"/>
                  <a:gd name="T47" fmla="*/ 6 h 618"/>
                  <a:gd name="T48" fmla="*/ 109 w 283"/>
                  <a:gd name="T49" fmla="*/ 4 h 618"/>
                  <a:gd name="T50" fmla="*/ 75 w 283"/>
                  <a:gd name="T51" fmla="*/ 3 h 618"/>
                  <a:gd name="T52" fmla="*/ 38 w 283"/>
                  <a:gd name="T53" fmla="*/ 3 h 618"/>
                  <a:gd name="T54" fmla="*/ 0 w 283"/>
                  <a:gd name="T55" fmla="*/ 2 h 618"/>
                  <a:gd name="T56" fmla="*/ 21 w 283"/>
                  <a:gd name="T57" fmla="*/ 0 h 6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3" h="618">
                    <a:moveTo>
                      <a:pt x="21" y="0"/>
                    </a:moveTo>
                    <a:lnTo>
                      <a:pt x="61" y="22"/>
                    </a:lnTo>
                    <a:lnTo>
                      <a:pt x="99" y="49"/>
                    </a:lnTo>
                    <a:lnTo>
                      <a:pt x="136" y="82"/>
                    </a:lnTo>
                    <a:lnTo>
                      <a:pt x="168" y="118"/>
                    </a:lnTo>
                    <a:lnTo>
                      <a:pt x="196" y="160"/>
                    </a:lnTo>
                    <a:lnTo>
                      <a:pt x="222" y="203"/>
                    </a:lnTo>
                    <a:lnTo>
                      <a:pt x="243" y="252"/>
                    </a:lnTo>
                    <a:lnTo>
                      <a:pt x="260" y="301"/>
                    </a:lnTo>
                    <a:lnTo>
                      <a:pt x="273" y="353"/>
                    </a:lnTo>
                    <a:lnTo>
                      <a:pt x="280" y="406"/>
                    </a:lnTo>
                    <a:lnTo>
                      <a:pt x="283" y="460"/>
                    </a:lnTo>
                    <a:lnTo>
                      <a:pt x="280" y="514"/>
                    </a:lnTo>
                    <a:lnTo>
                      <a:pt x="273" y="567"/>
                    </a:lnTo>
                    <a:lnTo>
                      <a:pt x="261" y="618"/>
                    </a:lnTo>
                    <a:lnTo>
                      <a:pt x="199" y="589"/>
                    </a:lnTo>
                    <a:lnTo>
                      <a:pt x="211" y="538"/>
                    </a:lnTo>
                    <a:lnTo>
                      <a:pt x="216" y="487"/>
                    </a:lnTo>
                    <a:lnTo>
                      <a:pt x="216" y="435"/>
                    </a:lnTo>
                    <a:lnTo>
                      <a:pt x="211" y="384"/>
                    </a:lnTo>
                    <a:lnTo>
                      <a:pt x="201" y="333"/>
                    </a:lnTo>
                    <a:lnTo>
                      <a:pt x="184" y="284"/>
                    </a:lnTo>
                    <a:lnTo>
                      <a:pt x="164" y="239"/>
                    </a:lnTo>
                    <a:lnTo>
                      <a:pt x="139" y="196"/>
                    </a:lnTo>
                    <a:lnTo>
                      <a:pt x="109" y="158"/>
                    </a:lnTo>
                    <a:lnTo>
                      <a:pt x="75" y="125"/>
                    </a:lnTo>
                    <a:lnTo>
                      <a:pt x="38" y="98"/>
                    </a:lnTo>
                    <a:lnTo>
                      <a:pt x="0" y="76"/>
                    </a:lnTo>
                    <a:lnTo>
                      <a:pt x="21" y="0"/>
                    </a:lnTo>
                    <a:close/>
                  </a:path>
                </a:pathLst>
              </a:custGeom>
              <a:solidFill>
                <a:srgbClr val="E9EA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5" name="Freeform 1118"/>
              <p:cNvSpPr>
                <a:spLocks/>
              </p:cNvSpPr>
              <p:nvPr/>
            </p:nvSpPr>
            <p:spPr bwMode="auto">
              <a:xfrm>
                <a:off x="1052" y="1086"/>
                <a:ext cx="240" cy="256"/>
              </a:xfrm>
              <a:custGeom>
                <a:avLst/>
                <a:gdLst>
                  <a:gd name="T0" fmla="*/ 223 w 240"/>
                  <a:gd name="T1" fmla="*/ 16 h 513"/>
                  <a:gd name="T2" fmla="*/ 235 w 240"/>
                  <a:gd name="T3" fmla="*/ 14 h 513"/>
                  <a:gd name="T4" fmla="*/ 240 w 240"/>
                  <a:gd name="T5" fmla="*/ 12 h 513"/>
                  <a:gd name="T6" fmla="*/ 240 w 240"/>
                  <a:gd name="T7" fmla="*/ 11 h 513"/>
                  <a:gd name="T8" fmla="*/ 235 w 240"/>
                  <a:gd name="T9" fmla="*/ 9 h 513"/>
                  <a:gd name="T10" fmla="*/ 225 w 240"/>
                  <a:gd name="T11" fmla="*/ 8 h 513"/>
                  <a:gd name="T12" fmla="*/ 208 w 240"/>
                  <a:gd name="T13" fmla="*/ 6 h 513"/>
                  <a:gd name="T14" fmla="*/ 188 w 240"/>
                  <a:gd name="T15" fmla="*/ 5 h 513"/>
                  <a:gd name="T16" fmla="*/ 163 w 240"/>
                  <a:gd name="T17" fmla="*/ 3 h 513"/>
                  <a:gd name="T18" fmla="*/ 133 w 240"/>
                  <a:gd name="T19" fmla="*/ 2 h 513"/>
                  <a:gd name="T20" fmla="*/ 99 w 240"/>
                  <a:gd name="T21" fmla="*/ 1 h 513"/>
                  <a:gd name="T22" fmla="*/ 62 w 240"/>
                  <a:gd name="T23" fmla="*/ 0 h 513"/>
                  <a:gd name="T24" fmla="*/ 24 w 240"/>
                  <a:gd name="T25" fmla="*/ 0 h 513"/>
                  <a:gd name="T26" fmla="*/ 0 w 240"/>
                  <a:gd name="T27" fmla="*/ 2 h 513"/>
                  <a:gd name="T28" fmla="*/ 34 w 240"/>
                  <a:gd name="T29" fmla="*/ 3 h 513"/>
                  <a:gd name="T30" fmla="*/ 64 w 240"/>
                  <a:gd name="T31" fmla="*/ 3 h 513"/>
                  <a:gd name="T32" fmla="*/ 92 w 240"/>
                  <a:gd name="T33" fmla="*/ 4 h 513"/>
                  <a:gd name="T34" fmla="*/ 116 w 240"/>
                  <a:gd name="T35" fmla="*/ 5 h 513"/>
                  <a:gd name="T36" fmla="*/ 136 w 240"/>
                  <a:gd name="T37" fmla="*/ 7 h 513"/>
                  <a:gd name="T38" fmla="*/ 151 w 240"/>
                  <a:gd name="T39" fmla="*/ 8 h 513"/>
                  <a:gd name="T40" fmla="*/ 163 w 240"/>
                  <a:gd name="T41" fmla="*/ 9 h 513"/>
                  <a:gd name="T42" fmla="*/ 168 w 240"/>
                  <a:gd name="T43" fmla="*/ 10 h 513"/>
                  <a:gd name="T44" fmla="*/ 170 w 240"/>
                  <a:gd name="T45" fmla="*/ 12 h 513"/>
                  <a:gd name="T46" fmla="*/ 165 w 240"/>
                  <a:gd name="T47" fmla="*/ 13 h 513"/>
                  <a:gd name="T48" fmla="*/ 155 w 240"/>
                  <a:gd name="T49" fmla="*/ 15 h 513"/>
                  <a:gd name="T50" fmla="*/ 223 w 240"/>
                  <a:gd name="T51" fmla="*/ 16 h 5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0" h="513">
                    <a:moveTo>
                      <a:pt x="223" y="513"/>
                    </a:moveTo>
                    <a:lnTo>
                      <a:pt x="235" y="462"/>
                    </a:lnTo>
                    <a:lnTo>
                      <a:pt x="240" y="411"/>
                    </a:lnTo>
                    <a:lnTo>
                      <a:pt x="240" y="359"/>
                    </a:lnTo>
                    <a:lnTo>
                      <a:pt x="235" y="308"/>
                    </a:lnTo>
                    <a:lnTo>
                      <a:pt x="225" y="257"/>
                    </a:lnTo>
                    <a:lnTo>
                      <a:pt x="208" y="208"/>
                    </a:lnTo>
                    <a:lnTo>
                      <a:pt x="188" y="163"/>
                    </a:lnTo>
                    <a:lnTo>
                      <a:pt x="163" y="120"/>
                    </a:lnTo>
                    <a:lnTo>
                      <a:pt x="133" y="82"/>
                    </a:lnTo>
                    <a:lnTo>
                      <a:pt x="99" y="49"/>
                    </a:lnTo>
                    <a:lnTo>
                      <a:pt x="62" y="22"/>
                    </a:lnTo>
                    <a:lnTo>
                      <a:pt x="24" y="0"/>
                    </a:lnTo>
                    <a:lnTo>
                      <a:pt x="0" y="82"/>
                    </a:lnTo>
                    <a:lnTo>
                      <a:pt x="34" y="100"/>
                    </a:lnTo>
                    <a:lnTo>
                      <a:pt x="64" y="123"/>
                    </a:lnTo>
                    <a:lnTo>
                      <a:pt x="92" y="152"/>
                    </a:lnTo>
                    <a:lnTo>
                      <a:pt x="116" y="187"/>
                    </a:lnTo>
                    <a:lnTo>
                      <a:pt x="136" y="225"/>
                    </a:lnTo>
                    <a:lnTo>
                      <a:pt x="151" y="265"/>
                    </a:lnTo>
                    <a:lnTo>
                      <a:pt x="163" y="306"/>
                    </a:lnTo>
                    <a:lnTo>
                      <a:pt x="168" y="351"/>
                    </a:lnTo>
                    <a:lnTo>
                      <a:pt x="170" y="395"/>
                    </a:lnTo>
                    <a:lnTo>
                      <a:pt x="165" y="438"/>
                    </a:lnTo>
                    <a:lnTo>
                      <a:pt x="155" y="482"/>
                    </a:lnTo>
                    <a:lnTo>
                      <a:pt x="223" y="513"/>
                    </a:lnTo>
                    <a:close/>
                  </a:path>
                </a:pathLst>
              </a:custGeom>
              <a:solidFill>
                <a:srgbClr val="EBEA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6" name="Freeform 1119"/>
              <p:cNvSpPr>
                <a:spLocks/>
              </p:cNvSpPr>
              <p:nvPr/>
            </p:nvSpPr>
            <p:spPr bwMode="auto">
              <a:xfrm>
                <a:off x="1028" y="1126"/>
                <a:ext cx="194" cy="200"/>
              </a:xfrm>
              <a:custGeom>
                <a:avLst/>
                <a:gdLst>
                  <a:gd name="T0" fmla="*/ 24 w 194"/>
                  <a:gd name="T1" fmla="*/ 0 h 400"/>
                  <a:gd name="T2" fmla="*/ 58 w 194"/>
                  <a:gd name="T3" fmla="*/ 1 h 400"/>
                  <a:gd name="T4" fmla="*/ 88 w 194"/>
                  <a:gd name="T5" fmla="*/ 2 h 400"/>
                  <a:gd name="T6" fmla="*/ 116 w 194"/>
                  <a:gd name="T7" fmla="*/ 3 h 400"/>
                  <a:gd name="T8" fmla="*/ 140 w 194"/>
                  <a:gd name="T9" fmla="*/ 4 h 400"/>
                  <a:gd name="T10" fmla="*/ 160 w 194"/>
                  <a:gd name="T11" fmla="*/ 5 h 400"/>
                  <a:gd name="T12" fmla="*/ 175 w 194"/>
                  <a:gd name="T13" fmla="*/ 6 h 400"/>
                  <a:gd name="T14" fmla="*/ 187 w 194"/>
                  <a:gd name="T15" fmla="*/ 7 h 400"/>
                  <a:gd name="T16" fmla="*/ 192 w 194"/>
                  <a:gd name="T17" fmla="*/ 9 h 400"/>
                  <a:gd name="T18" fmla="*/ 194 w 194"/>
                  <a:gd name="T19" fmla="*/ 10 h 400"/>
                  <a:gd name="T20" fmla="*/ 189 w 194"/>
                  <a:gd name="T21" fmla="*/ 12 h 400"/>
                  <a:gd name="T22" fmla="*/ 179 w 194"/>
                  <a:gd name="T23" fmla="*/ 13 h 400"/>
                  <a:gd name="T24" fmla="*/ 107 w 194"/>
                  <a:gd name="T25" fmla="*/ 12 h 400"/>
                  <a:gd name="T26" fmla="*/ 114 w 194"/>
                  <a:gd name="T27" fmla="*/ 11 h 400"/>
                  <a:gd name="T28" fmla="*/ 117 w 194"/>
                  <a:gd name="T29" fmla="*/ 10 h 400"/>
                  <a:gd name="T30" fmla="*/ 114 w 194"/>
                  <a:gd name="T31" fmla="*/ 8 h 400"/>
                  <a:gd name="T32" fmla="*/ 106 w 194"/>
                  <a:gd name="T33" fmla="*/ 7 h 400"/>
                  <a:gd name="T34" fmla="*/ 92 w 194"/>
                  <a:gd name="T35" fmla="*/ 6 h 400"/>
                  <a:gd name="T36" fmla="*/ 75 w 194"/>
                  <a:gd name="T37" fmla="*/ 5 h 400"/>
                  <a:gd name="T38" fmla="*/ 52 w 194"/>
                  <a:gd name="T39" fmla="*/ 4 h 400"/>
                  <a:gd name="T40" fmla="*/ 27 w 194"/>
                  <a:gd name="T41" fmla="*/ 4 h 400"/>
                  <a:gd name="T42" fmla="*/ 0 w 194"/>
                  <a:gd name="T43" fmla="*/ 3 h 400"/>
                  <a:gd name="T44" fmla="*/ 24 w 194"/>
                  <a:gd name="T45" fmla="*/ 0 h 4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4" h="400">
                    <a:moveTo>
                      <a:pt x="24" y="0"/>
                    </a:moveTo>
                    <a:lnTo>
                      <a:pt x="58" y="18"/>
                    </a:lnTo>
                    <a:lnTo>
                      <a:pt x="88" y="41"/>
                    </a:lnTo>
                    <a:lnTo>
                      <a:pt x="116" y="70"/>
                    </a:lnTo>
                    <a:lnTo>
                      <a:pt x="140" y="105"/>
                    </a:lnTo>
                    <a:lnTo>
                      <a:pt x="160" y="143"/>
                    </a:lnTo>
                    <a:lnTo>
                      <a:pt x="175" y="183"/>
                    </a:lnTo>
                    <a:lnTo>
                      <a:pt x="187" y="224"/>
                    </a:lnTo>
                    <a:lnTo>
                      <a:pt x="192" y="269"/>
                    </a:lnTo>
                    <a:lnTo>
                      <a:pt x="194" y="313"/>
                    </a:lnTo>
                    <a:lnTo>
                      <a:pt x="189" y="356"/>
                    </a:lnTo>
                    <a:lnTo>
                      <a:pt x="179" y="400"/>
                    </a:lnTo>
                    <a:lnTo>
                      <a:pt x="107" y="365"/>
                    </a:lnTo>
                    <a:lnTo>
                      <a:pt x="114" y="329"/>
                    </a:lnTo>
                    <a:lnTo>
                      <a:pt x="117" y="291"/>
                    </a:lnTo>
                    <a:lnTo>
                      <a:pt x="114" y="255"/>
                    </a:lnTo>
                    <a:lnTo>
                      <a:pt x="106" y="219"/>
                    </a:lnTo>
                    <a:lnTo>
                      <a:pt x="92" y="184"/>
                    </a:lnTo>
                    <a:lnTo>
                      <a:pt x="75" y="152"/>
                    </a:lnTo>
                    <a:lnTo>
                      <a:pt x="52" y="125"/>
                    </a:lnTo>
                    <a:lnTo>
                      <a:pt x="27" y="103"/>
                    </a:lnTo>
                    <a:lnTo>
                      <a:pt x="0" y="87"/>
                    </a:lnTo>
                    <a:lnTo>
                      <a:pt x="24" y="0"/>
                    </a:lnTo>
                    <a:close/>
                  </a:path>
                </a:pathLst>
              </a:custGeom>
              <a:solidFill>
                <a:srgbClr val="EDE9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7" name="Freeform 1120"/>
              <p:cNvSpPr>
                <a:spLocks/>
              </p:cNvSpPr>
              <p:nvPr/>
            </p:nvSpPr>
            <p:spPr bwMode="auto">
              <a:xfrm>
                <a:off x="1000" y="1170"/>
                <a:ext cx="145" cy="139"/>
              </a:xfrm>
              <a:custGeom>
                <a:avLst/>
                <a:gdLst>
                  <a:gd name="T0" fmla="*/ 135 w 145"/>
                  <a:gd name="T1" fmla="*/ 9 h 278"/>
                  <a:gd name="T2" fmla="*/ 142 w 145"/>
                  <a:gd name="T3" fmla="*/ 8 h 278"/>
                  <a:gd name="T4" fmla="*/ 145 w 145"/>
                  <a:gd name="T5" fmla="*/ 7 h 278"/>
                  <a:gd name="T6" fmla="*/ 142 w 145"/>
                  <a:gd name="T7" fmla="*/ 6 h 278"/>
                  <a:gd name="T8" fmla="*/ 134 w 145"/>
                  <a:gd name="T9" fmla="*/ 5 h 278"/>
                  <a:gd name="T10" fmla="*/ 120 w 145"/>
                  <a:gd name="T11" fmla="*/ 4 h 278"/>
                  <a:gd name="T12" fmla="*/ 103 w 145"/>
                  <a:gd name="T13" fmla="*/ 3 h 278"/>
                  <a:gd name="T14" fmla="*/ 80 w 145"/>
                  <a:gd name="T15" fmla="*/ 2 h 278"/>
                  <a:gd name="T16" fmla="*/ 55 w 145"/>
                  <a:gd name="T17" fmla="*/ 1 h 278"/>
                  <a:gd name="T18" fmla="*/ 28 w 145"/>
                  <a:gd name="T19" fmla="*/ 0 h 278"/>
                  <a:gd name="T20" fmla="*/ 0 w 145"/>
                  <a:gd name="T21" fmla="*/ 3 h 278"/>
                  <a:gd name="T22" fmla="*/ 19 w 145"/>
                  <a:gd name="T23" fmla="*/ 4 h 278"/>
                  <a:gd name="T24" fmla="*/ 35 w 145"/>
                  <a:gd name="T25" fmla="*/ 4 h 278"/>
                  <a:gd name="T26" fmla="*/ 48 w 145"/>
                  <a:gd name="T27" fmla="*/ 5 h 278"/>
                  <a:gd name="T28" fmla="*/ 56 w 145"/>
                  <a:gd name="T29" fmla="*/ 6 h 278"/>
                  <a:gd name="T30" fmla="*/ 62 w 145"/>
                  <a:gd name="T31" fmla="*/ 6 h 278"/>
                  <a:gd name="T32" fmla="*/ 62 w 145"/>
                  <a:gd name="T33" fmla="*/ 7 h 278"/>
                  <a:gd name="T34" fmla="*/ 58 w 145"/>
                  <a:gd name="T35" fmla="*/ 8 h 278"/>
                  <a:gd name="T36" fmla="*/ 135 w 145"/>
                  <a:gd name="T37" fmla="*/ 9 h 2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278">
                    <a:moveTo>
                      <a:pt x="135" y="278"/>
                    </a:moveTo>
                    <a:lnTo>
                      <a:pt x="142" y="242"/>
                    </a:lnTo>
                    <a:lnTo>
                      <a:pt x="145" y="204"/>
                    </a:lnTo>
                    <a:lnTo>
                      <a:pt x="142" y="168"/>
                    </a:lnTo>
                    <a:lnTo>
                      <a:pt x="134" y="132"/>
                    </a:lnTo>
                    <a:lnTo>
                      <a:pt x="120" y="97"/>
                    </a:lnTo>
                    <a:lnTo>
                      <a:pt x="103" y="65"/>
                    </a:lnTo>
                    <a:lnTo>
                      <a:pt x="80" y="38"/>
                    </a:lnTo>
                    <a:lnTo>
                      <a:pt x="55" y="16"/>
                    </a:lnTo>
                    <a:lnTo>
                      <a:pt x="28" y="0"/>
                    </a:lnTo>
                    <a:lnTo>
                      <a:pt x="0" y="96"/>
                    </a:lnTo>
                    <a:lnTo>
                      <a:pt x="19" y="106"/>
                    </a:lnTo>
                    <a:lnTo>
                      <a:pt x="35" y="123"/>
                    </a:lnTo>
                    <a:lnTo>
                      <a:pt x="48" y="144"/>
                    </a:lnTo>
                    <a:lnTo>
                      <a:pt x="56" y="166"/>
                    </a:lnTo>
                    <a:lnTo>
                      <a:pt x="62" y="191"/>
                    </a:lnTo>
                    <a:lnTo>
                      <a:pt x="62" y="217"/>
                    </a:lnTo>
                    <a:lnTo>
                      <a:pt x="58" y="242"/>
                    </a:lnTo>
                    <a:lnTo>
                      <a:pt x="135" y="278"/>
                    </a:lnTo>
                    <a:close/>
                  </a:path>
                </a:pathLst>
              </a:custGeom>
              <a:solidFill>
                <a:srgbClr val="EFE9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8" name="Freeform 1121"/>
              <p:cNvSpPr>
                <a:spLocks/>
              </p:cNvSpPr>
              <p:nvPr/>
            </p:nvSpPr>
            <p:spPr bwMode="auto">
              <a:xfrm>
                <a:off x="971" y="1218"/>
                <a:ext cx="91" cy="73"/>
              </a:xfrm>
              <a:custGeom>
                <a:avLst/>
                <a:gdLst>
                  <a:gd name="T0" fmla="*/ 29 w 91"/>
                  <a:gd name="T1" fmla="*/ 0 h 146"/>
                  <a:gd name="T2" fmla="*/ 48 w 91"/>
                  <a:gd name="T3" fmla="*/ 1 h 146"/>
                  <a:gd name="T4" fmla="*/ 64 w 91"/>
                  <a:gd name="T5" fmla="*/ 1 h 146"/>
                  <a:gd name="T6" fmla="*/ 77 w 91"/>
                  <a:gd name="T7" fmla="*/ 2 h 146"/>
                  <a:gd name="T8" fmla="*/ 85 w 91"/>
                  <a:gd name="T9" fmla="*/ 3 h 146"/>
                  <a:gd name="T10" fmla="*/ 91 w 91"/>
                  <a:gd name="T11" fmla="*/ 3 h 146"/>
                  <a:gd name="T12" fmla="*/ 91 w 91"/>
                  <a:gd name="T13" fmla="*/ 4 h 146"/>
                  <a:gd name="T14" fmla="*/ 87 w 91"/>
                  <a:gd name="T15" fmla="*/ 5 h 146"/>
                  <a:gd name="T16" fmla="*/ 0 w 91"/>
                  <a:gd name="T17" fmla="*/ 4 h 146"/>
                  <a:gd name="T18" fmla="*/ 0 w 91"/>
                  <a:gd name="T19" fmla="*/ 4 h 146"/>
                  <a:gd name="T20" fmla="*/ 29 w 91"/>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 h="146">
                    <a:moveTo>
                      <a:pt x="29" y="0"/>
                    </a:moveTo>
                    <a:lnTo>
                      <a:pt x="48" y="10"/>
                    </a:lnTo>
                    <a:lnTo>
                      <a:pt x="64" y="27"/>
                    </a:lnTo>
                    <a:lnTo>
                      <a:pt x="77" y="48"/>
                    </a:lnTo>
                    <a:lnTo>
                      <a:pt x="85" y="70"/>
                    </a:lnTo>
                    <a:lnTo>
                      <a:pt x="91" y="95"/>
                    </a:lnTo>
                    <a:lnTo>
                      <a:pt x="91" y="121"/>
                    </a:lnTo>
                    <a:lnTo>
                      <a:pt x="87" y="146"/>
                    </a:lnTo>
                    <a:lnTo>
                      <a:pt x="0" y="106"/>
                    </a:lnTo>
                    <a:lnTo>
                      <a:pt x="0" y="103"/>
                    </a:lnTo>
                    <a:lnTo>
                      <a:pt x="29" y="0"/>
                    </a:lnTo>
                    <a:close/>
                  </a:path>
                </a:pathLst>
              </a:custGeom>
              <a:solidFill>
                <a:srgbClr val="F0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69" name="Freeform 1122"/>
              <p:cNvSpPr>
                <a:spLocks/>
              </p:cNvSpPr>
              <p:nvPr/>
            </p:nvSpPr>
            <p:spPr bwMode="auto">
              <a:xfrm>
                <a:off x="970" y="1269"/>
                <a:ext cx="1" cy="2"/>
              </a:xfrm>
              <a:custGeom>
                <a:avLst/>
                <a:gdLst>
                  <a:gd name="T0" fmla="*/ 1 w 1"/>
                  <a:gd name="T1" fmla="*/ 1 h 3"/>
                  <a:gd name="T2" fmla="*/ 1 w 1"/>
                  <a:gd name="T3" fmla="*/ 0 h 3"/>
                  <a:gd name="T4" fmla="*/ 0 w 1"/>
                  <a:gd name="T5" fmla="*/ 1 h 3"/>
                  <a:gd name="T6" fmla="*/ 0 w 1"/>
                  <a:gd name="T7" fmla="*/ 1 h 3"/>
                  <a:gd name="T8" fmla="*/ 1 w 1"/>
                  <a:gd name="T9" fmla="*/ 1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1" y="3"/>
                    </a:moveTo>
                    <a:lnTo>
                      <a:pt x="1" y="0"/>
                    </a:lnTo>
                    <a:lnTo>
                      <a:pt x="0" y="2"/>
                    </a:lnTo>
                    <a:lnTo>
                      <a:pt x="1" y="3"/>
                    </a:lnTo>
                    <a:close/>
                  </a:path>
                </a:pathLst>
              </a:custGeom>
              <a:solidFill>
                <a:srgbClr val="F1E9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70" name="Freeform 1123"/>
              <p:cNvSpPr>
                <a:spLocks/>
              </p:cNvSpPr>
              <p:nvPr/>
            </p:nvSpPr>
            <p:spPr bwMode="auto">
              <a:xfrm>
                <a:off x="970" y="665"/>
                <a:ext cx="1341" cy="838"/>
              </a:xfrm>
              <a:custGeom>
                <a:avLst/>
                <a:gdLst>
                  <a:gd name="T0" fmla="*/ 996 w 1341"/>
                  <a:gd name="T1" fmla="*/ 52 h 1677"/>
                  <a:gd name="T2" fmla="*/ 0 w 1341"/>
                  <a:gd name="T3" fmla="*/ 37 h 1677"/>
                  <a:gd name="T4" fmla="*/ 345 w 1341"/>
                  <a:gd name="T5" fmla="*/ 0 h 1677"/>
                  <a:gd name="T6" fmla="*/ 1341 w 1341"/>
                  <a:gd name="T7" fmla="*/ 14 h 1677"/>
                  <a:gd name="T8" fmla="*/ 996 w 1341"/>
                  <a:gd name="T9" fmla="*/ 52 h 16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1" h="1677">
                    <a:moveTo>
                      <a:pt x="996" y="1677"/>
                    </a:moveTo>
                    <a:lnTo>
                      <a:pt x="0" y="1212"/>
                    </a:lnTo>
                    <a:lnTo>
                      <a:pt x="345" y="0"/>
                    </a:lnTo>
                    <a:lnTo>
                      <a:pt x="1341" y="464"/>
                    </a:lnTo>
                    <a:lnTo>
                      <a:pt x="996" y="167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71" name="Freeform 1124"/>
              <p:cNvSpPr>
                <a:spLocks/>
              </p:cNvSpPr>
              <p:nvPr/>
            </p:nvSpPr>
            <p:spPr bwMode="auto">
              <a:xfrm>
                <a:off x="953" y="1241"/>
                <a:ext cx="1030" cy="268"/>
              </a:xfrm>
              <a:custGeom>
                <a:avLst/>
                <a:gdLst>
                  <a:gd name="T0" fmla="*/ 1015 w 1030"/>
                  <a:gd name="T1" fmla="*/ 17 h 535"/>
                  <a:gd name="T2" fmla="*/ 1030 w 1030"/>
                  <a:gd name="T3" fmla="*/ 15 h 535"/>
                  <a:gd name="T4" fmla="*/ 0 w 1030"/>
                  <a:gd name="T5" fmla="*/ 0 h 535"/>
                  <a:gd name="T6" fmla="*/ 0 w 1030"/>
                  <a:gd name="T7" fmla="*/ 0 h 535"/>
                  <a:gd name="T8" fmla="*/ 72 w 1030"/>
                  <a:gd name="T9" fmla="*/ 2 h 535"/>
                  <a:gd name="T10" fmla="*/ 143 w 1030"/>
                  <a:gd name="T11" fmla="*/ 3 h 535"/>
                  <a:gd name="T12" fmla="*/ 213 w 1030"/>
                  <a:gd name="T13" fmla="*/ 4 h 535"/>
                  <a:gd name="T14" fmla="*/ 283 w 1030"/>
                  <a:gd name="T15" fmla="*/ 5 h 535"/>
                  <a:gd name="T16" fmla="*/ 351 w 1030"/>
                  <a:gd name="T17" fmla="*/ 6 h 535"/>
                  <a:gd name="T18" fmla="*/ 417 w 1030"/>
                  <a:gd name="T19" fmla="*/ 7 h 535"/>
                  <a:gd name="T20" fmla="*/ 481 w 1030"/>
                  <a:gd name="T21" fmla="*/ 8 h 535"/>
                  <a:gd name="T22" fmla="*/ 541 w 1030"/>
                  <a:gd name="T23" fmla="*/ 9 h 535"/>
                  <a:gd name="T24" fmla="*/ 599 w 1030"/>
                  <a:gd name="T25" fmla="*/ 10 h 535"/>
                  <a:gd name="T26" fmla="*/ 654 w 1030"/>
                  <a:gd name="T27" fmla="*/ 10 h 535"/>
                  <a:gd name="T28" fmla="*/ 707 w 1030"/>
                  <a:gd name="T29" fmla="*/ 11 h 535"/>
                  <a:gd name="T30" fmla="*/ 755 w 1030"/>
                  <a:gd name="T31" fmla="*/ 12 h 535"/>
                  <a:gd name="T32" fmla="*/ 799 w 1030"/>
                  <a:gd name="T33" fmla="*/ 13 h 535"/>
                  <a:gd name="T34" fmla="*/ 840 w 1030"/>
                  <a:gd name="T35" fmla="*/ 14 h 535"/>
                  <a:gd name="T36" fmla="*/ 875 w 1030"/>
                  <a:gd name="T37" fmla="*/ 14 h 535"/>
                  <a:gd name="T38" fmla="*/ 906 w 1030"/>
                  <a:gd name="T39" fmla="*/ 15 h 535"/>
                  <a:gd name="T40" fmla="*/ 933 w 1030"/>
                  <a:gd name="T41" fmla="*/ 15 h 535"/>
                  <a:gd name="T42" fmla="*/ 954 w 1030"/>
                  <a:gd name="T43" fmla="*/ 16 h 535"/>
                  <a:gd name="T44" fmla="*/ 971 w 1030"/>
                  <a:gd name="T45" fmla="*/ 16 h 535"/>
                  <a:gd name="T46" fmla="*/ 982 w 1030"/>
                  <a:gd name="T47" fmla="*/ 16 h 535"/>
                  <a:gd name="T48" fmla="*/ 989 w 1030"/>
                  <a:gd name="T49" fmla="*/ 17 h 535"/>
                  <a:gd name="T50" fmla="*/ 991 w 1030"/>
                  <a:gd name="T51" fmla="*/ 17 h 535"/>
                  <a:gd name="T52" fmla="*/ 1015 w 1030"/>
                  <a:gd name="T53" fmla="*/ 17 h 5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30" h="535">
                    <a:moveTo>
                      <a:pt x="1015" y="535"/>
                    </a:moveTo>
                    <a:lnTo>
                      <a:pt x="1030" y="479"/>
                    </a:lnTo>
                    <a:lnTo>
                      <a:pt x="0" y="0"/>
                    </a:lnTo>
                    <a:lnTo>
                      <a:pt x="72" y="34"/>
                    </a:lnTo>
                    <a:lnTo>
                      <a:pt x="143" y="67"/>
                    </a:lnTo>
                    <a:lnTo>
                      <a:pt x="213" y="101"/>
                    </a:lnTo>
                    <a:lnTo>
                      <a:pt x="283" y="134"/>
                    </a:lnTo>
                    <a:lnTo>
                      <a:pt x="351" y="168"/>
                    </a:lnTo>
                    <a:lnTo>
                      <a:pt x="417" y="201"/>
                    </a:lnTo>
                    <a:lnTo>
                      <a:pt x="481" y="231"/>
                    </a:lnTo>
                    <a:lnTo>
                      <a:pt x="541" y="262"/>
                    </a:lnTo>
                    <a:lnTo>
                      <a:pt x="599" y="291"/>
                    </a:lnTo>
                    <a:lnTo>
                      <a:pt x="654" y="320"/>
                    </a:lnTo>
                    <a:lnTo>
                      <a:pt x="707" y="347"/>
                    </a:lnTo>
                    <a:lnTo>
                      <a:pt x="755" y="373"/>
                    </a:lnTo>
                    <a:lnTo>
                      <a:pt x="799" y="398"/>
                    </a:lnTo>
                    <a:lnTo>
                      <a:pt x="840" y="420"/>
                    </a:lnTo>
                    <a:lnTo>
                      <a:pt x="875" y="440"/>
                    </a:lnTo>
                    <a:lnTo>
                      <a:pt x="906" y="458"/>
                    </a:lnTo>
                    <a:lnTo>
                      <a:pt x="933" y="476"/>
                    </a:lnTo>
                    <a:lnTo>
                      <a:pt x="954" y="488"/>
                    </a:lnTo>
                    <a:lnTo>
                      <a:pt x="971" y="501"/>
                    </a:lnTo>
                    <a:lnTo>
                      <a:pt x="982" y="510"/>
                    </a:lnTo>
                    <a:lnTo>
                      <a:pt x="989" y="519"/>
                    </a:lnTo>
                    <a:lnTo>
                      <a:pt x="991" y="523"/>
                    </a:lnTo>
                    <a:lnTo>
                      <a:pt x="1015" y="535"/>
                    </a:lnTo>
                    <a:close/>
                  </a:path>
                </a:pathLst>
              </a:custGeom>
              <a:solidFill>
                <a:srgbClr val="BC43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72" name="Freeform 1125"/>
              <p:cNvSpPr>
                <a:spLocks/>
              </p:cNvSpPr>
              <p:nvPr/>
            </p:nvSpPr>
            <p:spPr bwMode="auto">
              <a:xfrm>
                <a:off x="953" y="1241"/>
                <a:ext cx="991" cy="262"/>
              </a:xfrm>
              <a:custGeom>
                <a:avLst/>
                <a:gdLst>
                  <a:gd name="T0" fmla="*/ 0 w 991"/>
                  <a:gd name="T1" fmla="*/ 0 h 523"/>
                  <a:gd name="T2" fmla="*/ 72 w 991"/>
                  <a:gd name="T3" fmla="*/ 2 h 523"/>
                  <a:gd name="T4" fmla="*/ 143 w 991"/>
                  <a:gd name="T5" fmla="*/ 3 h 523"/>
                  <a:gd name="T6" fmla="*/ 213 w 991"/>
                  <a:gd name="T7" fmla="*/ 4 h 523"/>
                  <a:gd name="T8" fmla="*/ 283 w 991"/>
                  <a:gd name="T9" fmla="*/ 5 h 523"/>
                  <a:gd name="T10" fmla="*/ 351 w 991"/>
                  <a:gd name="T11" fmla="*/ 6 h 523"/>
                  <a:gd name="T12" fmla="*/ 417 w 991"/>
                  <a:gd name="T13" fmla="*/ 7 h 523"/>
                  <a:gd name="T14" fmla="*/ 481 w 991"/>
                  <a:gd name="T15" fmla="*/ 8 h 523"/>
                  <a:gd name="T16" fmla="*/ 541 w 991"/>
                  <a:gd name="T17" fmla="*/ 9 h 523"/>
                  <a:gd name="T18" fmla="*/ 599 w 991"/>
                  <a:gd name="T19" fmla="*/ 10 h 523"/>
                  <a:gd name="T20" fmla="*/ 654 w 991"/>
                  <a:gd name="T21" fmla="*/ 10 h 523"/>
                  <a:gd name="T22" fmla="*/ 707 w 991"/>
                  <a:gd name="T23" fmla="*/ 11 h 523"/>
                  <a:gd name="T24" fmla="*/ 755 w 991"/>
                  <a:gd name="T25" fmla="*/ 12 h 523"/>
                  <a:gd name="T26" fmla="*/ 799 w 991"/>
                  <a:gd name="T27" fmla="*/ 13 h 523"/>
                  <a:gd name="T28" fmla="*/ 840 w 991"/>
                  <a:gd name="T29" fmla="*/ 14 h 523"/>
                  <a:gd name="T30" fmla="*/ 875 w 991"/>
                  <a:gd name="T31" fmla="*/ 14 h 523"/>
                  <a:gd name="T32" fmla="*/ 906 w 991"/>
                  <a:gd name="T33" fmla="*/ 15 h 523"/>
                  <a:gd name="T34" fmla="*/ 933 w 991"/>
                  <a:gd name="T35" fmla="*/ 15 h 523"/>
                  <a:gd name="T36" fmla="*/ 954 w 991"/>
                  <a:gd name="T37" fmla="*/ 16 h 523"/>
                  <a:gd name="T38" fmla="*/ 971 w 991"/>
                  <a:gd name="T39" fmla="*/ 16 h 523"/>
                  <a:gd name="T40" fmla="*/ 982 w 991"/>
                  <a:gd name="T41" fmla="*/ 16 h 523"/>
                  <a:gd name="T42" fmla="*/ 989 w 991"/>
                  <a:gd name="T43" fmla="*/ 17 h 523"/>
                  <a:gd name="T44" fmla="*/ 991 w 991"/>
                  <a:gd name="T45" fmla="*/ 17 h 523"/>
                  <a:gd name="T46" fmla="*/ 965 w 991"/>
                  <a:gd name="T47" fmla="*/ 16 h 523"/>
                  <a:gd name="T48" fmla="*/ 964 w 991"/>
                  <a:gd name="T49" fmla="*/ 16 h 523"/>
                  <a:gd name="T50" fmla="*/ 957 w 991"/>
                  <a:gd name="T51" fmla="*/ 16 h 523"/>
                  <a:gd name="T52" fmla="*/ 946 w 991"/>
                  <a:gd name="T53" fmla="*/ 16 h 523"/>
                  <a:gd name="T54" fmla="*/ 930 w 991"/>
                  <a:gd name="T55" fmla="*/ 15 h 523"/>
                  <a:gd name="T56" fmla="*/ 909 w 991"/>
                  <a:gd name="T57" fmla="*/ 15 h 523"/>
                  <a:gd name="T58" fmla="*/ 883 w 991"/>
                  <a:gd name="T59" fmla="*/ 15 h 523"/>
                  <a:gd name="T60" fmla="*/ 852 w 991"/>
                  <a:gd name="T61" fmla="*/ 14 h 523"/>
                  <a:gd name="T62" fmla="*/ 817 w 991"/>
                  <a:gd name="T63" fmla="*/ 13 h 523"/>
                  <a:gd name="T64" fmla="*/ 779 w 991"/>
                  <a:gd name="T65" fmla="*/ 13 h 523"/>
                  <a:gd name="T66" fmla="*/ 735 w 991"/>
                  <a:gd name="T67" fmla="*/ 12 h 523"/>
                  <a:gd name="T68" fmla="*/ 688 w 991"/>
                  <a:gd name="T69" fmla="*/ 11 h 523"/>
                  <a:gd name="T70" fmla="*/ 637 w 991"/>
                  <a:gd name="T71" fmla="*/ 10 h 523"/>
                  <a:gd name="T72" fmla="*/ 584 w 991"/>
                  <a:gd name="T73" fmla="*/ 9 h 523"/>
                  <a:gd name="T74" fmla="*/ 527 w 991"/>
                  <a:gd name="T75" fmla="*/ 9 h 523"/>
                  <a:gd name="T76" fmla="*/ 468 w 991"/>
                  <a:gd name="T77" fmla="*/ 8 h 523"/>
                  <a:gd name="T78" fmla="*/ 406 w 991"/>
                  <a:gd name="T79" fmla="*/ 7 h 523"/>
                  <a:gd name="T80" fmla="*/ 342 w 991"/>
                  <a:gd name="T81" fmla="*/ 6 h 523"/>
                  <a:gd name="T82" fmla="*/ 276 w 991"/>
                  <a:gd name="T83" fmla="*/ 5 h 523"/>
                  <a:gd name="T84" fmla="*/ 208 w 991"/>
                  <a:gd name="T85" fmla="*/ 4 h 523"/>
                  <a:gd name="T86" fmla="*/ 139 w 991"/>
                  <a:gd name="T87" fmla="*/ 3 h 523"/>
                  <a:gd name="T88" fmla="*/ 69 w 991"/>
                  <a:gd name="T89" fmla="*/ 2 h 523"/>
                  <a:gd name="T90" fmla="*/ 0 w 991"/>
                  <a:gd name="T91" fmla="*/ 1 h 523"/>
                  <a:gd name="T92" fmla="*/ 0 w 991"/>
                  <a:gd name="T93" fmla="*/ 0 h 5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1" h="523">
                    <a:moveTo>
                      <a:pt x="0" y="0"/>
                    </a:moveTo>
                    <a:lnTo>
                      <a:pt x="72" y="34"/>
                    </a:lnTo>
                    <a:lnTo>
                      <a:pt x="143" y="67"/>
                    </a:lnTo>
                    <a:lnTo>
                      <a:pt x="213" y="101"/>
                    </a:lnTo>
                    <a:lnTo>
                      <a:pt x="283" y="134"/>
                    </a:lnTo>
                    <a:lnTo>
                      <a:pt x="351" y="168"/>
                    </a:lnTo>
                    <a:lnTo>
                      <a:pt x="417" y="201"/>
                    </a:lnTo>
                    <a:lnTo>
                      <a:pt x="481" y="231"/>
                    </a:lnTo>
                    <a:lnTo>
                      <a:pt x="541" y="262"/>
                    </a:lnTo>
                    <a:lnTo>
                      <a:pt x="599" y="291"/>
                    </a:lnTo>
                    <a:lnTo>
                      <a:pt x="654" y="320"/>
                    </a:lnTo>
                    <a:lnTo>
                      <a:pt x="707" y="347"/>
                    </a:lnTo>
                    <a:lnTo>
                      <a:pt x="755" y="373"/>
                    </a:lnTo>
                    <a:lnTo>
                      <a:pt x="799" y="398"/>
                    </a:lnTo>
                    <a:lnTo>
                      <a:pt x="840" y="420"/>
                    </a:lnTo>
                    <a:lnTo>
                      <a:pt x="875" y="440"/>
                    </a:lnTo>
                    <a:lnTo>
                      <a:pt x="906" y="458"/>
                    </a:lnTo>
                    <a:lnTo>
                      <a:pt x="933" y="476"/>
                    </a:lnTo>
                    <a:lnTo>
                      <a:pt x="954" y="488"/>
                    </a:lnTo>
                    <a:lnTo>
                      <a:pt x="971" y="501"/>
                    </a:lnTo>
                    <a:lnTo>
                      <a:pt x="982" y="510"/>
                    </a:lnTo>
                    <a:lnTo>
                      <a:pt x="989" y="519"/>
                    </a:lnTo>
                    <a:lnTo>
                      <a:pt x="991" y="523"/>
                    </a:lnTo>
                    <a:lnTo>
                      <a:pt x="965" y="512"/>
                    </a:lnTo>
                    <a:lnTo>
                      <a:pt x="964" y="506"/>
                    </a:lnTo>
                    <a:lnTo>
                      <a:pt x="957" y="499"/>
                    </a:lnTo>
                    <a:lnTo>
                      <a:pt x="946" y="490"/>
                    </a:lnTo>
                    <a:lnTo>
                      <a:pt x="930" y="478"/>
                    </a:lnTo>
                    <a:lnTo>
                      <a:pt x="909" y="465"/>
                    </a:lnTo>
                    <a:lnTo>
                      <a:pt x="883" y="449"/>
                    </a:lnTo>
                    <a:lnTo>
                      <a:pt x="852" y="430"/>
                    </a:lnTo>
                    <a:lnTo>
                      <a:pt x="817" y="411"/>
                    </a:lnTo>
                    <a:lnTo>
                      <a:pt x="779" y="389"/>
                    </a:lnTo>
                    <a:lnTo>
                      <a:pt x="735" y="365"/>
                    </a:lnTo>
                    <a:lnTo>
                      <a:pt x="688" y="340"/>
                    </a:lnTo>
                    <a:lnTo>
                      <a:pt x="637" y="315"/>
                    </a:lnTo>
                    <a:lnTo>
                      <a:pt x="584" y="286"/>
                    </a:lnTo>
                    <a:lnTo>
                      <a:pt x="527" y="257"/>
                    </a:lnTo>
                    <a:lnTo>
                      <a:pt x="468" y="228"/>
                    </a:lnTo>
                    <a:lnTo>
                      <a:pt x="406" y="197"/>
                    </a:lnTo>
                    <a:lnTo>
                      <a:pt x="342" y="164"/>
                    </a:lnTo>
                    <a:lnTo>
                      <a:pt x="276" y="132"/>
                    </a:lnTo>
                    <a:lnTo>
                      <a:pt x="208" y="99"/>
                    </a:lnTo>
                    <a:lnTo>
                      <a:pt x="139" y="67"/>
                    </a:lnTo>
                    <a:lnTo>
                      <a:pt x="69" y="34"/>
                    </a:lnTo>
                    <a:lnTo>
                      <a:pt x="0" y="1"/>
                    </a:lnTo>
                    <a:lnTo>
                      <a:pt x="0" y="0"/>
                    </a:lnTo>
                    <a:close/>
                  </a:path>
                </a:pathLst>
              </a:custGeom>
              <a:solidFill>
                <a:srgbClr val="BE47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73" name="Freeform 1126"/>
              <p:cNvSpPr>
                <a:spLocks/>
              </p:cNvSpPr>
              <p:nvPr/>
            </p:nvSpPr>
            <p:spPr bwMode="auto">
              <a:xfrm>
                <a:off x="953" y="1242"/>
                <a:ext cx="965" cy="255"/>
              </a:xfrm>
              <a:custGeom>
                <a:avLst/>
                <a:gdLst>
                  <a:gd name="T0" fmla="*/ 965 w 965"/>
                  <a:gd name="T1" fmla="*/ 15 h 511"/>
                  <a:gd name="T2" fmla="*/ 964 w 965"/>
                  <a:gd name="T3" fmla="*/ 15 h 511"/>
                  <a:gd name="T4" fmla="*/ 957 w 965"/>
                  <a:gd name="T5" fmla="*/ 15 h 511"/>
                  <a:gd name="T6" fmla="*/ 946 w 965"/>
                  <a:gd name="T7" fmla="*/ 15 h 511"/>
                  <a:gd name="T8" fmla="*/ 930 w 965"/>
                  <a:gd name="T9" fmla="*/ 14 h 511"/>
                  <a:gd name="T10" fmla="*/ 909 w 965"/>
                  <a:gd name="T11" fmla="*/ 14 h 511"/>
                  <a:gd name="T12" fmla="*/ 883 w 965"/>
                  <a:gd name="T13" fmla="*/ 14 h 511"/>
                  <a:gd name="T14" fmla="*/ 852 w 965"/>
                  <a:gd name="T15" fmla="*/ 13 h 511"/>
                  <a:gd name="T16" fmla="*/ 817 w 965"/>
                  <a:gd name="T17" fmla="*/ 12 h 511"/>
                  <a:gd name="T18" fmla="*/ 779 w 965"/>
                  <a:gd name="T19" fmla="*/ 12 h 511"/>
                  <a:gd name="T20" fmla="*/ 735 w 965"/>
                  <a:gd name="T21" fmla="*/ 11 h 511"/>
                  <a:gd name="T22" fmla="*/ 688 w 965"/>
                  <a:gd name="T23" fmla="*/ 10 h 511"/>
                  <a:gd name="T24" fmla="*/ 637 w 965"/>
                  <a:gd name="T25" fmla="*/ 9 h 511"/>
                  <a:gd name="T26" fmla="*/ 584 w 965"/>
                  <a:gd name="T27" fmla="*/ 8 h 511"/>
                  <a:gd name="T28" fmla="*/ 527 w 965"/>
                  <a:gd name="T29" fmla="*/ 8 h 511"/>
                  <a:gd name="T30" fmla="*/ 468 w 965"/>
                  <a:gd name="T31" fmla="*/ 7 h 511"/>
                  <a:gd name="T32" fmla="*/ 406 w 965"/>
                  <a:gd name="T33" fmla="*/ 6 h 511"/>
                  <a:gd name="T34" fmla="*/ 342 w 965"/>
                  <a:gd name="T35" fmla="*/ 5 h 511"/>
                  <a:gd name="T36" fmla="*/ 276 w 965"/>
                  <a:gd name="T37" fmla="*/ 4 h 511"/>
                  <a:gd name="T38" fmla="*/ 208 w 965"/>
                  <a:gd name="T39" fmla="*/ 3 h 511"/>
                  <a:gd name="T40" fmla="*/ 139 w 965"/>
                  <a:gd name="T41" fmla="*/ 2 h 511"/>
                  <a:gd name="T42" fmla="*/ 69 w 965"/>
                  <a:gd name="T43" fmla="*/ 1 h 511"/>
                  <a:gd name="T44" fmla="*/ 0 w 965"/>
                  <a:gd name="T45" fmla="*/ 0 h 511"/>
                  <a:gd name="T46" fmla="*/ 0 w 965"/>
                  <a:gd name="T47" fmla="*/ 0 h 511"/>
                  <a:gd name="T48" fmla="*/ 68 w 965"/>
                  <a:gd name="T49" fmla="*/ 1 h 511"/>
                  <a:gd name="T50" fmla="*/ 136 w 965"/>
                  <a:gd name="T51" fmla="*/ 2 h 511"/>
                  <a:gd name="T52" fmla="*/ 202 w 965"/>
                  <a:gd name="T53" fmla="*/ 3 h 511"/>
                  <a:gd name="T54" fmla="*/ 267 w 965"/>
                  <a:gd name="T55" fmla="*/ 4 h 511"/>
                  <a:gd name="T56" fmla="*/ 332 w 965"/>
                  <a:gd name="T57" fmla="*/ 5 h 511"/>
                  <a:gd name="T58" fmla="*/ 394 w 965"/>
                  <a:gd name="T59" fmla="*/ 5 h 511"/>
                  <a:gd name="T60" fmla="*/ 455 w 965"/>
                  <a:gd name="T61" fmla="*/ 6 h 511"/>
                  <a:gd name="T62" fmla="*/ 513 w 965"/>
                  <a:gd name="T63" fmla="*/ 7 h 511"/>
                  <a:gd name="T64" fmla="*/ 568 w 965"/>
                  <a:gd name="T65" fmla="*/ 8 h 511"/>
                  <a:gd name="T66" fmla="*/ 621 w 965"/>
                  <a:gd name="T67" fmla="*/ 9 h 511"/>
                  <a:gd name="T68" fmla="*/ 670 w 965"/>
                  <a:gd name="T69" fmla="*/ 10 h 511"/>
                  <a:gd name="T70" fmla="*/ 715 w 965"/>
                  <a:gd name="T71" fmla="*/ 11 h 511"/>
                  <a:gd name="T72" fmla="*/ 758 w 965"/>
                  <a:gd name="T73" fmla="*/ 11 h 511"/>
                  <a:gd name="T74" fmla="*/ 796 w 965"/>
                  <a:gd name="T75" fmla="*/ 12 h 511"/>
                  <a:gd name="T76" fmla="*/ 828 w 965"/>
                  <a:gd name="T77" fmla="*/ 13 h 511"/>
                  <a:gd name="T78" fmla="*/ 858 w 965"/>
                  <a:gd name="T79" fmla="*/ 13 h 511"/>
                  <a:gd name="T80" fmla="*/ 883 w 965"/>
                  <a:gd name="T81" fmla="*/ 14 h 511"/>
                  <a:gd name="T82" fmla="*/ 905 w 965"/>
                  <a:gd name="T83" fmla="*/ 14 h 511"/>
                  <a:gd name="T84" fmla="*/ 920 w 965"/>
                  <a:gd name="T85" fmla="*/ 14 h 511"/>
                  <a:gd name="T86" fmla="*/ 931 w 965"/>
                  <a:gd name="T87" fmla="*/ 15 h 511"/>
                  <a:gd name="T88" fmla="*/ 937 w 965"/>
                  <a:gd name="T89" fmla="*/ 15 h 511"/>
                  <a:gd name="T90" fmla="*/ 939 w 965"/>
                  <a:gd name="T91" fmla="*/ 15 h 511"/>
                  <a:gd name="T92" fmla="*/ 965 w 965"/>
                  <a:gd name="T93" fmla="*/ 15 h 5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65" h="511">
                    <a:moveTo>
                      <a:pt x="965" y="511"/>
                    </a:moveTo>
                    <a:lnTo>
                      <a:pt x="964" y="505"/>
                    </a:lnTo>
                    <a:lnTo>
                      <a:pt x="957" y="498"/>
                    </a:lnTo>
                    <a:lnTo>
                      <a:pt x="946" y="489"/>
                    </a:lnTo>
                    <a:lnTo>
                      <a:pt x="930" y="477"/>
                    </a:lnTo>
                    <a:lnTo>
                      <a:pt x="909" y="464"/>
                    </a:lnTo>
                    <a:lnTo>
                      <a:pt x="883" y="448"/>
                    </a:lnTo>
                    <a:lnTo>
                      <a:pt x="852" y="429"/>
                    </a:lnTo>
                    <a:lnTo>
                      <a:pt x="817" y="410"/>
                    </a:lnTo>
                    <a:lnTo>
                      <a:pt x="779" y="388"/>
                    </a:lnTo>
                    <a:lnTo>
                      <a:pt x="735" y="364"/>
                    </a:lnTo>
                    <a:lnTo>
                      <a:pt x="688" y="339"/>
                    </a:lnTo>
                    <a:lnTo>
                      <a:pt x="637" y="314"/>
                    </a:lnTo>
                    <a:lnTo>
                      <a:pt x="584" y="285"/>
                    </a:lnTo>
                    <a:lnTo>
                      <a:pt x="527" y="256"/>
                    </a:lnTo>
                    <a:lnTo>
                      <a:pt x="468" y="227"/>
                    </a:lnTo>
                    <a:lnTo>
                      <a:pt x="406" y="196"/>
                    </a:lnTo>
                    <a:lnTo>
                      <a:pt x="342" y="163"/>
                    </a:lnTo>
                    <a:lnTo>
                      <a:pt x="276" y="131"/>
                    </a:lnTo>
                    <a:lnTo>
                      <a:pt x="208" y="98"/>
                    </a:lnTo>
                    <a:lnTo>
                      <a:pt x="139" y="66"/>
                    </a:lnTo>
                    <a:lnTo>
                      <a:pt x="69" y="33"/>
                    </a:lnTo>
                    <a:lnTo>
                      <a:pt x="0" y="0"/>
                    </a:lnTo>
                    <a:lnTo>
                      <a:pt x="0" y="2"/>
                    </a:lnTo>
                    <a:lnTo>
                      <a:pt x="68" y="33"/>
                    </a:lnTo>
                    <a:lnTo>
                      <a:pt x="136" y="66"/>
                    </a:lnTo>
                    <a:lnTo>
                      <a:pt x="202" y="98"/>
                    </a:lnTo>
                    <a:lnTo>
                      <a:pt x="267" y="129"/>
                    </a:lnTo>
                    <a:lnTo>
                      <a:pt x="332" y="160"/>
                    </a:lnTo>
                    <a:lnTo>
                      <a:pt x="394" y="191"/>
                    </a:lnTo>
                    <a:lnTo>
                      <a:pt x="455" y="221"/>
                    </a:lnTo>
                    <a:lnTo>
                      <a:pt x="513" y="250"/>
                    </a:lnTo>
                    <a:lnTo>
                      <a:pt x="568" y="279"/>
                    </a:lnTo>
                    <a:lnTo>
                      <a:pt x="621" y="306"/>
                    </a:lnTo>
                    <a:lnTo>
                      <a:pt x="670" y="332"/>
                    </a:lnTo>
                    <a:lnTo>
                      <a:pt x="715" y="355"/>
                    </a:lnTo>
                    <a:lnTo>
                      <a:pt x="758" y="379"/>
                    </a:lnTo>
                    <a:lnTo>
                      <a:pt x="796" y="400"/>
                    </a:lnTo>
                    <a:lnTo>
                      <a:pt x="828" y="419"/>
                    </a:lnTo>
                    <a:lnTo>
                      <a:pt x="858" y="437"/>
                    </a:lnTo>
                    <a:lnTo>
                      <a:pt x="883" y="453"/>
                    </a:lnTo>
                    <a:lnTo>
                      <a:pt x="905" y="466"/>
                    </a:lnTo>
                    <a:lnTo>
                      <a:pt x="920" y="477"/>
                    </a:lnTo>
                    <a:lnTo>
                      <a:pt x="931" y="486"/>
                    </a:lnTo>
                    <a:lnTo>
                      <a:pt x="937" y="493"/>
                    </a:lnTo>
                    <a:lnTo>
                      <a:pt x="939" y="498"/>
                    </a:lnTo>
                    <a:lnTo>
                      <a:pt x="965" y="511"/>
                    </a:lnTo>
                    <a:close/>
                  </a:path>
                </a:pathLst>
              </a:custGeom>
              <a:solidFill>
                <a:srgbClr val="C14C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74" name="Freeform 1127"/>
              <p:cNvSpPr>
                <a:spLocks/>
              </p:cNvSpPr>
              <p:nvPr/>
            </p:nvSpPr>
            <p:spPr bwMode="auto">
              <a:xfrm>
                <a:off x="952" y="1243"/>
                <a:ext cx="940" cy="248"/>
              </a:xfrm>
              <a:custGeom>
                <a:avLst/>
                <a:gdLst>
                  <a:gd name="T0" fmla="*/ 1 w 940"/>
                  <a:gd name="T1" fmla="*/ 0 h 496"/>
                  <a:gd name="T2" fmla="*/ 69 w 940"/>
                  <a:gd name="T3" fmla="*/ 1 h 496"/>
                  <a:gd name="T4" fmla="*/ 137 w 940"/>
                  <a:gd name="T5" fmla="*/ 2 h 496"/>
                  <a:gd name="T6" fmla="*/ 203 w 940"/>
                  <a:gd name="T7" fmla="*/ 3 h 496"/>
                  <a:gd name="T8" fmla="*/ 268 w 940"/>
                  <a:gd name="T9" fmla="*/ 4 h 496"/>
                  <a:gd name="T10" fmla="*/ 333 w 940"/>
                  <a:gd name="T11" fmla="*/ 5 h 496"/>
                  <a:gd name="T12" fmla="*/ 395 w 940"/>
                  <a:gd name="T13" fmla="*/ 6 h 496"/>
                  <a:gd name="T14" fmla="*/ 456 w 940"/>
                  <a:gd name="T15" fmla="*/ 7 h 496"/>
                  <a:gd name="T16" fmla="*/ 514 w 940"/>
                  <a:gd name="T17" fmla="*/ 8 h 496"/>
                  <a:gd name="T18" fmla="*/ 569 w 940"/>
                  <a:gd name="T19" fmla="*/ 9 h 496"/>
                  <a:gd name="T20" fmla="*/ 622 w 940"/>
                  <a:gd name="T21" fmla="*/ 10 h 496"/>
                  <a:gd name="T22" fmla="*/ 671 w 940"/>
                  <a:gd name="T23" fmla="*/ 11 h 496"/>
                  <a:gd name="T24" fmla="*/ 716 w 940"/>
                  <a:gd name="T25" fmla="*/ 12 h 496"/>
                  <a:gd name="T26" fmla="*/ 759 w 940"/>
                  <a:gd name="T27" fmla="*/ 12 h 496"/>
                  <a:gd name="T28" fmla="*/ 797 w 940"/>
                  <a:gd name="T29" fmla="*/ 13 h 496"/>
                  <a:gd name="T30" fmla="*/ 829 w 940"/>
                  <a:gd name="T31" fmla="*/ 14 h 496"/>
                  <a:gd name="T32" fmla="*/ 859 w 940"/>
                  <a:gd name="T33" fmla="*/ 14 h 496"/>
                  <a:gd name="T34" fmla="*/ 884 w 940"/>
                  <a:gd name="T35" fmla="*/ 15 h 496"/>
                  <a:gd name="T36" fmla="*/ 906 w 940"/>
                  <a:gd name="T37" fmla="*/ 15 h 496"/>
                  <a:gd name="T38" fmla="*/ 921 w 940"/>
                  <a:gd name="T39" fmla="*/ 15 h 496"/>
                  <a:gd name="T40" fmla="*/ 932 w 940"/>
                  <a:gd name="T41" fmla="*/ 16 h 496"/>
                  <a:gd name="T42" fmla="*/ 938 w 940"/>
                  <a:gd name="T43" fmla="*/ 16 h 496"/>
                  <a:gd name="T44" fmla="*/ 940 w 940"/>
                  <a:gd name="T45" fmla="*/ 16 h 496"/>
                  <a:gd name="T46" fmla="*/ 911 w 940"/>
                  <a:gd name="T47" fmla="*/ 16 h 496"/>
                  <a:gd name="T48" fmla="*/ 910 w 940"/>
                  <a:gd name="T49" fmla="*/ 15 h 496"/>
                  <a:gd name="T50" fmla="*/ 904 w 940"/>
                  <a:gd name="T51" fmla="*/ 15 h 496"/>
                  <a:gd name="T52" fmla="*/ 891 w 940"/>
                  <a:gd name="T53" fmla="*/ 15 h 496"/>
                  <a:gd name="T54" fmla="*/ 875 w 940"/>
                  <a:gd name="T55" fmla="*/ 15 h 496"/>
                  <a:gd name="T56" fmla="*/ 853 w 940"/>
                  <a:gd name="T57" fmla="*/ 14 h 496"/>
                  <a:gd name="T58" fmla="*/ 826 w 940"/>
                  <a:gd name="T59" fmla="*/ 14 h 496"/>
                  <a:gd name="T60" fmla="*/ 795 w 940"/>
                  <a:gd name="T61" fmla="*/ 13 h 496"/>
                  <a:gd name="T62" fmla="*/ 759 w 940"/>
                  <a:gd name="T63" fmla="*/ 12 h 496"/>
                  <a:gd name="T64" fmla="*/ 719 w 940"/>
                  <a:gd name="T65" fmla="*/ 12 h 496"/>
                  <a:gd name="T66" fmla="*/ 674 w 940"/>
                  <a:gd name="T67" fmla="*/ 11 h 496"/>
                  <a:gd name="T68" fmla="*/ 626 w 940"/>
                  <a:gd name="T69" fmla="*/ 10 h 496"/>
                  <a:gd name="T70" fmla="*/ 575 w 940"/>
                  <a:gd name="T71" fmla="*/ 9 h 496"/>
                  <a:gd name="T72" fmla="*/ 520 w 940"/>
                  <a:gd name="T73" fmla="*/ 8 h 496"/>
                  <a:gd name="T74" fmla="*/ 462 w 940"/>
                  <a:gd name="T75" fmla="*/ 8 h 496"/>
                  <a:gd name="T76" fmla="*/ 401 w 940"/>
                  <a:gd name="T77" fmla="*/ 7 h 496"/>
                  <a:gd name="T78" fmla="*/ 337 w 940"/>
                  <a:gd name="T79" fmla="*/ 6 h 496"/>
                  <a:gd name="T80" fmla="*/ 272 w 940"/>
                  <a:gd name="T81" fmla="*/ 5 h 496"/>
                  <a:gd name="T82" fmla="*/ 206 w 940"/>
                  <a:gd name="T83" fmla="*/ 4 h 496"/>
                  <a:gd name="T84" fmla="*/ 138 w 940"/>
                  <a:gd name="T85" fmla="*/ 3 h 496"/>
                  <a:gd name="T86" fmla="*/ 69 w 940"/>
                  <a:gd name="T87" fmla="*/ 2 h 496"/>
                  <a:gd name="T88" fmla="*/ 0 w 940"/>
                  <a:gd name="T89" fmla="*/ 1 h 496"/>
                  <a:gd name="T90" fmla="*/ 1 w 940"/>
                  <a:gd name="T91" fmla="*/ 0 h 4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0" h="496">
                    <a:moveTo>
                      <a:pt x="1" y="0"/>
                    </a:moveTo>
                    <a:lnTo>
                      <a:pt x="69" y="31"/>
                    </a:lnTo>
                    <a:lnTo>
                      <a:pt x="137" y="64"/>
                    </a:lnTo>
                    <a:lnTo>
                      <a:pt x="203" y="96"/>
                    </a:lnTo>
                    <a:lnTo>
                      <a:pt x="268" y="127"/>
                    </a:lnTo>
                    <a:lnTo>
                      <a:pt x="333" y="158"/>
                    </a:lnTo>
                    <a:lnTo>
                      <a:pt x="395" y="189"/>
                    </a:lnTo>
                    <a:lnTo>
                      <a:pt x="456" y="219"/>
                    </a:lnTo>
                    <a:lnTo>
                      <a:pt x="514" y="248"/>
                    </a:lnTo>
                    <a:lnTo>
                      <a:pt x="569" y="277"/>
                    </a:lnTo>
                    <a:lnTo>
                      <a:pt x="622" y="304"/>
                    </a:lnTo>
                    <a:lnTo>
                      <a:pt x="671" y="330"/>
                    </a:lnTo>
                    <a:lnTo>
                      <a:pt x="716" y="353"/>
                    </a:lnTo>
                    <a:lnTo>
                      <a:pt x="759" y="377"/>
                    </a:lnTo>
                    <a:lnTo>
                      <a:pt x="797" y="398"/>
                    </a:lnTo>
                    <a:lnTo>
                      <a:pt x="829" y="417"/>
                    </a:lnTo>
                    <a:lnTo>
                      <a:pt x="859" y="435"/>
                    </a:lnTo>
                    <a:lnTo>
                      <a:pt x="884" y="451"/>
                    </a:lnTo>
                    <a:lnTo>
                      <a:pt x="906" y="464"/>
                    </a:lnTo>
                    <a:lnTo>
                      <a:pt x="921" y="475"/>
                    </a:lnTo>
                    <a:lnTo>
                      <a:pt x="932" y="484"/>
                    </a:lnTo>
                    <a:lnTo>
                      <a:pt x="938" y="491"/>
                    </a:lnTo>
                    <a:lnTo>
                      <a:pt x="940" y="496"/>
                    </a:lnTo>
                    <a:lnTo>
                      <a:pt x="911" y="484"/>
                    </a:lnTo>
                    <a:lnTo>
                      <a:pt x="910" y="478"/>
                    </a:lnTo>
                    <a:lnTo>
                      <a:pt x="904" y="471"/>
                    </a:lnTo>
                    <a:lnTo>
                      <a:pt x="891" y="462"/>
                    </a:lnTo>
                    <a:lnTo>
                      <a:pt x="875" y="449"/>
                    </a:lnTo>
                    <a:lnTo>
                      <a:pt x="853" y="435"/>
                    </a:lnTo>
                    <a:lnTo>
                      <a:pt x="826" y="418"/>
                    </a:lnTo>
                    <a:lnTo>
                      <a:pt x="795" y="400"/>
                    </a:lnTo>
                    <a:lnTo>
                      <a:pt x="759" y="380"/>
                    </a:lnTo>
                    <a:lnTo>
                      <a:pt x="719" y="359"/>
                    </a:lnTo>
                    <a:lnTo>
                      <a:pt x="674" y="333"/>
                    </a:lnTo>
                    <a:lnTo>
                      <a:pt x="626" y="308"/>
                    </a:lnTo>
                    <a:lnTo>
                      <a:pt x="575" y="281"/>
                    </a:lnTo>
                    <a:lnTo>
                      <a:pt x="520" y="254"/>
                    </a:lnTo>
                    <a:lnTo>
                      <a:pt x="462" y="225"/>
                    </a:lnTo>
                    <a:lnTo>
                      <a:pt x="401" y="194"/>
                    </a:lnTo>
                    <a:lnTo>
                      <a:pt x="337" y="163"/>
                    </a:lnTo>
                    <a:lnTo>
                      <a:pt x="272" y="131"/>
                    </a:lnTo>
                    <a:lnTo>
                      <a:pt x="206" y="98"/>
                    </a:lnTo>
                    <a:lnTo>
                      <a:pt x="138" y="65"/>
                    </a:lnTo>
                    <a:lnTo>
                      <a:pt x="69" y="35"/>
                    </a:lnTo>
                    <a:lnTo>
                      <a:pt x="0" y="2"/>
                    </a:lnTo>
                    <a:lnTo>
                      <a:pt x="1" y="0"/>
                    </a:lnTo>
                    <a:close/>
                  </a:path>
                </a:pathLst>
              </a:custGeom>
              <a:solidFill>
                <a:srgbClr val="C351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75" name="Freeform 1128"/>
              <p:cNvSpPr>
                <a:spLocks/>
              </p:cNvSpPr>
              <p:nvPr/>
            </p:nvSpPr>
            <p:spPr bwMode="auto">
              <a:xfrm>
                <a:off x="952" y="1244"/>
                <a:ext cx="911" cy="241"/>
              </a:xfrm>
              <a:custGeom>
                <a:avLst/>
                <a:gdLst>
                  <a:gd name="T0" fmla="*/ 911 w 911"/>
                  <a:gd name="T1" fmla="*/ 16 h 482"/>
                  <a:gd name="T2" fmla="*/ 910 w 911"/>
                  <a:gd name="T3" fmla="*/ 15 h 482"/>
                  <a:gd name="T4" fmla="*/ 904 w 911"/>
                  <a:gd name="T5" fmla="*/ 15 h 482"/>
                  <a:gd name="T6" fmla="*/ 891 w 911"/>
                  <a:gd name="T7" fmla="*/ 15 h 482"/>
                  <a:gd name="T8" fmla="*/ 875 w 911"/>
                  <a:gd name="T9" fmla="*/ 14 h 482"/>
                  <a:gd name="T10" fmla="*/ 853 w 911"/>
                  <a:gd name="T11" fmla="*/ 14 h 482"/>
                  <a:gd name="T12" fmla="*/ 826 w 911"/>
                  <a:gd name="T13" fmla="*/ 13 h 482"/>
                  <a:gd name="T14" fmla="*/ 795 w 911"/>
                  <a:gd name="T15" fmla="*/ 13 h 482"/>
                  <a:gd name="T16" fmla="*/ 759 w 911"/>
                  <a:gd name="T17" fmla="*/ 12 h 482"/>
                  <a:gd name="T18" fmla="*/ 719 w 911"/>
                  <a:gd name="T19" fmla="*/ 12 h 482"/>
                  <a:gd name="T20" fmla="*/ 674 w 911"/>
                  <a:gd name="T21" fmla="*/ 11 h 482"/>
                  <a:gd name="T22" fmla="*/ 626 w 911"/>
                  <a:gd name="T23" fmla="*/ 10 h 482"/>
                  <a:gd name="T24" fmla="*/ 575 w 911"/>
                  <a:gd name="T25" fmla="*/ 9 h 482"/>
                  <a:gd name="T26" fmla="*/ 520 w 911"/>
                  <a:gd name="T27" fmla="*/ 8 h 482"/>
                  <a:gd name="T28" fmla="*/ 462 w 911"/>
                  <a:gd name="T29" fmla="*/ 7 h 482"/>
                  <a:gd name="T30" fmla="*/ 401 w 911"/>
                  <a:gd name="T31" fmla="*/ 6 h 482"/>
                  <a:gd name="T32" fmla="*/ 337 w 911"/>
                  <a:gd name="T33" fmla="*/ 6 h 482"/>
                  <a:gd name="T34" fmla="*/ 272 w 911"/>
                  <a:gd name="T35" fmla="*/ 5 h 482"/>
                  <a:gd name="T36" fmla="*/ 206 w 911"/>
                  <a:gd name="T37" fmla="*/ 3 h 482"/>
                  <a:gd name="T38" fmla="*/ 138 w 911"/>
                  <a:gd name="T39" fmla="*/ 2 h 482"/>
                  <a:gd name="T40" fmla="*/ 69 w 911"/>
                  <a:gd name="T41" fmla="*/ 2 h 482"/>
                  <a:gd name="T42" fmla="*/ 0 w 911"/>
                  <a:gd name="T43" fmla="*/ 0 h 482"/>
                  <a:gd name="T44" fmla="*/ 0 w 911"/>
                  <a:gd name="T45" fmla="*/ 1 h 482"/>
                  <a:gd name="T46" fmla="*/ 66 w 911"/>
                  <a:gd name="T47" fmla="*/ 2 h 482"/>
                  <a:gd name="T48" fmla="*/ 132 w 911"/>
                  <a:gd name="T49" fmla="*/ 2 h 482"/>
                  <a:gd name="T50" fmla="*/ 199 w 911"/>
                  <a:gd name="T51" fmla="*/ 3 h 482"/>
                  <a:gd name="T52" fmla="*/ 264 w 911"/>
                  <a:gd name="T53" fmla="*/ 4 h 482"/>
                  <a:gd name="T54" fmla="*/ 326 w 911"/>
                  <a:gd name="T55" fmla="*/ 5 h 482"/>
                  <a:gd name="T56" fmla="*/ 387 w 911"/>
                  <a:gd name="T57" fmla="*/ 6 h 482"/>
                  <a:gd name="T58" fmla="*/ 446 w 911"/>
                  <a:gd name="T59" fmla="*/ 7 h 482"/>
                  <a:gd name="T60" fmla="*/ 503 w 911"/>
                  <a:gd name="T61" fmla="*/ 8 h 482"/>
                  <a:gd name="T62" fmla="*/ 555 w 911"/>
                  <a:gd name="T63" fmla="*/ 9 h 482"/>
                  <a:gd name="T64" fmla="*/ 606 w 911"/>
                  <a:gd name="T65" fmla="*/ 10 h 482"/>
                  <a:gd name="T66" fmla="*/ 653 w 911"/>
                  <a:gd name="T67" fmla="*/ 11 h 482"/>
                  <a:gd name="T68" fmla="*/ 695 w 911"/>
                  <a:gd name="T69" fmla="*/ 11 h 482"/>
                  <a:gd name="T70" fmla="*/ 735 w 911"/>
                  <a:gd name="T71" fmla="*/ 12 h 482"/>
                  <a:gd name="T72" fmla="*/ 770 w 911"/>
                  <a:gd name="T73" fmla="*/ 13 h 482"/>
                  <a:gd name="T74" fmla="*/ 800 w 911"/>
                  <a:gd name="T75" fmla="*/ 13 h 482"/>
                  <a:gd name="T76" fmla="*/ 825 w 911"/>
                  <a:gd name="T77" fmla="*/ 14 h 482"/>
                  <a:gd name="T78" fmla="*/ 846 w 911"/>
                  <a:gd name="T79" fmla="*/ 14 h 482"/>
                  <a:gd name="T80" fmla="*/ 863 w 911"/>
                  <a:gd name="T81" fmla="*/ 14 h 482"/>
                  <a:gd name="T82" fmla="*/ 875 w 911"/>
                  <a:gd name="T83" fmla="*/ 15 h 482"/>
                  <a:gd name="T84" fmla="*/ 882 w 911"/>
                  <a:gd name="T85" fmla="*/ 15 h 482"/>
                  <a:gd name="T86" fmla="*/ 883 w 911"/>
                  <a:gd name="T87" fmla="*/ 15 h 482"/>
                  <a:gd name="T88" fmla="*/ 911 w 911"/>
                  <a:gd name="T89" fmla="*/ 16 h 4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1" h="482">
                    <a:moveTo>
                      <a:pt x="911" y="482"/>
                    </a:moveTo>
                    <a:lnTo>
                      <a:pt x="910" y="476"/>
                    </a:lnTo>
                    <a:lnTo>
                      <a:pt x="904" y="469"/>
                    </a:lnTo>
                    <a:lnTo>
                      <a:pt x="891" y="460"/>
                    </a:lnTo>
                    <a:lnTo>
                      <a:pt x="875" y="447"/>
                    </a:lnTo>
                    <a:lnTo>
                      <a:pt x="853" y="433"/>
                    </a:lnTo>
                    <a:lnTo>
                      <a:pt x="826" y="416"/>
                    </a:lnTo>
                    <a:lnTo>
                      <a:pt x="795" y="398"/>
                    </a:lnTo>
                    <a:lnTo>
                      <a:pt x="759" y="378"/>
                    </a:lnTo>
                    <a:lnTo>
                      <a:pt x="719" y="357"/>
                    </a:lnTo>
                    <a:lnTo>
                      <a:pt x="674" y="331"/>
                    </a:lnTo>
                    <a:lnTo>
                      <a:pt x="626" y="306"/>
                    </a:lnTo>
                    <a:lnTo>
                      <a:pt x="575" y="279"/>
                    </a:lnTo>
                    <a:lnTo>
                      <a:pt x="520" y="252"/>
                    </a:lnTo>
                    <a:lnTo>
                      <a:pt x="462" y="223"/>
                    </a:lnTo>
                    <a:lnTo>
                      <a:pt x="401" y="192"/>
                    </a:lnTo>
                    <a:lnTo>
                      <a:pt x="337" y="161"/>
                    </a:lnTo>
                    <a:lnTo>
                      <a:pt x="272" y="129"/>
                    </a:lnTo>
                    <a:lnTo>
                      <a:pt x="206" y="96"/>
                    </a:lnTo>
                    <a:lnTo>
                      <a:pt x="138" y="63"/>
                    </a:lnTo>
                    <a:lnTo>
                      <a:pt x="69" y="33"/>
                    </a:lnTo>
                    <a:lnTo>
                      <a:pt x="0" y="0"/>
                    </a:lnTo>
                    <a:lnTo>
                      <a:pt x="0" y="2"/>
                    </a:lnTo>
                    <a:lnTo>
                      <a:pt x="66" y="33"/>
                    </a:lnTo>
                    <a:lnTo>
                      <a:pt x="132" y="63"/>
                    </a:lnTo>
                    <a:lnTo>
                      <a:pt x="199" y="96"/>
                    </a:lnTo>
                    <a:lnTo>
                      <a:pt x="264" y="127"/>
                    </a:lnTo>
                    <a:lnTo>
                      <a:pt x="326" y="158"/>
                    </a:lnTo>
                    <a:lnTo>
                      <a:pt x="387" y="187"/>
                    </a:lnTo>
                    <a:lnTo>
                      <a:pt x="446" y="217"/>
                    </a:lnTo>
                    <a:lnTo>
                      <a:pt x="503" y="244"/>
                    </a:lnTo>
                    <a:lnTo>
                      <a:pt x="555" y="272"/>
                    </a:lnTo>
                    <a:lnTo>
                      <a:pt x="606" y="299"/>
                    </a:lnTo>
                    <a:lnTo>
                      <a:pt x="653" y="322"/>
                    </a:lnTo>
                    <a:lnTo>
                      <a:pt x="695" y="346"/>
                    </a:lnTo>
                    <a:lnTo>
                      <a:pt x="735" y="368"/>
                    </a:lnTo>
                    <a:lnTo>
                      <a:pt x="770" y="387"/>
                    </a:lnTo>
                    <a:lnTo>
                      <a:pt x="800" y="406"/>
                    </a:lnTo>
                    <a:lnTo>
                      <a:pt x="825" y="422"/>
                    </a:lnTo>
                    <a:lnTo>
                      <a:pt x="846" y="435"/>
                    </a:lnTo>
                    <a:lnTo>
                      <a:pt x="863" y="447"/>
                    </a:lnTo>
                    <a:lnTo>
                      <a:pt x="875" y="456"/>
                    </a:lnTo>
                    <a:lnTo>
                      <a:pt x="882" y="463"/>
                    </a:lnTo>
                    <a:lnTo>
                      <a:pt x="883" y="467"/>
                    </a:lnTo>
                    <a:lnTo>
                      <a:pt x="911" y="482"/>
                    </a:lnTo>
                    <a:close/>
                  </a:path>
                </a:pathLst>
              </a:custGeom>
              <a:solidFill>
                <a:srgbClr val="C655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76" name="Freeform 1129"/>
              <p:cNvSpPr>
                <a:spLocks/>
              </p:cNvSpPr>
              <p:nvPr/>
            </p:nvSpPr>
            <p:spPr bwMode="auto">
              <a:xfrm>
                <a:off x="952" y="1245"/>
                <a:ext cx="883" cy="233"/>
              </a:xfrm>
              <a:custGeom>
                <a:avLst/>
                <a:gdLst>
                  <a:gd name="T0" fmla="*/ 0 w 883"/>
                  <a:gd name="T1" fmla="*/ 0 h 465"/>
                  <a:gd name="T2" fmla="*/ 66 w 883"/>
                  <a:gd name="T3" fmla="*/ 1 h 465"/>
                  <a:gd name="T4" fmla="*/ 132 w 883"/>
                  <a:gd name="T5" fmla="*/ 2 h 465"/>
                  <a:gd name="T6" fmla="*/ 199 w 883"/>
                  <a:gd name="T7" fmla="*/ 3 h 465"/>
                  <a:gd name="T8" fmla="*/ 264 w 883"/>
                  <a:gd name="T9" fmla="*/ 4 h 465"/>
                  <a:gd name="T10" fmla="*/ 326 w 883"/>
                  <a:gd name="T11" fmla="*/ 5 h 465"/>
                  <a:gd name="T12" fmla="*/ 387 w 883"/>
                  <a:gd name="T13" fmla="*/ 6 h 465"/>
                  <a:gd name="T14" fmla="*/ 446 w 883"/>
                  <a:gd name="T15" fmla="*/ 7 h 465"/>
                  <a:gd name="T16" fmla="*/ 503 w 883"/>
                  <a:gd name="T17" fmla="*/ 8 h 465"/>
                  <a:gd name="T18" fmla="*/ 555 w 883"/>
                  <a:gd name="T19" fmla="*/ 9 h 465"/>
                  <a:gd name="T20" fmla="*/ 606 w 883"/>
                  <a:gd name="T21" fmla="*/ 10 h 465"/>
                  <a:gd name="T22" fmla="*/ 653 w 883"/>
                  <a:gd name="T23" fmla="*/ 10 h 465"/>
                  <a:gd name="T24" fmla="*/ 695 w 883"/>
                  <a:gd name="T25" fmla="*/ 11 h 465"/>
                  <a:gd name="T26" fmla="*/ 735 w 883"/>
                  <a:gd name="T27" fmla="*/ 12 h 465"/>
                  <a:gd name="T28" fmla="*/ 770 w 883"/>
                  <a:gd name="T29" fmla="*/ 13 h 465"/>
                  <a:gd name="T30" fmla="*/ 800 w 883"/>
                  <a:gd name="T31" fmla="*/ 13 h 465"/>
                  <a:gd name="T32" fmla="*/ 825 w 883"/>
                  <a:gd name="T33" fmla="*/ 14 h 465"/>
                  <a:gd name="T34" fmla="*/ 846 w 883"/>
                  <a:gd name="T35" fmla="*/ 14 h 465"/>
                  <a:gd name="T36" fmla="*/ 863 w 883"/>
                  <a:gd name="T37" fmla="*/ 14 h 465"/>
                  <a:gd name="T38" fmla="*/ 875 w 883"/>
                  <a:gd name="T39" fmla="*/ 15 h 465"/>
                  <a:gd name="T40" fmla="*/ 882 w 883"/>
                  <a:gd name="T41" fmla="*/ 15 h 465"/>
                  <a:gd name="T42" fmla="*/ 883 w 883"/>
                  <a:gd name="T43" fmla="*/ 15 h 465"/>
                  <a:gd name="T44" fmla="*/ 852 w 883"/>
                  <a:gd name="T45" fmla="*/ 15 h 465"/>
                  <a:gd name="T46" fmla="*/ 850 w 883"/>
                  <a:gd name="T47" fmla="*/ 14 h 465"/>
                  <a:gd name="T48" fmla="*/ 843 w 883"/>
                  <a:gd name="T49" fmla="*/ 14 h 465"/>
                  <a:gd name="T50" fmla="*/ 834 w 883"/>
                  <a:gd name="T51" fmla="*/ 14 h 465"/>
                  <a:gd name="T52" fmla="*/ 817 w 883"/>
                  <a:gd name="T53" fmla="*/ 14 h 465"/>
                  <a:gd name="T54" fmla="*/ 797 w 883"/>
                  <a:gd name="T55" fmla="*/ 13 h 465"/>
                  <a:gd name="T56" fmla="*/ 771 w 883"/>
                  <a:gd name="T57" fmla="*/ 13 h 465"/>
                  <a:gd name="T58" fmla="*/ 743 w 883"/>
                  <a:gd name="T59" fmla="*/ 12 h 465"/>
                  <a:gd name="T60" fmla="*/ 709 w 883"/>
                  <a:gd name="T61" fmla="*/ 12 h 465"/>
                  <a:gd name="T62" fmla="*/ 671 w 883"/>
                  <a:gd name="T63" fmla="*/ 11 h 465"/>
                  <a:gd name="T64" fmla="*/ 630 w 883"/>
                  <a:gd name="T65" fmla="*/ 10 h 465"/>
                  <a:gd name="T66" fmla="*/ 585 w 883"/>
                  <a:gd name="T67" fmla="*/ 9 h 465"/>
                  <a:gd name="T68" fmla="*/ 537 w 883"/>
                  <a:gd name="T69" fmla="*/ 9 h 465"/>
                  <a:gd name="T70" fmla="*/ 484 w 883"/>
                  <a:gd name="T71" fmla="*/ 8 h 465"/>
                  <a:gd name="T72" fmla="*/ 431 w 883"/>
                  <a:gd name="T73" fmla="*/ 7 h 465"/>
                  <a:gd name="T74" fmla="*/ 374 w 883"/>
                  <a:gd name="T75" fmla="*/ 6 h 465"/>
                  <a:gd name="T76" fmla="*/ 315 w 883"/>
                  <a:gd name="T77" fmla="*/ 5 h 465"/>
                  <a:gd name="T78" fmla="*/ 254 w 883"/>
                  <a:gd name="T79" fmla="*/ 4 h 465"/>
                  <a:gd name="T80" fmla="*/ 192 w 883"/>
                  <a:gd name="T81" fmla="*/ 3 h 465"/>
                  <a:gd name="T82" fmla="*/ 128 w 883"/>
                  <a:gd name="T83" fmla="*/ 2 h 465"/>
                  <a:gd name="T84" fmla="*/ 63 w 883"/>
                  <a:gd name="T85" fmla="*/ 1 h 465"/>
                  <a:gd name="T86" fmla="*/ 0 w 883"/>
                  <a:gd name="T87" fmla="*/ 0 h 465"/>
                  <a:gd name="T88" fmla="*/ 0 w 883"/>
                  <a:gd name="T89" fmla="*/ 0 h 4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83" h="465">
                    <a:moveTo>
                      <a:pt x="0" y="0"/>
                    </a:moveTo>
                    <a:lnTo>
                      <a:pt x="66" y="31"/>
                    </a:lnTo>
                    <a:lnTo>
                      <a:pt x="132" y="61"/>
                    </a:lnTo>
                    <a:lnTo>
                      <a:pt x="199" y="94"/>
                    </a:lnTo>
                    <a:lnTo>
                      <a:pt x="264" y="125"/>
                    </a:lnTo>
                    <a:lnTo>
                      <a:pt x="326" y="156"/>
                    </a:lnTo>
                    <a:lnTo>
                      <a:pt x="387" y="185"/>
                    </a:lnTo>
                    <a:lnTo>
                      <a:pt x="446" y="215"/>
                    </a:lnTo>
                    <a:lnTo>
                      <a:pt x="503" y="242"/>
                    </a:lnTo>
                    <a:lnTo>
                      <a:pt x="555" y="270"/>
                    </a:lnTo>
                    <a:lnTo>
                      <a:pt x="606" y="297"/>
                    </a:lnTo>
                    <a:lnTo>
                      <a:pt x="653" y="320"/>
                    </a:lnTo>
                    <a:lnTo>
                      <a:pt x="695" y="344"/>
                    </a:lnTo>
                    <a:lnTo>
                      <a:pt x="735" y="366"/>
                    </a:lnTo>
                    <a:lnTo>
                      <a:pt x="770" y="385"/>
                    </a:lnTo>
                    <a:lnTo>
                      <a:pt x="800" y="404"/>
                    </a:lnTo>
                    <a:lnTo>
                      <a:pt x="825" y="420"/>
                    </a:lnTo>
                    <a:lnTo>
                      <a:pt x="846" y="433"/>
                    </a:lnTo>
                    <a:lnTo>
                      <a:pt x="863" y="445"/>
                    </a:lnTo>
                    <a:lnTo>
                      <a:pt x="875" y="454"/>
                    </a:lnTo>
                    <a:lnTo>
                      <a:pt x="882" y="461"/>
                    </a:lnTo>
                    <a:lnTo>
                      <a:pt x="883" y="465"/>
                    </a:lnTo>
                    <a:lnTo>
                      <a:pt x="852" y="451"/>
                    </a:lnTo>
                    <a:lnTo>
                      <a:pt x="850" y="447"/>
                    </a:lnTo>
                    <a:lnTo>
                      <a:pt x="843" y="440"/>
                    </a:lnTo>
                    <a:lnTo>
                      <a:pt x="834" y="431"/>
                    </a:lnTo>
                    <a:lnTo>
                      <a:pt x="817" y="420"/>
                    </a:lnTo>
                    <a:lnTo>
                      <a:pt x="797" y="407"/>
                    </a:lnTo>
                    <a:lnTo>
                      <a:pt x="771" y="391"/>
                    </a:lnTo>
                    <a:lnTo>
                      <a:pt x="743" y="375"/>
                    </a:lnTo>
                    <a:lnTo>
                      <a:pt x="709" y="355"/>
                    </a:lnTo>
                    <a:lnTo>
                      <a:pt x="671" y="335"/>
                    </a:lnTo>
                    <a:lnTo>
                      <a:pt x="630" y="311"/>
                    </a:lnTo>
                    <a:lnTo>
                      <a:pt x="585" y="288"/>
                    </a:lnTo>
                    <a:lnTo>
                      <a:pt x="537" y="262"/>
                    </a:lnTo>
                    <a:lnTo>
                      <a:pt x="484" y="237"/>
                    </a:lnTo>
                    <a:lnTo>
                      <a:pt x="431" y="208"/>
                    </a:lnTo>
                    <a:lnTo>
                      <a:pt x="374" y="181"/>
                    </a:lnTo>
                    <a:lnTo>
                      <a:pt x="315" y="152"/>
                    </a:lnTo>
                    <a:lnTo>
                      <a:pt x="254" y="121"/>
                    </a:lnTo>
                    <a:lnTo>
                      <a:pt x="192" y="92"/>
                    </a:lnTo>
                    <a:lnTo>
                      <a:pt x="128" y="61"/>
                    </a:lnTo>
                    <a:lnTo>
                      <a:pt x="63" y="31"/>
                    </a:lnTo>
                    <a:lnTo>
                      <a:pt x="0" y="0"/>
                    </a:lnTo>
                    <a:close/>
                  </a:path>
                </a:pathLst>
              </a:custGeom>
              <a:solidFill>
                <a:srgbClr val="C85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77" name="Freeform 1130"/>
              <p:cNvSpPr>
                <a:spLocks/>
              </p:cNvSpPr>
              <p:nvPr/>
            </p:nvSpPr>
            <p:spPr bwMode="auto">
              <a:xfrm>
                <a:off x="950" y="1245"/>
                <a:ext cx="854" cy="225"/>
              </a:xfrm>
              <a:custGeom>
                <a:avLst/>
                <a:gdLst>
                  <a:gd name="T0" fmla="*/ 854 w 854"/>
                  <a:gd name="T1" fmla="*/ 14 h 451"/>
                  <a:gd name="T2" fmla="*/ 852 w 854"/>
                  <a:gd name="T3" fmla="*/ 13 h 451"/>
                  <a:gd name="T4" fmla="*/ 845 w 854"/>
                  <a:gd name="T5" fmla="*/ 13 h 451"/>
                  <a:gd name="T6" fmla="*/ 836 w 854"/>
                  <a:gd name="T7" fmla="*/ 13 h 451"/>
                  <a:gd name="T8" fmla="*/ 819 w 854"/>
                  <a:gd name="T9" fmla="*/ 13 h 451"/>
                  <a:gd name="T10" fmla="*/ 799 w 854"/>
                  <a:gd name="T11" fmla="*/ 12 h 451"/>
                  <a:gd name="T12" fmla="*/ 773 w 854"/>
                  <a:gd name="T13" fmla="*/ 12 h 451"/>
                  <a:gd name="T14" fmla="*/ 745 w 854"/>
                  <a:gd name="T15" fmla="*/ 11 h 451"/>
                  <a:gd name="T16" fmla="*/ 711 w 854"/>
                  <a:gd name="T17" fmla="*/ 11 h 451"/>
                  <a:gd name="T18" fmla="*/ 673 w 854"/>
                  <a:gd name="T19" fmla="*/ 10 h 451"/>
                  <a:gd name="T20" fmla="*/ 632 w 854"/>
                  <a:gd name="T21" fmla="*/ 9 h 451"/>
                  <a:gd name="T22" fmla="*/ 587 w 854"/>
                  <a:gd name="T23" fmla="*/ 9 h 451"/>
                  <a:gd name="T24" fmla="*/ 539 w 854"/>
                  <a:gd name="T25" fmla="*/ 8 h 451"/>
                  <a:gd name="T26" fmla="*/ 486 w 854"/>
                  <a:gd name="T27" fmla="*/ 7 h 451"/>
                  <a:gd name="T28" fmla="*/ 433 w 854"/>
                  <a:gd name="T29" fmla="*/ 6 h 451"/>
                  <a:gd name="T30" fmla="*/ 376 w 854"/>
                  <a:gd name="T31" fmla="*/ 5 h 451"/>
                  <a:gd name="T32" fmla="*/ 317 w 854"/>
                  <a:gd name="T33" fmla="*/ 4 h 451"/>
                  <a:gd name="T34" fmla="*/ 256 w 854"/>
                  <a:gd name="T35" fmla="*/ 3 h 451"/>
                  <a:gd name="T36" fmla="*/ 194 w 854"/>
                  <a:gd name="T37" fmla="*/ 2 h 451"/>
                  <a:gd name="T38" fmla="*/ 130 w 854"/>
                  <a:gd name="T39" fmla="*/ 1 h 451"/>
                  <a:gd name="T40" fmla="*/ 65 w 854"/>
                  <a:gd name="T41" fmla="*/ 0 h 451"/>
                  <a:gd name="T42" fmla="*/ 2 w 854"/>
                  <a:gd name="T43" fmla="*/ 0 h 451"/>
                  <a:gd name="T44" fmla="*/ 0 w 854"/>
                  <a:gd name="T45" fmla="*/ 0 h 451"/>
                  <a:gd name="T46" fmla="*/ 67 w 854"/>
                  <a:gd name="T47" fmla="*/ 1 h 451"/>
                  <a:gd name="T48" fmla="*/ 130 w 854"/>
                  <a:gd name="T49" fmla="*/ 1 h 451"/>
                  <a:gd name="T50" fmla="*/ 195 w 854"/>
                  <a:gd name="T51" fmla="*/ 2 h 451"/>
                  <a:gd name="T52" fmla="*/ 257 w 854"/>
                  <a:gd name="T53" fmla="*/ 3 h 451"/>
                  <a:gd name="T54" fmla="*/ 318 w 854"/>
                  <a:gd name="T55" fmla="*/ 4 h 451"/>
                  <a:gd name="T56" fmla="*/ 378 w 854"/>
                  <a:gd name="T57" fmla="*/ 5 h 451"/>
                  <a:gd name="T58" fmla="*/ 434 w 854"/>
                  <a:gd name="T59" fmla="*/ 6 h 451"/>
                  <a:gd name="T60" fmla="*/ 488 w 854"/>
                  <a:gd name="T61" fmla="*/ 7 h 451"/>
                  <a:gd name="T62" fmla="*/ 539 w 854"/>
                  <a:gd name="T63" fmla="*/ 8 h 451"/>
                  <a:gd name="T64" fmla="*/ 587 w 854"/>
                  <a:gd name="T65" fmla="*/ 9 h 451"/>
                  <a:gd name="T66" fmla="*/ 631 w 854"/>
                  <a:gd name="T67" fmla="*/ 9 h 451"/>
                  <a:gd name="T68" fmla="*/ 670 w 854"/>
                  <a:gd name="T69" fmla="*/ 10 h 451"/>
                  <a:gd name="T70" fmla="*/ 706 w 854"/>
                  <a:gd name="T71" fmla="*/ 11 h 451"/>
                  <a:gd name="T72" fmla="*/ 737 w 854"/>
                  <a:gd name="T73" fmla="*/ 11 h 451"/>
                  <a:gd name="T74" fmla="*/ 763 w 854"/>
                  <a:gd name="T75" fmla="*/ 12 h 451"/>
                  <a:gd name="T76" fmla="*/ 785 w 854"/>
                  <a:gd name="T77" fmla="*/ 12 h 451"/>
                  <a:gd name="T78" fmla="*/ 802 w 854"/>
                  <a:gd name="T79" fmla="*/ 12 h 451"/>
                  <a:gd name="T80" fmla="*/ 813 w 854"/>
                  <a:gd name="T81" fmla="*/ 13 h 451"/>
                  <a:gd name="T82" fmla="*/ 820 w 854"/>
                  <a:gd name="T83" fmla="*/ 13 h 451"/>
                  <a:gd name="T84" fmla="*/ 821 w 854"/>
                  <a:gd name="T85" fmla="*/ 13 h 451"/>
                  <a:gd name="T86" fmla="*/ 854 w 854"/>
                  <a:gd name="T87" fmla="*/ 14 h 4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4" h="451">
                    <a:moveTo>
                      <a:pt x="854" y="451"/>
                    </a:moveTo>
                    <a:lnTo>
                      <a:pt x="852" y="447"/>
                    </a:lnTo>
                    <a:lnTo>
                      <a:pt x="845" y="440"/>
                    </a:lnTo>
                    <a:lnTo>
                      <a:pt x="836" y="431"/>
                    </a:lnTo>
                    <a:lnTo>
                      <a:pt x="819" y="420"/>
                    </a:lnTo>
                    <a:lnTo>
                      <a:pt x="799" y="407"/>
                    </a:lnTo>
                    <a:lnTo>
                      <a:pt x="773" y="391"/>
                    </a:lnTo>
                    <a:lnTo>
                      <a:pt x="745" y="375"/>
                    </a:lnTo>
                    <a:lnTo>
                      <a:pt x="711" y="355"/>
                    </a:lnTo>
                    <a:lnTo>
                      <a:pt x="673" y="335"/>
                    </a:lnTo>
                    <a:lnTo>
                      <a:pt x="632" y="311"/>
                    </a:lnTo>
                    <a:lnTo>
                      <a:pt x="587" y="288"/>
                    </a:lnTo>
                    <a:lnTo>
                      <a:pt x="539" y="262"/>
                    </a:lnTo>
                    <a:lnTo>
                      <a:pt x="486" y="237"/>
                    </a:lnTo>
                    <a:lnTo>
                      <a:pt x="433" y="208"/>
                    </a:lnTo>
                    <a:lnTo>
                      <a:pt x="376" y="181"/>
                    </a:lnTo>
                    <a:lnTo>
                      <a:pt x="317" y="152"/>
                    </a:lnTo>
                    <a:lnTo>
                      <a:pt x="256" y="121"/>
                    </a:lnTo>
                    <a:lnTo>
                      <a:pt x="194" y="92"/>
                    </a:lnTo>
                    <a:lnTo>
                      <a:pt x="130" y="61"/>
                    </a:lnTo>
                    <a:lnTo>
                      <a:pt x="65" y="31"/>
                    </a:lnTo>
                    <a:lnTo>
                      <a:pt x="2" y="0"/>
                    </a:lnTo>
                    <a:lnTo>
                      <a:pt x="0" y="2"/>
                    </a:lnTo>
                    <a:lnTo>
                      <a:pt x="67" y="32"/>
                    </a:lnTo>
                    <a:lnTo>
                      <a:pt x="130" y="63"/>
                    </a:lnTo>
                    <a:lnTo>
                      <a:pt x="195" y="94"/>
                    </a:lnTo>
                    <a:lnTo>
                      <a:pt x="257" y="125"/>
                    </a:lnTo>
                    <a:lnTo>
                      <a:pt x="318" y="154"/>
                    </a:lnTo>
                    <a:lnTo>
                      <a:pt x="378" y="185"/>
                    </a:lnTo>
                    <a:lnTo>
                      <a:pt x="434" y="212"/>
                    </a:lnTo>
                    <a:lnTo>
                      <a:pt x="488" y="239"/>
                    </a:lnTo>
                    <a:lnTo>
                      <a:pt x="539" y="266"/>
                    </a:lnTo>
                    <a:lnTo>
                      <a:pt x="587" y="291"/>
                    </a:lnTo>
                    <a:lnTo>
                      <a:pt x="631" y="313"/>
                    </a:lnTo>
                    <a:lnTo>
                      <a:pt x="670" y="335"/>
                    </a:lnTo>
                    <a:lnTo>
                      <a:pt x="706" y="355"/>
                    </a:lnTo>
                    <a:lnTo>
                      <a:pt x="737" y="373"/>
                    </a:lnTo>
                    <a:lnTo>
                      <a:pt x="763" y="389"/>
                    </a:lnTo>
                    <a:lnTo>
                      <a:pt x="785" y="404"/>
                    </a:lnTo>
                    <a:lnTo>
                      <a:pt x="802" y="414"/>
                    </a:lnTo>
                    <a:lnTo>
                      <a:pt x="813" y="425"/>
                    </a:lnTo>
                    <a:lnTo>
                      <a:pt x="820" y="431"/>
                    </a:lnTo>
                    <a:lnTo>
                      <a:pt x="821" y="436"/>
                    </a:lnTo>
                    <a:lnTo>
                      <a:pt x="854" y="451"/>
                    </a:lnTo>
                    <a:close/>
                  </a:path>
                </a:pathLst>
              </a:custGeom>
              <a:solidFill>
                <a:srgbClr val="CB5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678" name="Freeform 1131"/>
              <p:cNvSpPr>
                <a:spLocks/>
              </p:cNvSpPr>
              <p:nvPr/>
            </p:nvSpPr>
            <p:spPr bwMode="auto">
              <a:xfrm>
                <a:off x="950" y="1246"/>
                <a:ext cx="821" cy="217"/>
              </a:xfrm>
              <a:custGeom>
                <a:avLst/>
                <a:gdLst>
                  <a:gd name="T0" fmla="*/ 0 w 821"/>
                  <a:gd name="T1" fmla="*/ 0 h 434"/>
                  <a:gd name="T2" fmla="*/ 67 w 821"/>
                  <a:gd name="T3" fmla="*/ 1 h 434"/>
                  <a:gd name="T4" fmla="*/ 130 w 821"/>
                  <a:gd name="T5" fmla="*/ 2 h 434"/>
                  <a:gd name="T6" fmla="*/ 195 w 821"/>
                  <a:gd name="T7" fmla="*/ 3 h 434"/>
                  <a:gd name="T8" fmla="*/ 257 w 821"/>
                  <a:gd name="T9" fmla="*/ 4 h 434"/>
                  <a:gd name="T10" fmla="*/ 318 w 821"/>
                  <a:gd name="T11" fmla="*/ 5 h 434"/>
                  <a:gd name="T12" fmla="*/ 378 w 821"/>
                  <a:gd name="T13" fmla="*/ 6 h 434"/>
                  <a:gd name="T14" fmla="*/ 434 w 821"/>
                  <a:gd name="T15" fmla="*/ 7 h 434"/>
                  <a:gd name="T16" fmla="*/ 488 w 821"/>
                  <a:gd name="T17" fmla="*/ 8 h 434"/>
                  <a:gd name="T18" fmla="*/ 539 w 821"/>
                  <a:gd name="T19" fmla="*/ 9 h 434"/>
                  <a:gd name="T20" fmla="*/ 587 w 821"/>
                  <a:gd name="T21" fmla="*/ 10 h 434"/>
                  <a:gd name="T22" fmla="*/ 631 w 821"/>
                  <a:gd name="T23" fmla="*/ 10 h 434"/>
                  <a:gd name="T24" fmla="*/ 670 w 821"/>
                  <a:gd name="T25" fmla="*/ 11 h 434"/>
                  <a:gd name="T26" fmla="*/ 706 w 821"/>
                  <a:gd name="T27" fmla="*/ 12 h 434"/>
                  <a:gd name="T28" fmla="*/ 737 w 821"/>
                  <a:gd name="T29" fmla="*/ 12 h 434"/>
                  <a:gd name="T30" fmla="*/ 763 w 821"/>
                  <a:gd name="T31" fmla="*/ 13 h 434"/>
                  <a:gd name="T32" fmla="*/ 785 w 821"/>
                  <a:gd name="T33" fmla="*/ 13 h 434"/>
                  <a:gd name="T34" fmla="*/ 802 w 821"/>
                  <a:gd name="T35" fmla="*/ 13 h 434"/>
                  <a:gd name="T36" fmla="*/ 813 w 821"/>
                  <a:gd name="T37" fmla="*/ 14 h 434"/>
                  <a:gd name="T38" fmla="*/ 820 w 821"/>
                  <a:gd name="T39" fmla="*/ 14 h 434"/>
                  <a:gd name="T40" fmla="*/ 821 w 821"/>
                  <a:gd name="T41" fmla="*/ 14 h 434"/>
                  <a:gd name="T42" fmla="*/ 787 w 821"/>
                  <a:gd name="T43" fmla="*/ 14 h 434"/>
                  <a:gd name="T44" fmla="*/ 786 w 821"/>
                  <a:gd name="T45" fmla="*/ 13 h 434"/>
                  <a:gd name="T46" fmla="*/ 779 w 821"/>
                  <a:gd name="T47" fmla="*/ 13 h 434"/>
                  <a:gd name="T48" fmla="*/ 768 w 821"/>
                  <a:gd name="T49" fmla="*/ 13 h 434"/>
                  <a:gd name="T50" fmla="*/ 752 w 821"/>
                  <a:gd name="T51" fmla="*/ 13 h 434"/>
                  <a:gd name="T52" fmla="*/ 731 w 821"/>
                  <a:gd name="T53" fmla="*/ 12 h 434"/>
                  <a:gd name="T54" fmla="*/ 706 w 821"/>
                  <a:gd name="T55" fmla="*/ 12 h 434"/>
                  <a:gd name="T56" fmla="*/ 676 w 821"/>
                  <a:gd name="T57" fmla="*/ 11 h 434"/>
                  <a:gd name="T58" fmla="*/ 642 w 821"/>
                  <a:gd name="T59" fmla="*/ 11 h 434"/>
                  <a:gd name="T60" fmla="*/ 604 w 821"/>
                  <a:gd name="T61" fmla="*/ 10 h 434"/>
                  <a:gd name="T62" fmla="*/ 561 w 821"/>
                  <a:gd name="T63" fmla="*/ 9 h 434"/>
                  <a:gd name="T64" fmla="*/ 516 w 821"/>
                  <a:gd name="T65" fmla="*/ 8 h 434"/>
                  <a:gd name="T66" fmla="*/ 468 w 821"/>
                  <a:gd name="T67" fmla="*/ 8 h 434"/>
                  <a:gd name="T68" fmla="*/ 416 w 821"/>
                  <a:gd name="T69" fmla="*/ 7 h 434"/>
                  <a:gd name="T70" fmla="*/ 362 w 821"/>
                  <a:gd name="T71" fmla="*/ 6 h 434"/>
                  <a:gd name="T72" fmla="*/ 305 w 821"/>
                  <a:gd name="T73" fmla="*/ 5 h 434"/>
                  <a:gd name="T74" fmla="*/ 246 w 821"/>
                  <a:gd name="T75" fmla="*/ 4 h 434"/>
                  <a:gd name="T76" fmla="*/ 187 w 821"/>
                  <a:gd name="T77" fmla="*/ 3 h 434"/>
                  <a:gd name="T78" fmla="*/ 125 w 821"/>
                  <a:gd name="T79" fmla="*/ 2 h 434"/>
                  <a:gd name="T80" fmla="*/ 62 w 821"/>
                  <a:gd name="T81" fmla="*/ 1 h 434"/>
                  <a:gd name="T82" fmla="*/ 0 w 821"/>
                  <a:gd name="T83" fmla="*/ 1 h 434"/>
                  <a:gd name="T84" fmla="*/ 0 w 821"/>
                  <a:gd name="T85" fmla="*/ 0 h 4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1" h="434">
                    <a:moveTo>
                      <a:pt x="0" y="0"/>
                    </a:moveTo>
                    <a:lnTo>
                      <a:pt x="67" y="30"/>
                    </a:lnTo>
                    <a:lnTo>
                      <a:pt x="130" y="61"/>
                    </a:lnTo>
                    <a:lnTo>
                      <a:pt x="195" y="92"/>
                    </a:lnTo>
                    <a:lnTo>
                      <a:pt x="257" y="123"/>
                    </a:lnTo>
                    <a:lnTo>
                      <a:pt x="318" y="152"/>
                    </a:lnTo>
                    <a:lnTo>
                      <a:pt x="378" y="183"/>
                    </a:lnTo>
                    <a:lnTo>
                      <a:pt x="434" y="210"/>
                    </a:lnTo>
                    <a:lnTo>
                      <a:pt x="488" y="237"/>
                    </a:lnTo>
                    <a:lnTo>
                      <a:pt x="539" y="264"/>
                    </a:lnTo>
                    <a:lnTo>
                      <a:pt x="587" y="289"/>
                    </a:lnTo>
                    <a:lnTo>
                      <a:pt x="631" y="311"/>
                    </a:lnTo>
                    <a:lnTo>
                      <a:pt x="670" y="333"/>
                    </a:lnTo>
                    <a:lnTo>
                      <a:pt x="706" y="353"/>
                    </a:lnTo>
                    <a:lnTo>
                      <a:pt x="737" y="371"/>
                    </a:lnTo>
                    <a:lnTo>
                      <a:pt x="763" y="387"/>
                    </a:lnTo>
                    <a:lnTo>
                      <a:pt x="785" y="402"/>
                    </a:lnTo>
                    <a:lnTo>
                      <a:pt x="802" y="412"/>
                    </a:lnTo>
                    <a:lnTo>
                      <a:pt x="813" y="423"/>
                    </a:lnTo>
                    <a:lnTo>
                      <a:pt x="820" y="429"/>
                    </a:lnTo>
                    <a:lnTo>
                      <a:pt x="821" y="434"/>
                    </a:lnTo>
                    <a:lnTo>
                      <a:pt x="787" y="418"/>
                    </a:lnTo>
                    <a:lnTo>
                      <a:pt x="786" y="414"/>
                    </a:lnTo>
                    <a:lnTo>
                      <a:pt x="779" y="407"/>
                    </a:lnTo>
                    <a:lnTo>
                      <a:pt x="768" y="398"/>
                    </a:lnTo>
                    <a:lnTo>
                      <a:pt x="752" y="387"/>
                    </a:lnTo>
                    <a:lnTo>
                      <a:pt x="731" y="373"/>
                    </a:lnTo>
                    <a:lnTo>
                      <a:pt x="706" y="358"/>
                    </a:lnTo>
                    <a:lnTo>
                      <a:pt x="676" y="340"/>
                    </a:lnTo>
                    <a:lnTo>
                      <a:pt x="642" y="322"/>
                    </a:lnTo>
                    <a:lnTo>
                      <a:pt x="604" y="300"/>
                    </a:lnTo>
                    <a:lnTo>
                      <a:pt x="561" y="278"/>
                    </a:lnTo>
                    <a:lnTo>
                      <a:pt x="516" y="255"/>
                    </a:lnTo>
                    <a:lnTo>
                      <a:pt x="468" y="230"/>
                    </a:lnTo>
                    <a:lnTo>
                      <a:pt x="416" y="204"/>
                    </a:lnTo>
                    <a:lnTo>
                      <a:pt x="362" y="177"/>
                    </a:lnTo>
                    <a:lnTo>
                      <a:pt x="305" y="148"/>
                    </a:lnTo>
                    <a:lnTo>
                      <a:pt x="246" y="119"/>
                    </a:lnTo>
                    <a:lnTo>
                      <a:pt x="187" y="90"/>
                    </a:lnTo>
                    <a:lnTo>
                      <a:pt x="125" y="61"/>
                    </a:lnTo>
                    <a:lnTo>
                      <a:pt x="62" y="32"/>
                    </a:lnTo>
                    <a:lnTo>
                      <a:pt x="0" y="1"/>
                    </a:lnTo>
                    <a:lnTo>
                      <a:pt x="0" y="0"/>
                    </a:lnTo>
                    <a:close/>
                  </a:path>
                </a:pathLst>
              </a:custGeom>
              <a:solidFill>
                <a:srgbClr val="CE6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604335" name="Freeform 1132"/>
            <p:cNvSpPr>
              <a:spLocks/>
            </p:cNvSpPr>
            <p:nvPr/>
          </p:nvSpPr>
          <p:spPr bwMode="auto">
            <a:xfrm>
              <a:off x="950" y="1247"/>
              <a:ext cx="787" cy="208"/>
            </a:xfrm>
            <a:custGeom>
              <a:avLst/>
              <a:gdLst>
                <a:gd name="T0" fmla="*/ 787 w 787"/>
                <a:gd name="T1" fmla="*/ 13 h 417"/>
                <a:gd name="T2" fmla="*/ 786 w 787"/>
                <a:gd name="T3" fmla="*/ 12 h 417"/>
                <a:gd name="T4" fmla="*/ 779 w 787"/>
                <a:gd name="T5" fmla="*/ 12 h 417"/>
                <a:gd name="T6" fmla="*/ 768 w 787"/>
                <a:gd name="T7" fmla="*/ 12 h 417"/>
                <a:gd name="T8" fmla="*/ 752 w 787"/>
                <a:gd name="T9" fmla="*/ 12 h 417"/>
                <a:gd name="T10" fmla="*/ 731 w 787"/>
                <a:gd name="T11" fmla="*/ 11 h 417"/>
                <a:gd name="T12" fmla="*/ 706 w 787"/>
                <a:gd name="T13" fmla="*/ 11 h 417"/>
                <a:gd name="T14" fmla="*/ 676 w 787"/>
                <a:gd name="T15" fmla="*/ 10 h 417"/>
                <a:gd name="T16" fmla="*/ 642 w 787"/>
                <a:gd name="T17" fmla="*/ 10 h 417"/>
                <a:gd name="T18" fmla="*/ 604 w 787"/>
                <a:gd name="T19" fmla="*/ 9 h 417"/>
                <a:gd name="T20" fmla="*/ 561 w 787"/>
                <a:gd name="T21" fmla="*/ 8 h 417"/>
                <a:gd name="T22" fmla="*/ 516 w 787"/>
                <a:gd name="T23" fmla="*/ 7 h 417"/>
                <a:gd name="T24" fmla="*/ 468 w 787"/>
                <a:gd name="T25" fmla="*/ 7 h 417"/>
                <a:gd name="T26" fmla="*/ 416 w 787"/>
                <a:gd name="T27" fmla="*/ 6 h 417"/>
                <a:gd name="T28" fmla="*/ 362 w 787"/>
                <a:gd name="T29" fmla="*/ 5 h 417"/>
                <a:gd name="T30" fmla="*/ 305 w 787"/>
                <a:gd name="T31" fmla="*/ 4 h 417"/>
                <a:gd name="T32" fmla="*/ 246 w 787"/>
                <a:gd name="T33" fmla="*/ 3 h 417"/>
                <a:gd name="T34" fmla="*/ 187 w 787"/>
                <a:gd name="T35" fmla="*/ 2 h 417"/>
                <a:gd name="T36" fmla="*/ 125 w 787"/>
                <a:gd name="T37" fmla="*/ 1 h 417"/>
                <a:gd name="T38" fmla="*/ 62 w 787"/>
                <a:gd name="T39" fmla="*/ 0 h 417"/>
                <a:gd name="T40" fmla="*/ 0 w 787"/>
                <a:gd name="T41" fmla="*/ 0 h 417"/>
                <a:gd name="T42" fmla="*/ 0 w 787"/>
                <a:gd name="T43" fmla="*/ 0 h 417"/>
                <a:gd name="T44" fmla="*/ 62 w 787"/>
                <a:gd name="T45" fmla="*/ 1 h 417"/>
                <a:gd name="T46" fmla="*/ 125 w 787"/>
                <a:gd name="T47" fmla="*/ 1 h 417"/>
                <a:gd name="T48" fmla="*/ 187 w 787"/>
                <a:gd name="T49" fmla="*/ 2 h 417"/>
                <a:gd name="T50" fmla="*/ 246 w 787"/>
                <a:gd name="T51" fmla="*/ 3 h 417"/>
                <a:gd name="T52" fmla="*/ 305 w 787"/>
                <a:gd name="T53" fmla="*/ 4 h 417"/>
                <a:gd name="T54" fmla="*/ 362 w 787"/>
                <a:gd name="T55" fmla="*/ 5 h 417"/>
                <a:gd name="T56" fmla="*/ 414 w 787"/>
                <a:gd name="T57" fmla="*/ 6 h 417"/>
                <a:gd name="T58" fmla="*/ 465 w 787"/>
                <a:gd name="T59" fmla="*/ 7 h 417"/>
                <a:gd name="T60" fmla="*/ 513 w 787"/>
                <a:gd name="T61" fmla="*/ 8 h 417"/>
                <a:gd name="T62" fmla="*/ 557 w 787"/>
                <a:gd name="T63" fmla="*/ 8 h 417"/>
                <a:gd name="T64" fmla="*/ 597 w 787"/>
                <a:gd name="T65" fmla="*/ 9 h 417"/>
                <a:gd name="T66" fmla="*/ 633 w 787"/>
                <a:gd name="T67" fmla="*/ 9 h 417"/>
                <a:gd name="T68" fmla="*/ 665 w 787"/>
                <a:gd name="T69" fmla="*/ 10 h 417"/>
                <a:gd name="T70" fmla="*/ 691 w 787"/>
                <a:gd name="T71" fmla="*/ 11 h 417"/>
                <a:gd name="T72" fmla="*/ 714 w 787"/>
                <a:gd name="T73" fmla="*/ 11 h 417"/>
                <a:gd name="T74" fmla="*/ 731 w 787"/>
                <a:gd name="T75" fmla="*/ 11 h 417"/>
                <a:gd name="T76" fmla="*/ 742 w 787"/>
                <a:gd name="T77" fmla="*/ 12 h 417"/>
                <a:gd name="T78" fmla="*/ 749 w 787"/>
                <a:gd name="T79" fmla="*/ 12 h 417"/>
                <a:gd name="T80" fmla="*/ 751 w 787"/>
                <a:gd name="T81" fmla="*/ 12 h 417"/>
                <a:gd name="T82" fmla="*/ 787 w 787"/>
                <a:gd name="T83" fmla="*/ 13 h 4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7" h="417">
                  <a:moveTo>
                    <a:pt x="787" y="417"/>
                  </a:moveTo>
                  <a:lnTo>
                    <a:pt x="786" y="413"/>
                  </a:lnTo>
                  <a:lnTo>
                    <a:pt x="779" y="406"/>
                  </a:lnTo>
                  <a:lnTo>
                    <a:pt x="768" y="397"/>
                  </a:lnTo>
                  <a:lnTo>
                    <a:pt x="752" y="386"/>
                  </a:lnTo>
                  <a:lnTo>
                    <a:pt x="731" y="372"/>
                  </a:lnTo>
                  <a:lnTo>
                    <a:pt x="706" y="357"/>
                  </a:lnTo>
                  <a:lnTo>
                    <a:pt x="676" y="339"/>
                  </a:lnTo>
                  <a:lnTo>
                    <a:pt x="642" y="321"/>
                  </a:lnTo>
                  <a:lnTo>
                    <a:pt x="604" y="299"/>
                  </a:lnTo>
                  <a:lnTo>
                    <a:pt x="561" y="277"/>
                  </a:lnTo>
                  <a:lnTo>
                    <a:pt x="516" y="254"/>
                  </a:lnTo>
                  <a:lnTo>
                    <a:pt x="468" y="229"/>
                  </a:lnTo>
                  <a:lnTo>
                    <a:pt x="416" y="203"/>
                  </a:lnTo>
                  <a:lnTo>
                    <a:pt x="362" y="176"/>
                  </a:lnTo>
                  <a:lnTo>
                    <a:pt x="305" y="147"/>
                  </a:lnTo>
                  <a:lnTo>
                    <a:pt x="246" y="118"/>
                  </a:lnTo>
                  <a:lnTo>
                    <a:pt x="187" y="89"/>
                  </a:lnTo>
                  <a:lnTo>
                    <a:pt x="125" y="60"/>
                  </a:lnTo>
                  <a:lnTo>
                    <a:pt x="62" y="31"/>
                  </a:lnTo>
                  <a:lnTo>
                    <a:pt x="0" y="0"/>
                  </a:lnTo>
                  <a:lnTo>
                    <a:pt x="0" y="4"/>
                  </a:lnTo>
                  <a:lnTo>
                    <a:pt x="62" y="33"/>
                  </a:lnTo>
                  <a:lnTo>
                    <a:pt x="125" y="62"/>
                  </a:lnTo>
                  <a:lnTo>
                    <a:pt x="187" y="91"/>
                  </a:lnTo>
                  <a:lnTo>
                    <a:pt x="246" y="122"/>
                  </a:lnTo>
                  <a:lnTo>
                    <a:pt x="305" y="149"/>
                  </a:lnTo>
                  <a:lnTo>
                    <a:pt x="362" y="178"/>
                  </a:lnTo>
                  <a:lnTo>
                    <a:pt x="414" y="205"/>
                  </a:lnTo>
                  <a:lnTo>
                    <a:pt x="465" y="230"/>
                  </a:lnTo>
                  <a:lnTo>
                    <a:pt x="513" y="256"/>
                  </a:lnTo>
                  <a:lnTo>
                    <a:pt x="557" y="279"/>
                  </a:lnTo>
                  <a:lnTo>
                    <a:pt x="597" y="299"/>
                  </a:lnTo>
                  <a:lnTo>
                    <a:pt x="633" y="319"/>
                  </a:lnTo>
                  <a:lnTo>
                    <a:pt x="665" y="337"/>
                  </a:lnTo>
                  <a:lnTo>
                    <a:pt x="691" y="353"/>
                  </a:lnTo>
                  <a:lnTo>
                    <a:pt x="714" y="368"/>
                  </a:lnTo>
                  <a:lnTo>
                    <a:pt x="731" y="379"/>
                  </a:lnTo>
                  <a:lnTo>
                    <a:pt x="742" y="390"/>
                  </a:lnTo>
                  <a:lnTo>
                    <a:pt x="749" y="395"/>
                  </a:lnTo>
                  <a:lnTo>
                    <a:pt x="751" y="401"/>
                  </a:lnTo>
                  <a:lnTo>
                    <a:pt x="787" y="417"/>
                  </a:lnTo>
                  <a:close/>
                </a:path>
              </a:pathLst>
            </a:custGeom>
            <a:solidFill>
              <a:srgbClr val="D06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36" name="Freeform 1133"/>
            <p:cNvSpPr>
              <a:spLocks/>
            </p:cNvSpPr>
            <p:nvPr/>
          </p:nvSpPr>
          <p:spPr bwMode="auto">
            <a:xfrm>
              <a:off x="949" y="1249"/>
              <a:ext cx="752" cy="198"/>
            </a:xfrm>
            <a:custGeom>
              <a:avLst/>
              <a:gdLst>
                <a:gd name="T0" fmla="*/ 1 w 752"/>
                <a:gd name="T1" fmla="*/ 0 h 397"/>
                <a:gd name="T2" fmla="*/ 63 w 752"/>
                <a:gd name="T3" fmla="*/ 0 h 397"/>
                <a:gd name="T4" fmla="*/ 126 w 752"/>
                <a:gd name="T5" fmla="*/ 1 h 397"/>
                <a:gd name="T6" fmla="*/ 188 w 752"/>
                <a:gd name="T7" fmla="*/ 2 h 397"/>
                <a:gd name="T8" fmla="*/ 247 w 752"/>
                <a:gd name="T9" fmla="*/ 3 h 397"/>
                <a:gd name="T10" fmla="*/ 306 w 752"/>
                <a:gd name="T11" fmla="*/ 4 h 397"/>
                <a:gd name="T12" fmla="*/ 363 w 752"/>
                <a:gd name="T13" fmla="*/ 5 h 397"/>
                <a:gd name="T14" fmla="*/ 415 w 752"/>
                <a:gd name="T15" fmla="*/ 6 h 397"/>
                <a:gd name="T16" fmla="*/ 466 w 752"/>
                <a:gd name="T17" fmla="*/ 7 h 397"/>
                <a:gd name="T18" fmla="*/ 514 w 752"/>
                <a:gd name="T19" fmla="*/ 7 h 397"/>
                <a:gd name="T20" fmla="*/ 558 w 752"/>
                <a:gd name="T21" fmla="*/ 8 h 397"/>
                <a:gd name="T22" fmla="*/ 598 w 752"/>
                <a:gd name="T23" fmla="*/ 9 h 397"/>
                <a:gd name="T24" fmla="*/ 634 w 752"/>
                <a:gd name="T25" fmla="*/ 9 h 397"/>
                <a:gd name="T26" fmla="*/ 666 w 752"/>
                <a:gd name="T27" fmla="*/ 10 h 397"/>
                <a:gd name="T28" fmla="*/ 692 w 752"/>
                <a:gd name="T29" fmla="*/ 10 h 397"/>
                <a:gd name="T30" fmla="*/ 715 w 752"/>
                <a:gd name="T31" fmla="*/ 11 h 397"/>
                <a:gd name="T32" fmla="*/ 732 w 752"/>
                <a:gd name="T33" fmla="*/ 11 h 397"/>
                <a:gd name="T34" fmla="*/ 743 w 752"/>
                <a:gd name="T35" fmla="*/ 12 h 397"/>
                <a:gd name="T36" fmla="*/ 750 w 752"/>
                <a:gd name="T37" fmla="*/ 12 h 397"/>
                <a:gd name="T38" fmla="*/ 752 w 752"/>
                <a:gd name="T39" fmla="*/ 12 h 397"/>
                <a:gd name="T40" fmla="*/ 714 w 752"/>
                <a:gd name="T41" fmla="*/ 11 h 397"/>
                <a:gd name="T42" fmla="*/ 712 w 752"/>
                <a:gd name="T43" fmla="*/ 11 h 397"/>
                <a:gd name="T44" fmla="*/ 705 w 752"/>
                <a:gd name="T45" fmla="*/ 11 h 397"/>
                <a:gd name="T46" fmla="*/ 694 w 752"/>
                <a:gd name="T47" fmla="*/ 11 h 397"/>
                <a:gd name="T48" fmla="*/ 678 w 752"/>
                <a:gd name="T49" fmla="*/ 10 h 397"/>
                <a:gd name="T50" fmla="*/ 657 w 752"/>
                <a:gd name="T51" fmla="*/ 10 h 397"/>
                <a:gd name="T52" fmla="*/ 632 w 752"/>
                <a:gd name="T53" fmla="*/ 9 h 397"/>
                <a:gd name="T54" fmla="*/ 602 w 752"/>
                <a:gd name="T55" fmla="*/ 9 h 397"/>
                <a:gd name="T56" fmla="*/ 568 w 752"/>
                <a:gd name="T57" fmla="*/ 8 h 397"/>
                <a:gd name="T58" fmla="*/ 530 w 752"/>
                <a:gd name="T59" fmla="*/ 8 h 397"/>
                <a:gd name="T60" fmla="*/ 487 w 752"/>
                <a:gd name="T61" fmla="*/ 7 h 397"/>
                <a:gd name="T62" fmla="*/ 442 w 752"/>
                <a:gd name="T63" fmla="*/ 6 h 397"/>
                <a:gd name="T64" fmla="*/ 394 w 752"/>
                <a:gd name="T65" fmla="*/ 6 h 397"/>
                <a:gd name="T66" fmla="*/ 343 w 752"/>
                <a:gd name="T67" fmla="*/ 5 h 397"/>
                <a:gd name="T68" fmla="*/ 290 w 752"/>
                <a:gd name="T69" fmla="*/ 4 h 397"/>
                <a:gd name="T70" fmla="*/ 234 w 752"/>
                <a:gd name="T71" fmla="*/ 3 h 397"/>
                <a:gd name="T72" fmla="*/ 178 w 752"/>
                <a:gd name="T73" fmla="*/ 2 h 397"/>
                <a:gd name="T74" fmla="*/ 119 w 752"/>
                <a:gd name="T75" fmla="*/ 1 h 397"/>
                <a:gd name="T76" fmla="*/ 59 w 752"/>
                <a:gd name="T77" fmla="*/ 0 h 397"/>
                <a:gd name="T78" fmla="*/ 0 w 752"/>
                <a:gd name="T79" fmla="*/ 0 h 397"/>
                <a:gd name="T80" fmla="*/ 1 w 752"/>
                <a:gd name="T81" fmla="*/ 0 h 3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2" h="397">
                  <a:moveTo>
                    <a:pt x="1" y="0"/>
                  </a:moveTo>
                  <a:lnTo>
                    <a:pt x="63" y="29"/>
                  </a:lnTo>
                  <a:lnTo>
                    <a:pt x="126" y="58"/>
                  </a:lnTo>
                  <a:lnTo>
                    <a:pt x="188" y="87"/>
                  </a:lnTo>
                  <a:lnTo>
                    <a:pt x="247" y="118"/>
                  </a:lnTo>
                  <a:lnTo>
                    <a:pt x="306" y="145"/>
                  </a:lnTo>
                  <a:lnTo>
                    <a:pt x="363" y="174"/>
                  </a:lnTo>
                  <a:lnTo>
                    <a:pt x="415" y="201"/>
                  </a:lnTo>
                  <a:lnTo>
                    <a:pt x="466" y="226"/>
                  </a:lnTo>
                  <a:lnTo>
                    <a:pt x="514" y="252"/>
                  </a:lnTo>
                  <a:lnTo>
                    <a:pt x="558" y="275"/>
                  </a:lnTo>
                  <a:lnTo>
                    <a:pt x="598" y="295"/>
                  </a:lnTo>
                  <a:lnTo>
                    <a:pt x="634" y="315"/>
                  </a:lnTo>
                  <a:lnTo>
                    <a:pt x="666" y="333"/>
                  </a:lnTo>
                  <a:lnTo>
                    <a:pt x="692" y="349"/>
                  </a:lnTo>
                  <a:lnTo>
                    <a:pt x="715" y="364"/>
                  </a:lnTo>
                  <a:lnTo>
                    <a:pt x="732" y="375"/>
                  </a:lnTo>
                  <a:lnTo>
                    <a:pt x="743" y="386"/>
                  </a:lnTo>
                  <a:lnTo>
                    <a:pt x="750" y="391"/>
                  </a:lnTo>
                  <a:lnTo>
                    <a:pt x="752" y="397"/>
                  </a:lnTo>
                  <a:lnTo>
                    <a:pt x="714" y="378"/>
                  </a:lnTo>
                  <a:lnTo>
                    <a:pt x="712" y="375"/>
                  </a:lnTo>
                  <a:lnTo>
                    <a:pt x="705" y="368"/>
                  </a:lnTo>
                  <a:lnTo>
                    <a:pt x="694" y="359"/>
                  </a:lnTo>
                  <a:lnTo>
                    <a:pt x="678" y="348"/>
                  </a:lnTo>
                  <a:lnTo>
                    <a:pt x="657" y="335"/>
                  </a:lnTo>
                  <a:lnTo>
                    <a:pt x="632" y="319"/>
                  </a:lnTo>
                  <a:lnTo>
                    <a:pt x="602" y="302"/>
                  </a:lnTo>
                  <a:lnTo>
                    <a:pt x="568" y="283"/>
                  </a:lnTo>
                  <a:lnTo>
                    <a:pt x="530" y="263"/>
                  </a:lnTo>
                  <a:lnTo>
                    <a:pt x="487" y="241"/>
                  </a:lnTo>
                  <a:lnTo>
                    <a:pt x="442" y="217"/>
                  </a:lnTo>
                  <a:lnTo>
                    <a:pt x="394" y="192"/>
                  </a:lnTo>
                  <a:lnTo>
                    <a:pt x="343" y="167"/>
                  </a:lnTo>
                  <a:lnTo>
                    <a:pt x="290" y="141"/>
                  </a:lnTo>
                  <a:lnTo>
                    <a:pt x="234" y="112"/>
                  </a:lnTo>
                  <a:lnTo>
                    <a:pt x="178" y="85"/>
                  </a:lnTo>
                  <a:lnTo>
                    <a:pt x="119" y="58"/>
                  </a:lnTo>
                  <a:lnTo>
                    <a:pt x="59" y="29"/>
                  </a:lnTo>
                  <a:lnTo>
                    <a:pt x="0" y="2"/>
                  </a:lnTo>
                  <a:lnTo>
                    <a:pt x="1" y="0"/>
                  </a:lnTo>
                  <a:close/>
                </a:path>
              </a:pathLst>
            </a:custGeom>
            <a:solidFill>
              <a:srgbClr val="D36D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37" name="Freeform 1134"/>
            <p:cNvSpPr>
              <a:spLocks/>
            </p:cNvSpPr>
            <p:nvPr/>
          </p:nvSpPr>
          <p:spPr bwMode="auto">
            <a:xfrm>
              <a:off x="949" y="1249"/>
              <a:ext cx="714" cy="189"/>
            </a:xfrm>
            <a:custGeom>
              <a:avLst/>
              <a:gdLst>
                <a:gd name="T0" fmla="*/ 714 w 714"/>
                <a:gd name="T1" fmla="*/ 12 h 376"/>
                <a:gd name="T2" fmla="*/ 712 w 714"/>
                <a:gd name="T3" fmla="*/ 12 h 376"/>
                <a:gd name="T4" fmla="*/ 705 w 714"/>
                <a:gd name="T5" fmla="*/ 12 h 376"/>
                <a:gd name="T6" fmla="*/ 694 w 714"/>
                <a:gd name="T7" fmla="*/ 12 h 376"/>
                <a:gd name="T8" fmla="*/ 678 w 714"/>
                <a:gd name="T9" fmla="*/ 11 h 376"/>
                <a:gd name="T10" fmla="*/ 657 w 714"/>
                <a:gd name="T11" fmla="*/ 11 h 376"/>
                <a:gd name="T12" fmla="*/ 632 w 714"/>
                <a:gd name="T13" fmla="*/ 10 h 376"/>
                <a:gd name="T14" fmla="*/ 602 w 714"/>
                <a:gd name="T15" fmla="*/ 10 h 376"/>
                <a:gd name="T16" fmla="*/ 568 w 714"/>
                <a:gd name="T17" fmla="*/ 9 h 376"/>
                <a:gd name="T18" fmla="*/ 530 w 714"/>
                <a:gd name="T19" fmla="*/ 9 h 376"/>
                <a:gd name="T20" fmla="*/ 487 w 714"/>
                <a:gd name="T21" fmla="*/ 8 h 376"/>
                <a:gd name="T22" fmla="*/ 442 w 714"/>
                <a:gd name="T23" fmla="*/ 7 h 376"/>
                <a:gd name="T24" fmla="*/ 394 w 714"/>
                <a:gd name="T25" fmla="*/ 6 h 376"/>
                <a:gd name="T26" fmla="*/ 343 w 714"/>
                <a:gd name="T27" fmla="*/ 6 h 376"/>
                <a:gd name="T28" fmla="*/ 290 w 714"/>
                <a:gd name="T29" fmla="*/ 5 h 376"/>
                <a:gd name="T30" fmla="*/ 234 w 714"/>
                <a:gd name="T31" fmla="*/ 4 h 376"/>
                <a:gd name="T32" fmla="*/ 178 w 714"/>
                <a:gd name="T33" fmla="*/ 3 h 376"/>
                <a:gd name="T34" fmla="*/ 119 w 714"/>
                <a:gd name="T35" fmla="*/ 2 h 376"/>
                <a:gd name="T36" fmla="*/ 59 w 714"/>
                <a:gd name="T37" fmla="*/ 1 h 376"/>
                <a:gd name="T38" fmla="*/ 0 w 714"/>
                <a:gd name="T39" fmla="*/ 0 h 376"/>
                <a:gd name="T40" fmla="*/ 0 w 714"/>
                <a:gd name="T41" fmla="*/ 1 h 376"/>
                <a:gd name="T42" fmla="*/ 59 w 714"/>
                <a:gd name="T43" fmla="*/ 1 h 376"/>
                <a:gd name="T44" fmla="*/ 119 w 714"/>
                <a:gd name="T45" fmla="*/ 2 h 376"/>
                <a:gd name="T46" fmla="*/ 176 w 714"/>
                <a:gd name="T47" fmla="*/ 3 h 376"/>
                <a:gd name="T48" fmla="*/ 233 w 714"/>
                <a:gd name="T49" fmla="*/ 4 h 376"/>
                <a:gd name="T50" fmla="*/ 288 w 714"/>
                <a:gd name="T51" fmla="*/ 5 h 376"/>
                <a:gd name="T52" fmla="*/ 340 w 714"/>
                <a:gd name="T53" fmla="*/ 6 h 376"/>
                <a:gd name="T54" fmla="*/ 390 w 714"/>
                <a:gd name="T55" fmla="*/ 7 h 376"/>
                <a:gd name="T56" fmla="*/ 437 w 714"/>
                <a:gd name="T57" fmla="*/ 7 h 376"/>
                <a:gd name="T58" fmla="*/ 480 w 714"/>
                <a:gd name="T59" fmla="*/ 8 h 376"/>
                <a:gd name="T60" fmla="*/ 520 w 714"/>
                <a:gd name="T61" fmla="*/ 9 h 376"/>
                <a:gd name="T62" fmla="*/ 555 w 714"/>
                <a:gd name="T63" fmla="*/ 9 h 376"/>
                <a:gd name="T64" fmla="*/ 586 w 714"/>
                <a:gd name="T65" fmla="*/ 10 h 376"/>
                <a:gd name="T66" fmla="*/ 613 w 714"/>
                <a:gd name="T67" fmla="*/ 10 h 376"/>
                <a:gd name="T68" fmla="*/ 636 w 714"/>
                <a:gd name="T69" fmla="*/ 11 h 376"/>
                <a:gd name="T70" fmla="*/ 653 w 714"/>
                <a:gd name="T71" fmla="*/ 11 h 376"/>
                <a:gd name="T72" fmla="*/ 664 w 714"/>
                <a:gd name="T73" fmla="*/ 11 h 376"/>
                <a:gd name="T74" fmla="*/ 671 w 714"/>
                <a:gd name="T75" fmla="*/ 12 h 376"/>
                <a:gd name="T76" fmla="*/ 673 w 714"/>
                <a:gd name="T77" fmla="*/ 12 h 376"/>
                <a:gd name="T78" fmla="*/ 714 w 714"/>
                <a:gd name="T79" fmla="*/ 12 h 37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14" h="376">
                  <a:moveTo>
                    <a:pt x="714" y="376"/>
                  </a:moveTo>
                  <a:lnTo>
                    <a:pt x="712" y="373"/>
                  </a:lnTo>
                  <a:lnTo>
                    <a:pt x="705" y="366"/>
                  </a:lnTo>
                  <a:lnTo>
                    <a:pt x="694" y="357"/>
                  </a:lnTo>
                  <a:lnTo>
                    <a:pt x="678" y="346"/>
                  </a:lnTo>
                  <a:lnTo>
                    <a:pt x="657" y="333"/>
                  </a:lnTo>
                  <a:lnTo>
                    <a:pt x="632" y="317"/>
                  </a:lnTo>
                  <a:lnTo>
                    <a:pt x="602" y="300"/>
                  </a:lnTo>
                  <a:lnTo>
                    <a:pt x="568" y="281"/>
                  </a:lnTo>
                  <a:lnTo>
                    <a:pt x="530" y="261"/>
                  </a:lnTo>
                  <a:lnTo>
                    <a:pt x="487" y="239"/>
                  </a:lnTo>
                  <a:lnTo>
                    <a:pt x="442" y="215"/>
                  </a:lnTo>
                  <a:lnTo>
                    <a:pt x="394" y="190"/>
                  </a:lnTo>
                  <a:lnTo>
                    <a:pt x="343" y="165"/>
                  </a:lnTo>
                  <a:lnTo>
                    <a:pt x="290" y="139"/>
                  </a:lnTo>
                  <a:lnTo>
                    <a:pt x="234" y="110"/>
                  </a:lnTo>
                  <a:lnTo>
                    <a:pt x="178" y="83"/>
                  </a:lnTo>
                  <a:lnTo>
                    <a:pt x="119" y="56"/>
                  </a:lnTo>
                  <a:lnTo>
                    <a:pt x="59" y="27"/>
                  </a:lnTo>
                  <a:lnTo>
                    <a:pt x="0" y="0"/>
                  </a:lnTo>
                  <a:lnTo>
                    <a:pt x="0" y="2"/>
                  </a:lnTo>
                  <a:lnTo>
                    <a:pt x="59" y="29"/>
                  </a:lnTo>
                  <a:lnTo>
                    <a:pt x="119" y="58"/>
                  </a:lnTo>
                  <a:lnTo>
                    <a:pt x="176" y="85"/>
                  </a:lnTo>
                  <a:lnTo>
                    <a:pt x="233" y="112"/>
                  </a:lnTo>
                  <a:lnTo>
                    <a:pt x="288" y="139"/>
                  </a:lnTo>
                  <a:lnTo>
                    <a:pt x="340" y="166"/>
                  </a:lnTo>
                  <a:lnTo>
                    <a:pt x="390" y="192"/>
                  </a:lnTo>
                  <a:lnTo>
                    <a:pt x="437" y="215"/>
                  </a:lnTo>
                  <a:lnTo>
                    <a:pt x="480" y="239"/>
                  </a:lnTo>
                  <a:lnTo>
                    <a:pt x="520" y="259"/>
                  </a:lnTo>
                  <a:lnTo>
                    <a:pt x="555" y="279"/>
                  </a:lnTo>
                  <a:lnTo>
                    <a:pt x="586" y="297"/>
                  </a:lnTo>
                  <a:lnTo>
                    <a:pt x="613" y="313"/>
                  </a:lnTo>
                  <a:lnTo>
                    <a:pt x="636" y="326"/>
                  </a:lnTo>
                  <a:lnTo>
                    <a:pt x="653" y="337"/>
                  </a:lnTo>
                  <a:lnTo>
                    <a:pt x="664" y="346"/>
                  </a:lnTo>
                  <a:lnTo>
                    <a:pt x="671" y="353"/>
                  </a:lnTo>
                  <a:lnTo>
                    <a:pt x="673" y="358"/>
                  </a:lnTo>
                  <a:lnTo>
                    <a:pt x="714" y="376"/>
                  </a:lnTo>
                  <a:close/>
                </a:path>
              </a:pathLst>
            </a:custGeom>
            <a:solidFill>
              <a:srgbClr val="D572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38" name="Freeform 1135"/>
            <p:cNvSpPr>
              <a:spLocks/>
            </p:cNvSpPr>
            <p:nvPr/>
          </p:nvSpPr>
          <p:spPr bwMode="auto">
            <a:xfrm>
              <a:off x="947" y="1250"/>
              <a:ext cx="675" cy="179"/>
            </a:xfrm>
            <a:custGeom>
              <a:avLst/>
              <a:gdLst>
                <a:gd name="T0" fmla="*/ 2 w 675"/>
                <a:gd name="T1" fmla="*/ 0 h 356"/>
                <a:gd name="T2" fmla="*/ 61 w 675"/>
                <a:gd name="T3" fmla="*/ 1 h 356"/>
                <a:gd name="T4" fmla="*/ 121 w 675"/>
                <a:gd name="T5" fmla="*/ 2 h 356"/>
                <a:gd name="T6" fmla="*/ 178 w 675"/>
                <a:gd name="T7" fmla="*/ 3 h 356"/>
                <a:gd name="T8" fmla="*/ 235 w 675"/>
                <a:gd name="T9" fmla="*/ 4 h 356"/>
                <a:gd name="T10" fmla="*/ 290 w 675"/>
                <a:gd name="T11" fmla="*/ 5 h 356"/>
                <a:gd name="T12" fmla="*/ 342 w 675"/>
                <a:gd name="T13" fmla="*/ 6 h 356"/>
                <a:gd name="T14" fmla="*/ 392 w 675"/>
                <a:gd name="T15" fmla="*/ 6 h 356"/>
                <a:gd name="T16" fmla="*/ 439 w 675"/>
                <a:gd name="T17" fmla="*/ 7 h 356"/>
                <a:gd name="T18" fmla="*/ 482 w 675"/>
                <a:gd name="T19" fmla="*/ 8 h 356"/>
                <a:gd name="T20" fmla="*/ 522 w 675"/>
                <a:gd name="T21" fmla="*/ 9 h 356"/>
                <a:gd name="T22" fmla="*/ 557 w 675"/>
                <a:gd name="T23" fmla="*/ 9 h 356"/>
                <a:gd name="T24" fmla="*/ 588 w 675"/>
                <a:gd name="T25" fmla="*/ 10 h 356"/>
                <a:gd name="T26" fmla="*/ 615 w 675"/>
                <a:gd name="T27" fmla="*/ 10 h 356"/>
                <a:gd name="T28" fmla="*/ 638 w 675"/>
                <a:gd name="T29" fmla="*/ 11 h 356"/>
                <a:gd name="T30" fmla="*/ 655 w 675"/>
                <a:gd name="T31" fmla="*/ 11 h 356"/>
                <a:gd name="T32" fmla="*/ 666 w 675"/>
                <a:gd name="T33" fmla="*/ 11 h 356"/>
                <a:gd name="T34" fmla="*/ 673 w 675"/>
                <a:gd name="T35" fmla="*/ 11 h 356"/>
                <a:gd name="T36" fmla="*/ 675 w 675"/>
                <a:gd name="T37" fmla="*/ 12 h 356"/>
                <a:gd name="T38" fmla="*/ 632 w 675"/>
                <a:gd name="T39" fmla="*/ 11 h 356"/>
                <a:gd name="T40" fmla="*/ 631 w 675"/>
                <a:gd name="T41" fmla="*/ 11 h 356"/>
                <a:gd name="T42" fmla="*/ 624 w 675"/>
                <a:gd name="T43" fmla="*/ 11 h 356"/>
                <a:gd name="T44" fmla="*/ 612 w 675"/>
                <a:gd name="T45" fmla="*/ 10 h 356"/>
                <a:gd name="T46" fmla="*/ 597 w 675"/>
                <a:gd name="T47" fmla="*/ 10 h 356"/>
                <a:gd name="T48" fmla="*/ 576 w 675"/>
                <a:gd name="T49" fmla="*/ 10 h 356"/>
                <a:gd name="T50" fmla="*/ 552 w 675"/>
                <a:gd name="T51" fmla="*/ 9 h 356"/>
                <a:gd name="T52" fmla="*/ 522 w 675"/>
                <a:gd name="T53" fmla="*/ 9 h 356"/>
                <a:gd name="T54" fmla="*/ 488 w 675"/>
                <a:gd name="T55" fmla="*/ 8 h 356"/>
                <a:gd name="T56" fmla="*/ 451 w 675"/>
                <a:gd name="T57" fmla="*/ 8 h 356"/>
                <a:gd name="T58" fmla="*/ 410 w 675"/>
                <a:gd name="T59" fmla="*/ 7 h 356"/>
                <a:gd name="T60" fmla="*/ 366 w 675"/>
                <a:gd name="T61" fmla="*/ 6 h 356"/>
                <a:gd name="T62" fmla="*/ 320 w 675"/>
                <a:gd name="T63" fmla="*/ 5 h 356"/>
                <a:gd name="T64" fmla="*/ 270 w 675"/>
                <a:gd name="T65" fmla="*/ 5 h 356"/>
                <a:gd name="T66" fmla="*/ 219 w 675"/>
                <a:gd name="T67" fmla="*/ 4 h 356"/>
                <a:gd name="T68" fmla="*/ 166 w 675"/>
                <a:gd name="T69" fmla="*/ 3 h 356"/>
                <a:gd name="T70" fmla="*/ 112 w 675"/>
                <a:gd name="T71" fmla="*/ 2 h 356"/>
                <a:gd name="T72" fmla="*/ 57 w 675"/>
                <a:gd name="T73" fmla="*/ 1 h 356"/>
                <a:gd name="T74" fmla="*/ 0 w 675"/>
                <a:gd name="T75" fmla="*/ 1 h 356"/>
                <a:gd name="T76" fmla="*/ 2 w 675"/>
                <a:gd name="T77" fmla="*/ 0 h 35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75" h="356">
                  <a:moveTo>
                    <a:pt x="2" y="0"/>
                  </a:moveTo>
                  <a:lnTo>
                    <a:pt x="61" y="27"/>
                  </a:lnTo>
                  <a:lnTo>
                    <a:pt x="121" y="56"/>
                  </a:lnTo>
                  <a:lnTo>
                    <a:pt x="178" y="83"/>
                  </a:lnTo>
                  <a:lnTo>
                    <a:pt x="235" y="110"/>
                  </a:lnTo>
                  <a:lnTo>
                    <a:pt x="290" y="137"/>
                  </a:lnTo>
                  <a:lnTo>
                    <a:pt x="342" y="164"/>
                  </a:lnTo>
                  <a:lnTo>
                    <a:pt x="392" y="190"/>
                  </a:lnTo>
                  <a:lnTo>
                    <a:pt x="439" y="213"/>
                  </a:lnTo>
                  <a:lnTo>
                    <a:pt x="482" y="237"/>
                  </a:lnTo>
                  <a:lnTo>
                    <a:pt x="522" y="257"/>
                  </a:lnTo>
                  <a:lnTo>
                    <a:pt x="557" y="277"/>
                  </a:lnTo>
                  <a:lnTo>
                    <a:pt x="588" y="295"/>
                  </a:lnTo>
                  <a:lnTo>
                    <a:pt x="615" y="311"/>
                  </a:lnTo>
                  <a:lnTo>
                    <a:pt x="638" y="324"/>
                  </a:lnTo>
                  <a:lnTo>
                    <a:pt x="655" y="335"/>
                  </a:lnTo>
                  <a:lnTo>
                    <a:pt x="666" y="344"/>
                  </a:lnTo>
                  <a:lnTo>
                    <a:pt x="673" y="351"/>
                  </a:lnTo>
                  <a:lnTo>
                    <a:pt x="675" y="356"/>
                  </a:lnTo>
                  <a:lnTo>
                    <a:pt x="632" y="336"/>
                  </a:lnTo>
                  <a:lnTo>
                    <a:pt x="631" y="331"/>
                  </a:lnTo>
                  <a:lnTo>
                    <a:pt x="624" y="326"/>
                  </a:lnTo>
                  <a:lnTo>
                    <a:pt x="612" y="317"/>
                  </a:lnTo>
                  <a:lnTo>
                    <a:pt x="597" y="306"/>
                  </a:lnTo>
                  <a:lnTo>
                    <a:pt x="576" y="293"/>
                  </a:lnTo>
                  <a:lnTo>
                    <a:pt x="552" y="279"/>
                  </a:lnTo>
                  <a:lnTo>
                    <a:pt x="522" y="262"/>
                  </a:lnTo>
                  <a:lnTo>
                    <a:pt x="488" y="244"/>
                  </a:lnTo>
                  <a:lnTo>
                    <a:pt x="451" y="224"/>
                  </a:lnTo>
                  <a:lnTo>
                    <a:pt x="410" y="202"/>
                  </a:lnTo>
                  <a:lnTo>
                    <a:pt x="366" y="179"/>
                  </a:lnTo>
                  <a:lnTo>
                    <a:pt x="320" y="155"/>
                  </a:lnTo>
                  <a:lnTo>
                    <a:pt x="270" y="132"/>
                  </a:lnTo>
                  <a:lnTo>
                    <a:pt x="219" y="107"/>
                  </a:lnTo>
                  <a:lnTo>
                    <a:pt x="166" y="81"/>
                  </a:lnTo>
                  <a:lnTo>
                    <a:pt x="112" y="54"/>
                  </a:lnTo>
                  <a:lnTo>
                    <a:pt x="57" y="29"/>
                  </a:lnTo>
                  <a:lnTo>
                    <a:pt x="0" y="2"/>
                  </a:lnTo>
                  <a:lnTo>
                    <a:pt x="2" y="0"/>
                  </a:lnTo>
                  <a:close/>
                </a:path>
              </a:pathLst>
            </a:custGeom>
            <a:solidFill>
              <a:srgbClr val="D87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39" name="Freeform 1136"/>
            <p:cNvSpPr>
              <a:spLocks/>
            </p:cNvSpPr>
            <p:nvPr/>
          </p:nvSpPr>
          <p:spPr bwMode="auto">
            <a:xfrm>
              <a:off x="947" y="1251"/>
              <a:ext cx="632" cy="168"/>
            </a:xfrm>
            <a:custGeom>
              <a:avLst/>
              <a:gdLst>
                <a:gd name="T0" fmla="*/ 632 w 632"/>
                <a:gd name="T1" fmla="*/ 11 h 334"/>
                <a:gd name="T2" fmla="*/ 631 w 632"/>
                <a:gd name="T3" fmla="*/ 11 h 334"/>
                <a:gd name="T4" fmla="*/ 624 w 632"/>
                <a:gd name="T5" fmla="*/ 11 h 334"/>
                <a:gd name="T6" fmla="*/ 612 w 632"/>
                <a:gd name="T7" fmla="*/ 10 h 334"/>
                <a:gd name="T8" fmla="*/ 597 w 632"/>
                <a:gd name="T9" fmla="*/ 10 h 334"/>
                <a:gd name="T10" fmla="*/ 576 w 632"/>
                <a:gd name="T11" fmla="*/ 10 h 334"/>
                <a:gd name="T12" fmla="*/ 552 w 632"/>
                <a:gd name="T13" fmla="*/ 9 h 334"/>
                <a:gd name="T14" fmla="*/ 522 w 632"/>
                <a:gd name="T15" fmla="*/ 9 h 334"/>
                <a:gd name="T16" fmla="*/ 488 w 632"/>
                <a:gd name="T17" fmla="*/ 8 h 334"/>
                <a:gd name="T18" fmla="*/ 451 w 632"/>
                <a:gd name="T19" fmla="*/ 7 h 334"/>
                <a:gd name="T20" fmla="*/ 410 w 632"/>
                <a:gd name="T21" fmla="*/ 7 h 334"/>
                <a:gd name="T22" fmla="*/ 366 w 632"/>
                <a:gd name="T23" fmla="*/ 6 h 334"/>
                <a:gd name="T24" fmla="*/ 320 w 632"/>
                <a:gd name="T25" fmla="*/ 5 h 334"/>
                <a:gd name="T26" fmla="*/ 270 w 632"/>
                <a:gd name="T27" fmla="*/ 5 h 334"/>
                <a:gd name="T28" fmla="*/ 219 w 632"/>
                <a:gd name="T29" fmla="*/ 4 h 334"/>
                <a:gd name="T30" fmla="*/ 166 w 632"/>
                <a:gd name="T31" fmla="*/ 3 h 334"/>
                <a:gd name="T32" fmla="*/ 112 w 632"/>
                <a:gd name="T33" fmla="*/ 2 h 334"/>
                <a:gd name="T34" fmla="*/ 57 w 632"/>
                <a:gd name="T35" fmla="*/ 1 h 334"/>
                <a:gd name="T36" fmla="*/ 0 w 632"/>
                <a:gd name="T37" fmla="*/ 0 h 334"/>
                <a:gd name="T38" fmla="*/ 0 w 632"/>
                <a:gd name="T39" fmla="*/ 1 h 334"/>
                <a:gd name="T40" fmla="*/ 55 w 632"/>
                <a:gd name="T41" fmla="*/ 1 h 334"/>
                <a:gd name="T42" fmla="*/ 109 w 632"/>
                <a:gd name="T43" fmla="*/ 2 h 334"/>
                <a:gd name="T44" fmla="*/ 163 w 632"/>
                <a:gd name="T45" fmla="*/ 3 h 334"/>
                <a:gd name="T46" fmla="*/ 214 w 632"/>
                <a:gd name="T47" fmla="*/ 4 h 334"/>
                <a:gd name="T48" fmla="*/ 265 w 632"/>
                <a:gd name="T49" fmla="*/ 5 h 334"/>
                <a:gd name="T50" fmla="*/ 313 w 632"/>
                <a:gd name="T51" fmla="*/ 5 h 334"/>
                <a:gd name="T52" fmla="*/ 357 w 632"/>
                <a:gd name="T53" fmla="*/ 6 h 334"/>
                <a:gd name="T54" fmla="*/ 399 w 632"/>
                <a:gd name="T55" fmla="*/ 7 h 334"/>
                <a:gd name="T56" fmla="*/ 437 w 632"/>
                <a:gd name="T57" fmla="*/ 7 h 334"/>
                <a:gd name="T58" fmla="*/ 471 w 632"/>
                <a:gd name="T59" fmla="*/ 8 h 334"/>
                <a:gd name="T60" fmla="*/ 502 w 632"/>
                <a:gd name="T61" fmla="*/ 8 h 334"/>
                <a:gd name="T62" fmla="*/ 528 w 632"/>
                <a:gd name="T63" fmla="*/ 9 h 334"/>
                <a:gd name="T64" fmla="*/ 549 w 632"/>
                <a:gd name="T65" fmla="*/ 9 h 334"/>
                <a:gd name="T66" fmla="*/ 566 w 632"/>
                <a:gd name="T67" fmla="*/ 10 h 334"/>
                <a:gd name="T68" fmla="*/ 578 w 632"/>
                <a:gd name="T69" fmla="*/ 10 h 334"/>
                <a:gd name="T70" fmla="*/ 584 w 632"/>
                <a:gd name="T71" fmla="*/ 10 h 334"/>
                <a:gd name="T72" fmla="*/ 587 w 632"/>
                <a:gd name="T73" fmla="*/ 10 h 334"/>
                <a:gd name="T74" fmla="*/ 632 w 632"/>
                <a:gd name="T75" fmla="*/ 11 h 3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2" h="334">
                  <a:moveTo>
                    <a:pt x="632" y="334"/>
                  </a:moveTo>
                  <a:lnTo>
                    <a:pt x="631" y="329"/>
                  </a:lnTo>
                  <a:lnTo>
                    <a:pt x="624" y="324"/>
                  </a:lnTo>
                  <a:lnTo>
                    <a:pt x="612" y="315"/>
                  </a:lnTo>
                  <a:lnTo>
                    <a:pt x="597" y="304"/>
                  </a:lnTo>
                  <a:lnTo>
                    <a:pt x="576" y="291"/>
                  </a:lnTo>
                  <a:lnTo>
                    <a:pt x="552" y="277"/>
                  </a:lnTo>
                  <a:lnTo>
                    <a:pt x="522" y="260"/>
                  </a:lnTo>
                  <a:lnTo>
                    <a:pt x="488" y="242"/>
                  </a:lnTo>
                  <a:lnTo>
                    <a:pt x="451" y="222"/>
                  </a:lnTo>
                  <a:lnTo>
                    <a:pt x="410" y="200"/>
                  </a:lnTo>
                  <a:lnTo>
                    <a:pt x="366" y="177"/>
                  </a:lnTo>
                  <a:lnTo>
                    <a:pt x="320" y="153"/>
                  </a:lnTo>
                  <a:lnTo>
                    <a:pt x="270" y="130"/>
                  </a:lnTo>
                  <a:lnTo>
                    <a:pt x="219" y="105"/>
                  </a:lnTo>
                  <a:lnTo>
                    <a:pt x="166" y="79"/>
                  </a:lnTo>
                  <a:lnTo>
                    <a:pt x="112" y="52"/>
                  </a:lnTo>
                  <a:lnTo>
                    <a:pt x="57" y="27"/>
                  </a:lnTo>
                  <a:lnTo>
                    <a:pt x="0" y="0"/>
                  </a:lnTo>
                  <a:lnTo>
                    <a:pt x="0" y="3"/>
                  </a:lnTo>
                  <a:lnTo>
                    <a:pt x="55" y="28"/>
                  </a:lnTo>
                  <a:lnTo>
                    <a:pt x="109" y="54"/>
                  </a:lnTo>
                  <a:lnTo>
                    <a:pt x="163" y="79"/>
                  </a:lnTo>
                  <a:lnTo>
                    <a:pt x="214" y="105"/>
                  </a:lnTo>
                  <a:lnTo>
                    <a:pt x="265" y="130"/>
                  </a:lnTo>
                  <a:lnTo>
                    <a:pt x="313" y="153"/>
                  </a:lnTo>
                  <a:lnTo>
                    <a:pt x="357" y="177"/>
                  </a:lnTo>
                  <a:lnTo>
                    <a:pt x="399" y="199"/>
                  </a:lnTo>
                  <a:lnTo>
                    <a:pt x="437" y="219"/>
                  </a:lnTo>
                  <a:lnTo>
                    <a:pt x="471" y="237"/>
                  </a:lnTo>
                  <a:lnTo>
                    <a:pt x="502" y="253"/>
                  </a:lnTo>
                  <a:lnTo>
                    <a:pt x="528" y="269"/>
                  </a:lnTo>
                  <a:lnTo>
                    <a:pt x="549" y="282"/>
                  </a:lnTo>
                  <a:lnTo>
                    <a:pt x="566" y="293"/>
                  </a:lnTo>
                  <a:lnTo>
                    <a:pt x="578" y="302"/>
                  </a:lnTo>
                  <a:lnTo>
                    <a:pt x="584" y="309"/>
                  </a:lnTo>
                  <a:lnTo>
                    <a:pt x="587" y="313"/>
                  </a:lnTo>
                  <a:lnTo>
                    <a:pt x="632" y="334"/>
                  </a:lnTo>
                  <a:close/>
                </a:path>
              </a:pathLst>
            </a:custGeom>
            <a:solidFill>
              <a:srgbClr val="DB7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0" name="Freeform 1137"/>
            <p:cNvSpPr>
              <a:spLocks/>
            </p:cNvSpPr>
            <p:nvPr/>
          </p:nvSpPr>
          <p:spPr bwMode="auto">
            <a:xfrm>
              <a:off x="946" y="1253"/>
              <a:ext cx="588" cy="155"/>
            </a:xfrm>
            <a:custGeom>
              <a:avLst/>
              <a:gdLst>
                <a:gd name="T0" fmla="*/ 1 w 588"/>
                <a:gd name="T1" fmla="*/ 0 h 310"/>
                <a:gd name="T2" fmla="*/ 56 w 588"/>
                <a:gd name="T3" fmla="*/ 1 h 310"/>
                <a:gd name="T4" fmla="*/ 110 w 588"/>
                <a:gd name="T5" fmla="*/ 2 h 310"/>
                <a:gd name="T6" fmla="*/ 164 w 588"/>
                <a:gd name="T7" fmla="*/ 3 h 310"/>
                <a:gd name="T8" fmla="*/ 215 w 588"/>
                <a:gd name="T9" fmla="*/ 4 h 310"/>
                <a:gd name="T10" fmla="*/ 266 w 588"/>
                <a:gd name="T11" fmla="*/ 4 h 310"/>
                <a:gd name="T12" fmla="*/ 314 w 588"/>
                <a:gd name="T13" fmla="*/ 5 h 310"/>
                <a:gd name="T14" fmla="*/ 358 w 588"/>
                <a:gd name="T15" fmla="*/ 6 h 310"/>
                <a:gd name="T16" fmla="*/ 400 w 588"/>
                <a:gd name="T17" fmla="*/ 7 h 310"/>
                <a:gd name="T18" fmla="*/ 438 w 588"/>
                <a:gd name="T19" fmla="*/ 7 h 310"/>
                <a:gd name="T20" fmla="*/ 472 w 588"/>
                <a:gd name="T21" fmla="*/ 8 h 310"/>
                <a:gd name="T22" fmla="*/ 503 w 588"/>
                <a:gd name="T23" fmla="*/ 8 h 310"/>
                <a:gd name="T24" fmla="*/ 529 w 588"/>
                <a:gd name="T25" fmla="*/ 9 h 310"/>
                <a:gd name="T26" fmla="*/ 550 w 588"/>
                <a:gd name="T27" fmla="*/ 9 h 310"/>
                <a:gd name="T28" fmla="*/ 567 w 588"/>
                <a:gd name="T29" fmla="*/ 10 h 310"/>
                <a:gd name="T30" fmla="*/ 579 w 588"/>
                <a:gd name="T31" fmla="*/ 10 h 310"/>
                <a:gd name="T32" fmla="*/ 585 w 588"/>
                <a:gd name="T33" fmla="*/ 10 h 310"/>
                <a:gd name="T34" fmla="*/ 588 w 588"/>
                <a:gd name="T35" fmla="*/ 10 h 310"/>
                <a:gd name="T36" fmla="*/ 538 w 588"/>
                <a:gd name="T37" fmla="*/ 9 h 310"/>
                <a:gd name="T38" fmla="*/ 537 w 588"/>
                <a:gd name="T39" fmla="*/ 9 h 310"/>
                <a:gd name="T40" fmla="*/ 530 w 588"/>
                <a:gd name="T41" fmla="*/ 9 h 310"/>
                <a:gd name="T42" fmla="*/ 517 w 588"/>
                <a:gd name="T43" fmla="*/ 9 h 310"/>
                <a:gd name="T44" fmla="*/ 500 w 588"/>
                <a:gd name="T45" fmla="*/ 8 h 310"/>
                <a:gd name="T46" fmla="*/ 478 w 588"/>
                <a:gd name="T47" fmla="*/ 8 h 310"/>
                <a:gd name="T48" fmla="*/ 451 w 588"/>
                <a:gd name="T49" fmla="*/ 8 h 310"/>
                <a:gd name="T50" fmla="*/ 420 w 588"/>
                <a:gd name="T51" fmla="*/ 7 h 310"/>
                <a:gd name="T52" fmla="*/ 384 w 588"/>
                <a:gd name="T53" fmla="*/ 6 h 310"/>
                <a:gd name="T54" fmla="*/ 345 w 588"/>
                <a:gd name="T55" fmla="*/ 6 h 310"/>
                <a:gd name="T56" fmla="*/ 302 w 588"/>
                <a:gd name="T57" fmla="*/ 5 h 310"/>
                <a:gd name="T58" fmla="*/ 257 w 588"/>
                <a:gd name="T59" fmla="*/ 4 h 310"/>
                <a:gd name="T60" fmla="*/ 209 w 588"/>
                <a:gd name="T61" fmla="*/ 4 h 310"/>
                <a:gd name="T62" fmla="*/ 158 w 588"/>
                <a:gd name="T63" fmla="*/ 3 h 310"/>
                <a:gd name="T64" fmla="*/ 107 w 588"/>
                <a:gd name="T65" fmla="*/ 2 h 310"/>
                <a:gd name="T66" fmla="*/ 54 w 588"/>
                <a:gd name="T67" fmla="*/ 1 h 310"/>
                <a:gd name="T68" fmla="*/ 0 w 588"/>
                <a:gd name="T69" fmla="*/ 1 h 310"/>
                <a:gd name="T70" fmla="*/ 1 w 588"/>
                <a:gd name="T71" fmla="*/ 0 h 3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8" h="310">
                  <a:moveTo>
                    <a:pt x="1" y="0"/>
                  </a:moveTo>
                  <a:lnTo>
                    <a:pt x="56" y="25"/>
                  </a:lnTo>
                  <a:lnTo>
                    <a:pt x="110" y="51"/>
                  </a:lnTo>
                  <a:lnTo>
                    <a:pt x="164" y="76"/>
                  </a:lnTo>
                  <a:lnTo>
                    <a:pt x="215" y="102"/>
                  </a:lnTo>
                  <a:lnTo>
                    <a:pt x="266" y="127"/>
                  </a:lnTo>
                  <a:lnTo>
                    <a:pt x="314" y="150"/>
                  </a:lnTo>
                  <a:lnTo>
                    <a:pt x="358" y="174"/>
                  </a:lnTo>
                  <a:lnTo>
                    <a:pt x="400" y="196"/>
                  </a:lnTo>
                  <a:lnTo>
                    <a:pt x="438" y="216"/>
                  </a:lnTo>
                  <a:lnTo>
                    <a:pt x="472" y="234"/>
                  </a:lnTo>
                  <a:lnTo>
                    <a:pt x="503" y="250"/>
                  </a:lnTo>
                  <a:lnTo>
                    <a:pt x="529" y="266"/>
                  </a:lnTo>
                  <a:lnTo>
                    <a:pt x="550" y="279"/>
                  </a:lnTo>
                  <a:lnTo>
                    <a:pt x="567" y="290"/>
                  </a:lnTo>
                  <a:lnTo>
                    <a:pt x="579" y="299"/>
                  </a:lnTo>
                  <a:lnTo>
                    <a:pt x="585" y="306"/>
                  </a:lnTo>
                  <a:lnTo>
                    <a:pt x="588" y="310"/>
                  </a:lnTo>
                  <a:lnTo>
                    <a:pt x="538" y="286"/>
                  </a:lnTo>
                  <a:lnTo>
                    <a:pt x="537" y="283"/>
                  </a:lnTo>
                  <a:lnTo>
                    <a:pt x="530" y="275"/>
                  </a:lnTo>
                  <a:lnTo>
                    <a:pt x="517" y="266"/>
                  </a:lnTo>
                  <a:lnTo>
                    <a:pt x="500" y="255"/>
                  </a:lnTo>
                  <a:lnTo>
                    <a:pt x="478" y="243"/>
                  </a:lnTo>
                  <a:lnTo>
                    <a:pt x="451" y="226"/>
                  </a:lnTo>
                  <a:lnTo>
                    <a:pt x="420" y="210"/>
                  </a:lnTo>
                  <a:lnTo>
                    <a:pt x="384" y="190"/>
                  </a:lnTo>
                  <a:lnTo>
                    <a:pt x="345" y="170"/>
                  </a:lnTo>
                  <a:lnTo>
                    <a:pt x="302" y="149"/>
                  </a:lnTo>
                  <a:lnTo>
                    <a:pt x="257" y="125"/>
                  </a:lnTo>
                  <a:lnTo>
                    <a:pt x="209" y="102"/>
                  </a:lnTo>
                  <a:lnTo>
                    <a:pt x="158" y="78"/>
                  </a:lnTo>
                  <a:lnTo>
                    <a:pt x="107" y="53"/>
                  </a:lnTo>
                  <a:lnTo>
                    <a:pt x="54" y="27"/>
                  </a:lnTo>
                  <a:lnTo>
                    <a:pt x="0" y="2"/>
                  </a:lnTo>
                  <a:lnTo>
                    <a:pt x="1" y="0"/>
                  </a:lnTo>
                  <a:close/>
                </a:path>
              </a:pathLst>
            </a:custGeom>
            <a:solidFill>
              <a:srgbClr val="DD80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1" name="Freeform 1138"/>
            <p:cNvSpPr>
              <a:spLocks/>
            </p:cNvSpPr>
            <p:nvPr/>
          </p:nvSpPr>
          <p:spPr bwMode="auto">
            <a:xfrm>
              <a:off x="946" y="1254"/>
              <a:ext cx="538" cy="142"/>
            </a:xfrm>
            <a:custGeom>
              <a:avLst/>
              <a:gdLst>
                <a:gd name="T0" fmla="*/ 538 w 538"/>
                <a:gd name="T1" fmla="*/ 9 h 284"/>
                <a:gd name="T2" fmla="*/ 537 w 538"/>
                <a:gd name="T3" fmla="*/ 9 h 284"/>
                <a:gd name="T4" fmla="*/ 530 w 538"/>
                <a:gd name="T5" fmla="*/ 9 h 284"/>
                <a:gd name="T6" fmla="*/ 517 w 538"/>
                <a:gd name="T7" fmla="*/ 9 h 284"/>
                <a:gd name="T8" fmla="*/ 500 w 538"/>
                <a:gd name="T9" fmla="*/ 8 h 284"/>
                <a:gd name="T10" fmla="*/ 478 w 538"/>
                <a:gd name="T11" fmla="*/ 8 h 284"/>
                <a:gd name="T12" fmla="*/ 451 w 538"/>
                <a:gd name="T13" fmla="*/ 7 h 284"/>
                <a:gd name="T14" fmla="*/ 420 w 538"/>
                <a:gd name="T15" fmla="*/ 7 h 284"/>
                <a:gd name="T16" fmla="*/ 384 w 538"/>
                <a:gd name="T17" fmla="*/ 6 h 284"/>
                <a:gd name="T18" fmla="*/ 345 w 538"/>
                <a:gd name="T19" fmla="*/ 6 h 284"/>
                <a:gd name="T20" fmla="*/ 302 w 538"/>
                <a:gd name="T21" fmla="*/ 5 h 284"/>
                <a:gd name="T22" fmla="*/ 257 w 538"/>
                <a:gd name="T23" fmla="*/ 4 h 284"/>
                <a:gd name="T24" fmla="*/ 209 w 538"/>
                <a:gd name="T25" fmla="*/ 4 h 284"/>
                <a:gd name="T26" fmla="*/ 158 w 538"/>
                <a:gd name="T27" fmla="*/ 3 h 284"/>
                <a:gd name="T28" fmla="*/ 107 w 538"/>
                <a:gd name="T29" fmla="*/ 2 h 284"/>
                <a:gd name="T30" fmla="*/ 54 w 538"/>
                <a:gd name="T31" fmla="*/ 1 h 284"/>
                <a:gd name="T32" fmla="*/ 0 w 538"/>
                <a:gd name="T33" fmla="*/ 0 h 284"/>
                <a:gd name="T34" fmla="*/ 0 w 538"/>
                <a:gd name="T35" fmla="*/ 1 h 284"/>
                <a:gd name="T36" fmla="*/ 48 w 538"/>
                <a:gd name="T37" fmla="*/ 1 h 284"/>
                <a:gd name="T38" fmla="*/ 96 w 538"/>
                <a:gd name="T39" fmla="*/ 2 h 284"/>
                <a:gd name="T40" fmla="*/ 143 w 538"/>
                <a:gd name="T41" fmla="*/ 3 h 284"/>
                <a:gd name="T42" fmla="*/ 188 w 538"/>
                <a:gd name="T43" fmla="*/ 3 h 284"/>
                <a:gd name="T44" fmla="*/ 232 w 538"/>
                <a:gd name="T45" fmla="*/ 4 h 284"/>
                <a:gd name="T46" fmla="*/ 273 w 538"/>
                <a:gd name="T47" fmla="*/ 5 h 284"/>
                <a:gd name="T48" fmla="*/ 311 w 538"/>
                <a:gd name="T49" fmla="*/ 5 h 284"/>
                <a:gd name="T50" fmla="*/ 348 w 538"/>
                <a:gd name="T51" fmla="*/ 6 h 284"/>
                <a:gd name="T52" fmla="*/ 379 w 538"/>
                <a:gd name="T53" fmla="*/ 6 h 284"/>
                <a:gd name="T54" fmla="*/ 407 w 538"/>
                <a:gd name="T55" fmla="*/ 7 h 284"/>
                <a:gd name="T56" fmla="*/ 431 w 538"/>
                <a:gd name="T57" fmla="*/ 7 h 284"/>
                <a:gd name="T58" fmla="*/ 452 w 538"/>
                <a:gd name="T59" fmla="*/ 8 h 284"/>
                <a:gd name="T60" fmla="*/ 468 w 538"/>
                <a:gd name="T61" fmla="*/ 8 h 284"/>
                <a:gd name="T62" fmla="*/ 479 w 538"/>
                <a:gd name="T63" fmla="*/ 8 h 284"/>
                <a:gd name="T64" fmla="*/ 485 w 538"/>
                <a:gd name="T65" fmla="*/ 9 h 284"/>
                <a:gd name="T66" fmla="*/ 486 w 538"/>
                <a:gd name="T67" fmla="*/ 9 h 284"/>
                <a:gd name="T68" fmla="*/ 538 w 538"/>
                <a:gd name="T69" fmla="*/ 9 h 2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38" h="284">
                  <a:moveTo>
                    <a:pt x="538" y="284"/>
                  </a:moveTo>
                  <a:lnTo>
                    <a:pt x="537" y="281"/>
                  </a:lnTo>
                  <a:lnTo>
                    <a:pt x="530" y="273"/>
                  </a:lnTo>
                  <a:lnTo>
                    <a:pt x="517" y="264"/>
                  </a:lnTo>
                  <a:lnTo>
                    <a:pt x="500" y="253"/>
                  </a:lnTo>
                  <a:lnTo>
                    <a:pt x="478" y="241"/>
                  </a:lnTo>
                  <a:lnTo>
                    <a:pt x="451" y="224"/>
                  </a:lnTo>
                  <a:lnTo>
                    <a:pt x="420" y="208"/>
                  </a:lnTo>
                  <a:lnTo>
                    <a:pt x="384" y="188"/>
                  </a:lnTo>
                  <a:lnTo>
                    <a:pt x="345" y="168"/>
                  </a:lnTo>
                  <a:lnTo>
                    <a:pt x="302" y="147"/>
                  </a:lnTo>
                  <a:lnTo>
                    <a:pt x="257" y="123"/>
                  </a:lnTo>
                  <a:lnTo>
                    <a:pt x="209" y="100"/>
                  </a:lnTo>
                  <a:lnTo>
                    <a:pt x="158" y="76"/>
                  </a:lnTo>
                  <a:lnTo>
                    <a:pt x="107" y="51"/>
                  </a:lnTo>
                  <a:lnTo>
                    <a:pt x="54" y="25"/>
                  </a:lnTo>
                  <a:lnTo>
                    <a:pt x="0" y="0"/>
                  </a:lnTo>
                  <a:lnTo>
                    <a:pt x="0" y="4"/>
                  </a:lnTo>
                  <a:lnTo>
                    <a:pt x="48" y="25"/>
                  </a:lnTo>
                  <a:lnTo>
                    <a:pt x="96" y="49"/>
                  </a:lnTo>
                  <a:lnTo>
                    <a:pt x="143" y="71"/>
                  </a:lnTo>
                  <a:lnTo>
                    <a:pt x="188" y="92"/>
                  </a:lnTo>
                  <a:lnTo>
                    <a:pt x="232" y="114"/>
                  </a:lnTo>
                  <a:lnTo>
                    <a:pt x="273" y="136"/>
                  </a:lnTo>
                  <a:lnTo>
                    <a:pt x="311" y="156"/>
                  </a:lnTo>
                  <a:lnTo>
                    <a:pt x="348" y="174"/>
                  </a:lnTo>
                  <a:lnTo>
                    <a:pt x="379" y="192"/>
                  </a:lnTo>
                  <a:lnTo>
                    <a:pt x="407" y="206"/>
                  </a:lnTo>
                  <a:lnTo>
                    <a:pt x="431" y="221"/>
                  </a:lnTo>
                  <a:lnTo>
                    <a:pt x="452" y="232"/>
                  </a:lnTo>
                  <a:lnTo>
                    <a:pt x="468" y="243"/>
                  </a:lnTo>
                  <a:lnTo>
                    <a:pt x="479" y="252"/>
                  </a:lnTo>
                  <a:lnTo>
                    <a:pt x="485" y="257"/>
                  </a:lnTo>
                  <a:lnTo>
                    <a:pt x="486" y="261"/>
                  </a:lnTo>
                  <a:lnTo>
                    <a:pt x="538" y="284"/>
                  </a:lnTo>
                  <a:close/>
                </a:path>
              </a:pathLst>
            </a:custGeom>
            <a:solidFill>
              <a:srgbClr val="E085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2" name="Freeform 1139"/>
            <p:cNvSpPr>
              <a:spLocks/>
            </p:cNvSpPr>
            <p:nvPr/>
          </p:nvSpPr>
          <p:spPr bwMode="auto">
            <a:xfrm>
              <a:off x="945" y="1256"/>
              <a:ext cx="487" cy="128"/>
            </a:xfrm>
            <a:custGeom>
              <a:avLst/>
              <a:gdLst>
                <a:gd name="T0" fmla="*/ 1 w 487"/>
                <a:gd name="T1" fmla="*/ 0 h 257"/>
                <a:gd name="T2" fmla="*/ 49 w 487"/>
                <a:gd name="T3" fmla="*/ 0 h 257"/>
                <a:gd name="T4" fmla="*/ 97 w 487"/>
                <a:gd name="T5" fmla="*/ 1 h 257"/>
                <a:gd name="T6" fmla="*/ 144 w 487"/>
                <a:gd name="T7" fmla="*/ 2 h 257"/>
                <a:gd name="T8" fmla="*/ 189 w 487"/>
                <a:gd name="T9" fmla="*/ 2 h 257"/>
                <a:gd name="T10" fmla="*/ 233 w 487"/>
                <a:gd name="T11" fmla="*/ 3 h 257"/>
                <a:gd name="T12" fmla="*/ 274 w 487"/>
                <a:gd name="T13" fmla="*/ 4 h 257"/>
                <a:gd name="T14" fmla="*/ 312 w 487"/>
                <a:gd name="T15" fmla="*/ 4 h 257"/>
                <a:gd name="T16" fmla="*/ 349 w 487"/>
                <a:gd name="T17" fmla="*/ 5 h 257"/>
                <a:gd name="T18" fmla="*/ 380 w 487"/>
                <a:gd name="T19" fmla="*/ 5 h 257"/>
                <a:gd name="T20" fmla="*/ 408 w 487"/>
                <a:gd name="T21" fmla="*/ 6 h 257"/>
                <a:gd name="T22" fmla="*/ 432 w 487"/>
                <a:gd name="T23" fmla="*/ 6 h 257"/>
                <a:gd name="T24" fmla="*/ 453 w 487"/>
                <a:gd name="T25" fmla="*/ 7 h 257"/>
                <a:gd name="T26" fmla="*/ 469 w 487"/>
                <a:gd name="T27" fmla="*/ 7 h 257"/>
                <a:gd name="T28" fmla="*/ 480 w 487"/>
                <a:gd name="T29" fmla="*/ 7 h 257"/>
                <a:gd name="T30" fmla="*/ 486 w 487"/>
                <a:gd name="T31" fmla="*/ 7 h 257"/>
                <a:gd name="T32" fmla="*/ 487 w 487"/>
                <a:gd name="T33" fmla="*/ 8 h 257"/>
                <a:gd name="T34" fmla="*/ 432 w 487"/>
                <a:gd name="T35" fmla="*/ 7 h 257"/>
                <a:gd name="T36" fmla="*/ 431 w 487"/>
                <a:gd name="T37" fmla="*/ 7 h 257"/>
                <a:gd name="T38" fmla="*/ 424 w 487"/>
                <a:gd name="T39" fmla="*/ 6 h 257"/>
                <a:gd name="T40" fmla="*/ 412 w 487"/>
                <a:gd name="T41" fmla="*/ 6 h 257"/>
                <a:gd name="T42" fmla="*/ 397 w 487"/>
                <a:gd name="T43" fmla="*/ 6 h 257"/>
                <a:gd name="T44" fmla="*/ 377 w 487"/>
                <a:gd name="T45" fmla="*/ 5 h 257"/>
                <a:gd name="T46" fmla="*/ 351 w 487"/>
                <a:gd name="T47" fmla="*/ 5 h 257"/>
                <a:gd name="T48" fmla="*/ 323 w 487"/>
                <a:gd name="T49" fmla="*/ 5 h 257"/>
                <a:gd name="T50" fmla="*/ 292 w 487"/>
                <a:gd name="T51" fmla="*/ 4 h 257"/>
                <a:gd name="T52" fmla="*/ 257 w 487"/>
                <a:gd name="T53" fmla="*/ 3 h 257"/>
                <a:gd name="T54" fmla="*/ 219 w 487"/>
                <a:gd name="T55" fmla="*/ 3 h 257"/>
                <a:gd name="T56" fmla="*/ 178 w 487"/>
                <a:gd name="T57" fmla="*/ 2 h 257"/>
                <a:gd name="T58" fmla="*/ 135 w 487"/>
                <a:gd name="T59" fmla="*/ 2 h 257"/>
                <a:gd name="T60" fmla="*/ 90 w 487"/>
                <a:gd name="T61" fmla="*/ 1 h 257"/>
                <a:gd name="T62" fmla="*/ 45 w 487"/>
                <a:gd name="T63" fmla="*/ 0 h 257"/>
                <a:gd name="T64" fmla="*/ 0 w 487"/>
                <a:gd name="T65" fmla="*/ 0 h 257"/>
                <a:gd name="T66" fmla="*/ 1 w 487"/>
                <a:gd name="T67" fmla="*/ 0 h 2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87" h="257">
                  <a:moveTo>
                    <a:pt x="1" y="0"/>
                  </a:moveTo>
                  <a:lnTo>
                    <a:pt x="49" y="21"/>
                  </a:lnTo>
                  <a:lnTo>
                    <a:pt x="97" y="45"/>
                  </a:lnTo>
                  <a:lnTo>
                    <a:pt x="144" y="67"/>
                  </a:lnTo>
                  <a:lnTo>
                    <a:pt x="189" y="88"/>
                  </a:lnTo>
                  <a:lnTo>
                    <a:pt x="233" y="110"/>
                  </a:lnTo>
                  <a:lnTo>
                    <a:pt x="274" y="132"/>
                  </a:lnTo>
                  <a:lnTo>
                    <a:pt x="312" y="152"/>
                  </a:lnTo>
                  <a:lnTo>
                    <a:pt x="349" y="170"/>
                  </a:lnTo>
                  <a:lnTo>
                    <a:pt x="380" y="188"/>
                  </a:lnTo>
                  <a:lnTo>
                    <a:pt x="408" y="202"/>
                  </a:lnTo>
                  <a:lnTo>
                    <a:pt x="432" y="217"/>
                  </a:lnTo>
                  <a:lnTo>
                    <a:pt x="453" y="228"/>
                  </a:lnTo>
                  <a:lnTo>
                    <a:pt x="469" y="239"/>
                  </a:lnTo>
                  <a:lnTo>
                    <a:pt x="480" y="248"/>
                  </a:lnTo>
                  <a:lnTo>
                    <a:pt x="486" y="253"/>
                  </a:lnTo>
                  <a:lnTo>
                    <a:pt x="487" y="257"/>
                  </a:lnTo>
                  <a:lnTo>
                    <a:pt x="432" y="231"/>
                  </a:lnTo>
                  <a:lnTo>
                    <a:pt x="431" y="228"/>
                  </a:lnTo>
                  <a:lnTo>
                    <a:pt x="424" y="220"/>
                  </a:lnTo>
                  <a:lnTo>
                    <a:pt x="412" y="213"/>
                  </a:lnTo>
                  <a:lnTo>
                    <a:pt x="397" y="202"/>
                  </a:lnTo>
                  <a:lnTo>
                    <a:pt x="377" y="191"/>
                  </a:lnTo>
                  <a:lnTo>
                    <a:pt x="351" y="177"/>
                  </a:lnTo>
                  <a:lnTo>
                    <a:pt x="323" y="163"/>
                  </a:lnTo>
                  <a:lnTo>
                    <a:pt x="292" y="144"/>
                  </a:lnTo>
                  <a:lnTo>
                    <a:pt x="257" y="126"/>
                  </a:lnTo>
                  <a:lnTo>
                    <a:pt x="219" y="108"/>
                  </a:lnTo>
                  <a:lnTo>
                    <a:pt x="178" y="86"/>
                  </a:lnTo>
                  <a:lnTo>
                    <a:pt x="135" y="67"/>
                  </a:lnTo>
                  <a:lnTo>
                    <a:pt x="90" y="45"/>
                  </a:lnTo>
                  <a:lnTo>
                    <a:pt x="45" y="23"/>
                  </a:lnTo>
                  <a:lnTo>
                    <a:pt x="0" y="1"/>
                  </a:lnTo>
                  <a:lnTo>
                    <a:pt x="1" y="0"/>
                  </a:lnTo>
                  <a:close/>
                </a:path>
              </a:pathLst>
            </a:custGeom>
            <a:solidFill>
              <a:srgbClr val="E289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3" name="Freeform 1140"/>
            <p:cNvSpPr>
              <a:spLocks/>
            </p:cNvSpPr>
            <p:nvPr/>
          </p:nvSpPr>
          <p:spPr bwMode="auto">
            <a:xfrm>
              <a:off x="943" y="1257"/>
              <a:ext cx="434" cy="115"/>
            </a:xfrm>
            <a:custGeom>
              <a:avLst/>
              <a:gdLst>
                <a:gd name="T0" fmla="*/ 434 w 434"/>
                <a:gd name="T1" fmla="*/ 8 h 230"/>
                <a:gd name="T2" fmla="*/ 433 w 434"/>
                <a:gd name="T3" fmla="*/ 8 h 230"/>
                <a:gd name="T4" fmla="*/ 426 w 434"/>
                <a:gd name="T5" fmla="*/ 7 h 230"/>
                <a:gd name="T6" fmla="*/ 414 w 434"/>
                <a:gd name="T7" fmla="*/ 7 h 230"/>
                <a:gd name="T8" fmla="*/ 399 w 434"/>
                <a:gd name="T9" fmla="*/ 7 h 230"/>
                <a:gd name="T10" fmla="*/ 379 w 434"/>
                <a:gd name="T11" fmla="*/ 6 h 230"/>
                <a:gd name="T12" fmla="*/ 353 w 434"/>
                <a:gd name="T13" fmla="*/ 6 h 230"/>
                <a:gd name="T14" fmla="*/ 325 w 434"/>
                <a:gd name="T15" fmla="*/ 6 h 230"/>
                <a:gd name="T16" fmla="*/ 294 w 434"/>
                <a:gd name="T17" fmla="*/ 5 h 230"/>
                <a:gd name="T18" fmla="*/ 259 w 434"/>
                <a:gd name="T19" fmla="*/ 4 h 230"/>
                <a:gd name="T20" fmla="*/ 221 w 434"/>
                <a:gd name="T21" fmla="*/ 4 h 230"/>
                <a:gd name="T22" fmla="*/ 180 w 434"/>
                <a:gd name="T23" fmla="*/ 3 h 230"/>
                <a:gd name="T24" fmla="*/ 137 w 434"/>
                <a:gd name="T25" fmla="*/ 3 h 230"/>
                <a:gd name="T26" fmla="*/ 92 w 434"/>
                <a:gd name="T27" fmla="*/ 2 h 230"/>
                <a:gd name="T28" fmla="*/ 47 w 434"/>
                <a:gd name="T29" fmla="*/ 1 h 230"/>
                <a:gd name="T30" fmla="*/ 2 w 434"/>
                <a:gd name="T31" fmla="*/ 0 h 230"/>
                <a:gd name="T32" fmla="*/ 0 w 434"/>
                <a:gd name="T33" fmla="*/ 1 h 230"/>
                <a:gd name="T34" fmla="*/ 43 w 434"/>
                <a:gd name="T35" fmla="*/ 1 h 230"/>
                <a:gd name="T36" fmla="*/ 85 w 434"/>
                <a:gd name="T37" fmla="*/ 2 h 230"/>
                <a:gd name="T38" fmla="*/ 126 w 434"/>
                <a:gd name="T39" fmla="*/ 2 h 230"/>
                <a:gd name="T40" fmla="*/ 164 w 434"/>
                <a:gd name="T41" fmla="*/ 3 h 230"/>
                <a:gd name="T42" fmla="*/ 201 w 434"/>
                <a:gd name="T43" fmla="*/ 4 h 230"/>
                <a:gd name="T44" fmla="*/ 236 w 434"/>
                <a:gd name="T45" fmla="*/ 4 h 230"/>
                <a:gd name="T46" fmla="*/ 267 w 434"/>
                <a:gd name="T47" fmla="*/ 5 h 230"/>
                <a:gd name="T48" fmla="*/ 296 w 434"/>
                <a:gd name="T49" fmla="*/ 5 h 230"/>
                <a:gd name="T50" fmla="*/ 320 w 434"/>
                <a:gd name="T51" fmla="*/ 6 h 230"/>
                <a:gd name="T52" fmla="*/ 339 w 434"/>
                <a:gd name="T53" fmla="*/ 6 h 230"/>
                <a:gd name="T54" fmla="*/ 355 w 434"/>
                <a:gd name="T55" fmla="*/ 6 h 230"/>
                <a:gd name="T56" fmla="*/ 366 w 434"/>
                <a:gd name="T57" fmla="*/ 6 h 230"/>
                <a:gd name="T58" fmla="*/ 372 w 434"/>
                <a:gd name="T59" fmla="*/ 7 h 230"/>
                <a:gd name="T60" fmla="*/ 375 w 434"/>
                <a:gd name="T61" fmla="*/ 7 h 230"/>
                <a:gd name="T62" fmla="*/ 434 w 434"/>
                <a:gd name="T63" fmla="*/ 8 h 2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4" h="230">
                  <a:moveTo>
                    <a:pt x="434" y="230"/>
                  </a:moveTo>
                  <a:lnTo>
                    <a:pt x="433" y="227"/>
                  </a:lnTo>
                  <a:lnTo>
                    <a:pt x="426" y="219"/>
                  </a:lnTo>
                  <a:lnTo>
                    <a:pt x="414" y="212"/>
                  </a:lnTo>
                  <a:lnTo>
                    <a:pt x="399" y="201"/>
                  </a:lnTo>
                  <a:lnTo>
                    <a:pt x="379" y="190"/>
                  </a:lnTo>
                  <a:lnTo>
                    <a:pt x="353" y="176"/>
                  </a:lnTo>
                  <a:lnTo>
                    <a:pt x="325" y="162"/>
                  </a:lnTo>
                  <a:lnTo>
                    <a:pt x="294" y="143"/>
                  </a:lnTo>
                  <a:lnTo>
                    <a:pt x="259" y="125"/>
                  </a:lnTo>
                  <a:lnTo>
                    <a:pt x="221" y="107"/>
                  </a:lnTo>
                  <a:lnTo>
                    <a:pt x="180" y="85"/>
                  </a:lnTo>
                  <a:lnTo>
                    <a:pt x="137" y="66"/>
                  </a:lnTo>
                  <a:lnTo>
                    <a:pt x="92" y="44"/>
                  </a:lnTo>
                  <a:lnTo>
                    <a:pt x="47" y="22"/>
                  </a:lnTo>
                  <a:lnTo>
                    <a:pt x="2" y="0"/>
                  </a:lnTo>
                  <a:lnTo>
                    <a:pt x="0" y="4"/>
                  </a:lnTo>
                  <a:lnTo>
                    <a:pt x="43" y="24"/>
                  </a:lnTo>
                  <a:lnTo>
                    <a:pt x="85" y="44"/>
                  </a:lnTo>
                  <a:lnTo>
                    <a:pt x="126" y="64"/>
                  </a:lnTo>
                  <a:lnTo>
                    <a:pt x="164" y="84"/>
                  </a:lnTo>
                  <a:lnTo>
                    <a:pt x="201" y="102"/>
                  </a:lnTo>
                  <a:lnTo>
                    <a:pt x="236" y="118"/>
                  </a:lnTo>
                  <a:lnTo>
                    <a:pt x="267" y="134"/>
                  </a:lnTo>
                  <a:lnTo>
                    <a:pt x="296" y="151"/>
                  </a:lnTo>
                  <a:lnTo>
                    <a:pt x="320" y="163"/>
                  </a:lnTo>
                  <a:lnTo>
                    <a:pt x="339" y="176"/>
                  </a:lnTo>
                  <a:lnTo>
                    <a:pt x="355" y="185"/>
                  </a:lnTo>
                  <a:lnTo>
                    <a:pt x="366" y="192"/>
                  </a:lnTo>
                  <a:lnTo>
                    <a:pt x="372" y="198"/>
                  </a:lnTo>
                  <a:lnTo>
                    <a:pt x="375" y="201"/>
                  </a:lnTo>
                  <a:lnTo>
                    <a:pt x="434" y="230"/>
                  </a:lnTo>
                  <a:close/>
                </a:path>
              </a:pathLst>
            </a:custGeom>
            <a:solidFill>
              <a:srgbClr val="E58E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4" name="Freeform 1141"/>
            <p:cNvSpPr>
              <a:spLocks/>
            </p:cNvSpPr>
            <p:nvPr/>
          </p:nvSpPr>
          <p:spPr bwMode="auto">
            <a:xfrm>
              <a:off x="943" y="1259"/>
              <a:ext cx="375" cy="98"/>
            </a:xfrm>
            <a:custGeom>
              <a:avLst/>
              <a:gdLst>
                <a:gd name="T0" fmla="*/ 0 w 375"/>
                <a:gd name="T1" fmla="*/ 0 h 197"/>
                <a:gd name="T2" fmla="*/ 43 w 375"/>
                <a:gd name="T3" fmla="*/ 0 h 197"/>
                <a:gd name="T4" fmla="*/ 85 w 375"/>
                <a:gd name="T5" fmla="*/ 1 h 197"/>
                <a:gd name="T6" fmla="*/ 126 w 375"/>
                <a:gd name="T7" fmla="*/ 1 h 197"/>
                <a:gd name="T8" fmla="*/ 164 w 375"/>
                <a:gd name="T9" fmla="*/ 2 h 197"/>
                <a:gd name="T10" fmla="*/ 201 w 375"/>
                <a:gd name="T11" fmla="*/ 3 h 197"/>
                <a:gd name="T12" fmla="*/ 236 w 375"/>
                <a:gd name="T13" fmla="*/ 3 h 197"/>
                <a:gd name="T14" fmla="*/ 267 w 375"/>
                <a:gd name="T15" fmla="*/ 4 h 197"/>
                <a:gd name="T16" fmla="*/ 296 w 375"/>
                <a:gd name="T17" fmla="*/ 4 h 197"/>
                <a:gd name="T18" fmla="*/ 320 w 375"/>
                <a:gd name="T19" fmla="*/ 4 h 197"/>
                <a:gd name="T20" fmla="*/ 339 w 375"/>
                <a:gd name="T21" fmla="*/ 5 h 197"/>
                <a:gd name="T22" fmla="*/ 355 w 375"/>
                <a:gd name="T23" fmla="*/ 5 h 197"/>
                <a:gd name="T24" fmla="*/ 366 w 375"/>
                <a:gd name="T25" fmla="*/ 5 h 197"/>
                <a:gd name="T26" fmla="*/ 372 w 375"/>
                <a:gd name="T27" fmla="*/ 6 h 197"/>
                <a:gd name="T28" fmla="*/ 375 w 375"/>
                <a:gd name="T29" fmla="*/ 6 h 197"/>
                <a:gd name="T30" fmla="*/ 310 w 375"/>
                <a:gd name="T31" fmla="*/ 5 h 197"/>
                <a:gd name="T32" fmla="*/ 308 w 375"/>
                <a:gd name="T33" fmla="*/ 5 h 197"/>
                <a:gd name="T34" fmla="*/ 301 w 375"/>
                <a:gd name="T35" fmla="*/ 4 h 197"/>
                <a:gd name="T36" fmla="*/ 291 w 375"/>
                <a:gd name="T37" fmla="*/ 4 h 197"/>
                <a:gd name="T38" fmla="*/ 276 w 375"/>
                <a:gd name="T39" fmla="*/ 4 h 197"/>
                <a:gd name="T40" fmla="*/ 257 w 375"/>
                <a:gd name="T41" fmla="*/ 4 h 197"/>
                <a:gd name="T42" fmla="*/ 233 w 375"/>
                <a:gd name="T43" fmla="*/ 3 h 197"/>
                <a:gd name="T44" fmla="*/ 208 w 375"/>
                <a:gd name="T45" fmla="*/ 3 h 197"/>
                <a:gd name="T46" fmla="*/ 178 w 375"/>
                <a:gd name="T47" fmla="*/ 2 h 197"/>
                <a:gd name="T48" fmla="*/ 146 w 375"/>
                <a:gd name="T49" fmla="*/ 2 h 197"/>
                <a:gd name="T50" fmla="*/ 110 w 375"/>
                <a:gd name="T51" fmla="*/ 1 h 197"/>
                <a:gd name="T52" fmla="*/ 75 w 375"/>
                <a:gd name="T53" fmla="*/ 1 h 197"/>
                <a:gd name="T54" fmla="*/ 37 w 375"/>
                <a:gd name="T55" fmla="*/ 0 h 197"/>
                <a:gd name="T56" fmla="*/ 0 w 375"/>
                <a:gd name="T57" fmla="*/ 0 h 197"/>
                <a:gd name="T58" fmla="*/ 0 w 375"/>
                <a:gd name="T59" fmla="*/ 0 h 1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75" h="197">
                  <a:moveTo>
                    <a:pt x="0" y="0"/>
                  </a:moveTo>
                  <a:lnTo>
                    <a:pt x="43" y="20"/>
                  </a:lnTo>
                  <a:lnTo>
                    <a:pt x="85" y="40"/>
                  </a:lnTo>
                  <a:lnTo>
                    <a:pt x="126" y="60"/>
                  </a:lnTo>
                  <a:lnTo>
                    <a:pt x="164" y="80"/>
                  </a:lnTo>
                  <a:lnTo>
                    <a:pt x="201" y="98"/>
                  </a:lnTo>
                  <a:lnTo>
                    <a:pt x="236" y="114"/>
                  </a:lnTo>
                  <a:lnTo>
                    <a:pt x="267" y="130"/>
                  </a:lnTo>
                  <a:lnTo>
                    <a:pt x="296" y="147"/>
                  </a:lnTo>
                  <a:lnTo>
                    <a:pt x="320" y="159"/>
                  </a:lnTo>
                  <a:lnTo>
                    <a:pt x="339" y="172"/>
                  </a:lnTo>
                  <a:lnTo>
                    <a:pt x="355" y="181"/>
                  </a:lnTo>
                  <a:lnTo>
                    <a:pt x="366" y="188"/>
                  </a:lnTo>
                  <a:lnTo>
                    <a:pt x="372" y="194"/>
                  </a:lnTo>
                  <a:lnTo>
                    <a:pt x="375" y="197"/>
                  </a:lnTo>
                  <a:lnTo>
                    <a:pt x="310" y="168"/>
                  </a:lnTo>
                  <a:lnTo>
                    <a:pt x="308" y="165"/>
                  </a:lnTo>
                  <a:lnTo>
                    <a:pt x="301" y="159"/>
                  </a:lnTo>
                  <a:lnTo>
                    <a:pt x="291" y="152"/>
                  </a:lnTo>
                  <a:lnTo>
                    <a:pt x="276" y="143"/>
                  </a:lnTo>
                  <a:lnTo>
                    <a:pt x="257" y="132"/>
                  </a:lnTo>
                  <a:lnTo>
                    <a:pt x="233" y="119"/>
                  </a:lnTo>
                  <a:lnTo>
                    <a:pt x="208" y="105"/>
                  </a:lnTo>
                  <a:lnTo>
                    <a:pt x="178" y="91"/>
                  </a:lnTo>
                  <a:lnTo>
                    <a:pt x="146" y="74"/>
                  </a:lnTo>
                  <a:lnTo>
                    <a:pt x="110" y="56"/>
                  </a:lnTo>
                  <a:lnTo>
                    <a:pt x="75" y="40"/>
                  </a:lnTo>
                  <a:lnTo>
                    <a:pt x="37" y="22"/>
                  </a:lnTo>
                  <a:lnTo>
                    <a:pt x="0" y="4"/>
                  </a:lnTo>
                  <a:lnTo>
                    <a:pt x="0" y="0"/>
                  </a:lnTo>
                  <a:close/>
                </a:path>
              </a:pathLst>
            </a:custGeom>
            <a:solidFill>
              <a:srgbClr val="E89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5" name="Freeform 1142"/>
            <p:cNvSpPr>
              <a:spLocks/>
            </p:cNvSpPr>
            <p:nvPr/>
          </p:nvSpPr>
          <p:spPr bwMode="auto">
            <a:xfrm>
              <a:off x="942" y="1260"/>
              <a:ext cx="311" cy="83"/>
            </a:xfrm>
            <a:custGeom>
              <a:avLst/>
              <a:gdLst>
                <a:gd name="T0" fmla="*/ 311 w 311"/>
                <a:gd name="T1" fmla="*/ 6 h 164"/>
                <a:gd name="T2" fmla="*/ 309 w 311"/>
                <a:gd name="T3" fmla="*/ 6 h 164"/>
                <a:gd name="T4" fmla="*/ 302 w 311"/>
                <a:gd name="T5" fmla="*/ 5 h 164"/>
                <a:gd name="T6" fmla="*/ 292 w 311"/>
                <a:gd name="T7" fmla="*/ 5 h 164"/>
                <a:gd name="T8" fmla="*/ 277 w 311"/>
                <a:gd name="T9" fmla="*/ 5 h 164"/>
                <a:gd name="T10" fmla="*/ 258 w 311"/>
                <a:gd name="T11" fmla="*/ 5 h 164"/>
                <a:gd name="T12" fmla="*/ 234 w 311"/>
                <a:gd name="T13" fmla="*/ 4 h 164"/>
                <a:gd name="T14" fmla="*/ 209 w 311"/>
                <a:gd name="T15" fmla="*/ 4 h 164"/>
                <a:gd name="T16" fmla="*/ 179 w 311"/>
                <a:gd name="T17" fmla="*/ 3 h 164"/>
                <a:gd name="T18" fmla="*/ 147 w 311"/>
                <a:gd name="T19" fmla="*/ 3 h 164"/>
                <a:gd name="T20" fmla="*/ 111 w 311"/>
                <a:gd name="T21" fmla="*/ 2 h 164"/>
                <a:gd name="T22" fmla="*/ 76 w 311"/>
                <a:gd name="T23" fmla="*/ 2 h 164"/>
                <a:gd name="T24" fmla="*/ 38 w 311"/>
                <a:gd name="T25" fmla="*/ 1 h 164"/>
                <a:gd name="T26" fmla="*/ 1 w 311"/>
                <a:gd name="T27" fmla="*/ 0 h 164"/>
                <a:gd name="T28" fmla="*/ 0 w 311"/>
                <a:gd name="T29" fmla="*/ 1 h 164"/>
                <a:gd name="T30" fmla="*/ 35 w 311"/>
                <a:gd name="T31" fmla="*/ 1 h 164"/>
                <a:gd name="T32" fmla="*/ 69 w 311"/>
                <a:gd name="T33" fmla="*/ 2 h 164"/>
                <a:gd name="T34" fmla="*/ 101 w 311"/>
                <a:gd name="T35" fmla="*/ 2 h 164"/>
                <a:gd name="T36" fmla="*/ 131 w 311"/>
                <a:gd name="T37" fmla="*/ 3 h 164"/>
                <a:gd name="T38" fmla="*/ 159 w 311"/>
                <a:gd name="T39" fmla="*/ 3 h 164"/>
                <a:gd name="T40" fmla="*/ 183 w 311"/>
                <a:gd name="T41" fmla="*/ 3 h 164"/>
                <a:gd name="T42" fmla="*/ 205 w 311"/>
                <a:gd name="T43" fmla="*/ 4 h 164"/>
                <a:gd name="T44" fmla="*/ 220 w 311"/>
                <a:gd name="T45" fmla="*/ 4 h 164"/>
                <a:gd name="T46" fmla="*/ 233 w 311"/>
                <a:gd name="T47" fmla="*/ 4 h 164"/>
                <a:gd name="T48" fmla="*/ 240 w 311"/>
                <a:gd name="T49" fmla="*/ 5 h 164"/>
                <a:gd name="T50" fmla="*/ 241 w 311"/>
                <a:gd name="T51" fmla="*/ 5 h 164"/>
                <a:gd name="T52" fmla="*/ 311 w 311"/>
                <a:gd name="T53" fmla="*/ 6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1" h="164">
                  <a:moveTo>
                    <a:pt x="311" y="164"/>
                  </a:moveTo>
                  <a:lnTo>
                    <a:pt x="309" y="161"/>
                  </a:lnTo>
                  <a:lnTo>
                    <a:pt x="302" y="155"/>
                  </a:lnTo>
                  <a:lnTo>
                    <a:pt x="292" y="148"/>
                  </a:lnTo>
                  <a:lnTo>
                    <a:pt x="277" y="139"/>
                  </a:lnTo>
                  <a:lnTo>
                    <a:pt x="258" y="128"/>
                  </a:lnTo>
                  <a:lnTo>
                    <a:pt x="234" y="115"/>
                  </a:lnTo>
                  <a:lnTo>
                    <a:pt x="209" y="101"/>
                  </a:lnTo>
                  <a:lnTo>
                    <a:pt x="179" y="87"/>
                  </a:lnTo>
                  <a:lnTo>
                    <a:pt x="147" y="70"/>
                  </a:lnTo>
                  <a:lnTo>
                    <a:pt x="111" y="52"/>
                  </a:lnTo>
                  <a:lnTo>
                    <a:pt x="76" y="36"/>
                  </a:lnTo>
                  <a:lnTo>
                    <a:pt x="38" y="18"/>
                  </a:lnTo>
                  <a:lnTo>
                    <a:pt x="1" y="0"/>
                  </a:lnTo>
                  <a:lnTo>
                    <a:pt x="0" y="3"/>
                  </a:lnTo>
                  <a:lnTo>
                    <a:pt x="35" y="20"/>
                  </a:lnTo>
                  <a:lnTo>
                    <a:pt x="69" y="36"/>
                  </a:lnTo>
                  <a:lnTo>
                    <a:pt x="101" y="52"/>
                  </a:lnTo>
                  <a:lnTo>
                    <a:pt x="131" y="67"/>
                  </a:lnTo>
                  <a:lnTo>
                    <a:pt x="159" y="81"/>
                  </a:lnTo>
                  <a:lnTo>
                    <a:pt x="183" y="94"/>
                  </a:lnTo>
                  <a:lnTo>
                    <a:pt x="205" y="106"/>
                  </a:lnTo>
                  <a:lnTo>
                    <a:pt x="220" y="115"/>
                  </a:lnTo>
                  <a:lnTo>
                    <a:pt x="233" y="123"/>
                  </a:lnTo>
                  <a:lnTo>
                    <a:pt x="240" y="128"/>
                  </a:lnTo>
                  <a:lnTo>
                    <a:pt x="241" y="132"/>
                  </a:lnTo>
                  <a:lnTo>
                    <a:pt x="311" y="164"/>
                  </a:lnTo>
                  <a:close/>
                </a:path>
              </a:pathLst>
            </a:custGeom>
            <a:solidFill>
              <a:srgbClr val="EA98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6" name="Freeform 1143"/>
            <p:cNvSpPr>
              <a:spLocks/>
            </p:cNvSpPr>
            <p:nvPr/>
          </p:nvSpPr>
          <p:spPr bwMode="auto">
            <a:xfrm>
              <a:off x="940" y="1262"/>
              <a:ext cx="243" cy="64"/>
            </a:xfrm>
            <a:custGeom>
              <a:avLst/>
              <a:gdLst>
                <a:gd name="T0" fmla="*/ 2 w 243"/>
                <a:gd name="T1" fmla="*/ 0 h 129"/>
                <a:gd name="T2" fmla="*/ 37 w 243"/>
                <a:gd name="T3" fmla="*/ 0 h 129"/>
                <a:gd name="T4" fmla="*/ 71 w 243"/>
                <a:gd name="T5" fmla="*/ 1 h 129"/>
                <a:gd name="T6" fmla="*/ 103 w 243"/>
                <a:gd name="T7" fmla="*/ 1 h 129"/>
                <a:gd name="T8" fmla="*/ 133 w 243"/>
                <a:gd name="T9" fmla="*/ 2 h 129"/>
                <a:gd name="T10" fmla="*/ 161 w 243"/>
                <a:gd name="T11" fmla="*/ 2 h 129"/>
                <a:gd name="T12" fmla="*/ 185 w 243"/>
                <a:gd name="T13" fmla="*/ 2 h 129"/>
                <a:gd name="T14" fmla="*/ 207 w 243"/>
                <a:gd name="T15" fmla="*/ 3 h 129"/>
                <a:gd name="T16" fmla="*/ 222 w 243"/>
                <a:gd name="T17" fmla="*/ 3 h 129"/>
                <a:gd name="T18" fmla="*/ 235 w 243"/>
                <a:gd name="T19" fmla="*/ 3 h 129"/>
                <a:gd name="T20" fmla="*/ 242 w 243"/>
                <a:gd name="T21" fmla="*/ 3 h 129"/>
                <a:gd name="T22" fmla="*/ 243 w 243"/>
                <a:gd name="T23" fmla="*/ 4 h 129"/>
                <a:gd name="T24" fmla="*/ 168 w 243"/>
                <a:gd name="T25" fmla="*/ 2 h 129"/>
                <a:gd name="T26" fmla="*/ 167 w 243"/>
                <a:gd name="T27" fmla="*/ 2 h 129"/>
                <a:gd name="T28" fmla="*/ 159 w 243"/>
                <a:gd name="T29" fmla="*/ 2 h 129"/>
                <a:gd name="T30" fmla="*/ 147 w 243"/>
                <a:gd name="T31" fmla="*/ 2 h 129"/>
                <a:gd name="T32" fmla="*/ 130 w 243"/>
                <a:gd name="T33" fmla="*/ 2 h 129"/>
                <a:gd name="T34" fmla="*/ 109 w 243"/>
                <a:gd name="T35" fmla="*/ 1 h 129"/>
                <a:gd name="T36" fmla="*/ 85 w 243"/>
                <a:gd name="T37" fmla="*/ 1 h 129"/>
                <a:gd name="T38" fmla="*/ 58 w 243"/>
                <a:gd name="T39" fmla="*/ 1 h 129"/>
                <a:gd name="T40" fmla="*/ 30 w 243"/>
                <a:gd name="T41" fmla="*/ 0 h 129"/>
                <a:gd name="T42" fmla="*/ 0 w 243"/>
                <a:gd name="T43" fmla="*/ 0 h 129"/>
                <a:gd name="T44" fmla="*/ 2 w 243"/>
                <a:gd name="T45" fmla="*/ 0 h 1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3" h="129">
                  <a:moveTo>
                    <a:pt x="2" y="0"/>
                  </a:moveTo>
                  <a:lnTo>
                    <a:pt x="37" y="17"/>
                  </a:lnTo>
                  <a:lnTo>
                    <a:pt x="71" y="33"/>
                  </a:lnTo>
                  <a:lnTo>
                    <a:pt x="103" y="49"/>
                  </a:lnTo>
                  <a:lnTo>
                    <a:pt x="133" y="64"/>
                  </a:lnTo>
                  <a:lnTo>
                    <a:pt x="161" y="78"/>
                  </a:lnTo>
                  <a:lnTo>
                    <a:pt x="185" y="91"/>
                  </a:lnTo>
                  <a:lnTo>
                    <a:pt x="207" y="103"/>
                  </a:lnTo>
                  <a:lnTo>
                    <a:pt x="222" y="112"/>
                  </a:lnTo>
                  <a:lnTo>
                    <a:pt x="235" y="120"/>
                  </a:lnTo>
                  <a:lnTo>
                    <a:pt x="242" y="125"/>
                  </a:lnTo>
                  <a:lnTo>
                    <a:pt x="243" y="129"/>
                  </a:lnTo>
                  <a:lnTo>
                    <a:pt x="168" y="93"/>
                  </a:lnTo>
                  <a:lnTo>
                    <a:pt x="167" y="91"/>
                  </a:lnTo>
                  <a:lnTo>
                    <a:pt x="159" y="85"/>
                  </a:lnTo>
                  <a:lnTo>
                    <a:pt x="147" y="78"/>
                  </a:lnTo>
                  <a:lnTo>
                    <a:pt x="130" y="69"/>
                  </a:lnTo>
                  <a:lnTo>
                    <a:pt x="109" y="58"/>
                  </a:lnTo>
                  <a:lnTo>
                    <a:pt x="85" y="46"/>
                  </a:lnTo>
                  <a:lnTo>
                    <a:pt x="58" y="33"/>
                  </a:lnTo>
                  <a:lnTo>
                    <a:pt x="30" y="18"/>
                  </a:lnTo>
                  <a:lnTo>
                    <a:pt x="0" y="4"/>
                  </a:lnTo>
                  <a:lnTo>
                    <a:pt x="2" y="0"/>
                  </a:lnTo>
                  <a:close/>
                </a:path>
              </a:pathLst>
            </a:custGeom>
            <a:solidFill>
              <a:srgbClr val="ED9D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7" name="Freeform 1144"/>
            <p:cNvSpPr>
              <a:spLocks/>
            </p:cNvSpPr>
            <p:nvPr/>
          </p:nvSpPr>
          <p:spPr bwMode="auto">
            <a:xfrm>
              <a:off x="939" y="1264"/>
              <a:ext cx="169" cy="44"/>
            </a:xfrm>
            <a:custGeom>
              <a:avLst/>
              <a:gdLst>
                <a:gd name="T0" fmla="*/ 169 w 169"/>
                <a:gd name="T1" fmla="*/ 2 h 89"/>
                <a:gd name="T2" fmla="*/ 168 w 169"/>
                <a:gd name="T3" fmla="*/ 2 h 89"/>
                <a:gd name="T4" fmla="*/ 160 w 169"/>
                <a:gd name="T5" fmla="*/ 2 h 89"/>
                <a:gd name="T6" fmla="*/ 148 w 169"/>
                <a:gd name="T7" fmla="*/ 2 h 89"/>
                <a:gd name="T8" fmla="*/ 131 w 169"/>
                <a:gd name="T9" fmla="*/ 2 h 89"/>
                <a:gd name="T10" fmla="*/ 110 w 169"/>
                <a:gd name="T11" fmla="*/ 1 h 89"/>
                <a:gd name="T12" fmla="*/ 86 w 169"/>
                <a:gd name="T13" fmla="*/ 1 h 89"/>
                <a:gd name="T14" fmla="*/ 59 w 169"/>
                <a:gd name="T15" fmla="*/ 0 h 89"/>
                <a:gd name="T16" fmla="*/ 31 w 169"/>
                <a:gd name="T17" fmla="*/ 0 h 89"/>
                <a:gd name="T18" fmla="*/ 1 w 169"/>
                <a:gd name="T19" fmla="*/ 0 h 89"/>
                <a:gd name="T20" fmla="*/ 0 w 169"/>
                <a:gd name="T21" fmla="*/ 0 h 89"/>
                <a:gd name="T22" fmla="*/ 20 w 169"/>
                <a:gd name="T23" fmla="*/ 0 h 89"/>
                <a:gd name="T24" fmla="*/ 39 w 169"/>
                <a:gd name="T25" fmla="*/ 0 h 89"/>
                <a:gd name="T26" fmla="*/ 56 w 169"/>
                <a:gd name="T27" fmla="*/ 1 h 89"/>
                <a:gd name="T28" fmla="*/ 69 w 169"/>
                <a:gd name="T29" fmla="*/ 1 h 89"/>
                <a:gd name="T30" fmla="*/ 80 w 169"/>
                <a:gd name="T31" fmla="*/ 1 h 89"/>
                <a:gd name="T32" fmla="*/ 86 w 169"/>
                <a:gd name="T33" fmla="*/ 1 h 89"/>
                <a:gd name="T34" fmla="*/ 89 w 169"/>
                <a:gd name="T35" fmla="*/ 1 h 89"/>
                <a:gd name="T36" fmla="*/ 169 w 169"/>
                <a:gd name="T37" fmla="*/ 2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9" h="89">
                  <a:moveTo>
                    <a:pt x="169" y="89"/>
                  </a:moveTo>
                  <a:lnTo>
                    <a:pt x="168" y="87"/>
                  </a:lnTo>
                  <a:lnTo>
                    <a:pt x="160" y="81"/>
                  </a:lnTo>
                  <a:lnTo>
                    <a:pt x="148" y="74"/>
                  </a:lnTo>
                  <a:lnTo>
                    <a:pt x="131" y="65"/>
                  </a:lnTo>
                  <a:lnTo>
                    <a:pt x="110" y="54"/>
                  </a:lnTo>
                  <a:lnTo>
                    <a:pt x="86" y="42"/>
                  </a:lnTo>
                  <a:lnTo>
                    <a:pt x="59" y="29"/>
                  </a:lnTo>
                  <a:lnTo>
                    <a:pt x="31" y="14"/>
                  </a:lnTo>
                  <a:lnTo>
                    <a:pt x="1" y="0"/>
                  </a:lnTo>
                  <a:lnTo>
                    <a:pt x="0" y="5"/>
                  </a:lnTo>
                  <a:lnTo>
                    <a:pt x="20" y="14"/>
                  </a:lnTo>
                  <a:lnTo>
                    <a:pt x="39" y="23"/>
                  </a:lnTo>
                  <a:lnTo>
                    <a:pt x="56" y="32"/>
                  </a:lnTo>
                  <a:lnTo>
                    <a:pt x="69" y="40"/>
                  </a:lnTo>
                  <a:lnTo>
                    <a:pt x="80" y="45"/>
                  </a:lnTo>
                  <a:lnTo>
                    <a:pt x="86" y="49"/>
                  </a:lnTo>
                  <a:lnTo>
                    <a:pt x="89" y="52"/>
                  </a:lnTo>
                  <a:lnTo>
                    <a:pt x="169" y="89"/>
                  </a:lnTo>
                  <a:close/>
                </a:path>
              </a:pathLst>
            </a:custGeom>
            <a:solidFill>
              <a:srgbClr val="F0A1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8" name="Freeform 1145"/>
            <p:cNvSpPr>
              <a:spLocks/>
            </p:cNvSpPr>
            <p:nvPr/>
          </p:nvSpPr>
          <p:spPr bwMode="auto">
            <a:xfrm>
              <a:off x="937" y="1267"/>
              <a:ext cx="91" cy="23"/>
            </a:xfrm>
            <a:custGeom>
              <a:avLst/>
              <a:gdLst>
                <a:gd name="T0" fmla="*/ 2 w 91"/>
                <a:gd name="T1" fmla="*/ 0 h 47"/>
                <a:gd name="T2" fmla="*/ 22 w 91"/>
                <a:gd name="T3" fmla="*/ 0 h 47"/>
                <a:gd name="T4" fmla="*/ 41 w 91"/>
                <a:gd name="T5" fmla="*/ 0 h 47"/>
                <a:gd name="T6" fmla="*/ 58 w 91"/>
                <a:gd name="T7" fmla="*/ 0 h 47"/>
                <a:gd name="T8" fmla="*/ 71 w 91"/>
                <a:gd name="T9" fmla="*/ 1 h 47"/>
                <a:gd name="T10" fmla="*/ 82 w 91"/>
                <a:gd name="T11" fmla="*/ 1 h 47"/>
                <a:gd name="T12" fmla="*/ 88 w 91"/>
                <a:gd name="T13" fmla="*/ 1 h 47"/>
                <a:gd name="T14" fmla="*/ 91 w 91"/>
                <a:gd name="T15" fmla="*/ 1 h 47"/>
                <a:gd name="T16" fmla="*/ 2 w 91"/>
                <a:gd name="T17" fmla="*/ 0 h 47"/>
                <a:gd name="T18" fmla="*/ 0 w 91"/>
                <a:gd name="T19" fmla="*/ 0 h 47"/>
                <a:gd name="T20" fmla="*/ 2 w 91"/>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 h="47">
                  <a:moveTo>
                    <a:pt x="2" y="0"/>
                  </a:moveTo>
                  <a:lnTo>
                    <a:pt x="22" y="9"/>
                  </a:lnTo>
                  <a:lnTo>
                    <a:pt x="41" y="18"/>
                  </a:lnTo>
                  <a:lnTo>
                    <a:pt x="58" y="27"/>
                  </a:lnTo>
                  <a:lnTo>
                    <a:pt x="71" y="35"/>
                  </a:lnTo>
                  <a:lnTo>
                    <a:pt x="82" y="40"/>
                  </a:lnTo>
                  <a:lnTo>
                    <a:pt x="88" y="44"/>
                  </a:lnTo>
                  <a:lnTo>
                    <a:pt x="91" y="47"/>
                  </a:lnTo>
                  <a:lnTo>
                    <a:pt x="2" y="6"/>
                  </a:lnTo>
                  <a:lnTo>
                    <a:pt x="0" y="4"/>
                  </a:lnTo>
                  <a:lnTo>
                    <a:pt x="2" y="0"/>
                  </a:lnTo>
                  <a:close/>
                </a:path>
              </a:pathLst>
            </a:custGeom>
            <a:solidFill>
              <a:srgbClr val="F2A6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49" name="Freeform 1146"/>
            <p:cNvSpPr>
              <a:spLocks/>
            </p:cNvSpPr>
            <p:nvPr/>
          </p:nvSpPr>
          <p:spPr bwMode="auto">
            <a:xfrm>
              <a:off x="937" y="1268"/>
              <a:ext cx="2" cy="1"/>
            </a:xfrm>
            <a:custGeom>
              <a:avLst/>
              <a:gdLst>
                <a:gd name="T0" fmla="*/ 2 w 2"/>
                <a:gd name="T1" fmla="*/ 1 h 2"/>
                <a:gd name="T2" fmla="*/ 0 w 2"/>
                <a:gd name="T3" fmla="*/ 0 h 2"/>
                <a:gd name="T4" fmla="*/ 0 w 2"/>
                <a:gd name="T5" fmla="*/ 0 h 2"/>
                <a:gd name="T6" fmla="*/ 0 w 2"/>
                <a:gd name="T7" fmla="*/ 0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2"/>
                  </a:moveTo>
                  <a:lnTo>
                    <a:pt x="0" y="0"/>
                  </a:lnTo>
                  <a:lnTo>
                    <a:pt x="2" y="2"/>
                  </a:lnTo>
                  <a:close/>
                </a:path>
              </a:pathLst>
            </a:custGeom>
            <a:solidFill>
              <a:srgbClr val="F3A7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0" name="Freeform 1147"/>
            <p:cNvSpPr>
              <a:spLocks/>
            </p:cNvSpPr>
            <p:nvPr/>
          </p:nvSpPr>
          <p:spPr bwMode="auto">
            <a:xfrm>
              <a:off x="953" y="1241"/>
              <a:ext cx="1015" cy="268"/>
            </a:xfrm>
            <a:custGeom>
              <a:avLst/>
              <a:gdLst>
                <a:gd name="T0" fmla="*/ 996 w 1015"/>
                <a:gd name="T1" fmla="*/ 15 h 535"/>
                <a:gd name="T2" fmla="*/ 0 w 1015"/>
                <a:gd name="T3" fmla="*/ 0 h 535"/>
                <a:gd name="T4" fmla="*/ 18 w 1015"/>
                <a:gd name="T5" fmla="*/ 3 h 535"/>
                <a:gd name="T6" fmla="*/ 1015 w 1015"/>
                <a:gd name="T7" fmla="*/ 17 h 535"/>
                <a:gd name="T8" fmla="*/ 996 w 1015"/>
                <a:gd name="T9" fmla="*/ 15 h 5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5" h="535">
                  <a:moveTo>
                    <a:pt x="996" y="463"/>
                  </a:moveTo>
                  <a:lnTo>
                    <a:pt x="0" y="0"/>
                  </a:lnTo>
                  <a:lnTo>
                    <a:pt x="18" y="70"/>
                  </a:lnTo>
                  <a:lnTo>
                    <a:pt x="1015" y="535"/>
                  </a:lnTo>
                  <a:lnTo>
                    <a:pt x="996" y="4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1" name="Freeform 1148"/>
            <p:cNvSpPr>
              <a:spLocks/>
            </p:cNvSpPr>
            <p:nvPr/>
          </p:nvSpPr>
          <p:spPr bwMode="auto">
            <a:xfrm>
              <a:off x="953" y="1241"/>
              <a:ext cx="1030" cy="268"/>
            </a:xfrm>
            <a:custGeom>
              <a:avLst/>
              <a:gdLst>
                <a:gd name="T0" fmla="*/ 1015 w 1030"/>
                <a:gd name="T1" fmla="*/ 17 h 535"/>
                <a:gd name="T2" fmla="*/ 1030 w 1030"/>
                <a:gd name="T3" fmla="*/ 15 h 535"/>
                <a:gd name="T4" fmla="*/ 0 w 1030"/>
                <a:gd name="T5" fmla="*/ 0 h 535"/>
                <a:gd name="T6" fmla="*/ 0 w 1030"/>
                <a:gd name="T7" fmla="*/ 0 h 535"/>
                <a:gd name="T8" fmla="*/ 72 w 1030"/>
                <a:gd name="T9" fmla="*/ 2 h 535"/>
                <a:gd name="T10" fmla="*/ 143 w 1030"/>
                <a:gd name="T11" fmla="*/ 3 h 535"/>
                <a:gd name="T12" fmla="*/ 213 w 1030"/>
                <a:gd name="T13" fmla="*/ 4 h 535"/>
                <a:gd name="T14" fmla="*/ 283 w 1030"/>
                <a:gd name="T15" fmla="*/ 5 h 535"/>
                <a:gd name="T16" fmla="*/ 351 w 1030"/>
                <a:gd name="T17" fmla="*/ 6 h 535"/>
                <a:gd name="T18" fmla="*/ 417 w 1030"/>
                <a:gd name="T19" fmla="*/ 7 h 535"/>
                <a:gd name="T20" fmla="*/ 481 w 1030"/>
                <a:gd name="T21" fmla="*/ 8 h 535"/>
                <a:gd name="T22" fmla="*/ 541 w 1030"/>
                <a:gd name="T23" fmla="*/ 9 h 535"/>
                <a:gd name="T24" fmla="*/ 599 w 1030"/>
                <a:gd name="T25" fmla="*/ 10 h 535"/>
                <a:gd name="T26" fmla="*/ 654 w 1030"/>
                <a:gd name="T27" fmla="*/ 10 h 535"/>
                <a:gd name="T28" fmla="*/ 707 w 1030"/>
                <a:gd name="T29" fmla="*/ 11 h 535"/>
                <a:gd name="T30" fmla="*/ 755 w 1030"/>
                <a:gd name="T31" fmla="*/ 12 h 535"/>
                <a:gd name="T32" fmla="*/ 799 w 1030"/>
                <a:gd name="T33" fmla="*/ 13 h 535"/>
                <a:gd name="T34" fmla="*/ 840 w 1030"/>
                <a:gd name="T35" fmla="*/ 14 h 535"/>
                <a:gd name="T36" fmla="*/ 875 w 1030"/>
                <a:gd name="T37" fmla="*/ 14 h 535"/>
                <a:gd name="T38" fmla="*/ 906 w 1030"/>
                <a:gd name="T39" fmla="*/ 15 h 535"/>
                <a:gd name="T40" fmla="*/ 933 w 1030"/>
                <a:gd name="T41" fmla="*/ 15 h 535"/>
                <a:gd name="T42" fmla="*/ 954 w 1030"/>
                <a:gd name="T43" fmla="*/ 16 h 535"/>
                <a:gd name="T44" fmla="*/ 971 w 1030"/>
                <a:gd name="T45" fmla="*/ 16 h 535"/>
                <a:gd name="T46" fmla="*/ 982 w 1030"/>
                <a:gd name="T47" fmla="*/ 16 h 535"/>
                <a:gd name="T48" fmla="*/ 989 w 1030"/>
                <a:gd name="T49" fmla="*/ 17 h 535"/>
                <a:gd name="T50" fmla="*/ 991 w 1030"/>
                <a:gd name="T51" fmla="*/ 17 h 535"/>
                <a:gd name="T52" fmla="*/ 1015 w 1030"/>
                <a:gd name="T53" fmla="*/ 17 h 5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30" h="535">
                  <a:moveTo>
                    <a:pt x="1015" y="535"/>
                  </a:moveTo>
                  <a:lnTo>
                    <a:pt x="1030" y="479"/>
                  </a:lnTo>
                  <a:lnTo>
                    <a:pt x="0" y="0"/>
                  </a:lnTo>
                  <a:lnTo>
                    <a:pt x="72" y="34"/>
                  </a:lnTo>
                  <a:lnTo>
                    <a:pt x="143" y="67"/>
                  </a:lnTo>
                  <a:lnTo>
                    <a:pt x="213" y="101"/>
                  </a:lnTo>
                  <a:lnTo>
                    <a:pt x="283" y="134"/>
                  </a:lnTo>
                  <a:lnTo>
                    <a:pt x="351" y="168"/>
                  </a:lnTo>
                  <a:lnTo>
                    <a:pt x="417" y="201"/>
                  </a:lnTo>
                  <a:lnTo>
                    <a:pt x="481" y="231"/>
                  </a:lnTo>
                  <a:lnTo>
                    <a:pt x="541" y="262"/>
                  </a:lnTo>
                  <a:lnTo>
                    <a:pt x="599" y="291"/>
                  </a:lnTo>
                  <a:lnTo>
                    <a:pt x="654" y="320"/>
                  </a:lnTo>
                  <a:lnTo>
                    <a:pt x="707" y="347"/>
                  </a:lnTo>
                  <a:lnTo>
                    <a:pt x="755" y="373"/>
                  </a:lnTo>
                  <a:lnTo>
                    <a:pt x="799" y="398"/>
                  </a:lnTo>
                  <a:lnTo>
                    <a:pt x="840" y="420"/>
                  </a:lnTo>
                  <a:lnTo>
                    <a:pt x="875" y="440"/>
                  </a:lnTo>
                  <a:lnTo>
                    <a:pt x="906" y="458"/>
                  </a:lnTo>
                  <a:lnTo>
                    <a:pt x="933" y="476"/>
                  </a:lnTo>
                  <a:lnTo>
                    <a:pt x="954" y="488"/>
                  </a:lnTo>
                  <a:lnTo>
                    <a:pt x="971" y="501"/>
                  </a:lnTo>
                  <a:lnTo>
                    <a:pt x="982" y="510"/>
                  </a:lnTo>
                  <a:lnTo>
                    <a:pt x="989" y="519"/>
                  </a:lnTo>
                  <a:lnTo>
                    <a:pt x="991" y="523"/>
                  </a:lnTo>
                  <a:lnTo>
                    <a:pt x="1015" y="535"/>
                  </a:lnTo>
                  <a:close/>
                </a:path>
              </a:pathLst>
            </a:custGeom>
            <a:solidFill>
              <a:srgbClr val="BC43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2" name="Freeform 1149"/>
            <p:cNvSpPr>
              <a:spLocks/>
            </p:cNvSpPr>
            <p:nvPr/>
          </p:nvSpPr>
          <p:spPr bwMode="auto">
            <a:xfrm>
              <a:off x="953" y="1241"/>
              <a:ext cx="991" cy="262"/>
            </a:xfrm>
            <a:custGeom>
              <a:avLst/>
              <a:gdLst>
                <a:gd name="T0" fmla="*/ 0 w 991"/>
                <a:gd name="T1" fmla="*/ 0 h 523"/>
                <a:gd name="T2" fmla="*/ 72 w 991"/>
                <a:gd name="T3" fmla="*/ 2 h 523"/>
                <a:gd name="T4" fmla="*/ 143 w 991"/>
                <a:gd name="T5" fmla="*/ 3 h 523"/>
                <a:gd name="T6" fmla="*/ 213 w 991"/>
                <a:gd name="T7" fmla="*/ 4 h 523"/>
                <a:gd name="T8" fmla="*/ 283 w 991"/>
                <a:gd name="T9" fmla="*/ 5 h 523"/>
                <a:gd name="T10" fmla="*/ 351 w 991"/>
                <a:gd name="T11" fmla="*/ 6 h 523"/>
                <a:gd name="T12" fmla="*/ 417 w 991"/>
                <a:gd name="T13" fmla="*/ 7 h 523"/>
                <a:gd name="T14" fmla="*/ 481 w 991"/>
                <a:gd name="T15" fmla="*/ 8 h 523"/>
                <a:gd name="T16" fmla="*/ 541 w 991"/>
                <a:gd name="T17" fmla="*/ 9 h 523"/>
                <a:gd name="T18" fmla="*/ 599 w 991"/>
                <a:gd name="T19" fmla="*/ 10 h 523"/>
                <a:gd name="T20" fmla="*/ 654 w 991"/>
                <a:gd name="T21" fmla="*/ 10 h 523"/>
                <a:gd name="T22" fmla="*/ 707 w 991"/>
                <a:gd name="T23" fmla="*/ 11 h 523"/>
                <a:gd name="T24" fmla="*/ 755 w 991"/>
                <a:gd name="T25" fmla="*/ 12 h 523"/>
                <a:gd name="T26" fmla="*/ 799 w 991"/>
                <a:gd name="T27" fmla="*/ 13 h 523"/>
                <a:gd name="T28" fmla="*/ 840 w 991"/>
                <a:gd name="T29" fmla="*/ 14 h 523"/>
                <a:gd name="T30" fmla="*/ 875 w 991"/>
                <a:gd name="T31" fmla="*/ 14 h 523"/>
                <a:gd name="T32" fmla="*/ 906 w 991"/>
                <a:gd name="T33" fmla="*/ 15 h 523"/>
                <a:gd name="T34" fmla="*/ 933 w 991"/>
                <a:gd name="T35" fmla="*/ 15 h 523"/>
                <a:gd name="T36" fmla="*/ 954 w 991"/>
                <a:gd name="T37" fmla="*/ 16 h 523"/>
                <a:gd name="T38" fmla="*/ 971 w 991"/>
                <a:gd name="T39" fmla="*/ 16 h 523"/>
                <a:gd name="T40" fmla="*/ 982 w 991"/>
                <a:gd name="T41" fmla="*/ 16 h 523"/>
                <a:gd name="T42" fmla="*/ 989 w 991"/>
                <a:gd name="T43" fmla="*/ 17 h 523"/>
                <a:gd name="T44" fmla="*/ 991 w 991"/>
                <a:gd name="T45" fmla="*/ 17 h 523"/>
                <a:gd name="T46" fmla="*/ 965 w 991"/>
                <a:gd name="T47" fmla="*/ 16 h 523"/>
                <a:gd name="T48" fmla="*/ 964 w 991"/>
                <a:gd name="T49" fmla="*/ 16 h 523"/>
                <a:gd name="T50" fmla="*/ 957 w 991"/>
                <a:gd name="T51" fmla="*/ 16 h 523"/>
                <a:gd name="T52" fmla="*/ 946 w 991"/>
                <a:gd name="T53" fmla="*/ 16 h 523"/>
                <a:gd name="T54" fmla="*/ 930 w 991"/>
                <a:gd name="T55" fmla="*/ 15 h 523"/>
                <a:gd name="T56" fmla="*/ 909 w 991"/>
                <a:gd name="T57" fmla="*/ 15 h 523"/>
                <a:gd name="T58" fmla="*/ 883 w 991"/>
                <a:gd name="T59" fmla="*/ 15 h 523"/>
                <a:gd name="T60" fmla="*/ 852 w 991"/>
                <a:gd name="T61" fmla="*/ 14 h 523"/>
                <a:gd name="T62" fmla="*/ 817 w 991"/>
                <a:gd name="T63" fmla="*/ 13 h 523"/>
                <a:gd name="T64" fmla="*/ 779 w 991"/>
                <a:gd name="T65" fmla="*/ 13 h 523"/>
                <a:gd name="T66" fmla="*/ 735 w 991"/>
                <a:gd name="T67" fmla="*/ 12 h 523"/>
                <a:gd name="T68" fmla="*/ 688 w 991"/>
                <a:gd name="T69" fmla="*/ 11 h 523"/>
                <a:gd name="T70" fmla="*/ 637 w 991"/>
                <a:gd name="T71" fmla="*/ 10 h 523"/>
                <a:gd name="T72" fmla="*/ 584 w 991"/>
                <a:gd name="T73" fmla="*/ 9 h 523"/>
                <a:gd name="T74" fmla="*/ 527 w 991"/>
                <a:gd name="T75" fmla="*/ 9 h 523"/>
                <a:gd name="T76" fmla="*/ 468 w 991"/>
                <a:gd name="T77" fmla="*/ 8 h 523"/>
                <a:gd name="T78" fmla="*/ 406 w 991"/>
                <a:gd name="T79" fmla="*/ 7 h 523"/>
                <a:gd name="T80" fmla="*/ 342 w 991"/>
                <a:gd name="T81" fmla="*/ 6 h 523"/>
                <a:gd name="T82" fmla="*/ 276 w 991"/>
                <a:gd name="T83" fmla="*/ 5 h 523"/>
                <a:gd name="T84" fmla="*/ 208 w 991"/>
                <a:gd name="T85" fmla="*/ 4 h 523"/>
                <a:gd name="T86" fmla="*/ 139 w 991"/>
                <a:gd name="T87" fmla="*/ 3 h 523"/>
                <a:gd name="T88" fmla="*/ 69 w 991"/>
                <a:gd name="T89" fmla="*/ 2 h 523"/>
                <a:gd name="T90" fmla="*/ 0 w 991"/>
                <a:gd name="T91" fmla="*/ 1 h 523"/>
                <a:gd name="T92" fmla="*/ 0 w 991"/>
                <a:gd name="T93" fmla="*/ 0 h 5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1" h="523">
                  <a:moveTo>
                    <a:pt x="0" y="0"/>
                  </a:moveTo>
                  <a:lnTo>
                    <a:pt x="72" y="34"/>
                  </a:lnTo>
                  <a:lnTo>
                    <a:pt x="143" y="67"/>
                  </a:lnTo>
                  <a:lnTo>
                    <a:pt x="213" y="101"/>
                  </a:lnTo>
                  <a:lnTo>
                    <a:pt x="283" y="134"/>
                  </a:lnTo>
                  <a:lnTo>
                    <a:pt x="351" y="168"/>
                  </a:lnTo>
                  <a:lnTo>
                    <a:pt x="417" y="201"/>
                  </a:lnTo>
                  <a:lnTo>
                    <a:pt x="481" y="231"/>
                  </a:lnTo>
                  <a:lnTo>
                    <a:pt x="541" y="262"/>
                  </a:lnTo>
                  <a:lnTo>
                    <a:pt x="599" y="291"/>
                  </a:lnTo>
                  <a:lnTo>
                    <a:pt x="654" y="320"/>
                  </a:lnTo>
                  <a:lnTo>
                    <a:pt x="707" y="347"/>
                  </a:lnTo>
                  <a:lnTo>
                    <a:pt x="755" y="373"/>
                  </a:lnTo>
                  <a:lnTo>
                    <a:pt x="799" y="398"/>
                  </a:lnTo>
                  <a:lnTo>
                    <a:pt x="840" y="420"/>
                  </a:lnTo>
                  <a:lnTo>
                    <a:pt x="875" y="440"/>
                  </a:lnTo>
                  <a:lnTo>
                    <a:pt x="906" y="458"/>
                  </a:lnTo>
                  <a:lnTo>
                    <a:pt x="933" y="476"/>
                  </a:lnTo>
                  <a:lnTo>
                    <a:pt x="954" y="488"/>
                  </a:lnTo>
                  <a:lnTo>
                    <a:pt x="971" y="501"/>
                  </a:lnTo>
                  <a:lnTo>
                    <a:pt x="982" y="510"/>
                  </a:lnTo>
                  <a:lnTo>
                    <a:pt x="989" y="519"/>
                  </a:lnTo>
                  <a:lnTo>
                    <a:pt x="991" y="523"/>
                  </a:lnTo>
                  <a:lnTo>
                    <a:pt x="965" y="512"/>
                  </a:lnTo>
                  <a:lnTo>
                    <a:pt x="964" y="506"/>
                  </a:lnTo>
                  <a:lnTo>
                    <a:pt x="957" y="499"/>
                  </a:lnTo>
                  <a:lnTo>
                    <a:pt x="946" y="490"/>
                  </a:lnTo>
                  <a:lnTo>
                    <a:pt x="930" y="478"/>
                  </a:lnTo>
                  <a:lnTo>
                    <a:pt x="909" y="465"/>
                  </a:lnTo>
                  <a:lnTo>
                    <a:pt x="883" y="449"/>
                  </a:lnTo>
                  <a:lnTo>
                    <a:pt x="852" y="430"/>
                  </a:lnTo>
                  <a:lnTo>
                    <a:pt x="817" y="411"/>
                  </a:lnTo>
                  <a:lnTo>
                    <a:pt x="779" y="389"/>
                  </a:lnTo>
                  <a:lnTo>
                    <a:pt x="735" y="365"/>
                  </a:lnTo>
                  <a:lnTo>
                    <a:pt x="688" y="340"/>
                  </a:lnTo>
                  <a:lnTo>
                    <a:pt x="637" y="315"/>
                  </a:lnTo>
                  <a:lnTo>
                    <a:pt x="584" y="286"/>
                  </a:lnTo>
                  <a:lnTo>
                    <a:pt x="527" y="257"/>
                  </a:lnTo>
                  <a:lnTo>
                    <a:pt x="468" y="228"/>
                  </a:lnTo>
                  <a:lnTo>
                    <a:pt x="406" y="197"/>
                  </a:lnTo>
                  <a:lnTo>
                    <a:pt x="342" y="164"/>
                  </a:lnTo>
                  <a:lnTo>
                    <a:pt x="276" y="132"/>
                  </a:lnTo>
                  <a:lnTo>
                    <a:pt x="208" y="99"/>
                  </a:lnTo>
                  <a:lnTo>
                    <a:pt x="139" y="67"/>
                  </a:lnTo>
                  <a:lnTo>
                    <a:pt x="69" y="34"/>
                  </a:lnTo>
                  <a:lnTo>
                    <a:pt x="0" y="1"/>
                  </a:lnTo>
                  <a:lnTo>
                    <a:pt x="0" y="0"/>
                  </a:lnTo>
                  <a:close/>
                </a:path>
              </a:pathLst>
            </a:custGeom>
            <a:solidFill>
              <a:srgbClr val="BE47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3" name="Freeform 1150"/>
            <p:cNvSpPr>
              <a:spLocks/>
            </p:cNvSpPr>
            <p:nvPr/>
          </p:nvSpPr>
          <p:spPr bwMode="auto">
            <a:xfrm>
              <a:off x="953" y="1242"/>
              <a:ext cx="965" cy="255"/>
            </a:xfrm>
            <a:custGeom>
              <a:avLst/>
              <a:gdLst>
                <a:gd name="T0" fmla="*/ 965 w 965"/>
                <a:gd name="T1" fmla="*/ 15 h 511"/>
                <a:gd name="T2" fmla="*/ 964 w 965"/>
                <a:gd name="T3" fmla="*/ 15 h 511"/>
                <a:gd name="T4" fmla="*/ 957 w 965"/>
                <a:gd name="T5" fmla="*/ 15 h 511"/>
                <a:gd name="T6" fmla="*/ 946 w 965"/>
                <a:gd name="T7" fmla="*/ 15 h 511"/>
                <a:gd name="T8" fmla="*/ 930 w 965"/>
                <a:gd name="T9" fmla="*/ 14 h 511"/>
                <a:gd name="T10" fmla="*/ 909 w 965"/>
                <a:gd name="T11" fmla="*/ 14 h 511"/>
                <a:gd name="T12" fmla="*/ 883 w 965"/>
                <a:gd name="T13" fmla="*/ 14 h 511"/>
                <a:gd name="T14" fmla="*/ 852 w 965"/>
                <a:gd name="T15" fmla="*/ 13 h 511"/>
                <a:gd name="T16" fmla="*/ 817 w 965"/>
                <a:gd name="T17" fmla="*/ 12 h 511"/>
                <a:gd name="T18" fmla="*/ 779 w 965"/>
                <a:gd name="T19" fmla="*/ 12 h 511"/>
                <a:gd name="T20" fmla="*/ 735 w 965"/>
                <a:gd name="T21" fmla="*/ 11 h 511"/>
                <a:gd name="T22" fmla="*/ 688 w 965"/>
                <a:gd name="T23" fmla="*/ 10 h 511"/>
                <a:gd name="T24" fmla="*/ 637 w 965"/>
                <a:gd name="T25" fmla="*/ 9 h 511"/>
                <a:gd name="T26" fmla="*/ 584 w 965"/>
                <a:gd name="T27" fmla="*/ 8 h 511"/>
                <a:gd name="T28" fmla="*/ 527 w 965"/>
                <a:gd name="T29" fmla="*/ 8 h 511"/>
                <a:gd name="T30" fmla="*/ 468 w 965"/>
                <a:gd name="T31" fmla="*/ 7 h 511"/>
                <a:gd name="T32" fmla="*/ 406 w 965"/>
                <a:gd name="T33" fmla="*/ 6 h 511"/>
                <a:gd name="T34" fmla="*/ 342 w 965"/>
                <a:gd name="T35" fmla="*/ 5 h 511"/>
                <a:gd name="T36" fmla="*/ 276 w 965"/>
                <a:gd name="T37" fmla="*/ 4 h 511"/>
                <a:gd name="T38" fmla="*/ 208 w 965"/>
                <a:gd name="T39" fmla="*/ 3 h 511"/>
                <a:gd name="T40" fmla="*/ 139 w 965"/>
                <a:gd name="T41" fmla="*/ 2 h 511"/>
                <a:gd name="T42" fmla="*/ 69 w 965"/>
                <a:gd name="T43" fmla="*/ 1 h 511"/>
                <a:gd name="T44" fmla="*/ 0 w 965"/>
                <a:gd name="T45" fmla="*/ 0 h 511"/>
                <a:gd name="T46" fmla="*/ 0 w 965"/>
                <a:gd name="T47" fmla="*/ 0 h 511"/>
                <a:gd name="T48" fmla="*/ 68 w 965"/>
                <a:gd name="T49" fmla="*/ 1 h 511"/>
                <a:gd name="T50" fmla="*/ 136 w 965"/>
                <a:gd name="T51" fmla="*/ 2 h 511"/>
                <a:gd name="T52" fmla="*/ 202 w 965"/>
                <a:gd name="T53" fmla="*/ 3 h 511"/>
                <a:gd name="T54" fmla="*/ 267 w 965"/>
                <a:gd name="T55" fmla="*/ 4 h 511"/>
                <a:gd name="T56" fmla="*/ 332 w 965"/>
                <a:gd name="T57" fmla="*/ 5 h 511"/>
                <a:gd name="T58" fmla="*/ 394 w 965"/>
                <a:gd name="T59" fmla="*/ 5 h 511"/>
                <a:gd name="T60" fmla="*/ 455 w 965"/>
                <a:gd name="T61" fmla="*/ 6 h 511"/>
                <a:gd name="T62" fmla="*/ 513 w 965"/>
                <a:gd name="T63" fmla="*/ 7 h 511"/>
                <a:gd name="T64" fmla="*/ 568 w 965"/>
                <a:gd name="T65" fmla="*/ 8 h 511"/>
                <a:gd name="T66" fmla="*/ 621 w 965"/>
                <a:gd name="T67" fmla="*/ 9 h 511"/>
                <a:gd name="T68" fmla="*/ 670 w 965"/>
                <a:gd name="T69" fmla="*/ 10 h 511"/>
                <a:gd name="T70" fmla="*/ 715 w 965"/>
                <a:gd name="T71" fmla="*/ 11 h 511"/>
                <a:gd name="T72" fmla="*/ 758 w 965"/>
                <a:gd name="T73" fmla="*/ 11 h 511"/>
                <a:gd name="T74" fmla="*/ 796 w 965"/>
                <a:gd name="T75" fmla="*/ 12 h 511"/>
                <a:gd name="T76" fmla="*/ 828 w 965"/>
                <a:gd name="T77" fmla="*/ 13 h 511"/>
                <a:gd name="T78" fmla="*/ 858 w 965"/>
                <a:gd name="T79" fmla="*/ 13 h 511"/>
                <a:gd name="T80" fmla="*/ 883 w 965"/>
                <a:gd name="T81" fmla="*/ 14 h 511"/>
                <a:gd name="T82" fmla="*/ 905 w 965"/>
                <a:gd name="T83" fmla="*/ 14 h 511"/>
                <a:gd name="T84" fmla="*/ 920 w 965"/>
                <a:gd name="T85" fmla="*/ 14 h 511"/>
                <a:gd name="T86" fmla="*/ 931 w 965"/>
                <a:gd name="T87" fmla="*/ 15 h 511"/>
                <a:gd name="T88" fmla="*/ 937 w 965"/>
                <a:gd name="T89" fmla="*/ 15 h 511"/>
                <a:gd name="T90" fmla="*/ 939 w 965"/>
                <a:gd name="T91" fmla="*/ 15 h 511"/>
                <a:gd name="T92" fmla="*/ 965 w 965"/>
                <a:gd name="T93" fmla="*/ 15 h 5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65" h="511">
                  <a:moveTo>
                    <a:pt x="965" y="511"/>
                  </a:moveTo>
                  <a:lnTo>
                    <a:pt x="964" y="505"/>
                  </a:lnTo>
                  <a:lnTo>
                    <a:pt x="957" y="498"/>
                  </a:lnTo>
                  <a:lnTo>
                    <a:pt x="946" y="489"/>
                  </a:lnTo>
                  <a:lnTo>
                    <a:pt x="930" y="477"/>
                  </a:lnTo>
                  <a:lnTo>
                    <a:pt x="909" y="464"/>
                  </a:lnTo>
                  <a:lnTo>
                    <a:pt x="883" y="448"/>
                  </a:lnTo>
                  <a:lnTo>
                    <a:pt x="852" y="429"/>
                  </a:lnTo>
                  <a:lnTo>
                    <a:pt x="817" y="410"/>
                  </a:lnTo>
                  <a:lnTo>
                    <a:pt x="779" y="388"/>
                  </a:lnTo>
                  <a:lnTo>
                    <a:pt x="735" y="364"/>
                  </a:lnTo>
                  <a:lnTo>
                    <a:pt x="688" y="339"/>
                  </a:lnTo>
                  <a:lnTo>
                    <a:pt x="637" y="314"/>
                  </a:lnTo>
                  <a:lnTo>
                    <a:pt x="584" y="285"/>
                  </a:lnTo>
                  <a:lnTo>
                    <a:pt x="527" y="256"/>
                  </a:lnTo>
                  <a:lnTo>
                    <a:pt x="468" y="227"/>
                  </a:lnTo>
                  <a:lnTo>
                    <a:pt x="406" y="196"/>
                  </a:lnTo>
                  <a:lnTo>
                    <a:pt x="342" y="163"/>
                  </a:lnTo>
                  <a:lnTo>
                    <a:pt x="276" y="131"/>
                  </a:lnTo>
                  <a:lnTo>
                    <a:pt x="208" y="98"/>
                  </a:lnTo>
                  <a:lnTo>
                    <a:pt x="139" y="66"/>
                  </a:lnTo>
                  <a:lnTo>
                    <a:pt x="69" y="33"/>
                  </a:lnTo>
                  <a:lnTo>
                    <a:pt x="0" y="0"/>
                  </a:lnTo>
                  <a:lnTo>
                    <a:pt x="0" y="2"/>
                  </a:lnTo>
                  <a:lnTo>
                    <a:pt x="68" y="33"/>
                  </a:lnTo>
                  <a:lnTo>
                    <a:pt x="136" y="66"/>
                  </a:lnTo>
                  <a:lnTo>
                    <a:pt x="202" y="98"/>
                  </a:lnTo>
                  <a:lnTo>
                    <a:pt x="267" y="129"/>
                  </a:lnTo>
                  <a:lnTo>
                    <a:pt x="332" y="160"/>
                  </a:lnTo>
                  <a:lnTo>
                    <a:pt x="394" y="191"/>
                  </a:lnTo>
                  <a:lnTo>
                    <a:pt x="455" y="221"/>
                  </a:lnTo>
                  <a:lnTo>
                    <a:pt x="513" y="250"/>
                  </a:lnTo>
                  <a:lnTo>
                    <a:pt x="568" y="279"/>
                  </a:lnTo>
                  <a:lnTo>
                    <a:pt x="621" y="306"/>
                  </a:lnTo>
                  <a:lnTo>
                    <a:pt x="670" y="332"/>
                  </a:lnTo>
                  <a:lnTo>
                    <a:pt x="715" y="355"/>
                  </a:lnTo>
                  <a:lnTo>
                    <a:pt x="758" y="379"/>
                  </a:lnTo>
                  <a:lnTo>
                    <a:pt x="796" y="400"/>
                  </a:lnTo>
                  <a:lnTo>
                    <a:pt x="828" y="419"/>
                  </a:lnTo>
                  <a:lnTo>
                    <a:pt x="858" y="437"/>
                  </a:lnTo>
                  <a:lnTo>
                    <a:pt x="883" y="453"/>
                  </a:lnTo>
                  <a:lnTo>
                    <a:pt x="905" y="466"/>
                  </a:lnTo>
                  <a:lnTo>
                    <a:pt x="920" y="477"/>
                  </a:lnTo>
                  <a:lnTo>
                    <a:pt x="931" y="486"/>
                  </a:lnTo>
                  <a:lnTo>
                    <a:pt x="937" y="493"/>
                  </a:lnTo>
                  <a:lnTo>
                    <a:pt x="939" y="498"/>
                  </a:lnTo>
                  <a:lnTo>
                    <a:pt x="965" y="511"/>
                  </a:lnTo>
                  <a:close/>
                </a:path>
              </a:pathLst>
            </a:custGeom>
            <a:solidFill>
              <a:srgbClr val="C14C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4" name="Freeform 1151"/>
            <p:cNvSpPr>
              <a:spLocks/>
            </p:cNvSpPr>
            <p:nvPr/>
          </p:nvSpPr>
          <p:spPr bwMode="auto">
            <a:xfrm>
              <a:off x="952" y="1243"/>
              <a:ext cx="940" cy="248"/>
            </a:xfrm>
            <a:custGeom>
              <a:avLst/>
              <a:gdLst>
                <a:gd name="T0" fmla="*/ 1 w 940"/>
                <a:gd name="T1" fmla="*/ 0 h 496"/>
                <a:gd name="T2" fmla="*/ 69 w 940"/>
                <a:gd name="T3" fmla="*/ 1 h 496"/>
                <a:gd name="T4" fmla="*/ 137 w 940"/>
                <a:gd name="T5" fmla="*/ 2 h 496"/>
                <a:gd name="T6" fmla="*/ 203 w 940"/>
                <a:gd name="T7" fmla="*/ 3 h 496"/>
                <a:gd name="T8" fmla="*/ 268 w 940"/>
                <a:gd name="T9" fmla="*/ 4 h 496"/>
                <a:gd name="T10" fmla="*/ 333 w 940"/>
                <a:gd name="T11" fmla="*/ 5 h 496"/>
                <a:gd name="T12" fmla="*/ 395 w 940"/>
                <a:gd name="T13" fmla="*/ 6 h 496"/>
                <a:gd name="T14" fmla="*/ 456 w 940"/>
                <a:gd name="T15" fmla="*/ 7 h 496"/>
                <a:gd name="T16" fmla="*/ 514 w 940"/>
                <a:gd name="T17" fmla="*/ 8 h 496"/>
                <a:gd name="T18" fmla="*/ 569 w 940"/>
                <a:gd name="T19" fmla="*/ 9 h 496"/>
                <a:gd name="T20" fmla="*/ 622 w 940"/>
                <a:gd name="T21" fmla="*/ 10 h 496"/>
                <a:gd name="T22" fmla="*/ 671 w 940"/>
                <a:gd name="T23" fmla="*/ 11 h 496"/>
                <a:gd name="T24" fmla="*/ 716 w 940"/>
                <a:gd name="T25" fmla="*/ 12 h 496"/>
                <a:gd name="T26" fmla="*/ 759 w 940"/>
                <a:gd name="T27" fmla="*/ 12 h 496"/>
                <a:gd name="T28" fmla="*/ 797 w 940"/>
                <a:gd name="T29" fmla="*/ 13 h 496"/>
                <a:gd name="T30" fmla="*/ 829 w 940"/>
                <a:gd name="T31" fmla="*/ 14 h 496"/>
                <a:gd name="T32" fmla="*/ 859 w 940"/>
                <a:gd name="T33" fmla="*/ 14 h 496"/>
                <a:gd name="T34" fmla="*/ 884 w 940"/>
                <a:gd name="T35" fmla="*/ 15 h 496"/>
                <a:gd name="T36" fmla="*/ 906 w 940"/>
                <a:gd name="T37" fmla="*/ 15 h 496"/>
                <a:gd name="T38" fmla="*/ 921 w 940"/>
                <a:gd name="T39" fmla="*/ 15 h 496"/>
                <a:gd name="T40" fmla="*/ 932 w 940"/>
                <a:gd name="T41" fmla="*/ 16 h 496"/>
                <a:gd name="T42" fmla="*/ 938 w 940"/>
                <a:gd name="T43" fmla="*/ 16 h 496"/>
                <a:gd name="T44" fmla="*/ 940 w 940"/>
                <a:gd name="T45" fmla="*/ 16 h 496"/>
                <a:gd name="T46" fmla="*/ 911 w 940"/>
                <a:gd name="T47" fmla="*/ 16 h 496"/>
                <a:gd name="T48" fmla="*/ 910 w 940"/>
                <a:gd name="T49" fmla="*/ 15 h 496"/>
                <a:gd name="T50" fmla="*/ 904 w 940"/>
                <a:gd name="T51" fmla="*/ 15 h 496"/>
                <a:gd name="T52" fmla="*/ 891 w 940"/>
                <a:gd name="T53" fmla="*/ 15 h 496"/>
                <a:gd name="T54" fmla="*/ 875 w 940"/>
                <a:gd name="T55" fmla="*/ 15 h 496"/>
                <a:gd name="T56" fmla="*/ 853 w 940"/>
                <a:gd name="T57" fmla="*/ 14 h 496"/>
                <a:gd name="T58" fmla="*/ 826 w 940"/>
                <a:gd name="T59" fmla="*/ 14 h 496"/>
                <a:gd name="T60" fmla="*/ 795 w 940"/>
                <a:gd name="T61" fmla="*/ 13 h 496"/>
                <a:gd name="T62" fmla="*/ 759 w 940"/>
                <a:gd name="T63" fmla="*/ 12 h 496"/>
                <a:gd name="T64" fmla="*/ 719 w 940"/>
                <a:gd name="T65" fmla="*/ 12 h 496"/>
                <a:gd name="T66" fmla="*/ 674 w 940"/>
                <a:gd name="T67" fmla="*/ 11 h 496"/>
                <a:gd name="T68" fmla="*/ 626 w 940"/>
                <a:gd name="T69" fmla="*/ 10 h 496"/>
                <a:gd name="T70" fmla="*/ 575 w 940"/>
                <a:gd name="T71" fmla="*/ 9 h 496"/>
                <a:gd name="T72" fmla="*/ 520 w 940"/>
                <a:gd name="T73" fmla="*/ 8 h 496"/>
                <a:gd name="T74" fmla="*/ 462 w 940"/>
                <a:gd name="T75" fmla="*/ 8 h 496"/>
                <a:gd name="T76" fmla="*/ 401 w 940"/>
                <a:gd name="T77" fmla="*/ 7 h 496"/>
                <a:gd name="T78" fmla="*/ 337 w 940"/>
                <a:gd name="T79" fmla="*/ 6 h 496"/>
                <a:gd name="T80" fmla="*/ 272 w 940"/>
                <a:gd name="T81" fmla="*/ 5 h 496"/>
                <a:gd name="T82" fmla="*/ 206 w 940"/>
                <a:gd name="T83" fmla="*/ 4 h 496"/>
                <a:gd name="T84" fmla="*/ 138 w 940"/>
                <a:gd name="T85" fmla="*/ 3 h 496"/>
                <a:gd name="T86" fmla="*/ 69 w 940"/>
                <a:gd name="T87" fmla="*/ 2 h 496"/>
                <a:gd name="T88" fmla="*/ 0 w 940"/>
                <a:gd name="T89" fmla="*/ 1 h 496"/>
                <a:gd name="T90" fmla="*/ 1 w 940"/>
                <a:gd name="T91" fmla="*/ 0 h 4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0" h="496">
                  <a:moveTo>
                    <a:pt x="1" y="0"/>
                  </a:moveTo>
                  <a:lnTo>
                    <a:pt x="69" y="31"/>
                  </a:lnTo>
                  <a:lnTo>
                    <a:pt x="137" y="64"/>
                  </a:lnTo>
                  <a:lnTo>
                    <a:pt x="203" y="96"/>
                  </a:lnTo>
                  <a:lnTo>
                    <a:pt x="268" y="127"/>
                  </a:lnTo>
                  <a:lnTo>
                    <a:pt x="333" y="158"/>
                  </a:lnTo>
                  <a:lnTo>
                    <a:pt x="395" y="189"/>
                  </a:lnTo>
                  <a:lnTo>
                    <a:pt x="456" y="219"/>
                  </a:lnTo>
                  <a:lnTo>
                    <a:pt x="514" y="248"/>
                  </a:lnTo>
                  <a:lnTo>
                    <a:pt x="569" y="277"/>
                  </a:lnTo>
                  <a:lnTo>
                    <a:pt x="622" y="304"/>
                  </a:lnTo>
                  <a:lnTo>
                    <a:pt x="671" y="330"/>
                  </a:lnTo>
                  <a:lnTo>
                    <a:pt x="716" y="353"/>
                  </a:lnTo>
                  <a:lnTo>
                    <a:pt x="759" y="377"/>
                  </a:lnTo>
                  <a:lnTo>
                    <a:pt x="797" y="398"/>
                  </a:lnTo>
                  <a:lnTo>
                    <a:pt x="829" y="417"/>
                  </a:lnTo>
                  <a:lnTo>
                    <a:pt x="859" y="435"/>
                  </a:lnTo>
                  <a:lnTo>
                    <a:pt x="884" y="451"/>
                  </a:lnTo>
                  <a:lnTo>
                    <a:pt x="906" y="464"/>
                  </a:lnTo>
                  <a:lnTo>
                    <a:pt x="921" y="475"/>
                  </a:lnTo>
                  <a:lnTo>
                    <a:pt x="932" y="484"/>
                  </a:lnTo>
                  <a:lnTo>
                    <a:pt x="938" y="491"/>
                  </a:lnTo>
                  <a:lnTo>
                    <a:pt x="940" y="496"/>
                  </a:lnTo>
                  <a:lnTo>
                    <a:pt x="911" y="484"/>
                  </a:lnTo>
                  <a:lnTo>
                    <a:pt x="910" y="478"/>
                  </a:lnTo>
                  <a:lnTo>
                    <a:pt x="904" y="471"/>
                  </a:lnTo>
                  <a:lnTo>
                    <a:pt x="891" y="462"/>
                  </a:lnTo>
                  <a:lnTo>
                    <a:pt x="875" y="449"/>
                  </a:lnTo>
                  <a:lnTo>
                    <a:pt x="853" y="435"/>
                  </a:lnTo>
                  <a:lnTo>
                    <a:pt x="826" y="418"/>
                  </a:lnTo>
                  <a:lnTo>
                    <a:pt x="795" y="400"/>
                  </a:lnTo>
                  <a:lnTo>
                    <a:pt x="759" y="380"/>
                  </a:lnTo>
                  <a:lnTo>
                    <a:pt x="719" y="359"/>
                  </a:lnTo>
                  <a:lnTo>
                    <a:pt x="674" y="333"/>
                  </a:lnTo>
                  <a:lnTo>
                    <a:pt x="626" y="308"/>
                  </a:lnTo>
                  <a:lnTo>
                    <a:pt x="575" y="281"/>
                  </a:lnTo>
                  <a:lnTo>
                    <a:pt x="520" y="254"/>
                  </a:lnTo>
                  <a:lnTo>
                    <a:pt x="462" y="225"/>
                  </a:lnTo>
                  <a:lnTo>
                    <a:pt x="401" y="194"/>
                  </a:lnTo>
                  <a:lnTo>
                    <a:pt x="337" y="163"/>
                  </a:lnTo>
                  <a:lnTo>
                    <a:pt x="272" y="131"/>
                  </a:lnTo>
                  <a:lnTo>
                    <a:pt x="206" y="98"/>
                  </a:lnTo>
                  <a:lnTo>
                    <a:pt x="138" y="65"/>
                  </a:lnTo>
                  <a:lnTo>
                    <a:pt x="69" y="35"/>
                  </a:lnTo>
                  <a:lnTo>
                    <a:pt x="0" y="2"/>
                  </a:lnTo>
                  <a:lnTo>
                    <a:pt x="1" y="0"/>
                  </a:lnTo>
                  <a:close/>
                </a:path>
              </a:pathLst>
            </a:custGeom>
            <a:solidFill>
              <a:srgbClr val="C351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5" name="Freeform 1152"/>
            <p:cNvSpPr>
              <a:spLocks/>
            </p:cNvSpPr>
            <p:nvPr/>
          </p:nvSpPr>
          <p:spPr bwMode="auto">
            <a:xfrm>
              <a:off x="952" y="1244"/>
              <a:ext cx="911" cy="241"/>
            </a:xfrm>
            <a:custGeom>
              <a:avLst/>
              <a:gdLst>
                <a:gd name="T0" fmla="*/ 911 w 911"/>
                <a:gd name="T1" fmla="*/ 16 h 482"/>
                <a:gd name="T2" fmla="*/ 910 w 911"/>
                <a:gd name="T3" fmla="*/ 15 h 482"/>
                <a:gd name="T4" fmla="*/ 904 w 911"/>
                <a:gd name="T5" fmla="*/ 15 h 482"/>
                <a:gd name="T6" fmla="*/ 891 w 911"/>
                <a:gd name="T7" fmla="*/ 15 h 482"/>
                <a:gd name="T8" fmla="*/ 875 w 911"/>
                <a:gd name="T9" fmla="*/ 14 h 482"/>
                <a:gd name="T10" fmla="*/ 853 w 911"/>
                <a:gd name="T11" fmla="*/ 14 h 482"/>
                <a:gd name="T12" fmla="*/ 826 w 911"/>
                <a:gd name="T13" fmla="*/ 13 h 482"/>
                <a:gd name="T14" fmla="*/ 795 w 911"/>
                <a:gd name="T15" fmla="*/ 13 h 482"/>
                <a:gd name="T16" fmla="*/ 759 w 911"/>
                <a:gd name="T17" fmla="*/ 12 h 482"/>
                <a:gd name="T18" fmla="*/ 719 w 911"/>
                <a:gd name="T19" fmla="*/ 12 h 482"/>
                <a:gd name="T20" fmla="*/ 674 w 911"/>
                <a:gd name="T21" fmla="*/ 11 h 482"/>
                <a:gd name="T22" fmla="*/ 626 w 911"/>
                <a:gd name="T23" fmla="*/ 10 h 482"/>
                <a:gd name="T24" fmla="*/ 575 w 911"/>
                <a:gd name="T25" fmla="*/ 9 h 482"/>
                <a:gd name="T26" fmla="*/ 520 w 911"/>
                <a:gd name="T27" fmla="*/ 8 h 482"/>
                <a:gd name="T28" fmla="*/ 462 w 911"/>
                <a:gd name="T29" fmla="*/ 7 h 482"/>
                <a:gd name="T30" fmla="*/ 401 w 911"/>
                <a:gd name="T31" fmla="*/ 6 h 482"/>
                <a:gd name="T32" fmla="*/ 337 w 911"/>
                <a:gd name="T33" fmla="*/ 6 h 482"/>
                <a:gd name="T34" fmla="*/ 272 w 911"/>
                <a:gd name="T35" fmla="*/ 5 h 482"/>
                <a:gd name="T36" fmla="*/ 206 w 911"/>
                <a:gd name="T37" fmla="*/ 3 h 482"/>
                <a:gd name="T38" fmla="*/ 138 w 911"/>
                <a:gd name="T39" fmla="*/ 2 h 482"/>
                <a:gd name="T40" fmla="*/ 69 w 911"/>
                <a:gd name="T41" fmla="*/ 2 h 482"/>
                <a:gd name="T42" fmla="*/ 0 w 911"/>
                <a:gd name="T43" fmla="*/ 0 h 482"/>
                <a:gd name="T44" fmla="*/ 0 w 911"/>
                <a:gd name="T45" fmla="*/ 1 h 482"/>
                <a:gd name="T46" fmla="*/ 66 w 911"/>
                <a:gd name="T47" fmla="*/ 2 h 482"/>
                <a:gd name="T48" fmla="*/ 132 w 911"/>
                <a:gd name="T49" fmla="*/ 2 h 482"/>
                <a:gd name="T50" fmla="*/ 199 w 911"/>
                <a:gd name="T51" fmla="*/ 3 h 482"/>
                <a:gd name="T52" fmla="*/ 264 w 911"/>
                <a:gd name="T53" fmla="*/ 4 h 482"/>
                <a:gd name="T54" fmla="*/ 326 w 911"/>
                <a:gd name="T55" fmla="*/ 5 h 482"/>
                <a:gd name="T56" fmla="*/ 387 w 911"/>
                <a:gd name="T57" fmla="*/ 6 h 482"/>
                <a:gd name="T58" fmla="*/ 446 w 911"/>
                <a:gd name="T59" fmla="*/ 7 h 482"/>
                <a:gd name="T60" fmla="*/ 503 w 911"/>
                <a:gd name="T61" fmla="*/ 8 h 482"/>
                <a:gd name="T62" fmla="*/ 555 w 911"/>
                <a:gd name="T63" fmla="*/ 9 h 482"/>
                <a:gd name="T64" fmla="*/ 606 w 911"/>
                <a:gd name="T65" fmla="*/ 10 h 482"/>
                <a:gd name="T66" fmla="*/ 653 w 911"/>
                <a:gd name="T67" fmla="*/ 11 h 482"/>
                <a:gd name="T68" fmla="*/ 695 w 911"/>
                <a:gd name="T69" fmla="*/ 11 h 482"/>
                <a:gd name="T70" fmla="*/ 735 w 911"/>
                <a:gd name="T71" fmla="*/ 12 h 482"/>
                <a:gd name="T72" fmla="*/ 770 w 911"/>
                <a:gd name="T73" fmla="*/ 13 h 482"/>
                <a:gd name="T74" fmla="*/ 800 w 911"/>
                <a:gd name="T75" fmla="*/ 13 h 482"/>
                <a:gd name="T76" fmla="*/ 825 w 911"/>
                <a:gd name="T77" fmla="*/ 14 h 482"/>
                <a:gd name="T78" fmla="*/ 846 w 911"/>
                <a:gd name="T79" fmla="*/ 14 h 482"/>
                <a:gd name="T80" fmla="*/ 863 w 911"/>
                <a:gd name="T81" fmla="*/ 14 h 482"/>
                <a:gd name="T82" fmla="*/ 875 w 911"/>
                <a:gd name="T83" fmla="*/ 15 h 482"/>
                <a:gd name="T84" fmla="*/ 882 w 911"/>
                <a:gd name="T85" fmla="*/ 15 h 482"/>
                <a:gd name="T86" fmla="*/ 883 w 911"/>
                <a:gd name="T87" fmla="*/ 15 h 482"/>
                <a:gd name="T88" fmla="*/ 911 w 911"/>
                <a:gd name="T89" fmla="*/ 16 h 4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1" h="482">
                  <a:moveTo>
                    <a:pt x="911" y="482"/>
                  </a:moveTo>
                  <a:lnTo>
                    <a:pt x="910" y="476"/>
                  </a:lnTo>
                  <a:lnTo>
                    <a:pt x="904" y="469"/>
                  </a:lnTo>
                  <a:lnTo>
                    <a:pt x="891" y="460"/>
                  </a:lnTo>
                  <a:lnTo>
                    <a:pt x="875" y="447"/>
                  </a:lnTo>
                  <a:lnTo>
                    <a:pt x="853" y="433"/>
                  </a:lnTo>
                  <a:lnTo>
                    <a:pt x="826" y="416"/>
                  </a:lnTo>
                  <a:lnTo>
                    <a:pt x="795" y="398"/>
                  </a:lnTo>
                  <a:lnTo>
                    <a:pt x="759" y="378"/>
                  </a:lnTo>
                  <a:lnTo>
                    <a:pt x="719" y="357"/>
                  </a:lnTo>
                  <a:lnTo>
                    <a:pt x="674" y="331"/>
                  </a:lnTo>
                  <a:lnTo>
                    <a:pt x="626" y="306"/>
                  </a:lnTo>
                  <a:lnTo>
                    <a:pt x="575" y="279"/>
                  </a:lnTo>
                  <a:lnTo>
                    <a:pt x="520" y="252"/>
                  </a:lnTo>
                  <a:lnTo>
                    <a:pt x="462" y="223"/>
                  </a:lnTo>
                  <a:lnTo>
                    <a:pt x="401" y="192"/>
                  </a:lnTo>
                  <a:lnTo>
                    <a:pt x="337" y="161"/>
                  </a:lnTo>
                  <a:lnTo>
                    <a:pt x="272" y="129"/>
                  </a:lnTo>
                  <a:lnTo>
                    <a:pt x="206" y="96"/>
                  </a:lnTo>
                  <a:lnTo>
                    <a:pt x="138" y="63"/>
                  </a:lnTo>
                  <a:lnTo>
                    <a:pt x="69" y="33"/>
                  </a:lnTo>
                  <a:lnTo>
                    <a:pt x="0" y="0"/>
                  </a:lnTo>
                  <a:lnTo>
                    <a:pt x="0" y="2"/>
                  </a:lnTo>
                  <a:lnTo>
                    <a:pt x="66" y="33"/>
                  </a:lnTo>
                  <a:lnTo>
                    <a:pt x="132" y="63"/>
                  </a:lnTo>
                  <a:lnTo>
                    <a:pt x="199" y="96"/>
                  </a:lnTo>
                  <a:lnTo>
                    <a:pt x="264" y="127"/>
                  </a:lnTo>
                  <a:lnTo>
                    <a:pt x="326" y="158"/>
                  </a:lnTo>
                  <a:lnTo>
                    <a:pt x="387" y="187"/>
                  </a:lnTo>
                  <a:lnTo>
                    <a:pt x="446" y="217"/>
                  </a:lnTo>
                  <a:lnTo>
                    <a:pt x="503" y="244"/>
                  </a:lnTo>
                  <a:lnTo>
                    <a:pt x="555" y="272"/>
                  </a:lnTo>
                  <a:lnTo>
                    <a:pt x="606" y="299"/>
                  </a:lnTo>
                  <a:lnTo>
                    <a:pt x="653" y="322"/>
                  </a:lnTo>
                  <a:lnTo>
                    <a:pt x="695" y="346"/>
                  </a:lnTo>
                  <a:lnTo>
                    <a:pt x="735" y="368"/>
                  </a:lnTo>
                  <a:lnTo>
                    <a:pt x="770" y="387"/>
                  </a:lnTo>
                  <a:lnTo>
                    <a:pt x="800" y="406"/>
                  </a:lnTo>
                  <a:lnTo>
                    <a:pt x="825" y="422"/>
                  </a:lnTo>
                  <a:lnTo>
                    <a:pt x="846" y="435"/>
                  </a:lnTo>
                  <a:lnTo>
                    <a:pt x="863" y="447"/>
                  </a:lnTo>
                  <a:lnTo>
                    <a:pt x="875" y="456"/>
                  </a:lnTo>
                  <a:lnTo>
                    <a:pt x="882" y="463"/>
                  </a:lnTo>
                  <a:lnTo>
                    <a:pt x="883" y="467"/>
                  </a:lnTo>
                  <a:lnTo>
                    <a:pt x="911" y="482"/>
                  </a:lnTo>
                  <a:close/>
                </a:path>
              </a:pathLst>
            </a:custGeom>
            <a:solidFill>
              <a:srgbClr val="C655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6" name="Freeform 1153"/>
            <p:cNvSpPr>
              <a:spLocks/>
            </p:cNvSpPr>
            <p:nvPr/>
          </p:nvSpPr>
          <p:spPr bwMode="auto">
            <a:xfrm>
              <a:off x="952" y="1245"/>
              <a:ext cx="883" cy="233"/>
            </a:xfrm>
            <a:custGeom>
              <a:avLst/>
              <a:gdLst>
                <a:gd name="T0" fmla="*/ 0 w 883"/>
                <a:gd name="T1" fmla="*/ 0 h 465"/>
                <a:gd name="T2" fmla="*/ 66 w 883"/>
                <a:gd name="T3" fmla="*/ 1 h 465"/>
                <a:gd name="T4" fmla="*/ 132 w 883"/>
                <a:gd name="T5" fmla="*/ 2 h 465"/>
                <a:gd name="T6" fmla="*/ 199 w 883"/>
                <a:gd name="T7" fmla="*/ 3 h 465"/>
                <a:gd name="T8" fmla="*/ 264 w 883"/>
                <a:gd name="T9" fmla="*/ 4 h 465"/>
                <a:gd name="T10" fmla="*/ 326 w 883"/>
                <a:gd name="T11" fmla="*/ 5 h 465"/>
                <a:gd name="T12" fmla="*/ 387 w 883"/>
                <a:gd name="T13" fmla="*/ 6 h 465"/>
                <a:gd name="T14" fmla="*/ 446 w 883"/>
                <a:gd name="T15" fmla="*/ 7 h 465"/>
                <a:gd name="T16" fmla="*/ 503 w 883"/>
                <a:gd name="T17" fmla="*/ 8 h 465"/>
                <a:gd name="T18" fmla="*/ 555 w 883"/>
                <a:gd name="T19" fmla="*/ 9 h 465"/>
                <a:gd name="T20" fmla="*/ 606 w 883"/>
                <a:gd name="T21" fmla="*/ 10 h 465"/>
                <a:gd name="T22" fmla="*/ 653 w 883"/>
                <a:gd name="T23" fmla="*/ 10 h 465"/>
                <a:gd name="T24" fmla="*/ 695 w 883"/>
                <a:gd name="T25" fmla="*/ 11 h 465"/>
                <a:gd name="T26" fmla="*/ 735 w 883"/>
                <a:gd name="T27" fmla="*/ 12 h 465"/>
                <a:gd name="T28" fmla="*/ 770 w 883"/>
                <a:gd name="T29" fmla="*/ 13 h 465"/>
                <a:gd name="T30" fmla="*/ 800 w 883"/>
                <a:gd name="T31" fmla="*/ 13 h 465"/>
                <a:gd name="T32" fmla="*/ 825 w 883"/>
                <a:gd name="T33" fmla="*/ 14 h 465"/>
                <a:gd name="T34" fmla="*/ 846 w 883"/>
                <a:gd name="T35" fmla="*/ 14 h 465"/>
                <a:gd name="T36" fmla="*/ 863 w 883"/>
                <a:gd name="T37" fmla="*/ 14 h 465"/>
                <a:gd name="T38" fmla="*/ 875 w 883"/>
                <a:gd name="T39" fmla="*/ 15 h 465"/>
                <a:gd name="T40" fmla="*/ 882 w 883"/>
                <a:gd name="T41" fmla="*/ 15 h 465"/>
                <a:gd name="T42" fmla="*/ 883 w 883"/>
                <a:gd name="T43" fmla="*/ 15 h 465"/>
                <a:gd name="T44" fmla="*/ 852 w 883"/>
                <a:gd name="T45" fmla="*/ 15 h 465"/>
                <a:gd name="T46" fmla="*/ 850 w 883"/>
                <a:gd name="T47" fmla="*/ 14 h 465"/>
                <a:gd name="T48" fmla="*/ 843 w 883"/>
                <a:gd name="T49" fmla="*/ 14 h 465"/>
                <a:gd name="T50" fmla="*/ 834 w 883"/>
                <a:gd name="T51" fmla="*/ 14 h 465"/>
                <a:gd name="T52" fmla="*/ 817 w 883"/>
                <a:gd name="T53" fmla="*/ 14 h 465"/>
                <a:gd name="T54" fmla="*/ 797 w 883"/>
                <a:gd name="T55" fmla="*/ 13 h 465"/>
                <a:gd name="T56" fmla="*/ 771 w 883"/>
                <a:gd name="T57" fmla="*/ 13 h 465"/>
                <a:gd name="T58" fmla="*/ 743 w 883"/>
                <a:gd name="T59" fmla="*/ 12 h 465"/>
                <a:gd name="T60" fmla="*/ 709 w 883"/>
                <a:gd name="T61" fmla="*/ 12 h 465"/>
                <a:gd name="T62" fmla="*/ 671 w 883"/>
                <a:gd name="T63" fmla="*/ 11 h 465"/>
                <a:gd name="T64" fmla="*/ 630 w 883"/>
                <a:gd name="T65" fmla="*/ 10 h 465"/>
                <a:gd name="T66" fmla="*/ 585 w 883"/>
                <a:gd name="T67" fmla="*/ 9 h 465"/>
                <a:gd name="T68" fmla="*/ 537 w 883"/>
                <a:gd name="T69" fmla="*/ 9 h 465"/>
                <a:gd name="T70" fmla="*/ 484 w 883"/>
                <a:gd name="T71" fmla="*/ 8 h 465"/>
                <a:gd name="T72" fmla="*/ 431 w 883"/>
                <a:gd name="T73" fmla="*/ 7 h 465"/>
                <a:gd name="T74" fmla="*/ 374 w 883"/>
                <a:gd name="T75" fmla="*/ 6 h 465"/>
                <a:gd name="T76" fmla="*/ 315 w 883"/>
                <a:gd name="T77" fmla="*/ 5 h 465"/>
                <a:gd name="T78" fmla="*/ 254 w 883"/>
                <a:gd name="T79" fmla="*/ 4 h 465"/>
                <a:gd name="T80" fmla="*/ 192 w 883"/>
                <a:gd name="T81" fmla="*/ 3 h 465"/>
                <a:gd name="T82" fmla="*/ 128 w 883"/>
                <a:gd name="T83" fmla="*/ 2 h 465"/>
                <a:gd name="T84" fmla="*/ 63 w 883"/>
                <a:gd name="T85" fmla="*/ 1 h 465"/>
                <a:gd name="T86" fmla="*/ 0 w 883"/>
                <a:gd name="T87" fmla="*/ 0 h 465"/>
                <a:gd name="T88" fmla="*/ 0 w 883"/>
                <a:gd name="T89" fmla="*/ 0 h 4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83" h="465">
                  <a:moveTo>
                    <a:pt x="0" y="0"/>
                  </a:moveTo>
                  <a:lnTo>
                    <a:pt x="66" y="31"/>
                  </a:lnTo>
                  <a:lnTo>
                    <a:pt x="132" y="61"/>
                  </a:lnTo>
                  <a:lnTo>
                    <a:pt x="199" y="94"/>
                  </a:lnTo>
                  <a:lnTo>
                    <a:pt x="264" y="125"/>
                  </a:lnTo>
                  <a:lnTo>
                    <a:pt x="326" y="156"/>
                  </a:lnTo>
                  <a:lnTo>
                    <a:pt x="387" y="185"/>
                  </a:lnTo>
                  <a:lnTo>
                    <a:pt x="446" y="215"/>
                  </a:lnTo>
                  <a:lnTo>
                    <a:pt x="503" y="242"/>
                  </a:lnTo>
                  <a:lnTo>
                    <a:pt x="555" y="270"/>
                  </a:lnTo>
                  <a:lnTo>
                    <a:pt x="606" y="297"/>
                  </a:lnTo>
                  <a:lnTo>
                    <a:pt x="653" y="320"/>
                  </a:lnTo>
                  <a:lnTo>
                    <a:pt x="695" y="344"/>
                  </a:lnTo>
                  <a:lnTo>
                    <a:pt x="735" y="366"/>
                  </a:lnTo>
                  <a:lnTo>
                    <a:pt x="770" y="385"/>
                  </a:lnTo>
                  <a:lnTo>
                    <a:pt x="800" y="404"/>
                  </a:lnTo>
                  <a:lnTo>
                    <a:pt x="825" y="420"/>
                  </a:lnTo>
                  <a:lnTo>
                    <a:pt x="846" y="433"/>
                  </a:lnTo>
                  <a:lnTo>
                    <a:pt x="863" y="445"/>
                  </a:lnTo>
                  <a:lnTo>
                    <a:pt x="875" y="454"/>
                  </a:lnTo>
                  <a:lnTo>
                    <a:pt x="882" y="461"/>
                  </a:lnTo>
                  <a:lnTo>
                    <a:pt x="883" y="465"/>
                  </a:lnTo>
                  <a:lnTo>
                    <a:pt x="852" y="451"/>
                  </a:lnTo>
                  <a:lnTo>
                    <a:pt x="850" y="447"/>
                  </a:lnTo>
                  <a:lnTo>
                    <a:pt x="843" y="440"/>
                  </a:lnTo>
                  <a:lnTo>
                    <a:pt x="834" y="431"/>
                  </a:lnTo>
                  <a:lnTo>
                    <a:pt x="817" y="420"/>
                  </a:lnTo>
                  <a:lnTo>
                    <a:pt x="797" y="407"/>
                  </a:lnTo>
                  <a:lnTo>
                    <a:pt x="771" y="391"/>
                  </a:lnTo>
                  <a:lnTo>
                    <a:pt x="743" y="375"/>
                  </a:lnTo>
                  <a:lnTo>
                    <a:pt x="709" y="355"/>
                  </a:lnTo>
                  <a:lnTo>
                    <a:pt x="671" y="335"/>
                  </a:lnTo>
                  <a:lnTo>
                    <a:pt x="630" y="311"/>
                  </a:lnTo>
                  <a:lnTo>
                    <a:pt x="585" y="288"/>
                  </a:lnTo>
                  <a:lnTo>
                    <a:pt x="537" y="262"/>
                  </a:lnTo>
                  <a:lnTo>
                    <a:pt x="484" y="237"/>
                  </a:lnTo>
                  <a:lnTo>
                    <a:pt x="431" y="208"/>
                  </a:lnTo>
                  <a:lnTo>
                    <a:pt x="374" y="181"/>
                  </a:lnTo>
                  <a:lnTo>
                    <a:pt x="315" y="152"/>
                  </a:lnTo>
                  <a:lnTo>
                    <a:pt x="254" y="121"/>
                  </a:lnTo>
                  <a:lnTo>
                    <a:pt x="192" y="92"/>
                  </a:lnTo>
                  <a:lnTo>
                    <a:pt x="128" y="61"/>
                  </a:lnTo>
                  <a:lnTo>
                    <a:pt x="63" y="31"/>
                  </a:lnTo>
                  <a:lnTo>
                    <a:pt x="0" y="0"/>
                  </a:lnTo>
                  <a:close/>
                </a:path>
              </a:pathLst>
            </a:custGeom>
            <a:solidFill>
              <a:srgbClr val="C85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7" name="Freeform 1154"/>
            <p:cNvSpPr>
              <a:spLocks/>
            </p:cNvSpPr>
            <p:nvPr/>
          </p:nvSpPr>
          <p:spPr bwMode="auto">
            <a:xfrm>
              <a:off x="950" y="1245"/>
              <a:ext cx="854" cy="225"/>
            </a:xfrm>
            <a:custGeom>
              <a:avLst/>
              <a:gdLst>
                <a:gd name="T0" fmla="*/ 854 w 854"/>
                <a:gd name="T1" fmla="*/ 14 h 451"/>
                <a:gd name="T2" fmla="*/ 852 w 854"/>
                <a:gd name="T3" fmla="*/ 13 h 451"/>
                <a:gd name="T4" fmla="*/ 845 w 854"/>
                <a:gd name="T5" fmla="*/ 13 h 451"/>
                <a:gd name="T6" fmla="*/ 836 w 854"/>
                <a:gd name="T7" fmla="*/ 13 h 451"/>
                <a:gd name="T8" fmla="*/ 819 w 854"/>
                <a:gd name="T9" fmla="*/ 13 h 451"/>
                <a:gd name="T10" fmla="*/ 799 w 854"/>
                <a:gd name="T11" fmla="*/ 12 h 451"/>
                <a:gd name="T12" fmla="*/ 773 w 854"/>
                <a:gd name="T13" fmla="*/ 12 h 451"/>
                <a:gd name="T14" fmla="*/ 745 w 854"/>
                <a:gd name="T15" fmla="*/ 11 h 451"/>
                <a:gd name="T16" fmla="*/ 711 w 854"/>
                <a:gd name="T17" fmla="*/ 11 h 451"/>
                <a:gd name="T18" fmla="*/ 673 w 854"/>
                <a:gd name="T19" fmla="*/ 10 h 451"/>
                <a:gd name="T20" fmla="*/ 632 w 854"/>
                <a:gd name="T21" fmla="*/ 9 h 451"/>
                <a:gd name="T22" fmla="*/ 587 w 854"/>
                <a:gd name="T23" fmla="*/ 9 h 451"/>
                <a:gd name="T24" fmla="*/ 539 w 854"/>
                <a:gd name="T25" fmla="*/ 8 h 451"/>
                <a:gd name="T26" fmla="*/ 486 w 854"/>
                <a:gd name="T27" fmla="*/ 7 h 451"/>
                <a:gd name="T28" fmla="*/ 433 w 854"/>
                <a:gd name="T29" fmla="*/ 6 h 451"/>
                <a:gd name="T30" fmla="*/ 376 w 854"/>
                <a:gd name="T31" fmla="*/ 5 h 451"/>
                <a:gd name="T32" fmla="*/ 317 w 854"/>
                <a:gd name="T33" fmla="*/ 4 h 451"/>
                <a:gd name="T34" fmla="*/ 256 w 854"/>
                <a:gd name="T35" fmla="*/ 3 h 451"/>
                <a:gd name="T36" fmla="*/ 194 w 854"/>
                <a:gd name="T37" fmla="*/ 2 h 451"/>
                <a:gd name="T38" fmla="*/ 130 w 854"/>
                <a:gd name="T39" fmla="*/ 1 h 451"/>
                <a:gd name="T40" fmla="*/ 65 w 854"/>
                <a:gd name="T41" fmla="*/ 0 h 451"/>
                <a:gd name="T42" fmla="*/ 2 w 854"/>
                <a:gd name="T43" fmla="*/ 0 h 451"/>
                <a:gd name="T44" fmla="*/ 0 w 854"/>
                <a:gd name="T45" fmla="*/ 0 h 451"/>
                <a:gd name="T46" fmla="*/ 67 w 854"/>
                <a:gd name="T47" fmla="*/ 1 h 451"/>
                <a:gd name="T48" fmla="*/ 130 w 854"/>
                <a:gd name="T49" fmla="*/ 1 h 451"/>
                <a:gd name="T50" fmla="*/ 195 w 854"/>
                <a:gd name="T51" fmla="*/ 2 h 451"/>
                <a:gd name="T52" fmla="*/ 257 w 854"/>
                <a:gd name="T53" fmla="*/ 3 h 451"/>
                <a:gd name="T54" fmla="*/ 318 w 854"/>
                <a:gd name="T55" fmla="*/ 4 h 451"/>
                <a:gd name="T56" fmla="*/ 378 w 854"/>
                <a:gd name="T57" fmla="*/ 5 h 451"/>
                <a:gd name="T58" fmla="*/ 434 w 854"/>
                <a:gd name="T59" fmla="*/ 6 h 451"/>
                <a:gd name="T60" fmla="*/ 488 w 854"/>
                <a:gd name="T61" fmla="*/ 7 h 451"/>
                <a:gd name="T62" fmla="*/ 539 w 854"/>
                <a:gd name="T63" fmla="*/ 8 h 451"/>
                <a:gd name="T64" fmla="*/ 587 w 854"/>
                <a:gd name="T65" fmla="*/ 9 h 451"/>
                <a:gd name="T66" fmla="*/ 631 w 854"/>
                <a:gd name="T67" fmla="*/ 9 h 451"/>
                <a:gd name="T68" fmla="*/ 670 w 854"/>
                <a:gd name="T69" fmla="*/ 10 h 451"/>
                <a:gd name="T70" fmla="*/ 706 w 854"/>
                <a:gd name="T71" fmla="*/ 11 h 451"/>
                <a:gd name="T72" fmla="*/ 737 w 854"/>
                <a:gd name="T73" fmla="*/ 11 h 451"/>
                <a:gd name="T74" fmla="*/ 763 w 854"/>
                <a:gd name="T75" fmla="*/ 12 h 451"/>
                <a:gd name="T76" fmla="*/ 785 w 854"/>
                <a:gd name="T77" fmla="*/ 12 h 451"/>
                <a:gd name="T78" fmla="*/ 802 w 854"/>
                <a:gd name="T79" fmla="*/ 12 h 451"/>
                <a:gd name="T80" fmla="*/ 813 w 854"/>
                <a:gd name="T81" fmla="*/ 13 h 451"/>
                <a:gd name="T82" fmla="*/ 820 w 854"/>
                <a:gd name="T83" fmla="*/ 13 h 451"/>
                <a:gd name="T84" fmla="*/ 821 w 854"/>
                <a:gd name="T85" fmla="*/ 13 h 451"/>
                <a:gd name="T86" fmla="*/ 854 w 854"/>
                <a:gd name="T87" fmla="*/ 14 h 4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4" h="451">
                  <a:moveTo>
                    <a:pt x="854" y="451"/>
                  </a:moveTo>
                  <a:lnTo>
                    <a:pt x="852" y="447"/>
                  </a:lnTo>
                  <a:lnTo>
                    <a:pt x="845" y="440"/>
                  </a:lnTo>
                  <a:lnTo>
                    <a:pt x="836" y="431"/>
                  </a:lnTo>
                  <a:lnTo>
                    <a:pt x="819" y="420"/>
                  </a:lnTo>
                  <a:lnTo>
                    <a:pt x="799" y="407"/>
                  </a:lnTo>
                  <a:lnTo>
                    <a:pt x="773" y="391"/>
                  </a:lnTo>
                  <a:lnTo>
                    <a:pt x="745" y="375"/>
                  </a:lnTo>
                  <a:lnTo>
                    <a:pt x="711" y="355"/>
                  </a:lnTo>
                  <a:lnTo>
                    <a:pt x="673" y="335"/>
                  </a:lnTo>
                  <a:lnTo>
                    <a:pt x="632" y="311"/>
                  </a:lnTo>
                  <a:lnTo>
                    <a:pt x="587" y="288"/>
                  </a:lnTo>
                  <a:lnTo>
                    <a:pt x="539" y="262"/>
                  </a:lnTo>
                  <a:lnTo>
                    <a:pt x="486" y="237"/>
                  </a:lnTo>
                  <a:lnTo>
                    <a:pt x="433" y="208"/>
                  </a:lnTo>
                  <a:lnTo>
                    <a:pt x="376" y="181"/>
                  </a:lnTo>
                  <a:lnTo>
                    <a:pt x="317" y="152"/>
                  </a:lnTo>
                  <a:lnTo>
                    <a:pt x="256" y="121"/>
                  </a:lnTo>
                  <a:lnTo>
                    <a:pt x="194" y="92"/>
                  </a:lnTo>
                  <a:lnTo>
                    <a:pt x="130" y="61"/>
                  </a:lnTo>
                  <a:lnTo>
                    <a:pt x="65" y="31"/>
                  </a:lnTo>
                  <a:lnTo>
                    <a:pt x="2" y="0"/>
                  </a:lnTo>
                  <a:lnTo>
                    <a:pt x="0" y="2"/>
                  </a:lnTo>
                  <a:lnTo>
                    <a:pt x="67" y="32"/>
                  </a:lnTo>
                  <a:lnTo>
                    <a:pt x="130" y="63"/>
                  </a:lnTo>
                  <a:lnTo>
                    <a:pt x="195" y="94"/>
                  </a:lnTo>
                  <a:lnTo>
                    <a:pt x="257" y="125"/>
                  </a:lnTo>
                  <a:lnTo>
                    <a:pt x="318" y="154"/>
                  </a:lnTo>
                  <a:lnTo>
                    <a:pt x="378" y="185"/>
                  </a:lnTo>
                  <a:lnTo>
                    <a:pt x="434" y="212"/>
                  </a:lnTo>
                  <a:lnTo>
                    <a:pt x="488" y="239"/>
                  </a:lnTo>
                  <a:lnTo>
                    <a:pt x="539" y="266"/>
                  </a:lnTo>
                  <a:lnTo>
                    <a:pt x="587" y="291"/>
                  </a:lnTo>
                  <a:lnTo>
                    <a:pt x="631" y="313"/>
                  </a:lnTo>
                  <a:lnTo>
                    <a:pt x="670" y="335"/>
                  </a:lnTo>
                  <a:lnTo>
                    <a:pt x="706" y="355"/>
                  </a:lnTo>
                  <a:lnTo>
                    <a:pt x="737" y="373"/>
                  </a:lnTo>
                  <a:lnTo>
                    <a:pt x="763" y="389"/>
                  </a:lnTo>
                  <a:lnTo>
                    <a:pt x="785" y="404"/>
                  </a:lnTo>
                  <a:lnTo>
                    <a:pt x="802" y="414"/>
                  </a:lnTo>
                  <a:lnTo>
                    <a:pt x="813" y="425"/>
                  </a:lnTo>
                  <a:lnTo>
                    <a:pt x="820" y="431"/>
                  </a:lnTo>
                  <a:lnTo>
                    <a:pt x="821" y="436"/>
                  </a:lnTo>
                  <a:lnTo>
                    <a:pt x="854" y="451"/>
                  </a:lnTo>
                  <a:close/>
                </a:path>
              </a:pathLst>
            </a:custGeom>
            <a:solidFill>
              <a:srgbClr val="CB5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8" name="Freeform 1155"/>
            <p:cNvSpPr>
              <a:spLocks/>
            </p:cNvSpPr>
            <p:nvPr/>
          </p:nvSpPr>
          <p:spPr bwMode="auto">
            <a:xfrm>
              <a:off x="950" y="1246"/>
              <a:ext cx="821" cy="217"/>
            </a:xfrm>
            <a:custGeom>
              <a:avLst/>
              <a:gdLst>
                <a:gd name="T0" fmla="*/ 0 w 821"/>
                <a:gd name="T1" fmla="*/ 0 h 434"/>
                <a:gd name="T2" fmla="*/ 67 w 821"/>
                <a:gd name="T3" fmla="*/ 1 h 434"/>
                <a:gd name="T4" fmla="*/ 130 w 821"/>
                <a:gd name="T5" fmla="*/ 2 h 434"/>
                <a:gd name="T6" fmla="*/ 195 w 821"/>
                <a:gd name="T7" fmla="*/ 3 h 434"/>
                <a:gd name="T8" fmla="*/ 257 w 821"/>
                <a:gd name="T9" fmla="*/ 4 h 434"/>
                <a:gd name="T10" fmla="*/ 318 w 821"/>
                <a:gd name="T11" fmla="*/ 5 h 434"/>
                <a:gd name="T12" fmla="*/ 378 w 821"/>
                <a:gd name="T13" fmla="*/ 6 h 434"/>
                <a:gd name="T14" fmla="*/ 434 w 821"/>
                <a:gd name="T15" fmla="*/ 7 h 434"/>
                <a:gd name="T16" fmla="*/ 488 w 821"/>
                <a:gd name="T17" fmla="*/ 8 h 434"/>
                <a:gd name="T18" fmla="*/ 539 w 821"/>
                <a:gd name="T19" fmla="*/ 9 h 434"/>
                <a:gd name="T20" fmla="*/ 587 w 821"/>
                <a:gd name="T21" fmla="*/ 10 h 434"/>
                <a:gd name="T22" fmla="*/ 631 w 821"/>
                <a:gd name="T23" fmla="*/ 10 h 434"/>
                <a:gd name="T24" fmla="*/ 670 w 821"/>
                <a:gd name="T25" fmla="*/ 11 h 434"/>
                <a:gd name="T26" fmla="*/ 706 w 821"/>
                <a:gd name="T27" fmla="*/ 12 h 434"/>
                <a:gd name="T28" fmla="*/ 737 w 821"/>
                <a:gd name="T29" fmla="*/ 12 h 434"/>
                <a:gd name="T30" fmla="*/ 763 w 821"/>
                <a:gd name="T31" fmla="*/ 13 h 434"/>
                <a:gd name="T32" fmla="*/ 785 w 821"/>
                <a:gd name="T33" fmla="*/ 13 h 434"/>
                <a:gd name="T34" fmla="*/ 802 w 821"/>
                <a:gd name="T35" fmla="*/ 13 h 434"/>
                <a:gd name="T36" fmla="*/ 813 w 821"/>
                <a:gd name="T37" fmla="*/ 14 h 434"/>
                <a:gd name="T38" fmla="*/ 820 w 821"/>
                <a:gd name="T39" fmla="*/ 14 h 434"/>
                <a:gd name="T40" fmla="*/ 821 w 821"/>
                <a:gd name="T41" fmla="*/ 14 h 434"/>
                <a:gd name="T42" fmla="*/ 787 w 821"/>
                <a:gd name="T43" fmla="*/ 14 h 434"/>
                <a:gd name="T44" fmla="*/ 786 w 821"/>
                <a:gd name="T45" fmla="*/ 13 h 434"/>
                <a:gd name="T46" fmla="*/ 779 w 821"/>
                <a:gd name="T47" fmla="*/ 13 h 434"/>
                <a:gd name="T48" fmla="*/ 768 w 821"/>
                <a:gd name="T49" fmla="*/ 13 h 434"/>
                <a:gd name="T50" fmla="*/ 752 w 821"/>
                <a:gd name="T51" fmla="*/ 13 h 434"/>
                <a:gd name="T52" fmla="*/ 731 w 821"/>
                <a:gd name="T53" fmla="*/ 12 h 434"/>
                <a:gd name="T54" fmla="*/ 706 w 821"/>
                <a:gd name="T55" fmla="*/ 12 h 434"/>
                <a:gd name="T56" fmla="*/ 676 w 821"/>
                <a:gd name="T57" fmla="*/ 11 h 434"/>
                <a:gd name="T58" fmla="*/ 642 w 821"/>
                <a:gd name="T59" fmla="*/ 11 h 434"/>
                <a:gd name="T60" fmla="*/ 604 w 821"/>
                <a:gd name="T61" fmla="*/ 10 h 434"/>
                <a:gd name="T62" fmla="*/ 561 w 821"/>
                <a:gd name="T63" fmla="*/ 9 h 434"/>
                <a:gd name="T64" fmla="*/ 516 w 821"/>
                <a:gd name="T65" fmla="*/ 8 h 434"/>
                <a:gd name="T66" fmla="*/ 468 w 821"/>
                <a:gd name="T67" fmla="*/ 8 h 434"/>
                <a:gd name="T68" fmla="*/ 416 w 821"/>
                <a:gd name="T69" fmla="*/ 7 h 434"/>
                <a:gd name="T70" fmla="*/ 362 w 821"/>
                <a:gd name="T71" fmla="*/ 6 h 434"/>
                <a:gd name="T72" fmla="*/ 305 w 821"/>
                <a:gd name="T73" fmla="*/ 5 h 434"/>
                <a:gd name="T74" fmla="*/ 246 w 821"/>
                <a:gd name="T75" fmla="*/ 4 h 434"/>
                <a:gd name="T76" fmla="*/ 187 w 821"/>
                <a:gd name="T77" fmla="*/ 3 h 434"/>
                <a:gd name="T78" fmla="*/ 125 w 821"/>
                <a:gd name="T79" fmla="*/ 2 h 434"/>
                <a:gd name="T80" fmla="*/ 62 w 821"/>
                <a:gd name="T81" fmla="*/ 1 h 434"/>
                <a:gd name="T82" fmla="*/ 0 w 821"/>
                <a:gd name="T83" fmla="*/ 1 h 434"/>
                <a:gd name="T84" fmla="*/ 0 w 821"/>
                <a:gd name="T85" fmla="*/ 0 h 4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1" h="434">
                  <a:moveTo>
                    <a:pt x="0" y="0"/>
                  </a:moveTo>
                  <a:lnTo>
                    <a:pt x="67" y="30"/>
                  </a:lnTo>
                  <a:lnTo>
                    <a:pt x="130" y="61"/>
                  </a:lnTo>
                  <a:lnTo>
                    <a:pt x="195" y="92"/>
                  </a:lnTo>
                  <a:lnTo>
                    <a:pt x="257" y="123"/>
                  </a:lnTo>
                  <a:lnTo>
                    <a:pt x="318" y="152"/>
                  </a:lnTo>
                  <a:lnTo>
                    <a:pt x="378" y="183"/>
                  </a:lnTo>
                  <a:lnTo>
                    <a:pt x="434" y="210"/>
                  </a:lnTo>
                  <a:lnTo>
                    <a:pt x="488" y="237"/>
                  </a:lnTo>
                  <a:lnTo>
                    <a:pt x="539" y="264"/>
                  </a:lnTo>
                  <a:lnTo>
                    <a:pt x="587" y="289"/>
                  </a:lnTo>
                  <a:lnTo>
                    <a:pt x="631" y="311"/>
                  </a:lnTo>
                  <a:lnTo>
                    <a:pt x="670" y="333"/>
                  </a:lnTo>
                  <a:lnTo>
                    <a:pt x="706" y="353"/>
                  </a:lnTo>
                  <a:lnTo>
                    <a:pt x="737" y="371"/>
                  </a:lnTo>
                  <a:lnTo>
                    <a:pt x="763" y="387"/>
                  </a:lnTo>
                  <a:lnTo>
                    <a:pt x="785" y="402"/>
                  </a:lnTo>
                  <a:lnTo>
                    <a:pt x="802" y="412"/>
                  </a:lnTo>
                  <a:lnTo>
                    <a:pt x="813" y="423"/>
                  </a:lnTo>
                  <a:lnTo>
                    <a:pt x="820" y="429"/>
                  </a:lnTo>
                  <a:lnTo>
                    <a:pt x="821" y="434"/>
                  </a:lnTo>
                  <a:lnTo>
                    <a:pt x="787" y="418"/>
                  </a:lnTo>
                  <a:lnTo>
                    <a:pt x="786" y="414"/>
                  </a:lnTo>
                  <a:lnTo>
                    <a:pt x="779" y="407"/>
                  </a:lnTo>
                  <a:lnTo>
                    <a:pt x="768" y="398"/>
                  </a:lnTo>
                  <a:lnTo>
                    <a:pt x="752" y="387"/>
                  </a:lnTo>
                  <a:lnTo>
                    <a:pt x="731" y="373"/>
                  </a:lnTo>
                  <a:lnTo>
                    <a:pt x="706" y="358"/>
                  </a:lnTo>
                  <a:lnTo>
                    <a:pt x="676" y="340"/>
                  </a:lnTo>
                  <a:lnTo>
                    <a:pt x="642" y="322"/>
                  </a:lnTo>
                  <a:lnTo>
                    <a:pt x="604" y="300"/>
                  </a:lnTo>
                  <a:lnTo>
                    <a:pt x="561" y="278"/>
                  </a:lnTo>
                  <a:lnTo>
                    <a:pt x="516" y="255"/>
                  </a:lnTo>
                  <a:lnTo>
                    <a:pt x="468" y="230"/>
                  </a:lnTo>
                  <a:lnTo>
                    <a:pt x="416" y="204"/>
                  </a:lnTo>
                  <a:lnTo>
                    <a:pt x="362" y="177"/>
                  </a:lnTo>
                  <a:lnTo>
                    <a:pt x="305" y="148"/>
                  </a:lnTo>
                  <a:lnTo>
                    <a:pt x="246" y="119"/>
                  </a:lnTo>
                  <a:lnTo>
                    <a:pt x="187" y="90"/>
                  </a:lnTo>
                  <a:lnTo>
                    <a:pt x="125" y="61"/>
                  </a:lnTo>
                  <a:lnTo>
                    <a:pt x="62" y="32"/>
                  </a:lnTo>
                  <a:lnTo>
                    <a:pt x="0" y="1"/>
                  </a:lnTo>
                  <a:lnTo>
                    <a:pt x="0" y="0"/>
                  </a:lnTo>
                  <a:close/>
                </a:path>
              </a:pathLst>
            </a:custGeom>
            <a:solidFill>
              <a:srgbClr val="CE6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59" name="Freeform 1156"/>
            <p:cNvSpPr>
              <a:spLocks/>
            </p:cNvSpPr>
            <p:nvPr/>
          </p:nvSpPr>
          <p:spPr bwMode="auto">
            <a:xfrm>
              <a:off x="950" y="1247"/>
              <a:ext cx="787" cy="208"/>
            </a:xfrm>
            <a:custGeom>
              <a:avLst/>
              <a:gdLst>
                <a:gd name="T0" fmla="*/ 787 w 787"/>
                <a:gd name="T1" fmla="*/ 13 h 417"/>
                <a:gd name="T2" fmla="*/ 786 w 787"/>
                <a:gd name="T3" fmla="*/ 12 h 417"/>
                <a:gd name="T4" fmla="*/ 779 w 787"/>
                <a:gd name="T5" fmla="*/ 12 h 417"/>
                <a:gd name="T6" fmla="*/ 768 w 787"/>
                <a:gd name="T7" fmla="*/ 12 h 417"/>
                <a:gd name="T8" fmla="*/ 752 w 787"/>
                <a:gd name="T9" fmla="*/ 12 h 417"/>
                <a:gd name="T10" fmla="*/ 731 w 787"/>
                <a:gd name="T11" fmla="*/ 11 h 417"/>
                <a:gd name="T12" fmla="*/ 706 w 787"/>
                <a:gd name="T13" fmla="*/ 11 h 417"/>
                <a:gd name="T14" fmla="*/ 676 w 787"/>
                <a:gd name="T15" fmla="*/ 10 h 417"/>
                <a:gd name="T16" fmla="*/ 642 w 787"/>
                <a:gd name="T17" fmla="*/ 10 h 417"/>
                <a:gd name="T18" fmla="*/ 604 w 787"/>
                <a:gd name="T19" fmla="*/ 9 h 417"/>
                <a:gd name="T20" fmla="*/ 561 w 787"/>
                <a:gd name="T21" fmla="*/ 8 h 417"/>
                <a:gd name="T22" fmla="*/ 516 w 787"/>
                <a:gd name="T23" fmla="*/ 7 h 417"/>
                <a:gd name="T24" fmla="*/ 468 w 787"/>
                <a:gd name="T25" fmla="*/ 7 h 417"/>
                <a:gd name="T26" fmla="*/ 416 w 787"/>
                <a:gd name="T27" fmla="*/ 6 h 417"/>
                <a:gd name="T28" fmla="*/ 362 w 787"/>
                <a:gd name="T29" fmla="*/ 5 h 417"/>
                <a:gd name="T30" fmla="*/ 305 w 787"/>
                <a:gd name="T31" fmla="*/ 4 h 417"/>
                <a:gd name="T32" fmla="*/ 246 w 787"/>
                <a:gd name="T33" fmla="*/ 3 h 417"/>
                <a:gd name="T34" fmla="*/ 187 w 787"/>
                <a:gd name="T35" fmla="*/ 2 h 417"/>
                <a:gd name="T36" fmla="*/ 125 w 787"/>
                <a:gd name="T37" fmla="*/ 1 h 417"/>
                <a:gd name="T38" fmla="*/ 62 w 787"/>
                <a:gd name="T39" fmla="*/ 0 h 417"/>
                <a:gd name="T40" fmla="*/ 0 w 787"/>
                <a:gd name="T41" fmla="*/ 0 h 417"/>
                <a:gd name="T42" fmla="*/ 0 w 787"/>
                <a:gd name="T43" fmla="*/ 0 h 417"/>
                <a:gd name="T44" fmla="*/ 62 w 787"/>
                <a:gd name="T45" fmla="*/ 1 h 417"/>
                <a:gd name="T46" fmla="*/ 125 w 787"/>
                <a:gd name="T47" fmla="*/ 1 h 417"/>
                <a:gd name="T48" fmla="*/ 187 w 787"/>
                <a:gd name="T49" fmla="*/ 2 h 417"/>
                <a:gd name="T50" fmla="*/ 246 w 787"/>
                <a:gd name="T51" fmla="*/ 3 h 417"/>
                <a:gd name="T52" fmla="*/ 305 w 787"/>
                <a:gd name="T53" fmla="*/ 4 h 417"/>
                <a:gd name="T54" fmla="*/ 362 w 787"/>
                <a:gd name="T55" fmla="*/ 5 h 417"/>
                <a:gd name="T56" fmla="*/ 414 w 787"/>
                <a:gd name="T57" fmla="*/ 6 h 417"/>
                <a:gd name="T58" fmla="*/ 465 w 787"/>
                <a:gd name="T59" fmla="*/ 7 h 417"/>
                <a:gd name="T60" fmla="*/ 513 w 787"/>
                <a:gd name="T61" fmla="*/ 8 h 417"/>
                <a:gd name="T62" fmla="*/ 557 w 787"/>
                <a:gd name="T63" fmla="*/ 8 h 417"/>
                <a:gd name="T64" fmla="*/ 597 w 787"/>
                <a:gd name="T65" fmla="*/ 9 h 417"/>
                <a:gd name="T66" fmla="*/ 633 w 787"/>
                <a:gd name="T67" fmla="*/ 9 h 417"/>
                <a:gd name="T68" fmla="*/ 665 w 787"/>
                <a:gd name="T69" fmla="*/ 10 h 417"/>
                <a:gd name="T70" fmla="*/ 691 w 787"/>
                <a:gd name="T71" fmla="*/ 11 h 417"/>
                <a:gd name="T72" fmla="*/ 714 w 787"/>
                <a:gd name="T73" fmla="*/ 11 h 417"/>
                <a:gd name="T74" fmla="*/ 731 w 787"/>
                <a:gd name="T75" fmla="*/ 11 h 417"/>
                <a:gd name="T76" fmla="*/ 742 w 787"/>
                <a:gd name="T77" fmla="*/ 12 h 417"/>
                <a:gd name="T78" fmla="*/ 749 w 787"/>
                <a:gd name="T79" fmla="*/ 12 h 417"/>
                <a:gd name="T80" fmla="*/ 751 w 787"/>
                <a:gd name="T81" fmla="*/ 12 h 417"/>
                <a:gd name="T82" fmla="*/ 787 w 787"/>
                <a:gd name="T83" fmla="*/ 13 h 4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7" h="417">
                  <a:moveTo>
                    <a:pt x="787" y="417"/>
                  </a:moveTo>
                  <a:lnTo>
                    <a:pt x="786" y="413"/>
                  </a:lnTo>
                  <a:lnTo>
                    <a:pt x="779" y="406"/>
                  </a:lnTo>
                  <a:lnTo>
                    <a:pt x="768" y="397"/>
                  </a:lnTo>
                  <a:lnTo>
                    <a:pt x="752" y="386"/>
                  </a:lnTo>
                  <a:lnTo>
                    <a:pt x="731" y="372"/>
                  </a:lnTo>
                  <a:lnTo>
                    <a:pt x="706" y="357"/>
                  </a:lnTo>
                  <a:lnTo>
                    <a:pt x="676" y="339"/>
                  </a:lnTo>
                  <a:lnTo>
                    <a:pt x="642" y="321"/>
                  </a:lnTo>
                  <a:lnTo>
                    <a:pt x="604" y="299"/>
                  </a:lnTo>
                  <a:lnTo>
                    <a:pt x="561" y="277"/>
                  </a:lnTo>
                  <a:lnTo>
                    <a:pt x="516" y="254"/>
                  </a:lnTo>
                  <a:lnTo>
                    <a:pt x="468" y="229"/>
                  </a:lnTo>
                  <a:lnTo>
                    <a:pt x="416" y="203"/>
                  </a:lnTo>
                  <a:lnTo>
                    <a:pt x="362" y="176"/>
                  </a:lnTo>
                  <a:lnTo>
                    <a:pt x="305" y="147"/>
                  </a:lnTo>
                  <a:lnTo>
                    <a:pt x="246" y="118"/>
                  </a:lnTo>
                  <a:lnTo>
                    <a:pt x="187" y="89"/>
                  </a:lnTo>
                  <a:lnTo>
                    <a:pt x="125" y="60"/>
                  </a:lnTo>
                  <a:lnTo>
                    <a:pt x="62" y="31"/>
                  </a:lnTo>
                  <a:lnTo>
                    <a:pt x="0" y="0"/>
                  </a:lnTo>
                  <a:lnTo>
                    <a:pt x="0" y="4"/>
                  </a:lnTo>
                  <a:lnTo>
                    <a:pt x="62" y="33"/>
                  </a:lnTo>
                  <a:lnTo>
                    <a:pt x="125" y="62"/>
                  </a:lnTo>
                  <a:lnTo>
                    <a:pt x="187" y="91"/>
                  </a:lnTo>
                  <a:lnTo>
                    <a:pt x="246" y="122"/>
                  </a:lnTo>
                  <a:lnTo>
                    <a:pt x="305" y="149"/>
                  </a:lnTo>
                  <a:lnTo>
                    <a:pt x="362" y="178"/>
                  </a:lnTo>
                  <a:lnTo>
                    <a:pt x="414" y="205"/>
                  </a:lnTo>
                  <a:lnTo>
                    <a:pt x="465" y="230"/>
                  </a:lnTo>
                  <a:lnTo>
                    <a:pt x="513" y="256"/>
                  </a:lnTo>
                  <a:lnTo>
                    <a:pt x="557" y="279"/>
                  </a:lnTo>
                  <a:lnTo>
                    <a:pt x="597" y="299"/>
                  </a:lnTo>
                  <a:lnTo>
                    <a:pt x="633" y="319"/>
                  </a:lnTo>
                  <a:lnTo>
                    <a:pt x="665" y="337"/>
                  </a:lnTo>
                  <a:lnTo>
                    <a:pt x="691" y="353"/>
                  </a:lnTo>
                  <a:lnTo>
                    <a:pt x="714" y="368"/>
                  </a:lnTo>
                  <a:lnTo>
                    <a:pt x="731" y="379"/>
                  </a:lnTo>
                  <a:lnTo>
                    <a:pt x="742" y="390"/>
                  </a:lnTo>
                  <a:lnTo>
                    <a:pt x="749" y="395"/>
                  </a:lnTo>
                  <a:lnTo>
                    <a:pt x="751" y="401"/>
                  </a:lnTo>
                  <a:lnTo>
                    <a:pt x="787" y="417"/>
                  </a:lnTo>
                  <a:close/>
                </a:path>
              </a:pathLst>
            </a:custGeom>
            <a:solidFill>
              <a:srgbClr val="D06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0" name="Freeform 1157"/>
            <p:cNvSpPr>
              <a:spLocks/>
            </p:cNvSpPr>
            <p:nvPr/>
          </p:nvSpPr>
          <p:spPr bwMode="auto">
            <a:xfrm>
              <a:off x="949" y="1249"/>
              <a:ext cx="752" cy="198"/>
            </a:xfrm>
            <a:custGeom>
              <a:avLst/>
              <a:gdLst>
                <a:gd name="T0" fmla="*/ 1 w 752"/>
                <a:gd name="T1" fmla="*/ 0 h 397"/>
                <a:gd name="T2" fmla="*/ 63 w 752"/>
                <a:gd name="T3" fmla="*/ 0 h 397"/>
                <a:gd name="T4" fmla="*/ 126 w 752"/>
                <a:gd name="T5" fmla="*/ 1 h 397"/>
                <a:gd name="T6" fmla="*/ 188 w 752"/>
                <a:gd name="T7" fmla="*/ 2 h 397"/>
                <a:gd name="T8" fmla="*/ 247 w 752"/>
                <a:gd name="T9" fmla="*/ 3 h 397"/>
                <a:gd name="T10" fmla="*/ 306 w 752"/>
                <a:gd name="T11" fmla="*/ 4 h 397"/>
                <a:gd name="T12" fmla="*/ 363 w 752"/>
                <a:gd name="T13" fmla="*/ 5 h 397"/>
                <a:gd name="T14" fmla="*/ 415 w 752"/>
                <a:gd name="T15" fmla="*/ 6 h 397"/>
                <a:gd name="T16" fmla="*/ 466 w 752"/>
                <a:gd name="T17" fmla="*/ 7 h 397"/>
                <a:gd name="T18" fmla="*/ 514 w 752"/>
                <a:gd name="T19" fmla="*/ 7 h 397"/>
                <a:gd name="T20" fmla="*/ 558 w 752"/>
                <a:gd name="T21" fmla="*/ 8 h 397"/>
                <a:gd name="T22" fmla="*/ 598 w 752"/>
                <a:gd name="T23" fmla="*/ 9 h 397"/>
                <a:gd name="T24" fmla="*/ 634 w 752"/>
                <a:gd name="T25" fmla="*/ 9 h 397"/>
                <a:gd name="T26" fmla="*/ 666 w 752"/>
                <a:gd name="T27" fmla="*/ 10 h 397"/>
                <a:gd name="T28" fmla="*/ 692 w 752"/>
                <a:gd name="T29" fmla="*/ 10 h 397"/>
                <a:gd name="T30" fmla="*/ 715 w 752"/>
                <a:gd name="T31" fmla="*/ 11 h 397"/>
                <a:gd name="T32" fmla="*/ 732 w 752"/>
                <a:gd name="T33" fmla="*/ 11 h 397"/>
                <a:gd name="T34" fmla="*/ 743 w 752"/>
                <a:gd name="T35" fmla="*/ 12 h 397"/>
                <a:gd name="T36" fmla="*/ 750 w 752"/>
                <a:gd name="T37" fmla="*/ 12 h 397"/>
                <a:gd name="T38" fmla="*/ 752 w 752"/>
                <a:gd name="T39" fmla="*/ 12 h 397"/>
                <a:gd name="T40" fmla="*/ 714 w 752"/>
                <a:gd name="T41" fmla="*/ 11 h 397"/>
                <a:gd name="T42" fmla="*/ 712 w 752"/>
                <a:gd name="T43" fmla="*/ 11 h 397"/>
                <a:gd name="T44" fmla="*/ 705 w 752"/>
                <a:gd name="T45" fmla="*/ 11 h 397"/>
                <a:gd name="T46" fmla="*/ 694 w 752"/>
                <a:gd name="T47" fmla="*/ 11 h 397"/>
                <a:gd name="T48" fmla="*/ 678 w 752"/>
                <a:gd name="T49" fmla="*/ 10 h 397"/>
                <a:gd name="T50" fmla="*/ 657 w 752"/>
                <a:gd name="T51" fmla="*/ 10 h 397"/>
                <a:gd name="T52" fmla="*/ 632 w 752"/>
                <a:gd name="T53" fmla="*/ 9 h 397"/>
                <a:gd name="T54" fmla="*/ 602 w 752"/>
                <a:gd name="T55" fmla="*/ 9 h 397"/>
                <a:gd name="T56" fmla="*/ 568 w 752"/>
                <a:gd name="T57" fmla="*/ 8 h 397"/>
                <a:gd name="T58" fmla="*/ 530 w 752"/>
                <a:gd name="T59" fmla="*/ 8 h 397"/>
                <a:gd name="T60" fmla="*/ 487 w 752"/>
                <a:gd name="T61" fmla="*/ 7 h 397"/>
                <a:gd name="T62" fmla="*/ 442 w 752"/>
                <a:gd name="T63" fmla="*/ 6 h 397"/>
                <a:gd name="T64" fmla="*/ 394 w 752"/>
                <a:gd name="T65" fmla="*/ 6 h 397"/>
                <a:gd name="T66" fmla="*/ 343 w 752"/>
                <a:gd name="T67" fmla="*/ 5 h 397"/>
                <a:gd name="T68" fmla="*/ 290 w 752"/>
                <a:gd name="T69" fmla="*/ 4 h 397"/>
                <a:gd name="T70" fmla="*/ 234 w 752"/>
                <a:gd name="T71" fmla="*/ 3 h 397"/>
                <a:gd name="T72" fmla="*/ 178 w 752"/>
                <a:gd name="T73" fmla="*/ 2 h 397"/>
                <a:gd name="T74" fmla="*/ 119 w 752"/>
                <a:gd name="T75" fmla="*/ 1 h 397"/>
                <a:gd name="T76" fmla="*/ 59 w 752"/>
                <a:gd name="T77" fmla="*/ 0 h 397"/>
                <a:gd name="T78" fmla="*/ 0 w 752"/>
                <a:gd name="T79" fmla="*/ 0 h 397"/>
                <a:gd name="T80" fmla="*/ 1 w 752"/>
                <a:gd name="T81" fmla="*/ 0 h 3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52" h="397">
                  <a:moveTo>
                    <a:pt x="1" y="0"/>
                  </a:moveTo>
                  <a:lnTo>
                    <a:pt x="63" y="29"/>
                  </a:lnTo>
                  <a:lnTo>
                    <a:pt x="126" y="58"/>
                  </a:lnTo>
                  <a:lnTo>
                    <a:pt x="188" y="87"/>
                  </a:lnTo>
                  <a:lnTo>
                    <a:pt x="247" y="118"/>
                  </a:lnTo>
                  <a:lnTo>
                    <a:pt x="306" y="145"/>
                  </a:lnTo>
                  <a:lnTo>
                    <a:pt x="363" y="174"/>
                  </a:lnTo>
                  <a:lnTo>
                    <a:pt x="415" y="201"/>
                  </a:lnTo>
                  <a:lnTo>
                    <a:pt x="466" y="226"/>
                  </a:lnTo>
                  <a:lnTo>
                    <a:pt x="514" y="252"/>
                  </a:lnTo>
                  <a:lnTo>
                    <a:pt x="558" y="275"/>
                  </a:lnTo>
                  <a:lnTo>
                    <a:pt x="598" y="295"/>
                  </a:lnTo>
                  <a:lnTo>
                    <a:pt x="634" y="315"/>
                  </a:lnTo>
                  <a:lnTo>
                    <a:pt x="666" y="333"/>
                  </a:lnTo>
                  <a:lnTo>
                    <a:pt x="692" y="349"/>
                  </a:lnTo>
                  <a:lnTo>
                    <a:pt x="715" y="364"/>
                  </a:lnTo>
                  <a:lnTo>
                    <a:pt x="732" y="375"/>
                  </a:lnTo>
                  <a:lnTo>
                    <a:pt x="743" y="386"/>
                  </a:lnTo>
                  <a:lnTo>
                    <a:pt x="750" y="391"/>
                  </a:lnTo>
                  <a:lnTo>
                    <a:pt x="752" y="397"/>
                  </a:lnTo>
                  <a:lnTo>
                    <a:pt x="714" y="378"/>
                  </a:lnTo>
                  <a:lnTo>
                    <a:pt x="712" y="375"/>
                  </a:lnTo>
                  <a:lnTo>
                    <a:pt x="705" y="368"/>
                  </a:lnTo>
                  <a:lnTo>
                    <a:pt x="694" y="359"/>
                  </a:lnTo>
                  <a:lnTo>
                    <a:pt x="678" y="348"/>
                  </a:lnTo>
                  <a:lnTo>
                    <a:pt x="657" y="335"/>
                  </a:lnTo>
                  <a:lnTo>
                    <a:pt x="632" y="319"/>
                  </a:lnTo>
                  <a:lnTo>
                    <a:pt x="602" y="302"/>
                  </a:lnTo>
                  <a:lnTo>
                    <a:pt x="568" y="283"/>
                  </a:lnTo>
                  <a:lnTo>
                    <a:pt x="530" y="263"/>
                  </a:lnTo>
                  <a:lnTo>
                    <a:pt x="487" y="241"/>
                  </a:lnTo>
                  <a:lnTo>
                    <a:pt x="442" y="217"/>
                  </a:lnTo>
                  <a:lnTo>
                    <a:pt x="394" y="192"/>
                  </a:lnTo>
                  <a:lnTo>
                    <a:pt x="343" y="167"/>
                  </a:lnTo>
                  <a:lnTo>
                    <a:pt x="290" y="141"/>
                  </a:lnTo>
                  <a:lnTo>
                    <a:pt x="234" y="112"/>
                  </a:lnTo>
                  <a:lnTo>
                    <a:pt x="178" y="85"/>
                  </a:lnTo>
                  <a:lnTo>
                    <a:pt x="119" y="58"/>
                  </a:lnTo>
                  <a:lnTo>
                    <a:pt x="59" y="29"/>
                  </a:lnTo>
                  <a:lnTo>
                    <a:pt x="0" y="2"/>
                  </a:lnTo>
                  <a:lnTo>
                    <a:pt x="1" y="0"/>
                  </a:lnTo>
                  <a:close/>
                </a:path>
              </a:pathLst>
            </a:custGeom>
            <a:solidFill>
              <a:srgbClr val="D36D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1" name="Freeform 1158"/>
            <p:cNvSpPr>
              <a:spLocks/>
            </p:cNvSpPr>
            <p:nvPr/>
          </p:nvSpPr>
          <p:spPr bwMode="auto">
            <a:xfrm>
              <a:off x="949" y="1249"/>
              <a:ext cx="714" cy="189"/>
            </a:xfrm>
            <a:custGeom>
              <a:avLst/>
              <a:gdLst>
                <a:gd name="T0" fmla="*/ 714 w 714"/>
                <a:gd name="T1" fmla="*/ 12 h 376"/>
                <a:gd name="T2" fmla="*/ 712 w 714"/>
                <a:gd name="T3" fmla="*/ 12 h 376"/>
                <a:gd name="T4" fmla="*/ 705 w 714"/>
                <a:gd name="T5" fmla="*/ 12 h 376"/>
                <a:gd name="T6" fmla="*/ 694 w 714"/>
                <a:gd name="T7" fmla="*/ 12 h 376"/>
                <a:gd name="T8" fmla="*/ 678 w 714"/>
                <a:gd name="T9" fmla="*/ 11 h 376"/>
                <a:gd name="T10" fmla="*/ 657 w 714"/>
                <a:gd name="T11" fmla="*/ 11 h 376"/>
                <a:gd name="T12" fmla="*/ 632 w 714"/>
                <a:gd name="T13" fmla="*/ 10 h 376"/>
                <a:gd name="T14" fmla="*/ 602 w 714"/>
                <a:gd name="T15" fmla="*/ 10 h 376"/>
                <a:gd name="T16" fmla="*/ 568 w 714"/>
                <a:gd name="T17" fmla="*/ 9 h 376"/>
                <a:gd name="T18" fmla="*/ 530 w 714"/>
                <a:gd name="T19" fmla="*/ 9 h 376"/>
                <a:gd name="T20" fmla="*/ 487 w 714"/>
                <a:gd name="T21" fmla="*/ 8 h 376"/>
                <a:gd name="T22" fmla="*/ 442 w 714"/>
                <a:gd name="T23" fmla="*/ 7 h 376"/>
                <a:gd name="T24" fmla="*/ 394 w 714"/>
                <a:gd name="T25" fmla="*/ 6 h 376"/>
                <a:gd name="T26" fmla="*/ 343 w 714"/>
                <a:gd name="T27" fmla="*/ 6 h 376"/>
                <a:gd name="T28" fmla="*/ 290 w 714"/>
                <a:gd name="T29" fmla="*/ 5 h 376"/>
                <a:gd name="T30" fmla="*/ 234 w 714"/>
                <a:gd name="T31" fmla="*/ 4 h 376"/>
                <a:gd name="T32" fmla="*/ 178 w 714"/>
                <a:gd name="T33" fmla="*/ 3 h 376"/>
                <a:gd name="T34" fmla="*/ 119 w 714"/>
                <a:gd name="T35" fmla="*/ 2 h 376"/>
                <a:gd name="T36" fmla="*/ 59 w 714"/>
                <a:gd name="T37" fmla="*/ 1 h 376"/>
                <a:gd name="T38" fmla="*/ 0 w 714"/>
                <a:gd name="T39" fmla="*/ 0 h 376"/>
                <a:gd name="T40" fmla="*/ 0 w 714"/>
                <a:gd name="T41" fmla="*/ 1 h 376"/>
                <a:gd name="T42" fmla="*/ 59 w 714"/>
                <a:gd name="T43" fmla="*/ 1 h 376"/>
                <a:gd name="T44" fmla="*/ 119 w 714"/>
                <a:gd name="T45" fmla="*/ 2 h 376"/>
                <a:gd name="T46" fmla="*/ 176 w 714"/>
                <a:gd name="T47" fmla="*/ 3 h 376"/>
                <a:gd name="T48" fmla="*/ 233 w 714"/>
                <a:gd name="T49" fmla="*/ 4 h 376"/>
                <a:gd name="T50" fmla="*/ 288 w 714"/>
                <a:gd name="T51" fmla="*/ 5 h 376"/>
                <a:gd name="T52" fmla="*/ 340 w 714"/>
                <a:gd name="T53" fmla="*/ 6 h 376"/>
                <a:gd name="T54" fmla="*/ 390 w 714"/>
                <a:gd name="T55" fmla="*/ 7 h 376"/>
                <a:gd name="T56" fmla="*/ 437 w 714"/>
                <a:gd name="T57" fmla="*/ 7 h 376"/>
                <a:gd name="T58" fmla="*/ 480 w 714"/>
                <a:gd name="T59" fmla="*/ 8 h 376"/>
                <a:gd name="T60" fmla="*/ 520 w 714"/>
                <a:gd name="T61" fmla="*/ 9 h 376"/>
                <a:gd name="T62" fmla="*/ 555 w 714"/>
                <a:gd name="T63" fmla="*/ 9 h 376"/>
                <a:gd name="T64" fmla="*/ 586 w 714"/>
                <a:gd name="T65" fmla="*/ 10 h 376"/>
                <a:gd name="T66" fmla="*/ 613 w 714"/>
                <a:gd name="T67" fmla="*/ 10 h 376"/>
                <a:gd name="T68" fmla="*/ 636 w 714"/>
                <a:gd name="T69" fmla="*/ 11 h 376"/>
                <a:gd name="T70" fmla="*/ 653 w 714"/>
                <a:gd name="T71" fmla="*/ 11 h 376"/>
                <a:gd name="T72" fmla="*/ 664 w 714"/>
                <a:gd name="T73" fmla="*/ 11 h 376"/>
                <a:gd name="T74" fmla="*/ 671 w 714"/>
                <a:gd name="T75" fmla="*/ 12 h 376"/>
                <a:gd name="T76" fmla="*/ 673 w 714"/>
                <a:gd name="T77" fmla="*/ 12 h 376"/>
                <a:gd name="T78" fmla="*/ 714 w 714"/>
                <a:gd name="T79" fmla="*/ 12 h 37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14" h="376">
                  <a:moveTo>
                    <a:pt x="714" y="376"/>
                  </a:moveTo>
                  <a:lnTo>
                    <a:pt x="712" y="373"/>
                  </a:lnTo>
                  <a:lnTo>
                    <a:pt x="705" y="366"/>
                  </a:lnTo>
                  <a:lnTo>
                    <a:pt x="694" y="357"/>
                  </a:lnTo>
                  <a:lnTo>
                    <a:pt x="678" y="346"/>
                  </a:lnTo>
                  <a:lnTo>
                    <a:pt x="657" y="333"/>
                  </a:lnTo>
                  <a:lnTo>
                    <a:pt x="632" y="317"/>
                  </a:lnTo>
                  <a:lnTo>
                    <a:pt x="602" y="300"/>
                  </a:lnTo>
                  <a:lnTo>
                    <a:pt x="568" y="281"/>
                  </a:lnTo>
                  <a:lnTo>
                    <a:pt x="530" y="261"/>
                  </a:lnTo>
                  <a:lnTo>
                    <a:pt x="487" y="239"/>
                  </a:lnTo>
                  <a:lnTo>
                    <a:pt x="442" y="215"/>
                  </a:lnTo>
                  <a:lnTo>
                    <a:pt x="394" y="190"/>
                  </a:lnTo>
                  <a:lnTo>
                    <a:pt x="343" y="165"/>
                  </a:lnTo>
                  <a:lnTo>
                    <a:pt x="290" y="139"/>
                  </a:lnTo>
                  <a:lnTo>
                    <a:pt x="234" y="110"/>
                  </a:lnTo>
                  <a:lnTo>
                    <a:pt x="178" y="83"/>
                  </a:lnTo>
                  <a:lnTo>
                    <a:pt x="119" y="56"/>
                  </a:lnTo>
                  <a:lnTo>
                    <a:pt x="59" y="27"/>
                  </a:lnTo>
                  <a:lnTo>
                    <a:pt x="0" y="0"/>
                  </a:lnTo>
                  <a:lnTo>
                    <a:pt x="0" y="2"/>
                  </a:lnTo>
                  <a:lnTo>
                    <a:pt x="59" y="29"/>
                  </a:lnTo>
                  <a:lnTo>
                    <a:pt x="119" y="58"/>
                  </a:lnTo>
                  <a:lnTo>
                    <a:pt x="176" y="85"/>
                  </a:lnTo>
                  <a:lnTo>
                    <a:pt x="233" y="112"/>
                  </a:lnTo>
                  <a:lnTo>
                    <a:pt x="288" y="139"/>
                  </a:lnTo>
                  <a:lnTo>
                    <a:pt x="340" y="166"/>
                  </a:lnTo>
                  <a:lnTo>
                    <a:pt x="390" y="192"/>
                  </a:lnTo>
                  <a:lnTo>
                    <a:pt x="437" y="215"/>
                  </a:lnTo>
                  <a:lnTo>
                    <a:pt x="480" y="239"/>
                  </a:lnTo>
                  <a:lnTo>
                    <a:pt x="520" y="259"/>
                  </a:lnTo>
                  <a:lnTo>
                    <a:pt x="555" y="279"/>
                  </a:lnTo>
                  <a:lnTo>
                    <a:pt x="586" y="297"/>
                  </a:lnTo>
                  <a:lnTo>
                    <a:pt x="613" y="313"/>
                  </a:lnTo>
                  <a:lnTo>
                    <a:pt x="636" y="326"/>
                  </a:lnTo>
                  <a:lnTo>
                    <a:pt x="653" y="337"/>
                  </a:lnTo>
                  <a:lnTo>
                    <a:pt x="664" y="346"/>
                  </a:lnTo>
                  <a:lnTo>
                    <a:pt x="671" y="353"/>
                  </a:lnTo>
                  <a:lnTo>
                    <a:pt x="673" y="358"/>
                  </a:lnTo>
                  <a:lnTo>
                    <a:pt x="714" y="376"/>
                  </a:lnTo>
                  <a:close/>
                </a:path>
              </a:pathLst>
            </a:custGeom>
            <a:solidFill>
              <a:srgbClr val="D572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2" name="Freeform 1159"/>
            <p:cNvSpPr>
              <a:spLocks/>
            </p:cNvSpPr>
            <p:nvPr/>
          </p:nvSpPr>
          <p:spPr bwMode="auto">
            <a:xfrm>
              <a:off x="947" y="1250"/>
              <a:ext cx="675" cy="179"/>
            </a:xfrm>
            <a:custGeom>
              <a:avLst/>
              <a:gdLst>
                <a:gd name="T0" fmla="*/ 2 w 675"/>
                <a:gd name="T1" fmla="*/ 0 h 356"/>
                <a:gd name="T2" fmla="*/ 61 w 675"/>
                <a:gd name="T3" fmla="*/ 1 h 356"/>
                <a:gd name="T4" fmla="*/ 121 w 675"/>
                <a:gd name="T5" fmla="*/ 2 h 356"/>
                <a:gd name="T6" fmla="*/ 178 w 675"/>
                <a:gd name="T7" fmla="*/ 3 h 356"/>
                <a:gd name="T8" fmla="*/ 235 w 675"/>
                <a:gd name="T9" fmla="*/ 4 h 356"/>
                <a:gd name="T10" fmla="*/ 290 w 675"/>
                <a:gd name="T11" fmla="*/ 5 h 356"/>
                <a:gd name="T12" fmla="*/ 342 w 675"/>
                <a:gd name="T13" fmla="*/ 6 h 356"/>
                <a:gd name="T14" fmla="*/ 392 w 675"/>
                <a:gd name="T15" fmla="*/ 6 h 356"/>
                <a:gd name="T16" fmla="*/ 439 w 675"/>
                <a:gd name="T17" fmla="*/ 7 h 356"/>
                <a:gd name="T18" fmla="*/ 482 w 675"/>
                <a:gd name="T19" fmla="*/ 8 h 356"/>
                <a:gd name="T20" fmla="*/ 522 w 675"/>
                <a:gd name="T21" fmla="*/ 9 h 356"/>
                <a:gd name="T22" fmla="*/ 557 w 675"/>
                <a:gd name="T23" fmla="*/ 9 h 356"/>
                <a:gd name="T24" fmla="*/ 588 w 675"/>
                <a:gd name="T25" fmla="*/ 10 h 356"/>
                <a:gd name="T26" fmla="*/ 615 w 675"/>
                <a:gd name="T27" fmla="*/ 10 h 356"/>
                <a:gd name="T28" fmla="*/ 638 w 675"/>
                <a:gd name="T29" fmla="*/ 11 h 356"/>
                <a:gd name="T30" fmla="*/ 655 w 675"/>
                <a:gd name="T31" fmla="*/ 11 h 356"/>
                <a:gd name="T32" fmla="*/ 666 w 675"/>
                <a:gd name="T33" fmla="*/ 11 h 356"/>
                <a:gd name="T34" fmla="*/ 673 w 675"/>
                <a:gd name="T35" fmla="*/ 11 h 356"/>
                <a:gd name="T36" fmla="*/ 675 w 675"/>
                <a:gd name="T37" fmla="*/ 12 h 356"/>
                <a:gd name="T38" fmla="*/ 632 w 675"/>
                <a:gd name="T39" fmla="*/ 11 h 356"/>
                <a:gd name="T40" fmla="*/ 631 w 675"/>
                <a:gd name="T41" fmla="*/ 11 h 356"/>
                <a:gd name="T42" fmla="*/ 624 w 675"/>
                <a:gd name="T43" fmla="*/ 11 h 356"/>
                <a:gd name="T44" fmla="*/ 612 w 675"/>
                <a:gd name="T45" fmla="*/ 10 h 356"/>
                <a:gd name="T46" fmla="*/ 597 w 675"/>
                <a:gd name="T47" fmla="*/ 10 h 356"/>
                <a:gd name="T48" fmla="*/ 576 w 675"/>
                <a:gd name="T49" fmla="*/ 10 h 356"/>
                <a:gd name="T50" fmla="*/ 552 w 675"/>
                <a:gd name="T51" fmla="*/ 9 h 356"/>
                <a:gd name="T52" fmla="*/ 522 w 675"/>
                <a:gd name="T53" fmla="*/ 9 h 356"/>
                <a:gd name="T54" fmla="*/ 488 w 675"/>
                <a:gd name="T55" fmla="*/ 8 h 356"/>
                <a:gd name="T56" fmla="*/ 451 w 675"/>
                <a:gd name="T57" fmla="*/ 8 h 356"/>
                <a:gd name="T58" fmla="*/ 410 w 675"/>
                <a:gd name="T59" fmla="*/ 7 h 356"/>
                <a:gd name="T60" fmla="*/ 366 w 675"/>
                <a:gd name="T61" fmla="*/ 6 h 356"/>
                <a:gd name="T62" fmla="*/ 320 w 675"/>
                <a:gd name="T63" fmla="*/ 5 h 356"/>
                <a:gd name="T64" fmla="*/ 270 w 675"/>
                <a:gd name="T65" fmla="*/ 5 h 356"/>
                <a:gd name="T66" fmla="*/ 219 w 675"/>
                <a:gd name="T67" fmla="*/ 4 h 356"/>
                <a:gd name="T68" fmla="*/ 166 w 675"/>
                <a:gd name="T69" fmla="*/ 3 h 356"/>
                <a:gd name="T70" fmla="*/ 112 w 675"/>
                <a:gd name="T71" fmla="*/ 2 h 356"/>
                <a:gd name="T72" fmla="*/ 57 w 675"/>
                <a:gd name="T73" fmla="*/ 1 h 356"/>
                <a:gd name="T74" fmla="*/ 0 w 675"/>
                <a:gd name="T75" fmla="*/ 1 h 356"/>
                <a:gd name="T76" fmla="*/ 2 w 675"/>
                <a:gd name="T77" fmla="*/ 0 h 35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75" h="356">
                  <a:moveTo>
                    <a:pt x="2" y="0"/>
                  </a:moveTo>
                  <a:lnTo>
                    <a:pt x="61" y="27"/>
                  </a:lnTo>
                  <a:lnTo>
                    <a:pt x="121" y="56"/>
                  </a:lnTo>
                  <a:lnTo>
                    <a:pt x="178" y="83"/>
                  </a:lnTo>
                  <a:lnTo>
                    <a:pt x="235" y="110"/>
                  </a:lnTo>
                  <a:lnTo>
                    <a:pt x="290" y="137"/>
                  </a:lnTo>
                  <a:lnTo>
                    <a:pt x="342" y="164"/>
                  </a:lnTo>
                  <a:lnTo>
                    <a:pt x="392" y="190"/>
                  </a:lnTo>
                  <a:lnTo>
                    <a:pt x="439" y="213"/>
                  </a:lnTo>
                  <a:lnTo>
                    <a:pt x="482" y="237"/>
                  </a:lnTo>
                  <a:lnTo>
                    <a:pt x="522" y="257"/>
                  </a:lnTo>
                  <a:lnTo>
                    <a:pt x="557" y="277"/>
                  </a:lnTo>
                  <a:lnTo>
                    <a:pt x="588" y="295"/>
                  </a:lnTo>
                  <a:lnTo>
                    <a:pt x="615" y="311"/>
                  </a:lnTo>
                  <a:lnTo>
                    <a:pt x="638" y="324"/>
                  </a:lnTo>
                  <a:lnTo>
                    <a:pt x="655" y="335"/>
                  </a:lnTo>
                  <a:lnTo>
                    <a:pt x="666" y="344"/>
                  </a:lnTo>
                  <a:lnTo>
                    <a:pt x="673" y="351"/>
                  </a:lnTo>
                  <a:lnTo>
                    <a:pt x="675" y="356"/>
                  </a:lnTo>
                  <a:lnTo>
                    <a:pt x="632" y="336"/>
                  </a:lnTo>
                  <a:lnTo>
                    <a:pt x="631" y="331"/>
                  </a:lnTo>
                  <a:lnTo>
                    <a:pt x="624" y="326"/>
                  </a:lnTo>
                  <a:lnTo>
                    <a:pt x="612" y="317"/>
                  </a:lnTo>
                  <a:lnTo>
                    <a:pt x="597" y="306"/>
                  </a:lnTo>
                  <a:lnTo>
                    <a:pt x="576" y="293"/>
                  </a:lnTo>
                  <a:lnTo>
                    <a:pt x="552" y="279"/>
                  </a:lnTo>
                  <a:lnTo>
                    <a:pt x="522" y="262"/>
                  </a:lnTo>
                  <a:lnTo>
                    <a:pt x="488" y="244"/>
                  </a:lnTo>
                  <a:lnTo>
                    <a:pt x="451" y="224"/>
                  </a:lnTo>
                  <a:lnTo>
                    <a:pt x="410" y="202"/>
                  </a:lnTo>
                  <a:lnTo>
                    <a:pt x="366" y="179"/>
                  </a:lnTo>
                  <a:lnTo>
                    <a:pt x="320" y="155"/>
                  </a:lnTo>
                  <a:lnTo>
                    <a:pt x="270" y="132"/>
                  </a:lnTo>
                  <a:lnTo>
                    <a:pt x="219" y="107"/>
                  </a:lnTo>
                  <a:lnTo>
                    <a:pt x="166" y="81"/>
                  </a:lnTo>
                  <a:lnTo>
                    <a:pt x="112" y="54"/>
                  </a:lnTo>
                  <a:lnTo>
                    <a:pt x="57" y="29"/>
                  </a:lnTo>
                  <a:lnTo>
                    <a:pt x="0" y="2"/>
                  </a:lnTo>
                  <a:lnTo>
                    <a:pt x="2" y="0"/>
                  </a:lnTo>
                  <a:close/>
                </a:path>
              </a:pathLst>
            </a:custGeom>
            <a:solidFill>
              <a:srgbClr val="D87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3" name="Freeform 1160"/>
            <p:cNvSpPr>
              <a:spLocks/>
            </p:cNvSpPr>
            <p:nvPr/>
          </p:nvSpPr>
          <p:spPr bwMode="auto">
            <a:xfrm>
              <a:off x="947" y="1251"/>
              <a:ext cx="632" cy="168"/>
            </a:xfrm>
            <a:custGeom>
              <a:avLst/>
              <a:gdLst>
                <a:gd name="T0" fmla="*/ 632 w 632"/>
                <a:gd name="T1" fmla="*/ 11 h 334"/>
                <a:gd name="T2" fmla="*/ 631 w 632"/>
                <a:gd name="T3" fmla="*/ 11 h 334"/>
                <a:gd name="T4" fmla="*/ 624 w 632"/>
                <a:gd name="T5" fmla="*/ 11 h 334"/>
                <a:gd name="T6" fmla="*/ 612 w 632"/>
                <a:gd name="T7" fmla="*/ 10 h 334"/>
                <a:gd name="T8" fmla="*/ 597 w 632"/>
                <a:gd name="T9" fmla="*/ 10 h 334"/>
                <a:gd name="T10" fmla="*/ 576 w 632"/>
                <a:gd name="T11" fmla="*/ 10 h 334"/>
                <a:gd name="T12" fmla="*/ 552 w 632"/>
                <a:gd name="T13" fmla="*/ 9 h 334"/>
                <a:gd name="T14" fmla="*/ 522 w 632"/>
                <a:gd name="T15" fmla="*/ 9 h 334"/>
                <a:gd name="T16" fmla="*/ 488 w 632"/>
                <a:gd name="T17" fmla="*/ 8 h 334"/>
                <a:gd name="T18" fmla="*/ 451 w 632"/>
                <a:gd name="T19" fmla="*/ 7 h 334"/>
                <a:gd name="T20" fmla="*/ 410 w 632"/>
                <a:gd name="T21" fmla="*/ 7 h 334"/>
                <a:gd name="T22" fmla="*/ 366 w 632"/>
                <a:gd name="T23" fmla="*/ 6 h 334"/>
                <a:gd name="T24" fmla="*/ 320 w 632"/>
                <a:gd name="T25" fmla="*/ 5 h 334"/>
                <a:gd name="T26" fmla="*/ 270 w 632"/>
                <a:gd name="T27" fmla="*/ 5 h 334"/>
                <a:gd name="T28" fmla="*/ 219 w 632"/>
                <a:gd name="T29" fmla="*/ 4 h 334"/>
                <a:gd name="T30" fmla="*/ 166 w 632"/>
                <a:gd name="T31" fmla="*/ 3 h 334"/>
                <a:gd name="T32" fmla="*/ 112 w 632"/>
                <a:gd name="T33" fmla="*/ 2 h 334"/>
                <a:gd name="T34" fmla="*/ 57 w 632"/>
                <a:gd name="T35" fmla="*/ 1 h 334"/>
                <a:gd name="T36" fmla="*/ 0 w 632"/>
                <a:gd name="T37" fmla="*/ 0 h 334"/>
                <a:gd name="T38" fmla="*/ 0 w 632"/>
                <a:gd name="T39" fmla="*/ 1 h 334"/>
                <a:gd name="T40" fmla="*/ 55 w 632"/>
                <a:gd name="T41" fmla="*/ 1 h 334"/>
                <a:gd name="T42" fmla="*/ 109 w 632"/>
                <a:gd name="T43" fmla="*/ 2 h 334"/>
                <a:gd name="T44" fmla="*/ 163 w 632"/>
                <a:gd name="T45" fmla="*/ 3 h 334"/>
                <a:gd name="T46" fmla="*/ 214 w 632"/>
                <a:gd name="T47" fmla="*/ 4 h 334"/>
                <a:gd name="T48" fmla="*/ 265 w 632"/>
                <a:gd name="T49" fmla="*/ 5 h 334"/>
                <a:gd name="T50" fmla="*/ 313 w 632"/>
                <a:gd name="T51" fmla="*/ 5 h 334"/>
                <a:gd name="T52" fmla="*/ 357 w 632"/>
                <a:gd name="T53" fmla="*/ 6 h 334"/>
                <a:gd name="T54" fmla="*/ 399 w 632"/>
                <a:gd name="T55" fmla="*/ 7 h 334"/>
                <a:gd name="T56" fmla="*/ 437 w 632"/>
                <a:gd name="T57" fmla="*/ 7 h 334"/>
                <a:gd name="T58" fmla="*/ 471 w 632"/>
                <a:gd name="T59" fmla="*/ 8 h 334"/>
                <a:gd name="T60" fmla="*/ 502 w 632"/>
                <a:gd name="T61" fmla="*/ 8 h 334"/>
                <a:gd name="T62" fmla="*/ 528 w 632"/>
                <a:gd name="T63" fmla="*/ 9 h 334"/>
                <a:gd name="T64" fmla="*/ 549 w 632"/>
                <a:gd name="T65" fmla="*/ 9 h 334"/>
                <a:gd name="T66" fmla="*/ 566 w 632"/>
                <a:gd name="T67" fmla="*/ 10 h 334"/>
                <a:gd name="T68" fmla="*/ 578 w 632"/>
                <a:gd name="T69" fmla="*/ 10 h 334"/>
                <a:gd name="T70" fmla="*/ 584 w 632"/>
                <a:gd name="T71" fmla="*/ 10 h 334"/>
                <a:gd name="T72" fmla="*/ 587 w 632"/>
                <a:gd name="T73" fmla="*/ 10 h 334"/>
                <a:gd name="T74" fmla="*/ 632 w 632"/>
                <a:gd name="T75" fmla="*/ 11 h 3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2" h="334">
                  <a:moveTo>
                    <a:pt x="632" y="334"/>
                  </a:moveTo>
                  <a:lnTo>
                    <a:pt x="631" y="329"/>
                  </a:lnTo>
                  <a:lnTo>
                    <a:pt x="624" y="324"/>
                  </a:lnTo>
                  <a:lnTo>
                    <a:pt x="612" y="315"/>
                  </a:lnTo>
                  <a:lnTo>
                    <a:pt x="597" y="304"/>
                  </a:lnTo>
                  <a:lnTo>
                    <a:pt x="576" y="291"/>
                  </a:lnTo>
                  <a:lnTo>
                    <a:pt x="552" y="277"/>
                  </a:lnTo>
                  <a:lnTo>
                    <a:pt x="522" y="260"/>
                  </a:lnTo>
                  <a:lnTo>
                    <a:pt x="488" y="242"/>
                  </a:lnTo>
                  <a:lnTo>
                    <a:pt x="451" y="222"/>
                  </a:lnTo>
                  <a:lnTo>
                    <a:pt x="410" y="200"/>
                  </a:lnTo>
                  <a:lnTo>
                    <a:pt x="366" y="177"/>
                  </a:lnTo>
                  <a:lnTo>
                    <a:pt x="320" y="153"/>
                  </a:lnTo>
                  <a:lnTo>
                    <a:pt x="270" y="130"/>
                  </a:lnTo>
                  <a:lnTo>
                    <a:pt x="219" y="105"/>
                  </a:lnTo>
                  <a:lnTo>
                    <a:pt x="166" y="79"/>
                  </a:lnTo>
                  <a:lnTo>
                    <a:pt x="112" y="52"/>
                  </a:lnTo>
                  <a:lnTo>
                    <a:pt x="57" y="27"/>
                  </a:lnTo>
                  <a:lnTo>
                    <a:pt x="0" y="0"/>
                  </a:lnTo>
                  <a:lnTo>
                    <a:pt x="0" y="3"/>
                  </a:lnTo>
                  <a:lnTo>
                    <a:pt x="55" y="28"/>
                  </a:lnTo>
                  <a:lnTo>
                    <a:pt x="109" y="54"/>
                  </a:lnTo>
                  <a:lnTo>
                    <a:pt x="163" y="79"/>
                  </a:lnTo>
                  <a:lnTo>
                    <a:pt x="214" y="105"/>
                  </a:lnTo>
                  <a:lnTo>
                    <a:pt x="265" y="130"/>
                  </a:lnTo>
                  <a:lnTo>
                    <a:pt x="313" y="153"/>
                  </a:lnTo>
                  <a:lnTo>
                    <a:pt x="357" y="177"/>
                  </a:lnTo>
                  <a:lnTo>
                    <a:pt x="399" y="199"/>
                  </a:lnTo>
                  <a:lnTo>
                    <a:pt x="437" y="219"/>
                  </a:lnTo>
                  <a:lnTo>
                    <a:pt x="471" y="237"/>
                  </a:lnTo>
                  <a:lnTo>
                    <a:pt x="502" y="253"/>
                  </a:lnTo>
                  <a:lnTo>
                    <a:pt x="528" y="269"/>
                  </a:lnTo>
                  <a:lnTo>
                    <a:pt x="549" y="282"/>
                  </a:lnTo>
                  <a:lnTo>
                    <a:pt x="566" y="293"/>
                  </a:lnTo>
                  <a:lnTo>
                    <a:pt x="578" y="302"/>
                  </a:lnTo>
                  <a:lnTo>
                    <a:pt x="584" y="309"/>
                  </a:lnTo>
                  <a:lnTo>
                    <a:pt x="587" y="313"/>
                  </a:lnTo>
                  <a:lnTo>
                    <a:pt x="632" y="334"/>
                  </a:lnTo>
                  <a:close/>
                </a:path>
              </a:pathLst>
            </a:custGeom>
            <a:solidFill>
              <a:srgbClr val="DB7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4" name="Freeform 1161"/>
            <p:cNvSpPr>
              <a:spLocks/>
            </p:cNvSpPr>
            <p:nvPr/>
          </p:nvSpPr>
          <p:spPr bwMode="auto">
            <a:xfrm>
              <a:off x="946" y="1253"/>
              <a:ext cx="588" cy="155"/>
            </a:xfrm>
            <a:custGeom>
              <a:avLst/>
              <a:gdLst>
                <a:gd name="T0" fmla="*/ 1 w 588"/>
                <a:gd name="T1" fmla="*/ 0 h 310"/>
                <a:gd name="T2" fmla="*/ 56 w 588"/>
                <a:gd name="T3" fmla="*/ 1 h 310"/>
                <a:gd name="T4" fmla="*/ 110 w 588"/>
                <a:gd name="T5" fmla="*/ 2 h 310"/>
                <a:gd name="T6" fmla="*/ 164 w 588"/>
                <a:gd name="T7" fmla="*/ 3 h 310"/>
                <a:gd name="T8" fmla="*/ 215 w 588"/>
                <a:gd name="T9" fmla="*/ 4 h 310"/>
                <a:gd name="T10" fmla="*/ 266 w 588"/>
                <a:gd name="T11" fmla="*/ 4 h 310"/>
                <a:gd name="T12" fmla="*/ 314 w 588"/>
                <a:gd name="T13" fmla="*/ 5 h 310"/>
                <a:gd name="T14" fmla="*/ 358 w 588"/>
                <a:gd name="T15" fmla="*/ 6 h 310"/>
                <a:gd name="T16" fmla="*/ 400 w 588"/>
                <a:gd name="T17" fmla="*/ 7 h 310"/>
                <a:gd name="T18" fmla="*/ 438 w 588"/>
                <a:gd name="T19" fmla="*/ 7 h 310"/>
                <a:gd name="T20" fmla="*/ 472 w 588"/>
                <a:gd name="T21" fmla="*/ 8 h 310"/>
                <a:gd name="T22" fmla="*/ 503 w 588"/>
                <a:gd name="T23" fmla="*/ 8 h 310"/>
                <a:gd name="T24" fmla="*/ 529 w 588"/>
                <a:gd name="T25" fmla="*/ 9 h 310"/>
                <a:gd name="T26" fmla="*/ 550 w 588"/>
                <a:gd name="T27" fmla="*/ 9 h 310"/>
                <a:gd name="T28" fmla="*/ 567 w 588"/>
                <a:gd name="T29" fmla="*/ 10 h 310"/>
                <a:gd name="T30" fmla="*/ 579 w 588"/>
                <a:gd name="T31" fmla="*/ 10 h 310"/>
                <a:gd name="T32" fmla="*/ 585 w 588"/>
                <a:gd name="T33" fmla="*/ 10 h 310"/>
                <a:gd name="T34" fmla="*/ 588 w 588"/>
                <a:gd name="T35" fmla="*/ 10 h 310"/>
                <a:gd name="T36" fmla="*/ 538 w 588"/>
                <a:gd name="T37" fmla="*/ 9 h 310"/>
                <a:gd name="T38" fmla="*/ 537 w 588"/>
                <a:gd name="T39" fmla="*/ 9 h 310"/>
                <a:gd name="T40" fmla="*/ 530 w 588"/>
                <a:gd name="T41" fmla="*/ 9 h 310"/>
                <a:gd name="T42" fmla="*/ 517 w 588"/>
                <a:gd name="T43" fmla="*/ 9 h 310"/>
                <a:gd name="T44" fmla="*/ 500 w 588"/>
                <a:gd name="T45" fmla="*/ 8 h 310"/>
                <a:gd name="T46" fmla="*/ 478 w 588"/>
                <a:gd name="T47" fmla="*/ 8 h 310"/>
                <a:gd name="T48" fmla="*/ 451 w 588"/>
                <a:gd name="T49" fmla="*/ 8 h 310"/>
                <a:gd name="T50" fmla="*/ 420 w 588"/>
                <a:gd name="T51" fmla="*/ 7 h 310"/>
                <a:gd name="T52" fmla="*/ 384 w 588"/>
                <a:gd name="T53" fmla="*/ 6 h 310"/>
                <a:gd name="T54" fmla="*/ 345 w 588"/>
                <a:gd name="T55" fmla="*/ 6 h 310"/>
                <a:gd name="T56" fmla="*/ 302 w 588"/>
                <a:gd name="T57" fmla="*/ 5 h 310"/>
                <a:gd name="T58" fmla="*/ 257 w 588"/>
                <a:gd name="T59" fmla="*/ 4 h 310"/>
                <a:gd name="T60" fmla="*/ 209 w 588"/>
                <a:gd name="T61" fmla="*/ 4 h 310"/>
                <a:gd name="T62" fmla="*/ 158 w 588"/>
                <a:gd name="T63" fmla="*/ 3 h 310"/>
                <a:gd name="T64" fmla="*/ 107 w 588"/>
                <a:gd name="T65" fmla="*/ 2 h 310"/>
                <a:gd name="T66" fmla="*/ 54 w 588"/>
                <a:gd name="T67" fmla="*/ 1 h 310"/>
                <a:gd name="T68" fmla="*/ 0 w 588"/>
                <a:gd name="T69" fmla="*/ 1 h 310"/>
                <a:gd name="T70" fmla="*/ 1 w 588"/>
                <a:gd name="T71" fmla="*/ 0 h 3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8" h="310">
                  <a:moveTo>
                    <a:pt x="1" y="0"/>
                  </a:moveTo>
                  <a:lnTo>
                    <a:pt x="56" y="25"/>
                  </a:lnTo>
                  <a:lnTo>
                    <a:pt x="110" y="51"/>
                  </a:lnTo>
                  <a:lnTo>
                    <a:pt x="164" y="76"/>
                  </a:lnTo>
                  <a:lnTo>
                    <a:pt x="215" y="102"/>
                  </a:lnTo>
                  <a:lnTo>
                    <a:pt x="266" y="127"/>
                  </a:lnTo>
                  <a:lnTo>
                    <a:pt x="314" y="150"/>
                  </a:lnTo>
                  <a:lnTo>
                    <a:pt x="358" y="174"/>
                  </a:lnTo>
                  <a:lnTo>
                    <a:pt x="400" y="196"/>
                  </a:lnTo>
                  <a:lnTo>
                    <a:pt x="438" y="216"/>
                  </a:lnTo>
                  <a:lnTo>
                    <a:pt x="472" y="234"/>
                  </a:lnTo>
                  <a:lnTo>
                    <a:pt x="503" y="250"/>
                  </a:lnTo>
                  <a:lnTo>
                    <a:pt x="529" y="266"/>
                  </a:lnTo>
                  <a:lnTo>
                    <a:pt x="550" y="279"/>
                  </a:lnTo>
                  <a:lnTo>
                    <a:pt x="567" y="290"/>
                  </a:lnTo>
                  <a:lnTo>
                    <a:pt x="579" y="299"/>
                  </a:lnTo>
                  <a:lnTo>
                    <a:pt x="585" y="306"/>
                  </a:lnTo>
                  <a:lnTo>
                    <a:pt x="588" y="310"/>
                  </a:lnTo>
                  <a:lnTo>
                    <a:pt x="538" y="286"/>
                  </a:lnTo>
                  <a:lnTo>
                    <a:pt x="537" y="283"/>
                  </a:lnTo>
                  <a:lnTo>
                    <a:pt x="530" y="275"/>
                  </a:lnTo>
                  <a:lnTo>
                    <a:pt x="517" y="266"/>
                  </a:lnTo>
                  <a:lnTo>
                    <a:pt x="500" y="255"/>
                  </a:lnTo>
                  <a:lnTo>
                    <a:pt x="478" y="243"/>
                  </a:lnTo>
                  <a:lnTo>
                    <a:pt x="451" y="226"/>
                  </a:lnTo>
                  <a:lnTo>
                    <a:pt x="420" y="210"/>
                  </a:lnTo>
                  <a:lnTo>
                    <a:pt x="384" y="190"/>
                  </a:lnTo>
                  <a:lnTo>
                    <a:pt x="345" y="170"/>
                  </a:lnTo>
                  <a:lnTo>
                    <a:pt x="302" y="149"/>
                  </a:lnTo>
                  <a:lnTo>
                    <a:pt x="257" y="125"/>
                  </a:lnTo>
                  <a:lnTo>
                    <a:pt x="209" y="102"/>
                  </a:lnTo>
                  <a:lnTo>
                    <a:pt x="158" y="78"/>
                  </a:lnTo>
                  <a:lnTo>
                    <a:pt x="107" y="53"/>
                  </a:lnTo>
                  <a:lnTo>
                    <a:pt x="54" y="27"/>
                  </a:lnTo>
                  <a:lnTo>
                    <a:pt x="0" y="2"/>
                  </a:lnTo>
                  <a:lnTo>
                    <a:pt x="1" y="0"/>
                  </a:lnTo>
                  <a:close/>
                </a:path>
              </a:pathLst>
            </a:custGeom>
            <a:solidFill>
              <a:srgbClr val="DD80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5" name="Freeform 1162"/>
            <p:cNvSpPr>
              <a:spLocks/>
            </p:cNvSpPr>
            <p:nvPr/>
          </p:nvSpPr>
          <p:spPr bwMode="auto">
            <a:xfrm>
              <a:off x="946" y="1254"/>
              <a:ext cx="538" cy="142"/>
            </a:xfrm>
            <a:custGeom>
              <a:avLst/>
              <a:gdLst>
                <a:gd name="T0" fmla="*/ 538 w 538"/>
                <a:gd name="T1" fmla="*/ 9 h 284"/>
                <a:gd name="T2" fmla="*/ 537 w 538"/>
                <a:gd name="T3" fmla="*/ 9 h 284"/>
                <a:gd name="T4" fmla="*/ 530 w 538"/>
                <a:gd name="T5" fmla="*/ 9 h 284"/>
                <a:gd name="T6" fmla="*/ 517 w 538"/>
                <a:gd name="T7" fmla="*/ 9 h 284"/>
                <a:gd name="T8" fmla="*/ 500 w 538"/>
                <a:gd name="T9" fmla="*/ 8 h 284"/>
                <a:gd name="T10" fmla="*/ 478 w 538"/>
                <a:gd name="T11" fmla="*/ 8 h 284"/>
                <a:gd name="T12" fmla="*/ 451 w 538"/>
                <a:gd name="T13" fmla="*/ 7 h 284"/>
                <a:gd name="T14" fmla="*/ 420 w 538"/>
                <a:gd name="T15" fmla="*/ 7 h 284"/>
                <a:gd name="T16" fmla="*/ 384 w 538"/>
                <a:gd name="T17" fmla="*/ 6 h 284"/>
                <a:gd name="T18" fmla="*/ 345 w 538"/>
                <a:gd name="T19" fmla="*/ 6 h 284"/>
                <a:gd name="T20" fmla="*/ 302 w 538"/>
                <a:gd name="T21" fmla="*/ 5 h 284"/>
                <a:gd name="T22" fmla="*/ 257 w 538"/>
                <a:gd name="T23" fmla="*/ 4 h 284"/>
                <a:gd name="T24" fmla="*/ 209 w 538"/>
                <a:gd name="T25" fmla="*/ 4 h 284"/>
                <a:gd name="T26" fmla="*/ 158 w 538"/>
                <a:gd name="T27" fmla="*/ 3 h 284"/>
                <a:gd name="T28" fmla="*/ 107 w 538"/>
                <a:gd name="T29" fmla="*/ 2 h 284"/>
                <a:gd name="T30" fmla="*/ 54 w 538"/>
                <a:gd name="T31" fmla="*/ 1 h 284"/>
                <a:gd name="T32" fmla="*/ 0 w 538"/>
                <a:gd name="T33" fmla="*/ 0 h 284"/>
                <a:gd name="T34" fmla="*/ 0 w 538"/>
                <a:gd name="T35" fmla="*/ 1 h 284"/>
                <a:gd name="T36" fmla="*/ 48 w 538"/>
                <a:gd name="T37" fmla="*/ 1 h 284"/>
                <a:gd name="T38" fmla="*/ 96 w 538"/>
                <a:gd name="T39" fmla="*/ 2 h 284"/>
                <a:gd name="T40" fmla="*/ 143 w 538"/>
                <a:gd name="T41" fmla="*/ 3 h 284"/>
                <a:gd name="T42" fmla="*/ 188 w 538"/>
                <a:gd name="T43" fmla="*/ 3 h 284"/>
                <a:gd name="T44" fmla="*/ 232 w 538"/>
                <a:gd name="T45" fmla="*/ 4 h 284"/>
                <a:gd name="T46" fmla="*/ 273 w 538"/>
                <a:gd name="T47" fmla="*/ 5 h 284"/>
                <a:gd name="T48" fmla="*/ 311 w 538"/>
                <a:gd name="T49" fmla="*/ 5 h 284"/>
                <a:gd name="T50" fmla="*/ 348 w 538"/>
                <a:gd name="T51" fmla="*/ 6 h 284"/>
                <a:gd name="T52" fmla="*/ 379 w 538"/>
                <a:gd name="T53" fmla="*/ 6 h 284"/>
                <a:gd name="T54" fmla="*/ 407 w 538"/>
                <a:gd name="T55" fmla="*/ 7 h 284"/>
                <a:gd name="T56" fmla="*/ 431 w 538"/>
                <a:gd name="T57" fmla="*/ 7 h 284"/>
                <a:gd name="T58" fmla="*/ 452 w 538"/>
                <a:gd name="T59" fmla="*/ 8 h 284"/>
                <a:gd name="T60" fmla="*/ 468 w 538"/>
                <a:gd name="T61" fmla="*/ 8 h 284"/>
                <a:gd name="T62" fmla="*/ 479 w 538"/>
                <a:gd name="T63" fmla="*/ 8 h 284"/>
                <a:gd name="T64" fmla="*/ 485 w 538"/>
                <a:gd name="T65" fmla="*/ 9 h 284"/>
                <a:gd name="T66" fmla="*/ 486 w 538"/>
                <a:gd name="T67" fmla="*/ 9 h 284"/>
                <a:gd name="T68" fmla="*/ 538 w 538"/>
                <a:gd name="T69" fmla="*/ 9 h 2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38" h="284">
                  <a:moveTo>
                    <a:pt x="538" y="284"/>
                  </a:moveTo>
                  <a:lnTo>
                    <a:pt x="537" y="281"/>
                  </a:lnTo>
                  <a:lnTo>
                    <a:pt x="530" y="273"/>
                  </a:lnTo>
                  <a:lnTo>
                    <a:pt x="517" y="264"/>
                  </a:lnTo>
                  <a:lnTo>
                    <a:pt x="500" y="253"/>
                  </a:lnTo>
                  <a:lnTo>
                    <a:pt x="478" y="241"/>
                  </a:lnTo>
                  <a:lnTo>
                    <a:pt x="451" y="224"/>
                  </a:lnTo>
                  <a:lnTo>
                    <a:pt x="420" y="208"/>
                  </a:lnTo>
                  <a:lnTo>
                    <a:pt x="384" y="188"/>
                  </a:lnTo>
                  <a:lnTo>
                    <a:pt x="345" y="168"/>
                  </a:lnTo>
                  <a:lnTo>
                    <a:pt x="302" y="147"/>
                  </a:lnTo>
                  <a:lnTo>
                    <a:pt x="257" y="123"/>
                  </a:lnTo>
                  <a:lnTo>
                    <a:pt x="209" y="100"/>
                  </a:lnTo>
                  <a:lnTo>
                    <a:pt x="158" y="76"/>
                  </a:lnTo>
                  <a:lnTo>
                    <a:pt x="107" y="51"/>
                  </a:lnTo>
                  <a:lnTo>
                    <a:pt x="54" y="25"/>
                  </a:lnTo>
                  <a:lnTo>
                    <a:pt x="0" y="0"/>
                  </a:lnTo>
                  <a:lnTo>
                    <a:pt x="0" y="4"/>
                  </a:lnTo>
                  <a:lnTo>
                    <a:pt x="48" y="25"/>
                  </a:lnTo>
                  <a:lnTo>
                    <a:pt x="96" y="49"/>
                  </a:lnTo>
                  <a:lnTo>
                    <a:pt x="143" y="71"/>
                  </a:lnTo>
                  <a:lnTo>
                    <a:pt x="188" y="92"/>
                  </a:lnTo>
                  <a:lnTo>
                    <a:pt x="232" y="114"/>
                  </a:lnTo>
                  <a:lnTo>
                    <a:pt x="273" y="136"/>
                  </a:lnTo>
                  <a:lnTo>
                    <a:pt x="311" y="156"/>
                  </a:lnTo>
                  <a:lnTo>
                    <a:pt x="348" y="174"/>
                  </a:lnTo>
                  <a:lnTo>
                    <a:pt x="379" y="192"/>
                  </a:lnTo>
                  <a:lnTo>
                    <a:pt x="407" y="206"/>
                  </a:lnTo>
                  <a:lnTo>
                    <a:pt x="431" y="221"/>
                  </a:lnTo>
                  <a:lnTo>
                    <a:pt x="452" y="232"/>
                  </a:lnTo>
                  <a:lnTo>
                    <a:pt x="468" y="243"/>
                  </a:lnTo>
                  <a:lnTo>
                    <a:pt x="479" y="252"/>
                  </a:lnTo>
                  <a:lnTo>
                    <a:pt x="485" y="257"/>
                  </a:lnTo>
                  <a:lnTo>
                    <a:pt x="486" y="261"/>
                  </a:lnTo>
                  <a:lnTo>
                    <a:pt x="538" y="284"/>
                  </a:lnTo>
                  <a:close/>
                </a:path>
              </a:pathLst>
            </a:custGeom>
            <a:solidFill>
              <a:srgbClr val="E085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6" name="Freeform 1163"/>
            <p:cNvSpPr>
              <a:spLocks/>
            </p:cNvSpPr>
            <p:nvPr/>
          </p:nvSpPr>
          <p:spPr bwMode="auto">
            <a:xfrm>
              <a:off x="945" y="1256"/>
              <a:ext cx="487" cy="128"/>
            </a:xfrm>
            <a:custGeom>
              <a:avLst/>
              <a:gdLst>
                <a:gd name="T0" fmla="*/ 1 w 487"/>
                <a:gd name="T1" fmla="*/ 0 h 257"/>
                <a:gd name="T2" fmla="*/ 49 w 487"/>
                <a:gd name="T3" fmla="*/ 0 h 257"/>
                <a:gd name="T4" fmla="*/ 97 w 487"/>
                <a:gd name="T5" fmla="*/ 1 h 257"/>
                <a:gd name="T6" fmla="*/ 144 w 487"/>
                <a:gd name="T7" fmla="*/ 2 h 257"/>
                <a:gd name="T8" fmla="*/ 189 w 487"/>
                <a:gd name="T9" fmla="*/ 2 h 257"/>
                <a:gd name="T10" fmla="*/ 233 w 487"/>
                <a:gd name="T11" fmla="*/ 3 h 257"/>
                <a:gd name="T12" fmla="*/ 274 w 487"/>
                <a:gd name="T13" fmla="*/ 4 h 257"/>
                <a:gd name="T14" fmla="*/ 312 w 487"/>
                <a:gd name="T15" fmla="*/ 4 h 257"/>
                <a:gd name="T16" fmla="*/ 349 w 487"/>
                <a:gd name="T17" fmla="*/ 5 h 257"/>
                <a:gd name="T18" fmla="*/ 380 w 487"/>
                <a:gd name="T19" fmla="*/ 5 h 257"/>
                <a:gd name="T20" fmla="*/ 408 w 487"/>
                <a:gd name="T21" fmla="*/ 6 h 257"/>
                <a:gd name="T22" fmla="*/ 432 w 487"/>
                <a:gd name="T23" fmla="*/ 6 h 257"/>
                <a:gd name="T24" fmla="*/ 453 w 487"/>
                <a:gd name="T25" fmla="*/ 7 h 257"/>
                <a:gd name="T26" fmla="*/ 469 w 487"/>
                <a:gd name="T27" fmla="*/ 7 h 257"/>
                <a:gd name="T28" fmla="*/ 480 w 487"/>
                <a:gd name="T29" fmla="*/ 7 h 257"/>
                <a:gd name="T30" fmla="*/ 486 w 487"/>
                <a:gd name="T31" fmla="*/ 7 h 257"/>
                <a:gd name="T32" fmla="*/ 487 w 487"/>
                <a:gd name="T33" fmla="*/ 8 h 257"/>
                <a:gd name="T34" fmla="*/ 432 w 487"/>
                <a:gd name="T35" fmla="*/ 7 h 257"/>
                <a:gd name="T36" fmla="*/ 431 w 487"/>
                <a:gd name="T37" fmla="*/ 7 h 257"/>
                <a:gd name="T38" fmla="*/ 424 w 487"/>
                <a:gd name="T39" fmla="*/ 6 h 257"/>
                <a:gd name="T40" fmla="*/ 412 w 487"/>
                <a:gd name="T41" fmla="*/ 6 h 257"/>
                <a:gd name="T42" fmla="*/ 397 w 487"/>
                <a:gd name="T43" fmla="*/ 6 h 257"/>
                <a:gd name="T44" fmla="*/ 377 w 487"/>
                <a:gd name="T45" fmla="*/ 5 h 257"/>
                <a:gd name="T46" fmla="*/ 351 w 487"/>
                <a:gd name="T47" fmla="*/ 5 h 257"/>
                <a:gd name="T48" fmla="*/ 323 w 487"/>
                <a:gd name="T49" fmla="*/ 5 h 257"/>
                <a:gd name="T50" fmla="*/ 292 w 487"/>
                <a:gd name="T51" fmla="*/ 4 h 257"/>
                <a:gd name="T52" fmla="*/ 257 w 487"/>
                <a:gd name="T53" fmla="*/ 3 h 257"/>
                <a:gd name="T54" fmla="*/ 219 w 487"/>
                <a:gd name="T55" fmla="*/ 3 h 257"/>
                <a:gd name="T56" fmla="*/ 178 w 487"/>
                <a:gd name="T57" fmla="*/ 2 h 257"/>
                <a:gd name="T58" fmla="*/ 135 w 487"/>
                <a:gd name="T59" fmla="*/ 2 h 257"/>
                <a:gd name="T60" fmla="*/ 90 w 487"/>
                <a:gd name="T61" fmla="*/ 1 h 257"/>
                <a:gd name="T62" fmla="*/ 45 w 487"/>
                <a:gd name="T63" fmla="*/ 0 h 257"/>
                <a:gd name="T64" fmla="*/ 0 w 487"/>
                <a:gd name="T65" fmla="*/ 0 h 257"/>
                <a:gd name="T66" fmla="*/ 1 w 487"/>
                <a:gd name="T67" fmla="*/ 0 h 2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87" h="257">
                  <a:moveTo>
                    <a:pt x="1" y="0"/>
                  </a:moveTo>
                  <a:lnTo>
                    <a:pt x="49" y="21"/>
                  </a:lnTo>
                  <a:lnTo>
                    <a:pt x="97" y="45"/>
                  </a:lnTo>
                  <a:lnTo>
                    <a:pt x="144" y="67"/>
                  </a:lnTo>
                  <a:lnTo>
                    <a:pt x="189" y="88"/>
                  </a:lnTo>
                  <a:lnTo>
                    <a:pt x="233" y="110"/>
                  </a:lnTo>
                  <a:lnTo>
                    <a:pt x="274" y="132"/>
                  </a:lnTo>
                  <a:lnTo>
                    <a:pt x="312" y="152"/>
                  </a:lnTo>
                  <a:lnTo>
                    <a:pt x="349" y="170"/>
                  </a:lnTo>
                  <a:lnTo>
                    <a:pt x="380" y="188"/>
                  </a:lnTo>
                  <a:lnTo>
                    <a:pt x="408" y="202"/>
                  </a:lnTo>
                  <a:lnTo>
                    <a:pt x="432" y="217"/>
                  </a:lnTo>
                  <a:lnTo>
                    <a:pt x="453" y="228"/>
                  </a:lnTo>
                  <a:lnTo>
                    <a:pt x="469" y="239"/>
                  </a:lnTo>
                  <a:lnTo>
                    <a:pt x="480" y="248"/>
                  </a:lnTo>
                  <a:lnTo>
                    <a:pt x="486" y="253"/>
                  </a:lnTo>
                  <a:lnTo>
                    <a:pt x="487" y="257"/>
                  </a:lnTo>
                  <a:lnTo>
                    <a:pt x="432" y="231"/>
                  </a:lnTo>
                  <a:lnTo>
                    <a:pt x="431" y="228"/>
                  </a:lnTo>
                  <a:lnTo>
                    <a:pt x="424" y="220"/>
                  </a:lnTo>
                  <a:lnTo>
                    <a:pt x="412" y="213"/>
                  </a:lnTo>
                  <a:lnTo>
                    <a:pt x="397" y="202"/>
                  </a:lnTo>
                  <a:lnTo>
                    <a:pt x="377" y="191"/>
                  </a:lnTo>
                  <a:lnTo>
                    <a:pt x="351" y="177"/>
                  </a:lnTo>
                  <a:lnTo>
                    <a:pt x="323" y="163"/>
                  </a:lnTo>
                  <a:lnTo>
                    <a:pt x="292" y="144"/>
                  </a:lnTo>
                  <a:lnTo>
                    <a:pt x="257" y="126"/>
                  </a:lnTo>
                  <a:lnTo>
                    <a:pt x="219" y="108"/>
                  </a:lnTo>
                  <a:lnTo>
                    <a:pt x="178" y="86"/>
                  </a:lnTo>
                  <a:lnTo>
                    <a:pt x="135" y="67"/>
                  </a:lnTo>
                  <a:lnTo>
                    <a:pt x="90" y="45"/>
                  </a:lnTo>
                  <a:lnTo>
                    <a:pt x="45" y="23"/>
                  </a:lnTo>
                  <a:lnTo>
                    <a:pt x="0" y="1"/>
                  </a:lnTo>
                  <a:lnTo>
                    <a:pt x="1" y="0"/>
                  </a:lnTo>
                  <a:close/>
                </a:path>
              </a:pathLst>
            </a:custGeom>
            <a:solidFill>
              <a:srgbClr val="E289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7" name="Freeform 1164"/>
            <p:cNvSpPr>
              <a:spLocks/>
            </p:cNvSpPr>
            <p:nvPr/>
          </p:nvSpPr>
          <p:spPr bwMode="auto">
            <a:xfrm>
              <a:off x="943" y="1257"/>
              <a:ext cx="434" cy="115"/>
            </a:xfrm>
            <a:custGeom>
              <a:avLst/>
              <a:gdLst>
                <a:gd name="T0" fmla="*/ 434 w 434"/>
                <a:gd name="T1" fmla="*/ 8 h 230"/>
                <a:gd name="T2" fmla="*/ 433 w 434"/>
                <a:gd name="T3" fmla="*/ 8 h 230"/>
                <a:gd name="T4" fmla="*/ 426 w 434"/>
                <a:gd name="T5" fmla="*/ 7 h 230"/>
                <a:gd name="T6" fmla="*/ 414 w 434"/>
                <a:gd name="T7" fmla="*/ 7 h 230"/>
                <a:gd name="T8" fmla="*/ 399 w 434"/>
                <a:gd name="T9" fmla="*/ 7 h 230"/>
                <a:gd name="T10" fmla="*/ 379 w 434"/>
                <a:gd name="T11" fmla="*/ 6 h 230"/>
                <a:gd name="T12" fmla="*/ 353 w 434"/>
                <a:gd name="T13" fmla="*/ 6 h 230"/>
                <a:gd name="T14" fmla="*/ 325 w 434"/>
                <a:gd name="T15" fmla="*/ 6 h 230"/>
                <a:gd name="T16" fmla="*/ 294 w 434"/>
                <a:gd name="T17" fmla="*/ 5 h 230"/>
                <a:gd name="T18" fmla="*/ 259 w 434"/>
                <a:gd name="T19" fmla="*/ 4 h 230"/>
                <a:gd name="T20" fmla="*/ 221 w 434"/>
                <a:gd name="T21" fmla="*/ 4 h 230"/>
                <a:gd name="T22" fmla="*/ 180 w 434"/>
                <a:gd name="T23" fmla="*/ 3 h 230"/>
                <a:gd name="T24" fmla="*/ 137 w 434"/>
                <a:gd name="T25" fmla="*/ 3 h 230"/>
                <a:gd name="T26" fmla="*/ 92 w 434"/>
                <a:gd name="T27" fmla="*/ 2 h 230"/>
                <a:gd name="T28" fmla="*/ 47 w 434"/>
                <a:gd name="T29" fmla="*/ 1 h 230"/>
                <a:gd name="T30" fmla="*/ 2 w 434"/>
                <a:gd name="T31" fmla="*/ 0 h 230"/>
                <a:gd name="T32" fmla="*/ 0 w 434"/>
                <a:gd name="T33" fmla="*/ 1 h 230"/>
                <a:gd name="T34" fmla="*/ 43 w 434"/>
                <a:gd name="T35" fmla="*/ 1 h 230"/>
                <a:gd name="T36" fmla="*/ 85 w 434"/>
                <a:gd name="T37" fmla="*/ 2 h 230"/>
                <a:gd name="T38" fmla="*/ 126 w 434"/>
                <a:gd name="T39" fmla="*/ 2 h 230"/>
                <a:gd name="T40" fmla="*/ 164 w 434"/>
                <a:gd name="T41" fmla="*/ 3 h 230"/>
                <a:gd name="T42" fmla="*/ 201 w 434"/>
                <a:gd name="T43" fmla="*/ 4 h 230"/>
                <a:gd name="T44" fmla="*/ 236 w 434"/>
                <a:gd name="T45" fmla="*/ 4 h 230"/>
                <a:gd name="T46" fmla="*/ 267 w 434"/>
                <a:gd name="T47" fmla="*/ 5 h 230"/>
                <a:gd name="T48" fmla="*/ 296 w 434"/>
                <a:gd name="T49" fmla="*/ 5 h 230"/>
                <a:gd name="T50" fmla="*/ 320 w 434"/>
                <a:gd name="T51" fmla="*/ 6 h 230"/>
                <a:gd name="T52" fmla="*/ 339 w 434"/>
                <a:gd name="T53" fmla="*/ 6 h 230"/>
                <a:gd name="T54" fmla="*/ 355 w 434"/>
                <a:gd name="T55" fmla="*/ 6 h 230"/>
                <a:gd name="T56" fmla="*/ 366 w 434"/>
                <a:gd name="T57" fmla="*/ 6 h 230"/>
                <a:gd name="T58" fmla="*/ 372 w 434"/>
                <a:gd name="T59" fmla="*/ 7 h 230"/>
                <a:gd name="T60" fmla="*/ 375 w 434"/>
                <a:gd name="T61" fmla="*/ 7 h 230"/>
                <a:gd name="T62" fmla="*/ 434 w 434"/>
                <a:gd name="T63" fmla="*/ 8 h 2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4" h="230">
                  <a:moveTo>
                    <a:pt x="434" y="230"/>
                  </a:moveTo>
                  <a:lnTo>
                    <a:pt x="433" y="227"/>
                  </a:lnTo>
                  <a:lnTo>
                    <a:pt x="426" y="219"/>
                  </a:lnTo>
                  <a:lnTo>
                    <a:pt x="414" y="212"/>
                  </a:lnTo>
                  <a:lnTo>
                    <a:pt x="399" y="201"/>
                  </a:lnTo>
                  <a:lnTo>
                    <a:pt x="379" y="190"/>
                  </a:lnTo>
                  <a:lnTo>
                    <a:pt x="353" y="176"/>
                  </a:lnTo>
                  <a:lnTo>
                    <a:pt x="325" y="162"/>
                  </a:lnTo>
                  <a:lnTo>
                    <a:pt x="294" y="143"/>
                  </a:lnTo>
                  <a:lnTo>
                    <a:pt x="259" y="125"/>
                  </a:lnTo>
                  <a:lnTo>
                    <a:pt x="221" y="107"/>
                  </a:lnTo>
                  <a:lnTo>
                    <a:pt x="180" y="85"/>
                  </a:lnTo>
                  <a:lnTo>
                    <a:pt x="137" y="66"/>
                  </a:lnTo>
                  <a:lnTo>
                    <a:pt x="92" y="44"/>
                  </a:lnTo>
                  <a:lnTo>
                    <a:pt x="47" y="22"/>
                  </a:lnTo>
                  <a:lnTo>
                    <a:pt x="2" y="0"/>
                  </a:lnTo>
                  <a:lnTo>
                    <a:pt x="0" y="4"/>
                  </a:lnTo>
                  <a:lnTo>
                    <a:pt x="43" y="24"/>
                  </a:lnTo>
                  <a:lnTo>
                    <a:pt x="85" y="44"/>
                  </a:lnTo>
                  <a:lnTo>
                    <a:pt x="126" y="64"/>
                  </a:lnTo>
                  <a:lnTo>
                    <a:pt x="164" y="84"/>
                  </a:lnTo>
                  <a:lnTo>
                    <a:pt x="201" y="102"/>
                  </a:lnTo>
                  <a:lnTo>
                    <a:pt x="236" y="118"/>
                  </a:lnTo>
                  <a:lnTo>
                    <a:pt x="267" y="134"/>
                  </a:lnTo>
                  <a:lnTo>
                    <a:pt x="296" y="151"/>
                  </a:lnTo>
                  <a:lnTo>
                    <a:pt x="320" y="163"/>
                  </a:lnTo>
                  <a:lnTo>
                    <a:pt x="339" y="176"/>
                  </a:lnTo>
                  <a:lnTo>
                    <a:pt x="355" y="185"/>
                  </a:lnTo>
                  <a:lnTo>
                    <a:pt x="366" y="192"/>
                  </a:lnTo>
                  <a:lnTo>
                    <a:pt x="372" y="198"/>
                  </a:lnTo>
                  <a:lnTo>
                    <a:pt x="375" y="201"/>
                  </a:lnTo>
                  <a:lnTo>
                    <a:pt x="434" y="230"/>
                  </a:lnTo>
                  <a:close/>
                </a:path>
              </a:pathLst>
            </a:custGeom>
            <a:solidFill>
              <a:srgbClr val="E58E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8" name="Freeform 1165"/>
            <p:cNvSpPr>
              <a:spLocks/>
            </p:cNvSpPr>
            <p:nvPr/>
          </p:nvSpPr>
          <p:spPr bwMode="auto">
            <a:xfrm>
              <a:off x="943" y="1259"/>
              <a:ext cx="375" cy="98"/>
            </a:xfrm>
            <a:custGeom>
              <a:avLst/>
              <a:gdLst>
                <a:gd name="T0" fmla="*/ 0 w 375"/>
                <a:gd name="T1" fmla="*/ 0 h 197"/>
                <a:gd name="T2" fmla="*/ 43 w 375"/>
                <a:gd name="T3" fmla="*/ 0 h 197"/>
                <a:gd name="T4" fmla="*/ 85 w 375"/>
                <a:gd name="T5" fmla="*/ 1 h 197"/>
                <a:gd name="T6" fmla="*/ 126 w 375"/>
                <a:gd name="T7" fmla="*/ 1 h 197"/>
                <a:gd name="T8" fmla="*/ 164 w 375"/>
                <a:gd name="T9" fmla="*/ 2 h 197"/>
                <a:gd name="T10" fmla="*/ 201 w 375"/>
                <a:gd name="T11" fmla="*/ 3 h 197"/>
                <a:gd name="T12" fmla="*/ 236 w 375"/>
                <a:gd name="T13" fmla="*/ 3 h 197"/>
                <a:gd name="T14" fmla="*/ 267 w 375"/>
                <a:gd name="T15" fmla="*/ 4 h 197"/>
                <a:gd name="T16" fmla="*/ 296 w 375"/>
                <a:gd name="T17" fmla="*/ 4 h 197"/>
                <a:gd name="T18" fmla="*/ 320 w 375"/>
                <a:gd name="T19" fmla="*/ 4 h 197"/>
                <a:gd name="T20" fmla="*/ 339 w 375"/>
                <a:gd name="T21" fmla="*/ 5 h 197"/>
                <a:gd name="T22" fmla="*/ 355 w 375"/>
                <a:gd name="T23" fmla="*/ 5 h 197"/>
                <a:gd name="T24" fmla="*/ 366 w 375"/>
                <a:gd name="T25" fmla="*/ 5 h 197"/>
                <a:gd name="T26" fmla="*/ 372 w 375"/>
                <a:gd name="T27" fmla="*/ 6 h 197"/>
                <a:gd name="T28" fmla="*/ 375 w 375"/>
                <a:gd name="T29" fmla="*/ 6 h 197"/>
                <a:gd name="T30" fmla="*/ 310 w 375"/>
                <a:gd name="T31" fmla="*/ 5 h 197"/>
                <a:gd name="T32" fmla="*/ 308 w 375"/>
                <a:gd name="T33" fmla="*/ 5 h 197"/>
                <a:gd name="T34" fmla="*/ 301 w 375"/>
                <a:gd name="T35" fmla="*/ 4 h 197"/>
                <a:gd name="T36" fmla="*/ 291 w 375"/>
                <a:gd name="T37" fmla="*/ 4 h 197"/>
                <a:gd name="T38" fmla="*/ 276 w 375"/>
                <a:gd name="T39" fmla="*/ 4 h 197"/>
                <a:gd name="T40" fmla="*/ 257 w 375"/>
                <a:gd name="T41" fmla="*/ 4 h 197"/>
                <a:gd name="T42" fmla="*/ 233 w 375"/>
                <a:gd name="T43" fmla="*/ 3 h 197"/>
                <a:gd name="T44" fmla="*/ 208 w 375"/>
                <a:gd name="T45" fmla="*/ 3 h 197"/>
                <a:gd name="T46" fmla="*/ 178 w 375"/>
                <a:gd name="T47" fmla="*/ 2 h 197"/>
                <a:gd name="T48" fmla="*/ 146 w 375"/>
                <a:gd name="T49" fmla="*/ 2 h 197"/>
                <a:gd name="T50" fmla="*/ 110 w 375"/>
                <a:gd name="T51" fmla="*/ 1 h 197"/>
                <a:gd name="T52" fmla="*/ 75 w 375"/>
                <a:gd name="T53" fmla="*/ 1 h 197"/>
                <a:gd name="T54" fmla="*/ 37 w 375"/>
                <a:gd name="T55" fmla="*/ 0 h 197"/>
                <a:gd name="T56" fmla="*/ 0 w 375"/>
                <a:gd name="T57" fmla="*/ 0 h 197"/>
                <a:gd name="T58" fmla="*/ 0 w 375"/>
                <a:gd name="T59" fmla="*/ 0 h 1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75" h="197">
                  <a:moveTo>
                    <a:pt x="0" y="0"/>
                  </a:moveTo>
                  <a:lnTo>
                    <a:pt x="43" y="20"/>
                  </a:lnTo>
                  <a:lnTo>
                    <a:pt x="85" y="40"/>
                  </a:lnTo>
                  <a:lnTo>
                    <a:pt x="126" y="60"/>
                  </a:lnTo>
                  <a:lnTo>
                    <a:pt x="164" y="80"/>
                  </a:lnTo>
                  <a:lnTo>
                    <a:pt x="201" y="98"/>
                  </a:lnTo>
                  <a:lnTo>
                    <a:pt x="236" y="114"/>
                  </a:lnTo>
                  <a:lnTo>
                    <a:pt x="267" y="130"/>
                  </a:lnTo>
                  <a:lnTo>
                    <a:pt x="296" y="147"/>
                  </a:lnTo>
                  <a:lnTo>
                    <a:pt x="320" y="159"/>
                  </a:lnTo>
                  <a:lnTo>
                    <a:pt x="339" y="172"/>
                  </a:lnTo>
                  <a:lnTo>
                    <a:pt x="355" y="181"/>
                  </a:lnTo>
                  <a:lnTo>
                    <a:pt x="366" y="188"/>
                  </a:lnTo>
                  <a:lnTo>
                    <a:pt x="372" y="194"/>
                  </a:lnTo>
                  <a:lnTo>
                    <a:pt x="375" y="197"/>
                  </a:lnTo>
                  <a:lnTo>
                    <a:pt x="310" y="168"/>
                  </a:lnTo>
                  <a:lnTo>
                    <a:pt x="308" y="165"/>
                  </a:lnTo>
                  <a:lnTo>
                    <a:pt x="301" y="159"/>
                  </a:lnTo>
                  <a:lnTo>
                    <a:pt x="291" y="152"/>
                  </a:lnTo>
                  <a:lnTo>
                    <a:pt x="276" y="143"/>
                  </a:lnTo>
                  <a:lnTo>
                    <a:pt x="257" y="132"/>
                  </a:lnTo>
                  <a:lnTo>
                    <a:pt x="233" y="119"/>
                  </a:lnTo>
                  <a:lnTo>
                    <a:pt x="208" y="105"/>
                  </a:lnTo>
                  <a:lnTo>
                    <a:pt x="178" y="91"/>
                  </a:lnTo>
                  <a:lnTo>
                    <a:pt x="146" y="74"/>
                  </a:lnTo>
                  <a:lnTo>
                    <a:pt x="110" y="56"/>
                  </a:lnTo>
                  <a:lnTo>
                    <a:pt x="75" y="40"/>
                  </a:lnTo>
                  <a:lnTo>
                    <a:pt x="37" y="22"/>
                  </a:lnTo>
                  <a:lnTo>
                    <a:pt x="0" y="4"/>
                  </a:lnTo>
                  <a:lnTo>
                    <a:pt x="0" y="0"/>
                  </a:lnTo>
                  <a:close/>
                </a:path>
              </a:pathLst>
            </a:custGeom>
            <a:solidFill>
              <a:srgbClr val="E89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69" name="Freeform 1166"/>
            <p:cNvSpPr>
              <a:spLocks/>
            </p:cNvSpPr>
            <p:nvPr/>
          </p:nvSpPr>
          <p:spPr bwMode="auto">
            <a:xfrm>
              <a:off x="942" y="1260"/>
              <a:ext cx="311" cy="83"/>
            </a:xfrm>
            <a:custGeom>
              <a:avLst/>
              <a:gdLst>
                <a:gd name="T0" fmla="*/ 311 w 311"/>
                <a:gd name="T1" fmla="*/ 6 h 164"/>
                <a:gd name="T2" fmla="*/ 309 w 311"/>
                <a:gd name="T3" fmla="*/ 6 h 164"/>
                <a:gd name="T4" fmla="*/ 302 w 311"/>
                <a:gd name="T5" fmla="*/ 5 h 164"/>
                <a:gd name="T6" fmla="*/ 292 w 311"/>
                <a:gd name="T7" fmla="*/ 5 h 164"/>
                <a:gd name="T8" fmla="*/ 277 w 311"/>
                <a:gd name="T9" fmla="*/ 5 h 164"/>
                <a:gd name="T10" fmla="*/ 258 w 311"/>
                <a:gd name="T11" fmla="*/ 5 h 164"/>
                <a:gd name="T12" fmla="*/ 234 w 311"/>
                <a:gd name="T13" fmla="*/ 4 h 164"/>
                <a:gd name="T14" fmla="*/ 209 w 311"/>
                <a:gd name="T15" fmla="*/ 4 h 164"/>
                <a:gd name="T16" fmla="*/ 179 w 311"/>
                <a:gd name="T17" fmla="*/ 3 h 164"/>
                <a:gd name="T18" fmla="*/ 147 w 311"/>
                <a:gd name="T19" fmla="*/ 3 h 164"/>
                <a:gd name="T20" fmla="*/ 111 w 311"/>
                <a:gd name="T21" fmla="*/ 2 h 164"/>
                <a:gd name="T22" fmla="*/ 76 w 311"/>
                <a:gd name="T23" fmla="*/ 2 h 164"/>
                <a:gd name="T24" fmla="*/ 38 w 311"/>
                <a:gd name="T25" fmla="*/ 1 h 164"/>
                <a:gd name="T26" fmla="*/ 1 w 311"/>
                <a:gd name="T27" fmla="*/ 0 h 164"/>
                <a:gd name="T28" fmla="*/ 0 w 311"/>
                <a:gd name="T29" fmla="*/ 1 h 164"/>
                <a:gd name="T30" fmla="*/ 35 w 311"/>
                <a:gd name="T31" fmla="*/ 1 h 164"/>
                <a:gd name="T32" fmla="*/ 69 w 311"/>
                <a:gd name="T33" fmla="*/ 2 h 164"/>
                <a:gd name="T34" fmla="*/ 101 w 311"/>
                <a:gd name="T35" fmla="*/ 2 h 164"/>
                <a:gd name="T36" fmla="*/ 131 w 311"/>
                <a:gd name="T37" fmla="*/ 3 h 164"/>
                <a:gd name="T38" fmla="*/ 159 w 311"/>
                <a:gd name="T39" fmla="*/ 3 h 164"/>
                <a:gd name="T40" fmla="*/ 183 w 311"/>
                <a:gd name="T41" fmla="*/ 3 h 164"/>
                <a:gd name="T42" fmla="*/ 205 w 311"/>
                <a:gd name="T43" fmla="*/ 4 h 164"/>
                <a:gd name="T44" fmla="*/ 220 w 311"/>
                <a:gd name="T45" fmla="*/ 4 h 164"/>
                <a:gd name="T46" fmla="*/ 233 w 311"/>
                <a:gd name="T47" fmla="*/ 4 h 164"/>
                <a:gd name="T48" fmla="*/ 240 w 311"/>
                <a:gd name="T49" fmla="*/ 5 h 164"/>
                <a:gd name="T50" fmla="*/ 241 w 311"/>
                <a:gd name="T51" fmla="*/ 5 h 164"/>
                <a:gd name="T52" fmla="*/ 311 w 311"/>
                <a:gd name="T53" fmla="*/ 6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1" h="164">
                  <a:moveTo>
                    <a:pt x="311" y="164"/>
                  </a:moveTo>
                  <a:lnTo>
                    <a:pt x="309" y="161"/>
                  </a:lnTo>
                  <a:lnTo>
                    <a:pt x="302" y="155"/>
                  </a:lnTo>
                  <a:lnTo>
                    <a:pt x="292" y="148"/>
                  </a:lnTo>
                  <a:lnTo>
                    <a:pt x="277" y="139"/>
                  </a:lnTo>
                  <a:lnTo>
                    <a:pt x="258" y="128"/>
                  </a:lnTo>
                  <a:lnTo>
                    <a:pt x="234" y="115"/>
                  </a:lnTo>
                  <a:lnTo>
                    <a:pt x="209" y="101"/>
                  </a:lnTo>
                  <a:lnTo>
                    <a:pt x="179" y="87"/>
                  </a:lnTo>
                  <a:lnTo>
                    <a:pt x="147" y="70"/>
                  </a:lnTo>
                  <a:lnTo>
                    <a:pt x="111" y="52"/>
                  </a:lnTo>
                  <a:lnTo>
                    <a:pt x="76" y="36"/>
                  </a:lnTo>
                  <a:lnTo>
                    <a:pt x="38" y="18"/>
                  </a:lnTo>
                  <a:lnTo>
                    <a:pt x="1" y="0"/>
                  </a:lnTo>
                  <a:lnTo>
                    <a:pt x="0" y="3"/>
                  </a:lnTo>
                  <a:lnTo>
                    <a:pt x="35" y="20"/>
                  </a:lnTo>
                  <a:lnTo>
                    <a:pt x="69" y="36"/>
                  </a:lnTo>
                  <a:lnTo>
                    <a:pt x="101" y="52"/>
                  </a:lnTo>
                  <a:lnTo>
                    <a:pt x="131" y="67"/>
                  </a:lnTo>
                  <a:lnTo>
                    <a:pt x="159" y="81"/>
                  </a:lnTo>
                  <a:lnTo>
                    <a:pt x="183" y="94"/>
                  </a:lnTo>
                  <a:lnTo>
                    <a:pt x="205" y="106"/>
                  </a:lnTo>
                  <a:lnTo>
                    <a:pt x="220" y="115"/>
                  </a:lnTo>
                  <a:lnTo>
                    <a:pt x="233" y="123"/>
                  </a:lnTo>
                  <a:lnTo>
                    <a:pt x="240" y="128"/>
                  </a:lnTo>
                  <a:lnTo>
                    <a:pt x="241" y="132"/>
                  </a:lnTo>
                  <a:lnTo>
                    <a:pt x="311" y="164"/>
                  </a:lnTo>
                  <a:close/>
                </a:path>
              </a:pathLst>
            </a:custGeom>
            <a:solidFill>
              <a:srgbClr val="EA98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0" name="Freeform 1167"/>
            <p:cNvSpPr>
              <a:spLocks/>
            </p:cNvSpPr>
            <p:nvPr/>
          </p:nvSpPr>
          <p:spPr bwMode="auto">
            <a:xfrm>
              <a:off x="940" y="1262"/>
              <a:ext cx="243" cy="64"/>
            </a:xfrm>
            <a:custGeom>
              <a:avLst/>
              <a:gdLst>
                <a:gd name="T0" fmla="*/ 2 w 243"/>
                <a:gd name="T1" fmla="*/ 0 h 129"/>
                <a:gd name="T2" fmla="*/ 37 w 243"/>
                <a:gd name="T3" fmla="*/ 0 h 129"/>
                <a:gd name="T4" fmla="*/ 71 w 243"/>
                <a:gd name="T5" fmla="*/ 1 h 129"/>
                <a:gd name="T6" fmla="*/ 103 w 243"/>
                <a:gd name="T7" fmla="*/ 1 h 129"/>
                <a:gd name="T8" fmla="*/ 133 w 243"/>
                <a:gd name="T9" fmla="*/ 2 h 129"/>
                <a:gd name="T10" fmla="*/ 161 w 243"/>
                <a:gd name="T11" fmla="*/ 2 h 129"/>
                <a:gd name="T12" fmla="*/ 185 w 243"/>
                <a:gd name="T13" fmla="*/ 2 h 129"/>
                <a:gd name="T14" fmla="*/ 207 w 243"/>
                <a:gd name="T15" fmla="*/ 3 h 129"/>
                <a:gd name="T16" fmla="*/ 222 w 243"/>
                <a:gd name="T17" fmla="*/ 3 h 129"/>
                <a:gd name="T18" fmla="*/ 235 w 243"/>
                <a:gd name="T19" fmla="*/ 3 h 129"/>
                <a:gd name="T20" fmla="*/ 242 w 243"/>
                <a:gd name="T21" fmla="*/ 3 h 129"/>
                <a:gd name="T22" fmla="*/ 243 w 243"/>
                <a:gd name="T23" fmla="*/ 4 h 129"/>
                <a:gd name="T24" fmla="*/ 168 w 243"/>
                <a:gd name="T25" fmla="*/ 2 h 129"/>
                <a:gd name="T26" fmla="*/ 167 w 243"/>
                <a:gd name="T27" fmla="*/ 2 h 129"/>
                <a:gd name="T28" fmla="*/ 159 w 243"/>
                <a:gd name="T29" fmla="*/ 2 h 129"/>
                <a:gd name="T30" fmla="*/ 147 w 243"/>
                <a:gd name="T31" fmla="*/ 2 h 129"/>
                <a:gd name="T32" fmla="*/ 130 w 243"/>
                <a:gd name="T33" fmla="*/ 2 h 129"/>
                <a:gd name="T34" fmla="*/ 109 w 243"/>
                <a:gd name="T35" fmla="*/ 1 h 129"/>
                <a:gd name="T36" fmla="*/ 85 w 243"/>
                <a:gd name="T37" fmla="*/ 1 h 129"/>
                <a:gd name="T38" fmla="*/ 58 w 243"/>
                <a:gd name="T39" fmla="*/ 1 h 129"/>
                <a:gd name="T40" fmla="*/ 30 w 243"/>
                <a:gd name="T41" fmla="*/ 0 h 129"/>
                <a:gd name="T42" fmla="*/ 0 w 243"/>
                <a:gd name="T43" fmla="*/ 0 h 129"/>
                <a:gd name="T44" fmla="*/ 2 w 243"/>
                <a:gd name="T45" fmla="*/ 0 h 1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3" h="129">
                  <a:moveTo>
                    <a:pt x="2" y="0"/>
                  </a:moveTo>
                  <a:lnTo>
                    <a:pt x="37" y="17"/>
                  </a:lnTo>
                  <a:lnTo>
                    <a:pt x="71" y="33"/>
                  </a:lnTo>
                  <a:lnTo>
                    <a:pt x="103" y="49"/>
                  </a:lnTo>
                  <a:lnTo>
                    <a:pt x="133" y="64"/>
                  </a:lnTo>
                  <a:lnTo>
                    <a:pt x="161" y="78"/>
                  </a:lnTo>
                  <a:lnTo>
                    <a:pt x="185" y="91"/>
                  </a:lnTo>
                  <a:lnTo>
                    <a:pt x="207" y="103"/>
                  </a:lnTo>
                  <a:lnTo>
                    <a:pt x="222" y="112"/>
                  </a:lnTo>
                  <a:lnTo>
                    <a:pt x="235" y="120"/>
                  </a:lnTo>
                  <a:lnTo>
                    <a:pt x="242" y="125"/>
                  </a:lnTo>
                  <a:lnTo>
                    <a:pt x="243" y="129"/>
                  </a:lnTo>
                  <a:lnTo>
                    <a:pt x="168" y="93"/>
                  </a:lnTo>
                  <a:lnTo>
                    <a:pt x="167" y="91"/>
                  </a:lnTo>
                  <a:lnTo>
                    <a:pt x="159" y="85"/>
                  </a:lnTo>
                  <a:lnTo>
                    <a:pt x="147" y="78"/>
                  </a:lnTo>
                  <a:lnTo>
                    <a:pt x="130" y="69"/>
                  </a:lnTo>
                  <a:lnTo>
                    <a:pt x="109" y="58"/>
                  </a:lnTo>
                  <a:lnTo>
                    <a:pt x="85" y="46"/>
                  </a:lnTo>
                  <a:lnTo>
                    <a:pt x="58" y="33"/>
                  </a:lnTo>
                  <a:lnTo>
                    <a:pt x="30" y="18"/>
                  </a:lnTo>
                  <a:lnTo>
                    <a:pt x="0" y="4"/>
                  </a:lnTo>
                  <a:lnTo>
                    <a:pt x="2" y="0"/>
                  </a:lnTo>
                  <a:close/>
                </a:path>
              </a:pathLst>
            </a:custGeom>
            <a:solidFill>
              <a:srgbClr val="ED9D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1" name="Freeform 1168"/>
            <p:cNvSpPr>
              <a:spLocks/>
            </p:cNvSpPr>
            <p:nvPr/>
          </p:nvSpPr>
          <p:spPr bwMode="auto">
            <a:xfrm>
              <a:off x="939" y="1264"/>
              <a:ext cx="169" cy="44"/>
            </a:xfrm>
            <a:custGeom>
              <a:avLst/>
              <a:gdLst>
                <a:gd name="T0" fmla="*/ 169 w 169"/>
                <a:gd name="T1" fmla="*/ 2 h 89"/>
                <a:gd name="T2" fmla="*/ 168 w 169"/>
                <a:gd name="T3" fmla="*/ 2 h 89"/>
                <a:gd name="T4" fmla="*/ 160 w 169"/>
                <a:gd name="T5" fmla="*/ 2 h 89"/>
                <a:gd name="T6" fmla="*/ 148 w 169"/>
                <a:gd name="T7" fmla="*/ 2 h 89"/>
                <a:gd name="T8" fmla="*/ 131 w 169"/>
                <a:gd name="T9" fmla="*/ 2 h 89"/>
                <a:gd name="T10" fmla="*/ 110 w 169"/>
                <a:gd name="T11" fmla="*/ 1 h 89"/>
                <a:gd name="T12" fmla="*/ 86 w 169"/>
                <a:gd name="T13" fmla="*/ 1 h 89"/>
                <a:gd name="T14" fmla="*/ 59 w 169"/>
                <a:gd name="T15" fmla="*/ 0 h 89"/>
                <a:gd name="T16" fmla="*/ 31 w 169"/>
                <a:gd name="T17" fmla="*/ 0 h 89"/>
                <a:gd name="T18" fmla="*/ 1 w 169"/>
                <a:gd name="T19" fmla="*/ 0 h 89"/>
                <a:gd name="T20" fmla="*/ 0 w 169"/>
                <a:gd name="T21" fmla="*/ 0 h 89"/>
                <a:gd name="T22" fmla="*/ 20 w 169"/>
                <a:gd name="T23" fmla="*/ 0 h 89"/>
                <a:gd name="T24" fmla="*/ 39 w 169"/>
                <a:gd name="T25" fmla="*/ 0 h 89"/>
                <a:gd name="T26" fmla="*/ 56 w 169"/>
                <a:gd name="T27" fmla="*/ 1 h 89"/>
                <a:gd name="T28" fmla="*/ 69 w 169"/>
                <a:gd name="T29" fmla="*/ 1 h 89"/>
                <a:gd name="T30" fmla="*/ 80 w 169"/>
                <a:gd name="T31" fmla="*/ 1 h 89"/>
                <a:gd name="T32" fmla="*/ 86 w 169"/>
                <a:gd name="T33" fmla="*/ 1 h 89"/>
                <a:gd name="T34" fmla="*/ 89 w 169"/>
                <a:gd name="T35" fmla="*/ 1 h 89"/>
                <a:gd name="T36" fmla="*/ 169 w 169"/>
                <a:gd name="T37" fmla="*/ 2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9" h="89">
                  <a:moveTo>
                    <a:pt x="169" y="89"/>
                  </a:moveTo>
                  <a:lnTo>
                    <a:pt x="168" y="87"/>
                  </a:lnTo>
                  <a:lnTo>
                    <a:pt x="160" y="81"/>
                  </a:lnTo>
                  <a:lnTo>
                    <a:pt x="148" y="74"/>
                  </a:lnTo>
                  <a:lnTo>
                    <a:pt x="131" y="65"/>
                  </a:lnTo>
                  <a:lnTo>
                    <a:pt x="110" y="54"/>
                  </a:lnTo>
                  <a:lnTo>
                    <a:pt x="86" y="42"/>
                  </a:lnTo>
                  <a:lnTo>
                    <a:pt x="59" y="29"/>
                  </a:lnTo>
                  <a:lnTo>
                    <a:pt x="31" y="14"/>
                  </a:lnTo>
                  <a:lnTo>
                    <a:pt x="1" y="0"/>
                  </a:lnTo>
                  <a:lnTo>
                    <a:pt x="0" y="5"/>
                  </a:lnTo>
                  <a:lnTo>
                    <a:pt x="20" y="14"/>
                  </a:lnTo>
                  <a:lnTo>
                    <a:pt x="39" y="23"/>
                  </a:lnTo>
                  <a:lnTo>
                    <a:pt x="56" y="32"/>
                  </a:lnTo>
                  <a:lnTo>
                    <a:pt x="69" y="40"/>
                  </a:lnTo>
                  <a:lnTo>
                    <a:pt x="80" y="45"/>
                  </a:lnTo>
                  <a:lnTo>
                    <a:pt x="86" y="49"/>
                  </a:lnTo>
                  <a:lnTo>
                    <a:pt x="89" y="52"/>
                  </a:lnTo>
                  <a:lnTo>
                    <a:pt x="169" y="89"/>
                  </a:lnTo>
                  <a:close/>
                </a:path>
              </a:pathLst>
            </a:custGeom>
            <a:solidFill>
              <a:srgbClr val="F0A1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2" name="Freeform 1169"/>
            <p:cNvSpPr>
              <a:spLocks/>
            </p:cNvSpPr>
            <p:nvPr/>
          </p:nvSpPr>
          <p:spPr bwMode="auto">
            <a:xfrm>
              <a:off x="937" y="1267"/>
              <a:ext cx="91" cy="23"/>
            </a:xfrm>
            <a:custGeom>
              <a:avLst/>
              <a:gdLst>
                <a:gd name="T0" fmla="*/ 2 w 91"/>
                <a:gd name="T1" fmla="*/ 0 h 47"/>
                <a:gd name="T2" fmla="*/ 22 w 91"/>
                <a:gd name="T3" fmla="*/ 0 h 47"/>
                <a:gd name="T4" fmla="*/ 41 w 91"/>
                <a:gd name="T5" fmla="*/ 0 h 47"/>
                <a:gd name="T6" fmla="*/ 58 w 91"/>
                <a:gd name="T7" fmla="*/ 0 h 47"/>
                <a:gd name="T8" fmla="*/ 71 w 91"/>
                <a:gd name="T9" fmla="*/ 1 h 47"/>
                <a:gd name="T10" fmla="*/ 82 w 91"/>
                <a:gd name="T11" fmla="*/ 1 h 47"/>
                <a:gd name="T12" fmla="*/ 88 w 91"/>
                <a:gd name="T13" fmla="*/ 1 h 47"/>
                <a:gd name="T14" fmla="*/ 91 w 91"/>
                <a:gd name="T15" fmla="*/ 1 h 47"/>
                <a:gd name="T16" fmla="*/ 2 w 91"/>
                <a:gd name="T17" fmla="*/ 0 h 47"/>
                <a:gd name="T18" fmla="*/ 0 w 91"/>
                <a:gd name="T19" fmla="*/ 0 h 47"/>
                <a:gd name="T20" fmla="*/ 2 w 91"/>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 h="47">
                  <a:moveTo>
                    <a:pt x="2" y="0"/>
                  </a:moveTo>
                  <a:lnTo>
                    <a:pt x="22" y="9"/>
                  </a:lnTo>
                  <a:lnTo>
                    <a:pt x="41" y="18"/>
                  </a:lnTo>
                  <a:lnTo>
                    <a:pt x="58" y="27"/>
                  </a:lnTo>
                  <a:lnTo>
                    <a:pt x="71" y="35"/>
                  </a:lnTo>
                  <a:lnTo>
                    <a:pt x="82" y="40"/>
                  </a:lnTo>
                  <a:lnTo>
                    <a:pt x="88" y="44"/>
                  </a:lnTo>
                  <a:lnTo>
                    <a:pt x="91" y="47"/>
                  </a:lnTo>
                  <a:lnTo>
                    <a:pt x="2" y="6"/>
                  </a:lnTo>
                  <a:lnTo>
                    <a:pt x="0" y="4"/>
                  </a:lnTo>
                  <a:lnTo>
                    <a:pt x="2" y="0"/>
                  </a:lnTo>
                  <a:close/>
                </a:path>
              </a:pathLst>
            </a:custGeom>
            <a:solidFill>
              <a:srgbClr val="F2A6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3" name="Freeform 1170"/>
            <p:cNvSpPr>
              <a:spLocks/>
            </p:cNvSpPr>
            <p:nvPr/>
          </p:nvSpPr>
          <p:spPr bwMode="auto">
            <a:xfrm>
              <a:off x="937" y="1268"/>
              <a:ext cx="2" cy="1"/>
            </a:xfrm>
            <a:custGeom>
              <a:avLst/>
              <a:gdLst>
                <a:gd name="T0" fmla="*/ 2 w 2"/>
                <a:gd name="T1" fmla="*/ 1 h 2"/>
                <a:gd name="T2" fmla="*/ 0 w 2"/>
                <a:gd name="T3" fmla="*/ 0 h 2"/>
                <a:gd name="T4" fmla="*/ 0 w 2"/>
                <a:gd name="T5" fmla="*/ 0 h 2"/>
                <a:gd name="T6" fmla="*/ 0 w 2"/>
                <a:gd name="T7" fmla="*/ 0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2"/>
                  </a:moveTo>
                  <a:lnTo>
                    <a:pt x="0" y="0"/>
                  </a:lnTo>
                  <a:lnTo>
                    <a:pt x="2" y="2"/>
                  </a:lnTo>
                  <a:close/>
                </a:path>
              </a:pathLst>
            </a:custGeom>
            <a:solidFill>
              <a:srgbClr val="F3A7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4" name="Freeform 1171"/>
            <p:cNvSpPr>
              <a:spLocks/>
            </p:cNvSpPr>
            <p:nvPr/>
          </p:nvSpPr>
          <p:spPr bwMode="auto">
            <a:xfrm>
              <a:off x="953" y="1241"/>
              <a:ext cx="1015" cy="268"/>
            </a:xfrm>
            <a:custGeom>
              <a:avLst/>
              <a:gdLst>
                <a:gd name="T0" fmla="*/ 996 w 1015"/>
                <a:gd name="T1" fmla="*/ 15 h 535"/>
                <a:gd name="T2" fmla="*/ 0 w 1015"/>
                <a:gd name="T3" fmla="*/ 0 h 535"/>
                <a:gd name="T4" fmla="*/ 18 w 1015"/>
                <a:gd name="T5" fmla="*/ 3 h 535"/>
                <a:gd name="T6" fmla="*/ 1015 w 1015"/>
                <a:gd name="T7" fmla="*/ 17 h 535"/>
                <a:gd name="T8" fmla="*/ 996 w 1015"/>
                <a:gd name="T9" fmla="*/ 15 h 5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5" h="535">
                  <a:moveTo>
                    <a:pt x="996" y="463"/>
                  </a:moveTo>
                  <a:lnTo>
                    <a:pt x="0" y="0"/>
                  </a:lnTo>
                  <a:lnTo>
                    <a:pt x="18" y="70"/>
                  </a:lnTo>
                  <a:lnTo>
                    <a:pt x="1015" y="535"/>
                  </a:lnTo>
                  <a:lnTo>
                    <a:pt x="996" y="4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5" name="Freeform 1172"/>
            <p:cNvSpPr>
              <a:spLocks/>
            </p:cNvSpPr>
            <p:nvPr/>
          </p:nvSpPr>
          <p:spPr bwMode="auto">
            <a:xfrm>
              <a:off x="1966" y="867"/>
              <a:ext cx="362" cy="642"/>
            </a:xfrm>
            <a:custGeom>
              <a:avLst/>
              <a:gdLst>
                <a:gd name="T0" fmla="*/ 2 w 362"/>
                <a:gd name="T1" fmla="*/ 41 h 1283"/>
                <a:gd name="T2" fmla="*/ 362 w 362"/>
                <a:gd name="T3" fmla="*/ 1 h 1283"/>
                <a:gd name="T4" fmla="*/ 328 w 362"/>
                <a:gd name="T5" fmla="*/ 0 h 1283"/>
                <a:gd name="T6" fmla="*/ 320 w 362"/>
                <a:gd name="T7" fmla="*/ 1 h 1283"/>
                <a:gd name="T8" fmla="*/ 321 w 362"/>
                <a:gd name="T9" fmla="*/ 2 h 1283"/>
                <a:gd name="T10" fmla="*/ 321 w 362"/>
                <a:gd name="T11" fmla="*/ 2 h 1283"/>
                <a:gd name="T12" fmla="*/ 318 w 362"/>
                <a:gd name="T13" fmla="*/ 2 h 1283"/>
                <a:gd name="T14" fmla="*/ 314 w 362"/>
                <a:gd name="T15" fmla="*/ 3 h 1283"/>
                <a:gd name="T16" fmla="*/ 309 w 362"/>
                <a:gd name="T17" fmla="*/ 4 h 1283"/>
                <a:gd name="T18" fmla="*/ 302 w 362"/>
                <a:gd name="T19" fmla="*/ 5 h 1283"/>
                <a:gd name="T20" fmla="*/ 293 w 362"/>
                <a:gd name="T21" fmla="*/ 6 h 1283"/>
                <a:gd name="T22" fmla="*/ 282 w 362"/>
                <a:gd name="T23" fmla="*/ 8 h 1283"/>
                <a:gd name="T24" fmla="*/ 269 w 362"/>
                <a:gd name="T25" fmla="*/ 9 h 1283"/>
                <a:gd name="T26" fmla="*/ 255 w 362"/>
                <a:gd name="T27" fmla="*/ 11 h 1283"/>
                <a:gd name="T28" fmla="*/ 239 w 362"/>
                <a:gd name="T29" fmla="*/ 13 h 1283"/>
                <a:gd name="T30" fmla="*/ 224 w 362"/>
                <a:gd name="T31" fmla="*/ 15 h 1283"/>
                <a:gd name="T32" fmla="*/ 205 w 362"/>
                <a:gd name="T33" fmla="*/ 17 h 1283"/>
                <a:gd name="T34" fmla="*/ 186 w 362"/>
                <a:gd name="T35" fmla="*/ 20 h 1283"/>
                <a:gd name="T36" fmla="*/ 166 w 362"/>
                <a:gd name="T37" fmla="*/ 22 h 1283"/>
                <a:gd name="T38" fmla="*/ 145 w 362"/>
                <a:gd name="T39" fmla="*/ 24 h 1283"/>
                <a:gd name="T40" fmla="*/ 122 w 362"/>
                <a:gd name="T41" fmla="*/ 27 h 1283"/>
                <a:gd name="T42" fmla="*/ 98 w 362"/>
                <a:gd name="T43" fmla="*/ 30 h 1283"/>
                <a:gd name="T44" fmla="*/ 75 w 362"/>
                <a:gd name="T45" fmla="*/ 32 h 1283"/>
                <a:gd name="T46" fmla="*/ 50 w 362"/>
                <a:gd name="T47" fmla="*/ 35 h 1283"/>
                <a:gd name="T48" fmla="*/ 26 w 362"/>
                <a:gd name="T49" fmla="*/ 38 h 1283"/>
                <a:gd name="T50" fmla="*/ 0 w 362"/>
                <a:gd name="T51" fmla="*/ 41 h 1283"/>
                <a:gd name="T52" fmla="*/ 2 w 362"/>
                <a:gd name="T53" fmla="*/ 41 h 12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 h="1283">
                  <a:moveTo>
                    <a:pt x="2" y="1283"/>
                  </a:moveTo>
                  <a:lnTo>
                    <a:pt x="362" y="14"/>
                  </a:lnTo>
                  <a:lnTo>
                    <a:pt x="328" y="0"/>
                  </a:lnTo>
                  <a:lnTo>
                    <a:pt x="320" y="29"/>
                  </a:lnTo>
                  <a:lnTo>
                    <a:pt x="321" y="33"/>
                  </a:lnTo>
                  <a:lnTo>
                    <a:pt x="321" y="43"/>
                  </a:lnTo>
                  <a:lnTo>
                    <a:pt x="318" y="60"/>
                  </a:lnTo>
                  <a:lnTo>
                    <a:pt x="314" y="83"/>
                  </a:lnTo>
                  <a:lnTo>
                    <a:pt x="309" y="112"/>
                  </a:lnTo>
                  <a:lnTo>
                    <a:pt x="302" y="147"/>
                  </a:lnTo>
                  <a:lnTo>
                    <a:pt x="293" y="188"/>
                  </a:lnTo>
                  <a:lnTo>
                    <a:pt x="282" y="233"/>
                  </a:lnTo>
                  <a:lnTo>
                    <a:pt x="269" y="284"/>
                  </a:lnTo>
                  <a:lnTo>
                    <a:pt x="255" y="342"/>
                  </a:lnTo>
                  <a:lnTo>
                    <a:pt x="239" y="402"/>
                  </a:lnTo>
                  <a:lnTo>
                    <a:pt x="224" y="467"/>
                  </a:lnTo>
                  <a:lnTo>
                    <a:pt x="205" y="538"/>
                  </a:lnTo>
                  <a:lnTo>
                    <a:pt x="186" y="610"/>
                  </a:lnTo>
                  <a:lnTo>
                    <a:pt x="166" y="688"/>
                  </a:lnTo>
                  <a:lnTo>
                    <a:pt x="145" y="768"/>
                  </a:lnTo>
                  <a:lnTo>
                    <a:pt x="122" y="849"/>
                  </a:lnTo>
                  <a:lnTo>
                    <a:pt x="98" y="932"/>
                  </a:lnTo>
                  <a:lnTo>
                    <a:pt x="75" y="1019"/>
                  </a:lnTo>
                  <a:lnTo>
                    <a:pt x="50" y="1106"/>
                  </a:lnTo>
                  <a:lnTo>
                    <a:pt x="26" y="1195"/>
                  </a:lnTo>
                  <a:lnTo>
                    <a:pt x="0" y="1282"/>
                  </a:lnTo>
                  <a:lnTo>
                    <a:pt x="2" y="1283"/>
                  </a:lnTo>
                  <a:close/>
                </a:path>
              </a:pathLst>
            </a:custGeom>
            <a:solidFill>
              <a:srgbClr val="BC43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6" name="Freeform 1173"/>
            <p:cNvSpPr>
              <a:spLocks/>
            </p:cNvSpPr>
            <p:nvPr/>
          </p:nvSpPr>
          <p:spPr bwMode="auto">
            <a:xfrm>
              <a:off x="1966" y="882"/>
              <a:ext cx="321" cy="626"/>
            </a:xfrm>
            <a:custGeom>
              <a:avLst/>
              <a:gdLst>
                <a:gd name="T0" fmla="*/ 320 w 321"/>
                <a:gd name="T1" fmla="*/ 0 h 1253"/>
                <a:gd name="T2" fmla="*/ 321 w 321"/>
                <a:gd name="T3" fmla="*/ 0 h 1253"/>
                <a:gd name="T4" fmla="*/ 321 w 321"/>
                <a:gd name="T5" fmla="*/ 0 h 1253"/>
                <a:gd name="T6" fmla="*/ 318 w 321"/>
                <a:gd name="T7" fmla="*/ 0 h 1253"/>
                <a:gd name="T8" fmla="*/ 314 w 321"/>
                <a:gd name="T9" fmla="*/ 1 h 1253"/>
                <a:gd name="T10" fmla="*/ 309 w 321"/>
                <a:gd name="T11" fmla="*/ 2 h 1253"/>
                <a:gd name="T12" fmla="*/ 302 w 321"/>
                <a:gd name="T13" fmla="*/ 3 h 1253"/>
                <a:gd name="T14" fmla="*/ 293 w 321"/>
                <a:gd name="T15" fmla="*/ 4 h 1253"/>
                <a:gd name="T16" fmla="*/ 282 w 321"/>
                <a:gd name="T17" fmla="*/ 6 h 1253"/>
                <a:gd name="T18" fmla="*/ 269 w 321"/>
                <a:gd name="T19" fmla="*/ 7 h 1253"/>
                <a:gd name="T20" fmla="*/ 255 w 321"/>
                <a:gd name="T21" fmla="*/ 9 h 1253"/>
                <a:gd name="T22" fmla="*/ 239 w 321"/>
                <a:gd name="T23" fmla="*/ 11 h 1253"/>
                <a:gd name="T24" fmla="*/ 224 w 321"/>
                <a:gd name="T25" fmla="*/ 13 h 1253"/>
                <a:gd name="T26" fmla="*/ 205 w 321"/>
                <a:gd name="T27" fmla="*/ 15 h 1253"/>
                <a:gd name="T28" fmla="*/ 186 w 321"/>
                <a:gd name="T29" fmla="*/ 18 h 1253"/>
                <a:gd name="T30" fmla="*/ 166 w 321"/>
                <a:gd name="T31" fmla="*/ 20 h 1253"/>
                <a:gd name="T32" fmla="*/ 145 w 321"/>
                <a:gd name="T33" fmla="*/ 23 h 1253"/>
                <a:gd name="T34" fmla="*/ 122 w 321"/>
                <a:gd name="T35" fmla="*/ 25 h 1253"/>
                <a:gd name="T36" fmla="*/ 98 w 321"/>
                <a:gd name="T37" fmla="*/ 28 h 1253"/>
                <a:gd name="T38" fmla="*/ 75 w 321"/>
                <a:gd name="T39" fmla="*/ 30 h 1253"/>
                <a:gd name="T40" fmla="*/ 50 w 321"/>
                <a:gd name="T41" fmla="*/ 33 h 1253"/>
                <a:gd name="T42" fmla="*/ 26 w 321"/>
                <a:gd name="T43" fmla="*/ 36 h 1253"/>
                <a:gd name="T44" fmla="*/ 0 w 321"/>
                <a:gd name="T45" fmla="*/ 39 h 1253"/>
                <a:gd name="T46" fmla="*/ 0 w 321"/>
                <a:gd name="T47" fmla="*/ 39 h 1253"/>
                <a:gd name="T48" fmla="*/ 26 w 321"/>
                <a:gd name="T49" fmla="*/ 36 h 1253"/>
                <a:gd name="T50" fmla="*/ 51 w 321"/>
                <a:gd name="T51" fmla="*/ 33 h 1253"/>
                <a:gd name="T52" fmla="*/ 75 w 321"/>
                <a:gd name="T53" fmla="*/ 30 h 1253"/>
                <a:gd name="T54" fmla="*/ 99 w 321"/>
                <a:gd name="T55" fmla="*/ 28 h 1253"/>
                <a:gd name="T56" fmla="*/ 123 w 321"/>
                <a:gd name="T57" fmla="*/ 25 h 1253"/>
                <a:gd name="T58" fmla="*/ 146 w 321"/>
                <a:gd name="T59" fmla="*/ 22 h 1253"/>
                <a:gd name="T60" fmla="*/ 167 w 321"/>
                <a:gd name="T61" fmla="*/ 20 h 1253"/>
                <a:gd name="T62" fmla="*/ 187 w 321"/>
                <a:gd name="T63" fmla="*/ 17 h 1253"/>
                <a:gd name="T64" fmla="*/ 207 w 321"/>
                <a:gd name="T65" fmla="*/ 15 h 1253"/>
                <a:gd name="T66" fmla="*/ 225 w 321"/>
                <a:gd name="T67" fmla="*/ 13 h 1253"/>
                <a:gd name="T68" fmla="*/ 241 w 321"/>
                <a:gd name="T69" fmla="*/ 11 h 1253"/>
                <a:gd name="T70" fmla="*/ 256 w 321"/>
                <a:gd name="T71" fmla="*/ 9 h 1253"/>
                <a:gd name="T72" fmla="*/ 269 w 321"/>
                <a:gd name="T73" fmla="*/ 7 h 1253"/>
                <a:gd name="T74" fmla="*/ 280 w 321"/>
                <a:gd name="T75" fmla="*/ 6 h 1253"/>
                <a:gd name="T76" fmla="*/ 290 w 321"/>
                <a:gd name="T77" fmla="*/ 4 h 1253"/>
                <a:gd name="T78" fmla="*/ 299 w 321"/>
                <a:gd name="T79" fmla="*/ 3 h 1253"/>
                <a:gd name="T80" fmla="*/ 306 w 321"/>
                <a:gd name="T81" fmla="*/ 2 h 1253"/>
                <a:gd name="T82" fmla="*/ 310 w 321"/>
                <a:gd name="T83" fmla="*/ 2 h 1253"/>
                <a:gd name="T84" fmla="*/ 311 w 321"/>
                <a:gd name="T85" fmla="*/ 1 h 1253"/>
                <a:gd name="T86" fmla="*/ 313 w 321"/>
                <a:gd name="T87" fmla="*/ 1 h 1253"/>
                <a:gd name="T88" fmla="*/ 311 w 321"/>
                <a:gd name="T89" fmla="*/ 0 h 1253"/>
                <a:gd name="T90" fmla="*/ 320 w 321"/>
                <a:gd name="T91" fmla="*/ 0 h 12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21" h="1253">
                  <a:moveTo>
                    <a:pt x="320" y="0"/>
                  </a:moveTo>
                  <a:lnTo>
                    <a:pt x="321" y="4"/>
                  </a:lnTo>
                  <a:lnTo>
                    <a:pt x="321" y="14"/>
                  </a:lnTo>
                  <a:lnTo>
                    <a:pt x="318" y="31"/>
                  </a:lnTo>
                  <a:lnTo>
                    <a:pt x="314" y="54"/>
                  </a:lnTo>
                  <a:lnTo>
                    <a:pt x="309" y="83"/>
                  </a:lnTo>
                  <a:lnTo>
                    <a:pt x="302" y="118"/>
                  </a:lnTo>
                  <a:lnTo>
                    <a:pt x="293" y="159"/>
                  </a:lnTo>
                  <a:lnTo>
                    <a:pt x="282" y="204"/>
                  </a:lnTo>
                  <a:lnTo>
                    <a:pt x="269" y="255"/>
                  </a:lnTo>
                  <a:lnTo>
                    <a:pt x="255" y="313"/>
                  </a:lnTo>
                  <a:lnTo>
                    <a:pt x="239" y="373"/>
                  </a:lnTo>
                  <a:lnTo>
                    <a:pt x="224" y="438"/>
                  </a:lnTo>
                  <a:lnTo>
                    <a:pt x="205" y="509"/>
                  </a:lnTo>
                  <a:lnTo>
                    <a:pt x="186" y="581"/>
                  </a:lnTo>
                  <a:lnTo>
                    <a:pt x="166" y="659"/>
                  </a:lnTo>
                  <a:lnTo>
                    <a:pt x="145" y="739"/>
                  </a:lnTo>
                  <a:lnTo>
                    <a:pt x="122" y="820"/>
                  </a:lnTo>
                  <a:lnTo>
                    <a:pt x="98" y="903"/>
                  </a:lnTo>
                  <a:lnTo>
                    <a:pt x="75" y="990"/>
                  </a:lnTo>
                  <a:lnTo>
                    <a:pt x="50" y="1077"/>
                  </a:lnTo>
                  <a:lnTo>
                    <a:pt x="26" y="1166"/>
                  </a:lnTo>
                  <a:lnTo>
                    <a:pt x="0" y="1253"/>
                  </a:lnTo>
                  <a:lnTo>
                    <a:pt x="26" y="1162"/>
                  </a:lnTo>
                  <a:lnTo>
                    <a:pt x="51" y="1073"/>
                  </a:lnTo>
                  <a:lnTo>
                    <a:pt x="75" y="985"/>
                  </a:lnTo>
                  <a:lnTo>
                    <a:pt x="99" y="896"/>
                  </a:lnTo>
                  <a:lnTo>
                    <a:pt x="123" y="811"/>
                  </a:lnTo>
                  <a:lnTo>
                    <a:pt x="146" y="728"/>
                  </a:lnTo>
                  <a:lnTo>
                    <a:pt x="167" y="648"/>
                  </a:lnTo>
                  <a:lnTo>
                    <a:pt x="187" y="570"/>
                  </a:lnTo>
                  <a:lnTo>
                    <a:pt x="207" y="498"/>
                  </a:lnTo>
                  <a:lnTo>
                    <a:pt x="225" y="427"/>
                  </a:lnTo>
                  <a:lnTo>
                    <a:pt x="241" y="364"/>
                  </a:lnTo>
                  <a:lnTo>
                    <a:pt x="256" y="304"/>
                  </a:lnTo>
                  <a:lnTo>
                    <a:pt x="269" y="250"/>
                  </a:lnTo>
                  <a:lnTo>
                    <a:pt x="280" y="201"/>
                  </a:lnTo>
                  <a:lnTo>
                    <a:pt x="290" y="157"/>
                  </a:lnTo>
                  <a:lnTo>
                    <a:pt x="299" y="119"/>
                  </a:lnTo>
                  <a:lnTo>
                    <a:pt x="306" y="89"/>
                  </a:lnTo>
                  <a:lnTo>
                    <a:pt x="310" y="65"/>
                  </a:lnTo>
                  <a:lnTo>
                    <a:pt x="311" y="47"/>
                  </a:lnTo>
                  <a:lnTo>
                    <a:pt x="313" y="36"/>
                  </a:lnTo>
                  <a:lnTo>
                    <a:pt x="311" y="31"/>
                  </a:lnTo>
                  <a:lnTo>
                    <a:pt x="320" y="0"/>
                  </a:lnTo>
                  <a:close/>
                </a:path>
              </a:pathLst>
            </a:custGeom>
            <a:solidFill>
              <a:srgbClr val="BE47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7" name="Freeform 1174"/>
            <p:cNvSpPr>
              <a:spLocks/>
            </p:cNvSpPr>
            <p:nvPr/>
          </p:nvSpPr>
          <p:spPr bwMode="auto">
            <a:xfrm>
              <a:off x="1965" y="897"/>
              <a:ext cx="314" cy="611"/>
            </a:xfrm>
            <a:custGeom>
              <a:avLst/>
              <a:gdLst>
                <a:gd name="T0" fmla="*/ 1 w 314"/>
                <a:gd name="T1" fmla="*/ 39 h 1222"/>
                <a:gd name="T2" fmla="*/ 27 w 314"/>
                <a:gd name="T3" fmla="*/ 36 h 1222"/>
                <a:gd name="T4" fmla="*/ 52 w 314"/>
                <a:gd name="T5" fmla="*/ 33 h 1222"/>
                <a:gd name="T6" fmla="*/ 76 w 314"/>
                <a:gd name="T7" fmla="*/ 30 h 1222"/>
                <a:gd name="T8" fmla="*/ 100 w 314"/>
                <a:gd name="T9" fmla="*/ 28 h 1222"/>
                <a:gd name="T10" fmla="*/ 124 w 314"/>
                <a:gd name="T11" fmla="*/ 25 h 1222"/>
                <a:gd name="T12" fmla="*/ 147 w 314"/>
                <a:gd name="T13" fmla="*/ 22 h 1222"/>
                <a:gd name="T14" fmla="*/ 168 w 314"/>
                <a:gd name="T15" fmla="*/ 20 h 1222"/>
                <a:gd name="T16" fmla="*/ 188 w 314"/>
                <a:gd name="T17" fmla="*/ 17 h 1222"/>
                <a:gd name="T18" fmla="*/ 208 w 314"/>
                <a:gd name="T19" fmla="*/ 15 h 1222"/>
                <a:gd name="T20" fmla="*/ 226 w 314"/>
                <a:gd name="T21" fmla="*/ 13 h 1222"/>
                <a:gd name="T22" fmla="*/ 242 w 314"/>
                <a:gd name="T23" fmla="*/ 11 h 1222"/>
                <a:gd name="T24" fmla="*/ 257 w 314"/>
                <a:gd name="T25" fmla="*/ 9 h 1222"/>
                <a:gd name="T26" fmla="*/ 270 w 314"/>
                <a:gd name="T27" fmla="*/ 7 h 1222"/>
                <a:gd name="T28" fmla="*/ 281 w 314"/>
                <a:gd name="T29" fmla="*/ 6 h 1222"/>
                <a:gd name="T30" fmla="*/ 291 w 314"/>
                <a:gd name="T31" fmla="*/ 4 h 1222"/>
                <a:gd name="T32" fmla="*/ 300 w 314"/>
                <a:gd name="T33" fmla="*/ 3 h 1222"/>
                <a:gd name="T34" fmla="*/ 307 w 314"/>
                <a:gd name="T35" fmla="*/ 2 h 1222"/>
                <a:gd name="T36" fmla="*/ 311 w 314"/>
                <a:gd name="T37" fmla="*/ 2 h 1222"/>
                <a:gd name="T38" fmla="*/ 312 w 314"/>
                <a:gd name="T39" fmla="*/ 1 h 1222"/>
                <a:gd name="T40" fmla="*/ 314 w 314"/>
                <a:gd name="T41" fmla="*/ 1 h 1222"/>
                <a:gd name="T42" fmla="*/ 312 w 314"/>
                <a:gd name="T43" fmla="*/ 0 h 1222"/>
                <a:gd name="T44" fmla="*/ 303 w 314"/>
                <a:gd name="T45" fmla="*/ 1 h 1222"/>
                <a:gd name="T46" fmla="*/ 304 w 314"/>
                <a:gd name="T47" fmla="*/ 2 h 1222"/>
                <a:gd name="T48" fmla="*/ 304 w 314"/>
                <a:gd name="T49" fmla="*/ 2 h 1222"/>
                <a:gd name="T50" fmla="*/ 301 w 314"/>
                <a:gd name="T51" fmla="*/ 3 h 1222"/>
                <a:gd name="T52" fmla="*/ 297 w 314"/>
                <a:gd name="T53" fmla="*/ 3 h 1222"/>
                <a:gd name="T54" fmla="*/ 291 w 314"/>
                <a:gd name="T55" fmla="*/ 4 h 1222"/>
                <a:gd name="T56" fmla="*/ 283 w 314"/>
                <a:gd name="T57" fmla="*/ 5 h 1222"/>
                <a:gd name="T58" fmla="*/ 273 w 314"/>
                <a:gd name="T59" fmla="*/ 7 h 1222"/>
                <a:gd name="T60" fmla="*/ 262 w 314"/>
                <a:gd name="T61" fmla="*/ 8 h 1222"/>
                <a:gd name="T62" fmla="*/ 249 w 314"/>
                <a:gd name="T63" fmla="*/ 10 h 1222"/>
                <a:gd name="T64" fmla="*/ 235 w 314"/>
                <a:gd name="T65" fmla="*/ 12 h 1222"/>
                <a:gd name="T66" fmla="*/ 219 w 314"/>
                <a:gd name="T67" fmla="*/ 14 h 1222"/>
                <a:gd name="T68" fmla="*/ 201 w 314"/>
                <a:gd name="T69" fmla="*/ 16 h 1222"/>
                <a:gd name="T70" fmla="*/ 182 w 314"/>
                <a:gd name="T71" fmla="*/ 18 h 1222"/>
                <a:gd name="T72" fmla="*/ 163 w 314"/>
                <a:gd name="T73" fmla="*/ 20 h 1222"/>
                <a:gd name="T74" fmla="*/ 141 w 314"/>
                <a:gd name="T75" fmla="*/ 23 h 1222"/>
                <a:gd name="T76" fmla="*/ 120 w 314"/>
                <a:gd name="T77" fmla="*/ 25 h 1222"/>
                <a:gd name="T78" fmla="*/ 98 w 314"/>
                <a:gd name="T79" fmla="*/ 28 h 1222"/>
                <a:gd name="T80" fmla="*/ 74 w 314"/>
                <a:gd name="T81" fmla="*/ 30 h 1222"/>
                <a:gd name="T82" fmla="*/ 50 w 314"/>
                <a:gd name="T83" fmla="*/ 33 h 1222"/>
                <a:gd name="T84" fmla="*/ 25 w 314"/>
                <a:gd name="T85" fmla="*/ 36 h 1222"/>
                <a:gd name="T86" fmla="*/ 0 w 314"/>
                <a:gd name="T87" fmla="*/ 39 h 1222"/>
                <a:gd name="T88" fmla="*/ 1 w 314"/>
                <a:gd name="T89" fmla="*/ 39 h 12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14" h="1222">
                  <a:moveTo>
                    <a:pt x="1" y="1222"/>
                  </a:moveTo>
                  <a:lnTo>
                    <a:pt x="27" y="1131"/>
                  </a:lnTo>
                  <a:lnTo>
                    <a:pt x="52" y="1042"/>
                  </a:lnTo>
                  <a:lnTo>
                    <a:pt x="76" y="954"/>
                  </a:lnTo>
                  <a:lnTo>
                    <a:pt x="100" y="865"/>
                  </a:lnTo>
                  <a:lnTo>
                    <a:pt x="124" y="780"/>
                  </a:lnTo>
                  <a:lnTo>
                    <a:pt x="147" y="697"/>
                  </a:lnTo>
                  <a:lnTo>
                    <a:pt x="168" y="617"/>
                  </a:lnTo>
                  <a:lnTo>
                    <a:pt x="188" y="539"/>
                  </a:lnTo>
                  <a:lnTo>
                    <a:pt x="208" y="467"/>
                  </a:lnTo>
                  <a:lnTo>
                    <a:pt x="226" y="396"/>
                  </a:lnTo>
                  <a:lnTo>
                    <a:pt x="242" y="333"/>
                  </a:lnTo>
                  <a:lnTo>
                    <a:pt x="257" y="273"/>
                  </a:lnTo>
                  <a:lnTo>
                    <a:pt x="270" y="219"/>
                  </a:lnTo>
                  <a:lnTo>
                    <a:pt x="281" y="170"/>
                  </a:lnTo>
                  <a:lnTo>
                    <a:pt x="291" y="126"/>
                  </a:lnTo>
                  <a:lnTo>
                    <a:pt x="300" y="88"/>
                  </a:lnTo>
                  <a:lnTo>
                    <a:pt x="307" y="58"/>
                  </a:lnTo>
                  <a:lnTo>
                    <a:pt x="311" y="34"/>
                  </a:lnTo>
                  <a:lnTo>
                    <a:pt x="312" y="16"/>
                  </a:lnTo>
                  <a:lnTo>
                    <a:pt x="314" y="5"/>
                  </a:lnTo>
                  <a:lnTo>
                    <a:pt x="312" y="0"/>
                  </a:lnTo>
                  <a:lnTo>
                    <a:pt x="303" y="32"/>
                  </a:lnTo>
                  <a:lnTo>
                    <a:pt x="304" y="38"/>
                  </a:lnTo>
                  <a:lnTo>
                    <a:pt x="304" y="49"/>
                  </a:lnTo>
                  <a:lnTo>
                    <a:pt x="301" y="65"/>
                  </a:lnTo>
                  <a:lnTo>
                    <a:pt x="297" y="88"/>
                  </a:lnTo>
                  <a:lnTo>
                    <a:pt x="291" y="119"/>
                  </a:lnTo>
                  <a:lnTo>
                    <a:pt x="283" y="155"/>
                  </a:lnTo>
                  <a:lnTo>
                    <a:pt x="273" y="197"/>
                  </a:lnTo>
                  <a:lnTo>
                    <a:pt x="262" y="244"/>
                  </a:lnTo>
                  <a:lnTo>
                    <a:pt x="249" y="298"/>
                  </a:lnTo>
                  <a:lnTo>
                    <a:pt x="235" y="356"/>
                  </a:lnTo>
                  <a:lnTo>
                    <a:pt x="219" y="420"/>
                  </a:lnTo>
                  <a:lnTo>
                    <a:pt x="201" y="487"/>
                  </a:lnTo>
                  <a:lnTo>
                    <a:pt x="182" y="557"/>
                  </a:lnTo>
                  <a:lnTo>
                    <a:pt x="163" y="633"/>
                  </a:lnTo>
                  <a:lnTo>
                    <a:pt x="141" y="711"/>
                  </a:lnTo>
                  <a:lnTo>
                    <a:pt x="120" y="791"/>
                  </a:lnTo>
                  <a:lnTo>
                    <a:pt x="98" y="874"/>
                  </a:lnTo>
                  <a:lnTo>
                    <a:pt x="74" y="959"/>
                  </a:lnTo>
                  <a:lnTo>
                    <a:pt x="50" y="1046"/>
                  </a:lnTo>
                  <a:lnTo>
                    <a:pt x="25" y="1133"/>
                  </a:lnTo>
                  <a:lnTo>
                    <a:pt x="0" y="1222"/>
                  </a:lnTo>
                  <a:lnTo>
                    <a:pt x="1" y="1222"/>
                  </a:lnTo>
                  <a:close/>
                </a:path>
              </a:pathLst>
            </a:custGeom>
            <a:solidFill>
              <a:srgbClr val="C14C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8" name="Freeform 1175"/>
            <p:cNvSpPr>
              <a:spLocks/>
            </p:cNvSpPr>
            <p:nvPr/>
          </p:nvSpPr>
          <p:spPr bwMode="auto">
            <a:xfrm>
              <a:off x="1964" y="914"/>
              <a:ext cx="305" cy="594"/>
            </a:xfrm>
            <a:custGeom>
              <a:avLst/>
              <a:gdLst>
                <a:gd name="T0" fmla="*/ 304 w 305"/>
                <a:gd name="T1" fmla="*/ 0 h 1190"/>
                <a:gd name="T2" fmla="*/ 305 w 305"/>
                <a:gd name="T3" fmla="*/ 0 h 1190"/>
                <a:gd name="T4" fmla="*/ 305 w 305"/>
                <a:gd name="T5" fmla="*/ 0 h 1190"/>
                <a:gd name="T6" fmla="*/ 302 w 305"/>
                <a:gd name="T7" fmla="*/ 1 h 1190"/>
                <a:gd name="T8" fmla="*/ 298 w 305"/>
                <a:gd name="T9" fmla="*/ 1 h 1190"/>
                <a:gd name="T10" fmla="*/ 292 w 305"/>
                <a:gd name="T11" fmla="*/ 2 h 1190"/>
                <a:gd name="T12" fmla="*/ 284 w 305"/>
                <a:gd name="T13" fmla="*/ 3 h 1190"/>
                <a:gd name="T14" fmla="*/ 274 w 305"/>
                <a:gd name="T15" fmla="*/ 5 h 1190"/>
                <a:gd name="T16" fmla="*/ 263 w 305"/>
                <a:gd name="T17" fmla="*/ 6 h 1190"/>
                <a:gd name="T18" fmla="*/ 250 w 305"/>
                <a:gd name="T19" fmla="*/ 8 h 1190"/>
                <a:gd name="T20" fmla="*/ 236 w 305"/>
                <a:gd name="T21" fmla="*/ 10 h 1190"/>
                <a:gd name="T22" fmla="*/ 220 w 305"/>
                <a:gd name="T23" fmla="*/ 12 h 1190"/>
                <a:gd name="T24" fmla="*/ 202 w 305"/>
                <a:gd name="T25" fmla="*/ 14 h 1190"/>
                <a:gd name="T26" fmla="*/ 183 w 305"/>
                <a:gd name="T27" fmla="*/ 16 h 1190"/>
                <a:gd name="T28" fmla="*/ 164 w 305"/>
                <a:gd name="T29" fmla="*/ 18 h 1190"/>
                <a:gd name="T30" fmla="*/ 142 w 305"/>
                <a:gd name="T31" fmla="*/ 21 h 1190"/>
                <a:gd name="T32" fmla="*/ 121 w 305"/>
                <a:gd name="T33" fmla="*/ 23 h 1190"/>
                <a:gd name="T34" fmla="*/ 99 w 305"/>
                <a:gd name="T35" fmla="*/ 26 h 1190"/>
                <a:gd name="T36" fmla="*/ 75 w 305"/>
                <a:gd name="T37" fmla="*/ 28 h 1190"/>
                <a:gd name="T38" fmla="*/ 51 w 305"/>
                <a:gd name="T39" fmla="*/ 31 h 1190"/>
                <a:gd name="T40" fmla="*/ 26 w 305"/>
                <a:gd name="T41" fmla="*/ 34 h 1190"/>
                <a:gd name="T42" fmla="*/ 1 w 305"/>
                <a:gd name="T43" fmla="*/ 37 h 1190"/>
                <a:gd name="T44" fmla="*/ 0 w 305"/>
                <a:gd name="T45" fmla="*/ 37 h 1190"/>
                <a:gd name="T46" fmla="*/ 24 w 305"/>
                <a:gd name="T47" fmla="*/ 34 h 1190"/>
                <a:gd name="T48" fmla="*/ 48 w 305"/>
                <a:gd name="T49" fmla="*/ 31 h 1190"/>
                <a:gd name="T50" fmla="*/ 72 w 305"/>
                <a:gd name="T51" fmla="*/ 29 h 1190"/>
                <a:gd name="T52" fmla="*/ 94 w 305"/>
                <a:gd name="T53" fmla="*/ 26 h 1190"/>
                <a:gd name="T54" fmla="*/ 117 w 305"/>
                <a:gd name="T55" fmla="*/ 24 h 1190"/>
                <a:gd name="T56" fmla="*/ 138 w 305"/>
                <a:gd name="T57" fmla="*/ 21 h 1190"/>
                <a:gd name="T58" fmla="*/ 158 w 305"/>
                <a:gd name="T59" fmla="*/ 19 h 1190"/>
                <a:gd name="T60" fmla="*/ 178 w 305"/>
                <a:gd name="T61" fmla="*/ 17 h 1190"/>
                <a:gd name="T62" fmla="*/ 196 w 305"/>
                <a:gd name="T63" fmla="*/ 14 h 1190"/>
                <a:gd name="T64" fmla="*/ 213 w 305"/>
                <a:gd name="T65" fmla="*/ 12 h 1190"/>
                <a:gd name="T66" fmla="*/ 229 w 305"/>
                <a:gd name="T67" fmla="*/ 10 h 1190"/>
                <a:gd name="T68" fmla="*/ 243 w 305"/>
                <a:gd name="T69" fmla="*/ 9 h 1190"/>
                <a:gd name="T70" fmla="*/ 254 w 305"/>
                <a:gd name="T71" fmla="*/ 7 h 1190"/>
                <a:gd name="T72" fmla="*/ 265 w 305"/>
                <a:gd name="T73" fmla="*/ 6 h 1190"/>
                <a:gd name="T74" fmla="*/ 275 w 305"/>
                <a:gd name="T75" fmla="*/ 4 h 1190"/>
                <a:gd name="T76" fmla="*/ 282 w 305"/>
                <a:gd name="T77" fmla="*/ 3 h 1190"/>
                <a:gd name="T78" fmla="*/ 288 w 305"/>
                <a:gd name="T79" fmla="*/ 2 h 1190"/>
                <a:gd name="T80" fmla="*/ 292 w 305"/>
                <a:gd name="T81" fmla="*/ 2 h 1190"/>
                <a:gd name="T82" fmla="*/ 295 w 305"/>
                <a:gd name="T83" fmla="*/ 1 h 1190"/>
                <a:gd name="T84" fmla="*/ 295 w 305"/>
                <a:gd name="T85" fmla="*/ 1 h 1190"/>
                <a:gd name="T86" fmla="*/ 294 w 305"/>
                <a:gd name="T87" fmla="*/ 1 h 1190"/>
                <a:gd name="T88" fmla="*/ 304 w 305"/>
                <a:gd name="T89" fmla="*/ 0 h 11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05" h="1190">
                  <a:moveTo>
                    <a:pt x="304" y="0"/>
                  </a:moveTo>
                  <a:lnTo>
                    <a:pt x="305" y="6"/>
                  </a:lnTo>
                  <a:lnTo>
                    <a:pt x="305" y="17"/>
                  </a:lnTo>
                  <a:lnTo>
                    <a:pt x="302" y="33"/>
                  </a:lnTo>
                  <a:lnTo>
                    <a:pt x="298" y="56"/>
                  </a:lnTo>
                  <a:lnTo>
                    <a:pt x="292" y="87"/>
                  </a:lnTo>
                  <a:lnTo>
                    <a:pt x="284" y="123"/>
                  </a:lnTo>
                  <a:lnTo>
                    <a:pt x="274" y="165"/>
                  </a:lnTo>
                  <a:lnTo>
                    <a:pt x="263" y="212"/>
                  </a:lnTo>
                  <a:lnTo>
                    <a:pt x="250" y="266"/>
                  </a:lnTo>
                  <a:lnTo>
                    <a:pt x="236" y="324"/>
                  </a:lnTo>
                  <a:lnTo>
                    <a:pt x="220" y="388"/>
                  </a:lnTo>
                  <a:lnTo>
                    <a:pt x="202" y="455"/>
                  </a:lnTo>
                  <a:lnTo>
                    <a:pt x="183" y="525"/>
                  </a:lnTo>
                  <a:lnTo>
                    <a:pt x="164" y="601"/>
                  </a:lnTo>
                  <a:lnTo>
                    <a:pt x="142" y="679"/>
                  </a:lnTo>
                  <a:lnTo>
                    <a:pt x="121" y="759"/>
                  </a:lnTo>
                  <a:lnTo>
                    <a:pt x="99" y="842"/>
                  </a:lnTo>
                  <a:lnTo>
                    <a:pt x="75" y="927"/>
                  </a:lnTo>
                  <a:lnTo>
                    <a:pt x="51" y="1014"/>
                  </a:lnTo>
                  <a:lnTo>
                    <a:pt x="26" y="1101"/>
                  </a:lnTo>
                  <a:lnTo>
                    <a:pt x="1" y="1190"/>
                  </a:lnTo>
                  <a:lnTo>
                    <a:pt x="0" y="1190"/>
                  </a:lnTo>
                  <a:lnTo>
                    <a:pt x="24" y="1105"/>
                  </a:lnTo>
                  <a:lnTo>
                    <a:pt x="48" y="1019"/>
                  </a:lnTo>
                  <a:lnTo>
                    <a:pt x="72" y="934"/>
                  </a:lnTo>
                  <a:lnTo>
                    <a:pt x="94" y="853"/>
                  </a:lnTo>
                  <a:lnTo>
                    <a:pt x="117" y="771"/>
                  </a:lnTo>
                  <a:lnTo>
                    <a:pt x="138" y="694"/>
                  </a:lnTo>
                  <a:lnTo>
                    <a:pt x="158" y="618"/>
                  </a:lnTo>
                  <a:lnTo>
                    <a:pt x="178" y="545"/>
                  </a:lnTo>
                  <a:lnTo>
                    <a:pt x="196" y="475"/>
                  </a:lnTo>
                  <a:lnTo>
                    <a:pt x="213" y="409"/>
                  </a:lnTo>
                  <a:lnTo>
                    <a:pt x="229" y="350"/>
                  </a:lnTo>
                  <a:lnTo>
                    <a:pt x="243" y="292"/>
                  </a:lnTo>
                  <a:lnTo>
                    <a:pt x="254" y="241"/>
                  </a:lnTo>
                  <a:lnTo>
                    <a:pt x="265" y="194"/>
                  </a:lnTo>
                  <a:lnTo>
                    <a:pt x="275" y="154"/>
                  </a:lnTo>
                  <a:lnTo>
                    <a:pt x="282" y="118"/>
                  </a:lnTo>
                  <a:lnTo>
                    <a:pt x="288" y="89"/>
                  </a:lnTo>
                  <a:lnTo>
                    <a:pt x="292" y="67"/>
                  </a:lnTo>
                  <a:lnTo>
                    <a:pt x="295" y="49"/>
                  </a:lnTo>
                  <a:lnTo>
                    <a:pt x="295" y="38"/>
                  </a:lnTo>
                  <a:lnTo>
                    <a:pt x="294" y="35"/>
                  </a:lnTo>
                  <a:lnTo>
                    <a:pt x="304" y="0"/>
                  </a:lnTo>
                  <a:close/>
                </a:path>
              </a:pathLst>
            </a:custGeom>
            <a:solidFill>
              <a:srgbClr val="C351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79" name="Freeform 1176"/>
            <p:cNvSpPr>
              <a:spLocks/>
            </p:cNvSpPr>
            <p:nvPr/>
          </p:nvSpPr>
          <p:spPr bwMode="auto">
            <a:xfrm>
              <a:off x="1964" y="931"/>
              <a:ext cx="295" cy="577"/>
            </a:xfrm>
            <a:custGeom>
              <a:avLst/>
              <a:gdLst>
                <a:gd name="T0" fmla="*/ 0 w 295"/>
                <a:gd name="T1" fmla="*/ 36 h 1155"/>
                <a:gd name="T2" fmla="*/ 24 w 295"/>
                <a:gd name="T3" fmla="*/ 33 h 1155"/>
                <a:gd name="T4" fmla="*/ 48 w 295"/>
                <a:gd name="T5" fmla="*/ 30 h 1155"/>
                <a:gd name="T6" fmla="*/ 72 w 295"/>
                <a:gd name="T7" fmla="*/ 28 h 1155"/>
                <a:gd name="T8" fmla="*/ 94 w 295"/>
                <a:gd name="T9" fmla="*/ 25 h 1155"/>
                <a:gd name="T10" fmla="*/ 117 w 295"/>
                <a:gd name="T11" fmla="*/ 23 h 1155"/>
                <a:gd name="T12" fmla="*/ 138 w 295"/>
                <a:gd name="T13" fmla="*/ 20 h 1155"/>
                <a:gd name="T14" fmla="*/ 158 w 295"/>
                <a:gd name="T15" fmla="*/ 18 h 1155"/>
                <a:gd name="T16" fmla="*/ 178 w 295"/>
                <a:gd name="T17" fmla="*/ 15 h 1155"/>
                <a:gd name="T18" fmla="*/ 196 w 295"/>
                <a:gd name="T19" fmla="*/ 13 h 1155"/>
                <a:gd name="T20" fmla="*/ 213 w 295"/>
                <a:gd name="T21" fmla="*/ 11 h 1155"/>
                <a:gd name="T22" fmla="*/ 229 w 295"/>
                <a:gd name="T23" fmla="*/ 9 h 1155"/>
                <a:gd name="T24" fmla="*/ 243 w 295"/>
                <a:gd name="T25" fmla="*/ 8 h 1155"/>
                <a:gd name="T26" fmla="*/ 254 w 295"/>
                <a:gd name="T27" fmla="*/ 6 h 1155"/>
                <a:gd name="T28" fmla="*/ 265 w 295"/>
                <a:gd name="T29" fmla="*/ 4 h 1155"/>
                <a:gd name="T30" fmla="*/ 275 w 295"/>
                <a:gd name="T31" fmla="*/ 3 h 1155"/>
                <a:gd name="T32" fmla="*/ 282 w 295"/>
                <a:gd name="T33" fmla="*/ 2 h 1155"/>
                <a:gd name="T34" fmla="*/ 288 w 295"/>
                <a:gd name="T35" fmla="*/ 1 h 1155"/>
                <a:gd name="T36" fmla="*/ 292 w 295"/>
                <a:gd name="T37" fmla="*/ 1 h 1155"/>
                <a:gd name="T38" fmla="*/ 295 w 295"/>
                <a:gd name="T39" fmla="*/ 0 h 1155"/>
                <a:gd name="T40" fmla="*/ 295 w 295"/>
                <a:gd name="T41" fmla="*/ 0 h 1155"/>
                <a:gd name="T42" fmla="*/ 294 w 295"/>
                <a:gd name="T43" fmla="*/ 0 h 1155"/>
                <a:gd name="T44" fmla="*/ 284 w 295"/>
                <a:gd name="T45" fmla="*/ 1 h 1155"/>
                <a:gd name="T46" fmla="*/ 285 w 295"/>
                <a:gd name="T47" fmla="*/ 1 h 1155"/>
                <a:gd name="T48" fmla="*/ 285 w 295"/>
                <a:gd name="T49" fmla="*/ 1 h 1155"/>
                <a:gd name="T50" fmla="*/ 282 w 295"/>
                <a:gd name="T51" fmla="*/ 2 h 1155"/>
                <a:gd name="T52" fmla="*/ 278 w 295"/>
                <a:gd name="T53" fmla="*/ 2 h 1155"/>
                <a:gd name="T54" fmla="*/ 272 w 295"/>
                <a:gd name="T55" fmla="*/ 3 h 1155"/>
                <a:gd name="T56" fmla="*/ 265 w 295"/>
                <a:gd name="T57" fmla="*/ 4 h 1155"/>
                <a:gd name="T58" fmla="*/ 257 w 295"/>
                <a:gd name="T59" fmla="*/ 5 h 1155"/>
                <a:gd name="T60" fmla="*/ 246 w 295"/>
                <a:gd name="T61" fmla="*/ 7 h 1155"/>
                <a:gd name="T62" fmla="*/ 233 w 295"/>
                <a:gd name="T63" fmla="*/ 8 h 1155"/>
                <a:gd name="T64" fmla="*/ 220 w 295"/>
                <a:gd name="T65" fmla="*/ 10 h 1155"/>
                <a:gd name="T66" fmla="*/ 205 w 295"/>
                <a:gd name="T67" fmla="*/ 12 h 1155"/>
                <a:gd name="T68" fmla="*/ 189 w 295"/>
                <a:gd name="T69" fmla="*/ 14 h 1155"/>
                <a:gd name="T70" fmla="*/ 171 w 295"/>
                <a:gd name="T71" fmla="*/ 16 h 1155"/>
                <a:gd name="T72" fmla="*/ 152 w 295"/>
                <a:gd name="T73" fmla="*/ 18 h 1155"/>
                <a:gd name="T74" fmla="*/ 132 w 295"/>
                <a:gd name="T75" fmla="*/ 21 h 1155"/>
                <a:gd name="T76" fmla="*/ 111 w 295"/>
                <a:gd name="T77" fmla="*/ 23 h 1155"/>
                <a:gd name="T78" fmla="*/ 90 w 295"/>
                <a:gd name="T79" fmla="*/ 25 h 1155"/>
                <a:gd name="T80" fmla="*/ 69 w 295"/>
                <a:gd name="T81" fmla="*/ 28 h 1155"/>
                <a:gd name="T82" fmla="*/ 46 w 295"/>
                <a:gd name="T83" fmla="*/ 30 h 1155"/>
                <a:gd name="T84" fmla="*/ 22 w 295"/>
                <a:gd name="T85" fmla="*/ 33 h 1155"/>
                <a:gd name="T86" fmla="*/ 0 w 295"/>
                <a:gd name="T87" fmla="*/ 36 h 1155"/>
                <a:gd name="T88" fmla="*/ 0 w 295"/>
                <a:gd name="T89" fmla="*/ 36 h 11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5" h="1155">
                  <a:moveTo>
                    <a:pt x="0" y="1155"/>
                  </a:moveTo>
                  <a:lnTo>
                    <a:pt x="24" y="1070"/>
                  </a:lnTo>
                  <a:lnTo>
                    <a:pt x="48" y="984"/>
                  </a:lnTo>
                  <a:lnTo>
                    <a:pt x="72" y="899"/>
                  </a:lnTo>
                  <a:lnTo>
                    <a:pt x="94" y="818"/>
                  </a:lnTo>
                  <a:lnTo>
                    <a:pt x="117" y="736"/>
                  </a:lnTo>
                  <a:lnTo>
                    <a:pt x="138" y="659"/>
                  </a:lnTo>
                  <a:lnTo>
                    <a:pt x="158" y="583"/>
                  </a:lnTo>
                  <a:lnTo>
                    <a:pt x="178" y="510"/>
                  </a:lnTo>
                  <a:lnTo>
                    <a:pt x="196" y="440"/>
                  </a:lnTo>
                  <a:lnTo>
                    <a:pt x="213" y="374"/>
                  </a:lnTo>
                  <a:lnTo>
                    <a:pt x="229" y="315"/>
                  </a:lnTo>
                  <a:lnTo>
                    <a:pt x="243" y="257"/>
                  </a:lnTo>
                  <a:lnTo>
                    <a:pt x="254" y="206"/>
                  </a:lnTo>
                  <a:lnTo>
                    <a:pt x="265" y="159"/>
                  </a:lnTo>
                  <a:lnTo>
                    <a:pt x="275" y="119"/>
                  </a:lnTo>
                  <a:lnTo>
                    <a:pt x="282" y="83"/>
                  </a:lnTo>
                  <a:lnTo>
                    <a:pt x="288" y="54"/>
                  </a:lnTo>
                  <a:lnTo>
                    <a:pt x="292" y="32"/>
                  </a:lnTo>
                  <a:lnTo>
                    <a:pt x="295" y="14"/>
                  </a:lnTo>
                  <a:lnTo>
                    <a:pt x="295" y="3"/>
                  </a:lnTo>
                  <a:lnTo>
                    <a:pt x="294" y="0"/>
                  </a:lnTo>
                  <a:lnTo>
                    <a:pt x="284" y="36"/>
                  </a:lnTo>
                  <a:lnTo>
                    <a:pt x="285" y="40"/>
                  </a:lnTo>
                  <a:lnTo>
                    <a:pt x="285" y="50"/>
                  </a:lnTo>
                  <a:lnTo>
                    <a:pt x="282" y="67"/>
                  </a:lnTo>
                  <a:lnTo>
                    <a:pt x="278" y="88"/>
                  </a:lnTo>
                  <a:lnTo>
                    <a:pt x="272" y="117"/>
                  </a:lnTo>
                  <a:lnTo>
                    <a:pt x="265" y="152"/>
                  </a:lnTo>
                  <a:lnTo>
                    <a:pt x="257" y="190"/>
                  </a:lnTo>
                  <a:lnTo>
                    <a:pt x="246" y="235"/>
                  </a:lnTo>
                  <a:lnTo>
                    <a:pt x="233" y="286"/>
                  </a:lnTo>
                  <a:lnTo>
                    <a:pt x="220" y="340"/>
                  </a:lnTo>
                  <a:lnTo>
                    <a:pt x="205" y="400"/>
                  </a:lnTo>
                  <a:lnTo>
                    <a:pt x="189" y="463"/>
                  </a:lnTo>
                  <a:lnTo>
                    <a:pt x="171" y="530"/>
                  </a:lnTo>
                  <a:lnTo>
                    <a:pt x="152" y="601"/>
                  </a:lnTo>
                  <a:lnTo>
                    <a:pt x="132" y="673"/>
                  </a:lnTo>
                  <a:lnTo>
                    <a:pt x="111" y="749"/>
                  </a:lnTo>
                  <a:lnTo>
                    <a:pt x="90" y="827"/>
                  </a:lnTo>
                  <a:lnTo>
                    <a:pt x="69" y="908"/>
                  </a:lnTo>
                  <a:lnTo>
                    <a:pt x="46" y="990"/>
                  </a:lnTo>
                  <a:lnTo>
                    <a:pt x="22" y="1071"/>
                  </a:lnTo>
                  <a:lnTo>
                    <a:pt x="0" y="1155"/>
                  </a:lnTo>
                  <a:close/>
                </a:path>
              </a:pathLst>
            </a:custGeom>
            <a:solidFill>
              <a:srgbClr val="C655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0" name="Freeform 1177"/>
            <p:cNvSpPr>
              <a:spLocks/>
            </p:cNvSpPr>
            <p:nvPr/>
          </p:nvSpPr>
          <p:spPr bwMode="auto">
            <a:xfrm>
              <a:off x="1962" y="949"/>
              <a:ext cx="287" cy="559"/>
            </a:xfrm>
            <a:custGeom>
              <a:avLst/>
              <a:gdLst>
                <a:gd name="T0" fmla="*/ 286 w 287"/>
                <a:gd name="T1" fmla="*/ 0 h 1119"/>
                <a:gd name="T2" fmla="*/ 287 w 287"/>
                <a:gd name="T3" fmla="*/ 0 h 1119"/>
                <a:gd name="T4" fmla="*/ 287 w 287"/>
                <a:gd name="T5" fmla="*/ 0 h 1119"/>
                <a:gd name="T6" fmla="*/ 284 w 287"/>
                <a:gd name="T7" fmla="*/ 0 h 1119"/>
                <a:gd name="T8" fmla="*/ 280 w 287"/>
                <a:gd name="T9" fmla="*/ 1 h 1119"/>
                <a:gd name="T10" fmla="*/ 274 w 287"/>
                <a:gd name="T11" fmla="*/ 2 h 1119"/>
                <a:gd name="T12" fmla="*/ 267 w 287"/>
                <a:gd name="T13" fmla="*/ 3 h 1119"/>
                <a:gd name="T14" fmla="*/ 259 w 287"/>
                <a:gd name="T15" fmla="*/ 4 h 1119"/>
                <a:gd name="T16" fmla="*/ 248 w 287"/>
                <a:gd name="T17" fmla="*/ 6 h 1119"/>
                <a:gd name="T18" fmla="*/ 235 w 287"/>
                <a:gd name="T19" fmla="*/ 7 h 1119"/>
                <a:gd name="T20" fmla="*/ 222 w 287"/>
                <a:gd name="T21" fmla="*/ 9 h 1119"/>
                <a:gd name="T22" fmla="*/ 207 w 287"/>
                <a:gd name="T23" fmla="*/ 11 h 1119"/>
                <a:gd name="T24" fmla="*/ 191 w 287"/>
                <a:gd name="T25" fmla="*/ 13 h 1119"/>
                <a:gd name="T26" fmla="*/ 173 w 287"/>
                <a:gd name="T27" fmla="*/ 15 h 1119"/>
                <a:gd name="T28" fmla="*/ 154 w 287"/>
                <a:gd name="T29" fmla="*/ 17 h 1119"/>
                <a:gd name="T30" fmla="*/ 134 w 287"/>
                <a:gd name="T31" fmla="*/ 19 h 1119"/>
                <a:gd name="T32" fmla="*/ 113 w 287"/>
                <a:gd name="T33" fmla="*/ 22 h 1119"/>
                <a:gd name="T34" fmla="*/ 92 w 287"/>
                <a:gd name="T35" fmla="*/ 24 h 1119"/>
                <a:gd name="T36" fmla="*/ 71 w 287"/>
                <a:gd name="T37" fmla="*/ 27 h 1119"/>
                <a:gd name="T38" fmla="*/ 48 w 287"/>
                <a:gd name="T39" fmla="*/ 29 h 1119"/>
                <a:gd name="T40" fmla="*/ 24 w 287"/>
                <a:gd name="T41" fmla="*/ 32 h 1119"/>
                <a:gd name="T42" fmla="*/ 2 w 287"/>
                <a:gd name="T43" fmla="*/ 34 h 1119"/>
                <a:gd name="T44" fmla="*/ 0 w 287"/>
                <a:gd name="T45" fmla="*/ 34 h 1119"/>
                <a:gd name="T46" fmla="*/ 24 w 287"/>
                <a:gd name="T47" fmla="*/ 32 h 1119"/>
                <a:gd name="T48" fmla="*/ 47 w 287"/>
                <a:gd name="T49" fmla="*/ 29 h 1119"/>
                <a:gd name="T50" fmla="*/ 69 w 287"/>
                <a:gd name="T51" fmla="*/ 27 h 1119"/>
                <a:gd name="T52" fmla="*/ 92 w 287"/>
                <a:gd name="T53" fmla="*/ 24 h 1119"/>
                <a:gd name="T54" fmla="*/ 113 w 287"/>
                <a:gd name="T55" fmla="*/ 22 h 1119"/>
                <a:gd name="T56" fmla="*/ 134 w 287"/>
                <a:gd name="T57" fmla="*/ 19 h 1119"/>
                <a:gd name="T58" fmla="*/ 154 w 287"/>
                <a:gd name="T59" fmla="*/ 17 h 1119"/>
                <a:gd name="T60" fmla="*/ 173 w 287"/>
                <a:gd name="T61" fmla="*/ 15 h 1119"/>
                <a:gd name="T62" fmla="*/ 190 w 287"/>
                <a:gd name="T63" fmla="*/ 13 h 1119"/>
                <a:gd name="T64" fmla="*/ 207 w 287"/>
                <a:gd name="T65" fmla="*/ 11 h 1119"/>
                <a:gd name="T66" fmla="*/ 221 w 287"/>
                <a:gd name="T67" fmla="*/ 9 h 1119"/>
                <a:gd name="T68" fmla="*/ 233 w 287"/>
                <a:gd name="T69" fmla="*/ 7 h 1119"/>
                <a:gd name="T70" fmla="*/ 245 w 287"/>
                <a:gd name="T71" fmla="*/ 6 h 1119"/>
                <a:gd name="T72" fmla="*/ 255 w 287"/>
                <a:gd name="T73" fmla="*/ 4 h 1119"/>
                <a:gd name="T74" fmla="*/ 263 w 287"/>
                <a:gd name="T75" fmla="*/ 3 h 1119"/>
                <a:gd name="T76" fmla="*/ 269 w 287"/>
                <a:gd name="T77" fmla="*/ 2 h 1119"/>
                <a:gd name="T78" fmla="*/ 273 w 287"/>
                <a:gd name="T79" fmla="*/ 2 h 1119"/>
                <a:gd name="T80" fmla="*/ 276 w 287"/>
                <a:gd name="T81" fmla="*/ 1 h 1119"/>
                <a:gd name="T82" fmla="*/ 276 w 287"/>
                <a:gd name="T83" fmla="*/ 1 h 1119"/>
                <a:gd name="T84" fmla="*/ 274 w 287"/>
                <a:gd name="T85" fmla="*/ 1 h 1119"/>
                <a:gd name="T86" fmla="*/ 286 w 287"/>
                <a:gd name="T87" fmla="*/ 0 h 11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7" h="1119">
                  <a:moveTo>
                    <a:pt x="286" y="0"/>
                  </a:moveTo>
                  <a:lnTo>
                    <a:pt x="287" y="4"/>
                  </a:lnTo>
                  <a:lnTo>
                    <a:pt x="287" y="14"/>
                  </a:lnTo>
                  <a:lnTo>
                    <a:pt x="284" y="31"/>
                  </a:lnTo>
                  <a:lnTo>
                    <a:pt x="280" y="52"/>
                  </a:lnTo>
                  <a:lnTo>
                    <a:pt x="274" y="81"/>
                  </a:lnTo>
                  <a:lnTo>
                    <a:pt x="267" y="116"/>
                  </a:lnTo>
                  <a:lnTo>
                    <a:pt x="259" y="154"/>
                  </a:lnTo>
                  <a:lnTo>
                    <a:pt x="248" y="199"/>
                  </a:lnTo>
                  <a:lnTo>
                    <a:pt x="235" y="250"/>
                  </a:lnTo>
                  <a:lnTo>
                    <a:pt x="222" y="304"/>
                  </a:lnTo>
                  <a:lnTo>
                    <a:pt x="207" y="364"/>
                  </a:lnTo>
                  <a:lnTo>
                    <a:pt x="191" y="427"/>
                  </a:lnTo>
                  <a:lnTo>
                    <a:pt x="173" y="494"/>
                  </a:lnTo>
                  <a:lnTo>
                    <a:pt x="154" y="565"/>
                  </a:lnTo>
                  <a:lnTo>
                    <a:pt x="134" y="637"/>
                  </a:lnTo>
                  <a:lnTo>
                    <a:pt x="113" y="713"/>
                  </a:lnTo>
                  <a:lnTo>
                    <a:pt x="92" y="791"/>
                  </a:lnTo>
                  <a:lnTo>
                    <a:pt x="71" y="872"/>
                  </a:lnTo>
                  <a:lnTo>
                    <a:pt x="48" y="954"/>
                  </a:lnTo>
                  <a:lnTo>
                    <a:pt x="24" y="1035"/>
                  </a:lnTo>
                  <a:lnTo>
                    <a:pt x="2" y="1119"/>
                  </a:lnTo>
                  <a:lnTo>
                    <a:pt x="0" y="1117"/>
                  </a:lnTo>
                  <a:lnTo>
                    <a:pt x="24" y="1034"/>
                  </a:lnTo>
                  <a:lnTo>
                    <a:pt x="47" y="950"/>
                  </a:lnTo>
                  <a:lnTo>
                    <a:pt x="69" y="869"/>
                  </a:lnTo>
                  <a:lnTo>
                    <a:pt x="92" y="787"/>
                  </a:lnTo>
                  <a:lnTo>
                    <a:pt x="113" y="708"/>
                  </a:lnTo>
                  <a:lnTo>
                    <a:pt x="134" y="632"/>
                  </a:lnTo>
                  <a:lnTo>
                    <a:pt x="154" y="557"/>
                  </a:lnTo>
                  <a:lnTo>
                    <a:pt x="173" y="489"/>
                  </a:lnTo>
                  <a:lnTo>
                    <a:pt x="190" y="422"/>
                  </a:lnTo>
                  <a:lnTo>
                    <a:pt x="207" y="360"/>
                  </a:lnTo>
                  <a:lnTo>
                    <a:pt x="221" y="302"/>
                  </a:lnTo>
                  <a:lnTo>
                    <a:pt x="233" y="250"/>
                  </a:lnTo>
                  <a:lnTo>
                    <a:pt x="245" y="203"/>
                  </a:lnTo>
                  <a:lnTo>
                    <a:pt x="255" y="159"/>
                  </a:lnTo>
                  <a:lnTo>
                    <a:pt x="263" y="125"/>
                  </a:lnTo>
                  <a:lnTo>
                    <a:pt x="269" y="94"/>
                  </a:lnTo>
                  <a:lnTo>
                    <a:pt x="273" y="70"/>
                  </a:lnTo>
                  <a:lnTo>
                    <a:pt x="276" y="52"/>
                  </a:lnTo>
                  <a:lnTo>
                    <a:pt x="276" y="42"/>
                  </a:lnTo>
                  <a:lnTo>
                    <a:pt x="274" y="38"/>
                  </a:lnTo>
                  <a:lnTo>
                    <a:pt x="286" y="0"/>
                  </a:lnTo>
                  <a:close/>
                </a:path>
              </a:pathLst>
            </a:custGeom>
            <a:solidFill>
              <a:srgbClr val="C85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1" name="Freeform 1178"/>
            <p:cNvSpPr>
              <a:spLocks/>
            </p:cNvSpPr>
            <p:nvPr/>
          </p:nvSpPr>
          <p:spPr bwMode="auto">
            <a:xfrm>
              <a:off x="1961" y="968"/>
              <a:ext cx="277" cy="539"/>
            </a:xfrm>
            <a:custGeom>
              <a:avLst/>
              <a:gdLst>
                <a:gd name="T0" fmla="*/ 1 w 277"/>
                <a:gd name="T1" fmla="*/ 33 h 1079"/>
                <a:gd name="T2" fmla="*/ 25 w 277"/>
                <a:gd name="T3" fmla="*/ 31 h 1079"/>
                <a:gd name="T4" fmla="*/ 48 w 277"/>
                <a:gd name="T5" fmla="*/ 28 h 1079"/>
                <a:gd name="T6" fmla="*/ 70 w 277"/>
                <a:gd name="T7" fmla="*/ 25 h 1079"/>
                <a:gd name="T8" fmla="*/ 93 w 277"/>
                <a:gd name="T9" fmla="*/ 23 h 1079"/>
                <a:gd name="T10" fmla="*/ 114 w 277"/>
                <a:gd name="T11" fmla="*/ 20 h 1079"/>
                <a:gd name="T12" fmla="*/ 135 w 277"/>
                <a:gd name="T13" fmla="*/ 18 h 1079"/>
                <a:gd name="T14" fmla="*/ 155 w 277"/>
                <a:gd name="T15" fmla="*/ 16 h 1079"/>
                <a:gd name="T16" fmla="*/ 174 w 277"/>
                <a:gd name="T17" fmla="*/ 14 h 1079"/>
                <a:gd name="T18" fmla="*/ 191 w 277"/>
                <a:gd name="T19" fmla="*/ 12 h 1079"/>
                <a:gd name="T20" fmla="*/ 208 w 277"/>
                <a:gd name="T21" fmla="*/ 10 h 1079"/>
                <a:gd name="T22" fmla="*/ 222 w 277"/>
                <a:gd name="T23" fmla="*/ 8 h 1079"/>
                <a:gd name="T24" fmla="*/ 234 w 277"/>
                <a:gd name="T25" fmla="*/ 6 h 1079"/>
                <a:gd name="T26" fmla="*/ 246 w 277"/>
                <a:gd name="T27" fmla="*/ 5 h 1079"/>
                <a:gd name="T28" fmla="*/ 256 w 277"/>
                <a:gd name="T29" fmla="*/ 3 h 1079"/>
                <a:gd name="T30" fmla="*/ 264 w 277"/>
                <a:gd name="T31" fmla="*/ 2 h 1079"/>
                <a:gd name="T32" fmla="*/ 270 w 277"/>
                <a:gd name="T33" fmla="*/ 1 h 1079"/>
                <a:gd name="T34" fmla="*/ 274 w 277"/>
                <a:gd name="T35" fmla="*/ 1 h 1079"/>
                <a:gd name="T36" fmla="*/ 277 w 277"/>
                <a:gd name="T37" fmla="*/ 0 h 1079"/>
                <a:gd name="T38" fmla="*/ 277 w 277"/>
                <a:gd name="T39" fmla="*/ 0 h 1079"/>
                <a:gd name="T40" fmla="*/ 275 w 277"/>
                <a:gd name="T41" fmla="*/ 0 h 1079"/>
                <a:gd name="T42" fmla="*/ 264 w 277"/>
                <a:gd name="T43" fmla="*/ 1 h 1079"/>
                <a:gd name="T44" fmla="*/ 266 w 277"/>
                <a:gd name="T45" fmla="*/ 1 h 1079"/>
                <a:gd name="T46" fmla="*/ 266 w 277"/>
                <a:gd name="T47" fmla="*/ 1 h 1079"/>
                <a:gd name="T48" fmla="*/ 263 w 277"/>
                <a:gd name="T49" fmla="*/ 2 h 1079"/>
                <a:gd name="T50" fmla="*/ 258 w 277"/>
                <a:gd name="T51" fmla="*/ 2 h 1079"/>
                <a:gd name="T52" fmla="*/ 253 w 277"/>
                <a:gd name="T53" fmla="*/ 3 h 1079"/>
                <a:gd name="T54" fmla="*/ 246 w 277"/>
                <a:gd name="T55" fmla="*/ 4 h 1079"/>
                <a:gd name="T56" fmla="*/ 236 w 277"/>
                <a:gd name="T57" fmla="*/ 6 h 1079"/>
                <a:gd name="T58" fmla="*/ 225 w 277"/>
                <a:gd name="T59" fmla="*/ 7 h 1079"/>
                <a:gd name="T60" fmla="*/ 212 w 277"/>
                <a:gd name="T61" fmla="*/ 9 h 1079"/>
                <a:gd name="T62" fmla="*/ 198 w 277"/>
                <a:gd name="T63" fmla="*/ 10 h 1079"/>
                <a:gd name="T64" fmla="*/ 184 w 277"/>
                <a:gd name="T65" fmla="*/ 12 h 1079"/>
                <a:gd name="T66" fmla="*/ 167 w 277"/>
                <a:gd name="T67" fmla="*/ 14 h 1079"/>
                <a:gd name="T68" fmla="*/ 148 w 277"/>
                <a:gd name="T69" fmla="*/ 16 h 1079"/>
                <a:gd name="T70" fmla="*/ 130 w 277"/>
                <a:gd name="T71" fmla="*/ 19 h 1079"/>
                <a:gd name="T72" fmla="*/ 110 w 277"/>
                <a:gd name="T73" fmla="*/ 21 h 1079"/>
                <a:gd name="T74" fmla="*/ 89 w 277"/>
                <a:gd name="T75" fmla="*/ 23 h 1079"/>
                <a:gd name="T76" fmla="*/ 68 w 277"/>
                <a:gd name="T77" fmla="*/ 26 h 1079"/>
                <a:gd name="T78" fmla="*/ 45 w 277"/>
                <a:gd name="T79" fmla="*/ 28 h 1079"/>
                <a:gd name="T80" fmla="*/ 22 w 277"/>
                <a:gd name="T81" fmla="*/ 31 h 1079"/>
                <a:gd name="T82" fmla="*/ 0 w 277"/>
                <a:gd name="T83" fmla="*/ 33 h 1079"/>
                <a:gd name="T84" fmla="*/ 1 w 277"/>
                <a:gd name="T85" fmla="*/ 33 h 10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7" h="1079">
                  <a:moveTo>
                    <a:pt x="1" y="1079"/>
                  </a:moveTo>
                  <a:lnTo>
                    <a:pt x="25" y="996"/>
                  </a:lnTo>
                  <a:lnTo>
                    <a:pt x="48" y="912"/>
                  </a:lnTo>
                  <a:lnTo>
                    <a:pt x="70" y="831"/>
                  </a:lnTo>
                  <a:lnTo>
                    <a:pt x="93" y="749"/>
                  </a:lnTo>
                  <a:lnTo>
                    <a:pt x="114" y="670"/>
                  </a:lnTo>
                  <a:lnTo>
                    <a:pt x="135" y="594"/>
                  </a:lnTo>
                  <a:lnTo>
                    <a:pt x="155" y="519"/>
                  </a:lnTo>
                  <a:lnTo>
                    <a:pt x="174" y="451"/>
                  </a:lnTo>
                  <a:lnTo>
                    <a:pt x="191" y="384"/>
                  </a:lnTo>
                  <a:lnTo>
                    <a:pt x="208" y="322"/>
                  </a:lnTo>
                  <a:lnTo>
                    <a:pt x="222" y="264"/>
                  </a:lnTo>
                  <a:lnTo>
                    <a:pt x="234" y="212"/>
                  </a:lnTo>
                  <a:lnTo>
                    <a:pt x="246" y="165"/>
                  </a:lnTo>
                  <a:lnTo>
                    <a:pt x="256" y="121"/>
                  </a:lnTo>
                  <a:lnTo>
                    <a:pt x="264" y="87"/>
                  </a:lnTo>
                  <a:lnTo>
                    <a:pt x="270" y="56"/>
                  </a:lnTo>
                  <a:lnTo>
                    <a:pt x="274" y="32"/>
                  </a:lnTo>
                  <a:lnTo>
                    <a:pt x="277" y="14"/>
                  </a:lnTo>
                  <a:lnTo>
                    <a:pt x="277" y="4"/>
                  </a:lnTo>
                  <a:lnTo>
                    <a:pt x="275" y="0"/>
                  </a:lnTo>
                  <a:lnTo>
                    <a:pt x="264" y="40"/>
                  </a:lnTo>
                  <a:lnTo>
                    <a:pt x="266" y="43"/>
                  </a:lnTo>
                  <a:lnTo>
                    <a:pt x="266" y="54"/>
                  </a:lnTo>
                  <a:lnTo>
                    <a:pt x="263" y="71"/>
                  </a:lnTo>
                  <a:lnTo>
                    <a:pt x="258" y="94"/>
                  </a:lnTo>
                  <a:lnTo>
                    <a:pt x="253" y="123"/>
                  </a:lnTo>
                  <a:lnTo>
                    <a:pt x="246" y="157"/>
                  </a:lnTo>
                  <a:lnTo>
                    <a:pt x="236" y="197"/>
                  </a:lnTo>
                  <a:lnTo>
                    <a:pt x="225" y="242"/>
                  </a:lnTo>
                  <a:lnTo>
                    <a:pt x="212" y="293"/>
                  </a:lnTo>
                  <a:lnTo>
                    <a:pt x="198" y="349"/>
                  </a:lnTo>
                  <a:lnTo>
                    <a:pt x="184" y="409"/>
                  </a:lnTo>
                  <a:lnTo>
                    <a:pt x="167" y="472"/>
                  </a:lnTo>
                  <a:lnTo>
                    <a:pt x="148" y="541"/>
                  </a:lnTo>
                  <a:lnTo>
                    <a:pt x="130" y="612"/>
                  </a:lnTo>
                  <a:lnTo>
                    <a:pt x="110" y="684"/>
                  </a:lnTo>
                  <a:lnTo>
                    <a:pt x="89" y="760"/>
                  </a:lnTo>
                  <a:lnTo>
                    <a:pt x="68" y="838"/>
                  </a:lnTo>
                  <a:lnTo>
                    <a:pt x="45" y="918"/>
                  </a:lnTo>
                  <a:lnTo>
                    <a:pt x="22" y="997"/>
                  </a:lnTo>
                  <a:lnTo>
                    <a:pt x="0" y="1079"/>
                  </a:lnTo>
                  <a:lnTo>
                    <a:pt x="1" y="1079"/>
                  </a:lnTo>
                  <a:close/>
                </a:path>
              </a:pathLst>
            </a:custGeom>
            <a:solidFill>
              <a:srgbClr val="CB5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2" name="Freeform 1179"/>
            <p:cNvSpPr>
              <a:spLocks/>
            </p:cNvSpPr>
            <p:nvPr/>
          </p:nvSpPr>
          <p:spPr bwMode="auto">
            <a:xfrm>
              <a:off x="1959" y="988"/>
              <a:ext cx="268" cy="519"/>
            </a:xfrm>
            <a:custGeom>
              <a:avLst/>
              <a:gdLst>
                <a:gd name="T0" fmla="*/ 266 w 268"/>
                <a:gd name="T1" fmla="*/ 0 h 1039"/>
                <a:gd name="T2" fmla="*/ 268 w 268"/>
                <a:gd name="T3" fmla="*/ 0 h 1039"/>
                <a:gd name="T4" fmla="*/ 268 w 268"/>
                <a:gd name="T5" fmla="*/ 0 h 1039"/>
                <a:gd name="T6" fmla="*/ 265 w 268"/>
                <a:gd name="T7" fmla="*/ 0 h 1039"/>
                <a:gd name="T8" fmla="*/ 260 w 268"/>
                <a:gd name="T9" fmla="*/ 1 h 1039"/>
                <a:gd name="T10" fmla="*/ 255 w 268"/>
                <a:gd name="T11" fmla="*/ 2 h 1039"/>
                <a:gd name="T12" fmla="*/ 248 w 268"/>
                <a:gd name="T13" fmla="*/ 3 h 1039"/>
                <a:gd name="T14" fmla="*/ 238 w 268"/>
                <a:gd name="T15" fmla="*/ 4 h 1039"/>
                <a:gd name="T16" fmla="*/ 227 w 268"/>
                <a:gd name="T17" fmla="*/ 6 h 1039"/>
                <a:gd name="T18" fmla="*/ 214 w 268"/>
                <a:gd name="T19" fmla="*/ 7 h 1039"/>
                <a:gd name="T20" fmla="*/ 200 w 268"/>
                <a:gd name="T21" fmla="*/ 9 h 1039"/>
                <a:gd name="T22" fmla="*/ 186 w 268"/>
                <a:gd name="T23" fmla="*/ 11 h 1039"/>
                <a:gd name="T24" fmla="*/ 169 w 268"/>
                <a:gd name="T25" fmla="*/ 13 h 1039"/>
                <a:gd name="T26" fmla="*/ 150 w 268"/>
                <a:gd name="T27" fmla="*/ 15 h 1039"/>
                <a:gd name="T28" fmla="*/ 132 w 268"/>
                <a:gd name="T29" fmla="*/ 17 h 1039"/>
                <a:gd name="T30" fmla="*/ 112 w 268"/>
                <a:gd name="T31" fmla="*/ 20 h 1039"/>
                <a:gd name="T32" fmla="*/ 91 w 268"/>
                <a:gd name="T33" fmla="*/ 22 h 1039"/>
                <a:gd name="T34" fmla="*/ 70 w 268"/>
                <a:gd name="T35" fmla="*/ 24 h 1039"/>
                <a:gd name="T36" fmla="*/ 47 w 268"/>
                <a:gd name="T37" fmla="*/ 27 h 1039"/>
                <a:gd name="T38" fmla="*/ 24 w 268"/>
                <a:gd name="T39" fmla="*/ 29 h 1039"/>
                <a:gd name="T40" fmla="*/ 2 w 268"/>
                <a:gd name="T41" fmla="*/ 32 h 1039"/>
                <a:gd name="T42" fmla="*/ 0 w 268"/>
                <a:gd name="T43" fmla="*/ 32 h 1039"/>
                <a:gd name="T44" fmla="*/ 24 w 268"/>
                <a:gd name="T45" fmla="*/ 29 h 1039"/>
                <a:gd name="T46" fmla="*/ 47 w 268"/>
                <a:gd name="T47" fmla="*/ 27 h 1039"/>
                <a:gd name="T48" fmla="*/ 68 w 268"/>
                <a:gd name="T49" fmla="*/ 24 h 1039"/>
                <a:gd name="T50" fmla="*/ 91 w 268"/>
                <a:gd name="T51" fmla="*/ 22 h 1039"/>
                <a:gd name="T52" fmla="*/ 111 w 268"/>
                <a:gd name="T53" fmla="*/ 20 h 1039"/>
                <a:gd name="T54" fmla="*/ 130 w 268"/>
                <a:gd name="T55" fmla="*/ 17 h 1039"/>
                <a:gd name="T56" fmla="*/ 150 w 268"/>
                <a:gd name="T57" fmla="*/ 15 h 1039"/>
                <a:gd name="T58" fmla="*/ 167 w 268"/>
                <a:gd name="T59" fmla="*/ 13 h 1039"/>
                <a:gd name="T60" fmla="*/ 184 w 268"/>
                <a:gd name="T61" fmla="*/ 11 h 1039"/>
                <a:gd name="T62" fmla="*/ 198 w 268"/>
                <a:gd name="T63" fmla="*/ 9 h 1039"/>
                <a:gd name="T64" fmla="*/ 211 w 268"/>
                <a:gd name="T65" fmla="*/ 8 h 1039"/>
                <a:gd name="T66" fmla="*/ 224 w 268"/>
                <a:gd name="T67" fmla="*/ 6 h 1039"/>
                <a:gd name="T68" fmla="*/ 234 w 268"/>
                <a:gd name="T69" fmla="*/ 5 h 1039"/>
                <a:gd name="T70" fmla="*/ 242 w 268"/>
                <a:gd name="T71" fmla="*/ 4 h 1039"/>
                <a:gd name="T72" fmla="*/ 248 w 268"/>
                <a:gd name="T73" fmla="*/ 3 h 1039"/>
                <a:gd name="T74" fmla="*/ 252 w 268"/>
                <a:gd name="T75" fmla="*/ 2 h 1039"/>
                <a:gd name="T76" fmla="*/ 255 w 268"/>
                <a:gd name="T77" fmla="*/ 1 h 1039"/>
                <a:gd name="T78" fmla="*/ 256 w 268"/>
                <a:gd name="T79" fmla="*/ 1 h 1039"/>
                <a:gd name="T80" fmla="*/ 255 w 268"/>
                <a:gd name="T81" fmla="*/ 1 h 1039"/>
                <a:gd name="T82" fmla="*/ 266 w 268"/>
                <a:gd name="T83" fmla="*/ 0 h 103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8" h="1039">
                  <a:moveTo>
                    <a:pt x="266" y="0"/>
                  </a:moveTo>
                  <a:lnTo>
                    <a:pt x="268" y="3"/>
                  </a:lnTo>
                  <a:lnTo>
                    <a:pt x="268" y="14"/>
                  </a:lnTo>
                  <a:lnTo>
                    <a:pt x="265" y="31"/>
                  </a:lnTo>
                  <a:lnTo>
                    <a:pt x="260" y="54"/>
                  </a:lnTo>
                  <a:lnTo>
                    <a:pt x="255" y="83"/>
                  </a:lnTo>
                  <a:lnTo>
                    <a:pt x="248" y="117"/>
                  </a:lnTo>
                  <a:lnTo>
                    <a:pt x="238" y="157"/>
                  </a:lnTo>
                  <a:lnTo>
                    <a:pt x="227" y="202"/>
                  </a:lnTo>
                  <a:lnTo>
                    <a:pt x="214" y="253"/>
                  </a:lnTo>
                  <a:lnTo>
                    <a:pt x="200" y="309"/>
                  </a:lnTo>
                  <a:lnTo>
                    <a:pt x="186" y="369"/>
                  </a:lnTo>
                  <a:lnTo>
                    <a:pt x="169" y="432"/>
                  </a:lnTo>
                  <a:lnTo>
                    <a:pt x="150" y="501"/>
                  </a:lnTo>
                  <a:lnTo>
                    <a:pt x="132" y="572"/>
                  </a:lnTo>
                  <a:lnTo>
                    <a:pt x="112" y="644"/>
                  </a:lnTo>
                  <a:lnTo>
                    <a:pt x="91" y="720"/>
                  </a:lnTo>
                  <a:lnTo>
                    <a:pt x="70" y="798"/>
                  </a:lnTo>
                  <a:lnTo>
                    <a:pt x="47" y="878"/>
                  </a:lnTo>
                  <a:lnTo>
                    <a:pt x="24" y="957"/>
                  </a:lnTo>
                  <a:lnTo>
                    <a:pt x="2" y="1039"/>
                  </a:lnTo>
                  <a:lnTo>
                    <a:pt x="0" y="1039"/>
                  </a:lnTo>
                  <a:lnTo>
                    <a:pt x="24" y="957"/>
                  </a:lnTo>
                  <a:lnTo>
                    <a:pt x="47" y="876"/>
                  </a:lnTo>
                  <a:lnTo>
                    <a:pt x="68" y="796"/>
                  </a:lnTo>
                  <a:lnTo>
                    <a:pt x="91" y="718"/>
                  </a:lnTo>
                  <a:lnTo>
                    <a:pt x="111" y="642"/>
                  </a:lnTo>
                  <a:lnTo>
                    <a:pt x="130" y="568"/>
                  </a:lnTo>
                  <a:lnTo>
                    <a:pt x="150" y="498"/>
                  </a:lnTo>
                  <a:lnTo>
                    <a:pt x="167" y="431"/>
                  </a:lnTo>
                  <a:lnTo>
                    <a:pt x="184" y="369"/>
                  </a:lnTo>
                  <a:lnTo>
                    <a:pt x="198" y="309"/>
                  </a:lnTo>
                  <a:lnTo>
                    <a:pt x="211" y="257"/>
                  </a:lnTo>
                  <a:lnTo>
                    <a:pt x="224" y="208"/>
                  </a:lnTo>
                  <a:lnTo>
                    <a:pt x="234" y="166"/>
                  </a:lnTo>
                  <a:lnTo>
                    <a:pt x="242" y="130"/>
                  </a:lnTo>
                  <a:lnTo>
                    <a:pt x="248" y="99"/>
                  </a:lnTo>
                  <a:lnTo>
                    <a:pt x="252" y="76"/>
                  </a:lnTo>
                  <a:lnTo>
                    <a:pt x="255" y="58"/>
                  </a:lnTo>
                  <a:lnTo>
                    <a:pt x="256" y="47"/>
                  </a:lnTo>
                  <a:lnTo>
                    <a:pt x="255" y="41"/>
                  </a:lnTo>
                  <a:lnTo>
                    <a:pt x="266" y="0"/>
                  </a:lnTo>
                  <a:close/>
                </a:path>
              </a:pathLst>
            </a:custGeom>
            <a:solidFill>
              <a:srgbClr val="CE6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3" name="Freeform 1180"/>
            <p:cNvSpPr>
              <a:spLocks/>
            </p:cNvSpPr>
            <p:nvPr/>
          </p:nvSpPr>
          <p:spPr bwMode="auto">
            <a:xfrm>
              <a:off x="1959" y="1009"/>
              <a:ext cx="256" cy="498"/>
            </a:xfrm>
            <a:custGeom>
              <a:avLst/>
              <a:gdLst>
                <a:gd name="T0" fmla="*/ 0 w 256"/>
                <a:gd name="T1" fmla="*/ 31 h 998"/>
                <a:gd name="T2" fmla="*/ 24 w 256"/>
                <a:gd name="T3" fmla="*/ 28 h 998"/>
                <a:gd name="T4" fmla="*/ 47 w 256"/>
                <a:gd name="T5" fmla="*/ 26 h 998"/>
                <a:gd name="T6" fmla="*/ 68 w 256"/>
                <a:gd name="T7" fmla="*/ 23 h 998"/>
                <a:gd name="T8" fmla="*/ 91 w 256"/>
                <a:gd name="T9" fmla="*/ 21 h 998"/>
                <a:gd name="T10" fmla="*/ 111 w 256"/>
                <a:gd name="T11" fmla="*/ 18 h 998"/>
                <a:gd name="T12" fmla="*/ 130 w 256"/>
                <a:gd name="T13" fmla="*/ 16 h 998"/>
                <a:gd name="T14" fmla="*/ 150 w 256"/>
                <a:gd name="T15" fmla="*/ 14 h 998"/>
                <a:gd name="T16" fmla="*/ 167 w 256"/>
                <a:gd name="T17" fmla="*/ 12 h 998"/>
                <a:gd name="T18" fmla="*/ 184 w 256"/>
                <a:gd name="T19" fmla="*/ 10 h 998"/>
                <a:gd name="T20" fmla="*/ 198 w 256"/>
                <a:gd name="T21" fmla="*/ 8 h 998"/>
                <a:gd name="T22" fmla="*/ 211 w 256"/>
                <a:gd name="T23" fmla="*/ 6 h 998"/>
                <a:gd name="T24" fmla="*/ 224 w 256"/>
                <a:gd name="T25" fmla="*/ 5 h 998"/>
                <a:gd name="T26" fmla="*/ 234 w 256"/>
                <a:gd name="T27" fmla="*/ 3 h 998"/>
                <a:gd name="T28" fmla="*/ 242 w 256"/>
                <a:gd name="T29" fmla="*/ 2 h 998"/>
                <a:gd name="T30" fmla="*/ 248 w 256"/>
                <a:gd name="T31" fmla="*/ 1 h 998"/>
                <a:gd name="T32" fmla="*/ 252 w 256"/>
                <a:gd name="T33" fmla="*/ 1 h 998"/>
                <a:gd name="T34" fmla="*/ 255 w 256"/>
                <a:gd name="T35" fmla="*/ 0 h 998"/>
                <a:gd name="T36" fmla="*/ 256 w 256"/>
                <a:gd name="T37" fmla="*/ 0 h 998"/>
                <a:gd name="T38" fmla="*/ 255 w 256"/>
                <a:gd name="T39" fmla="*/ 0 h 998"/>
                <a:gd name="T40" fmla="*/ 242 w 256"/>
                <a:gd name="T41" fmla="*/ 1 h 998"/>
                <a:gd name="T42" fmla="*/ 244 w 256"/>
                <a:gd name="T43" fmla="*/ 1 h 998"/>
                <a:gd name="T44" fmla="*/ 242 w 256"/>
                <a:gd name="T45" fmla="*/ 1 h 998"/>
                <a:gd name="T46" fmla="*/ 239 w 256"/>
                <a:gd name="T47" fmla="*/ 2 h 998"/>
                <a:gd name="T48" fmla="*/ 235 w 256"/>
                <a:gd name="T49" fmla="*/ 3 h 998"/>
                <a:gd name="T50" fmla="*/ 229 w 256"/>
                <a:gd name="T51" fmla="*/ 4 h 998"/>
                <a:gd name="T52" fmla="*/ 222 w 256"/>
                <a:gd name="T53" fmla="*/ 5 h 998"/>
                <a:gd name="T54" fmla="*/ 212 w 256"/>
                <a:gd name="T55" fmla="*/ 6 h 998"/>
                <a:gd name="T56" fmla="*/ 201 w 256"/>
                <a:gd name="T57" fmla="*/ 7 h 998"/>
                <a:gd name="T58" fmla="*/ 188 w 256"/>
                <a:gd name="T59" fmla="*/ 9 h 998"/>
                <a:gd name="T60" fmla="*/ 174 w 256"/>
                <a:gd name="T61" fmla="*/ 11 h 998"/>
                <a:gd name="T62" fmla="*/ 159 w 256"/>
                <a:gd name="T63" fmla="*/ 13 h 998"/>
                <a:gd name="T64" fmla="*/ 142 w 256"/>
                <a:gd name="T65" fmla="*/ 15 h 998"/>
                <a:gd name="T66" fmla="*/ 123 w 256"/>
                <a:gd name="T67" fmla="*/ 17 h 998"/>
                <a:gd name="T68" fmla="*/ 105 w 256"/>
                <a:gd name="T69" fmla="*/ 19 h 998"/>
                <a:gd name="T70" fmla="*/ 85 w 256"/>
                <a:gd name="T71" fmla="*/ 21 h 998"/>
                <a:gd name="T72" fmla="*/ 64 w 256"/>
                <a:gd name="T73" fmla="*/ 23 h 998"/>
                <a:gd name="T74" fmla="*/ 43 w 256"/>
                <a:gd name="T75" fmla="*/ 26 h 998"/>
                <a:gd name="T76" fmla="*/ 22 w 256"/>
                <a:gd name="T77" fmla="*/ 28 h 998"/>
                <a:gd name="T78" fmla="*/ 0 w 256"/>
                <a:gd name="T79" fmla="*/ 31 h 998"/>
                <a:gd name="T80" fmla="*/ 0 w 256"/>
                <a:gd name="T81" fmla="*/ 31 h 9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998">
                  <a:moveTo>
                    <a:pt x="0" y="998"/>
                  </a:moveTo>
                  <a:lnTo>
                    <a:pt x="24" y="916"/>
                  </a:lnTo>
                  <a:lnTo>
                    <a:pt x="47" y="835"/>
                  </a:lnTo>
                  <a:lnTo>
                    <a:pt x="68" y="755"/>
                  </a:lnTo>
                  <a:lnTo>
                    <a:pt x="91" y="677"/>
                  </a:lnTo>
                  <a:lnTo>
                    <a:pt x="111" y="601"/>
                  </a:lnTo>
                  <a:lnTo>
                    <a:pt x="130" y="527"/>
                  </a:lnTo>
                  <a:lnTo>
                    <a:pt x="150" y="457"/>
                  </a:lnTo>
                  <a:lnTo>
                    <a:pt x="167" y="390"/>
                  </a:lnTo>
                  <a:lnTo>
                    <a:pt x="184" y="328"/>
                  </a:lnTo>
                  <a:lnTo>
                    <a:pt x="198" y="268"/>
                  </a:lnTo>
                  <a:lnTo>
                    <a:pt x="211" y="216"/>
                  </a:lnTo>
                  <a:lnTo>
                    <a:pt x="224" y="167"/>
                  </a:lnTo>
                  <a:lnTo>
                    <a:pt x="234" y="125"/>
                  </a:lnTo>
                  <a:lnTo>
                    <a:pt x="242" y="89"/>
                  </a:lnTo>
                  <a:lnTo>
                    <a:pt x="248" y="58"/>
                  </a:lnTo>
                  <a:lnTo>
                    <a:pt x="252" y="35"/>
                  </a:lnTo>
                  <a:lnTo>
                    <a:pt x="255" y="17"/>
                  </a:lnTo>
                  <a:lnTo>
                    <a:pt x="256" y="6"/>
                  </a:lnTo>
                  <a:lnTo>
                    <a:pt x="255" y="0"/>
                  </a:lnTo>
                  <a:lnTo>
                    <a:pt x="242" y="46"/>
                  </a:lnTo>
                  <a:lnTo>
                    <a:pt x="244" y="49"/>
                  </a:lnTo>
                  <a:lnTo>
                    <a:pt x="242" y="60"/>
                  </a:lnTo>
                  <a:lnTo>
                    <a:pt x="239" y="76"/>
                  </a:lnTo>
                  <a:lnTo>
                    <a:pt x="235" y="100"/>
                  </a:lnTo>
                  <a:lnTo>
                    <a:pt x="229" y="129"/>
                  </a:lnTo>
                  <a:lnTo>
                    <a:pt x="222" y="163"/>
                  </a:lnTo>
                  <a:lnTo>
                    <a:pt x="212" y="205"/>
                  </a:lnTo>
                  <a:lnTo>
                    <a:pt x="201" y="250"/>
                  </a:lnTo>
                  <a:lnTo>
                    <a:pt x="188" y="301"/>
                  </a:lnTo>
                  <a:lnTo>
                    <a:pt x="174" y="357"/>
                  </a:lnTo>
                  <a:lnTo>
                    <a:pt x="159" y="417"/>
                  </a:lnTo>
                  <a:lnTo>
                    <a:pt x="142" y="480"/>
                  </a:lnTo>
                  <a:lnTo>
                    <a:pt x="123" y="549"/>
                  </a:lnTo>
                  <a:lnTo>
                    <a:pt x="105" y="618"/>
                  </a:lnTo>
                  <a:lnTo>
                    <a:pt x="85" y="690"/>
                  </a:lnTo>
                  <a:lnTo>
                    <a:pt x="64" y="766"/>
                  </a:lnTo>
                  <a:lnTo>
                    <a:pt x="43" y="842"/>
                  </a:lnTo>
                  <a:lnTo>
                    <a:pt x="22" y="918"/>
                  </a:lnTo>
                  <a:lnTo>
                    <a:pt x="0" y="996"/>
                  </a:lnTo>
                  <a:lnTo>
                    <a:pt x="0" y="998"/>
                  </a:lnTo>
                  <a:close/>
                </a:path>
              </a:pathLst>
            </a:custGeom>
            <a:solidFill>
              <a:srgbClr val="D06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4" name="Freeform 1181"/>
            <p:cNvSpPr>
              <a:spLocks/>
            </p:cNvSpPr>
            <p:nvPr/>
          </p:nvSpPr>
          <p:spPr bwMode="auto">
            <a:xfrm>
              <a:off x="1958" y="1031"/>
              <a:ext cx="245" cy="476"/>
            </a:xfrm>
            <a:custGeom>
              <a:avLst/>
              <a:gdLst>
                <a:gd name="T0" fmla="*/ 243 w 245"/>
                <a:gd name="T1" fmla="*/ 0 h 950"/>
                <a:gd name="T2" fmla="*/ 245 w 245"/>
                <a:gd name="T3" fmla="*/ 1 h 950"/>
                <a:gd name="T4" fmla="*/ 243 w 245"/>
                <a:gd name="T5" fmla="*/ 1 h 950"/>
                <a:gd name="T6" fmla="*/ 240 w 245"/>
                <a:gd name="T7" fmla="*/ 1 h 950"/>
                <a:gd name="T8" fmla="*/ 236 w 245"/>
                <a:gd name="T9" fmla="*/ 2 h 950"/>
                <a:gd name="T10" fmla="*/ 230 w 245"/>
                <a:gd name="T11" fmla="*/ 3 h 950"/>
                <a:gd name="T12" fmla="*/ 223 w 245"/>
                <a:gd name="T13" fmla="*/ 4 h 950"/>
                <a:gd name="T14" fmla="*/ 213 w 245"/>
                <a:gd name="T15" fmla="*/ 5 h 950"/>
                <a:gd name="T16" fmla="*/ 202 w 245"/>
                <a:gd name="T17" fmla="*/ 7 h 950"/>
                <a:gd name="T18" fmla="*/ 189 w 245"/>
                <a:gd name="T19" fmla="*/ 8 h 950"/>
                <a:gd name="T20" fmla="*/ 175 w 245"/>
                <a:gd name="T21" fmla="*/ 10 h 950"/>
                <a:gd name="T22" fmla="*/ 160 w 245"/>
                <a:gd name="T23" fmla="*/ 12 h 950"/>
                <a:gd name="T24" fmla="*/ 143 w 245"/>
                <a:gd name="T25" fmla="*/ 14 h 950"/>
                <a:gd name="T26" fmla="*/ 124 w 245"/>
                <a:gd name="T27" fmla="*/ 16 h 950"/>
                <a:gd name="T28" fmla="*/ 106 w 245"/>
                <a:gd name="T29" fmla="*/ 18 h 950"/>
                <a:gd name="T30" fmla="*/ 86 w 245"/>
                <a:gd name="T31" fmla="*/ 21 h 950"/>
                <a:gd name="T32" fmla="*/ 65 w 245"/>
                <a:gd name="T33" fmla="*/ 23 h 950"/>
                <a:gd name="T34" fmla="*/ 44 w 245"/>
                <a:gd name="T35" fmla="*/ 25 h 950"/>
                <a:gd name="T36" fmla="*/ 23 w 245"/>
                <a:gd name="T37" fmla="*/ 28 h 950"/>
                <a:gd name="T38" fmla="*/ 1 w 245"/>
                <a:gd name="T39" fmla="*/ 30 h 950"/>
                <a:gd name="T40" fmla="*/ 0 w 245"/>
                <a:gd name="T41" fmla="*/ 30 h 950"/>
                <a:gd name="T42" fmla="*/ 21 w 245"/>
                <a:gd name="T43" fmla="*/ 28 h 950"/>
                <a:gd name="T44" fmla="*/ 44 w 245"/>
                <a:gd name="T45" fmla="*/ 25 h 950"/>
                <a:gd name="T46" fmla="*/ 65 w 245"/>
                <a:gd name="T47" fmla="*/ 23 h 950"/>
                <a:gd name="T48" fmla="*/ 85 w 245"/>
                <a:gd name="T49" fmla="*/ 21 h 950"/>
                <a:gd name="T50" fmla="*/ 105 w 245"/>
                <a:gd name="T51" fmla="*/ 18 h 950"/>
                <a:gd name="T52" fmla="*/ 123 w 245"/>
                <a:gd name="T53" fmla="*/ 16 h 950"/>
                <a:gd name="T54" fmla="*/ 141 w 245"/>
                <a:gd name="T55" fmla="*/ 14 h 950"/>
                <a:gd name="T56" fmla="*/ 157 w 245"/>
                <a:gd name="T57" fmla="*/ 12 h 950"/>
                <a:gd name="T58" fmla="*/ 172 w 245"/>
                <a:gd name="T59" fmla="*/ 10 h 950"/>
                <a:gd name="T60" fmla="*/ 185 w 245"/>
                <a:gd name="T61" fmla="*/ 9 h 950"/>
                <a:gd name="T62" fmla="*/ 198 w 245"/>
                <a:gd name="T63" fmla="*/ 7 h 950"/>
                <a:gd name="T64" fmla="*/ 208 w 245"/>
                <a:gd name="T65" fmla="*/ 6 h 950"/>
                <a:gd name="T66" fmla="*/ 216 w 245"/>
                <a:gd name="T67" fmla="*/ 5 h 950"/>
                <a:gd name="T68" fmla="*/ 222 w 245"/>
                <a:gd name="T69" fmla="*/ 4 h 950"/>
                <a:gd name="T70" fmla="*/ 228 w 245"/>
                <a:gd name="T71" fmla="*/ 3 h 950"/>
                <a:gd name="T72" fmla="*/ 230 w 245"/>
                <a:gd name="T73" fmla="*/ 2 h 950"/>
                <a:gd name="T74" fmla="*/ 230 w 245"/>
                <a:gd name="T75" fmla="*/ 2 h 950"/>
                <a:gd name="T76" fmla="*/ 229 w 245"/>
                <a:gd name="T77" fmla="*/ 2 h 950"/>
                <a:gd name="T78" fmla="*/ 243 w 245"/>
                <a:gd name="T79" fmla="*/ 0 h 9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5" h="950">
                  <a:moveTo>
                    <a:pt x="243" y="0"/>
                  </a:moveTo>
                  <a:lnTo>
                    <a:pt x="245" y="3"/>
                  </a:lnTo>
                  <a:lnTo>
                    <a:pt x="243" y="14"/>
                  </a:lnTo>
                  <a:lnTo>
                    <a:pt x="240" y="30"/>
                  </a:lnTo>
                  <a:lnTo>
                    <a:pt x="236" y="54"/>
                  </a:lnTo>
                  <a:lnTo>
                    <a:pt x="230" y="83"/>
                  </a:lnTo>
                  <a:lnTo>
                    <a:pt x="223" y="117"/>
                  </a:lnTo>
                  <a:lnTo>
                    <a:pt x="213" y="159"/>
                  </a:lnTo>
                  <a:lnTo>
                    <a:pt x="202" y="204"/>
                  </a:lnTo>
                  <a:lnTo>
                    <a:pt x="189" y="255"/>
                  </a:lnTo>
                  <a:lnTo>
                    <a:pt x="175" y="311"/>
                  </a:lnTo>
                  <a:lnTo>
                    <a:pt x="160" y="371"/>
                  </a:lnTo>
                  <a:lnTo>
                    <a:pt x="143" y="434"/>
                  </a:lnTo>
                  <a:lnTo>
                    <a:pt x="124" y="503"/>
                  </a:lnTo>
                  <a:lnTo>
                    <a:pt x="106" y="572"/>
                  </a:lnTo>
                  <a:lnTo>
                    <a:pt x="86" y="644"/>
                  </a:lnTo>
                  <a:lnTo>
                    <a:pt x="65" y="720"/>
                  </a:lnTo>
                  <a:lnTo>
                    <a:pt x="44" y="796"/>
                  </a:lnTo>
                  <a:lnTo>
                    <a:pt x="23" y="872"/>
                  </a:lnTo>
                  <a:lnTo>
                    <a:pt x="1" y="950"/>
                  </a:lnTo>
                  <a:lnTo>
                    <a:pt x="0" y="950"/>
                  </a:lnTo>
                  <a:lnTo>
                    <a:pt x="21" y="872"/>
                  </a:lnTo>
                  <a:lnTo>
                    <a:pt x="44" y="794"/>
                  </a:lnTo>
                  <a:lnTo>
                    <a:pt x="65" y="718"/>
                  </a:lnTo>
                  <a:lnTo>
                    <a:pt x="85" y="644"/>
                  </a:lnTo>
                  <a:lnTo>
                    <a:pt x="105" y="572"/>
                  </a:lnTo>
                  <a:lnTo>
                    <a:pt x="123" y="503"/>
                  </a:lnTo>
                  <a:lnTo>
                    <a:pt x="141" y="436"/>
                  </a:lnTo>
                  <a:lnTo>
                    <a:pt x="157" y="374"/>
                  </a:lnTo>
                  <a:lnTo>
                    <a:pt x="172" y="316"/>
                  </a:lnTo>
                  <a:lnTo>
                    <a:pt x="185" y="262"/>
                  </a:lnTo>
                  <a:lnTo>
                    <a:pt x="198" y="215"/>
                  </a:lnTo>
                  <a:lnTo>
                    <a:pt x="208" y="172"/>
                  </a:lnTo>
                  <a:lnTo>
                    <a:pt x="216" y="135"/>
                  </a:lnTo>
                  <a:lnTo>
                    <a:pt x="222" y="105"/>
                  </a:lnTo>
                  <a:lnTo>
                    <a:pt x="228" y="79"/>
                  </a:lnTo>
                  <a:lnTo>
                    <a:pt x="230" y="61"/>
                  </a:lnTo>
                  <a:lnTo>
                    <a:pt x="230" y="50"/>
                  </a:lnTo>
                  <a:lnTo>
                    <a:pt x="229" y="47"/>
                  </a:lnTo>
                  <a:lnTo>
                    <a:pt x="243" y="0"/>
                  </a:lnTo>
                  <a:close/>
                </a:path>
              </a:pathLst>
            </a:custGeom>
            <a:solidFill>
              <a:srgbClr val="D36D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5" name="Freeform 1182"/>
            <p:cNvSpPr>
              <a:spLocks/>
            </p:cNvSpPr>
            <p:nvPr/>
          </p:nvSpPr>
          <p:spPr bwMode="auto">
            <a:xfrm>
              <a:off x="1957" y="1055"/>
              <a:ext cx="231" cy="452"/>
            </a:xfrm>
            <a:custGeom>
              <a:avLst/>
              <a:gdLst>
                <a:gd name="T0" fmla="*/ 1 w 231"/>
                <a:gd name="T1" fmla="*/ 29 h 903"/>
                <a:gd name="T2" fmla="*/ 22 w 231"/>
                <a:gd name="T3" fmla="*/ 26 h 903"/>
                <a:gd name="T4" fmla="*/ 45 w 231"/>
                <a:gd name="T5" fmla="*/ 24 h 903"/>
                <a:gd name="T6" fmla="*/ 66 w 231"/>
                <a:gd name="T7" fmla="*/ 21 h 903"/>
                <a:gd name="T8" fmla="*/ 86 w 231"/>
                <a:gd name="T9" fmla="*/ 19 h 903"/>
                <a:gd name="T10" fmla="*/ 106 w 231"/>
                <a:gd name="T11" fmla="*/ 17 h 903"/>
                <a:gd name="T12" fmla="*/ 124 w 231"/>
                <a:gd name="T13" fmla="*/ 15 h 903"/>
                <a:gd name="T14" fmla="*/ 142 w 231"/>
                <a:gd name="T15" fmla="*/ 13 h 903"/>
                <a:gd name="T16" fmla="*/ 158 w 231"/>
                <a:gd name="T17" fmla="*/ 11 h 903"/>
                <a:gd name="T18" fmla="*/ 173 w 231"/>
                <a:gd name="T19" fmla="*/ 9 h 903"/>
                <a:gd name="T20" fmla="*/ 186 w 231"/>
                <a:gd name="T21" fmla="*/ 7 h 903"/>
                <a:gd name="T22" fmla="*/ 199 w 231"/>
                <a:gd name="T23" fmla="*/ 6 h 903"/>
                <a:gd name="T24" fmla="*/ 209 w 231"/>
                <a:gd name="T25" fmla="*/ 4 h 903"/>
                <a:gd name="T26" fmla="*/ 217 w 231"/>
                <a:gd name="T27" fmla="*/ 3 h 903"/>
                <a:gd name="T28" fmla="*/ 223 w 231"/>
                <a:gd name="T29" fmla="*/ 2 h 903"/>
                <a:gd name="T30" fmla="*/ 229 w 231"/>
                <a:gd name="T31" fmla="*/ 1 h 903"/>
                <a:gd name="T32" fmla="*/ 231 w 231"/>
                <a:gd name="T33" fmla="*/ 1 h 903"/>
                <a:gd name="T34" fmla="*/ 231 w 231"/>
                <a:gd name="T35" fmla="*/ 1 h 903"/>
                <a:gd name="T36" fmla="*/ 230 w 231"/>
                <a:gd name="T37" fmla="*/ 0 h 903"/>
                <a:gd name="T38" fmla="*/ 216 w 231"/>
                <a:gd name="T39" fmla="*/ 2 h 903"/>
                <a:gd name="T40" fmla="*/ 217 w 231"/>
                <a:gd name="T41" fmla="*/ 2 h 903"/>
                <a:gd name="T42" fmla="*/ 217 w 231"/>
                <a:gd name="T43" fmla="*/ 2 h 903"/>
                <a:gd name="T44" fmla="*/ 214 w 231"/>
                <a:gd name="T45" fmla="*/ 3 h 903"/>
                <a:gd name="T46" fmla="*/ 210 w 231"/>
                <a:gd name="T47" fmla="*/ 4 h 903"/>
                <a:gd name="T48" fmla="*/ 203 w 231"/>
                <a:gd name="T49" fmla="*/ 5 h 903"/>
                <a:gd name="T50" fmla="*/ 196 w 231"/>
                <a:gd name="T51" fmla="*/ 6 h 903"/>
                <a:gd name="T52" fmla="*/ 186 w 231"/>
                <a:gd name="T53" fmla="*/ 7 h 903"/>
                <a:gd name="T54" fmla="*/ 175 w 231"/>
                <a:gd name="T55" fmla="*/ 8 h 903"/>
                <a:gd name="T56" fmla="*/ 162 w 231"/>
                <a:gd name="T57" fmla="*/ 10 h 903"/>
                <a:gd name="T58" fmla="*/ 148 w 231"/>
                <a:gd name="T59" fmla="*/ 12 h 903"/>
                <a:gd name="T60" fmla="*/ 132 w 231"/>
                <a:gd name="T61" fmla="*/ 14 h 903"/>
                <a:gd name="T62" fmla="*/ 115 w 231"/>
                <a:gd name="T63" fmla="*/ 15 h 903"/>
                <a:gd name="T64" fmla="*/ 99 w 231"/>
                <a:gd name="T65" fmla="*/ 18 h 903"/>
                <a:gd name="T66" fmla="*/ 80 w 231"/>
                <a:gd name="T67" fmla="*/ 20 h 903"/>
                <a:gd name="T68" fmla="*/ 60 w 231"/>
                <a:gd name="T69" fmla="*/ 22 h 903"/>
                <a:gd name="T70" fmla="*/ 41 w 231"/>
                <a:gd name="T71" fmla="*/ 24 h 903"/>
                <a:gd name="T72" fmla="*/ 19 w 231"/>
                <a:gd name="T73" fmla="*/ 26 h 903"/>
                <a:gd name="T74" fmla="*/ 0 w 231"/>
                <a:gd name="T75" fmla="*/ 29 h 903"/>
                <a:gd name="T76" fmla="*/ 1 w 231"/>
                <a:gd name="T77" fmla="*/ 29 h 90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1" h="903">
                  <a:moveTo>
                    <a:pt x="1" y="903"/>
                  </a:moveTo>
                  <a:lnTo>
                    <a:pt x="22" y="825"/>
                  </a:lnTo>
                  <a:lnTo>
                    <a:pt x="45" y="747"/>
                  </a:lnTo>
                  <a:lnTo>
                    <a:pt x="66" y="671"/>
                  </a:lnTo>
                  <a:lnTo>
                    <a:pt x="86" y="597"/>
                  </a:lnTo>
                  <a:lnTo>
                    <a:pt x="106" y="525"/>
                  </a:lnTo>
                  <a:lnTo>
                    <a:pt x="124" y="456"/>
                  </a:lnTo>
                  <a:lnTo>
                    <a:pt x="142" y="389"/>
                  </a:lnTo>
                  <a:lnTo>
                    <a:pt x="158" y="327"/>
                  </a:lnTo>
                  <a:lnTo>
                    <a:pt x="173" y="269"/>
                  </a:lnTo>
                  <a:lnTo>
                    <a:pt x="186" y="215"/>
                  </a:lnTo>
                  <a:lnTo>
                    <a:pt x="199" y="168"/>
                  </a:lnTo>
                  <a:lnTo>
                    <a:pt x="209" y="125"/>
                  </a:lnTo>
                  <a:lnTo>
                    <a:pt x="217" y="88"/>
                  </a:lnTo>
                  <a:lnTo>
                    <a:pt x="223" y="58"/>
                  </a:lnTo>
                  <a:lnTo>
                    <a:pt x="229" y="32"/>
                  </a:lnTo>
                  <a:lnTo>
                    <a:pt x="231" y="14"/>
                  </a:lnTo>
                  <a:lnTo>
                    <a:pt x="231" y="3"/>
                  </a:lnTo>
                  <a:lnTo>
                    <a:pt x="230" y="0"/>
                  </a:lnTo>
                  <a:lnTo>
                    <a:pt x="216" y="49"/>
                  </a:lnTo>
                  <a:lnTo>
                    <a:pt x="217" y="54"/>
                  </a:lnTo>
                  <a:lnTo>
                    <a:pt x="217" y="63"/>
                  </a:lnTo>
                  <a:lnTo>
                    <a:pt x="214" y="81"/>
                  </a:lnTo>
                  <a:lnTo>
                    <a:pt x="210" y="103"/>
                  </a:lnTo>
                  <a:lnTo>
                    <a:pt x="203" y="132"/>
                  </a:lnTo>
                  <a:lnTo>
                    <a:pt x="196" y="168"/>
                  </a:lnTo>
                  <a:lnTo>
                    <a:pt x="186" y="208"/>
                  </a:lnTo>
                  <a:lnTo>
                    <a:pt x="175" y="253"/>
                  </a:lnTo>
                  <a:lnTo>
                    <a:pt x="162" y="304"/>
                  </a:lnTo>
                  <a:lnTo>
                    <a:pt x="148" y="358"/>
                  </a:lnTo>
                  <a:lnTo>
                    <a:pt x="132" y="418"/>
                  </a:lnTo>
                  <a:lnTo>
                    <a:pt x="115" y="479"/>
                  </a:lnTo>
                  <a:lnTo>
                    <a:pt x="99" y="545"/>
                  </a:lnTo>
                  <a:lnTo>
                    <a:pt x="80" y="613"/>
                  </a:lnTo>
                  <a:lnTo>
                    <a:pt x="60" y="684"/>
                  </a:lnTo>
                  <a:lnTo>
                    <a:pt x="41" y="756"/>
                  </a:lnTo>
                  <a:lnTo>
                    <a:pt x="19" y="829"/>
                  </a:lnTo>
                  <a:lnTo>
                    <a:pt x="0" y="903"/>
                  </a:lnTo>
                  <a:lnTo>
                    <a:pt x="1" y="903"/>
                  </a:lnTo>
                  <a:close/>
                </a:path>
              </a:pathLst>
            </a:custGeom>
            <a:solidFill>
              <a:srgbClr val="D572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6" name="Freeform 1183"/>
            <p:cNvSpPr>
              <a:spLocks/>
            </p:cNvSpPr>
            <p:nvPr/>
          </p:nvSpPr>
          <p:spPr bwMode="auto">
            <a:xfrm>
              <a:off x="1955" y="1079"/>
              <a:ext cx="219" cy="428"/>
            </a:xfrm>
            <a:custGeom>
              <a:avLst/>
              <a:gdLst>
                <a:gd name="T0" fmla="*/ 218 w 219"/>
                <a:gd name="T1" fmla="*/ 0 h 854"/>
                <a:gd name="T2" fmla="*/ 219 w 219"/>
                <a:gd name="T3" fmla="*/ 1 h 854"/>
                <a:gd name="T4" fmla="*/ 219 w 219"/>
                <a:gd name="T5" fmla="*/ 1 h 854"/>
                <a:gd name="T6" fmla="*/ 216 w 219"/>
                <a:gd name="T7" fmla="*/ 1 h 854"/>
                <a:gd name="T8" fmla="*/ 212 w 219"/>
                <a:gd name="T9" fmla="*/ 2 h 854"/>
                <a:gd name="T10" fmla="*/ 205 w 219"/>
                <a:gd name="T11" fmla="*/ 3 h 854"/>
                <a:gd name="T12" fmla="*/ 198 w 219"/>
                <a:gd name="T13" fmla="*/ 4 h 854"/>
                <a:gd name="T14" fmla="*/ 188 w 219"/>
                <a:gd name="T15" fmla="*/ 5 h 854"/>
                <a:gd name="T16" fmla="*/ 177 w 219"/>
                <a:gd name="T17" fmla="*/ 7 h 854"/>
                <a:gd name="T18" fmla="*/ 164 w 219"/>
                <a:gd name="T19" fmla="*/ 8 h 854"/>
                <a:gd name="T20" fmla="*/ 150 w 219"/>
                <a:gd name="T21" fmla="*/ 10 h 854"/>
                <a:gd name="T22" fmla="*/ 134 w 219"/>
                <a:gd name="T23" fmla="*/ 12 h 854"/>
                <a:gd name="T24" fmla="*/ 117 w 219"/>
                <a:gd name="T25" fmla="*/ 14 h 854"/>
                <a:gd name="T26" fmla="*/ 101 w 219"/>
                <a:gd name="T27" fmla="*/ 16 h 854"/>
                <a:gd name="T28" fmla="*/ 82 w 219"/>
                <a:gd name="T29" fmla="*/ 18 h 854"/>
                <a:gd name="T30" fmla="*/ 62 w 219"/>
                <a:gd name="T31" fmla="*/ 20 h 854"/>
                <a:gd name="T32" fmla="*/ 43 w 219"/>
                <a:gd name="T33" fmla="*/ 23 h 854"/>
                <a:gd name="T34" fmla="*/ 21 w 219"/>
                <a:gd name="T35" fmla="*/ 25 h 854"/>
                <a:gd name="T36" fmla="*/ 2 w 219"/>
                <a:gd name="T37" fmla="*/ 27 h 854"/>
                <a:gd name="T38" fmla="*/ 0 w 219"/>
                <a:gd name="T39" fmla="*/ 27 h 854"/>
                <a:gd name="T40" fmla="*/ 20 w 219"/>
                <a:gd name="T41" fmla="*/ 25 h 854"/>
                <a:gd name="T42" fmla="*/ 41 w 219"/>
                <a:gd name="T43" fmla="*/ 23 h 854"/>
                <a:gd name="T44" fmla="*/ 61 w 219"/>
                <a:gd name="T45" fmla="*/ 20 h 854"/>
                <a:gd name="T46" fmla="*/ 79 w 219"/>
                <a:gd name="T47" fmla="*/ 18 h 854"/>
                <a:gd name="T48" fmla="*/ 98 w 219"/>
                <a:gd name="T49" fmla="*/ 16 h 854"/>
                <a:gd name="T50" fmla="*/ 115 w 219"/>
                <a:gd name="T51" fmla="*/ 14 h 854"/>
                <a:gd name="T52" fmla="*/ 130 w 219"/>
                <a:gd name="T53" fmla="*/ 12 h 854"/>
                <a:gd name="T54" fmla="*/ 146 w 219"/>
                <a:gd name="T55" fmla="*/ 10 h 854"/>
                <a:gd name="T56" fmla="*/ 158 w 219"/>
                <a:gd name="T57" fmla="*/ 9 h 854"/>
                <a:gd name="T58" fmla="*/ 171 w 219"/>
                <a:gd name="T59" fmla="*/ 7 h 854"/>
                <a:gd name="T60" fmla="*/ 181 w 219"/>
                <a:gd name="T61" fmla="*/ 6 h 854"/>
                <a:gd name="T62" fmla="*/ 190 w 219"/>
                <a:gd name="T63" fmla="*/ 5 h 854"/>
                <a:gd name="T64" fmla="*/ 195 w 219"/>
                <a:gd name="T65" fmla="*/ 4 h 854"/>
                <a:gd name="T66" fmla="*/ 201 w 219"/>
                <a:gd name="T67" fmla="*/ 3 h 854"/>
                <a:gd name="T68" fmla="*/ 204 w 219"/>
                <a:gd name="T69" fmla="*/ 3 h 854"/>
                <a:gd name="T70" fmla="*/ 204 w 219"/>
                <a:gd name="T71" fmla="*/ 2 h 854"/>
                <a:gd name="T72" fmla="*/ 204 w 219"/>
                <a:gd name="T73" fmla="*/ 2 h 854"/>
                <a:gd name="T74" fmla="*/ 218 w 219"/>
                <a:gd name="T75" fmla="*/ 0 h 8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9" h="854">
                  <a:moveTo>
                    <a:pt x="218" y="0"/>
                  </a:moveTo>
                  <a:lnTo>
                    <a:pt x="219" y="5"/>
                  </a:lnTo>
                  <a:lnTo>
                    <a:pt x="219" y="14"/>
                  </a:lnTo>
                  <a:lnTo>
                    <a:pt x="216" y="32"/>
                  </a:lnTo>
                  <a:lnTo>
                    <a:pt x="212" y="54"/>
                  </a:lnTo>
                  <a:lnTo>
                    <a:pt x="205" y="83"/>
                  </a:lnTo>
                  <a:lnTo>
                    <a:pt x="198" y="119"/>
                  </a:lnTo>
                  <a:lnTo>
                    <a:pt x="188" y="159"/>
                  </a:lnTo>
                  <a:lnTo>
                    <a:pt x="177" y="204"/>
                  </a:lnTo>
                  <a:lnTo>
                    <a:pt x="164" y="255"/>
                  </a:lnTo>
                  <a:lnTo>
                    <a:pt x="150" y="309"/>
                  </a:lnTo>
                  <a:lnTo>
                    <a:pt x="134" y="369"/>
                  </a:lnTo>
                  <a:lnTo>
                    <a:pt x="117" y="430"/>
                  </a:lnTo>
                  <a:lnTo>
                    <a:pt x="101" y="496"/>
                  </a:lnTo>
                  <a:lnTo>
                    <a:pt x="82" y="564"/>
                  </a:lnTo>
                  <a:lnTo>
                    <a:pt x="62" y="635"/>
                  </a:lnTo>
                  <a:lnTo>
                    <a:pt x="43" y="707"/>
                  </a:lnTo>
                  <a:lnTo>
                    <a:pt x="21" y="780"/>
                  </a:lnTo>
                  <a:lnTo>
                    <a:pt x="2" y="854"/>
                  </a:lnTo>
                  <a:lnTo>
                    <a:pt x="0" y="852"/>
                  </a:lnTo>
                  <a:lnTo>
                    <a:pt x="20" y="780"/>
                  </a:lnTo>
                  <a:lnTo>
                    <a:pt x="41" y="707"/>
                  </a:lnTo>
                  <a:lnTo>
                    <a:pt x="61" y="637"/>
                  </a:lnTo>
                  <a:lnTo>
                    <a:pt x="79" y="566"/>
                  </a:lnTo>
                  <a:lnTo>
                    <a:pt x="98" y="499"/>
                  </a:lnTo>
                  <a:lnTo>
                    <a:pt x="115" y="436"/>
                  </a:lnTo>
                  <a:lnTo>
                    <a:pt x="130" y="374"/>
                  </a:lnTo>
                  <a:lnTo>
                    <a:pt x="146" y="318"/>
                  </a:lnTo>
                  <a:lnTo>
                    <a:pt x="158" y="266"/>
                  </a:lnTo>
                  <a:lnTo>
                    <a:pt x="171" y="219"/>
                  </a:lnTo>
                  <a:lnTo>
                    <a:pt x="181" y="177"/>
                  </a:lnTo>
                  <a:lnTo>
                    <a:pt x="190" y="141"/>
                  </a:lnTo>
                  <a:lnTo>
                    <a:pt x="195" y="110"/>
                  </a:lnTo>
                  <a:lnTo>
                    <a:pt x="201" y="86"/>
                  </a:lnTo>
                  <a:lnTo>
                    <a:pt x="204" y="68"/>
                  </a:lnTo>
                  <a:lnTo>
                    <a:pt x="204" y="58"/>
                  </a:lnTo>
                  <a:lnTo>
                    <a:pt x="204" y="54"/>
                  </a:lnTo>
                  <a:lnTo>
                    <a:pt x="218" y="0"/>
                  </a:lnTo>
                  <a:close/>
                </a:path>
              </a:pathLst>
            </a:custGeom>
            <a:solidFill>
              <a:srgbClr val="D87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7" name="Freeform 1184"/>
            <p:cNvSpPr>
              <a:spLocks/>
            </p:cNvSpPr>
            <p:nvPr/>
          </p:nvSpPr>
          <p:spPr bwMode="auto">
            <a:xfrm>
              <a:off x="1954" y="1106"/>
              <a:ext cx="205" cy="400"/>
            </a:xfrm>
            <a:custGeom>
              <a:avLst/>
              <a:gdLst>
                <a:gd name="T0" fmla="*/ 1 w 205"/>
                <a:gd name="T1" fmla="*/ 26 h 798"/>
                <a:gd name="T2" fmla="*/ 21 w 205"/>
                <a:gd name="T3" fmla="*/ 23 h 798"/>
                <a:gd name="T4" fmla="*/ 42 w 205"/>
                <a:gd name="T5" fmla="*/ 21 h 798"/>
                <a:gd name="T6" fmla="*/ 62 w 205"/>
                <a:gd name="T7" fmla="*/ 19 h 798"/>
                <a:gd name="T8" fmla="*/ 80 w 205"/>
                <a:gd name="T9" fmla="*/ 17 h 798"/>
                <a:gd name="T10" fmla="*/ 99 w 205"/>
                <a:gd name="T11" fmla="*/ 14 h 798"/>
                <a:gd name="T12" fmla="*/ 116 w 205"/>
                <a:gd name="T13" fmla="*/ 12 h 798"/>
                <a:gd name="T14" fmla="*/ 131 w 205"/>
                <a:gd name="T15" fmla="*/ 10 h 798"/>
                <a:gd name="T16" fmla="*/ 147 w 205"/>
                <a:gd name="T17" fmla="*/ 9 h 798"/>
                <a:gd name="T18" fmla="*/ 159 w 205"/>
                <a:gd name="T19" fmla="*/ 7 h 798"/>
                <a:gd name="T20" fmla="*/ 172 w 205"/>
                <a:gd name="T21" fmla="*/ 6 h 798"/>
                <a:gd name="T22" fmla="*/ 182 w 205"/>
                <a:gd name="T23" fmla="*/ 4 h 798"/>
                <a:gd name="T24" fmla="*/ 191 w 205"/>
                <a:gd name="T25" fmla="*/ 3 h 798"/>
                <a:gd name="T26" fmla="*/ 196 w 205"/>
                <a:gd name="T27" fmla="*/ 2 h 798"/>
                <a:gd name="T28" fmla="*/ 202 w 205"/>
                <a:gd name="T29" fmla="*/ 1 h 798"/>
                <a:gd name="T30" fmla="*/ 205 w 205"/>
                <a:gd name="T31" fmla="*/ 1 h 798"/>
                <a:gd name="T32" fmla="*/ 205 w 205"/>
                <a:gd name="T33" fmla="*/ 1 h 798"/>
                <a:gd name="T34" fmla="*/ 205 w 205"/>
                <a:gd name="T35" fmla="*/ 0 h 798"/>
                <a:gd name="T36" fmla="*/ 188 w 205"/>
                <a:gd name="T37" fmla="*/ 2 h 798"/>
                <a:gd name="T38" fmla="*/ 189 w 205"/>
                <a:gd name="T39" fmla="*/ 2 h 798"/>
                <a:gd name="T40" fmla="*/ 188 w 205"/>
                <a:gd name="T41" fmla="*/ 3 h 798"/>
                <a:gd name="T42" fmla="*/ 186 w 205"/>
                <a:gd name="T43" fmla="*/ 3 h 798"/>
                <a:gd name="T44" fmla="*/ 181 w 205"/>
                <a:gd name="T45" fmla="*/ 4 h 798"/>
                <a:gd name="T46" fmla="*/ 175 w 205"/>
                <a:gd name="T47" fmla="*/ 5 h 798"/>
                <a:gd name="T48" fmla="*/ 168 w 205"/>
                <a:gd name="T49" fmla="*/ 6 h 798"/>
                <a:gd name="T50" fmla="*/ 158 w 205"/>
                <a:gd name="T51" fmla="*/ 7 h 798"/>
                <a:gd name="T52" fmla="*/ 147 w 205"/>
                <a:gd name="T53" fmla="*/ 8 h 798"/>
                <a:gd name="T54" fmla="*/ 134 w 205"/>
                <a:gd name="T55" fmla="*/ 10 h 798"/>
                <a:gd name="T56" fmla="*/ 121 w 205"/>
                <a:gd name="T57" fmla="*/ 12 h 798"/>
                <a:gd name="T58" fmla="*/ 106 w 205"/>
                <a:gd name="T59" fmla="*/ 13 h 798"/>
                <a:gd name="T60" fmla="*/ 90 w 205"/>
                <a:gd name="T61" fmla="*/ 15 h 798"/>
                <a:gd name="T62" fmla="*/ 73 w 205"/>
                <a:gd name="T63" fmla="*/ 17 h 798"/>
                <a:gd name="T64" fmla="*/ 56 w 205"/>
                <a:gd name="T65" fmla="*/ 19 h 798"/>
                <a:gd name="T66" fmla="*/ 38 w 205"/>
                <a:gd name="T67" fmla="*/ 21 h 798"/>
                <a:gd name="T68" fmla="*/ 18 w 205"/>
                <a:gd name="T69" fmla="*/ 23 h 798"/>
                <a:gd name="T70" fmla="*/ 0 w 205"/>
                <a:gd name="T71" fmla="*/ 26 h 798"/>
                <a:gd name="T72" fmla="*/ 1 w 205"/>
                <a:gd name="T73" fmla="*/ 26 h 7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5" h="798">
                  <a:moveTo>
                    <a:pt x="1" y="798"/>
                  </a:moveTo>
                  <a:lnTo>
                    <a:pt x="21" y="726"/>
                  </a:lnTo>
                  <a:lnTo>
                    <a:pt x="42" y="653"/>
                  </a:lnTo>
                  <a:lnTo>
                    <a:pt x="62" y="583"/>
                  </a:lnTo>
                  <a:lnTo>
                    <a:pt x="80" y="512"/>
                  </a:lnTo>
                  <a:lnTo>
                    <a:pt x="99" y="445"/>
                  </a:lnTo>
                  <a:lnTo>
                    <a:pt x="116" y="382"/>
                  </a:lnTo>
                  <a:lnTo>
                    <a:pt x="131" y="320"/>
                  </a:lnTo>
                  <a:lnTo>
                    <a:pt x="147" y="264"/>
                  </a:lnTo>
                  <a:lnTo>
                    <a:pt x="159" y="212"/>
                  </a:lnTo>
                  <a:lnTo>
                    <a:pt x="172" y="165"/>
                  </a:lnTo>
                  <a:lnTo>
                    <a:pt x="182" y="123"/>
                  </a:lnTo>
                  <a:lnTo>
                    <a:pt x="191" y="87"/>
                  </a:lnTo>
                  <a:lnTo>
                    <a:pt x="196" y="56"/>
                  </a:lnTo>
                  <a:lnTo>
                    <a:pt x="202" y="32"/>
                  </a:lnTo>
                  <a:lnTo>
                    <a:pt x="205" y="14"/>
                  </a:lnTo>
                  <a:lnTo>
                    <a:pt x="205" y="4"/>
                  </a:lnTo>
                  <a:lnTo>
                    <a:pt x="205" y="0"/>
                  </a:lnTo>
                  <a:lnTo>
                    <a:pt x="188" y="56"/>
                  </a:lnTo>
                  <a:lnTo>
                    <a:pt x="189" y="60"/>
                  </a:lnTo>
                  <a:lnTo>
                    <a:pt x="188" y="70"/>
                  </a:lnTo>
                  <a:lnTo>
                    <a:pt x="186" y="87"/>
                  </a:lnTo>
                  <a:lnTo>
                    <a:pt x="181" y="108"/>
                  </a:lnTo>
                  <a:lnTo>
                    <a:pt x="175" y="137"/>
                  </a:lnTo>
                  <a:lnTo>
                    <a:pt x="168" y="170"/>
                  </a:lnTo>
                  <a:lnTo>
                    <a:pt x="158" y="210"/>
                  </a:lnTo>
                  <a:lnTo>
                    <a:pt x="147" y="253"/>
                  </a:lnTo>
                  <a:lnTo>
                    <a:pt x="134" y="302"/>
                  </a:lnTo>
                  <a:lnTo>
                    <a:pt x="121" y="355"/>
                  </a:lnTo>
                  <a:lnTo>
                    <a:pt x="106" y="411"/>
                  </a:lnTo>
                  <a:lnTo>
                    <a:pt x="90" y="471"/>
                  </a:lnTo>
                  <a:lnTo>
                    <a:pt x="73" y="532"/>
                  </a:lnTo>
                  <a:lnTo>
                    <a:pt x="56" y="597"/>
                  </a:lnTo>
                  <a:lnTo>
                    <a:pt x="38" y="662"/>
                  </a:lnTo>
                  <a:lnTo>
                    <a:pt x="18" y="731"/>
                  </a:lnTo>
                  <a:lnTo>
                    <a:pt x="0" y="798"/>
                  </a:lnTo>
                  <a:lnTo>
                    <a:pt x="1" y="798"/>
                  </a:lnTo>
                  <a:close/>
                </a:path>
              </a:pathLst>
            </a:custGeom>
            <a:solidFill>
              <a:srgbClr val="DB7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8" name="Freeform 1185"/>
            <p:cNvSpPr>
              <a:spLocks/>
            </p:cNvSpPr>
            <p:nvPr/>
          </p:nvSpPr>
          <p:spPr bwMode="auto">
            <a:xfrm>
              <a:off x="1952" y="1135"/>
              <a:ext cx="191" cy="371"/>
            </a:xfrm>
            <a:custGeom>
              <a:avLst/>
              <a:gdLst>
                <a:gd name="T0" fmla="*/ 190 w 191"/>
                <a:gd name="T1" fmla="*/ 0 h 742"/>
                <a:gd name="T2" fmla="*/ 191 w 191"/>
                <a:gd name="T3" fmla="*/ 1 h 742"/>
                <a:gd name="T4" fmla="*/ 190 w 191"/>
                <a:gd name="T5" fmla="*/ 1 h 742"/>
                <a:gd name="T6" fmla="*/ 188 w 191"/>
                <a:gd name="T7" fmla="*/ 1 h 742"/>
                <a:gd name="T8" fmla="*/ 183 w 191"/>
                <a:gd name="T9" fmla="*/ 2 h 742"/>
                <a:gd name="T10" fmla="*/ 177 w 191"/>
                <a:gd name="T11" fmla="*/ 3 h 742"/>
                <a:gd name="T12" fmla="*/ 170 w 191"/>
                <a:gd name="T13" fmla="*/ 4 h 742"/>
                <a:gd name="T14" fmla="*/ 160 w 191"/>
                <a:gd name="T15" fmla="*/ 5 h 742"/>
                <a:gd name="T16" fmla="*/ 149 w 191"/>
                <a:gd name="T17" fmla="*/ 7 h 742"/>
                <a:gd name="T18" fmla="*/ 136 w 191"/>
                <a:gd name="T19" fmla="*/ 8 h 742"/>
                <a:gd name="T20" fmla="*/ 123 w 191"/>
                <a:gd name="T21" fmla="*/ 10 h 742"/>
                <a:gd name="T22" fmla="*/ 108 w 191"/>
                <a:gd name="T23" fmla="*/ 12 h 742"/>
                <a:gd name="T24" fmla="*/ 92 w 191"/>
                <a:gd name="T25" fmla="*/ 13 h 742"/>
                <a:gd name="T26" fmla="*/ 75 w 191"/>
                <a:gd name="T27" fmla="*/ 15 h 742"/>
                <a:gd name="T28" fmla="*/ 58 w 191"/>
                <a:gd name="T29" fmla="*/ 17 h 742"/>
                <a:gd name="T30" fmla="*/ 40 w 191"/>
                <a:gd name="T31" fmla="*/ 19 h 742"/>
                <a:gd name="T32" fmla="*/ 20 w 191"/>
                <a:gd name="T33" fmla="*/ 22 h 742"/>
                <a:gd name="T34" fmla="*/ 2 w 191"/>
                <a:gd name="T35" fmla="*/ 24 h 742"/>
                <a:gd name="T36" fmla="*/ 0 w 191"/>
                <a:gd name="T37" fmla="*/ 24 h 742"/>
                <a:gd name="T38" fmla="*/ 19 w 191"/>
                <a:gd name="T39" fmla="*/ 22 h 742"/>
                <a:gd name="T40" fmla="*/ 37 w 191"/>
                <a:gd name="T41" fmla="*/ 20 h 742"/>
                <a:gd name="T42" fmla="*/ 54 w 191"/>
                <a:gd name="T43" fmla="*/ 18 h 742"/>
                <a:gd name="T44" fmla="*/ 71 w 191"/>
                <a:gd name="T45" fmla="*/ 16 h 742"/>
                <a:gd name="T46" fmla="*/ 88 w 191"/>
                <a:gd name="T47" fmla="*/ 14 h 742"/>
                <a:gd name="T48" fmla="*/ 104 w 191"/>
                <a:gd name="T49" fmla="*/ 12 h 742"/>
                <a:gd name="T50" fmla="*/ 118 w 191"/>
                <a:gd name="T51" fmla="*/ 10 h 742"/>
                <a:gd name="T52" fmla="*/ 130 w 191"/>
                <a:gd name="T53" fmla="*/ 9 h 742"/>
                <a:gd name="T54" fmla="*/ 142 w 191"/>
                <a:gd name="T55" fmla="*/ 7 h 742"/>
                <a:gd name="T56" fmla="*/ 152 w 191"/>
                <a:gd name="T57" fmla="*/ 6 h 742"/>
                <a:gd name="T58" fmla="*/ 159 w 191"/>
                <a:gd name="T59" fmla="*/ 5 h 742"/>
                <a:gd name="T60" fmla="*/ 166 w 191"/>
                <a:gd name="T61" fmla="*/ 4 h 742"/>
                <a:gd name="T62" fmla="*/ 170 w 191"/>
                <a:gd name="T63" fmla="*/ 3 h 742"/>
                <a:gd name="T64" fmla="*/ 173 w 191"/>
                <a:gd name="T65" fmla="*/ 3 h 742"/>
                <a:gd name="T66" fmla="*/ 174 w 191"/>
                <a:gd name="T67" fmla="*/ 2 h 742"/>
                <a:gd name="T68" fmla="*/ 173 w 191"/>
                <a:gd name="T69" fmla="*/ 2 h 742"/>
                <a:gd name="T70" fmla="*/ 190 w 191"/>
                <a:gd name="T71" fmla="*/ 0 h 7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1" h="742">
                  <a:moveTo>
                    <a:pt x="190" y="0"/>
                  </a:moveTo>
                  <a:lnTo>
                    <a:pt x="191" y="4"/>
                  </a:lnTo>
                  <a:lnTo>
                    <a:pt x="190" y="14"/>
                  </a:lnTo>
                  <a:lnTo>
                    <a:pt x="188" y="31"/>
                  </a:lnTo>
                  <a:lnTo>
                    <a:pt x="183" y="52"/>
                  </a:lnTo>
                  <a:lnTo>
                    <a:pt x="177" y="81"/>
                  </a:lnTo>
                  <a:lnTo>
                    <a:pt x="170" y="114"/>
                  </a:lnTo>
                  <a:lnTo>
                    <a:pt x="160" y="154"/>
                  </a:lnTo>
                  <a:lnTo>
                    <a:pt x="149" y="197"/>
                  </a:lnTo>
                  <a:lnTo>
                    <a:pt x="136" y="246"/>
                  </a:lnTo>
                  <a:lnTo>
                    <a:pt x="123" y="299"/>
                  </a:lnTo>
                  <a:lnTo>
                    <a:pt x="108" y="355"/>
                  </a:lnTo>
                  <a:lnTo>
                    <a:pt x="92" y="415"/>
                  </a:lnTo>
                  <a:lnTo>
                    <a:pt x="75" y="476"/>
                  </a:lnTo>
                  <a:lnTo>
                    <a:pt x="58" y="541"/>
                  </a:lnTo>
                  <a:lnTo>
                    <a:pt x="40" y="606"/>
                  </a:lnTo>
                  <a:lnTo>
                    <a:pt x="20" y="675"/>
                  </a:lnTo>
                  <a:lnTo>
                    <a:pt x="2" y="742"/>
                  </a:lnTo>
                  <a:lnTo>
                    <a:pt x="0" y="742"/>
                  </a:lnTo>
                  <a:lnTo>
                    <a:pt x="19" y="675"/>
                  </a:lnTo>
                  <a:lnTo>
                    <a:pt x="37" y="610"/>
                  </a:lnTo>
                  <a:lnTo>
                    <a:pt x="54" y="545"/>
                  </a:lnTo>
                  <a:lnTo>
                    <a:pt x="71" y="483"/>
                  </a:lnTo>
                  <a:lnTo>
                    <a:pt x="88" y="424"/>
                  </a:lnTo>
                  <a:lnTo>
                    <a:pt x="104" y="366"/>
                  </a:lnTo>
                  <a:lnTo>
                    <a:pt x="118" y="313"/>
                  </a:lnTo>
                  <a:lnTo>
                    <a:pt x="130" y="262"/>
                  </a:lnTo>
                  <a:lnTo>
                    <a:pt x="142" y="217"/>
                  </a:lnTo>
                  <a:lnTo>
                    <a:pt x="152" y="177"/>
                  </a:lnTo>
                  <a:lnTo>
                    <a:pt x="159" y="143"/>
                  </a:lnTo>
                  <a:lnTo>
                    <a:pt x="166" y="114"/>
                  </a:lnTo>
                  <a:lnTo>
                    <a:pt x="170" y="91"/>
                  </a:lnTo>
                  <a:lnTo>
                    <a:pt x="173" y="74"/>
                  </a:lnTo>
                  <a:lnTo>
                    <a:pt x="174" y="63"/>
                  </a:lnTo>
                  <a:lnTo>
                    <a:pt x="173" y="60"/>
                  </a:lnTo>
                  <a:lnTo>
                    <a:pt x="190" y="0"/>
                  </a:lnTo>
                  <a:close/>
                </a:path>
              </a:pathLst>
            </a:custGeom>
            <a:solidFill>
              <a:srgbClr val="DD80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89" name="Freeform 1186"/>
            <p:cNvSpPr>
              <a:spLocks/>
            </p:cNvSpPr>
            <p:nvPr/>
          </p:nvSpPr>
          <p:spPr bwMode="auto">
            <a:xfrm>
              <a:off x="1949" y="1164"/>
              <a:ext cx="177" cy="342"/>
            </a:xfrm>
            <a:custGeom>
              <a:avLst/>
              <a:gdLst>
                <a:gd name="T0" fmla="*/ 3 w 177"/>
                <a:gd name="T1" fmla="*/ 22 h 682"/>
                <a:gd name="T2" fmla="*/ 22 w 177"/>
                <a:gd name="T3" fmla="*/ 20 h 682"/>
                <a:gd name="T4" fmla="*/ 40 w 177"/>
                <a:gd name="T5" fmla="*/ 18 h 682"/>
                <a:gd name="T6" fmla="*/ 57 w 177"/>
                <a:gd name="T7" fmla="*/ 16 h 682"/>
                <a:gd name="T8" fmla="*/ 74 w 177"/>
                <a:gd name="T9" fmla="*/ 14 h 682"/>
                <a:gd name="T10" fmla="*/ 91 w 177"/>
                <a:gd name="T11" fmla="*/ 12 h 682"/>
                <a:gd name="T12" fmla="*/ 107 w 177"/>
                <a:gd name="T13" fmla="*/ 10 h 682"/>
                <a:gd name="T14" fmla="*/ 121 w 177"/>
                <a:gd name="T15" fmla="*/ 8 h 682"/>
                <a:gd name="T16" fmla="*/ 133 w 177"/>
                <a:gd name="T17" fmla="*/ 7 h 682"/>
                <a:gd name="T18" fmla="*/ 145 w 177"/>
                <a:gd name="T19" fmla="*/ 5 h 682"/>
                <a:gd name="T20" fmla="*/ 155 w 177"/>
                <a:gd name="T21" fmla="*/ 4 h 682"/>
                <a:gd name="T22" fmla="*/ 162 w 177"/>
                <a:gd name="T23" fmla="*/ 3 h 682"/>
                <a:gd name="T24" fmla="*/ 169 w 177"/>
                <a:gd name="T25" fmla="*/ 2 h 682"/>
                <a:gd name="T26" fmla="*/ 173 w 177"/>
                <a:gd name="T27" fmla="*/ 1 h 682"/>
                <a:gd name="T28" fmla="*/ 176 w 177"/>
                <a:gd name="T29" fmla="*/ 1 h 682"/>
                <a:gd name="T30" fmla="*/ 177 w 177"/>
                <a:gd name="T31" fmla="*/ 1 h 682"/>
                <a:gd name="T32" fmla="*/ 176 w 177"/>
                <a:gd name="T33" fmla="*/ 0 h 682"/>
                <a:gd name="T34" fmla="*/ 157 w 177"/>
                <a:gd name="T35" fmla="*/ 2 h 682"/>
                <a:gd name="T36" fmla="*/ 159 w 177"/>
                <a:gd name="T37" fmla="*/ 3 h 682"/>
                <a:gd name="T38" fmla="*/ 157 w 177"/>
                <a:gd name="T39" fmla="*/ 3 h 682"/>
                <a:gd name="T40" fmla="*/ 155 w 177"/>
                <a:gd name="T41" fmla="*/ 3 h 682"/>
                <a:gd name="T42" fmla="*/ 149 w 177"/>
                <a:gd name="T43" fmla="*/ 4 h 682"/>
                <a:gd name="T44" fmla="*/ 143 w 177"/>
                <a:gd name="T45" fmla="*/ 5 h 682"/>
                <a:gd name="T46" fmla="*/ 135 w 177"/>
                <a:gd name="T47" fmla="*/ 6 h 682"/>
                <a:gd name="T48" fmla="*/ 125 w 177"/>
                <a:gd name="T49" fmla="*/ 8 h 682"/>
                <a:gd name="T50" fmla="*/ 112 w 177"/>
                <a:gd name="T51" fmla="*/ 9 h 682"/>
                <a:gd name="T52" fmla="*/ 99 w 177"/>
                <a:gd name="T53" fmla="*/ 11 h 682"/>
                <a:gd name="T54" fmla="*/ 85 w 177"/>
                <a:gd name="T55" fmla="*/ 12 h 682"/>
                <a:gd name="T56" fmla="*/ 70 w 177"/>
                <a:gd name="T57" fmla="*/ 14 h 682"/>
                <a:gd name="T58" fmla="*/ 54 w 177"/>
                <a:gd name="T59" fmla="*/ 16 h 682"/>
                <a:gd name="T60" fmla="*/ 37 w 177"/>
                <a:gd name="T61" fmla="*/ 18 h 682"/>
                <a:gd name="T62" fmla="*/ 19 w 177"/>
                <a:gd name="T63" fmla="*/ 20 h 682"/>
                <a:gd name="T64" fmla="*/ 0 w 177"/>
                <a:gd name="T65" fmla="*/ 22 h 682"/>
                <a:gd name="T66" fmla="*/ 3 w 177"/>
                <a:gd name="T67" fmla="*/ 22 h 6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7" h="682">
                  <a:moveTo>
                    <a:pt x="3" y="682"/>
                  </a:moveTo>
                  <a:lnTo>
                    <a:pt x="22" y="615"/>
                  </a:lnTo>
                  <a:lnTo>
                    <a:pt x="40" y="550"/>
                  </a:lnTo>
                  <a:lnTo>
                    <a:pt x="57" y="485"/>
                  </a:lnTo>
                  <a:lnTo>
                    <a:pt x="74" y="423"/>
                  </a:lnTo>
                  <a:lnTo>
                    <a:pt x="91" y="364"/>
                  </a:lnTo>
                  <a:lnTo>
                    <a:pt x="107" y="306"/>
                  </a:lnTo>
                  <a:lnTo>
                    <a:pt x="121" y="253"/>
                  </a:lnTo>
                  <a:lnTo>
                    <a:pt x="133" y="202"/>
                  </a:lnTo>
                  <a:lnTo>
                    <a:pt x="145" y="157"/>
                  </a:lnTo>
                  <a:lnTo>
                    <a:pt x="155" y="117"/>
                  </a:lnTo>
                  <a:lnTo>
                    <a:pt x="162" y="83"/>
                  </a:lnTo>
                  <a:lnTo>
                    <a:pt x="169" y="54"/>
                  </a:lnTo>
                  <a:lnTo>
                    <a:pt x="173" y="31"/>
                  </a:lnTo>
                  <a:lnTo>
                    <a:pt x="176" y="14"/>
                  </a:lnTo>
                  <a:lnTo>
                    <a:pt x="177" y="3"/>
                  </a:lnTo>
                  <a:lnTo>
                    <a:pt x="176" y="0"/>
                  </a:lnTo>
                  <a:lnTo>
                    <a:pt x="157" y="63"/>
                  </a:lnTo>
                  <a:lnTo>
                    <a:pt x="159" y="69"/>
                  </a:lnTo>
                  <a:lnTo>
                    <a:pt x="157" y="79"/>
                  </a:lnTo>
                  <a:lnTo>
                    <a:pt x="155" y="96"/>
                  </a:lnTo>
                  <a:lnTo>
                    <a:pt x="149" y="119"/>
                  </a:lnTo>
                  <a:lnTo>
                    <a:pt x="143" y="150"/>
                  </a:lnTo>
                  <a:lnTo>
                    <a:pt x="135" y="184"/>
                  </a:lnTo>
                  <a:lnTo>
                    <a:pt x="125" y="226"/>
                  </a:lnTo>
                  <a:lnTo>
                    <a:pt x="112" y="271"/>
                  </a:lnTo>
                  <a:lnTo>
                    <a:pt x="99" y="322"/>
                  </a:lnTo>
                  <a:lnTo>
                    <a:pt x="85" y="374"/>
                  </a:lnTo>
                  <a:lnTo>
                    <a:pt x="70" y="432"/>
                  </a:lnTo>
                  <a:lnTo>
                    <a:pt x="54" y="492"/>
                  </a:lnTo>
                  <a:lnTo>
                    <a:pt x="37" y="554"/>
                  </a:lnTo>
                  <a:lnTo>
                    <a:pt x="19" y="617"/>
                  </a:lnTo>
                  <a:lnTo>
                    <a:pt x="0" y="680"/>
                  </a:lnTo>
                  <a:lnTo>
                    <a:pt x="3" y="682"/>
                  </a:lnTo>
                  <a:close/>
                </a:path>
              </a:pathLst>
            </a:custGeom>
            <a:solidFill>
              <a:srgbClr val="E085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0" name="Freeform 1187"/>
            <p:cNvSpPr>
              <a:spLocks/>
            </p:cNvSpPr>
            <p:nvPr/>
          </p:nvSpPr>
          <p:spPr bwMode="auto">
            <a:xfrm>
              <a:off x="1948" y="1196"/>
              <a:ext cx="160" cy="309"/>
            </a:xfrm>
            <a:custGeom>
              <a:avLst/>
              <a:gdLst>
                <a:gd name="T0" fmla="*/ 158 w 160"/>
                <a:gd name="T1" fmla="*/ 0 h 617"/>
                <a:gd name="T2" fmla="*/ 160 w 160"/>
                <a:gd name="T3" fmla="*/ 1 h 617"/>
                <a:gd name="T4" fmla="*/ 158 w 160"/>
                <a:gd name="T5" fmla="*/ 1 h 617"/>
                <a:gd name="T6" fmla="*/ 156 w 160"/>
                <a:gd name="T7" fmla="*/ 2 h 617"/>
                <a:gd name="T8" fmla="*/ 150 w 160"/>
                <a:gd name="T9" fmla="*/ 2 h 617"/>
                <a:gd name="T10" fmla="*/ 144 w 160"/>
                <a:gd name="T11" fmla="*/ 3 h 617"/>
                <a:gd name="T12" fmla="*/ 136 w 160"/>
                <a:gd name="T13" fmla="*/ 4 h 617"/>
                <a:gd name="T14" fmla="*/ 126 w 160"/>
                <a:gd name="T15" fmla="*/ 6 h 617"/>
                <a:gd name="T16" fmla="*/ 113 w 160"/>
                <a:gd name="T17" fmla="*/ 7 h 617"/>
                <a:gd name="T18" fmla="*/ 100 w 160"/>
                <a:gd name="T19" fmla="*/ 9 h 617"/>
                <a:gd name="T20" fmla="*/ 86 w 160"/>
                <a:gd name="T21" fmla="*/ 10 h 617"/>
                <a:gd name="T22" fmla="*/ 71 w 160"/>
                <a:gd name="T23" fmla="*/ 12 h 617"/>
                <a:gd name="T24" fmla="*/ 55 w 160"/>
                <a:gd name="T25" fmla="*/ 14 h 617"/>
                <a:gd name="T26" fmla="*/ 38 w 160"/>
                <a:gd name="T27" fmla="*/ 16 h 617"/>
                <a:gd name="T28" fmla="*/ 20 w 160"/>
                <a:gd name="T29" fmla="*/ 18 h 617"/>
                <a:gd name="T30" fmla="*/ 1 w 160"/>
                <a:gd name="T31" fmla="*/ 20 h 617"/>
                <a:gd name="T32" fmla="*/ 0 w 160"/>
                <a:gd name="T33" fmla="*/ 20 h 617"/>
                <a:gd name="T34" fmla="*/ 17 w 160"/>
                <a:gd name="T35" fmla="*/ 18 h 617"/>
                <a:gd name="T36" fmla="*/ 34 w 160"/>
                <a:gd name="T37" fmla="*/ 16 h 617"/>
                <a:gd name="T38" fmla="*/ 50 w 160"/>
                <a:gd name="T39" fmla="*/ 14 h 617"/>
                <a:gd name="T40" fmla="*/ 65 w 160"/>
                <a:gd name="T41" fmla="*/ 12 h 617"/>
                <a:gd name="T42" fmla="*/ 79 w 160"/>
                <a:gd name="T43" fmla="*/ 11 h 617"/>
                <a:gd name="T44" fmla="*/ 93 w 160"/>
                <a:gd name="T45" fmla="*/ 9 h 617"/>
                <a:gd name="T46" fmla="*/ 105 w 160"/>
                <a:gd name="T47" fmla="*/ 8 h 617"/>
                <a:gd name="T48" fmla="*/ 115 w 160"/>
                <a:gd name="T49" fmla="*/ 6 h 617"/>
                <a:gd name="T50" fmla="*/ 123 w 160"/>
                <a:gd name="T51" fmla="*/ 5 h 617"/>
                <a:gd name="T52" fmla="*/ 130 w 160"/>
                <a:gd name="T53" fmla="*/ 4 h 617"/>
                <a:gd name="T54" fmla="*/ 136 w 160"/>
                <a:gd name="T55" fmla="*/ 4 h 617"/>
                <a:gd name="T56" fmla="*/ 139 w 160"/>
                <a:gd name="T57" fmla="*/ 3 h 617"/>
                <a:gd name="T58" fmla="*/ 140 w 160"/>
                <a:gd name="T59" fmla="*/ 3 h 617"/>
                <a:gd name="T60" fmla="*/ 140 w 160"/>
                <a:gd name="T61" fmla="*/ 3 h 617"/>
                <a:gd name="T62" fmla="*/ 158 w 160"/>
                <a:gd name="T63" fmla="*/ 0 h 6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60" h="617">
                  <a:moveTo>
                    <a:pt x="158" y="0"/>
                  </a:moveTo>
                  <a:lnTo>
                    <a:pt x="160" y="6"/>
                  </a:lnTo>
                  <a:lnTo>
                    <a:pt x="158" y="16"/>
                  </a:lnTo>
                  <a:lnTo>
                    <a:pt x="156" y="33"/>
                  </a:lnTo>
                  <a:lnTo>
                    <a:pt x="150" y="56"/>
                  </a:lnTo>
                  <a:lnTo>
                    <a:pt x="144" y="87"/>
                  </a:lnTo>
                  <a:lnTo>
                    <a:pt x="136" y="121"/>
                  </a:lnTo>
                  <a:lnTo>
                    <a:pt x="126" y="163"/>
                  </a:lnTo>
                  <a:lnTo>
                    <a:pt x="113" y="208"/>
                  </a:lnTo>
                  <a:lnTo>
                    <a:pt x="100" y="259"/>
                  </a:lnTo>
                  <a:lnTo>
                    <a:pt x="86" y="311"/>
                  </a:lnTo>
                  <a:lnTo>
                    <a:pt x="71" y="369"/>
                  </a:lnTo>
                  <a:lnTo>
                    <a:pt x="55" y="429"/>
                  </a:lnTo>
                  <a:lnTo>
                    <a:pt x="38" y="491"/>
                  </a:lnTo>
                  <a:lnTo>
                    <a:pt x="20" y="554"/>
                  </a:lnTo>
                  <a:lnTo>
                    <a:pt x="1" y="617"/>
                  </a:lnTo>
                  <a:lnTo>
                    <a:pt x="0" y="617"/>
                  </a:lnTo>
                  <a:lnTo>
                    <a:pt x="17" y="556"/>
                  </a:lnTo>
                  <a:lnTo>
                    <a:pt x="34" y="496"/>
                  </a:lnTo>
                  <a:lnTo>
                    <a:pt x="50" y="438"/>
                  </a:lnTo>
                  <a:lnTo>
                    <a:pt x="65" y="382"/>
                  </a:lnTo>
                  <a:lnTo>
                    <a:pt x="79" y="328"/>
                  </a:lnTo>
                  <a:lnTo>
                    <a:pt x="93" y="279"/>
                  </a:lnTo>
                  <a:lnTo>
                    <a:pt x="105" y="232"/>
                  </a:lnTo>
                  <a:lnTo>
                    <a:pt x="115" y="192"/>
                  </a:lnTo>
                  <a:lnTo>
                    <a:pt x="123" y="156"/>
                  </a:lnTo>
                  <a:lnTo>
                    <a:pt x="130" y="125"/>
                  </a:lnTo>
                  <a:lnTo>
                    <a:pt x="136" y="101"/>
                  </a:lnTo>
                  <a:lnTo>
                    <a:pt x="139" y="85"/>
                  </a:lnTo>
                  <a:lnTo>
                    <a:pt x="140" y="74"/>
                  </a:lnTo>
                  <a:lnTo>
                    <a:pt x="140" y="69"/>
                  </a:lnTo>
                  <a:lnTo>
                    <a:pt x="158" y="0"/>
                  </a:lnTo>
                  <a:close/>
                </a:path>
              </a:pathLst>
            </a:custGeom>
            <a:solidFill>
              <a:srgbClr val="E289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1" name="Freeform 1188"/>
            <p:cNvSpPr>
              <a:spLocks/>
            </p:cNvSpPr>
            <p:nvPr/>
          </p:nvSpPr>
          <p:spPr bwMode="auto">
            <a:xfrm>
              <a:off x="1947" y="1230"/>
              <a:ext cx="141" cy="275"/>
            </a:xfrm>
            <a:custGeom>
              <a:avLst/>
              <a:gdLst>
                <a:gd name="T0" fmla="*/ 1 w 141"/>
                <a:gd name="T1" fmla="*/ 18 h 548"/>
                <a:gd name="T2" fmla="*/ 18 w 141"/>
                <a:gd name="T3" fmla="*/ 16 h 548"/>
                <a:gd name="T4" fmla="*/ 35 w 141"/>
                <a:gd name="T5" fmla="*/ 14 h 548"/>
                <a:gd name="T6" fmla="*/ 51 w 141"/>
                <a:gd name="T7" fmla="*/ 12 h 548"/>
                <a:gd name="T8" fmla="*/ 66 w 141"/>
                <a:gd name="T9" fmla="*/ 10 h 548"/>
                <a:gd name="T10" fmla="*/ 80 w 141"/>
                <a:gd name="T11" fmla="*/ 9 h 548"/>
                <a:gd name="T12" fmla="*/ 94 w 141"/>
                <a:gd name="T13" fmla="*/ 7 h 548"/>
                <a:gd name="T14" fmla="*/ 106 w 141"/>
                <a:gd name="T15" fmla="*/ 6 h 548"/>
                <a:gd name="T16" fmla="*/ 116 w 141"/>
                <a:gd name="T17" fmla="*/ 4 h 548"/>
                <a:gd name="T18" fmla="*/ 124 w 141"/>
                <a:gd name="T19" fmla="*/ 3 h 548"/>
                <a:gd name="T20" fmla="*/ 131 w 141"/>
                <a:gd name="T21" fmla="*/ 2 h 548"/>
                <a:gd name="T22" fmla="*/ 137 w 141"/>
                <a:gd name="T23" fmla="*/ 1 h 548"/>
                <a:gd name="T24" fmla="*/ 140 w 141"/>
                <a:gd name="T25" fmla="*/ 1 h 548"/>
                <a:gd name="T26" fmla="*/ 141 w 141"/>
                <a:gd name="T27" fmla="*/ 1 h 548"/>
                <a:gd name="T28" fmla="*/ 141 w 141"/>
                <a:gd name="T29" fmla="*/ 0 h 548"/>
                <a:gd name="T30" fmla="*/ 120 w 141"/>
                <a:gd name="T31" fmla="*/ 3 h 548"/>
                <a:gd name="T32" fmla="*/ 120 w 141"/>
                <a:gd name="T33" fmla="*/ 3 h 548"/>
                <a:gd name="T34" fmla="*/ 118 w 141"/>
                <a:gd name="T35" fmla="*/ 3 h 548"/>
                <a:gd name="T36" fmla="*/ 116 w 141"/>
                <a:gd name="T37" fmla="*/ 4 h 548"/>
                <a:gd name="T38" fmla="*/ 111 w 141"/>
                <a:gd name="T39" fmla="*/ 4 h 548"/>
                <a:gd name="T40" fmla="*/ 106 w 141"/>
                <a:gd name="T41" fmla="*/ 5 h 548"/>
                <a:gd name="T42" fmla="*/ 99 w 141"/>
                <a:gd name="T43" fmla="*/ 6 h 548"/>
                <a:gd name="T44" fmla="*/ 90 w 141"/>
                <a:gd name="T45" fmla="*/ 7 h 548"/>
                <a:gd name="T46" fmla="*/ 79 w 141"/>
                <a:gd name="T47" fmla="*/ 8 h 548"/>
                <a:gd name="T48" fmla="*/ 68 w 141"/>
                <a:gd name="T49" fmla="*/ 10 h 548"/>
                <a:gd name="T50" fmla="*/ 56 w 141"/>
                <a:gd name="T51" fmla="*/ 11 h 548"/>
                <a:gd name="T52" fmla="*/ 42 w 141"/>
                <a:gd name="T53" fmla="*/ 13 h 548"/>
                <a:gd name="T54" fmla="*/ 28 w 141"/>
                <a:gd name="T55" fmla="*/ 14 h 548"/>
                <a:gd name="T56" fmla="*/ 14 w 141"/>
                <a:gd name="T57" fmla="*/ 16 h 548"/>
                <a:gd name="T58" fmla="*/ 0 w 141"/>
                <a:gd name="T59" fmla="*/ 18 h 548"/>
                <a:gd name="T60" fmla="*/ 1 w 141"/>
                <a:gd name="T61" fmla="*/ 18 h 5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1" h="548">
                  <a:moveTo>
                    <a:pt x="1" y="548"/>
                  </a:moveTo>
                  <a:lnTo>
                    <a:pt x="18" y="487"/>
                  </a:lnTo>
                  <a:lnTo>
                    <a:pt x="35" y="427"/>
                  </a:lnTo>
                  <a:lnTo>
                    <a:pt x="51" y="369"/>
                  </a:lnTo>
                  <a:lnTo>
                    <a:pt x="66" y="313"/>
                  </a:lnTo>
                  <a:lnTo>
                    <a:pt x="80" y="259"/>
                  </a:lnTo>
                  <a:lnTo>
                    <a:pt x="94" y="210"/>
                  </a:lnTo>
                  <a:lnTo>
                    <a:pt x="106" y="163"/>
                  </a:lnTo>
                  <a:lnTo>
                    <a:pt x="116" y="123"/>
                  </a:lnTo>
                  <a:lnTo>
                    <a:pt x="124" y="87"/>
                  </a:lnTo>
                  <a:lnTo>
                    <a:pt x="131" y="56"/>
                  </a:lnTo>
                  <a:lnTo>
                    <a:pt x="137" y="32"/>
                  </a:lnTo>
                  <a:lnTo>
                    <a:pt x="140" y="16"/>
                  </a:lnTo>
                  <a:lnTo>
                    <a:pt x="141" y="5"/>
                  </a:lnTo>
                  <a:lnTo>
                    <a:pt x="141" y="0"/>
                  </a:lnTo>
                  <a:lnTo>
                    <a:pt x="120" y="74"/>
                  </a:lnTo>
                  <a:lnTo>
                    <a:pt x="120" y="78"/>
                  </a:lnTo>
                  <a:lnTo>
                    <a:pt x="118" y="87"/>
                  </a:lnTo>
                  <a:lnTo>
                    <a:pt x="116" y="101"/>
                  </a:lnTo>
                  <a:lnTo>
                    <a:pt x="111" y="123"/>
                  </a:lnTo>
                  <a:lnTo>
                    <a:pt x="106" y="148"/>
                  </a:lnTo>
                  <a:lnTo>
                    <a:pt x="99" y="179"/>
                  </a:lnTo>
                  <a:lnTo>
                    <a:pt x="90" y="215"/>
                  </a:lnTo>
                  <a:lnTo>
                    <a:pt x="79" y="255"/>
                  </a:lnTo>
                  <a:lnTo>
                    <a:pt x="68" y="297"/>
                  </a:lnTo>
                  <a:lnTo>
                    <a:pt x="56" y="344"/>
                  </a:lnTo>
                  <a:lnTo>
                    <a:pt x="42" y="393"/>
                  </a:lnTo>
                  <a:lnTo>
                    <a:pt x="28" y="443"/>
                  </a:lnTo>
                  <a:lnTo>
                    <a:pt x="14" y="494"/>
                  </a:lnTo>
                  <a:lnTo>
                    <a:pt x="0" y="547"/>
                  </a:lnTo>
                  <a:lnTo>
                    <a:pt x="1" y="548"/>
                  </a:lnTo>
                  <a:close/>
                </a:path>
              </a:pathLst>
            </a:custGeom>
            <a:solidFill>
              <a:srgbClr val="E58E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2" name="Freeform 1189"/>
            <p:cNvSpPr>
              <a:spLocks/>
            </p:cNvSpPr>
            <p:nvPr/>
          </p:nvSpPr>
          <p:spPr bwMode="auto">
            <a:xfrm>
              <a:off x="1944" y="1268"/>
              <a:ext cx="123" cy="236"/>
            </a:xfrm>
            <a:custGeom>
              <a:avLst/>
              <a:gdLst>
                <a:gd name="T0" fmla="*/ 123 w 123"/>
                <a:gd name="T1" fmla="*/ 0 h 473"/>
                <a:gd name="T2" fmla="*/ 123 w 123"/>
                <a:gd name="T3" fmla="*/ 0 h 473"/>
                <a:gd name="T4" fmla="*/ 121 w 123"/>
                <a:gd name="T5" fmla="*/ 0 h 473"/>
                <a:gd name="T6" fmla="*/ 119 w 123"/>
                <a:gd name="T7" fmla="*/ 0 h 473"/>
                <a:gd name="T8" fmla="*/ 114 w 123"/>
                <a:gd name="T9" fmla="*/ 1 h 473"/>
                <a:gd name="T10" fmla="*/ 109 w 123"/>
                <a:gd name="T11" fmla="*/ 2 h 473"/>
                <a:gd name="T12" fmla="*/ 102 w 123"/>
                <a:gd name="T13" fmla="*/ 3 h 473"/>
                <a:gd name="T14" fmla="*/ 93 w 123"/>
                <a:gd name="T15" fmla="*/ 4 h 473"/>
                <a:gd name="T16" fmla="*/ 82 w 123"/>
                <a:gd name="T17" fmla="*/ 5 h 473"/>
                <a:gd name="T18" fmla="*/ 71 w 123"/>
                <a:gd name="T19" fmla="*/ 6 h 473"/>
                <a:gd name="T20" fmla="*/ 59 w 123"/>
                <a:gd name="T21" fmla="*/ 8 h 473"/>
                <a:gd name="T22" fmla="*/ 45 w 123"/>
                <a:gd name="T23" fmla="*/ 9 h 473"/>
                <a:gd name="T24" fmla="*/ 31 w 123"/>
                <a:gd name="T25" fmla="*/ 11 h 473"/>
                <a:gd name="T26" fmla="*/ 17 w 123"/>
                <a:gd name="T27" fmla="*/ 13 h 473"/>
                <a:gd name="T28" fmla="*/ 3 w 123"/>
                <a:gd name="T29" fmla="*/ 14 h 473"/>
                <a:gd name="T30" fmla="*/ 0 w 123"/>
                <a:gd name="T31" fmla="*/ 14 h 473"/>
                <a:gd name="T32" fmla="*/ 14 w 123"/>
                <a:gd name="T33" fmla="*/ 13 h 473"/>
                <a:gd name="T34" fmla="*/ 28 w 123"/>
                <a:gd name="T35" fmla="*/ 11 h 473"/>
                <a:gd name="T36" fmla="*/ 42 w 123"/>
                <a:gd name="T37" fmla="*/ 10 h 473"/>
                <a:gd name="T38" fmla="*/ 54 w 123"/>
                <a:gd name="T39" fmla="*/ 8 h 473"/>
                <a:gd name="T40" fmla="*/ 65 w 123"/>
                <a:gd name="T41" fmla="*/ 7 h 473"/>
                <a:gd name="T42" fmla="*/ 75 w 123"/>
                <a:gd name="T43" fmla="*/ 6 h 473"/>
                <a:gd name="T44" fmla="*/ 83 w 123"/>
                <a:gd name="T45" fmla="*/ 5 h 473"/>
                <a:gd name="T46" fmla="*/ 90 w 123"/>
                <a:gd name="T47" fmla="*/ 4 h 473"/>
                <a:gd name="T48" fmla="*/ 96 w 123"/>
                <a:gd name="T49" fmla="*/ 3 h 473"/>
                <a:gd name="T50" fmla="*/ 99 w 123"/>
                <a:gd name="T51" fmla="*/ 2 h 473"/>
                <a:gd name="T52" fmla="*/ 100 w 123"/>
                <a:gd name="T53" fmla="*/ 2 h 473"/>
                <a:gd name="T54" fmla="*/ 100 w 123"/>
                <a:gd name="T55" fmla="*/ 2 h 473"/>
                <a:gd name="T56" fmla="*/ 123 w 123"/>
                <a:gd name="T57" fmla="*/ 0 h 4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3" h="473">
                  <a:moveTo>
                    <a:pt x="123" y="0"/>
                  </a:moveTo>
                  <a:lnTo>
                    <a:pt x="123" y="4"/>
                  </a:lnTo>
                  <a:lnTo>
                    <a:pt x="121" y="13"/>
                  </a:lnTo>
                  <a:lnTo>
                    <a:pt x="119" y="27"/>
                  </a:lnTo>
                  <a:lnTo>
                    <a:pt x="114" y="49"/>
                  </a:lnTo>
                  <a:lnTo>
                    <a:pt x="109" y="74"/>
                  </a:lnTo>
                  <a:lnTo>
                    <a:pt x="102" y="105"/>
                  </a:lnTo>
                  <a:lnTo>
                    <a:pt x="93" y="141"/>
                  </a:lnTo>
                  <a:lnTo>
                    <a:pt x="82" y="181"/>
                  </a:lnTo>
                  <a:lnTo>
                    <a:pt x="71" y="223"/>
                  </a:lnTo>
                  <a:lnTo>
                    <a:pt x="59" y="270"/>
                  </a:lnTo>
                  <a:lnTo>
                    <a:pt x="45" y="319"/>
                  </a:lnTo>
                  <a:lnTo>
                    <a:pt x="31" y="369"/>
                  </a:lnTo>
                  <a:lnTo>
                    <a:pt x="17" y="420"/>
                  </a:lnTo>
                  <a:lnTo>
                    <a:pt x="3" y="473"/>
                  </a:lnTo>
                  <a:lnTo>
                    <a:pt x="0" y="473"/>
                  </a:lnTo>
                  <a:lnTo>
                    <a:pt x="14" y="422"/>
                  </a:lnTo>
                  <a:lnTo>
                    <a:pt x="28" y="371"/>
                  </a:lnTo>
                  <a:lnTo>
                    <a:pt x="42" y="322"/>
                  </a:lnTo>
                  <a:lnTo>
                    <a:pt x="54" y="277"/>
                  </a:lnTo>
                  <a:lnTo>
                    <a:pt x="65" y="235"/>
                  </a:lnTo>
                  <a:lnTo>
                    <a:pt x="75" y="196"/>
                  </a:lnTo>
                  <a:lnTo>
                    <a:pt x="83" y="163"/>
                  </a:lnTo>
                  <a:lnTo>
                    <a:pt x="90" y="134"/>
                  </a:lnTo>
                  <a:lnTo>
                    <a:pt x="96" y="111"/>
                  </a:lnTo>
                  <a:lnTo>
                    <a:pt x="99" y="94"/>
                  </a:lnTo>
                  <a:lnTo>
                    <a:pt x="100" y="83"/>
                  </a:lnTo>
                  <a:lnTo>
                    <a:pt x="100" y="80"/>
                  </a:lnTo>
                  <a:lnTo>
                    <a:pt x="123" y="0"/>
                  </a:lnTo>
                  <a:close/>
                </a:path>
              </a:pathLst>
            </a:custGeom>
            <a:solidFill>
              <a:srgbClr val="E89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3" name="Freeform 1190"/>
            <p:cNvSpPr>
              <a:spLocks/>
            </p:cNvSpPr>
            <p:nvPr/>
          </p:nvSpPr>
          <p:spPr bwMode="auto">
            <a:xfrm>
              <a:off x="1942" y="1307"/>
              <a:ext cx="102" cy="197"/>
            </a:xfrm>
            <a:custGeom>
              <a:avLst/>
              <a:gdLst>
                <a:gd name="T0" fmla="*/ 2 w 102"/>
                <a:gd name="T1" fmla="*/ 13 h 393"/>
                <a:gd name="T2" fmla="*/ 16 w 102"/>
                <a:gd name="T3" fmla="*/ 11 h 393"/>
                <a:gd name="T4" fmla="*/ 30 w 102"/>
                <a:gd name="T5" fmla="*/ 10 h 393"/>
                <a:gd name="T6" fmla="*/ 44 w 102"/>
                <a:gd name="T7" fmla="*/ 8 h 393"/>
                <a:gd name="T8" fmla="*/ 56 w 102"/>
                <a:gd name="T9" fmla="*/ 7 h 393"/>
                <a:gd name="T10" fmla="*/ 67 w 102"/>
                <a:gd name="T11" fmla="*/ 5 h 393"/>
                <a:gd name="T12" fmla="*/ 77 w 102"/>
                <a:gd name="T13" fmla="*/ 4 h 393"/>
                <a:gd name="T14" fmla="*/ 85 w 102"/>
                <a:gd name="T15" fmla="*/ 3 h 393"/>
                <a:gd name="T16" fmla="*/ 92 w 102"/>
                <a:gd name="T17" fmla="*/ 2 h 393"/>
                <a:gd name="T18" fmla="*/ 98 w 102"/>
                <a:gd name="T19" fmla="*/ 1 h 393"/>
                <a:gd name="T20" fmla="*/ 101 w 102"/>
                <a:gd name="T21" fmla="*/ 1 h 393"/>
                <a:gd name="T22" fmla="*/ 102 w 102"/>
                <a:gd name="T23" fmla="*/ 1 h 393"/>
                <a:gd name="T24" fmla="*/ 102 w 102"/>
                <a:gd name="T25" fmla="*/ 0 h 393"/>
                <a:gd name="T26" fmla="*/ 78 w 102"/>
                <a:gd name="T27" fmla="*/ 3 h 393"/>
                <a:gd name="T28" fmla="*/ 78 w 102"/>
                <a:gd name="T29" fmla="*/ 3 h 393"/>
                <a:gd name="T30" fmla="*/ 77 w 102"/>
                <a:gd name="T31" fmla="*/ 4 h 393"/>
                <a:gd name="T32" fmla="*/ 74 w 102"/>
                <a:gd name="T33" fmla="*/ 4 h 393"/>
                <a:gd name="T34" fmla="*/ 68 w 102"/>
                <a:gd name="T35" fmla="*/ 5 h 393"/>
                <a:gd name="T36" fmla="*/ 63 w 102"/>
                <a:gd name="T37" fmla="*/ 6 h 393"/>
                <a:gd name="T38" fmla="*/ 54 w 102"/>
                <a:gd name="T39" fmla="*/ 6 h 393"/>
                <a:gd name="T40" fmla="*/ 46 w 102"/>
                <a:gd name="T41" fmla="*/ 8 h 393"/>
                <a:gd name="T42" fmla="*/ 34 w 102"/>
                <a:gd name="T43" fmla="*/ 9 h 393"/>
                <a:gd name="T44" fmla="*/ 24 w 102"/>
                <a:gd name="T45" fmla="*/ 10 h 393"/>
                <a:gd name="T46" fmla="*/ 12 w 102"/>
                <a:gd name="T47" fmla="*/ 11 h 393"/>
                <a:gd name="T48" fmla="*/ 0 w 102"/>
                <a:gd name="T49" fmla="*/ 13 h 393"/>
                <a:gd name="T50" fmla="*/ 2 w 102"/>
                <a:gd name="T51" fmla="*/ 13 h 3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393">
                  <a:moveTo>
                    <a:pt x="2" y="393"/>
                  </a:moveTo>
                  <a:lnTo>
                    <a:pt x="16" y="342"/>
                  </a:lnTo>
                  <a:lnTo>
                    <a:pt x="30" y="291"/>
                  </a:lnTo>
                  <a:lnTo>
                    <a:pt x="44" y="242"/>
                  </a:lnTo>
                  <a:lnTo>
                    <a:pt x="56" y="197"/>
                  </a:lnTo>
                  <a:lnTo>
                    <a:pt x="67" y="155"/>
                  </a:lnTo>
                  <a:lnTo>
                    <a:pt x="77" y="116"/>
                  </a:lnTo>
                  <a:lnTo>
                    <a:pt x="85" y="83"/>
                  </a:lnTo>
                  <a:lnTo>
                    <a:pt x="92" y="54"/>
                  </a:lnTo>
                  <a:lnTo>
                    <a:pt x="98" y="31"/>
                  </a:lnTo>
                  <a:lnTo>
                    <a:pt x="101" y="14"/>
                  </a:lnTo>
                  <a:lnTo>
                    <a:pt x="102" y="3"/>
                  </a:lnTo>
                  <a:lnTo>
                    <a:pt x="102" y="0"/>
                  </a:lnTo>
                  <a:lnTo>
                    <a:pt x="78" y="85"/>
                  </a:lnTo>
                  <a:lnTo>
                    <a:pt x="78" y="88"/>
                  </a:lnTo>
                  <a:lnTo>
                    <a:pt x="77" y="98"/>
                  </a:lnTo>
                  <a:lnTo>
                    <a:pt x="74" y="114"/>
                  </a:lnTo>
                  <a:lnTo>
                    <a:pt x="68" y="134"/>
                  </a:lnTo>
                  <a:lnTo>
                    <a:pt x="63" y="161"/>
                  </a:lnTo>
                  <a:lnTo>
                    <a:pt x="54" y="192"/>
                  </a:lnTo>
                  <a:lnTo>
                    <a:pt x="46" y="226"/>
                  </a:lnTo>
                  <a:lnTo>
                    <a:pt x="34" y="264"/>
                  </a:lnTo>
                  <a:lnTo>
                    <a:pt x="24" y="306"/>
                  </a:lnTo>
                  <a:lnTo>
                    <a:pt x="12" y="347"/>
                  </a:lnTo>
                  <a:lnTo>
                    <a:pt x="0" y="391"/>
                  </a:lnTo>
                  <a:lnTo>
                    <a:pt x="2" y="393"/>
                  </a:lnTo>
                  <a:close/>
                </a:path>
              </a:pathLst>
            </a:custGeom>
            <a:solidFill>
              <a:srgbClr val="EA98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4" name="Freeform 1191"/>
            <p:cNvSpPr>
              <a:spLocks/>
            </p:cNvSpPr>
            <p:nvPr/>
          </p:nvSpPr>
          <p:spPr bwMode="auto">
            <a:xfrm>
              <a:off x="1940" y="1350"/>
              <a:ext cx="80" cy="153"/>
            </a:xfrm>
            <a:custGeom>
              <a:avLst/>
              <a:gdLst>
                <a:gd name="T0" fmla="*/ 80 w 80"/>
                <a:gd name="T1" fmla="*/ 0 h 306"/>
                <a:gd name="T2" fmla="*/ 80 w 80"/>
                <a:gd name="T3" fmla="*/ 1 h 306"/>
                <a:gd name="T4" fmla="*/ 79 w 80"/>
                <a:gd name="T5" fmla="*/ 1 h 306"/>
                <a:gd name="T6" fmla="*/ 76 w 80"/>
                <a:gd name="T7" fmla="*/ 1 h 306"/>
                <a:gd name="T8" fmla="*/ 70 w 80"/>
                <a:gd name="T9" fmla="*/ 2 h 306"/>
                <a:gd name="T10" fmla="*/ 65 w 80"/>
                <a:gd name="T11" fmla="*/ 3 h 306"/>
                <a:gd name="T12" fmla="*/ 56 w 80"/>
                <a:gd name="T13" fmla="*/ 4 h 306"/>
                <a:gd name="T14" fmla="*/ 48 w 80"/>
                <a:gd name="T15" fmla="*/ 5 h 306"/>
                <a:gd name="T16" fmla="*/ 36 w 80"/>
                <a:gd name="T17" fmla="*/ 6 h 306"/>
                <a:gd name="T18" fmla="*/ 26 w 80"/>
                <a:gd name="T19" fmla="*/ 7 h 306"/>
                <a:gd name="T20" fmla="*/ 14 w 80"/>
                <a:gd name="T21" fmla="*/ 9 h 306"/>
                <a:gd name="T22" fmla="*/ 2 w 80"/>
                <a:gd name="T23" fmla="*/ 10 h 306"/>
                <a:gd name="T24" fmla="*/ 0 w 80"/>
                <a:gd name="T25" fmla="*/ 10 h 306"/>
                <a:gd name="T26" fmla="*/ 9 w 80"/>
                <a:gd name="T27" fmla="*/ 9 h 306"/>
                <a:gd name="T28" fmla="*/ 19 w 80"/>
                <a:gd name="T29" fmla="*/ 8 h 306"/>
                <a:gd name="T30" fmla="*/ 29 w 80"/>
                <a:gd name="T31" fmla="*/ 7 h 306"/>
                <a:gd name="T32" fmla="*/ 36 w 80"/>
                <a:gd name="T33" fmla="*/ 6 h 306"/>
                <a:gd name="T34" fmla="*/ 43 w 80"/>
                <a:gd name="T35" fmla="*/ 5 h 306"/>
                <a:gd name="T36" fmla="*/ 49 w 80"/>
                <a:gd name="T37" fmla="*/ 4 h 306"/>
                <a:gd name="T38" fmla="*/ 52 w 80"/>
                <a:gd name="T39" fmla="*/ 4 h 306"/>
                <a:gd name="T40" fmla="*/ 53 w 80"/>
                <a:gd name="T41" fmla="*/ 3 h 306"/>
                <a:gd name="T42" fmla="*/ 53 w 80"/>
                <a:gd name="T43" fmla="*/ 3 h 306"/>
                <a:gd name="T44" fmla="*/ 80 w 80"/>
                <a:gd name="T45" fmla="*/ 0 h 3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0" h="306">
                  <a:moveTo>
                    <a:pt x="80" y="0"/>
                  </a:moveTo>
                  <a:lnTo>
                    <a:pt x="80" y="3"/>
                  </a:lnTo>
                  <a:lnTo>
                    <a:pt x="79" y="13"/>
                  </a:lnTo>
                  <a:lnTo>
                    <a:pt x="76" y="29"/>
                  </a:lnTo>
                  <a:lnTo>
                    <a:pt x="70" y="49"/>
                  </a:lnTo>
                  <a:lnTo>
                    <a:pt x="65" y="76"/>
                  </a:lnTo>
                  <a:lnTo>
                    <a:pt x="56" y="107"/>
                  </a:lnTo>
                  <a:lnTo>
                    <a:pt x="48" y="141"/>
                  </a:lnTo>
                  <a:lnTo>
                    <a:pt x="36" y="179"/>
                  </a:lnTo>
                  <a:lnTo>
                    <a:pt x="26" y="221"/>
                  </a:lnTo>
                  <a:lnTo>
                    <a:pt x="14" y="262"/>
                  </a:lnTo>
                  <a:lnTo>
                    <a:pt x="2" y="306"/>
                  </a:lnTo>
                  <a:lnTo>
                    <a:pt x="0" y="304"/>
                  </a:lnTo>
                  <a:lnTo>
                    <a:pt x="9" y="268"/>
                  </a:lnTo>
                  <a:lnTo>
                    <a:pt x="19" y="233"/>
                  </a:lnTo>
                  <a:lnTo>
                    <a:pt x="29" y="199"/>
                  </a:lnTo>
                  <a:lnTo>
                    <a:pt x="36" y="168"/>
                  </a:lnTo>
                  <a:lnTo>
                    <a:pt x="43" y="143"/>
                  </a:lnTo>
                  <a:lnTo>
                    <a:pt x="49" y="121"/>
                  </a:lnTo>
                  <a:lnTo>
                    <a:pt x="52" y="105"/>
                  </a:lnTo>
                  <a:lnTo>
                    <a:pt x="53" y="96"/>
                  </a:lnTo>
                  <a:lnTo>
                    <a:pt x="53" y="92"/>
                  </a:lnTo>
                  <a:lnTo>
                    <a:pt x="80" y="0"/>
                  </a:lnTo>
                  <a:close/>
                </a:path>
              </a:pathLst>
            </a:custGeom>
            <a:solidFill>
              <a:srgbClr val="ED9D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5" name="Freeform 1192"/>
            <p:cNvSpPr>
              <a:spLocks/>
            </p:cNvSpPr>
            <p:nvPr/>
          </p:nvSpPr>
          <p:spPr bwMode="auto">
            <a:xfrm>
              <a:off x="1937" y="1396"/>
              <a:ext cx="56" cy="106"/>
            </a:xfrm>
            <a:custGeom>
              <a:avLst/>
              <a:gdLst>
                <a:gd name="T0" fmla="*/ 3 w 56"/>
                <a:gd name="T1" fmla="*/ 7 h 212"/>
                <a:gd name="T2" fmla="*/ 12 w 56"/>
                <a:gd name="T3" fmla="*/ 6 h 212"/>
                <a:gd name="T4" fmla="*/ 22 w 56"/>
                <a:gd name="T5" fmla="*/ 5 h 212"/>
                <a:gd name="T6" fmla="*/ 32 w 56"/>
                <a:gd name="T7" fmla="*/ 4 h 212"/>
                <a:gd name="T8" fmla="*/ 39 w 56"/>
                <a:gd name="T9" fmla="*/ 3 h 212"/>
                <a:gd name="T10" fmla="*/ 46 w 56"/>
                <a:gd name="T11" fmla="*/ 2 h 212"/>
                <a:gd name="T12" fmla="*/ 52 w 56"/>
                <a:gd name="T13" fmla="*/ 1 h 212"/>
                <a:gd name="T14" fmla="*/ 55 w 56"/>
                <a:gd name="T15" fmla="*/ 1 h 212"/>
                <a:gd name="T16" fmla="*/ 56 w 56"/>
                <a:gd name="T17" fmla="*/ 1 h 212"/>
                <a:gd name="T18" fmla="*/ 56 w 56"/>
                <a:gd name="T19" fmla="*/ 0 h 212"/>
                <a:gd name="T20" fmla="*/ 28 w 56"/>
                <a:gd name="T21" fmla="*/ 4 h 212"/>
                <a:gd name="T22" fmla="*/ 28 w 56"/>
                <a:gd name="T23" fmla="*/ 4 h 212"/>
                <a:gd name="T24" fmla="*/ 27 w 56"/>
                <a:gd name="T25" fmla="*/ 4 h 212"/>
                <a:gd name="T26" fmla="*/ 24 w 56"/>
                <a:gd name="T27" fmla="*/ 4 h 212"/>
                <a:gd name="T28" fmla="*/ 18 w 56"/>
                <a:gd name="T29" fmla="*/ 5 h 212"/>
                <a:gd name="T30" fmla="*/ 12 w 56"/>
                <a:gd name="T31" fmla="*/ 6 h 212"/>
                <a:gd name="T32" fmla="*/ 7 w 56"/>
                <a:gd name="T33" fmla="*/ 6 h 212"/>
                <a:gd name="T34" fmla="*/ 0 w 56"/>
                <a:gd name="T35" fmla="*/ 7 h 212"/>
                <a:gd name="T36" fmla="*/ 3 w 56"/>
                <a:gd name="T37" fmla="*/ 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2">
                  <a:moveTo>
                    <a:pt x="3" y="212"/>
                  </a:moveTo>
                  <a:lnTo>
                    <a:pt x="12" y="176"/>
                  </a:lnTo>
                  <a:lnTo>
                    <a:pt x="22" y="141"/>
                  </a:lnTo>
                  <a:lnTo>
                    <a:pt x="32" y="107"/>
                  </a:lnTo>
                  <a:lnTo>
                    <a:pt x="39" y="76"/>
                  </a:lnTo>
                  <a:lnTo>
                    <a:pt x="46" y="51"/>
                  </a:lnTo>
                  <a:lnTo>
                    <a:pt x="52" y="29"/>
                  </a:lnTo>
                  <a:lnTo>
                    <a:pt x="55" y="13"/>
                  </a:lnTo>
                  <a:lnTo>
                    <a:pt x="56" y="4"/>
                  </a:lnTo>
                  <a:lnTo>
                    <a:pt x="56" y="0"/>
                  </a:lnTo>
                  <a:lnTo>
                    <a:pt x="28" y="100"/>
                  </a:lnTo>
                  <a:lnTo>
                    <a:pt x="28" y="103"/>
                  </a:lnTo>
                  <a:lnTo>
                    <a:pt x="27" y="111"/>
                  </a:lnTo>
                  <a:lnTo>
                    <a:pt x="24" y="125"/>
                  </a:lnTo>
                  <a:lnTo>
                    <a:pt x="18" y="141"/>
                  </a:lnTo>
                  <a:lnTo>
                    <a:pt x="12" y="163"/>
                  </a:lnTo>
                  <a:lnTo>
                    <a:pt x="7" y="187"/>
                  </a:lnTo>
                  <a:lnTo>
                    <a:pt x="0" y="212"/>
                  </a:lnTo>
                  <a:lnTo>
                    <a:pt x="3" y="212"/>
                  </a:lnTo>
                  <a:close/>
                </a:path>
              </a:pathLst>
            </a:custGeom>
            <a:solidFill>
              <a:srgbClr val="F0A1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6" name="Freeform 1193"/>
            <p:cNvSpPr>
              <a:spLocks/>
            </p:cNvSpPr>
            <p:nvPr/>
          </p:nvSpPr>
          <p:spPr bwMode="auto">
            <a:xfrm>
              <a:off x="1934" y="1446"/>
              <a:ext cx="31" cy="56"/>
            </a:xfrm>
            <a:custGeom>
              <a:avLst/>
              <a:gdLst>
                <a:gd name="T0" fmla="*/ 31 w 31"/>
                <a:gd name="T1" fmla="*/ 0 h 112"/>
                <a:gd name="T2" fmla="*/ 31 w 31"/>
                <a:gd name="T3" fmla="*/ 1 h 112"/>
                <a:gd name="T4" fmla="*/ 30 w 31"/>
                <a:gd name="T5" fmla="*/ 1 h 112"/>
                <a:gd name="T6" fmla="*/ 27 w 31"/>
                <a:gd name="T7" fmla="*/ 1 h 112"/>
                <a:gd name="T8" fmla="*/ 21 w 31"/>
                <a:gd name="T9" fmla="*/ 2 h 112"/>
                <a:gd name="T10" fmla="*/ 15 w 31"/>
                <a:gd name="T11" fmla="*/ 2 h 112"/>
                <a:gd name="T12" fmla="*/ 10 w 31"/>
                <a:gd name="T13" fmla="*/ 3 h 112"/>
                <a:gd name="T14" fmla="*/ 3 w 31"/>
                <a:gd name="T15" fmla="*/ 4 h 112"/>
                <a:gd name="T16" fmla="*/ 0 w 31"/>
                <a:gd name="T17" fmla="*/ 4 h 112"/>
                <a:gd name="T18" fmla="*/ 0 w 31"/>
                <a:gd name="T19" fmla="*/ 4 h 112"/>
                <a:gd name="T20" fmla="*/ 31 w 31"/>
                <a:gd name="T21" fmla="*/ 0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 h="112">
                  <a:moveTo>
                    <a:pt x="31" y="0"/>
                  </a:moveTo>
                  <a:lnTo>
                    <a:pt x="31" y="3"/>
                  </a:lnTo>
                  <a:lnTo>
                    <a:pt x="30" y="11"/>
                  </a:lnTo>
                  <a:lnTo>
                    <a:pt x="27" y="25"/>
                  </a:lnTo>
                  <a:lnTo>
                    <a:pt x="21" y="41"/>
                  </a:lnTo>
                  <a:lnTo>
                    <a:pt x="15" y="63"/>
                  </a:lnTo>
                  <a:lnTo>
                    <a:pt x="10" y="87"/>
                  </a:lnTo>
                  <a:lnTo>
                    <a:pt x="3" y="112"/>
                  </a:lnTo>
                  <a:lnTo>
                    <a:pt x="0" y="110"/>
                  </a:lnTo>
                  <a:lnTo>
                    <a:pt x="0" y="108"/>
                  </a:lnTo>
                  <a:lnTo>
                    <a:pt x="31" y="0"/>
                  </a:lnTo>
                  <a:close/>
                </a:path>
              </a:pathLst>
            </a:custGeom>
            <a:solidFill>
              <a:srgbClr val="F2A6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7" name="Freeform 1194"/>
            <p:cNvSpPr>
              <a:spLocks/>
            </p:cNvSpPr>
            <p:nvPr/>
          </p:nvSpPr>
          <p:spPr bwMode="auto">
            <a:xfrm>
              <a:off x="1934" y="1500"/>
              <a:ext cx="1" cy="1"/>
            </a:xfrm>
            <a:custGeom>
              <a:avLst/>
              <a:gdLst>
                <a:gd name="T0" fmla="*/ 0 w 1"/>
                <a:gd name="T1" fmla="*/ 1 h 2"/>
                <a:gd name="T2" fmla="*/ 0 w 1"/>
                <a:gd name="T3" fmla="*/ 0 h 2"/>
                <a:gd name="T4" fmla="*/ 0 w 1"/>
                <a:gd name="T5" fmla="*/ 1 h 2"/>
                <a:gd name="T6" fmla="*/ 0 w 1"/>
                <a:gd name="T7" fmla="*/ 1 h 2"/>
                <a:gd name="T8" fmla="*/ 0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2"/>
                  </a:moveTo>
                  <a:lnTo>
                    <a:pt x="0" y="0"/>
                  </a:lnTo>
                  <a:lnTo>
                    <a:pt x="0" y="2"/>
                  </a:lnTo>
                  <a:close/>
                </a:path>
              </a:pathLst>
            </a:custGeom>
            <a:solidFill>
              <a:srgbClr val="F3A7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8" name="Freeform 1195"/>
            <p:cNvSpPr>
              <a:spLocks/>
            </p:cNvSpPr>
            <p:nvPr/>
          </p:nvSpPr>
          <p:spPr bwMode="auto">
            <a:xfrm>
              <a:off x="1949" y="867"/>
              <a:ext cx="362" cy="642"/>
            </a:xfrm>
            <a:custGeom>
              <a:avLst/>
              <a:gdLst>
                <a:gd name="T0" fmla="*/ 19 w 362"/>
                <a:gd name="T1" fmla="*/ 41 h 1283"/>
                <a:gd name="T2" fmla="*/ 0 w 362"/>
                <a:gd name="T3" fmla="*/ 38 h 1283"/>
                <a:gd name="T4" fmla="*/ 345 w 362"/>
                <a:gd name="T5" fmla="*/ 0 h 1283"/>
                <a:gd name="T6" fmla="*/ 362 w 362"/>
                <a:gd name="T7" fmla="*/ 3 h 1283"/>
                <a:gd name="T8" fmla="*/ 19 w 362"/>
                <a:gd name="T9" fmla="*/ 41 h 12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 h="1283">
                  <a:moveTo>
                    <a:pt x="19" y="1283"/>
                  </a:moveTo>
                  <a:lnTo>
                    <a:pt x="0" y="1211"/>
                  </a:lnTo>
                  <a:lnTo>
                    <a:pt x="345" y="0"/>
                  </a:lnTo>
                  <a:lnTo>
                    <a:pt x="362" y="71"/>
                  </a:lnTo>
                  <a:lnTo>
                    <a:pt x="19" y="1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399" name="Freeform 1196"/>
            <p:cNvSpPr>
              <a:spLocks/>
            </p:cNvSpPr>
            <p:nvPr/>
          </p:nvSpPr>
          <p:spPr bwMode="auto">
            <a:xfrm>
              <a:off x="1966" y="867"/>
              <a:ext cx="362" cy="642"/>
            </a:xfrm>
            <a:custGeom>
              <a:avLst/>
              <a:gdLst>
                <a:gd name="T0" fmla="*/ 2 w 362"/>
                <a:gd name="T1" fmla="*/ 41 h 1283"/>
                <a:gd name="T2" fmla="*/ 362 w 362"/>
                <a:gd name="T3" fmla="*/ 1 h 1283"/>
                <a:gd name="T4" fmla="*/ 328 w 362"/>
                <a:gd name="T5" fmla="*/ 0 h 1283"/>
                <a:gd name="T6" fmla="*/ 320 w 362"/>
                <a:gd name="T7" fmla="*/ 1 h 1283"/>
                <a:gd name="T8" fmla="*/ 321 w 362"/>
                <a:gd name="T9" fmla="*/ 2 h 1283"/>
                <a:gd name="T10" fmla="*/ 321 w 362"/>
                <a:gd name="T11" fmla="*/ 2 h 1283"/>
                <a:gd name="T12" fmla="*/ 318 w 362"/>
                <a:gd name="T13" fmla="*/ 2 h 1283"/>
                <a:gd name="T14" fmla="*/ 314 w 362"/>
                <a:gd name="T15" fmla="*/ 3 h 1283"/>
                <a:gd name="T16" fmla="*/ 309 w 362"/>
                <a:gd name="T17" fmla="*/ 4 h 1283"/>
                <a:gd name="T18" fmla="*/ 302 w 362"/>
                <a:gd name="T19" fmla="*/ 5 h 1283"/>
                <a:gd name="T20" fmla="*/ 293 w 362"/>
                <a:gd name="T21" fmla="*/ 6 h 1283"/>
                <a:gd name="T22" fmla="*/ 282 w 362"/>
                <a:gd name="T23" fmla="*/ 8 h 1283"/>
                <a:gd name="T24" fmla="*/ 269 w 362"/>
                <a:gd name="T25" fmla="*/ 9 h 1283"/>
                <a:gd name="T26" fmla="*/ 255 w 362"/>
                <a:gd name="T27" fmla="*/ 11 h 1283"/>
                <a:gd name="T28" fmla="*/ 239 w 362"/>
                <a:gd name="T29" fmla="*/ 13 h 1283"/>
                <a:gd name="T30" fmla="*/ 224 w 362"/>
                <a:gd name="T31" fmla="*/ 15 h 1283"/>
                <a:gd name="T32" fmla="*/ 205 w 362"/>
                <a:gd name="T33" fmla="*/ 17 h 1283"/>
                <a:gd name="T34" fmla="*/ 186 w 362"/>
                <a:gd name="T35" fmla="*/ 20 h 1283"/>
                <a:gd name="T36" fmla="*/ 166 w 362"/>
                <a:gd name="T37" fmla="*/ 22 h 1283"/>
                <a:gd name="T38" fmla="*/ 145 w 362"/>
                <a:gd name="T39" fmla="*/ 24 h 1283"/>
                <a:gd name="T40" fmla="*/ 122 w 362"/>
                <a:gd name="T41" fmla="*/ 27 h 1283"/>
                <a:gd name="T42" fmla="*/ 98 w 362"/>
                <a:gd name="T43" fmla="*/ 30 h 1283"/>
                <a:gd name="T44" fmla="*/ 75 w 362"/>
                <a:gd name="T45" fmla="*/ 32 h 1283"/>
                <a:gd name="T46" fmla="*/ 50 w 362"/>
                <a:gd name="T47" fmla="*/ 35 h 1283"/>
                <a:gd name="T48" fmla="*/ 26 w 362"/>
                <a:gd name="T49" fmla="*/ 38 h 1283"/>
                <a:gd name="T50" fmla="*/ 0 w 362"/>
                <a:gd name="T51" fmla="*/ 41 h 1283"/>
                <a:gd name="T52" fmla="*/ 2 w 362"/>
                <a:gd name="T53" fmla="*/ 41 h 12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 h="1283">
                  <a:moveTo>
                    <a:pt x="2" y="1283"/>
                  </a:moveTo>
                  <a:lnTo>
                    <a:pt x="362" y="14"/>
                  </a:lnTo>
                  <a:lnTo>
                    <a:pt x="328" y="0"/>
                  </a:lnTo>
                  <a:lnTo>
                    <a:pt x="320" y="29"/>
                  </a:lnTo>
                  <a:lnTo>
                    <a:pt x="321" y="33"/>
                  </a:lnTo>
                  <a:lnTo>
                    <a:pt x="321" y="43"/>
                  </a:lnTo>
                  <a:lnTo>
                    <a:pt x="318" y="60"/>
                  </a:lnTo>
                  <a:lnTo>
                    <a:pt x="314" y="83"/>
                  </a:lnTo>
                  <a:lnTo>
                    <a:pt x="309" y="112"/>
                  </a:lnTo>
                  <a:lnTo>
                    <a:pt x="302" y="147"/>
                  </a:lnTo>
                  <a:lnTo>
                    <a:pt x="293" y="188"/>
                  </a:lnTo>
                  <a:lnTo>
                    <a:pt x="282" y="233"/>
                  </a:lnTo>
                  <a:lnTo>
                    <a:pt x="269" y="284"/>
                  </a:lnTo>
                  <a:lnTo>
                    <a:pt x="255" y="342"/>
                  </a:lnTo>
                  <a:lnTo>
                    <a:pt x="239" y="402"/>
                  </a:lnTo>
                  <a:lnTo>
                    <a:pt x="224" y="467"/>
                  </a:lnTo>
                  <a:lnTo>
                    <a:pt x="205" y="538"/>
                  </a:lnTo>
                  <a:lnTo>
                    <a:pt x="186" y="610"/>
                  </a:lnTo>
                  <a:lnTo>
                    <a:pt x="166" y="688"/>
                  </a:lnTo>
                  <a:lnTo>
                    <a:pt x="145" y="768"/>
                  </a:lnTo>
                  <a:lnTo>
                    <a:pt x="122" y="849"/>
                  </a:lnTo>
                  <a:lnTo>
                    <a:pt x="98" y="932"/>
                  </a:lnTo>
                  <a:lnTo>
                    <a:pt x="75" y="1019"/>
                  </a:lnTo>
                  <a:lnTo>
                    <a:pt x="50" y="1106"/>
                  </a:lnTo>
                  <a:lnTo>
                    <a:pt x="26" y="1195"/>
                  </a:lnTo>
                  <a:lnTo>
                    <a:pt x="0" y="1282"/>
                  </a:lnTo>
                  <a:lnTo>
                    <a:pt x="2" y="1283"/>
                  </a:lnTo>
                  <a:close/>
                </a:path>
              </a:pathLst>
            </a:custGeom>
            <a:solidFill>
              <a:srgbClr val="BC43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0" name="Freeform 1197"/>
            <p:cNvSpPr>
              <a:spLocks/>
            </p:cNvSpPr>
            <p:nvPr/>
          </p:nvSpPr>
          <p:spPr bwMode="auto">
            <a:xfrm>
              <a:off x="1966" y="882"/>
              <a:ext cx="321" cy="626"/>
            </a:xfrm>
            <a:custGeom>
              <a:avLst/>
              <a:gdLst>
                <a:gd name="T0" fmla="*/ 320 w 321"/>
                <a:gd name="T1" fmla="*/ 0 h 1253"/>
                <a:gd name="T2" fmla="*/ 321 w 321"/>
                <a:gd name="T3" fmla="*/ 0 h 1253"/>
                <a:gd name="T4" fmla="*/ 321 w 321"/>
                <a:gd name="T5" fmla="*/ 0 h 1253"/>
                <a:gd name="T6" fmla="*/ 318 w 321"/>
                <a:gd name="T7" fmla="*/ 0 h 1253"/>
                <a:gd name="T8" fmla="*/ 314 w 321"/>
                <a:gd name="T9" fmla="*/ 1 h 1253"/>
                <a:gd name="T10" fmla="*/ 309 w 321"/>
                <a:gd name="T11" fmla="*/ 2 h 1253"/>
                <a:gd name="T12" fmla="*/ 302 w 321"/>
                <a:gd name="T13" fmla="*/ 3 h 1253"/>
                <a:gd name="T14" fmla="*/ 293 w 321"/>
                <a:gd name="T15" fmla="*/ 4 h 1253"/>
                <a:gd name="T16" fmla="*/ 282 w 321"/>
                <a:gd name="T17" fmla="*/ 6 h 1253"/>
                <a:gd name="T18" fmla="*/ 269 w 321"/>
                <a:gd name="T19" fmla="*/ 7 h 1253"/>
                <a:gd name="T20" fmla="*/ 255 w 321"/>
                <a:gd name="T21" fmla="*/ 9 h 1253"/>
                <a:gd name="T22" fmla="*/ 239 w 321"/>
                <a:gd name="T23" fmla="*/ 11 h 1253"/>
                <a:gd name="T24" fmla="*/ 224 w 321"/>
                <a:gd name="T25" fmla="*/ 13 h 1253"/>
                <a:gd name="T26" fmla="*/ 205 w 321"/>
                <a:gd name="T27" fmla="*/ 15 h 1253"/>
                <a:gd name="T28" fmla="*/ 186 w 321"/>
                <a:gd name="T29" fmla="*/ 18 h 1253"/>
                <a:gd name="T30" fmla="*/ 166 w 321"/>
                <a:gd name="T31" fmla="*/ 20 h 1253"/>
                <a:gd name="T32" fmla="*/ 145 w 321"/>
                <a:gd name="T33" fmla="*/ 23 h 1253"/>
                <a:gd name="T34" fmla="*/ 122 w 321"/>
                <a:gd name="T35" fmla="*/ 25 h 1253"/>
                <a:gd name="T36" fmla="*/ 98 w 321"/>
                <a:gd name="T37" fmla="*/ 28 h 1253"/>
                <a:gd name="T38" fmla="*/ 75 w 321"/>
                <a:gd name="T39" fmla="*/ 30 h 1253"/>
                <a:gd name="T40" fmla="*/ 50 w 321"/>
                <a:gd name="T41" fmla="*/ 33 h 1253"/>
                <a:gd name="T42" fmla="*/ 26 w 321"/>
                <a:gd name="T43" fmla="*/ 36 h 1253"/>
                <a:gd name="T44" fmla="*/ 0 w 321"/>
                <a:gd name="T45" fmla="*/ 39 h 1253"/>
                <a:gd name="T46" fmla="*/ 0 w 321"/>
                <a:gd name="T47" fmla="*/ 39 h 1253"/>
                <a:gd name="T48" fmla="*/ 26 w 321"/>
                <a:gd name="T49" fmla="*/ 36 h 1253"/>
                <a:gd name="T50" fmla="*/ 51 w 321"/>
                <a:gd name="T51" fmla="*/ 33 h 1253"/>
                <a:gd name="T52" fmla="*/ 75 w 321"/>
                <a:gd name="T53" fmla="*/ 30 h 1253"/>
                <a:gd name="T54" fmla="*/ 99 w 321"/>
                <a:gd name="T55" fmla="*/ 28 h 1253"/>
                <a:gd name="T56" fmla="*/ 123 w 321"/>
                <a:gd name="T57" fmla="*/ 25 h 1253"/>
                <a:gd name="T58" fmla="*/ 146 w 321"/>
                <a:gd name="T59" fmla="*/ 22 h 1253"/>
                <a:gd name="T60" fmla="*/ 167 w 321"/>
                <a:gd name="T61" fmla="*/ 20 h 1253"/>
                <a:gd name="T62" fmla="*/ 187 w 321"/>
                <a:gd name="T63" fmla="*/ 17 h 1253"/>
                <a:gd name="T64" fmla="*/ 207 w 321"/>
                <a:gd name="T65" fmla="*/ 15 h 1253"/>
                <a:gd name="T66" fmla="*/ 225 w 321"/>
                <a:gd name="T67" fmla="*/ 13 h 1253"/>
                <a:gd name="T68" fmla="*/ 241 w 321"/>
                <a:gd name="T69" fmla="*/ 11 h 1253"/>
                <a:gd name="T70" fmla="*/ 256 w 321"/>
                <a:gd name="T71" fmla="*/ 9 h 1253"/>
                <a:gd name="T72" fmla="*/ 269 w 321"/>
                <a:gd name="T73" fmla="*/ 7 h 1253"/>
                <a:gd name="T74" fmla="*/ 280 w 321"/>
                <a:gd name="T75" fmla="*/ 6 h 1253"/>
                <a:gd name="T76" fmla="*/ 290 w 321"/>
                <a:gd name="T77" fmla="*/ 4 h 1253"/>
                <a:gd name="T78" fmla="*/ 299 w 321"/>
                <a:gd name="T79" fmla="*/ 3 h 1253"/>
                <a:gd name="T80" fmla="*/ 306 w 321"/>
                <a:gd name="T81" fmla="*/ 2 h 1253"/>
                <a:gd name="T82" fmla="*/ 310 w 321"/>
                <a:gd name="T83" fmla="*/ 2 h 1253"/>
                <a:gd name="T84" fmla="*/ 311 w 321"/>
                <a:gd name="T85" fmla="*/ 1 h 1253"/>
                <a:gd name="T86" fmla="*/ 313 w 321"/>
                <a:gd name="T87" fmla="*/ 1 h 1253"/>
                <a:gd name="T88" fmla="*/ 311 w 321"/>
                <a:gd name="T89" fmla="*/ 0 h 1253"/>
                <a:gd name="T90" fmla="*/ 320 w 321"/>
                <a:gd name="T91" fmla="*/ 0 h 12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21" h="1253">
                  <a:moveTo>
                    <a:pt x="320" y="0"/>
                  </a:moveTo>
                  <a:lnTo>
                    <a:pt x="321" y="4"/>
                  </a:lnTo>
                  <a:lnTo>
                    <a:pt x="321" y="14"/>
                  </a:lnTo>
                  <a:lnTo>
                    <a:pt x="318" y="31"/>
                  </a:lnTo>
                  <a:lnTo>
                    <a:pt x="314" y="54"/>
                  </a:lnTo>
                  <a:lnTo>
                    <a:pt x="309" y="83"/>
                  </a:lnTo>
                  <a:lnTo>
                    <a:pt x="302" y="118"/>
                  </a:lnTo>
                  <a:lnTo>
                    <a:pt x="293" y="159"/>
                  </a:lnTo>
                  <a:lnTo>
                    <a:pt x="282" y="204"/>
                  </a:lnTo>
                  <a:lnTo>
                    <a:pt x="269" y="255"/>
                  </a:lnTo>
                  <a:lnTo>
                    <a:pt x="255" y="313"/>
                  </a:lnTo>
                  <a:lnTo>
                    <a:pt x="239" y="373"/>
                  </a:lnTo>
                  <a:lnTo>
                    <a:pt x="224" y="438"/>
                  </a:lnTo>
                  <a:lnTo>
                    <a:pt x="205" y="509"/>
                  </a:lnTo>
                  <a:lnTo>
                    <a:pt x="186" y="581"/>
                  </a:lnTo>
                  <a:lnTo>
                    <a:pt x="166" y="659"/>
                  </a:lnTo>
                  <a:lnTo>
                    <a:pt x="145" y="739"/>
                  </a:lnTo>
                  <a:lnTo>
                    <a:pt x="122" y="820"/>
                  </a:lnTo>
                  <a:lnTo>
                    <a:pt x="98" y="903"/>
                  </a:lnTo>
                  <a:lnTo>
                    <a:pt x="75" y="990"/>
                  </a:lnTo>
                  <a:lnTo>
                    <a:pt x="50" y="1077"/>
                  </a:lnTo>
                  <a:lnTo>
                    <a:pt x="26" y="1166"/>
                  </a:lnTo>
                  <a:lnTo>
                    <a:pt x="0" y="1253"/>
                  </a:lnTo>
                  <a:lnTo>
                    <a:pt x="26" y="1162"/>
                  </a:lnTo>
                  <a:lnTo>
                    <a:pt x="51" y="1073"/>
                  </a:lnTo>
                  <a:lnTo>
                    <a:pt x="75" y="985"/>
                  </a:lnTo>
                  <a:lnTo>
                    <a:pt x="99" y="896"/>
                  </a:lnTo>
                  <a:lnTo>
                    <a:pt x="123" y="811"/>
                  </a:lnTo>
                  <a:lnTo>
                    <a:pt x="146" y="728"/>
                  </a:lnTo>
                  <a:lnTo>
                    <a:pt x="167" y="648"/>
                  </a:lnTo>
                  <a:lnTo>
                    <a:pt x="187" y="570"/>
                  </a:lnTo>
                  <a:lnTo>
                    <a:pt x="207" y="498"/>
                  </a:lnTo>
                  <a:lnTo>
                    <a:pt x="225" y="427"/>
                  </a:lnTo>
                  <a:lnTo>
                    <a:pt x="241" y="364"/>
                  </a:lnTo>
                  <a:lnTo>
                    <a:pt x="256" y="304"/>
                  </a:lnTo>
                  <a:lnTo>
                    <a:pt x="269" y="250"/>
                  </a:lnTo>
                  <a:lnTo>
                    <a:pt x="280" y="201"/>
                  </a:lnTo>
                  <a:lnTo>
                    <a:pt x="290" y="157"/>
                  </a:lnTo>
                  <a:lnTo>
                    <a:pt x="299" y="119"/>
                  </a:lnTo>
                  <a:lnTo>
                    <a:pt x="306" y="89"/>
                  </a:lnTo>
                  <a:lnTo>
                    <a:pt x="310" y="65"/>
                  </a:lnTo>
                  <a:lnTo>
                    <a:pt x="311" y="47"/>
                  </a:lnTo>
                  <a:lnTo>
                    <a:pt x="313" y="36"/>
                  </a:lnTo>
                  <a:lnTo>
                    <a:pt x="311" y="31"/>
                  </a:lnTo>
                  <a:lnTo>
                    <a:pt x="320" y="0"/>
                  </a:lnTo>
                  <a:close/>
                </a:path>
              </a:pathLst>
            </a:custGeom>
            <a:solidFill>
              <a:srgbClr val="BE47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1" name="Freeform 1198"/>
            <p:cNvSpPr>
              <a:spLocks/>
            </p:cNvSpPr>
            <p:nvPr/>
          </p:nvSpPr>
          <p:spPr bwMode="auto">
            <a:xfrm>
              <a:off x="1965" y="897"/>
              <a:ext cx="314" cy="611"/>
            </a:xfrm>
            <a:custGeom>
              <a:avLst/>
              <a:gdLst>
                <a:gd name="T0" fmla="*/ 1 w 314"/>
                <a:gd name="T1" fmla="*/ 39 h 1222"/>
                <a:gd name="T2" fmla="*/ 27 w 314"/>
                <a:gd name="T3" fmla="*/ 36 h 1222"/>
                <a:gd name="T4" fmla="*/ 52 w 314"/>
                <a:gd name="T5" fmla="*/ 33 h 1222"/>
                <a:gd name="T6" fmla="*/ 76 w 314"/>
                <a:gd name="T7" fmla="*/ 30 h 1222"/>
                <a:gd name="T8" fmla="*/ 100 w 314"/>
                <a:gd name="T9" fmla="*/ 28 h 1222"/>
                <a:gd name="T10" fmla="*/ 124 w 314"/>
                <a:gd name="T11" fmla="*/ 25 h 1222"/>
                <a:gd name="T12" fmla="*/ 147 w 314"/>
                <a:gd name="T13" fmla="*/ 22 h 1222"/>
                <a:gd name="T14" fmla="*/ 168 w 314"/>
                <a:gd name="T15" fmla="*/ 20 h 1222"/>
                <a:gd name="T16" fmla="*/ 188 w 314"/>
                <a:gd name="T17" fmla="*/ 17 h 1222"/>
                <a:gd name="T18" fmla="*/ 208 w 314"/>
                <a:gd name="T19" fmla="*/ 15 h 1222"/>
                <a:gd name="T20" fmla="*/ 226 w 314"/>
                <a:gd name="T21" fmla="*/ 13 h 1222"/>
                <a:gd name="T22" fmla="*/ 242 w 314"/>
                <a:gd name="T23" fmla="*/ 11 h 1222"/>
                <a:gd name="T24" fmla="*/ 257 w 314"/>
                <a:gd name="T25" fmla="*/ 9 h 1222"/>
                <a:gd name="T26" fmla="*/ 270 w 314"/>
                <a:gd name="T27" fmla="*/ 7 h 1222"/>
                <a:gd name="T28" fmla="*/ 281 w 314"/>
                <a:gd name="T29" fmla="*/ 6 h 1222"/>
                <a:gd name="T30" fmla="*/ 291 w 314"/>
                <a:gd name="T31" fmla="*/ 4 h 1222"/>
                <a:gd name="T32" fmla="*/ 300 w 314"/>
                <a:gd name="T33" fmla="*/ 3 h 1222"/>
                <a:gd name="T34" fmla="*/ 307 w 314"/>
                <a:gd name="T35" fmla="*/ 2 h 1222"/>
                <a:gd name="T36" fmla="*/ 311 w 314"/>
                <a:gd name="T37" fmla="*/ 2 h 1222"/>
                <a:gd name="T38" fmla="*/ 312 w 314"/>
                <a:gd name="T39" fmla="*/ 1 h 1222"/>
                <a:gd name="T40" fmla="*/ 314 w 314"/>
                <a:gd name="T41" fmla="*/ 1 h 1222"/>
                <a:gd name="T42" fmla="*/ 312 w 314"/>
                <a:gd name="T43" fmla="*/ 0 h 1222"/>
                <a:gd name="T44" fmla="*/ 303 w 314"/>
                <a:gd name="T45" fmla="*/ 1 h 1222"/>
                <a:gd name="T46" fmla="*/ 304 w 314"/>
                <a:gd name="T47" fmla="*/ 2 h 1222"/>
                <a:gd name="T48" fmla="*/ 304 w 314"/>
                <a:gd name="T49" fmla="*/ 2 h 1222"/>
                <a:gd name="T50" fmla="*/ 301 w 314"/>
                <a:gd name="T51" fmla="*/ 3 h 1222"/>
                <a:gd name="T52" fmla="*/ 297 w 314"/>
                <a:gd name="T53" fmla="*/ 3 h 1222"/>
                <a:gd name="T54" fmla="*/ 291 w 314"/>
                <a:gd name="T55" fmla="*/ 4 h 1222"/>
                <a:gd name="T56" fmla="*/ 283 w 314"/>
                <a:gd name="T57" fmla="*/ 5 h 1222"/>
                <a:gd name="T58" fmla="*/ 273 w 314"/>
                <a:gd name="T59" fmla="*/ 7 h 1222"/>
                <a:gd name="T60" fmla="*/ 262 w 314"/>
                <a:gd name="T61" fmla="*/ 8 h 1222"/>
                <a:gd name="T62" fmla="*/ 249 w 314"/>
                <a:gd name="T63" fmla="*/ 10 h 1222"/>
                <a:gd name="T64" fmla="*/ 235 w 314"/>
                <a:gd name="T65" fmla="*/ 12 h 1222"/>
                <a:gd name="T66" fmla="*/ 219 w 314"/>
                <a:gd name="T67" fmla="*/ 14 h 1222"/>
                <a:gd name="T68" fmla="*/ 201 w 314"/>
                <a:gd name="T69" fmla="*/ 16 h 1222"/>
                <a:gd name="T70" fmla="*/ 182 w 314"/>
                <a:gd name="T71" fmla="*/ 18 h 1222"/>
                <a:gd name="T72" fmla="*/ 163 w 314"/>
                <a:gd name="T73" fmla="*/ 20 h 1222"/>
                <a:gd name="T74" fmla="*/ 141 w 314"/>
                <a:gd name="T75" fmla="*/ 23 h 1222"/>
                <a:gd name="T76" fmla="*/ 120 w 314"/>
                <a:gd name="T77" fmla="*/ 25 h 1222"/>
                <a:gd name="T78" fmla="*/ 98 w 314"/>
                <a:gd name="T79" fmla="*/ 28 h 1222"/>
                <a:gd name="T80" fmla="*/ 74 w 314"/>
                <a:gd name="T81" fmla="*/ 30 h 1222"/>
                <a:gd name="T82" fmla="*/ 50 w 314"/>
                <a:gd name="T83" fmla="*/ 33 h 1222"/>
                <a:gd name="T84" fmla="*/ 25 w 314"/>
                <a:gd name="T85" fmla="*/ 36 h 1222"/>
                <a:gd name="T86" fmla="*/ 0 w 314"/>
                <a:gd name="T87" fmla="*/ 39 h 1222"/>
                <a:gd name="T88" fmla="*/ 1 w 314"/>
                <a:gd name="T89" fmla="*/ 39 h 12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14" h="1222">
                  <a:moveTo>
                    <a:pt x="1" y="1222"/>
                  </a:moveTo>
                  <a:lnTo>
                    <a:pt x="27" y="1131"/>
                  </a:lnTo>
                  <a:lnTo>
                    <a:pt x="52" y="1042"/>
                  </a:lnTo>
                  <a:lnTo>
                    <a:pt x="76" y="954"/>
                  </a:lnTo>
                  <a:lnTo>
                    <a:pt x="100" y="865"/>
                  </a:lnTo>
                  <a:lnTo>
                    <a:pt x="124" y="780"/>
                  </a:lnTo>
                  <a:lnTo>
                    <a:pt x="147" y="697"/>
                  </a:lnTo>
                  <a:lnTo>
                    <a:pt x="168" y="617"/>
                  </a:lnTo>
                  <a:lnTo>
                    <a:pt x="188" y="539"/>
                  </a:lnTo>
                  <a:lnTo>
                    <a:pt x="208" y="467"/>
                  </a:lnTo>
                  <a:lnTo>
                    <a:pt x="226" y="396"/>
                  </a:lnTo>
                  <a:lnTo>
                    <a:pt x="242" y="333"/>
                  </a:lnTo>
                  <a:lnTo>
                    <a:pt x="257" y="273"/>
                  </a:lnTo>
                  <a:lnTo>
                    <a:pt x="270" y="219"/>
                  </a:lnTo>
                  <a:lnTo>
                    <a:pt x="281" y="170"/>
                  </a:lnTo>
                  <a:lnTo>
                    <a:pt x="291" y="126"/>
                  </a:lnTo>
                  <a:lnTo>
                    <a:pt x="300" y="88"/>
                  </a:lnTo>
                  <a:lnTo>
                    <a:pt x="307" y="58"/>
                  </a:lnTo>
                  <a:lnTo>
                    <a:pt x="311" y="34"/>
                  </a:lnTo>
                  <a:lnTo>
                    <a:pt x="312" y="16"/>
                  </a:lnTo>
                  <a:lnTo>
                    <a:pt x="314" y="5"/>
                  </a:lnTo>
                  <a:lnTo>
                    <a:pt x="312" y="0"/>
                  </a:lnTo>
                  <a:lnTo>
                    <a:pt x="303" y="32"/>
                  </a:lnTo>
                  <a:lnTo>
                    <a:pt x="304" y="38"/>
                  </a:lnTo>
                  <a:lnTo>
                    <a:pt x="304" y="49"/>
                  </a:lnTo>
                  <a:lnTo>
                    <a:pt x="301" y="65"/>
                  </a:lnTo>
                  <a:lnTo>
                    <a:pt x="297" y="88"/>
                  </a:lnTo>
                  <a:lnTo>
                    <a:pt x="291" y="119"/>
                  </a:lnTo>
                  <a:lnTo>
                    <a:pt x="283" y="155"/>
                  </a:lnTo>
                  <a:lnTo>
                    <a:pt x="273" y="197"/>
                  </a:lnTo>
                  <a:lnTo>
                    <a:pt x="262" y="244"/>
                  </a:lnTo>
                  <a:lnTo>
                    <a:pt x="249" y="298"/>
                  </a:lnTo>
                  <a:lnTo>
                    <a:pt x="235" y="356"/>
                  </a:lnTo>
                  <a:lnTo>
                    <a:pt x="219" y="420"/>
                  </a:lnTo>
                  <a:lnTo>
                    <a:pt x="201" y="487"/>
                  </a:lnTo>
                  <a:lnTo>
                    <a:pt x="182" y="557"/>
                  </a:lnTo>
                  <a:lnTo>
                    <a:pt x="163" y="633"/>
                  </a:lnTo>
                  <a:lnTo>
                    <a:pt x="141" y="711"/>
                  </a:lnTo>
                  <a:lnTo>
                    <a:pt x="120" y="791"/>
                  </a:lnTo>
                  <a:lnTo>
                    <a:pt x="98" y="874"/>
                  </a:lnTo>
                  <a:lnTo>
                    <a:pt x="74" y="959"/>
                  </a:lnTo>
                  <a:lnTo>
                    <a:pt x="50" y="1046"/>
                  </a:lnTo>
                  <a:lnTo>
                    <a:pt x="25" y="1133"/>
                  </a:lnTo>
                  <a:lnTo>
                    <a:pt x="0" y="1222"/>
                  </a:lnTo>
                  <a:lnTo>
                    <a:pt x="1" y="1222"/>
                  </a:lnTo>
                  <a:close/>
                </a:path>
              </a:pathLst>
            </a:custGeom>
            <a:solidFill>
              <a:srgbClr val="C14C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2" name="Freeform 1199"/>
            <p:cNvSpPr>
              <a:spLocks/>
            </p:cNvSpPr>
            <p:nvPr/>
          </p:nvSpPr>
          <p:spPr bwMode="auto">
            <a:xfrm>
              <a:off x="1964" y="914"/>
              <a:ext cx="305" cy="594"/>
            </a:xfrm>
            <a:custGeom>
              <a:avLst/>
              <a:gdLst>
                <a:gd name="T0" fmla="*/ 304 w 305"/>
                <a:gd name="T1" fmla="*/ 0 h 1190"/>
                <a:gd name="T2" fmla="*/ 305 w 305"/>
                <a:gd name="T3" fmla="*/ 0 h 1190"/>
                <a:gd name="T4" fmla="*/ 305 w 305"/>
                <a:gd name="T5" fmla="*/ 0 h 1190"/>
                <a:gd name="T6" fmla="*/ 302 w 305"/>
                <a:gd name="T7" fmla="*/ 1 h 1190"/>
                <a:gd name="T8" fmla="*/ 298 w 305"/>
                <a:gd name="T9" fmla="*/ 1 h 1190"/>
                <a:gd name="T10" fmla="*/ 292 w 305"/>
                <a:gd name="T11" fmla="*/ 2 h 1190"/>
                <a:gd name="T12" fmla="*/ 284 w 305"/>
                <a:gd name="T13" fmla="*/ 3 h 1190"/>
                <a:gd name="T14" fmla="*/ 274 w 305"/>
                <a:gd name="T15" fmla="*/ 5 h 1190"/>
                <a:gd name="T16" fmla="*/ 263 w 305"/>
                <a:gd name="T17" fmla="*/ 6 h 1190"/>
                <a:gd name="T18" fmla="*/ 250 w 305"/>
                <a:gd name="T19" fmla="*/ 8 h 1190"/>
                <a:gd name="T20" fmla="*/ 236 w 305"/>
                <a:gd name="T21" fmla="*/ 10 h 1190"/>
                <a:gd name="T22" fmla="*/ 220 w 305"/>
                <a:gd name="T23" fmla="*/ 12 h 1190"/>
                <a:gd name="T24" fmla="*/ 202 w 305"/>
                <a:gd name="T25" fmla="*/ 14 h 1190"/>
                <a:gd name="T26" fmla="*/ 183 w 305"/>
                <a:gd name="T27" fmla="*/ 16 h 1190"/>
                <a:gd name="T28" fmla="*/ 164 w 305"/>
                <a:gd name="T29" fmla="*/ 18 h 1190"/>
                <a:gd name="T30" fmla="*/ 142 w 305"/>
                <a:gd name="T31" fmla="*/ 21 h 1190"/>
                <a:gd name="T32" fmla="*/ 121 w 305"/>
                <a:gd name="T33" fmla="*/ 23 h 1190"/>
                <a:gd name="T34" fmla="*/ 99 w 305"/>
                <a:gd name="T35" fmla="*/ 26 h 1190"/>
                <a:gd name="T36" fmla="*/ 75 w 305"/>
                <a:gd name="T37" fmla="*/ 28 h 1190"/>
                <a:gd name="T38" fmla="*/ 51 w 305"/>
                <a:gd name="T39" fmla="*/ 31 h 1190"/>
                <a:gd name="T40" fmla="*/ 26 w 305"/>
                <a:gd name="T41" fmla="*/ 34 h 1190"/>
                <a:gd name="T42" fmla="*/ 1 w 305"/>
                <a:gd name="T43" fmla="*/ 37 h 1190"/>
                <a:gd name="T44" fmla="*/ 0 w 305"/>
                <a:gd name="T45" fmla="*/ 37 h 1190"/>
                <a:gd name="T46" fmla="*/ 24 w 305"/>
                <a:gd name="T47" fmla="*/ 34 h 1190"/>
                <a:gd name="T48" fmla="*/ 48 w 305"/>
                <a:gd name="T49" fmla="*/ 31 h 1190"/>
                <a:gd name="T50" fmla="*/ 72 w 305"/>
                <a:gd name="T51" fmla="*/ 29 h 1190"/>
                <a:gd name="T52" fmla="*/ 94 w 305"/>
                <a:gd name="T53" fmla="*/ 26 h 1190"/>
                <a:gd name="T54" fmla="*/ 117 w 305"/>
                <a:gd name="T55" fmla="*/ 24 h 1190"/>
                <a:gd name="T56" fmla="*/ 138 w 305"/>
                <a:gd name="T57" fmla="*/ 21 h 1190"/>
                <a:gd name="T58" fmla="*/ 158 w 305"/>
                <a:gd name="T59" fmla="*/ 19 h 1190"/>
                <a:gd name="T60" fmla="*/ 178 w 305"/>
                <a:gd name="T61" fmla="*/ 17 h 1190"/>
                <a:gd name="T62" fmla="*/ 196 w 305"/>
                <a:gd name="T63" fmla="*/ 14 h 1190"/>
                <a:gd name="T64" fmla="*/ 213 w 305"/>
                <a:gd name="T65" fmla="*/ 12 h 1190"/>
                <a:gd name="T66" fmla="*/ 229 w 305"/>
                <a:gd name="T67" fmla="*/ 10 h 1190"/>
                <a:gd name="T68" fmla="*/ 243 w 305"/>
                <a:gd name="T69" fmla="*/ 9 h 1190"/>
                <a:gd name="T70" fmla="*/ 254 w 305"/>
                <a:gd name="T71" fmla="*/ 7 h 1190"/>
                <a:gd name="T72" fmla="*/ 265 w 305"/>
                <a:gd name="T73" fmla="*/ 6 h 1190"/>
                <a:gd name="T74" fmla="*/ 275 w 305"/>
                <a:gd name="T75" fmla="*/ 4 h 1190"/>
                <a:gd name="T76" fmla="*/ 282 w 305"/>
                <a:gd name="T77" fmla="*/ 3 h 1190"/>
                <a:gd name="T78" fmla="*/ 288 w 305"/>
                <a:gd name="T79" fmla="*/ 2 h 1190"/>
                <a:gd name="T80" fmla="*/ 292 w 305"/>
                <a:gd name="T81" fmla="*/ 2 h 1190"/>
                <a:gd name="T82" fmla="*/ 295 w 305"/>
                <a:gd name="T83" fmla="*/ 1 h 1190"/>
                <a:gd name="T84" fmla="*/ 295 w 305"/>
                <a:gd name="T85" fmla="*/ 1 h 1190"/>
                <a:gd name="T86" fmla="*/ 294 w 305"/>
                <a:gd name="T87" fmla="*/ 1 h 1190"/>
                <a:gd name="T88" fmla="*/ 304 w 305"/>
                <a:gd name="T89" fmla="*/ 0 h 11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05" h="1190">
                  <a:moveTo>
                    <a:pt x="304" y="0"/>
                  </a:moveTo>
                  <a:lnTo>
                    <a:pt x="305" y="6"/>
                  </a:lnTo>
                  <a:lnTo>
                    <a:pt x="305" y="17"/>
                  </a:lnTo>
                  <a:lnTo>
                    <a:pt x="302" y="33"/>
                  </a:lnTo>
                  <a:lnTo>
                    <a:pt x="298" y="56"/>
                  </a:lnTo>
                  <a:lnTo>
                    <a:pt x="292" y="87"/>
                  </a:lnTo>
                  <a:lnTo>
                    <a:pt x="284" y="123"/>
                  </a:lnTo>
                  <a:lnTo>
                    <a:pt x="274" y="165"/>
                  </a:lnTo>
                  <a:lnTo>
                    <a:pt x="263" y="212"/>
                  </a:lnTo>
                  <a:lnTo>
                    <a:pt x="250" y="266"/>
                  </a:lnTo>
                  <a:lnTo>
                    <a:pt x="236" y="324"/>
                  </a:lnTo>
                  <a:lnTo>
                    <a:pt x="220" y="388"/>
                  </a:lnTo>
                  <a:lnTo>
                    <a:pt x="202" y="455"/>
                  </a:lnTo>
                  <a:lnTo>
                    <a:pt x="183" y="525"/>
                  </a:lnTo>
                  <a:lnTo>
                    <a:pt x="164" y="601"/>
                  </a:lnTo>
                  <a:lnTo>
                    <a:pt x="142" y="679"/>
                  </a:lnTo>
                  <a:lnTo>
                    <a:pt x="121" y="759"/>
                  </a:lnTo>
                  <a:lnTo>
                    <a:pt x="99" y="842"/>
                  </a:lnTo>
                  <a:lnTo>
                    <a:pt x="75" y="927"/>
                  </a:lnTo>
                  <a:lnTo>
                    <a:pt x="51" y="1014"/>
                  </a:lnTo>
                  <a:lnTo>
                    <a:pt x="26" y="1101"/>
                  </a:lnTo>
                  <a:lnTo>
                    <a:pt x="1" y="1190"/>
                  </a:lnTo>
                  <a:lnTo>
                    <a:pt x="0" y="1190"/>
                  </a:lnTo>
                  <a:lnTo>
                    <a:pt x="24" y="1105"/>
                  </a:lnTo>
                  <a:lnTo>
                    <a:pt x="48" y="1019"/>
                  </a:lnTo>
                  <a:lnTo>
                    <a:pt x="72" y="934"/>
                  </a:lnTo>
                  <a:lnTo>
                    <a:pt x="94" y="853"/>
                  </a:lnTo>
                  <a:lnTo>
                    <a:pt x="117" y="771"/>
                  </a:lnTo>
                  <a:lnTo>
                    <a:pt x="138" y="694"/>
                  </a:lnTo>
                  <a:lnTo>
                    <a:pt x="158" y="618"/>
                  </a:lnTo>
                  <a:lnTo>
                    <a:pt x="178" y="545"/>
                  </a:lnTo>
                  <a:lnTo>
                    <a:pt x="196" y="475"/>
                  </a:lnTo>
                  <a:lnTo>
                    <a:pt x="213" y="409"/>
                  </a:lnTo>
                  <a:lnTo>
                    <a:pt x="229" y="350"/>
                  </a:lnTo>
                  <a:lnTo>
                    <a:pt x="243" y="292"/>
                  </a:lnTo>
                  <a:lnTo>
                    <a:pt x="254" y="241"/>
                  </a:lnTo>
                  <a:lnTo>
                    <a:pt x="265" y="194"/>
                  </a:lnTo>
                  <a:lnTo>
                    <a:pt x="275" y="154"/>
                  </a:lnTo>
                  <a:lnTo>
                    <a:pt x="282" y="118"/>
                  </a:lnTo>
                  <a:lnTo>
                    <a:pt x="288" y="89"/>
                  </a:lnTo>
                  <a:lnTo>
                    <a:pt x="292" y="67"/>
                  </a:lnTo>
                  <a:lnTo>
                    <a:pt x="295" y="49"/>
                  </a:lnTo>
                  <a:lnTo>
                    <a:pt x="295" y="38"/>
                  </a:lnTo>
                  <a:lnTo>
                    <a:pt x="294" y="35"/>
                  </a:lnTo>
                  <a:lnTo>
                    <a:pt x="304" y="0"/>
                  </a:lnTo>
                  <a:close/>
                </a:path>
              </a:pathLst>
            </a:custGeom>
            <a:solidFill>
              <a:srgbClr val="C351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3" name="Freeform 1200"/>
            <p:cNvSpPr>
              <a:spLocks/>
            </p:cNvSpPr>
            <p:nvPr/>
          </p:nvSpPr>
          <p:spPr bwMode="auto">
            <a:xfrm>
              <a:off x="1964" y="931"/>
              <a:ext cx="295" cy="577"/>
            </a:xfrm>
            <a:custGeom>
              <a:avLst/>
              <a:gdLst>
                <a:gd name="T0" fmla="*/ 0 w 295"/>
                <a:gd name="T1" fmla="*/ 36 h 1155"/>
                <a:gd name="T2" fmla="*/ 24 w 295"/>
                <a:gd name="T3" fmla="*/ 33 h 1155"/>
                <a:gd name="T4" fmla="*/ 48 w 295"/>
                <a:gd name="T5" fmla="*/ 30 h 1155"/>
                <a:gd name="T6" fmla="*/ 72 w 295"/>
                <a:gd name="T7" fmla="*/ 28 h 1155"/>
                <a:gd name="T8" fmla="*/ 94 w 295"/>
                <a:gd name="T9" fmla="*/ 25 h 1155"/>
                <a:gd name="T10" fmla="*/ 117 w 295"/>
                <a:gd name="T11" fmla="*/ 23 h 1155"/>
                <a:gd name="T12" fmla="*/ 138 w 295"/>
                <a:gd name="T13" fmla="*/ 20 h 1155"/>
                <a:gd name="T14" fmla="*/ 158 w 295"/>
                <a:gd name="T15" fmla="*/ 18 h 1155"/>
                <a:gd name="T16" fmla="*/ 178 w 295"/>
                <a:gd name="T17" fmla="*/ 15 h 1155"/>
                <a:gd name="T18" fmla="*/ 196 w 295"/>
                <a:gd name="T19" fmla="*/ 13 h 1155"/>
                <a:gd name="T20" fmla="*/ 213 w 295"/>
                <a:gd name="T21" fmla="*/ 11 h 1155"/>
                <a:gd name="T22" fmla="*/ 229 w 295"/>
                <a:gd name="T23" fmla="*/ 9 h 1155"/>
                <a:gd name="T24" fmla="*/ 243 w 295"/>
                <a:gd name="T25" fmla="*/ 8 h 1155"/>
                <a:gd name="T26" fmla="*/ 254 w 295"/>
                <a:gd name="T27" fmla="*/ 6 h 1155"/>
                <a:gd name="T28" fmla="*/ 265 w 295"/>
                <a:gd name="T29" fmla="*/ 4 h 1155"/>
                <a:gd name="T30" fmla="*/ 275 w 295"/>
                <a:gd name="T31" fmla="*/ 3 h 1155"/>
                <a:gd name="T32" fmla="*/ 282 w 295"/>
                <a:gd name="T33" fmla="*/ 2 h 1155"/>
                <a:gd name="T34" fmla="*/ 288 w 295"/>
                <a:gd name="T35" fmla="*/ 1 h 1155"/>
                <a:gd name="T36" fmla="*/ 292 w 295"/>
                <a:gd name="T37" fmla="*/ 1 h 1155"/>
                <a:gd name="T38" fmla="*/ 295 w 295"/>
                <a:gd name="T39" fmla="*/ 0 h 1155"/>
                <a:gd name="T40" fmla="*/ 295 w 295"/>
                <a:gd name="T41" fmla="*/ 0 h 1155"/>
                <a:gd name="T42" fmla="*/ 294 w 295"/>
                <a:gd name="T43" fmla="*/ 0 h 1155"/>
                <a:gd name="T44" fmla="*/ 284 w 295"/>
                <a:gd name="T45" fmla="*/ 1 h 1155"/>
                <a:gd name="T46" fmla="*/ 285 w 295"/>
                <a:gd name="T47" fmla="*/ 1 h 1155"/>
                <a:gd name="T48" fmla="*/ 285 w 295"/>
                <a:gd name="T49" fmla="*/ 1 h 1155"/>
                <a:gd name="T50" fmla="*/ 282 w 295"/>
                <a:gd name="T51" fmla="*/ 2 h 1155"/>
                <a:gd name="T52" fmla="*/ 278 w 295"/>
                <a:gd name="T53" fmla="*/ 2 h 1155"/>
                <a:gd name="T54" fmla="*/ 272 w 295"/>
                <a:gd name="T55" fmla="*/ 3 h 1155"/>
                <a:gd name="T56" fmla="*/ 265 w 295"/>
                <a:gd name="T57" fmla="*/ 4 h 1155"/>
                <a:gd name="T58" fmla="*/ 257 w 295"/>
                <a:gd name="T59" fmla="*/ 5 h 1155"/>
                <a:gd name="T60" fmla="*/ 246 w 295"/>
                <a:gd name="T61" fmla="*/ 7 h 1155"/>
                <a:gd name="T62" fmla="*/ 233 w 295"/>
                <a:gd name="T63" fmla="*/ 8 h 1155"/>
                <a:gd name="T64" fmla="*/ 220 w 295"/>
                <a:gd name="T65" fmla="*/ 10 h 1155"/>
                <a:gd name="T66" fmla="*/ 205 w 295"/>
                <a:gd name="T67" fmla="*/ 12 h 1155"/>
                <a:gd name="T68" fmla="*/ 189 w 295"/>
                <a:gd name="T69" fmla="*/ 14 h 1155"/>
                <a:gd name="T70" fmla="*/ 171 w 295"/>
                <a:gd name="T71" fmla="*/ 16 h 1155"/>
                <a:gd name="T72" fmla="*/ 152 w 295"/>
                <a:gd name="T73" fmla="*/ 18 h 1155"/>
                <a:gd name="T74" fmla="*/ 132 w 295"/>
                <a:gd name="T75" fmla="*/ 21 h 1155"/>
                <a:gd name="T76" fmla="*/ 111 w 295"/>
                <a:gd name="T77" fmla="*/ 23 h 1155"/>
                <a:gd name="T78" fmla="*/ 90 w 295"/>
                <a:gd name="T79" fmla="*/ 25 h 1155"/>
                <a:gd name="T80" fmla="*/ 69 w 295"/>
                <a:gd name="T81" fmla="*/ 28 h 1155"/>
                <a:gd name="T82" fmla="*/ 46 w 295"/>
                <a:gd name="T83" fmla="*/ 30 h 1155"/>
                <a:gd name="T84" fmla="*/ 22 w 295"/>
                <a:gd name="T85" fmla="*/ 33 h 1155"/>
                <a:gd name="T86" fmla="*/ 0 w 295"/>
                <a:gd name="T87" fmla="*/ 36 h 1155"/>
                <a:gd name="T88" fmla="*/ 0 w 295"/>
                <a:gd name="T89" fmla="*/ 36 h 11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5" h="1155">
                  <a:moveTo>
                    <a:pt x="0" y="1155"/>
                  </a:moveTo>
                  <a:lnTo>
                    <a:pt x="24" y="1070"/>
                  </a:lnTo>
                  <a:lnTo>
                    <a:pt x="48" y="984"/>
                  </a:lnTo>
                  <a:lnTo>
                    <a:pt x="72" y="899"/>
                  </a:lnTo>
                  <a:lnTo>
                    <a:pt x="94" y="818"/>
                  </a:lnTo>
                  <a:lnTo>
                    <a:pt x="117" y="736"/>
                  </a:lnTo>
                  <a:lnTo>
                    <a:pt x="138" y="659"/>
                  </a:lnTo>
                  <a:lnTo>
                    <a:pt x="158" y="583"/>
                  </a:lnTo>
                  <a:lnTo>
                    <a:pt x="178" y="510"/>
                  </a:lnTo>
                  <a:lnTo>
                    <a:pt x="196" y="440"/>
                  </a:lnTo>
                  <a:lnTo>
                    <a:pt x="213" y="374"/>
                  </a:lnTo>
                  <a:lnTo>
                    <a:pt x="229" y="315"/>
                  </a:lnTo>
                  <a:lnTo>
                    <a:pt x="243" y="257"/>
                  </a:lnTo>
                  <a:lnTo>
                    <a:pt x="254" y="206"/>
                  </a:lnTo>
                  <a:lnTo>
                    <a:pt x="265" y="159"/>
                  </a:lnTo>
                  <a:lnTo>
                    <a:pt x="275" y="119"/>
                  </a:lnTo>
                  <a:lnTo>
                    <a:pt x="282" y="83"/>
                  </a:lnTo>
                  <a:lnTo>
                    <a:pt x="288" y="54"/>
                  </a:lnTo>
                  <a:lnTo>
                    <a:pt x="292" y="32"/>
                  </a:lnTo>
                  <a:lnTo>
                    <a:pt x="295" y="14"/>
                  </a:lnTo>
                  <a:lnTo>
                    <a:pt x="295" y="3"/>
                  </a:lnTo>
                  <a:lnTo>
                    <a:pt x="294" y="0"/>
                  </a:lnTo>
                  <a:lnTo>
                    <a:pt x="284" y="36"/>
                  </a:lnTo>
                  <a:lnTo>
                    <a:pt x="285" y="40"/>
                  </a:lnTo>
                  <a:lnTo>
                    <a:pt x="285" y="50"/>
                  </a:lnTo>
                  <a:lnTo>
                    <a:pt x="282" y="67"/>
                  </a:lnTo>
                  <a:lnTo>
                    <a:pt x="278" y="88"/>
                  </a:lnTo>
                  <a:lnTo>
                    <a:pt x="272" y="117"/>
                  </a:lnTo>
                  <a:lnTo>
                    <a:pt x="265" y="152"/>
                  </a:lnTo>
                  <a:lnTo>
                    <a:pt x="257" y="190"/>
                  </a:lnTo>
                  <a:lnTo>
                    <a:pt x="246" y="235"/>
                  </a:lnTo>
                  <a:lnTo>
                    <a:pt x="233" y="286"/>
                  </a:lnTo>
                  <a:lnTo>
                    <a:pt x="220" y="340"/>
                  </a:lnTo>
                  <a:lnTo>
                    <a:pt x="205" y="400"/>
                  </a:lnTo>
                  <a:lnTo>
                    <a:pt x="189" y="463"/>
                  </a:lnTo>
                  <a:lnTo>
                    <a:pt x="171" y="530"/>
                  </a:lnTo>
                  <a:lnTo>
                    <a:pt x="152" y="601"/>
                  </a:lnTo>
                  <a:lnTo>
                    <a:pt x="132" y="673"/>
                  </a:lnTo>
                  <a:lnTo>
                    <a:pt x="111" y="749"/>
                  </a:lnTo>
                  <a:lnTo>
                    <a:pt x="90" y="827"/>
                  </a:lnTo>
                  <a:lnTo>
                    <a:pt x="69" y="908"/>
                  </a:lnTo>
                  <a:lnTo>
                    <a:pt x="46" y="990"/>
                  </a:lnTo>
                  <a:lnTo>
                    <a:pt x="22" y="1071"/>
                  </a:lnTo>
                  <a:lnTo>
                    <a:pt x="0" y="1155"/>
                  </a:lnTo>
                  <a:close/>
                </a:path>
              </a:pathLst>
            </a:custGeom>
            <a:solidFill>
              <a:srgbClr val="C655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4" name="Freeform 1201"/>
            <p:cNvSpPr>
              <a:spLocks/>
            </p:cNvSpPr>
            <p:nvPr/>
          </p:nvSpPr>
          <p:spPr bwMode="auto">
            <a:xfrm>
              <a:off x="1962" y="949"/>
              <a:ext cx="287" cy="559"/>
            </a:xfrm>
            <a:custGeom>
              <a:avLst/>
              <a:gdLst>
                <a:gd name="T0" fmla="*/ 286 w 287"/>
                <a:gd name="T1" fmla="*/ 0 h 1119"/>
                <a:gd name="T2" fmla="*/ 287 w 287"/>
                <a:gd name="T3" fmla="*/ 0 h 1119"/>
                <a:gd name="T4" fmla="*/ 287 w 287"/>
                <a:gd name="T5" fmla="*/ 0 h 1119"/>
                <a:gd name="T6" fmla="*/ 284 w 287"/>
                <a:gd name="T7" fmla="*/ 0 h 1119"/>
                <a:gd name="T8" fmla="*/ 280 w 287"/>
                <a:gd name="T9" fmla="*/ 1 h 1119"/>
                <a:gd name="T10" fmla="*/ 274 w 287"/>
                <a:gd name="T11" fmla="*/ 2 h 1119"/>
                <a:gd name="T12" fmla="*/ 267 w 287"/>
                <a:gd name="T13" fmla="*/ 3 h 1119"/>
                <a:gd name="T14" fmla="*/ 259 w 287"/>
                <a:gd name="T15" fmla="*/ 4 h 1119"/>
                <a:gd name="T16" fmla="*/ 248 w 287"/>
                <a:gd name="T17" fmla="*/ 6 h 1119"/>
                <a:gd name="T18" fmla="*/ 235 w 287"/>
                <a:gd name="T19" fmla="*/ 7 h 1119"/>
                <a:gd name="T20" fmla="*/ 222 w 287"/>
                <a:gd name="T21" fmla="*/ 9 h 1119"/>
                <a:gd name="T22" fmla="*/ 207 w 287"/>
                <a:gd name="T23" fmla="*/ 11 h 1119"/>
                <a:gd name="T24" fmla="*/ 191 w 287"/>
                <a:gd name="T25" fmla="*/ 13 h 1119"/>
                <a:gd name="T26" fmla="*/ 173 w 287"/>
                <a:gd name="T27" fmla="*/ 15 h 1119"/>
                <a:gd name="T28" fmla="*/ 154 w 287"/>
                <a:gd name="T29" fmla="*/ 17 h 1119"/>
                <a:gd name="T30" fmla="*/ 134 w 287"/>
                <a:gd name="T31" fmla="*/ 19 h 1119"/>
                <a:gd name="T32" fmla="*/ 113 w 287"/>
                <a:gd name="T33" fmla="*/ 22 h 1119"/>
                <a:gd name="T34" fmla="*/ 92 w 287"/>
                <a:gd name="T35" fmla="*/ 24 h 1119"/>
                <a:gd name="T36" fmla="*/ 71 w 287"/>
                <a:gd name="T37" fmla="*/ 27 h 1119"/>
                <a:gd name="T38" fmla="*/ 48 w 287"/>
                <a:gd name="T39" fmla="*/ 29 h 1119"/>
                <a:gd name="T40" fmla="*/ 24 w 287"/>
                <a:gd name="T41" fmla="*/ 32 h 1119"/>
                <a:gd name="T42" fmla="*/ 2 w 287"/>
                <a:gd name="T43" fmla="*/ 34 h 1119"/>
                <a:gd name="T44" fmla="*/ 0 w 287"/>
                <a:gd name="T45" fmla="*/ 34 h 1119"/>
                <a:gd name="T46" fmla="*/ 24 w 287"/>
                <a:gd name="T47" fmla="*/ 32 h 1119"/>
                <a:gd name="T48" fmla="*/ 47 w 287"/>
                <a:gd name="T49" fmla="*/ 29 h 1119"/>
                <a:gd name="T50" fmla="*/ 69 w 287"/>
                <a:gd name="T51" fmla="*/ 27 h 1119"/>
                <a:gd name="T52" fmla="*/ 92 w 287"/>
                <a:gd name="T53" fmla="*/ 24 h 1119"/>
                <a:gd name="T54" fmla="*/ 113 w 287"/>
                <a:gd name="T55" fmla="*/ 22 h 1119"/>
                <a:gd name="T56" fmla="*/ 134 w 287"/>
                <a:gd name="T57" fmla="*/ 19 h 1119"/>
                <a:gd name="T58" fmla="*/ 154 w 287"/>
                <a:gd name="T59" fmla="*/ 17 h 1119"/>
                <a:gd name="T60" fmla="*/ 173 w 287"/>
                <a:gd name="T61" fmla="*/ 15 h 1119"/>
                <a:gd name="T62" fmla="*/ 190 w 287"/>
                <a:gd name="T63" fmla="*/ 13 h 1119"/>
                <a:gd name="T64" fmla="*/ 207 w 287"/>
                <a:gd name="T65" fmla="*/ 11 h 1119"/>
                <a:gd name="T66" fmla="*/ 221 w 287"/>
                <a:gd name="T67" fmla="*/ 9 h 1119"/>
                <a:gd name="T68" fmla="*/ 233 w 287"/>
                <a:gd name="T69" fmla="*/ 7 h 1119"/>
                <a:gd name="T70" fmla="*/ 245 w 287"/>
                <a:gd name="T71" fmla="*/ 6 h 1119"/>
                <a:gd name="T72" fmla="*/ 255 w 287"/>
                <a:gd name="T73" fmla="*/ 4 h 1119"/>
                <a:gd name="T74" fmla="*/ 263 w 287"/>
                <a:gd name="T75" fmla="*/ 3 h 1119"/>
                <a:gd name="T76" fmla="*/ 269 w 287"/>
                <a:gd name="T77" fmla="*/ 2 h 1119"/>
                <a:gd name="T78" fmla="*/ 273 w 287"/>
                <a:gd name="T79" fmla="*/ 2 h 1119"/>
                <a:gd name="T80" fmla="*/ 276 w 287"/>
                <a:gd name="T81" fmla="*/ 1 h 1119"/>
                <a:gd name="T82" fmla="*/ 276 w 287"/>
                <a:gd name="T83" fmla="*/ 1 h 1119"/>
                <a:gd name="T84" fmla="*/ 274 w 287"/>
                <a:gd name="T85" fmla="*/ 1 h 1119"/>
                <a:gd name="T86" fmla="*/ 286 w 287"/>
                <a:gd name="T87" fmla="*/ 0 h 11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7" h="1119">
                  <a:moveTo>
                    <a:pt x="286" y="0"/>
                  </a:moveTo>
                  <a:lnTo>
                    <a:pt x="287" y="4"/>
                  </a:lnTo>
                  <a:lnTo>
                    <a:pt x="287" y="14"/>
                  </a:lnTo>
                  <a:lnTo>
                    <a:pt x="284" y="31"/>
                  </a:lnTo>
                  <a:lnTo>
                    <a:pt x="280" y="52"/>
                  </a:lnTo>
                  <a:lnTo>
                    <a:pt x="274" y="81"/>
                  </a:lnTo>
                  <a:lnTo>
                    <a:pt x="267" y="116"/>
                  </a:lnTo>
                  <a:lnTo>
                    <a:pt x="259" y="154"/>
                  </a:lnTo>
                  <a:lnTo>
                    <a:pt x="248" y="199"/>
                  </a:lnTo>
                  <a:lnTo>
                    <a:pt x="235" y="250"/>
                  </a:lnTo>
                  <a:lnTo>
                    <a:pt x="222" y="304"/>
                  </a:lnTo>
                  <a:lnTo>
                    <a:pt x="207" y="364"/>
                  </a:lnTo>
                  <a:lnTo>
                    <a:pt x="191" y="427"/>
                  </a:lnTo>
                  <a:lnTo>
                    <a:pt x="173" y="494"/>
                  </a:lnTo>
                  <a:lnTo>
                    <a:pt x="154" y="565"/>
                  </a:lnTo>
                  <a:lnTo>
                    <a:pt x="134" y="637"/>
                  </a:lnTo>
                  <a:lnTo>
                    <a:pt x="113" y="713"/>
                  </a:lnTo>
                  <a:lnTo>
                    <a:pt x="92" y="791"/>
                  </a:lnTo>
                  <a:lnTo>
                    <a:pt x="71" y="872"/>
                  </a:lnTo>
                  <a:lnTo>
                    <a:pt x="48" y="954"/>
                  </a:lnTo>
                  <a:lnTo>
                    <a:pt x="24" y="1035"/>
                  </a:lnTo>
                  <a:lnTo>
                    <a:pt x="2" y="1119"/>
                  </a:lnTo>
                  <a:lnTo>
                    <a:pt x="0" y="1117"/>
                  </a:lnTo>
                  <a:lnTo>
                    <a:pt x="24" y="1034"/>
                  </a:lnTo>
                  <a:lnTo>
                    <a:pt x="47" y="950"/>
                  </a:lnTo>
                  <a:lnTo>
                    <a:pt x="69" y="869"/>
                  </a:lnTo>
                  <a:lnTo>
                    <a:pt x="92" y="787"/>
                  </a:lnTo>
                  <a:lnTo>
                    <a:pt x="113" y="708"/>
                  </a:lnTo>
                  <a:lnTo>
                    <a:pt x="134" y="632"/>
                  </a:lnTo>
                  <a:lnTo>
                    <a:pt x="154" y="557"/>
                  </a:lnTo>
                  <a:lnTo>
                    <a:pt x="173" y="489"/>
                  </a:lnTo>
                  <a:lnTo>
                    <a:pt x="190" y="422"/>
                  </a:lnTo>
                  <a:lnTo>
                    <a:pt x="207" y="360"/>
                  </a:lnTo>
                  <a:lnTo>
                    <a:pt x="221" y="302"/>
                  </a:lnTo>
                  <a:lnTo>
                    <a:pt x="233" y="250"/>
                  </a:lnTo>
                  <a:lnTo>
                    <a:pt x="245" y="203"/>
                  </a:lnTo>
                  <a:lnTo>
                    <a:pt x="255" y="159"/>
                  </a:lnTo>
                  <a:lnTo>
                    <a:pt x="263" y="125"/>
                  </a:lnTo>
                  <a:lnTo>
                    <a:pt x="269" y="94"/>
                  </a:lnTo>
                  <a:lnTo>
                    <a:pt x="273" y="70"/>
                  </a:lnTo>
                  <a:lnTo>
                    <a:pt x="276" y="52"/>
                  </a:lnTo>
                  <a:lnTo>
                    <a:pt x="276" y="42"/>
                  </a:lnTo>
                  <a:lnTo>
                    <a:pt x="274" y="38"/>
                  </a:lnTo>
                  <a:lnTo>
                    <a:pt x="286" y="0"/>
                  </a:lnTo>
                  <a:close/>
                </a:path>
              </a:pathLst>
            </a:custGeom>
            <a:solidFill>
              <a:srgbClr val="C85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5" name="Freeform 1202"/>
            <p:cNvSpPr>
              <a:spLocks/>
            </p:cNvSpPr>
            <p:nvPr/>
          </p:nvSpPr>
          <p:spPr bwMode="auto">
            <a:xfrm>
              <a:off x="1961" y="968"/>
              <a:ext cx="277" cy="539"/>
            </a:xfrm>
            <a:custGeom>
              <a:avLst/>
              <a:gdLst>
                <a:gd name="T0" fmla="*/ 1 w 277"/>
                <a:gd name="T1" fmla="*/ 33 h 1079"/>
                <a:gd name="T2" fmla="*/ 25 w 277"/>
                <a:gd name="T3" fmla="*/ 31 h 1079"/>
                <a:gd name="T4" fmla="*/ 48 w 277"/>
                <a:gd name="T5" fmla="*/ 28 h 1079"/>
                <a:gd name="T6" fmla="*/ 70 w 277"/>
                <a:gd name="T7" fmla="*/ 25 h 1079"/>
                <a:gd name="T8" fmla="*/ 93 w 277"/>
                <a:gd name="T9" fmla="*/ 23 h 1079"/>
                <a:gd name="T10" fmla="*/ 114 w 277"/>
                <a:gd name="T11" fmla="*/ 20 h 1079"/>
                <a:gd name="T12" fmla="*/ 135 w 277"/>
                <a:gd name="T13" fmla="*/ 18 h 1079"/>
                <a:gd name="T14" fmla="*/ 155 w 277"/>
                <a:gd name="T15" fmla="*/ 16 h 1079"/>
                <a:gd name="T16" fmla="*/ 174 w 277"/>
                <a:gd name="T17" fmla="*/ 14 h 1079"/>
                <a:gd name="T18" fmla="*/ 191 w 277"/>
                <a:gd name="T19" fmla="*/ 12 h 1079"/>
                <a:gd name="T20" fmla="*/ 208 w 277"/>
                <a:gd name="T21" fmla="*/ 10 h 1079"/>
                <a:gd name="T22" fmla="*/ 222 w 277"/>
                <a:gd name="T23" fmla="*/ 8 h 1079"/>
                <a:gd name="T24" fmla="*/ 234 w 277"/>
                <a:gd name="T25" fmla="*/ 6 h 1079"/>
                <a:gd name="T26" fmla="*/ 246 w 277"/>
                <a:gd name="T27" fmla="*/ 5 h 1079"/>
                <a:gd name="T28" fmla="*/ 256 w 277"/>
                <a:gd name="T29" fmla="*/ 3 h 1079"/>
                <a:gd name="T30" fmla="*/ 264 w 277"/>
                <a:gd name="T31" fmla="*/ 2 h 1079"/>
                <a:gd name="T32" fmla="*/ 270 w 277"/>
                <a:gd name="T33" fmla="*/ 1 h 1079"/>
                <a:gd name="T34" fmla="*/ 274 w 277"/>
                <a:gd name="T35" fmla="*/ 1 h 1079"/>
                <a:gd name="T36" fmla="*/ 277 w 277"/>
                <a:gd name="T37" fmla="*/ 0 h 1079"/>
                <a:gd name="T38" fmla="*/ 277 w 277"/>
                <a:gd name="T39" fmla="*/ 0 h 1079"/>
                <a:gd name="T40" fmla="*/ 275 w 277"/>
                <a:gd name="T41" fmla="*/ 0 h 1079"/>
                <a:gd name="T42" fmla="*/ 264 w 277"/>
                <a:gd name="T43" fmla="*/ 1 h 1079"/>
                <a:gd name="T44" fmla="*/ 266 w 277"/>
                <a:gd name="T45" fmla="*/ 1 h 1079"/>
                <a:gd name="T46" fmla="*/ 266 w 277"/>
                <a:gd name="T47" fmla="*/ 1 h 1079"/>
                <a:gd name="T48" fmla="*/ 263 w 277"/>
                <a:gd name="T49" fmla="*/ 2 h 1079"/>
                <a:gd name="T50" fmla="*/ 258 w 277"/>
                <a:gd name="T51" fmla="*/ 2 h 1079"/>
                <a:gd name="T52" fmla="*/ 253 w 277"/>
                <a:gd name="T53" fmla="*/ 3 h 1079"/>
                <a:gd name="T54" fmla="*/ 246 w 277"/>
                <a:gd name="T55" fmla="*/ 4 h 1079"/>
                <a:gd name="T56" fmla="*/ 236 w 277"/>
                <a:gd name="T57" fmla="*/ 6 h 1079"/>
                <a:gd name="T58" fmla="*/ 225 w 277"/>
                <a:gd name="T59" fmla="*/ 7 h 1079"/>
                <a:gd name="T60" fmla="*/ 212 w 277"/>
                <a:gd name="T61" fmla="*/ 9 h 1079"/>
                <a:gd name="T62" fmla="*/ 198 w 277"/>
                <a:gd name="T63" fmla="*/ 10 h 1079"/>
                <a:gd name="T64" fmla="*/ 184 w 277"/>
                <a:gd name="T65" fmla="*/ 12 h 1079"/>
                <a:gd name="T66" fmla="*/ 167 w 277"/>
                <a:gd name="T67" fmla="*/ 14 h 1079"/>
                <a:gd name="T68" fmla="*/ 148 w 277"/>
                <a:gd name="T69" fmla="*/ 16 h 1079"/>
                <a:gd name="T70" fmla="*/ 130 w 277"/>
                <a:gd name="T71" fmla="*/ 19 h 1079"/>
                <a:gd name="T72" fmla="*/ 110 w 277"/>
                <a:gd name="T73" fmla="*/ 21 h 1079"/>
                <a:gd name="T74" fmla="*/ 89 w 277"/>
                <a:gd name="T75" fmla="*/ 23 h 1079"/>
                <a:gd name="T76" fmla="*/ 68 w 277"/>
                <a:gd name="T77" fmla="*/ 26 h 1079"/>
                <a:gd name="T78" fmla="*/ 45 w 277"/>
                <a:gd name="T79" fmla="*/ 28 h 1079"/>
                <a:gd name="T80" fmla="*/ 22 w 277"/>
                <a:gd name="T81" fmla="*/ 31 h 1079"/>
                <a:gd name="T82" fmla="*/ 0 w 277"/>
                <a:gd name="T83" fmla="*/ 33 h 1079"/>
                <a:gd name="T84" fmla="*/ 1 w 277"/>
                <a:gd name="T85" fmla="*/ 33 h 10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7" h="1079">
                  <a:moveTo>
                    <a:pt x="1" y="1079"/>
                  </a:moveTo>
                  <a:lnTo>
                    <a:pt x="25" y="996"/>
                  </a:lnTo>
                  <a:lnTo>
                    <a:pt x="48" y="912"/>
                  </a:lnTo>
                  <a:lnTo>
                    <a:pt x="70" y="831"/>
                  </a:lnTo>
                  <a:lnTo>
                    <a:pt x="93" y="749"/>
                  </a:lnTo>
                  <a:lnTo>
                    <a:pt x="114" y="670"/>
                  </a:lnTo>
                  <a:lnTo>
                    <a:pt x="135" y="594"/>
                  </a:lnTo>
                  <a:lnTo>
                    <a:pt x="155" y="519"/>
                  </a:lnTo>
                  <a:lnTo>
                    <a:pt x="174" y="451"/>
                  </a:lnTo>
                  <a:lnTo>
                    <a:pt x="191" y="384"/>
                  </a:lnTo>
                  <a:lnTo>
                    <a:pt x="208" y="322"/>
                  </a:lnTo>
                  <a:lnTo>
                    <a:pt x="222" y="264"/>
                  </a:lnTo>
                  <a:lnTo>
                    <a:pt x="234" y="212"/>
                  </a:lnTo>
                  <a:lnTo>
                    <a:pt x="246" y="165"/>
                  </a:lnTo>
                  <a:lnTo>
                    <a:pt x="256" y="121"/>
                  </a:lnTo>
                  <a:lnTo>
                    <a:pt x="264" y="87"/>
                  </a:lnTo>
                  <a:lnTo>
                    <a:pt x="270" y="56"/>
                  </a:lnTo>
                  <a:lnTo>
                    <a:pt x="274" y="32"/>
                  </a:lnTo>
                  <a:lnTo>
                    <a:pt x="277" y="14"/>
                  </a:lnTo>
                  <a:lnTo>
                    <a:pt x="277" y="4"/>
                  </a:lnTo>
                  <a:lnTo>
                    <a:pt x="275" y="0"/>
                  </a:lnTo>
                  <a:lnTo>
                    <a:pt x="264" y="40"/>
                  </a:lnTo>
                  <a:lnTo>
                    <a:pt x="266" y="43"/>
                  </a:lnTo>
                  <a:lnTo>
                    <a:pt x="266" y="54"/>
                  </a:lnTo>
                  <a:lnTo>
                    <a:pt x="263" y="71"/>
                  </a:lnTo>
                  <a:lnTo>
                    <a:pt x="258" y="94"/>
                  </a:lnTo>
                  <a:lnTo>
                    <a:pt x="253" y="123"/>
                  </a:lnTo>
                  <a:lnTo>
                    <a:pt x="246" y="157"/>
                  </a:lnTo>
                  <a:lnTo>
                    <a:pt x="236" y="197"/>
                  </a:lnTo>
                  <a:lnTo>
                    <a:pt x="225" y="242"/>
                  </a:lnTo>
                  <a:lnTo>
                    <a:pt x="212" y="293"/>
                  </a:lnTo>
                  <a:lnTo>
                    <a:pt x="198" y="349"/>
                  </a:lnTo>
                  <a:lnTo>
                    <a:pt x="184" y="409"/>
                  </a:lnTo>
                  <a:lnTo>
                    <a:pt x="167" y="472"/>
                  </a:lnTo>
                  <a:lnTo>
                    <a:pt x="148" y="541"/>
                  </a:lnTo>
                  <a:lnTo>
                    <a:pt x="130" y="612"/>
                  </a:lnTo>
                  <a:lnTo>
                    <a:pt x="110" y="684"/>
                  </a:lnTo>
                  <a:lnTo>
                    <a:pt x="89" y="760"/>
                  </a:lnTo>
                  <a:lnTo>
                    <a:pt x="68" y="838"/>
                  </a:lnTo>
                  <a:lnTo>
                    <a:pt x="45" y="918"/>
                  </a:lnTo>
                  <a:lnTo>
                    <a:pt x="22" y="997"/>
                  </a:lnTo>
                  <a:lnTo>
                    <a:pt x="0" y="1079"/>
                  </a:lnTo>
                  <a:lnTo>
                    <a:pt x="1" y="1079"/>
                  </a:lnTo>
                  <a:close/>
                </a:path>
              </a:pathLst>
            </a:custGeom>
            <a:solidFill>
              <a:srgbClr val="CB5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6" name="Freeform 1203"/>
            <p:cNvSpPr>
              <a:spLocks/>
            </p:cNvSpPr>
            <p:nvPr/>
          </p:nvSpPr>
          <p:spPr bwMode="auto">
            <a:xfrm>
              <a:off x="1959" y="988"/>
              <a:ext cx="268" cy="519"/>
            </a:xfrm>
            <a:custGeom>
              <a:avLst/>
              <a:gdLst>
                <a:gd name="T0" fmla="*/ 266 w 268"/>
                <a:gd name="T1" fmla="*/ 0 h 1039"/>
                <a:gd name="T2" fmla="*/ 268 w 268"/>
                <a:gd name="T3" fmla="*/ 0 h 1039"/>
                <a:gd name="T4" fmla="*/ 268 w 268"/>
                <a:gd name="T5" fmla="*/ 0 h 1039"/>
                <a:gd name="T6" fmla="*/ 265 w 268"/>
                <a:gd name="T7" fmla="*/ 0 h 1039"/>
                <a:gd name="T8" fmla="*/ 260 w 268"/>
                <a:gd name="T9" fmla="*/ 1 h 1039"/>
                <a:gd name="T10" fmla="*/ 255 w 268"/>
                <a:gd name="T11" fmla="*/ 2 h 1039"/>
                <a:gd name="T12" fmla="*/ 248 w 268"/>
                <a:gd name="T13" fmla="*/ 3 h 1039"/>
                <a:gd name="T14" fmla="*/ 238 w 268"/>
                <a:gd name="T15" fmla="*/ 4 h 1039"/>
                <a:gd name="T16" fmla="*/ 227 w 268"/>
                <a:gd name="T17" fmla="*/ 6 h 1039"/>
                <a:gd name="T18" fmla="*/ 214 w 268"/>
                <a:gd name="T19" fmla="*/ 7 h 1039"/>
                <a:gd name="T20" fmla="*/ 200 w 268"/>
                <a:gd name="T21" fmla="*/ 9 h 1039"/>
                <a:gd name="T22" fmla="*/ 186 w 268"/>
                <a:gd name="T23" fmla="*/ 11 h 1039"/>
                <a:gd name="T24" fmla="*/ 169 w 268"/>
                <a:gd name="T25" fmla="*/ 13 h 1039"/>
                <a:gd name="T26" fmla="*/ 150 w 268"/>
                <a:gd name="T27" fmla="*/ 15 h 1039"/>
                <a:gd name="T28" fmla="*/ 132 w 268"/>
                <a:gd name="T29" fmla="*/ 17 h 1039"/>
                <a:gd name="T30" fmla="*/ 112 w 268"/>
                <a:gd name="T31" fmla="*/ 20 h 1039"/>
                <a:gd name="T32" fmla="*/ 91 w 268"/>
                <a:gd name="T33" fmla="*/ 22 h 1039"/>
                <a:gd name="T34" fmla="*/ 70 w 268"/>
                <a:gd name="T35" fmla="*/ 24 h 1039"/>
                <a:gd name="T36" fmla="*/ 47 w 268"/>
                <a:gd name="T37" fmla="*/ 27 h 1039"/>
                <a:gd name="T38" fmla="*/ 24 w 268"/>
                <a:gd name="T39" fmla="*/ 29 h 1039"/>
                <a:gd name="T40" fmla="*/ 2 w 268"/>
                <a:gd name="T41" fmla="*/ 32 h 1039"/>
                <a:gd name="T42" fmla="*/ 0 w 268"/>
                <a:gd name="T43" fmla="*/ 32 h 1039"/>
                <a:gd name="T44" fmla="*/ 24 w 268"/>
                <a:gd name="T45" fmla="*/ 29 h 1039"/>
                <a:gd name="T46" fmla="*/ 47 w 268"/>
                <a:gd name="T47" fmla="*/ 27 h 1039"/>
                <a:gd name="T48" fmla="*/ 68 w 268"/>
                <a:gd name="T49" fmla="*/ 24 h 1039"/>
                <a:gd name="T50" fmla="*/ 91 w 268"/>
                <a:gd name="T51" fmla="*/ 22 h 1039"/>
                <a:gd name="T52" fmla="*/ 111 w 268"/>
                <a:gd name="T53" fmla="*/ 20 h 1039"/>
                <a:gd name="T54" fmla="*/ 130 w 268"/>
                <a:gd name="T55" fmla="*/ 17 h 1039"/>
                <a:gd name="T56" fmla="*/ 150 w 268"/>
                <a:gd name="T57" fmla="*/ 15 h 1039"/>
                <a:gd name="T58" fmla="*/ 167 w 268"/>
                <a:gd name="T59" fmla="*/ 13 h 1039"/>
                <a:gd name="T60" fmla="*/ 184 w 268"/>
                <a:gd name="T61" fmla="*/ 11 h 1039"/>
                <a:gd name="T62" fmla="*/ 198 w 268"/>
                <a:gd name="T63" fmla="*/ 9 h 1039"/>
                <a:gd name="T64" fmla="*/ 211 w 268"/>
                <a:gd name="T65" fmla="*/ 8 h 1039"/>
                <a:gd name="T66" fmla="*/ 224 w 268"/>
                <a:gd name="T67" fmla="*/ 6 h 1039"/>
                <a:gd name="T68" fmla="*/ 234 w 268"/>
                <a:gd name="T69" fmla="*/ 5 h 1039"/>
                <a:gd name="T70" fmla="*/ 242 w 268"/>
                <a:gd name="T71" fmla="*/ 4 h 1039"/>
                <a:gd name="T72" fmla="*/ 248 w 268"/>
                <a:gd name="T73" fmla="*/ 3 h 1039"/>
                <a:gd name="T74" fmla="*/ 252 w 268"/>
                <a:gd name="T75" fmla="*/ 2 h 1039"/>
                <a:gd name="T76" fmla="*/ 255 w 268"/>
                <a:gd name="T77" fmla="*/ 1 h 1039"/>
                <a:gd name="T78" fmla="*/ 256 w 268"/>
                <a:gd name="T79" fmla="*/ 1 h 1039"/>
                <a:gd name="T80" fmla="*/ 255 w 268"/>
                <a:gd name="T81" fmla="*/ 1 h 1039"/>
                <a:gd name="T82" fmla="*/ 266 w 268"/>
                <a:gd name="T83" fmla="*/ 0 h 103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8" h="1039">
                  <a:moveTo>
                    <a:pt x="266" y="0"/>
                  </a:moveTo>
                  <a:lnTo>
                    <a:pt x="268" y="3"/>
                  </a:lnTo>
                  <a:lnTo>
                    <a:pt x="268" y="14"/>
                  </a:lnTo>
                  <a:lnTo>
                    <a:pt x="265" y="31"/>
                  </a:lnTo>
                  <a:lnTo>
                    <a:pt x="260" y="54"/>
                  </a:lnTo>
                  <a:lnTo>
                    <a:pt x="255" y="83"/>
                  </a:lnTo>
                  <a:lnTo>
                    <a:pt x="248" y="117"/>
                  </a:lnTo>
                  <a:lnTo>
                    <a:pt x="238" y="157"/>
                  </a:lnTo>
                  <a:lnTo>
                    <a:pt x="227" y="202"/>
                  </a:lnTo>
                  <a:lnTo>
                    <a:pt x="214" y="253"/>
                  </a:lnTo>
                  <a:lnTo>
                    <a:pt x="200" y="309"/>
                  </a:lnTo>
                  <a:lnTo>
                    <a:pt x="186" y="369"/>
                  </a:lnTo>
                  <a:lnTo>
                    <a:pt x="169" y="432"/>
                  </a:lnTo>
                  <a:lnTo>
                    <a:pt x="150" y="501"/>
                  </a:lnTo>
                  <a:lnTo>
                    <a:pt x="132" y="572"/>
                  </a:lnTo>
                  <a:lnTo>
                    <a:pt x="112" y="644"/>
                  </a:lnTo>
                  <a:lnTo>
                    <a:pt x="91" y="720"/>
                  </a:lnTo>
                  <a:lnTo>
                    <a:pt x="70" y="798"/>
                  </a:lnTo>
                  <a:lnTo>
                    <a:pt x="47" y="878"/>
                  </a:lnTo>
                  <a:lnTo>
                    <a:pt x="24" y="957"/>
                  </a:lnTo>
                  <a:lnTo>
                    <a:pt x="2" y="1039"/>
                  </a:lnTo>
                  <a:lnTo>
                    <a:pt x="0" y="1039"/>
                  </a:lnTo>
                  <a:lnTo>
                    <a:pt x="24" y="957"/>
                  </a:lnTo>
                  <a:lnTo>
                    <a:pt x="47" y="876"/>
                  </a:lnTo>
                  <a:lnTo>
                    <a:pt x="68" y="796"/>
                  </a:lnTo>
                  <a:lnTo>
                    <a:pt x="91" y="718"/>
                  </a:lnTo>
                  <a:lnTo>
                    <a:pt x="111" y="642"/>
                  </a:lnTo>
                  <a:lnTo>
                    <a:pt x="130" y="568"/>
                  </a:lnTo>
                  <a:lnTo>
                    <a:pt x="150" y="498"/>
                  </a:lnTo>
                  <a:lnTo>
                    <a:pt x="167" y="431"/>
                  </a:lnTo>
                  <a:lnTo>
                    <a:pt x="184" y="369"/>
                  </a:lnTo>
                  <a:lnTo>
                    <a:pt x="198" y="309"/>
                  </a:lnTo>
                  <a:lnTo>
                    <a:pt x="211" y="257"/>
                  </a:lnTo>
                  <a:lnTo>
                    <a:pt x="224" y="208"/>
                  </a:lnTo>
                  <a:lnTo>
                    <a:pt x="234" y="166"/>
                  </a:lnTo>
                  <a:lnTo>
                    <a:pt x="242" y="130"/>
                  </a:lnTo>
                  <a:lnTo>
                    <a:pt x="248" y="99"/>
                  </a:lnTo>
                  <a:lnTo>
                    <a:pt x="252" y="76"/>
                  </a:lnTo>
                  <a:lnTo>
                    <a:pt x="255" y="58"/>
                  </a:lnTo>
                  <a:lnTo>
                    <a:pt x="256" y="47"/>
                  </a:lnTo>
                  <a:lnTo>
                    <a:pt x="255" y="41"/>
                  </a:lnTo>
                  <a:lnTo>
                    <a:pt x="266" y="0"/>
                  </a:lnTo>
                  <a:close/>
                </a:path>
              </a:pathLst>
            </a:custGeom>
            <a:solidFill>
              <a:srgbClr val="CE6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7" name="Freeform 1204"/>
            <p:cNvSpPr>
              <a:spLocks/>
            </p:cNvSpPr>
            <p:nvPr/>
          </p:nvSpPr>
          <p:spPr bwMode="auto">
            <a:xfrm>
              <a:off x="1959" y="1009"/>
              <a:ext cx="256" cy="498"/>
            </a:xfrm>
            <a:custGeom>
              <a:avLst/>
              <a:gdLst>
                <a:gd name="T0" fmla="*/ 0 w 256"/>
                <a:gd name="T1" fmla="*/ 31 h 998"/>
                <a:gd name="T2" fmla="*/ 24 w 256"/>
                <a:gd name="T3" fmla="*/ 28 h 998"/>
                <a:gd name="T4" fmla="*/ 47 w 256"/>
                <a:gd name="T5" fmla="*/ 26 h 998"/>
                <a:gd name="T6" fmla="*/ 68 w 256"/>
                <a:gd name="T7" fmla="*/ 23 h 998"/>
                <a:gd name="T8" fmla="*/ 91 w 256"/>
                <a:gd name="T9" fmla="*/ 21 h 998"/>
                <a:gd name="T10" fmla="*/ 111 w 256"/>
                <a:gd name="T11" fmla="*/ 18 h 998"/>
                <a:gd name="T12" fmla="*/ 130 w 256"/>
                <a:gd name="T13" fmla="*/ 16 h 998"/>
                <a:gd name="T14" fmla="*/ 150 w 256"/>
                <a:gd name="T15" fmla="*/ 14 h 998"/>
                <a:gd name="T16" fmla="*/ 167 w 256"/>
                <a:gd name="T17" fmla="*/ 12 h 998"/>
                <a:gd name="T18" fmla="*/ 184 w 256"/>
                <a:gd name="T19" fmla="*/ 10 h 998"/>
                <a:gd name="T20" fmla="*/ 198 w 256"/>
                <a:gd name="T21" fmla="*/ 8 h 998"/>
                <a:gd name="T22" fmla="*/ 211 w 256"/>
                <a:gd name="T23" fmla="*/ 6 h 998"/>
                <a:gd name="T24" fmla="*/ 224 w 256"/>
                <a:gd name="T25" fmla="*/ 5 h 998"/>
                <a:gd name="T26" fmla="*/ 234 w 256"/>
                <a:gd name="T27" fmla="*/ 3 h 998"/>
                <a:gd name="T28" fmla="*/ 242 w 256"/>
                <a:gd name="T29" fmla="*/ 2 h 998"/>
                <a:gd name="T30" fmla="*/ 248 w 256"/>
                <a:gd name="T31" fmla="*/ 1 h 998"/>
                <a:gd name="T32" fmla="*/ 252 w 256"/>
                <a:gd name="T33" fmla="*/ 1 h 998"/>
                <a:gd name="T34" fmla="*/ 255 w 256"/>
                <a:gd name="T35" fmla="*/ 0 h 998"/>
                <a:gd name="T36" fmla="*/ 256 w 256"/>
                <a:gd name="T37" fmla="*/ 0 h 998"/>
                <a:gd name="T38" fmla="*/ 255 w 256"/>
                <a:gd name="T39" fmla="*/ 0 h 998"/>
                <a:gd name="T40" fmla="*/ 242 w 256"/>
                <a:gd name="T41" fmla="*/ 1 h 998"/>
                <a:gd name="T42" fmla="*/ 244 w 256"/>
                <a:gd name="T43" fmla="*/ 1 h 998"/>
                <a:gd name="T44" fmla="*/ 242 w 256"/>
                <a:gd name="T45" fmla="*/ 1 h 998"/>
                <a:gd name="T46" fmla="*/ 239 w 256"/>
                <a:gd name="T47" fmla="*/ 2 h 998"/>
                <a:gd name="T48" fmla="*/ 235 w 256"/>
                <a:gd name="T49" fmla="*/ 3 h 998"/>
                <a:gd name="T50" fmla="*/ 229 w 256"/>
                <a:gd name="T51" fmla="*/ 4 h 998"/>
                <a:gd name="T52" fmla="*/ 222 w 256"/>
                <a:gd name="T53" fmla="*/ 5 h 998"/>
                <a:gd name="T54" fmla="*/ 212 w 256"/>
                <a:gd name="T55" fmla="*/ 6 h 998"/>
                <a:gd name="T56" fmla="*/ 201 w 256"/>
                <a:gd name="T57" fmla="*/ 7 h 998"/>
                <a:gd name="T58" fmla="*/ 188 w 256"/>
                <a:gd name="T59" fmla="*/ 9 h 998"/>
                <a:gd name="T60" fmla="*/ 174 w 256"/>
                <a:gd name="T61" fmla="*/ 11 h 998"/>
                <a:gd name="T62" fmla="*/ 159 w 256"/>
                <a:gd name="T63" fmla="*/ 13 h 998"/>
                <a:gd name="T64" fmla="*/ 142 w 256"/>
                <a:gd name="T65" fmla="*/ 15 h 998"/>
                <a:gd name="T66" fmla="*/ 123 w 256"/>
                <a:gd name="T67" fmla="*/ 17 h 998"/>
                <a:gd name="T68" fmla="*/ 105 w 256"/>
                <a:gd name="T69" fmla="*/ 19 h 998"/>
                <a:gd name="T70" fmla="*/ 85 w 256"/>
                <a:gd name="T71" fmla="*/ 21 h 998"/>
                <a:gd name="T72" fmla="*/ 64 w 256"/>
                <a:gd name="T73" fmla="*/ 23 h 998"/>
                <a:gd name="T74" fmla="*/ 43 w 256"/>
                <a:gd name="T75" fmla="*/ 26 h 998"/>
                <a:gd name="T76" fmla="*/ 22 w 256"/>
                <a:gd name="T77" fmla="*/ 28 h 998"/>
                <a:gd name="T78" fmla="*/ 0 w 256"/>
                <a:gd name="T79" fmla="*/ 31 h 998"/>
                <a:gd name="T80" fmla="*/ 0 w 256"/>
                <a:gd name="T81" fmla="*/ 31 h 9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998">
                  <a:moveTo>
                    <a:pt x="0" y="998"/>
                  </a:moveTo>
                  <a:lnTo>
                    <a:pt x="24" y="916"/>
                  </a:lnTo>
                  <a:lnTo>
                    <a:pt x="47" y="835"/>
                  </a:lnTo>
                  <a:lnTo>
                    <a:pt x="68" y="755"/>
                  </a:lnTo>
                  <a:lnTo>
                    <a:pt x="91" y="677"/>
                  </a:lnTo>
                  <a:lnTo>
                    <a:pt x="111" y="601"/>
                  </a:lnTo>
                  <a:lnTo>
                    <a:pt x="130" y="527"/>
                  </a:lnTo>
                  <a:lnTo>
                    <a:pt x="150" y="457"/>
                  </a:lnTo>
                  <a:lnTo>
                    <a:pt x="167" y="390"/>
                  </a:lnTo>
                  <a:lnTo>
                    <a:pt x="184" y="328"/>
                  </a:lnTo>
                  <a:lnTo>
                    <a:pt x="198" y="268"/>
                  </a:lnTo>
                  <a:lnTo>
                    <a:pt x="211" y="216"/>
                  </a:lnTo>
                  <a:lnTo>
                    <a:pt x="224" y="167"/>
                  </a:lnTo>
                  <a:lnTo>
                    <a:pt x="234" y="125"/>
                  </a:lnTo>
                  <a:lnTo>
                    <a:pt x="242" y="89"/>
                  </a:lnTo>
                  <a:lnTo>
                    <a:pt x="248" y="58"/>
                  </a:lnTo>
                  <a:lnTo>
                    <a:pt x="252" y="35"/>
                  </a:lnTo>
                  <a:lnTo>
                    <a:pt x="255" y="17"/>
                  </a:lnTo>
                  <a:lnTo>
                    <a:pt x="256" y="6"/>
                  </a:lnTo>
                  <a:lnTo>
                    <a:pt x="255" y="0"/>
                  </a:lnTo>
                  <a:lnTo>
                    <a:pt x="242" y="46"/>
                  </a:lnTo>
                  <a:lnTo>
                    <a:pt x="244" y="49"/>
                  </a:lnTo>
                  <a:lnTo>
                    <a:pt x="242" y="60"/>
                  </a:lnTo>
                  <a:lnTo>
                    <a:pt x="239" y="76"/>
                  </a:lnTo>
                  <a:lnTo>
                    <a:pt x="235" y="100"/>
                  </a:lnTo>
                  <a:lnTo>
                    <a:pt x="229" y="129"/>
                  </a:lnTo>
                  <a:lnTo>
                    <a:pt x="222" y="163"/>
                  </a:lnTo>
                  <a:lnTo>
                    <a:pt x="212" y="205"/>
                  </a:lnTo>
                  <a:lnTo>
                    <a:pt x="201" y="250"/>
                  </a:lnTo>
                  <a:lnTo>
                    <a:pt x="188" y="301"/>
                  </a:lnTo>
                  <a:lnTo>
                    <a:pt x="174" y="357"/>
                  </a:lnTo>
                  <a:lnTo>
                    <a:pt x="159" y="417"/>
                  </a:lnTo>
                  <a:lnTo>
                    <a:pt x="142" y="480"/>
                  </a:lnTo>
                  <a:lnTo>
                    <a:pt x="123" y="549"/>
                  </a:lnTo>
                  <a:lnTo>
                    <a:pt x="105" y="618"/>
                  </a:lnTo>
                  <a:lnTo>
                    <a:pt x="85" y="690"/>
                  </a:lnTo>
                  <a:lnTo>
                    <a:pt x="64" y="766"/>
                  </a:lnTo>
                  <a:lnTo>
                    <a:pt x="43" y="842"/>
                  </a:lnTo>
                  <a:lnTo>
                    <a:pt x="22" y="918"/>
                  </a:lnTo>
                  <a:lnTo>
                    <a:pt x="0" y="996"/>
                  </a:lnTo>
                  <a:lnTo>
                    <a:pt x="0" y="998"/>
                  </a:lnTo>
                  <a:close/>
                </a:path>
              </a:pathLst>
            </a:custGeom>
            <a:solidFill>
              <a:srgbClr val="D06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8" name="Freeform 1205"/>
            <p:cNvSpPr>
              <a:spLocks/>
            </p:cNvSpPr>
            <p:nvPr/>
          </p:nvSpPr>
          <p:spPr bwMode="auto">
            <a:xfrm>
              <a:off x="1958" y="1031"/>
              <a:ext cx="245" cy="476"/>
            </a:xfrm>
            <a:custGeom>
              <a:avLst/>
              <a:gdLst>
                <a:gd name="T0" fmla="*/ 243 w 245"/>
                <a:gd name="T1" fmla="*/ 0 h 950"/>
                <a:gd name="T2" fmla="*/ 245 w 245"/>
                <a:gd name="T3" fmla="*/ 1 h 950"/>
                <a:gd name="T4" fmla="*/ 243 w 245"/>
                <a:gd name="T5" fmla="*/ 1 h 950"/>
                <a:gd name="T6" fmla="*/ 240 w 245"/>
                <a:gd name="T7" fmla="*/ 1 h 950"/>
                <a:gd name="T8" fmla="*/ 236 w 245"/>
                <a:gd name="T9" fmla="*/ 2 h 950"/>
                <a:gd name="T10" fmla="*/ 230 w 245"/>
                <a:gd name="T11" fmla="*/ 3 h 950"/>
                <a:gd name="T12" fmla="*/ 223 w 245"/>
                <a:gd name="T13" fmla="*/ 4 h 950"/>
                <a:gd name="T14" fmla="*/ 213 w 245"/>
                <a:gd name="T15" fmla="*/ 5 h 950"/>
                <a:gd name="T16" fmla="*/ 202 w 245"/>
                <a:gd name="T17" fmla="*/ 7 h 950"/>
                <a:gd name="T18" fmla="*/ 189 w 245"/>
                <a:gd name="T19" fmla="*/ 8 h 950"/>
                <a:gd name="T20" fmla="*/ 175 w 245"/>
                <a:gd name="T21" fmla="*/ 10 h 950"/>
                <a:gd name="T22" fmla="*/ 160 w 245"/>
                <a:gd name="T23" fmla="*/ 12 h 950"/>
                <a:gd name="T24" fmla="*/ 143 w 245"/>
                <a:gd name="T25" fmla="*/ 14 h 950"/>
                <a:gd name="T26" fmla="*/ 124 w 245"/>
                <a:gd name="T27" fmla="*/ 16 h 950"/>
                <a:gd name="T28" fmla="*/ 106 w 245"/>
                <a:gd name="T29" fmla="*/ 18 h 950"/>
                <a:gd name="T30" fmla="*/ 86 w 245"/>
                <a:gd name="T31" fmla="*/ 21 h 950"/>
                <a:gd name="T32" fmla="*/ 65 w 245"/>
                <a:gd name="T33" fmla="*/ 23 h 950"/>
                <a:gd name="T34" fmla="*/ 44 w 245"/>
                <a:gd name="T35" fmla="*/ 25 h 950"/>
                <a:gd name="T36" fmla="*/ 23 w 245"/>
                <a:gd name="T37" fmla="*/ 28 h 950"/>
                <a:gd name="T38" fmla="*/ 1 w 245"/>
                <a:gd name="T39" fmla="*/ 30 h 950"/>
                <a:gd name="T40" fmla="*/ 0 w 245"/>
                <a:gd name="T41" fmla="*/ 30 h 950"/>
                <a:gd name="T42" fmla="*/ 21 w 245"/>
                <a:gd name="T43" fmla="*/ 28 h 950"/>
                <a:gd name="T44" fmla="*/ 44 w 245"/>
                <a:gd name="T45" fmla="*/ 25 h 950"/>
                <a:gd name="T46" fmla="*/ 65 w 245"/>
                <a:gd name="T47" fmla="*/ 23 h 950"/>
                <a:gd name="T48" fmla="*/ 85 w 245"/>
                <a:gd name="T49" fmla="*/ 21 h 950"/>
                <a:gd name="T50" fmla="*/ 105 w 245"/>
                <a:gd name="T51" fmla="*/ 18 h 950"/>
                <a:gd name="T52" fmla="*/ 123 w 245"/>
                <a:gd name="T53" fmla="*/ 16 h 950"/>
                <a:gd name="T54" fmla="*/ 141 w 245"/>
                <a:gd name="T55" fmla="*/ 14 h 950"/>
                <a:gd name="T56" fmla="*/ 157 w 245"/>
                <a:gd name="T57" fmla="*/ 12 h 950"/>
                <a:gd name="T58" fmla="*/ 172 w 245"/>
                <a:gd name="T59" fmla="*/ 10 h 950"/>
                <a:gd name="T60" fmla="*/ 185 w 245"/>
                <a:gd name="T61" fmla="*/ 9 h 950"/>
                <a:gd name="T62" fmla="*/ 198 w 245"/>
                <a:gd name="T63" fmla="*/ 7 h 950"/>
                <a:gd name="T64" fmla="*/ 208 w 245"/>
                <a:gd name="T65" fmla="*/ 6 h 950"/>
                <a:gd name="T66" fmla="*/ 216 w 245"/>
                <a:gd name="T67" fmla="*/ 5 h 950"/>
                <a:gd name="T68" fmla="*/ 222 w 245"/>
                <a:gd name="T69" fmla="*/ 4 h 950"/>
                <a:gd name="T70" fmla="*/ 228 w 245"/>
                <a:gd name="T71" fmla="*/ 3 h 950"/>
                <a:gd name="T72" fmla="*/ 230 w 245"/>
                <a:gd name="T73" fmla="*/ 2 h 950"/>
                <a:gd name="T74" fmla="*/ 230 w 245"/>
                <a:gd name="T75" fmla="*/ 2 h 950"/>
                <a:gd name="T76" fmla="*/ 229 w 245"/>
                <a:gd name="T77" fmla="*/ 2 h 950"/>
                <a:gd name="T78" fmla="*/ 243 w 245"/>
                <a:gd name="T79" fmla="*/ 0 h 9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5" h="950">
                  <a:moveTo>
                    <a:pt x="243" y="0"/>
                  </a:moveTo>
                  <a:lnTo>
                    <a:pt x="245" y="3"/>
                  </a:lnTo>
                  <a:lnTo>
                    <a:pt x="243" y="14"/>
                  </a:lnTo>
                  <a:lnTo>
                    <a:pt x="240" y="30"/>
                  </a:lnTo>
                  <a:lnTo>
                    <a:pt x="236" y="54"/>
                  </a:lnTo>
                  <a:lnTo>
                    <a:pt x="230" y="83"/>
                  </a:lnTo>
                  <a:lnTo>
                    <a:pt x="223" y="117"/>
                  </a:lnTo>
                  <a:lnTo>
                    <a:pt x="213" y="159"/>
                  </a:lnTo>
                  <a:lnTo>
                    <a:pt x="202" y="204"/>
                  </a:lnTo>
                  <a:lnTo>
                    <a:pt x="189" y="255"/>
                  </a:lnTo>
                  <a:lnTo>
                    <a:pt x="175" y="311"/>
                  </a:lnTo>
                  <a:lnTo>
                    <a:pt x="160" y="371"/>
                  </a:lnTo>
                  <a:lnTo>
                    <a:pt x="143" y="434"/>
                  </a:lnTo>
                  <a:lnTo>
                    <a:pt x="124" y="503"/>
                  </a:lnTo>
                  <a:lnTo>
                    <a:pt x="106" y="572"/>
                  </a:lnTo>
                  <a:lnTo>
                    <a:pt x="86" y="644"/>
                  </a:lnTo>
                  <a:lnTo>
                    <a:pt x="65" y="720"/>
                  </a:lnTo>
                  <a:lnTo>
                    <a:pt x="44" y="796"/>
                  </a:lnTo>
                  <a:lnTo>
                    <a:pt x="23" y="872"/>
                  </a:lnTo>
                  <a:lnTo>
                    <a:pt x="1" y="950"/>
                  </a:lnTo>
                  <a:lnTo>
                    <a:pt x="0" y="950"/>
                  </a:lnTo>
                  <a:lnTo>
                    <a:pt x="21" y="872"/>
                  </a:lnTo>
                  <a:lnTo>
                    <a:pt x="44" y="794"/>
                  </a:lnTo>
                  <a:lnTo>
                    <a:pt x="65" y="718"/>
                  </a:lnTo>
                  <a:lnTo>
                    <a:pt x="85" y="644"/>
                  </a:lnTo>
                  <a:lnTo>
                    <a:pt x="105" y="572"/>
                  </a:lnTo>
                  <a:lnTo>
                    <a:pt x="123" y="503"/>
                  </a:lnTo>
                  <a:lnTo>
                    <a:pt x="141" y="436"/>
                  </a:lnTo>
                  <a:lnTo>
                    <a:pt x="157" y="374"/>
                  </a:lnTo>
                  <a:lnTo>
                    <a:pt x="172" y="316"/>
                  </a:lnTo>
                  <a:lnTo>
                    <a:pt x="185" y="262"/>
                  </a:lnTo>
                  <a:lnTo>
                    <a:pt x="198" y="215"/>
                  </a:lnTo>
                  <a:lnTo>
                    <a:pt x="208" y="172"/>
                  </a:lnTo>
                  <a:lnTo>
                    <a:pt x="216" y="135"/>
                  </a:lnTo>
                  <a:lnTo>
                    <a:pt x="222" y="105"/>
                  </a:lnTo>
                  <a:lnTo>
                    <a:pt x="228" y="79"/>
                  </a:lnTo>
                  <a:lnTo>
                    <a:pt x="230" y="61"/>
                  </a:lnTo>
                  <a:lnTo>
                    <a:pt x="230" y="50"/>
                  </a:lnTo>
                  <a:lnTo>
                    <a:pt x="229" y="47"/>
                  </a:lnTo>
                  <a:lnTo>
                    <a:pt x="243" y="0"/>
                  </a:lnTo>
                  <a:close/>
                </a:path>
              </a:pathLst>
            </a:custGeom>
            <a:solidFill>
              <a:srgbClr val="D36D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09" name="Freeform 1206"/>
            <p:cNvSpPr>
              <a:spLocks/>
            </p:cNvSpPr>
            <p:nvPr/>
          </p:nvSpPr>
          <p:spPr bwMode="auto">
            <a:xfrm>
              <a:off x="1957" y="1055"/>
              <a:ext cx="231" cy="452"/>
            </a:xfrm>
            <a:custGeom>
              <a:avLst/>
              <a:gdLst>
                <a:gd name="T0" fmla="*/ 1 w 231"/>
                <a:gd name="T1" fmla="*/ 29 h 903"/>
                <a:gd name="T2" fmla="*/ 22 w 231"/>
                <a:gd name="T3" fmla="*/ 26 h 903"/>
                <a:gd name="T4" fmla="*/ 45 w 231"/>
                <a:gd name="T5" fmla="*/ 24 h 903"/>
                <a:gd name="T6" fmla="*/ 66 w 231"/>
                <a:gd name="T7" fmla="*/ 21 h 903"/>
                <a:gd name="T8" fmla="*/ 86 w 231"/>
                <a:gd name="T9" fmla="*/ 19 h 903"/>
                <a:gd name="T10" fmla="*/ 106 w 231"/>
                <a:gd name="T11" fmla="*/ 17 h 903"/>
                <a:gd name="T12" fmla="*/ 124 w 231"/>
                <a:gd name="T13" fmla="*/ 15 h 903"/>
                <a:gd name="T14" fmla="*/ 142 w 231"/>
                <a:gd name="T15" fmla="*/ 13 h 903"/>
                <a:gd name="T16" fmla="*/ 158 w 231"/>
                <a:gd name="T17" fmla="*/ 11 h 903"/>
                <a:gd name="T18" fmla="*/ 173 w 231"/>
                <a:gd name="T19" fmla="*/ 9 h 903"/>
                <a:gd name="T20" fmla="*/ 186 w 231"/>
                <a:gd name="T21" fmla="*/ 7 h 903"/>
                <a:gd name="T22" fmla="*/ 199 w 231"/>
                <a:gd name="T23" fmla="*/ 6 h 903"/>
                <a:gd name="T24" fmla="*/ 209 w 231"/>
                <a:gd name="T25" fmla="*/ 4 h 903"/>
                <a:gd name="T26" fmla="*/ 217 w 231"/>
                <a:gd name="T27" fmla="*/ 3 h 903"/>
                <a:gd name="T28" fmla="*/ 223 w 231"/>
                <a:gd name="T29" fmla="*/ 2 h 903"/>
                <a:gd name="T30" fmla="*/ 229 w 231"/>
                <a:gd name="T31" fmla="*/ 1 h 903"/>
                <a:gd name="T32" fmla="*/ 231 w 231"/>
                <a:gd name="T33" fmla="*/ 1 h 903"/>
                <a:gd name="T34" fmla="*/ 231 w 231"/>
                <a:gd name="T35" fmla="*/ 1 h 903"/>
                <a:gd name="T36" fmla="*/ 230 w 231"/>
                <a:gd name="T37" fmla="*/ 0 h 903"/>
                <a:gd name="T38" fmla="*/ 216 w 231"/>
                <a:gd name="T39" fmla="*/ 2 h 903"/>
                <a:gd name="T40" fmla="*/ 217 w 231"/>
                <a:gd name="T41" fmla="*/ 2 h 903"/>
                <a:gd name="T42" fmla="*/ 217 w 231"/>
                <a:gd name="T43" fmla="*/ 2 h 903"/>
                <a:gd name="T44" fmla="*/ 214 w 231"/>
                <a:gd name="T45" fmla="*/ 3 h 903"/>
                <a:gd name="T46" fmla="*/ 210 w 231"/>
                <a:gd name="T47" fmla="*/ 4 h 903"/>
                <a:gd name="T48" fmla="*/ 203 w 231"/>
                <a:gd name="T49" fmla="*/ 5 h 903"/>
                <a:gd name="T50" fmla="*/ 196 w 231"/>
                <a:gd name="T51" fmla="*/ 6 h 903"/>
                <a:gd name="T52" fmla="*/ 186 w 231"/>
                <a:gd name="T53" fmla="*/ 7 h 903"/>
                <a:gd name="T54" fmla="*/ 175 w 231"/>
                <a:gd name="T55" fmla="*/ 8 h 903"/>
                <a:gd name="T56" fmla="*/ 162 w 231"/>
                <a:gd name="T57" fmla="*/ 10 h 903"/>
                <a:gd name="T58" fmla="*/ 148 w 231"/>
                <a:gd name="T59" fmla="*/ 12 h 903"/>
                <a:gd name="T60" fmla="*/ 132 w 231"/>
                <a:gd name="T61" fmla="*/ 14 h 903"/>
                <a:gd name="T62" fmla="*/ 115 w 231"/>
                <a:gd name="T63" fmla="*/ 15 h 903"/>
                <a:gd name="T64" fmla="*/ 99 w 231"/>
                <a:gd name="T65" fmla="*/ 18 h 903"/>
                <a:gd name="T66" fmla="*/ 80 w 231"/>
                <a:gd name="T67" fmla="*/ 20 h 903"/>
                <a:gd name="T68" fmla="*/ 60 w 231"/>
                <a:gd name="T69" fmla="*/ 22 h 903"/>
                <a:gd name="T70" fmla="*/ 41 w 231"/>
                <a:gd name="T71" fmla="*/ 24 h 903"/>
                <a:gd name="T72" fmla="*/ 19 w 231"/>
                <a:gd name="T73" fmla="*/ 26 h 903"/>
                <a:gd name="T74" fmla="*/ 0 w 231"/>
                <a:gd name="T75" fmla="*/ 29 h 903"/>
                <a:gd name="T76" fmla="*/ 1 w 231"/>
                <a:gd name="T77" fmla="*/ 29 h 90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1" h="903">
                  <a:moveTo>
                    <a:pt x="1" y="903"/>
                  </a:moveTo>
                  <a:lnTo>
                    <a:pt x="22" y="825"/>
                  </a:lnTo>
                  <a:lnTo>
                    <a:pt x="45" y="747"/>
                  </a:lnTo>
                  <a:lnTo>
                    <a:pt x="66" y="671"/>
                  </a:lnTo>
                  <a:lnTo>
                    <a:pt x="86" y="597"/>
                  </a:lnTo>
                  <a:lnTo>
                    <a:pt x="106" y="525"/>
                  </a:lnTo>
                  <a:lnTo>
                    <a:pt x="124" y="456"/>
                  </a:lnTo>
                  <a:lnTo>
                    <a:pt x="142" y="389"/>
                  </a:lnTo>
                  <a:lnTo>
                    <a:pt x="158" y="327"/>
                  </a:lnTo>
                  <a:lnTo>
                    <a:pt x="173" y="269"/>
                  </a:lnTo>
                  <a:lnTo>
                    <a:pt x="186" y="215"/>
                  </a:lnTo>
                  <a:lnTo>
                    <a:pt x="199" y="168"/>
                  </a:lnTo>
                  <a:lnTo>
                    <a:pt x="209" y="125"/>
                  </a:lnTo>
                  <a:lnTo>
                    <a:pt x="217" y="88"/>
                  </a:lnTo>
                  <a:lnTo>
                    <a:pt x="223" y="58"/>
                  </a:lnTo>
                  <a:lnTo>
                    <a:pt x="229" y="32"/>
                  </a:lnTo>
                  <a:lnTo>
                    <a:pt x="231" y="14"/>
                  </a:lnTo>
                  <a:lnTo>
                    <a:pt x="231" y="3"/>
                  </a:lnTo>
                  <a:lnTo>
                    <a:pt x="230" y="0"/>
                  </a:lnTo>
                  <a:lnTo>
                    <a:pt x="216" y="49"/>
                  </a:lnTo>
                  <a:lnTo>
                    <a:pt x="217" y="54"/>
                  </a:lnTo>
                  <a:lnTo>
                    <a:pt x="217" y="63"/>
                  </a:lnTo>
                  <a:lnTo>
                    <a:pt x="214" y="81"/>
                  </a:lnTo>
                  <a:lnTo>
                    <a:pt x="210" y="103"/>
                  </a:lnTo>
                  <a:lnTo>
                    <a:pt x="203" y="132"/>
                  </a:lnTo>
                  <a:lnTo>
                    <a:pt x="196" y="168"/>
                  </a:lnTo>
                  <a:lnTo>
                    <a:pt x="186" y="208"/>
                  </a:lnTo>
                  <a:lnTo>
                    <a:pt x="175" y="253"/>
                  </a:lnTo>
                  <a:lnTo>
                    <a:pt x="162" y="304"/>
                  </a:lnTo>
                  <a:lnTo>
                    <a:pt x="148" y="358"/>
                  </a:lnTo>
                  <a:lnTo>
                    <a:pt x="132" y="418"/>
                  </a:lnTo>
                  <a:lnTo>
                    <a:pt x="115" y="479"/>
                  </a:lnTo>
                  <a:lnTo>
                    <a:pt x="99" y="545"/>
                  </a:lnTo>
                  <a:lnTo>
                    <a:pt x="80" y="613"/>
                  </a:lnTo>
                  <a:lnTo>
                    <a:pt x="60" y="684"/>
                  </a:lnTo>
                  <a:lnTo>
                    <a:pt x="41" y="756"/>
                  </a:lnTo>
                  <a:lnTo>
                    <a:pt x="19" y="829"/>
                  </a:lnTo>
                  <a:lnTo>
                    <a:pt x="0" y="903"/>
                  </a:lnTo>
                  <a:lnTo>
                    <a:pt x="1" y="903"/>
                  </a:lnTo>
                  <a:close/>
                </a:path>
              </a:pathLst>
            </a:custGeom>
            <a:solidFill>
              <a:srgbClr val="D572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0" name="Freeform 1207"/>
            <p:cNvSpPr>
              <a:spLocks/>
            </p:cNvSpPr>
            <p:nvPr/>
          </p:nvSpPr>
          <p:spPr bwMode="auto">
            <a:xfrm>
              <a:off x="1955" y="1079"/>
              <a:ext cx="219" cy="428"/>
            </a:xfrm>
            <a:custGeom>
              <a:avLst/>
              <a:gdLst>
                <a:gd name="T0" fmla="*/ 218 w 219"/>
                <a:gd name="T1" fmla="*/ 0 h 854"/>
                <a:gd name="T2" fmla="*/ 219 w 219"/>
                <a:gd name="T3" fmla="*/ 1 h 854"/>
                <a:gd name="T4" fmla="*/ 219 w 219"/>
                <a:gd name="T5" fmla="*/ 1 h 854"/>
                <a:gd name="T6" fmla="*/ 216 w 219"/>
                <a:gd name="T7" fmla="*/ 1 h 854"/>
                <a:gd name="T8" fmla="*/ 212 w 219"/>
                <a:gd name="T9" fmla="*/ 2 h 854"/>
                <a:gd name="T10" fmla="*/ 205 w 219"/>
                <a:gd name="T11" fmla="*/ 3 h 854"/>
                <a:gd name="T12" fmla="*/ 198 w 219"/>
                <a:gd name="T13" fmla="*/ 4 h 854"/>
                <a:gd name="T14" fmla="*/ 188 w 219"/>
                <a:gd name="T15" fmla="*/ 5 h 854"/>
                <a:gd name="T16" fmla="*/ 177 w 219"/>
                <a:gd name="T17" fmla="*/ 7 h 854"/>
                <a:gd name="T18" fmla="*/ 164 w 219"/>
                <a:gd name="T19" fmla="*/ 8 h 854"/>
                <a:gd name="T20" fmla="*/ 150 w 219"/>
                <a:gd name="T21" fmla="*/ 10 h 854"/>
                <a:gd name="T22" fmla="*/ 134 w 219"/>
                <a:gd name="T23" fmla="*/ 12 h 854"/>
                <a:gd name="T24" fmla="*/ 117 w 219"/>
                <a:gd name="T25" fmla="*/ 14 h 854"/>
                <a:gd name="T26" fmla="*/ 101 w 219"/>
                <a:gd name="T27" fmla="*/ 16 h 854"/>
                <a:gd name="T28" fmla="*/ 82 w 219"/>
                <a:gd name="T29" fmla="*/ 18 h 854"/>
                <a:gd name="T30" fmla="*/ 62 w 219"/>
                <a:gd name="T31" fmla="*/ 20 h 854"/>
                <a:gd name="T32" fmla="*/ 43 w 219"/>
                <a:gd name="T33" fmla="*/ 23 h 854"/>
                <a:gd name="T34" fmla="*/ 21 w 219"/>
                <a:gd name="T35" fmla="*/ 25 h 854"/>
                <a:gd name="T36" fmla="*/ 2 w 219"/>
                <a:gd name="T37" fmla="*/ 27 h 854"/>
                <a:gd name="T38" fmla="*/ 0 w 219"/>
                <a:gd name="T39" fmla="*/ 27 h 854"/>
                <a:gd name="T40" fmla="*/ 20 w 219"/>
                <a:gd name="T41" fmla="*/ 25 h 854"/>
                <a:gd name="T42" fmla="*/ 41 w 219"/>
                <a:gd name="T43" fmla="*/ 23 h 854"/>
                <a:gd name="T44" fmla="*/ 61 w 219"/>
                <a:gd name="T45" fmla="*/ 20 h 854"/>
                <a:gd name="T46" fmla="*/ 79 w 219"/>
                <a:gd name="T47" fmla="*/ 18 h 854"/>
                <a:gd name="T48" fmla="*/ 98 w 219"/>
                <a:gd name="T49" fmla="*/ 16 h 854"/>
                <a:gd name="T50" fmla="*/ 115 w 219"/>
                <a:gd name="T51" fmla="*/ 14 h 854"/>
                <a:gd name="T52" fmla="*/ 130 w 219"/>
                <a:gd name="T53" fmla="*/ 12 h 854"/>
                <a:gd name="T54" fmla="*/ 146 w 219"/>
                <a:gd name="T55" fmla="*/ 10 h 854"/>
                <a:gd name="T56" fmla="*/ 158 w 219"/>
                <a:gd name="T57" fmla="*/ 9 h 854"/>
                <a:gd name="T58" fmla="*/ 171 w 219"/>
                <a:gd name="T59" fmla="*/ 7 h 854"/>
                <a:gd name="T60" fmla="*/ 181 w 219"/>
                <a:gd name="T61" fmla="*/ 6 h 854"/>
                <a:gd name="T62" fmla="*/ 190 w 219"/>
                <a:gd name="T63" fmla="*/ 5 h 854"/>
                <a:gd name="T64" fmla="*/ 195 w 219"/>
                <a:gd name="T65" fmla="*/ 4 h 854"/>
                <a:gd name="T66" fmla="*/ 201 w 219"/>
                <a:gd name="T67" fmla="*/ 3 h 854"/>
                <a:gd name="T68" fmla="*/ 204 w 219"/>
                <a:gd name="T69" fmla="*/ 3 h 854"/>
                <a:gd name="T70" fmla="*/ 204 w 219"/>
                <a:gd name="T71" fmla="*/ 2 h 854"/>
                <a:gd name="T72" fmla="*/ 204 w 219"/>
                <a:gd name="T73" fmla="*/ 2 h 854"/>
                <a:gd name="T74" fmla="*/ 218 w 219"/>
                <a:gd name="T75" fmla="*/ 0 h 8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9" h="854">
                  <a:moveTo>
                    <a:pt x="218" y="0"/>
                  </a:moveTo>
                  <a:lnTo>
                    <a:pt x="219" y="5"/>
                  </a:lnTo>
                  <a:lnTo>
                    <a:pt x="219" y="14"/>
                  </a:lnTo>
                  <a:lnTo>
                    <a:pt x="216" y="32"/>
                  </a:lnTo>
                  <a:lnTo>
                    <a:pt x="212" y="54"/>
                  </a:lnTo>
                  <a:lnTo>
                    <a:pt x="205" y="83"/>
                  </a:lnTo>
                  <a:lnTo>
                    <a:pt x="198" y="119"/>
                  </a:lnTo>
                  <a:lnTo>
                    <a:pt x="188" y="159"/>
                  </a:lnTo>
                  <a:lnTo>
                    <a:pt x="177" y="204"/>
                  </a:lnTo>
                  <a:lnTo>
                    <a:pt x="164" y="255"/>
                  </a:lnTo>
                  <a:lnTo>
                    <a:pt x="150" y="309"/>
                  </a:lnTo>
                  <a:lnTo>
                    <a:pt x="134" y="369"/>
                  </a:lnTo>
                  <a:lnTo>
                    <a:pt x="117" y="430"/>
                  </a:lnTo>
                  <a:lnTo>
                    <a:pt x="101" y="496"/>
                  </a:lnTo>
                  <a:lnTo>
                    <a:pt x="82" y="564"/>
                  </a:lnTo>
                  <a:lnTo>
                    <a:pt x="62" y="635"/>
                  </a:lnTo>
                  <a:lnTo>
                    <a:pt x="43" y="707"/>
                  </a:lnTo>
                  <a:lnTo>
                    <a:pt x="21" y="780"/>
                  </a:lnTo>
                  <a:lnTo>
                    <a:pt x="2" y="854"/>
                  </a:lnTo>
                  <a:lnTo>
                    <a:pt x="0" y="852"/>
                  </a:lnTo>
                  <a:lnTo>
                    <a:pt x="20" y="780"/>
                  </a:lnTo>
                  <a:lnTo>
                    <a:pt x="41" y="707"/>
                  </a:lnTo>
                  <a:lnTo>
                    <a:pt x="61" y="637"/>
                  </a:lnTo>
                  <a:lnTo>
                    <a:pt x="79" y="566"/>
                  </a:lnTo>
                  <a:lnTo>
                    <a:pt x="98" y="499"/>
                  </a:lnTo>
                  <a:lnTo>
                    <a:pt x="115" y="436"/>
                  </a:lnTo>
                  <a:lnTo>
                    <a:pt x="130" y="374"/>
                  </a:lnTo>
                  <a:lnTo>
                    <a:pt x="146" y="318"/>
                  </a:lnTo>
                  <a:lnTo>
                    <a:pt x="158" y="266"/>
                  </a:lnTo>
                  <a:lnTo>
                    <a:pt x="171" y="219"/>
                  </a:lnTo>
                  <a:lnTo>
                    <a:pt x="181" y="177"/>
                  </a:lnTo>
                  <a:lnTo>
                    <a:pt x="190" y="141"/>
                  </a:lnTo>
                  <a:lnTo>
                    <a:pt x="195" y="110"/>
                  </a:lnTo>
                  <a:lnTo>
                    <a:pt x="201" y="86"/>
                  </a:lnTo>
                  <a:lnTo>
                    <a:pt x="204" y="68"/>
                  </a:lnTo>
                  <a:lnTo>
                    <a:pt x="204" y="58"/>
                  </a:lnTo>
                  <a:lnTo>
                    <a:pt x="204" y="54"/>
                  </a:lnTo>
                  <a:lnTo>
                    <a:pt x="218" y="0"/>
                  </a:lnTo>
                  <a:close/>
                </a:path>
              </a:pathLst>
            </a:custGeom>
            <a:solidFill>
              <a:srgbClr val="D87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1" name="Freeform 1208"/>
            <p:cNvSpPr>
              <a:spLocks/>
            </p:cNvSpPr>
            <p:nvPr/>
          </p:nvSpPr>
          <p:spPr bwMode="auto">
            <a:xfrm>
              <a:off x="1954" y="1106"/>
              <a:ext cx="205" cy="400"/>
            </a:xfrm>
            <a:custGeom>
              <a:avLst/>
              <a:gdLst>
                <a:gd name="T0" fmla="*/ 1 w 205"/>
                <a:gd name="T1" fmla="*/ 26 h 798"/>
                <a:gd name="T2" fmla="*/ 21 w 205"/>
                <a:gd name="T3" fmla="*/ 23 h 798"/>
                <a:gd name="T4" fmla="*/ 42 w 205"/>
                <a:gd name="T5" fmla="*/ 21 h 798"/>
                <a:gd name="T6" fmla="*/ 62 w 205"/>
                <a:gd name="T7" fmla="*/ 19 h 798"/>
                <a:gd name="T8" fmla="*/ 80 w 205"/>
                <a:gd name="T9" fmla="*/ 17 h 798"/>
                <a:gd name="T10" fmla="*/ 99 w 205"/>
                <a:gd name="T11" fmla="*/ 14 h 798"/>
                <a:gd name="T12" fmla="*/ 116 w 205"/>
                <a:gd name="T13" fmla="*/ 12 h 798"/>
                <a:gd name="T14" fmla="*/ 131 w 205"/>
                <a:gd name="T15" fmla="*/ 10 h 798"/>
                <a:gd name="T16" fmla="*/ 147 w 205"/>
                <a:gd name="T17" fmla="*/ 9 h 798"/>
                <a:gd name="T18" fmla="*/ 159 w 205"/>
                <a:gd name="T19" fmla="*/ 7 h 798"/>
                <a:gd name="T20" fmla="*/ 172 w 205"/>
                <a:gd name="T21" fmla="*/ 6 h 798"/>
                <a:gd name="T22" fmla="*/ 182 w 205"/>
                <a:gd name="T23" fmla="*/ 4 h 798"/>
                <a:gd name="T24" fmla="*/ 191 w 205"/>
                <a:gd name="T25" fmla="*/ 3 h 798"/>
                <a:gd name="T26" fmla="*/ 196 w 205"/>
                <a:gd name="T27" fmla="*/ 2 h 798"/>
                <a:gd name="T28" fmla="*/ 202 w 205"/>
                <a:gd name="T29" fmla="*/ 1 h 798"/>
                <a:gd name="T30" fmla="*/ 205 w 205"/>
                <a:gd name="T31" fmla="*/ 1 h 798"/>
                <a:gd name="T32" fmla="*/ 205 w 205"/>
                <a:gd name="T33" fmla="*/ 1 h 798"/>
                <a:gd name="T34" fmla="*/ 205 w 205"/>
                <a:gd name="T35" fmla="*/ 0 h 798"/>
                <a:gd name="T36" fmla="*/ 188 w 205"/>
                <a:gd name="T37" fmla="*/ 2 h 798"/>
                <a:gd name="T38" fmla="*/ 189 w 205"/>
                <a:gd name="T39" fmla="*/ 2 h 798"/>
                <a:gd name="T40" fmla="*/ 188 w 205"/>
                <a:gd name="T41" fmla="*/ 3 h 798"/>
                <a:gd name="T42" fmla="*/ 186 w 205"/>
                <a:gd name="T43" fmla="*/ 3 h 798"/>
                <a:gd name="T44" fmla="*/ 181 w 205"/>
                <a:gd name="T45" fmla="*/ 4 h 798"/>
                <a:gd name="T46" fmla="*/ 175 w 205"/>
                <a:gd name="T47" fmla="*/ 5 h 798"/>
                <a:gd name="T48" fmla="*/ 168 w 205"/>
                <a:gd name="T49" fmla="*/ 6 h 798"/>
                <a:gd name="T50" fmla="*/ 158 w 205"/>
                <a:gd name="T51" fmla="*/ 7 h 798"/>
                <a:gd name="T52" fmla="*/ 147 w 205"/>
                <a:gd name="T53" fmla="*/ 8 h 798"/>
                <a:gd name="T54" fmla="*/ 134 w 205"/>
                <a:gd name="T55" fmla="*/ 10 h 798"/>
                <a:gd name="T56" fmla="*/ 121 w 205"/>
                <a:gd name="T57" fmla="*/ 12 h 798"/>
                <a:gd name="T58" fmla="*/ 106 w 205"/>
                <a:gd name="T59" fmla="*/ 13 h 798"/>
                <a:gd name="T60" fmla="*/ 90 w 205"/>
                <a:gd name="T61" fmla="*/ 15 h 798"/>
                <a:gd name="T62" fmla="*/ 73 w 205"/>
                <a:gd name="T63" fmla="*/ 17 h 798"/>
                <a:gd name="T64" fmla="*/ 56 w 205"/>
                <a:gd name="T65" fmla="*/ 19 h 798"/>
                <a:gd name="T66" fmla="*/ 38 w 205"/>
                <a:gd name="T67" fmla="*/ 21 h 798"/>
                <a:gd name="T68" fmla="*/ 18 w 205"/>
                <a:gd name="T69" fmla="*/ 23 h 798"/>
                <a:gd name="T70" fmla="*/ 0 w 205"/>
                <a:gd name="T71" fmla="*/ 26 h 798"/>
                <a:gd name="T72" fmla="*/ 1 w 205"/>
                <a:gd name="T73" fmla="*/ 26 h 7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5" h="798">
                  <a:moveTo>
                    <a:pt x="1" y="798"/>
                  </a:moveTo>
                  <a:lnTo>
                    <a:pt x="21" y="726"/>
                  </a:lnTo>
                  <a:lnTo>
                    <a:pt x="42" y="653"/>
                  </a:lnTo>
                  <a:lnTo>
                    <a:pt x="62" y="583"/>
                  </a:lnTo>
                  <a:lnTo>
                    <a:pt x="80" y="512"/>
                  </a:lnTo>
                  <a:lnTo>
                    <a:pt x="99" y="445"/>
                  </a:lnTo>
                  <a:lnTo>
                    <a:pt x="116" y="382"/>
                  </a:lnTo>
                  <a:lnTo>
                    <a:pt x="131" y="320"/>
                  </a:lnTo>
                  <a:lnTo>
                    <a:pt x="147" y="264"/>
                  </a:lnTo>
                  <a:lnTo>
                    <a:pt x="159" y="212"/>
                  </a:lnTo>
                  <a:lnTo>
                    <a:pt x="172" y="165"/>
                  </a:lnTo>
                  <a:lnTo>
                    <a:pt x="182" y="123"/>
                  </a:lnTo>
                  <a:lnTo>
                    <a:pt x="191" y="87"/>
                  </a:lnTo>
                  <a:lnTo>
                    <a:pt x="196" y="56"/>
                  </a:lnTo>
                  <a:lnTo>
                    <a:pt x="202" y="32"/>
                  </a:lnTo>
                  <a:lnTo>
                    <a:pt x="205" y="14"/>
                  </a:lnTo>
                  <a:lnTo>
                    <a:pt x="205" y="4"/>
                  </a:lnTo>
                  <a:lnTo>
                    <a:pt x="205" y="0"/>
                  </a:lnTo>
                  <a:lnTo>
                    <a:pt x="188" y="56"/>
                  </a:lnTo>
                  <a:lnTo>
                    <a:pt x="189" y="60"/>
                  </a:lnTo>
                  <a:lnTo>
                    <a:pt x="188" y="70"/>
                  </a:lnTo>
                  <a:lnTo>
                    <a:pt x="186" y="87"/>
                  </a:lnTo>
                  <a:lnTo>
                    <a:pt x="181" y="108"/>
                  </a:lnTo>
                  <a:lnTo>
                    <a:pt x="175" y="137"/>
                  </a:lnTo>
                  <a:lnTo>
                    <a:pt x="168" y="170"/>
                  </a:lnTo>
                  <a:lnTo>
                    <a:pt x="158" y="210"/>
                  </a:lnTo>
                  <a:lnTo>
                    <a:pt x="147" y="253"/>
                  </a:lnTo>
                  <a:lnTo>
                    <a:pt x="134" y="302"/>
                  </a:lnTo>
                  <a:lnTo>
                    <a:pt x="121" y="355"/>
                  </a:lnTo>
                  <a:lnTo>
                    <a:pt x="106" y="411"/>
                  </a:lnTo>
                  <a:lnTo>
                    <a:pt x="90" y="471"/>
                  </a:lnTo>
                  <a:lnTo>
                    <a:pt x="73" y="532"/>
                  </a:lnTo>
                  <a:lnTo>
                    <a:pt x="56" y="597"/>
                  </a:lnTo>
                  <a:lnTo>
                    <a:pt x="38" y="662"/>
                  </a:lnTo>
                  <a:lnTo>
                    <a:pt x="18" y="731"/>
                  </a:lnTo>
                  <a:lnTo>
                    <a:pt x="0" y="798"/>
                  </a:lnTo>
                  <a:lnTo>
                    <a:pt x="1" y="798"/>
                  </a:lnTo>
                  <a:close/>
                </a:path>
              </a:pathLst>
            </a:custGeom>
            <a:solidFill>
              <a:srgbClr val="DB7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2" name="Freeform 1209"/>
            <p:cNvSpPr>
              <a:spLocks/>
            </p:cNvSpPr>
            <p:nvPr/>
          </p:nvSpPr>
          <p:spPr bwMode="auto">
            <a:xfrm>
              <a:off x="1952" y="1135"/>
              <a:ext cx="191" cy="371"/>
            </a:xfrm>
            <a:custGeom>
              <a:avLst/>
              <a:gdLst>
                <a:gd name="T0" fmla="*/ 190 w 191"/>
                <a:gd name="T1" fmla="*/ 0 h 742"/>
                <a:gd name="T2" fmla="*/ 191 w 191"/>
                <a:gd name="T3" fmla="*/ 1 h 742"/>
                <a:gd name="T4" fmla="*/ 190 w 191"/>
                <a:gd name="T5" fmla="*/ 1 h 742"/>
                <a:gd name="T6" fmla="*/ 188 w 191"/>
                <a:gd name="T7" fmla="*/ 1 h 742"/>
                <a:gd name="T8" fmla="*/ 183 w 191"/>
                <a:gd name="T9" fmla="*/ 2 h 742"/>
                <a:gd name="T10" fmla="*/ 177 w 191"/>
                <a:gd name="T11" fmla="*/ 3 h 742"/>
                <a:gd name="T12" fmla="*/ 170 w 191"/>
                <a:gd name="T13" fmla="*/ 4 h 742"/>
                <a:gd name="T14" fmla="*/ 160 w 191"/>
                <a:gd name="T15" fmla="*/ 5 h 742"/>
                <a:gd name="T16" fmla="*/ 149 w 191"/>
                <a:gd name="T17" fmla="*/ 7 h 742"/>
                <a:gd name="T18" fmla="*/ 136 w 191"/>
                <a:gd name="T19" fmla="*/ 8 h 742"/>
                <a:gd name="T20" fmla="*/ 123 w 191"/>
                <a:gd name="T21" fmla="*/ 10 h 742"/>
                <a:gd name="T22" fmla="*/ 108 w 191"/>
                <a:gd name="T23" fmla="*/ 12 h 742"/>
                <a:gd name="T24" fmla="*/ 92 w 191"/>
                <a:gd name="T25" fmla="*/ 13 h 742"/>
                <a:gd name="T26" fmla="*/ 75 w 191"/>
                <a:gd name="T27" fmla="*/ 15 h 742"/>
                <a:gd name="T28" fmla="*/ 58 w 191"/>
                <a:gd name="T29" fmla="*/ 17 h 742"/>
                <a:gd name="T30" fmla="*/ 40 w 191"/>
                <a:gd name="T31" fmla="*/ 19 h 742"/>
                <a:gd name="T32" fmla="*/ 20 w 191"/>
                <a:gd name="T33" fmla="*/ 22 h 742"/>
                <a:gd name="T34" fmla="*/ 2 w 191"/>
                <a:gd name="T35" fmla="*/ 24 h 742"/>
                <a:gd name="T36" fmla="*/ 0 w 191"/>
                <a:gd name="T37" fmla="*/ 24 h 742"/>
                <a:gd name="T38" fmla="*/ 19 w 191"/>
                <a:gd name="T39" fmla="*/ 22 h 742"/>
                <a:gd name="T40" fmla="*/ 37 w 191"/>
                <a:gd name="T41" fmla="*/ 20 h 742"/>
                <a:gd name="T42" fmla="*/ 54 w 191"/>
                <a:gd name="T43" fmla="*/ 18 h 742"/>
                <a:gd name="T44" fmla="*/ 71 w 191"/>
                <a:gd name="T45" fmla="*/ 16 h 742"/>
                <a:gd name="T46" fmla="*/ 88 w 191"/>
                <a:gd name="T47" fmla="*/ 14 h 742"/>
                <a:gd name="T48" fmla="*/ 104 w 191"/>
                <a:gd name="T49" fmla="*/ 12 h 742"/>
                <a:gd name="T50" fmla="*/ 118 w 191"/>
                <a:gd name="T51" fmla="*/ 10 h 742"/>
                <a:gd name="T52" fmla="*/ 130 w 191"/>
                <a:gd name="T53" fmla="*/ 9 h 742"/>
                <a:gd name="T54" fmla="*/ 142 w 191"/>
                <a:gd name="T55" fmla="*/ 7 h 742"/>
                <a:gd name="T56" fmla="*/ 152 w 191"/>
                <a:gd name="T57" fmla="*/ 6 h 742"/>
                <a:gd name="T58" fmla="*/ 159 w 191"/>
                <a:gd name="T59" fmla="*/ 5 h 742"/>
                <a:gd name="T60" fmla="*/ 166 w 191"/>
                <a:gd name="T61" fmla="*/ 4 h 742"/>
                <a:gd name="T62" fmla="*/ 170 w 191"/>
                <a:gd name="T63" fmla="*/ 3 h 742"/>
                <a:gd name="T64" fmla="*/ 173 w 191"/>
                <a:gd name="T65" fmla="*/ 3 h 742"/>
                <a:gd name="T66" fmla="*/ 174 w 191"/>
                <a:gd name="T67" fmla="*/ 2 h 742"/>
                <a:gd name="T68" fmla="*/ 173 w 191"/>
                <a:gd name="T69" fmla="*/ 2 h 742"/>
                <a:gd name="T70" fmla="*/ 190 w 191"/>
                <a:gd name="T71" fmla="*/ 0 h 7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1" h="742">
                  <a:moveTo>
                    <a:pt x="190" y="0"/>
                  </a:moveTo>
                  <a:lnTo>
                    <a:pt x="191" y="4"/>
                  </a:lnTo>
                  <a:lnTo>
                    <a:pt x="190" y="14"/>
                  </a:lnTo>
                  <a:lnTo>
                    <a:pt x="188" y="31"/>
                  </a:lnTo>
                  <a:lnTo>
                    <a:pt x="183" y="52"/>
                  </a:lnTo>
                  <a:lnTo>
                    <a:pt x="177" y="81"/>
                  </a:lnTo>
                  <a:lnTo>
                    <a:pt x="170" y="114"/>
                  </a:lnTo>
                  <a:lnTo>
                    <a:pt x="160" y="154"/>
                  </a:lnTo>
                  <a:lnTo>
                    <a:pt x="149" y="197"/>
                  </a:lnTo>
                  <a:lnTo>
                    <a:pt x="136" y="246"/>
                  </a:lnTo>
                  <a:lnTo>
                    <a:pt x="123" y="299"/>
                  </a:lnTo>
                  <a:lnTo>
                    <a:pt x="108" y="355"/>
                  </a:lnTo>
                  <a:lnTo>
                    <a:pt x="92" y="415"/>
                  </a:lnTo>
                  <a:lnTo>
                    <a:pt x="75" y="476"/>
                  </a:lnTo>
                  <a:lnTo>
                    <a:pt x="58" y="541"/>
                  </a:lnTo>
                  <a:lnTo>
                    <a:pt x="40" y="606"/>
                  </a:lnTo>
                  <a:lnTo>
                    <a:pt x="20" y="675"/>
                  </a:lnTo>
                  <a:lnTo>
                    <a:pt x="2" y="742"/>
                  </a:lnTo>
                  <a:lnTo>
                    <a:pt x="0" y="742"/>
                  </a:lnTo>
                  <a:lnTo>
                    <a:pt x="19" y="675"/>
                  </a:lnTo>
                  <a:lnTo>
                    <a:pt x="37" y="610"/>
                  </a:lnTo>
                  <a:lnTo>
                    <a:pt x="54" y="545"/>
                  </a:lnTo>
                  <a:lnTo>
                    <a:pt x="71" y="483"/>
                  </a:lnTo>
                  <a:lnTo>
                    <a:pt x="88" y="424"/>
                  </a:lnTo>
                  <a:lnTo>
                    <a:pt x="104" y="366"/>
                  </a:lnTo>
                  <a:lnTo>
                    <a:pt x="118" y="313"/>
                  </a:lnTo>
                  <a:lnTo>
                    <a:pt x="130" y="262"/>
                  </a:lnTo>
                  <a:lnTo>
                    <a:pt x="142" y="217"/>
                  </a:lnTo>
                  <a:lnTo>
                    <a:pt x="152" y="177"/>
                  </a:lnTo>
                  <a:lnTo>
                    <a:pt x="159" y="143"/>
                  </a:lnTo>
                  <a:lnTo>
                    <a:pt x="166" y="114"/>
                  </a:lnTo>
                  <a:lnTo>
                    <a:pt x="170" y="91"/>
                  </a:lnTo>
                  <a:lnTo>
                    <a:pt x="173" y="74"/>
                  </a:lnTo>
                  <a:lnTo>
                    <a:pt x="174" y="63"/>
                  </a:lnTo>
                  <a:lnTo>
                    <a:pt x="173" y="60"/>
                  </a:lnTo>
                  <a:lnTo>
                    <a:pt x="190" y="0"/>
                  </a:lnTo>
                  <a:close/>
                </a:path>
              </a:pathLst>
            </a:custGeom>
            <a:solidFill>
              <a:srgbClr val="DD80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3" name="Freeform 1210"/>
            <p:cNvSpPr>
              <a:spLocks/>
            </p:cNvSpPr>
            <p:nvPr/>
          </p:nvSpPr>
          <p:spPr bwMode="auto">
            <a:xfrm>
              <a:off x="1949" y="1164"/>
              <a:ext cx="177" cy="342"/>
            </a:xfrm>
            <a:custGeom>
              <a:avLst/>
              <a:gdLst>
                <a:gd name="T0" fmla="*/ 3 w 177"/>
                <a:gd name="T1" fmla="*/ 22 h 682"/>
                <a:gd name="T2" fmla="*/ 22 w 177"/>
                <a:gd name="T3" fmla="*/ 20 h 682"/>
                <a:gd name="T4" fmla="*/ 40 w 177"/>
                <a:gd name="T5" fmla="*/ 18 h 682"/>
                <a:gd name="T6" fmla="*/ 57 w 177"/>
                <a:gd name="T7" fmla="*/ 16 h 682"/>
                <a:gd name="T8" fmla="*/ 74 w 177"/>
                <a:gd name="T9" fmla="*/ 14 h 682"/>
                <a:gd name="T10" fmla="*/ 91 w 177"/>
                <a:gd name="T11" fmla="*/ 12 h 682"/>
                <a:gd name="T12" fmla="*/ 107 w 177"/>
                <a:gd name="T13" fmla="*/ 10 h 682"/>
                <a:gd name="T14" fmla="*/ 121 w 177"/>
                <a:gd name="T15" fmla="*/ 8 h 682"/>
                <a:gd name="T16" fmla="*/ 133 w 177"/>
                <a:gd name="T17" fmla="*/ 7 h 682"/>
                <a:gd name="T18" fmla="*/ 145 w 177"/>
                <a:gd name="T19" fmla="*/ 5 h 682"/>
                <a:gd name="T20" fmla="*/ 155 w 177"/>
                <a:gd name="T21" fmla="*/ 4 h 682"/>
                <a:gd name="T22" fmla="*/ 162 w 177"/>
                <a:gd name="T23" fmla="*/ 3 h 682"/>
                <a:gd name="T24" fmla="*/ 169 w 177"/>
                <a:gd name="T25" fmla="*/ 2 h 682"/>
                <a:gd name="T26" fmla="*/ 173 w 177"/>
                <a:gd name="T27" fmla="*/ 1 h 682"/>
                <a:gd name="T28" fmla="*/ 176 w 177"/>
                <a:gd name="T29" fmla="*/ 1 h 682"/>
                <a:gd name="T30" fmla="*/ 177 w 177"/>
                <a:gd name="T31" fmla="*/ 1 h 682"/>
                <a:gd name="T32" fmla="*/ 176 w 177"/>
                <a:gd name="T33" fmla="*/ 0 h 682"/>
                <a:gd name="T34" fmla="*/ 157 w 177"/>
                <a:gd name="T35" fmla="*/ 2 h 682"/>
                <a:gd name="T36" fmla="*/ 159 w 177"/>
                <a:gd name="T37" fmla="*/ 3 h 682"/>
                <a:gd name="T38" fmla="*/ 157 w 177"/>
                <a:gd name="T39" fmla="*/ 3 h 682"/>
                <a:gd name="T40" fmla="*/ 155 w 177"/>
                <a:gd name="T41" fmla="*/ 3 h 682"/>
                <a:gd name="T42" fmla="*/ 149 w 177"/>
                <a:gd name="T43" fmla="*/ 4 h 682"/>
                <a:gd name="T44" fmla="*/ 143 w 177"/>
                <a:gd name="T45" fmla="*/ 5 h 682"/>
                <a:gd name="T46" fmla="*/ 135 w 177"/>
                <a:gd name="T47" fmla="*/ 6 h 682"/>
                <a:gd name="T48" fmla="*/ 125 w 177"/>
                <a:gd name="T49" fmla="*/ 8 h 682"/>
                <a:gd name="T50" fmla="*/ 112 w 177"/>
                <a:gd name="T51" fmla="*/ 9 h 682"/>
                <a:gd name="T52" fmla="*/ 99 w 177"/>
                <a:gd name="T53" fmla="*/ 11 h 682"/>
                <a:gd name="T54" fmla="*/ 85 w 177"/>
                <a:gd name="T55" fmla="*/ 12 h 682"/>
                <a:gd name="T56" fmla="*/ 70 w 177"/>
                <a:gd name="T57" fmla="*/ 14 h 682"/>
                <a:gd name="T58" fmla="*/ 54 w 177"/>
                <a:gd name="T59" fmla="*/ 16 h 682"/>
                <a:gd name="T60" fmla="*/ 37 w 177"/>
                <a:gd name="T61" fmla="*/ 18 h 682"/>
                <a:gd name="T62" fmla="*/ 19 w 177"/>
                <a:gd name="T63" fmla="*/ 20 h 682"/>
                <a:gd name="T64" fmla="*/ 0 w 177"/>
                <a:gd name="T65" fmla="*/ 22 h 682"/>
                <a:gd name="T66" fmla="*/ 3 w 177"/>
                <a:gd name="T67" fmla="*/ 22 h 6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7" h="682">
                  <a:moveTo>
                    <a:pt x="3" y="682"/>
                  </a:moveTo>
                  <a:lnTo>
                    <a:pt x="22" y="615"/>
                  </a:lnTo>
                  <a:lnTo>
                    <a:pt x="40" y="550"/>
                  </a:lnTo>
                  <a:lnTo>
                    <a:pt x="57" y="485"/>
                  </a:lnTo>
                  <a:lnTo>
                    <a:pt x="74" y="423"/>
                  </a:lnTo>
                  <a:lnTo>
                    <a:pt x="91" y="364"/>
                  </a:lnTo>
                  <a:lnTo>
                    <a:pt x="107" y="306"/>
                  </a:lnTo>
                  <a:lnTo>
                    <a:pt x="121" y="253"/>
                  </a:lnTo>
                  <a:lnTo>
                    <a:pt x="133" y="202"/>
                  </a:lnTo>
                  <a:lnTo>
                    <a:pt x="145" y="157"/>
                  </a:lnTo>
                  <a:lnTo>
                    <a:pt x="155" y="117"/>
                  </a:lnTo>
                  <a:lnTo>
                    <a:pt x="162" y="83"/>
                  </a:lnTo>
                  <a:lnTo>
                    <a:pt x="169" y="54"/>
                  </a:lnTo>
                  <a:lnTo>
                    <a:pt x="173" y="31"/>
                  </a:lnTo>
                  <a:lnTo>
                    <a:pt x="176" y="14"/>
                  </a:lnTo>
                  <a:lnTo>
                    <a:pt x="177" y="3"/>
                  </a:lnTo>
                  <a:lnTo>
                    <a:pt x="176" y="0"/>
                  </a:lnTo>
                  <a:lnTo>
                    <a:pt x="157" y="63"/>
                  </a:lnTo>
                  <a:lnTo>
                    <a:pt x="159" y="69"/>
                  </a:lnTo>
                  <a:lnTo>
                    <a:pt x="157" y="79"/>
                  </a:lnTo>
                  <a:lnTo>
                    <a:pt x="155" y="96"/>
                  </a:lnTo>
                  <a:lnTo>
                    <a:pt x="149" y="119"/>
                  </a:lnTo>
                  <a:lnTo>
                    <a:pt x="143" y="150"/>
                  </a:lnTo>
                  <a:lnTo>
                    <a:pt x="135" y="184"/>
                  </a:lnTo>
                  <a:lnTo>
                    <a:pt x="125" y="226"/>
                  </a:lnTo>
                  <a:lnTo>
                    <a:pt x="112" y="271"/>
                  </a:lnTo>
                  <a:lnTo>
                    <a:pt x="99" y="322"/>
                  </a:lnTo>
                  <a:lnTo>
                    <a:pt x="85" y="374"/>
                  </a:lnTo>
                  <a:lnTo>
                    <a:pt x="70" y="432"/>
                  </a:lnTo>
                  <a:lnTo>
                    <a:pt x="54" y="492"/>
                  </a:lnTo>
                  <a:lnTo>
                    <a:pt x="37" y="554"/>
                  </a:lnTo>
                  <a:lnTo>
                    <a:pt x="19" y="617"/>
                  </a:lnTo>
                  <a:lnTo>
                    <a:pt x="0" y="680"/>
                  </a:lnTo>
                  <a:lnTo>
                    <a:pt x="3" y="682"/>
                  </a:lnTo>
                  <a:close/>
                </a:path>
              </a:pathLst>
            </a:custGeom>
            <a:solidFill>
              <a:srgbClr val="E085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4" name="Freeform 1211"/>
            <p:cNvSpPr>
              <a:spLocks/>
            </p:cNvSpPr>
            <p:nvPr/>
          </p:nvSpPr>
          <p:spPr bwMode="auto">
            <a:xfrm>
              <a:off x="1948" y="1196"/>
              <a:ext cx="160" cy="309"/>
            </a:xfrm>
            <a:custGeom>
              <a:avLst/>
              <a:gdLst>
                <a:gd name="T0" fmla="*/ 158 w 160"/>
                <a:gd name="T1" fmla="*/ 0 h 617"/>
                <a:gd name="T2" fmla="*/ 160 w 160"/>
                <a:gd name="T3" fmla="*/ 1 h 617"/>
                <a:gd name="T4" fmla="*/ 158 w 160"/>
                <a:gd name="T5" fmla="*/ 1 h 617"/>
                <a:gd name="T6" fmla="*/ 156 w 160"/>
                <a:gd name="T7" fmla="*/ 2 h 617"/>
                <a:gd name="T8" fmla="*/ 150 w 160"/>
                <a:gd name="T9" fmla="*/ 2 h 617"/>
                <a:gd name="T10" fmla="*/ 144 w 160"/>
                <a:gd name="T11" fmla="*/ 3 h 617"/>
                <a:gd name="T12" fmla="*/ 136 w 160"/>
                <a:gd name="T13" fmla="*/ 4 h 617"/>
                <a:gd name="T14" fmla="*/ 126 w 160"/>
                <a:gd name="T15" fmla="*/ 6 h 617"/>
                <a:gd name="T16" fmla="*/ 113 w 160"/>
                <a:gd name="T17" fmla="*/ 7 h 617"/>
                <a:gd name="T18" fmla="*/ 100 w 160"/>
                <a:gd name="T19" fmla="*/ 9 h 617"/>
                <a:gd name="T20" fmla="*/ 86 w 160"/>
                <a:gd name="T21" fmla="*/ 10 h 617"/>
                <a:gd name="T22" fmla="*/ 71 w 160"/>
                <a:gd name="T23" fmla="*/ 12 h 617"/>
                <a:gd name="T24" fmla="*/ 55 w 160"/>
                <a:gd name="T25" fmla="*/ 14 h 617"/>
                <a:gd name="T26" fmla="*/ 38 w 160"/>
                <a:gd name="T27" fmla="*/ 16 h 617"/>
                <a:gd name="T28" fmla="*/ 20 w 160"/>
                <a:gd name="T29" fmla="*/ 18 h 617"/>
                <a:gd name="T30" fmla="*/ 1 w 160"/>
                <a:gd name="T31" fmla="*/ 20 h 617"/>
                <a:gd name="T32" fmla="*/ 0 w 160"/>
                <a:gd name="T33" fmla="*/ 20 h 617"/>
                <a:gd name="T34" fmla="*/ 17 w 160"/>
                <a:gd name="T35" fmla="*/ 18 h 617"/>
                <a:gd name="T36" fmla="*/ 34 w 160"/>
                <a:gd name="T37" fmla="*/ 16 h 617"/>
                <a:gd name="T38" fmla="*/ 50 w 160"/>
                <a:gd name="T39" fmla="*/ 14 h 617"/>
                <a:gd name="T40" fmla="*/ 65 w 160"/>
                <a:gd name="T41" fmla="*/ 12 h 617"/>
                <a:gd name="T42" fmla="*/ 79 w 160"/>
                <a:gd name="T43" fmla="*/ 11 h 617"/>
                <a:gd name="T44" fmla="*/ 93 w 160"/>
                <a:gd name="T45" fmla="*/ 9 h 617"/>
                <a:gd name="T46" fmla="*/ 105 w 160"/>
                <a:gd name="T47" fmla="*/ 8 h 617"/>
                <a:gd name="T48" fmla="*/ 115 w 160"/>
                <a:gd name="T49" fmla="*/ 6 h 617"/>
                <a:gd name="T50" fmla="*/ 123 w 160"/>
                <a:gd name="T51" fmla="*/ 5 h 617"/>
                <a:gd name="T52" fmla="*/ 130 w 160"/>
                <a:gd name="T53" fmla="*/ 4 h 617"/>
                <a:gd name="T54" fmla="*/ 136 w 160"/>
                <a:gd name="T55" fmla="*/ 4 h 617"/>
                <a:gd name="T56" fmla="*/ 139 w 160"/>
                <a:gd name="T57" fmla="*/ 3 h 617"/>
                <a:gd name="T58" fmla="*/ 140 w 160"/>
                <a:gd name="T59" fmla="*/ 3 h 617"/>
                <a:gd name="T60" fmla="*/ 140 w 160"/>
                <a:gd name="T61" fmla="*/ 3 h 617"/>
                <a:gd name="T62" fmla="*/ 158 w 160"/>
                <a:gd name="T63" fmla="*/ 0 h 6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60" h="617">
                  <a:moveTo>
                    <a:pt x="158" y="0"/>
                  </a:moveTo>
                  <a:lnTo>
                    <a:pt x="160" y="6"/>
                  </a:lnTo>
                  <a:lnTo>
                    <a:pt x="158" y="16"/>
                  </a:lnTo>
                  <a:lnTo>
                    <a:pt x="156" y="33"/>
                  </a:lnTo>
                  <a:lnTo>
                    <a:pt x="150" y="56"/>
                  </a:lnTo>
                  <a:lnTo>
                    <a:pt x="144" y="87"/>
                  </a:lnTo>
                  <a:lnTo>
                    <a:pt x="136" y="121"/>
                  </a:lnTo>
                  <a:lnTo>
                    <a:pt x="126" y="163"/>
                  </a:lnTo>
                  <a:lnTo>
                    <a:pt x="113" y="208"/>
                  </a:lnTo>
                  <a:lnTo>
                    <a:pt x="100" y="259"/>
                  </a:lnTo>
                  <a:lnTo>
                    <a:pt x="86" y="311"/>
                  </a:lnTo>
                  <a:lnTo>
                    <a:pt x="71" y="369"/>
                  </a:lnTo>
                  <a:lnTo>
                    <a:pt x="55" y="429"/>
                  </a:lnTo>
                  <a:lnTo>
                    <a:pt x="38" y="491"/>
                  </a:lnTo>
                  <a:lnTo>
                    <a:pt x="20" y="554"/>
                  </a:lnTo>
                  <a:lnTo>
                    <a:pt x="1" y="617"/>
                  </a:lnTo>
                  <a:lnTo>
                    <a:pt x="0" y="617"/>
                  </a:lnTo>
                  <a:lnTo>
                    <a:pt x="17" y="556"/>
                  </a:lnTo>
                  <a:lnTo>
                    <a:pt x="34" y="496"/>
                  </a:lnTo>
                  <a:lnTo>
                    <a:pt x="50" y="438"/>
                  </a:lnTo>
                  <a:lnTo>
                    <a:pt x="65" y="382"/>
                  </a:lnTo>
                  <a:lnTo>
                    <a:pt x="79" y="328"/>
                  </a:lnTo>
                  <a:lnTo>
                    <a:pt x="93" y="279"/>
                  </a:lnTo>
                  <a:lnTo>
                    <a:pt x="105" y="232"/>
                  </a:lnTo>
                  <a:lnTo>
                    <a:pt x="115" y="192"/>
                  </a:lnTo>
                  <a:lnTo>
                    <a:pt x="123" y="156"/>
                  </a:lnTo>
                  <a:lnTo>
                    <a:pt x="130" y="125"/>
                  </a:lnTo>
                  <a:lnTo>
                    <a:pt x="136" y="101"/>
                  </a:lnTo>
                  <a:lnTo>
                    <a:pt x="139" y="85"/>
                  </a:lnTo>
                  <a:lnTo>
                    <a:pt x="140" y="74"/>
                  </a:lnTo>
                  <a:lnTo>
                    <a:pt x="140" y="69"/>
                  </a:lnTo>
                  <a:lnTo>
                    <a:pt x="158" y="0"/>
                  </a:lnTo>
                  <a:close/>
                </a:path>
              </a:pathLst>
            </a:custGeom>
            <a:solidFill>
              <a:srgbClr val="E289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5" name="Freeform 1212"/>
            <p:cNvSpPr>
              <a:spLocks/>
            </p:cNvSpPr>
            <p:nvPr/>
          </p:nvSpPr>
          <p:spPr bwMode="auto">
            <a:xfrm>
              <a:off x="1947" y="1230"/>
              <a:ext cx="141" cy="275"/>
            </a:xfrm>
            <a:custGeom>
              <a:avLst/>
              <a:gdLst>
                <a:gd name="T0" fmla="*/ 1 w 141"/>
                <a:gd name="T1" fmla="*/ 18 h 548"/>
                <a:gd name="T2" fmla="*/ 18 w 141"/>
                <a:gd name="T3" fmla="*/ 16 h 548"/>
                <a:gd name="T4" fmla="*/ 35 w 141"/>
                <a:gd name="T5" fmla="*/ 14 h 548"/>
                <a:gd name="T6" fmla="*/ 51 w 141"/>
                <a:gd name="T7" fmla="*/ 12 h 548"/>
                <a:gd name="T8" fmla="*/ 66 w 141"/>
                <a:gd name="T9" fmla="*/ 10 h 548"/>
                <a:gd name="T10" fmla="*/ 80 w 141"/>
                <a:gd name="T11" fmla="*/ 9 h 548"/>
                <a:gd name="T12" fmla="*/ 94 w 141"/>
                <a:gd name="T13" fmla="*/ 7 h 548"/>
                <a:gd name="T14" fmla="*/ 106 w 141"/>
                <a:gd name="T15" fmla="*/ 6 h 548"/>
                <a:gd name="T16" fmla="*/ 116 w 141"/>
                <a:gd name="T17" fmla="*/ 4 h 548"/>
                <a:gd name="T18" fmla="*/ 124 w 141"/>
                <a:gd name="T19" fmla="*/ 3 h 548"/>
                <a:gd name="T20" fmla="*/ 131 w 141"/>
                <a:gd name="T21" fmla="*/ 2 h 548"/>
                <a:gd name="T22" fmla="*/ 137 w 141"/>
                <a:gd name="T23" fmla="*/ 1 h 548"/>
                <a:gd name="T24" fmla="*/ 140 w 141"/>
                <a:gd name="T25" fmla="*/ 1 h 548"/>
                <a:gd name="T26" fmla="*/ 141 w 141"/>
                <a:gd name="T27" fmla="*/ 1 h 548"/>
                <a:gd name="T28" fmla="*/ 141 w 141"/>
                <a:gd name="T29" fmla="*/ 0 h 548"/>
                <a:gd name="T30" fmla="*/ 120 w 141"/>
                <a:gd name="T31" fmla="*/ 3 h 548"/>
                <a:gd name="T32" fmla="*/ 120 w 141"/>
                <a:gd name="T33" fmla="*/ 3 h 548"/>
                <a:gd name="T34" fmla="*/ 118 w 141"/>
                <a:gd name="T35" fmla="*/ 3 h 548"/>
                <a:gd name="T36" fmla="*/ 116 w 141"/>
                <a:gd name="T37" fmla="*/ 4 h 548"/>
                <a:gd name="T38" fmla="*/ 111 w 141"/>
                <a:gd name="T39" fmla="*/ 4 h 548"/>
                <a:gd name="T40" fmla="*/ 106 w 141"/>
                <a:gd name="T41" fmla="*/ 5 h 548"/>
                <a:gd name="T42" fmla="*/ 99 w 141"/>
                <a:gd name="T43" fmla="*/ 6 h 548"/>
                <a:gd name="T44" fmla="*/ 90 w 141"/>
                <a:gd name="T45" fmla="*/ 7 h 548"/>
                <a:gd name="T46" fmla="*/ 79 w 141"/>
                <a:gd name="T47" fmla="*/ 8 h 548"/>
                <a:gd name="T48" fmla="*/ 68 w 141"/>
                <a:gd name="T49" fmla="*/ 10 h 548"/>
                <a:gd name="T50" fmla="*/ 56 w 141"/>
                <a:gd name="T51" fmla="*/ 11 h 548"/>
                <a:gd name="T52" fmla="*/ 42 w 141"/>
                <a:gd name="T53" fmla="*/ 13 h 548"/>
                <a:gd name="T54" fmla="*/ 28 w 141"/>
                <a:gd name="T55" fmla="*/ 14 h 548"/>
                <a:gd name="T56" fmla="*/ 14 w 141"/>
                <a:gd name="T57" fmla="*/ 16 h 548"/>
                <a:gd name="T58" fmla="*/ 0 w 141"/>
                <a:gd name="T59" fmla="*/ 18 h 548"/>
                <a:gd name="T60" fmla="*/ 1 w 141"/>
                <a:gd name="T61" fmla="*/ 18 h 5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1" h="548">
                  <a:moveTo>
                    <a:pt x="1" y="548"/>
                  </a:moveTo>
                  <a:lnTo>
                    <a:pt x="18" y="487"/>
                  </a:lnTo>
                  <a:lnTo>
                    <a:pt x="35" y="427"/>
                  </a:lnTo>
                  <a:lnTo>
                    <a:pt x="51" y="369"/>
                  </a:lnTo>
                  <a:lnTo>
                    <a:pt x="66" y="313"/>
                  </a:lnTo>
                  <a:lnTo>
                    <a:pt x="80" y="259"/>
                  </a:lnTo>
                  <a:lnTo>
                    <a:pt x="94" y="210"/>
                  </a:lnTo>
                  <a:lnTo>
                    <a:pt x="106" y="163"/>
                  </a:lnTo>
                  <a:lnTo>
                    <a:pt x="116" y="123"/>
                  </a:lnTo>
                  <a:lnTo>
                    <a:pt x="124" y="87"/>
                  </a:lnTo>
                  <a:lnTo>
                    <a:pt x="131" y="56"/>
                  </a:lnTo>
                  <a:lnTo>
                    <a:pt x="137" y="32"/>
                  </a:lnTo>
                  <a:lnTo>
                    <a:pt x="140" y="16"/>
                  </a:lnTo>
                  <a:lnTo>
                    <a:pt x="141" y="5"/>
                  </a:lnTo>
                  <a:lnTo>
                    <a:pt x="141" y="0"/>
                  </a:lnTo>
                  <a:lnTo>
                    <a:pt x="120" y="74"/>
                  </a:lnTo>
                  <a:lnTo>
                    <a:pt x="120" y="78"/>
                  </a:lnTo>
                  <a:lnTo>
                    <a:pt x="118" y="87"/>
                  </a:lnTo>
                  <a:lnTo>
                    <a:pt x="116" y="101"/>
                  </a:lnTo>
                  <a:lnTo>
                    <a:pt x="111" y="123"/>
                  </a:lnTo>
                  <a:lnTo>
                    <a:pt x="106" y="148"/>
                  </a:lnTo>
                  <a:lnTo>
                    <a:pt x="99" y="179"/>
                  </a:lnTo>
                  <a:lnTo>
                    <a:pt x="90" y="215"/>
                  </a:lnTo>
                  <a:lnTo>
                    <a:pt x="79" y="255"/>
                  </a:lnTo>
                  <a:lnTo>
                    <a:pt x="68" y="297"/>
                  </a:lnTo>
                  <a:lnTo>
                    <a:pt x="56" y="344"/>
                  </a:lnTo>
                  <a:lnTo>
                    <a:pt x="42" y="393"/>
                  </a:lnTo>
                  <a:lnTo>
                    <a:pt x="28" y="443"/>
                  </a:lnTo>
                  <a:lnTo>
                    <a:pt x="14" y="494"/>
                  </a:lnTo>
                  <a:lnTo>
                    <a:pt x="0" y="547"/>
                  </a:lnTo>
                  <a:lnTo>
                    <a:pt x="1" y="548"/>
                  </a:lnTo>
                  <a:close/>
                </a:path>
              </a:pathLst>
            </a:custGeom>
            <a:solidFill>
              <a:srgbClr val="E58E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6" name="Freeform 1213"/>
            <p:cNvSpPr>
              <a:spLocks/>
            </p:cNvSpPr>
            <p:nvPr/>
          </p:nvSpPr>
          <p:spPr bwMode="auto">
            <a:xfrm>
              <a:off x="1944" y="1268"/>
              <a:ext cx="123" cy="236"/>
            </a:xfrm>
            <a:custGeom>
              <a:avLst/>
              <a:gdLst>
                <a:gd name="T0" fmla="*/ 123 w 123"/>
                <a:gd name="T1" fmla="*/ 0 h 473"/>
                <a:gd name="T2" fmla="*/ 123 w 123"/>
                <a:gd name="T3" fmla="*/ 0 h 473"/>
                <a:gd name="T4" fmla="*/ 121 w 123"/>
                <a:gd name="T5" fmla="*/ 0 h 473"/>
                <a:gd name="T6" fmla="*/ 119 w 123"/>
                <a:gd name="T7" fmla="*/ 0 h 473"/>
                <a:gd name="T8" fmla="*/ 114 w 123"/>
                <a:gd name="T9" fmla="*/ 1 h 473"/>
                <a:gd name="T10" fmla="*/ 109 w 123"/>
                <a:gd name="T11" fmla="*/ 2 h 473"/>
                <a:gd name="T12" fmla="*/ 102 w 123"/>
                <a:gd name="T13" fmla="*/ 3 h 473"/>
                <a:gd name="T14" fmla="*/ 93 w 123"/>
                <a:gd name="T15" fmla="*/ 4 h 473"/>
                <a:gd name="T16" fmla="*/ 82 w 123"/>
                <a:gd name="T17" fmla="*/ 5 h 473"/>
                <a:gd name="T18" fmla="*/ 71 w 123"/>
                <a:gd name="T19" fmla="*/ 6 h 473"/>
                <a:gd name="T20" fmla="*/ 59 w 123"/>
                <a:gd name="T21" fmla="*/ 8 h 473"/>
                <a:gd name="T22" fmla="*/ 45 w 123"/>
                <a:gd name="T23" fmla="*/ 9 h 473"/>
                <a:gd name="T24" fmla="*/ 31 w 123"/>
                <a:gd name="T25" fmla="*/ 11 h 473"/>
                <a:gd name="T26" fmla="*/ 17 w 123"/>
                <a:gd name="T27" fmla="*/ 13 h 473"/>
                <a:gd name="T28" fmla="*/ 3 w 123"/>
                <a:gd name="T29" fmla="*/ 14 h 473"/>
                <a:gd name="T30" fmla="*/ 0 w 123"/>
                <a:gd name="T31" fmla="*/ 14 h 473"/>
                <a:gd name="T32" fmla="*/ 14 w 123"/>
                <a:gd name="T33" fmla="*/ 13 h 473"/>
                <a:gd name="T34" fmla="*/ 28 w 123"/>
                <a:gd name="T35" fmla="*/ 11 h 473"/>
                <a:gd name="T36" fmla="*/ 42 w 123"/>
                <a:gd name="T37" fmla="*/ 10 h 473"/>
                <a:gd name="T38" fmla="*/ 54 w 123"/>
                <a:gd name="T39" fmla="*/ 8 h 473"/>
                <a:gd name="T40" fmla="*/ 65 w 123"/>
                <a:gd name="T41" fmla="*/ 7 h 473"/>
                <a:gd name="T42" fmla="*/ 75 w 123"/>
                <a:gd name="T43" fmla="*/ 6 h 473"/>
                <a:gd name="T44" fmla="*/ 83 w 123"/>
                <a:gd name="T45" fmla="*/ 5 h 473"/>
                <a:gd name="T46" fmla="*/ 90 w 123"/>
                <a:gd name="T47" fmla="*/ 4 h 473"/>
                <a:gd name="T48" fmla="*/ 96 w 123"/>
                <a:gd name="T49" fmla="*/ 3 h 473"/>
                <a:gd name="T50" fmla="*/ 99 w 123"/>
                <a:gd name="T51" fmla="*/ 2 h 473"/>
                <a:gd name="T52" fmla="*/ 100 w 123"/>
                <a:gd name="T53" fmla="*/ 2 h 473"/>
                <a:gd name="T54" fmla="*/ 100 w 123"/>
                <a:gd name="T55" fmla="*/ 2 h 473"/>
                <a:gd name="T56" fmla="*/ 123 w 123"/>
                <a:gd name="T57" fmla="*/ 0 h 4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3" h="473">
                  <a:moveTo>
                    <a:pt x="123" y="0"/>
                  </a:moveTo>
                  <a:lnTo>
                    <a:pt x="123" y="4"/>
                  </a:lnTo>
                  <a:lnTo>
                    <a:pt x="121" y="13"/>
                  </a:lnTo>
                  <a:lnTo>
                    <a:pt x="119" y="27"/>
                  </a:lnTo>
                  <a:lnTo>
                    <a:pt x="114" y="49"/>
                  </a:lnTo>
                  <a:lnTo>
                    <a:pt x="109" y="74"/>
                  </a:lnTo>
                  <a:lnTo>
                    <a:pt x="102" y="105"/>
                  </a:lnTo>
                  <a:lnTo>
                    <a:pt x="93" y="141"/>
                  </a:lnTo>
                  <a:lnTo>
                    <a:pt x="82" y="181"/>
                  </a:lnTo>
                  <a:lnTo>
                    <a:pt x="71" y="223"/>
                  </a:lnTo>
                  <a:lnTo>
                    <a:pt x="59" y="270"/>
                  </a:lnTo>
                  <a:lnTo>
                    <a:pt x="45" y="319"/>
                  </a:lnTo>
                  <a:lnTo>
                    <a:pt x="31" y="369"/>
                  </a:lnTo>
                  <a:lnTo>
                    <a:pt x="17" y="420"/>
                  </a:lnTo>
                  <a:lnTo>
                    <a:pt x="3" y="473"/>
                  </a:lnTo>
                  <a:lnTo>
                    <a:pt x="0" y="473"/>
                  </a:lnTo>
                  <a:lnTo>
                    <a:pt x="14" y="422"/>
                  </a:lnTo>
                  <a:lnTo>
                    <a:pt x="28" y="371"/>
                  </a:lnTo>
                  <a:lnTo>
                    <a:pt x="42" y="322"/>
                  </a:lnTo>
                  <a:lnTo>
                    <a:pt x="54" y="277"/>
                  </a:lnTo>
                  <a:lnTo>
                    <a:pt x="65" y="235"/>
                  </a:lnTo>
                  <a:lnTo>
                    <a:pt x="75" y="196"/>
                  </a:lnTo>
                  <a:lnTo>
                    <a:pt x="83" y="163"/>
                  </a:lnTo>
                  <a:lnTo>
                    <a:pt x="90" y="134"/>
                  </a:lnTo>
                  <a:lnTo>
                    <a:pt x="96" y="111"/>
                  </a:lnTo>
                  <a:lnTo>
                    <a:pt x="99" y="94"/>
                  </a:lnTo>
                  <a:lnTo>
                    <a:pt x="100" y="83"/>
                  </a:lnTo>
                  <a:lnTo>
                    <a:pt x="100" y="80"/>
                  </a:lnTo>
                  <a:lnTo>
                    <a:pt x="123" y="0"/>
                  </a:lnTo>
                  <a:close/>
                </a:path>
              </a:pathLst>
            </a:custGeom>
            <a:solidFill>
              <a:srgbClr val="E89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7" name="Freeform 1214"/>
            <p:cNvSpPr>
              <a:spLocks/>
            </p:cNvSpPr>
            <p:nvPr/>
          </p:nvSpPr>
          <p:spPr bwMode="auto">
            <a:xfrm>
              <a:off x="1942" y="1307"/>
              <a:ext cx="102" cy="197"/>
            </a:xfrm>
            <a:custGeom>
              <a:avLst/>
              <a:gdLst>
                <a:gd name="T0" fmla="*/ 2 w 102"/>
                <a:gd name="T1" fmla="*/ 13 h 393"/>
                <a:gd name="T2" fmla="*/ 16 w 102"/>
                <a:gd name="T3" fmla="*/ 11 h 393"/>
                <a:gd name="T4" fmla="*/ 30 w 102"/>
                <a:gd name="T5" fmla="*/ 10 h 393"/>
                <a:gd name="T6" fmla="*/ 44 w 102"/>
                <a:gd name="T7" fmla="*/ 8 h 393"/>
                <a:gd name="T8" fmla="*/ 56 w 102"/>
                <a:gd name="T9" fmla="*/ 7 h 393"/>
                <a:gd name="T10" fmla="*/ 67 w 102"/>
                <a:gd name="T11" fmla="*/ 5 h 393"/>
                <a:gd name="T12" fmla="*/ 77 w 102"/>
                <a:gd name="T13" fmla="*/ 4 h 393"/>
                <a:gd name="T14" fmla="*/ 85 w 102"/>
                <a:gd name="T15" fmla="*/ 3 h 393"/>
                <a:gd name="T16" fmla="*/ 92 w 102"/>
                <a:gd name="T17" fmla="*/ 2 h 393"/>
                <a:gd name="T18" fmla="*/ 98 w 102"/>
                <a:gd name="T19" fmla="*/ 1 h 393"/>
                <a:gd name="T20" fmla="*/ 101 w 102"/>
                <a:gd name="T21" fmla="*/ 1 h 393"/>
                <a:gd name="T22" fmla="*/ 102 w 102"/>
                <a:gd name="T23" fmla="*/ 1 h 393"/>
                <a:gd name="T24" fmla="*/ 102 w 102"/>
                <a:gd name="T25" fmla="*/ 0 h 393"/>
                <a:gd name="T26" fmla="*/ 78 w 102"/>
                <a:gd name="T27" fmla="*/ 3 h 393"/>
                <a:gd name="T28" fmla="*/ 78 w 102"/>
                <a:gd name="T29" fmla="*/ 3 h 393"/>
                <a:gd name="T30" fmla="*/ 77 w 102"/>
                <a:gd name="T31" fmla="*/ 4 h 393"/>
                <a:gd name="T32" fmla="*/ 74 w 102"/>
                <a:gd name="T33" fmla="*/ 4 h 393"/>
                <a:gd name="T34" fmla="*/ 68 w 102"/>
                <a:gd name="T35" fmla="*/ 5 h 393"/>
                <a:gd name="T36" fmla="*/ 63 w 102"/>
                <a:gd name="T37" fmla="*/ 6 h 393"/>
                <a:gd name="T38" fmla="*/ 54 w 102"/>
                <a:gd name="T39" fmla="*/ 6 h 393"/>
                <a:gd name="T40" fmla="*/ 46 w 102"/>
                <a:gd name="T41" fmla="*/ 8 h 393"/>
                <a:gd name="T42" fmla="*/ 34 w 102"/>
                <a:gd name="T43" fmla="*/ 9 h 393"/>
                <a:gd name="T44" fmla="*/ 24 w 102"/>
                <a:gd name="T45" fmla="*/ 10 h 393"/>
                <a:gd name="T46" fmla="*/ 12 w 102"/>
                <a:gd name="T47" fmla="*/ 11 h 393"/>
                <a:gd name="T48" fmla="*/ 0 w 102"/>
                <a:gd name="T49" fmla="*/ 13 h 393"/>
                <a:gd name="T50" fmla="*/ 2 w 102"/>
                <a:gd name="T51" fmla="*/ 13 h 3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2" h="393">
                  <a:moveTo>
                    <a:pt x="2" y="393"/>
                  </a:moveTo>
                  <a:lnTo>
                    <a:pt x="16" y="342"/>
                  </a:lnTo>
                  <a:lnTo>
                    <a:pt x="30" y="291"/>
                  </a:lnTo>
                  <a:lnTo>
                    <a:pt x="44" y="242"/>
                  </a:lnTo>
                  <a:lnTo>
                    <a:pt x="56" y="197"/>
                  </a:lnTo>
                  <a:lnTo>
                    <a:pt x="67" y="155"/>
                  </a:lnTo>
                  <a:lnTo>
                    <a:pt x="77" y="116"/>
                  </a:lnTo>
                  <a:lnTo>
                    <a:pt x="85" y="83"/>
                  </a:lnTo>
                  <a:lnTo>
                    <a:pt x="92" y="54"/>
                  </a:lnTo>
                  <a:lnTo>
                    <a:pt x="98" y="31"/>
                  </a:lnTo>
                  <a:lnTo>
                    <a:pt x="101" y="14"/>
                  </a:lnTo>
                  <a:lnTo>
                    <a:pt x="102" y="3"/>
                  </a:lnTo>
                  <a:lnTo>
                    <a:pt x="102" y="0"/>
                  </a:lnTo>
                  <a:lnTo>
                    <a:pt x="78" y="85"/>
                  </a:lnTo>
                  <a:lnTo>
                    <a:pt x="78" y="88"/>
                  </a:lnTo>
                  <a:lnTo>
                    <a:pt x="77" y="98"/>
                  </a:lnTo>
                  <a:lnTo>
                    <a:pt x="74" y="114"/>
                  </a:lnTo>
                  <a:lnTo>
                    <a:pt x="68" y="134"/>
                  </a:lnTo>
                  <a:lnTo>
                    <a:pt x="63" y="161"/>
                  </a:lnTo>
                  <a:lnTo>
                    <a:pt x="54" y="192"/>
                  </a:lnTo>
                  <a:lnTo>
                    <a:pt x="46" y="226"/>
                  </a:lnTo>
                  <a:lnTo>
                    <a:pt x="34" y="264"/>
                  </a:lnTo>
                  <a:lnTo>
                    <a:pt x="24" y="306"/>
                  </a:lnTo>
                  <a:lnTo>
                    <a:pt x="12" y="347"/>
                  </a:lnTo>
                  <a:lnTo>
                    <a:pt x="0" y="391"/>
                  </a:lnTo>
                  <a:lnTo>
                    <a:pt x="2" y="393"/>
                  </a:lnTo>
                  <a:close/>
                </a:path>
              </a:pathLst>
            </a:custGeom>
            <a:solidFill>
              <a:srgbClr val="EA98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8" name="Freeform 1215"/>
            <p:cNvSpPr>
              <a:spLocks/>
            </p:cNvSpPr>
            <p:nvPr/>
          </p:nvSpPr>
          <p:spPr bwMode="auto">
            <a:xfrm>
              <a:off x="1940" y="1350"/>
              <a:ext cx="80" cy="153"/>
            </a:xfrm>
            <a:custGeom>
              <a:avLst/>
              <a:gdLst>
                <a:gd name="T0" fmla="*/ 80 w 80"/>
                <a:gd name="T1" fmla="*/ 0 h 306"/>
                <a:gd name="T2" fmla="*/ 80 w 80"/>
                <a:gd name="T3" fmla="*/ 1 h 306"/>
                <a:gd name="T4" fmla="*/ 79 w 80"/>
                <a:gd name="T5" fmla="*/ 1 h 306"/>
                <a:gd name="T6" fmla="*/ 76 w 80"/>
                <a:gd name="T7" fmla="*/ 1 h 306"/>
                <a:gd name="T8" fmla="*/ 70 w 80"/>
                <a:gd name="T9" fmla="*/ 2 h 306"/>
                <a:gd name="T10" fmla="*/ 65 w 80"/>
                <a:gd name="T11" fmla="*/ 3 h 306"/>
                <a:gd name="T12" fmla="*/ 56 w 80"/>
                <a:gd name="T13" fmla="*/ 4 h 306"/>
                <a:gd name="T14" fmla="*/ 48 w 80"/>
                <a:gd name="T15" fmla="*/ 5 h 306"/>
                <a:gd name="T16" fmla="*/ 36 w 80"/>
                <a:gd name="T17" fmla="*/ 6 h 306"/>
                <a:gd name="T18" fmla="*/ 26 w 80"/>
                <a:gd name="T19" fmla="*/ 7 h 306"/>
                <a:gd name="T20" fmla="*/ 14 w 80"/>
                <a:gd name="T21" fmla="*/ 9 h 306"/>
                <a:gd name="T22" fmla="*/ 2 w 80"/>
                <a:gd name="T23" fmla="*/ 10 h 306"/>
                <a:gd name="T24" fmla="*/ 0 w 80"/>
                <a:gd name="T25" fmla="*/ 10 h 306"/>
                <a:gd name="T26" fmla="*/ 9 w 80"/>
                <a:gd name="T27" fmla="*/ 9 h 306"/>
                <a:gd name="T28" fmla="*/ 19 w 80"/>
                <a:gd name="T29" fmla="*/ 8 h 306"/>
                <a:gd name="T30" fmla="*/ 29 w 80"/>
                <a:gd name="T31" fmla="*/ 7 h 306"/>
                <a:gd name="T32" fmla="*/ 36 w 80"/>
                <a:gd name="T33" fmla="*/ 6 h 306"/>
                <a:gd name="T34" fmla="*/ 43 w 80"/>
                <a:gd name="T35" fmla="*/ 5 h 306"/>
                <a:gd name="T36" fmla="*/ 49 w 80"/>
                <a:gd name="T37" fmla="*/ 4 h 306"/>
                <a:gd name="T38" fmla="*/ 52 w 80"/>
                <a:gd name="T39" fmla="*/ 4 h 306"/>
                <a:gd name="T40" fmla="*/ 53 w 80"/>
                <a:gd name="T41" fmla="*/ 3 h 306"/>
                <a:gd name="T42" fmla="*/ 53 w 80"/>
                <a:gd name="T43" fmla="*/ 3 h 306"/>
                <a:gd name="T44" fmla="*/ 80 w 80"/>
                <a:gd name="T45" fmla="*/ 0 h 3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0" h="306">
                  <a:moveTo>
                    <a:pt x="80" y="0"/>
                  </a:moveTo>
                  <a:lnTo>
                    <a:pt x="80" y="3"/>
                  </a:lnTo>
                  <a:lnTo>
                    <a:pt x="79" y="13"/>
                  </a:lnTo>
                  <a:lnTo>
                    <a:pt x="76" y="29"/>
                  </a:lnTo>
                  <a:lnTo>
                    <a:pt x="70" y="49"/>
                  </a:lnTo>
                  <a:lnTo>
                    <a:pt x="65" y="76"/>
                  </a:lnTo>
                  <a:lnTo>
                    <a:pt x="56" y="107"/>
                  </a:lnTo>
                  <a:lnTo>
                    <a:pt x="48" y="141"/>
                  </a:lnTo>
                  <a:lnTo>
                    <a:pt x="36" y="179"/>
                  </a:lnTo>
                  <a:lnTo>
                    <a:pt x="26" y="221"/>
                  </a:lnTo>
                  <a:lnTo>
                    <a:pt x="14" y="262"/>
                  </a:lnTo>
                  <a:lnTo>
                    <a:pt x="2" y="306"/>
                  </a:lnTo>
                  <a:lnTo>
                    <a:pt x="0" y="304"/>
                  </a:lnTo>
                  <a:lnTo>
                    <a:pt x="9" y="268"/>
                  </a:lnTo>
                  <a:lnTo>
                    <a:pt x="19" y="233"/>
                  </a:lnTo>
                  <a:lnTo>
                    <a:pt x="29" y="199"/>
                  </a:lnTo>
                  <a:lnTo>
                    <a:pt x="36" y="168"/>
                  </a:lnTo>
                  <a:lnTo>
                    <a:pt x="43" y="143"/>
                  </a:lnTo>
                  <a:lnTo>
                    <a:pt x="49" y="121"/>
                  </a:lnTo>
                  <a:lnTo>
                    <a:pt x="52" y="105"/>
                  </a:lnTo>
                  <a:lnTo>
                    <a:pt x="53" y="96"/>
                  </a:lnTo>
                  <a:lnTo>
                    <a:pt x="53" y="92"/>
                  </a:lnTo>
                  <a:lnTo>
                    <a:pt x="80" y="0"/>
                  </a:lnTo>
                  <a:close/>
                </a:path>
              </a:pathLst>
            </a:custGeom>
            <a:solidFill>
              <a:srgbClr val="ED9D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19" name="Freeform 1216"/>
            <p:cNvSpPr>
              <a:spLocks/>
            </p:cNvSpPr>
            <p:nvPr/>
          </p:nvSpPr>
          <p:spPr bwMode="auto">
            <a:xfrm>
              <a:off x="1937" y="1396"/>
              <a:ext cx="56" cy="106"/>
            </a:xfrm>
            <a:custGeom>
              <a:avLst/>
              <a:gdLst>
                <a:gd name="T0" fmla="*/ 3 w 56"/>
                <a:gd name="T1" fmla="*/ 7 h 212"/>
                <a:gd name="T2" fmla="*/ 12 w 56"/>
                <a:gd name="T3" fmla="*/ 6 h 212"/>
                <a:gd name="T4" fmla="*/ 22 w 56"/>
                <a:gd name="T5" fmla="*/ 5 h 212"/>
                <a:gd name="T6" fmla="*/ 32 w 56"/>
                <a:gd name="T7" fmla="*/ 4 h 212"/>
                <a:gd name="T8" fmla="*/ 39 w 56"/>
                <a:gd name="T9" fmla="*/ 3 h 212"/>
                <a:gd name="T10" fmla="*/ 46 w 56"/>
                <a:gd name="T11" fmla="*/ 2 h 212"/>
                <a:gd name="T12" fmla="*/ 52 w 56"/>
                <a:gd name="T13" fmla="*/ 1 h 212"/>
                <a:gd name="T14" fmla="*/ 55 w 56"/>
                <a:gd name="T15" fmla="*/ 1 h 212"/>
                <a:gd name="T16" fmla="*/ 56 w 56"/>
                <a:gd name="T17" fmla="*/ 1 h 212"/>
                <a:gd name="T18" fmla="*/ 56 w 56"/>
                <a:gd name="T19" fmla="*/ 0 h 212"/>
                <a:gd name="T20" fmla="*/ 28 w 56"/>
                <a:gd name="T21" fmla="*/ 4 h 212"/>
                <a:gd name="T22" fmla="*/ 28 w 56"/>
                <a:gd name="T23" fmla="*/ 4 h 212"/>
                <a:gd name="T24" fmla="*/ 27 w 56"/>
                <a:gd name="T25" fmla="*/ 4 h 212"/>
                <a:gd name="T26" fmla="*/ 24 w 56"/>
                <a:gd name="T27" fmla="*/ 4 h 212"/>
                <a:gd name="T28" fmla="*/ 18 w 56"/>
                <a:gd name="T29" fmla="*/ 5 h 212"/>
                <a:gd name="T30" fmla="*/ 12 w 56"/>
                <a:gd name="T31" fmla="*/ 6 h 212"/>
                <a:gd name="T32" fmla="*/ 7 w 56"/>
                <a:gd name="T33" fmla="*/ 6 h 212"/>
                <a:gd name="T34" fmla="*/ 0 w 56"/>
                <a:gd name="T35" fmla="*/ 7 h 212"/>
                <a:gd name="T36" fmla="*/ 3 w 56"/>
                <a:gd name="T37" fmla="*/ 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2">
                  <a:moveTo>
                    <a:pt x="3" y="212"/>
                  </a:moveTo>
                  <a:lnTo>
                    <a:pt x="12" y="176"/>
                  </a:lnTo>
                  <a:lnTo>
                    <a:pt x="22" y="141"/>
                  </a:lnTo>
                  <a:lnTo>
                    <a:pt x="32" y="107"/>
                  </a:lnTo>
                  <a:lnTo>
                    <a:pt x="39" y="76"/>
                  </a:lnTo>
                  <a:lnTo>
                    <a:pt x="46" y="51"/>
                  </a:lnTo>
                  <a:lnTo>
                    <a:pt x="52" y="29"/>
                  </a:lnTo>
                  <a:lnTo>
                    <a:pt x="55" y="13"/>
                  </a:lnTo>
                  <a:lnTo>
                    <a:pt x="56" y="4"/>
                  </a:lnTo>
                  <a:lnTo>
                    <a:pt x="56" y="0"/>
                  </a:lnTo>
                  <a:lnTo>
                    <a:pt x="28" y="100"/>
                  </a:lnTo>
                  <a:lnTo>
                    <a:pt x="28" y="103"/>
                  </a:lnTo>
                  <a:lnTo>
                    <a:pt x="27" y="111"/>
                  </a:lnTo>
                  <a:lnTo>
                    <a:pt x="24" y="125"/>
                  </a:lnTo>
                  <a:lnTo>
                    <a:pt x="18" y="141"/>
                  </a:lnTo>
                  <a:lnTo>
                    <a:pt x="12" y="163"/>
                  </a:lnTo>
                  <a:lnTo>
                    <a:pt x="7" y="187"/>
                  </a:lnTo>
                  <a:lnTo>
                    <a:pt x="0" y="212"/>
                  </a:lnTo>
                  <a:lnTo>
                    <a:pt x="3" y="212"/>
                  </a:lnTo>
                  <a:close/>
                </a:path>
              </a:pathLst>
            </a:custGeom>
            <a:solidFill>
              <a:srgbClr val="F0A1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0" name="Freeform 1217"/>
            <p:cNvSpPr>
              <a:spLocks/>
            </p:cNvSpPr>
            <p:nvPr/>
          </p:nvSpPr>
          <p:spPr bwMode="auto">
            <a:xfrm>
              <a:off x="1934" y="1446"/>
              <a:ext cx="31" cy="56"/>
            </a:xfrm>
            <a:custGeom>
              <a:avLst/>
              <a:gdLst>
                <a:gd name="T0" fmla="*/ 31 w 31"/>
                <a:gd name="T1" fmla="*/ 0 h 112"/>
                <a:gd name="T2" fmla="*/ 31 w 31"/>
                <a:gd name="T3" fmla="*/ 1 h 112"/>
                <a:gd name="T4" fmla="*/ 30 w 31"/>
                <a:gd name="T5" fmla="*/ 1 h 112"/>
                <a:gd name="T6" fmla="*/ 27 w 31"/>
                <a:gd name="T7" fmla="*/ 1 h 112"/>
                <a:gd name="T8" fmla="*/ 21 w 31"/>
                <a:gd name="T9" fmla="*/ 2 h 112"/>
                <a:gd name="T10" fmla="*/ 15 w 31"/>
                <a:gd name="T11" fmla="*/ 2 h 112"/>
                <a:gd name="T12" fmla="*/ 10 w 31"/>
                <a:gd name="T13" fmla="*/ 3 h 112"/>
                <a:gd name="T14" fmla="*/ 3 w 31"/>
                <a:gd name="T15" fmla="*/ 4 h 112"/>
                <a:gd name="T16" fmla="*/ 0 w 31"/>
                <a:gd name="T17" fmla="*/ 4 h 112"/>
                <a:gd name="T18" fmla="*/ 0 w 31"/>
                <a:gd name="T19" fmla="*/ 4 h 112"/>
                <a:gd name="T20" fmla="*/ 31 w 31"/>
                <a:gd name="T21" fmla="*/ 0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 h="112">
                  <a:moveTo>
                    <a:pt x="31" y="0"/>
                  </a:moveTo>
                  <a:lnTo>
                    <a:pt x="31" y="3"/>
                  </a:lnTo>
                  <a:lnTo>
                    <a:pt x="30" y="11"/>
                  </a:lnTo>
                  <a:lnTo>
                    <a:pt x="27" y="25"/>
                  </a:lnTo>
                  <a:lnTo>
                    <a:pt x="21" y="41"/>
                  </a:lnTo>
                  <a:lnTo>
                    <a:pt x="15" y="63"/>
                  </a:lnTo>
                  <a:lnTo>
                    <a:pt x="10" y="87"/>
                  </a:lnTo>
                  <a:lnTo>
                    <a:pt x="3" y="112"/>
                  </a:lnTo>
                  <a:lnTo>
                    <a:pt x="0" y="110"/>
                  </a:lnTo>
                  <a:lnTo>
                    <a:pt x="0" y="108"/>
                  </a:lnTo>
                  <a:lnTo>
                    <a:pt x="31" y="0"/>
                  </a:lnTo>
                  <a:close/>
                </a:path>
              </a:pathLst>
            </a:custGeom>
            <a:solidFill>
              <a:srgbClr val="F2A6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1" name="Freeform 1218"/>
            <p:cNvSpPr>
              <a:spLocks/>
            </p:cNvSpPr>
            <p:nvPr/>
          </p:nvSpPr>
          <p:spPr bwMode="auto">
            <a:xfrm>
              <a:off x="1934" y="1500"/>
              <a:ext cx="1" cy="1"/>
            </a:xfrm>
            <a:custGeom>
              <a:avLst/>
              <a:gdLst>
                <a:gd name="T0" fmla="*/ 0 w 1"/>
                <a:gd name="T1" fmla="*/ 1 h 2"/>
                <a:gd name="T2" fmla="*/ 0 w 1"/>
                <a:gd name="T3" fmla="*/ 0 h 2"/>
                <a:gd name="T4" fmla="*/ 0 w 1"/>
                <a:gd name="T5" fmla="*/ 1 h 2"/>
                <a:gd name="T6" fmla="*/ 0 w 1"/>
                <a:gd name="T7" fmla="*/ 1 h 2"/>
                <a:gd name="T8" fmla="*/ 0 w 1"/>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2"/>
                  </a:moveTo>
                  <a:lnTo>
                    <a:pt x="0" y="0"/>
                  </a:lnTo>
                  <a:lnTo>
                    <a:pt x="0" y="2"/>
                  </a:lnTo>
                  <a:close/>
                </a:path>
              </a:pathLst>
            </a:custGeom>
            <a:solidFill>
              <a:srgbClr val="F3A7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2" name="Freeform 1219"/>
            <p:cNvSpPr>
              <a:spLocks/>
            </p:cNvSpPr>
            <p:nvPr/>
          </p:nvSpPr>
          <p:spPr bwMode="auto">
            <a:xfrm>
              <a:off x="1949" y="867"/>
              <a:ext cx="362" cy="642"/>
            </a:xfrm>
            <a:custGeom>
              <a:avLst/>
              <a:gdLst>
                <a:gd name="T0" fmla="*/ 19 w 362"/>
                <a:gd name="T1" fmla="*/ 41 h 1283"/>
                <a:gd name="T2" fmla="*/ 0 w 362"/>
                <a:gd name="T3" fmla="*/ 38 h 1283"/>
                <a:gd name="T4" fmla="*/ 345 w 362"/>
                <a:gd name="T5" fmla="*/ 0 h 1283"/>
                <a:gd name="T6" fmla="*/ 362 w 362"/>
                <a:gd name="T7" fmla="*/ 3 h 1283"/>
                <a:gd name="T8" fmla="*/ 19 w 362"/>
                <a:gd name="T9" fmla="*/ 41 h 12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 h="1283">
                  <a:moveTo>
                    <a:pt x="19" y="1283"/>
                  </a:moveTo>
                  <a:lnTo>
                    <a:pt x="0" y="1211"/>
                  </a:lnTo>
                  <a:lnTo>
                    <a:pt x="345" y="0"/>
                  </a:lnTo>
                  <a:lnTo>
                    <a:pt x="362" y="71"/>
                  </a:lnTo>
                  <a:lnTo>
                    <a:pt x="19" y="12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3" name="Freeform 1220"/>
            <p:cNvSpPr>
              <a:spLocks/>
            </p:cNvSpPr>
            <p:nvPr/>
          </p:nvSpPr>
          <p:spPr bwMode="auto">
            <a:xfrm>
              <a:off x="1289" y="635"/>
              <a:ext cx="1005" cy="838"/>
            </a:xfrm>
            <a:custGeom>
              <a:avLst/>
              <a:gdLst>
                <a:gd name="T0" fmla="*/ 660 w 1005"/>
                <a:gd name="T1" fmla="*/ 53 h 1676"/>
                <a:gd name="T2" fmla="*/ 1005 w 1005"/>
                <a:gd name="T3" fmla="*/ 15 h 1676"/>
                <a:gd name="T4" fmla="*/ 9 w 1005"/>
                <a:gd name="T5" fmla="*/ 0 h 1676"/>
                <a:gd name="T6" fmla="*/ 0 w 1005"/>
                <a:gd name="T7" fmla="*/ 1 h 1676"/>
                <a:gd name="T8" fmla="*/ 70 w 1005"/>
                <a:gd name="T9" fmla="*/ 2 h 1676"/>
                <a:gd name="T10" fmla="*/ 136 w 1005"/>
                <a:gd name="T11" fmla="*/ 4 h 1676"/>
                <a:gd name="T12" fmla="*/ 200 w 1005"/>
                <a:gd name="T13" fmla="*/ 5 h 1676"/>
                <a:gd name="T14" fmla="*/ 262 w 1005"/>
                <a:gd name="T15" fmla="*/ 7 h 1676"/>
                <a:gd name="T16" fmla="*/ 320 w 1005"/>
                <a:gd name="T17" fmla="*/ 9 h 1676"/>
                <a:gd name="T18" fmla="*/ 375 w 1005"/>
                <a:gd name="T19" fmla="*/ 11 h 1676"/>
                <a:gd name="T20" fmla="*/ 426 w 1005"/>
                <a:gd name="T21" fmla="*/ 13 h 1676"/>
                <a:gd name="T22" fmla="*/ 474 w 1005"/>
                <a:gd name="T23" fmla="*/ 15 h 1676"/>
                <a:gd name="T24" fmla="*/ 516 w 1005"/>
                <a:gd name="T25" fmla="*/ 17 h 1676"/>
                <a:gd name="T26" fmla="*/ 556 w 1005"/>
                <a:gd name="T27" fmla="*/ 20 h 1676"/>
                <a:gd name="T28" fmla="*/ 590 w 1005"/>
                <a:gd name="T29" fmla="*/ 22 h 1676"/>
                <a:gd name="T30" fmla="*/ 620 w 1005"/>
                <a:gd name="T31" fmla="*/ 25 h 1676"/>
                <a:gd name="T32" fmla="*/ 645 w 1005"/>
                <a:gd name="T33" fmla="*/ 28 h 1676"/>
                <a:gd name="T34" fmla="*/ 665 w 1005"/>
                <a:gd name="T35" fmla="*/ 30 h 1676"/>
                <a:gd name="T36" fmla="*/ 680 w 1005"/>
                <a:gd name="T37" fmla="*/ 33 h 1676"/>
                <a:gd name="T38" fmla="*/ 689 w 1005"/>
                <a:gd name="T39" fmla="*/ 36 h 1676"/>
                <a:gd name="T40" fmla="*/ 693 w 1005"/>
                <a:gd name="T41" fmla="*/ 39 h 1676"/>
                <a:gd name="T42" fmla="*/ 693 w 1005"/>
                <a:gd name="T43" fmla="*/ 42 h 1676"/>
                <a:gd name="T44" fmla="*/ 687 w 1005"/>
                <a:gd name="T45" fmla="*/ 44 h 1676"/>
                <a:gd name="T46" fmla="*/ 676 w 1005"/>
                <a:gd name="T47" fmla="*/ 47 h 1676"/>
                <a:gd name="T48" fmla="*/ 659 w 1005"/>
                <a:gd name="T49" fmla="*/ 50 h 1676"/>
                <a:gd name="T50" fmla="*/ 638 w 1005"/>
                <a:gd name="T51" fmla="*/ 53 h 1676"/>
                <a:gd name="T52" fmla="*/ 660 w 1005"/>
                <a:gd name="T53" fmla="*/ 53 h 16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5" h="1676">
                  <a:moveTo>
                    <a:pt x="660" y="1676"/>
                  </a:moveTo>
                  <a:lnTo>
                    <a:pt x="1005" y="465"/>
                  </a:lnTo>
                  <a:lnTo>
                    <a:pt x="9" y="0"/>
                  </a:lnTo>
                  <a:lnTo>
                    <a:pt x="0" y="29"/>
                  </a:lnTo>
                  <a:lnTo>
                    <a:pt x="70" y="63"/>
                  </a:lnTo>
                  <a:lnTo>
                    <a:pt x="136" y="105"/>
                  </a:lnTo>
                  <a:lnTo>
                    <a:pt x="200" y="152"/>
                  </a:lnTo>
                  <a:lnTo>
                    <a:pt x="262" y="204"/>
                  </a:lnTo>
                  <a:lnTo>
                    <a:pt x="320" y="260"/>
                  </a:lnTo>
                  <a:lnTo>
                    <a:pt x="375" y="324"/>
                  </a:lnTo>
                  <a:lnTo>
                    <a:pt x="426" y="391"/>
                  </a:lnTo>
                  <a:lnTo>
                    <a:pt x="474" y="461"/>
                  </a:lnTo>
                  <a:lnTo>
                    <a:pt x="516" y="536"/>
                  </a:lnTo>
                  <a:lnTo>
                    <a:pt x="556" y="613"/>
                  </a:lnTo>
                  <a:lnTo>
                    <a:pt x="590" y="695"/>
                  </a:lnTo>
                  <a:lnTo>
                    <a:pt x="620" y="780"/>
                  </a:lnTo>
                  <a:lnTo>
                    <a:pt x="645" y="865"/>
                  </a:lnTo>
                  <a:lnTo>
                    <a:pt x="665" y="954"/>
                  </a:lnTo>
                  <a:lnTo>
                    <a:pt x="680" y="1042"/>
                  </a:lnTo>
                  <a:lnTo>
                    <a:pt x="689" y="1133"/>
                  </a:lnTo>
                  <a:lnTo>
                    <a:pt x="693" y="1223"/>
                  </a:lnTo>
                  <a:lnTo>
                    <a:pt x="693" y="1314"/>
                  </a:lnTo>
                  <a:lnTo>
                    <a:pt x="687" y="1403"/>
                  </a:lnTo>
                  <a:lnTo>
                    <a:pt x="676" y="1491"/>
                  </a:lnTo>
                  <a:lnTo>
                    <a:pt x="659" y="1580"/>
                  </a:lnTo>
                  <a:lnTo>
                    <a:pt x="638" y="1665"/>
                  </a:lnTo>
                  <a:lnTo>
                    <a:pt x="660" y="1676"/>
                  </a:lnTo>
                  <a:close/>
                </a:path>
              </a:pathLst>
            </a:custGeom>
            <a:solidFill>
              <a:srgbClr val="BC43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4" name="Freeform 1221"/>
            <p:cNvSpPr>
              <a:spLocks/>
            </p:cNvSpPr>
            <p:nvPr/>
          </p:nvSpPr>
          <p:spPr bwMode="auto">
            <a:xfrm>
              <a:off x="1281" y="649"/>
              <a:ext cx="701" cy="819"/>
            </a:xfrm>
            <a:custGeom>
              <a:avLst/>
              <a:gdLst>
                <a:gd name="T0" fmla="*/ 8 w 701"/>
                <a:gd name="T1" fmla="*/ 0 h 1636"/>
                <a:gd name="T2" fmla="*/ 78 w 701"/>
                <a:gd name="T3" fmla="*/ 2 h 1636"/>
                <a:gd name="T4" fmla="*/ 144 w 701"/>
                <a:gd name="T5" fmla="*/ 3 h 1636"/>
                <a:gd name="T6" fmla="*/ 208 w 701"/>
                <a:gd name="T7" fmla="*/ 4 h 1636"/>
                <a:gd name="T8" fmla="*/ 270 w 701"/>
                <a:gd name="T9" fmla="*/ 6 h 1636"/>
                <a:gd name="T10" fmla="*/ 328 w 701"/>
                <a:gd name="T11" fmla="*/ 8 h 1636"/>
                <a:gd name="T12" fmla="*/ 383 w 701"/>
                <a:gd name="T13" fmla="*/ 10 h 1636"/>
                <a:gd name="T14" fmla="*/ 434 w 701"/>
                <a:gd name="T15" fmla="*/ 12 h 1636"/>
                <a:gd name="T16" fmla="*/ 482 w 701"/>
                <a:gd name="T17" fmla="*/ 14 h 1636"/>
                <a:gd name="T18" fmla="*/ 524 w 701"/>
                <a:gd name="T19" fmla="*/ 16 h 1636"/>
                <a:gd name="T20" fmla="*/ 564 w 701"/>
                <a:gd name="T21" fmla="*/ 19 h 1636"/>
                <a:gd name="T22" fmla="*/ 598 w 701"/>
                <a:gd name="T23" fmla="*/ 21 h 1636"/>
                <a:gd name="T24" fmla="*/ 628 w 701"/>
                <a:gd name="T25" fmla="*/ 24 h 1636"/>
                <a:gd name="T26" fmla="*/ 653 w 701"/>
                <a:gd name="T27" fmla="*/ 27 h 1636"/>
                <a:gd name="T28" fmla="*/ 673 w 701"/>
                <a:gd name="T29" fmla="*/ 29 h 1636"/>
                <a:gd name="T30" fmla="*/ 688 w 701"/>
                <a:gd name="T31" fmla="*/ 32 h 1636"/>
                <a:gd name="T32" fmla="*/ 697 w 701"/>
                <a:gd name="T33" fmla="*/ 35 h 1636"/>
                <a:gd name="T34" fmla="*/ 701 w 701"/>
                <a:gd name="T35" fmla="*/ 38 h 1636"/>
                <a:gd name="T36" fmla="*/ 701 w 701"/>
                <a:gd name="T37" fmla="*/ 41 h 1636"/>
                <a:gd name="T38" fmla="*/ 695 w 701"/>
                <a:gd name="T39" fmla="*/ 43 h 1636"/>
                <a:gd name="T40" fmla="*/ 684 w 701"/>
                <a:gd name="T41" fmla="*/ 46 h 1636"/>
                <a:gd name="T42" fmla="*/ 667 w 701"/>
                <a:gd name="T43" fmla="*/ 49 h 1636"/>
                <a:gd name="T44" fmla="*/ 646 w 701"/>
                <a:gd name="T45" fmla="*/ 52 h 1636"/>
                <a:gd name="T46" fmla="*/ 620 w 701"/>
                <a:gd name="T47" fmla="*/ 51 h 1636"/>
                <a:gd name="T48" fmla="*/ 643 w 701"/>
                <a:gd name="T49" fmla="*/ 49 h 1636"/>
                <a:gd name="T50" fmla="*/ 659 w 701"/>
                <a:gd name="T51" fmla="*/ 46 h 1636"/>
                <a:gd name="T52" fmla="*/ 670 w 701"/>
                <a:gd name="T53" fmla="*/ 43 h 1636"/>
                <a:gd name="T54" fmla="*/ 676 w 701"/>
                <a:gd name="T55" fmla="*/ 40 h 1636"/>
                <a:gd name="T56" fmla="*/ 676 w 701"/>
                <a:gd name="T57" fmla="*/ 37 h 1636"/>
                <a:gd name="T58" fmla="*/ 670 w 701"/>
                <a:gd name="T59" fmla="*/ 34 h 1636"/>
                <a:gd name="T60" fmla="*/ 657 w 701"/>
                <a:gd name="T61" fmla="*/ 31 h 1636"/>
                <a:gd name="T62" fmla="*/ 640 w 701"/>
                <a:gd name="T63" fmla="*/ 29 h 1636"/>
                <a:gd name="T64" fmla="*/ 619 w 701"/>
                <a:gd name="T65" fmla="*/ 26 h 1636"/>
                <a:gd name="T66" fmla="*/ 591 w 701"/>
                <a:gd name="T67" fmla="*/ 23 h 1636"/>
                <a:gd name="T68" fmla="*/ 558 w 701"/>
                <a:gd name="T69" fmla="*/ 20 h 1636"/>
                <a:gd name="T70" fmla="*/ 520 w 701"/>
                <a:gd name="T71" fmla="*/ 18 h 1636"/>
                <a:gd name="T72" fmla="*/ 478 w 701"/>
                <a:gd name="T73" fmla="*/ 15 h 1636"/>
                <a:gd name="T74" fmla="*/ 431 w 701"/>
                <a:gd name="T75" fmla="*/ 13 h 1636"/>
                <a:gd name="T76" fmla="*/ 380 w 701"/>
                <a:gd name="T77" fmla="*/ 11 h 1636"/>
                <a:gd name="T78" fmla="*/ 324 w 701"/>
                <a:gd name="T79" fmla="*/ 9 h 1636"/>
                <a:gd name="T80" fmla="*/ 266 w 701"/>
                <a:gd name="T81" fmla="*/ 7 h 1636"/>
                <a:gd name="T82" fmla="*/ 203 w 701"/>
                <a:gd name="T83" fmla="*/ 5 h 1636"/>
                <a:gd name="T84" fmla="*/ 138 w 701"/>
                <a:gd name="T85" fmla="*/ 4 h 1636"/>
                <a:gd name="T86" fmla="*/ 71 w 701"/>
                <a:gd name="T87" fmla="*/ 3 h 1636"/>
                <a:gd name="T88" fmla="*/ 0 w 701"/>
                <a:gd name="T89" fmla="*/ 1 h 1636"/>
                <a:gd name="T90" fmla="*/ 8 w 701"/>
                <a:gd name="T91" fmla="*/ 0 h 16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01" h="1636">
                  <a:moveTo>
                    <a:pt x="8" y="0"/>
                  </a:moveTo>
                  <a:lnTo>
                    <a:pt x="78" y="34"/>
                  </a:lnTo>
                  <a:lnTo>
                    <a:pt x="144" y="76"/>
                  </a:lnTo>
                  <a:lnTo>
                    <a:pt x="208" y="123"/>
                  </a:lnTo>
                  <a:lnTo>
                    <a:pt x="270" y="175"/>
                  </a:lnTo>
                  <a:lnTo>
                    <a:pt x="328" y="231"/>
                  </a:lnTo>
                  <a:lnTo>
                    <a:pt x="383" y="295"/>
                  </a:lnTo>
                  <a:lnTo>
                    <a:pt x="434" y="362"/>
                  </a:lnTo>
                  <a:lnTo>
                    <a:pt x="482" y="432"/>
                  </a:lnTo>
                  <a:lnTo>
                    <a:pt x="524" y="507"/>
                  </a:lnTo>
                  <a:lnTo>
                    <a:pt x="564" y="584"/>
                  </a:lnTo>
                  <a:lnTo>
                    <a:pt x="598" y="666"/>
                  </a:lnTo>
                  <a:lnTo>
                    <a:pt x="628" y="751"/>
                  </a:lnTo>
                  <a:lnTo>
                    <a:pt x="653" y="836"/>
                  </a:lnTo>
                  <a:lnTo>
                    <a:pt x="673" y="925"/>
                  </a:lnTo>
                  <a:lnTo>
                    <a:pt x="688" y="1013"/>
                  </a:lnTo>
                  <a:lnTo>
                    <a:pt x="697" y="1104"/>
                  </a:lnTo>
                  <a:lnTo>
                    <a:pt x="701" y="1194"/>
                  </a:lnTo>
                  <a:lnTo>
                    <a:pt x="701" y="1285"/>
                  </a:lnTo>
                  <a:lnTo>
                    <a:pt x="695" y="1374"/>
                  </a:lnTo>
                  <a:lnTo>
                    <a:pt x="684" y="1462"/>
                  </a:lnTo>
                  <a:lnTo>
                    <a:pt x="667" y="1551"/>
                  </a:lnTo>
                  <a:lnTo>
                    <a:pt x="646" y="1636"/>
                  </a:lnTo>
                  <a:lnTo>
                    <a:pt x="620" y="1625"/>
                  </a:lnTo>
                  <a:lnTo>
                    <a:pt x="643" y="1537"/>
                  </a:lnTo>
                  <a:lnTo>
                    <a:pt x="659" y="1448"/>
                  </a:lnTo>
                  <a:lnTo>
                    <a:pt x="670" y="1357"/>
                  </a:lnTo>
                  <a:lnTo>
                    <a:pt x="676" y="1265"/>
                  </a:lnTo>
                  <a:lnTo>
                    <a:pt x="676" y="1173"/>
                  </a:lnTo>
                  <a:lnTo>
                    <a:pt x="670" y="1080"/>
                  </a:lnTo>
                  <a:lnTo>
                    <a:pt x="657" y="988"/>
                  </a:lnTo>
                  <a:lnTo>
                    <a:pt x="640" y="898"/>
                  </a:lnTo>
                  <a:lnTo>
                    <a:pt x="619" y="809"/>
                  </a:lnTo>
                  <a:lnTo>
                    <a:pt x="591" y="722"/>
                  </a:lnTo>
                  <a:lnTo>
                    <a:pt x="558" y="637"/>
                  </a:lnTo>
                  <a:lnTo>
                    <a:pt x="520" y="555"/>
                  </a:lnTo>
                  <a:lnTo>
                    <a:pt x="478" y="478"/>
                  </a:lnTo>
                  <a:lnTo>
                    <a:pt x="431" y="405"/>
                  </a:lnTo>
                  <a:lnTo>
                    <a:pt x="380" y="335"/>
                  </a:lnTo>
                  <a:lnTo>
                    <a:pt x="324" y="269"/>
                  </a:lnTo>
                  <a:lnTo>
                    <a:pt x="266" y="210"/>
                  </a:lnTo>
                  <a:lnTo>
                    <a:pt x="203" y="155"/>
                  </a:lnTo>
                  <a:lnTo>
                    <a:pt x="138" y="108"/>
                  </a:lnTo>
                  <a:lnTo>
                    <a:pt x="71" y="65"/>
                  </a:lnTo>
                  <a:lnTo>
                    <a:pt x="0" y="29"/>
                  </a:lnTo>
                  <a:lnTo>
                    <a:pt x="8" y="0"/>
                  </a:lnTo>
                  <a:close/>
                </a:path>
              </a:pathLst>
            </a:custGeom>
            <a:solidFill>
              <a:srgbClr val="BE47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5" name="Freeform 1222"/>
            <p:cNvSpPr>
              <a:spLocks/>
            </p:cNvSpPr>
            <p:nvPr/>
          </p:nvSpPr>
          <p:spPr bwMode="auto">
            <a:xfrm>
              <a:off x="1272" y="664"/>
              <a:ext cx="685" cy="798"/>
            </a:xfrm>
            <a:custGeom>
              <a:avLst/>
              <a:gdLst>
                <a:gd name="T0" fmla="*/ 629 w 685"/>
                <a:gd name="T1" fmla="*/ 50 h 1596"/>
                <a:gd name="T2" fmla="*/ 652 w 685"/>
                <a:gd name="T3" fmla="*/ 48 h 1596"/>
                <a:gd name="T4" fmla="*/ 668 w 685"/>
                <a:gd name="T5" fmla="*/ 45 h 1596"/>
                <a:gd name="T6" fmla="*/ 679 w 685"/>
                <a:gd name="T7" fmla="*/ 42 h 1596"/>
                <a:gd name="T8" fmla="*/ 685 w 685"/>
                <a:gd name="T9" fmla="*/ 39 h 1596"/>
                <a:gd name="T10" fmla="*/ 685 w 685"/>
                <a:gd name="T11" fmla="*/ 36 h 1596"/>
                <a:gd name="T12" fmla="*/ 679 w 685"/>
                <a:gd name="T13" fmla="*/ 33 h 1596"/>
                <a:gd name="T14" fmla="*/ 666 w 685"/>
                <a:gd name="T15" fmla="*/ 30 h 1596"/>
                <a:gd name="T16" fmla="*/ 649 w 685"/>
                <a:gd name="T17" fmla="*/ 28 h 1596"/>
                <a:gd name="T18" fmla="*/ 628 w 685"/>
                <a:gd name="T19" fmla="*/ 25 h 1596"/>
                <a:gd name="T20" fmla="*/ 600 w 685"/>
                <a:gd name="T21" fmla="*/ 22 h 1596"/>
                <a:gd name="T22" fmla="*/ 567 w 685"/>
                <a:gd name="T23" fmla="*/ 19 h 1596"/>
                <a:gd name="T24" fmla="*/ 529 w 685"/>
                <a:gd name="T25" fmla="*/ 17 h 1596"/>
                <a:gd name="T26" fmla="*/ 487 w 685"/>
                <a:gd name="T27" fmla="*/ 15 h 1596"/>
                <a:gd name="T28" fmla="*/ 440 w 685"/>
                <a:gd name="T29" fmla="*/ 12 h 1596"/>
                <a:gd name="T30" fmla="*/ 389 w 685"/>
                <a:gd name="T31" fmla="*/ 10 h 1596"/>
                <a:gd name="T32" fmla="*/ 333 w 685"/>
                <a:gd name="T33" fmla="*/ 8 h 1596"/>
                <a:gd name="T34" fmla="*/ 275 w 685"/>
                <a:gd name="T35" fmla="*/ 6 h 1596"/>
                <a:gd name="T36" fmla="*/ 212 w 685"/>
                <a:gd name="T37" fmla="*/ 4 h 1596"/>
                <a:gd name="T38" fmla="*/ 147 w 685"/>
                <a:gd name="T39" fmla="*/ 3 h 1596"/>
                <a:gd name="T40" fmla="*/ 80 w 685"/>
                <a:gd name="T41" fmla="*/ 2 h 1596"/>
                <a:gd name="T42" fmla="*/ 9 w 685"/>
                <a:gd name="T43" fmla="*/ 0 h 1596"/>
                <a:gd name="T44" fmla="*/ 0 w 685"/>
                <a:gd name="T45" fmla="*/ 1 h 1596"/>
                <a:gd name="T46" fmla="*/ 68 w 685"/>
                <a:gd name="T47" fmla="*/ 3 h 1596"/>
                <a:gd name="T48" fmla="*/ 135 w 685"/>
                <a:gd name="T49" fmla="*/ 4 h 1596"/>
                <a:gd name="T50" fmla="*/ 198 w 685"/>
                <a:gd name="T51" fmla="*/ 5 h 1596"/>
                <a:gd name="T52" fmla="*/ 259 w 685"/>
                <a:gd name="T53" fmla="*/ 7 h 1596"/>
                <a:gd name="T54" fmla="*/ 316 w 685"/>
                <a:gd name="T55" fmla="*/ 9 h 1596"/>
                <a:gd name="T56" fmla="*/ 369 w 685"/>
                <a:gd name="T57" fmla="*/ 11 h 1596"/>
                <a:gd name="T58" fmla="*/ 419 w 685"/>
                <a:gd name="T59" fmla="*/ 13 h 1596"/>
                <a:gd name="T60" fmla="*/ 465 w 685"/>
                <a:gd name="T61" fmla="*/ 15 h 1596"/>
                <a:gd name="T62" fmla="*/ 506 w 685"/>
                <a:gd name="T63" fmla="*/ 18 h 1596"/>
                <a:gd name="T64" fmla="*/ 543 w 685"/>
                <a:gd name="T65" fmla="*/ 20 h 1596"/>
                <a:gd name="T66" fmla="*/ 574 w 685"/>
                <a:gd name="T67" fmla="*/ 23 h 1596"/>
                <a:gd name="T68" fmla="*/ 603 w 685"/>
                <a:gd name="T69" fmla="*/ 25 h 1596"/>
                <a:gd name="T70" fmla="*/ 624 w 685"/>
                <a:gd name="T71" fmla="*/ 28 h 1596"/>
                <a:gd name="T72" fmla="*/ 641 w 685"/>
                <a:gd name="T73" fmla="*/ 31 h 1596"/>
                <a:gd name="T74" fmla="*/ 652 w 685"/>
                <a:gd name="T75" fmla="*/ 33 h 1596"/>
                <a:gd name="T76" fmla="*/ 658 w 685"/>
                <a:gd name="T77" fmla="*/ 36 h 1596"/>
                <a:gd name="T78" fmla="*/ 658 w 685"/>
                <a:gd name="T79" fmla="*/ 39 h 1596"/>
                <a:gd name="T80" fmla="*/ 652 w 685"/>
                <a:gd name="T81" fmla="*/ 42 h 1596"/>
                <a:gd name="T82" fmla="*/ 642 w 685"/>
                <a:gd name="T83" fmla="*/ 45 h 1596"/>
                <a:gd name="T84" fmla="*/ 625 w 685"/>
                <a:gd name="T85" fmla="*/ 47 h 1596"/>
                <a:gd name="T86" fmla="*/ 604 w 685"/>
                <a:gd name="T87" fmla="*/ 50 h 1596"/>
                <a:gd name="T88" fmla="*/ 629 w 685"/>
                <a:gd name="T89" fmla="*/ 50 h 15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5" h="1596">
                  <a:moveTo>
                    <a:pt x="629" y="1596"/>
                  </a:moveTo>
                  <a:lnTo>
                    <a:pt x="652" y="1508"/>
                  </a:lnTo>
                  <a:lnTo>
                    <a:pt x="668" y="1419"/>
                  </a:lnTo>
                  <a:lnTo>
                    <a:pt x="679" y="1328"/>
                  </a:lnTo>
                  <a:lnTo>
                    <a:pt x="685" y="1236"/>
                  </a:lnTo>
                  <a:lnTo>
                    <a:pt x="685" y="1144"/>
                  </a:lnTo>
                  <a:lnTo>
                    <a:pt x="679" y="1051"/>
                  </a:lnTo>
                  <a:lnTo>
                    <a:pt x="666" y="959"/>
                  </a:lnTo>
                  <a:lnTo>
                    <a:pt x="649" y="869"/>
                  </a:lnTo>
                  <a:lnTo>
                    <a:pt x="628" y="780"/>
                  </a:lnTo>
                  <a:lnTo>
                    <a:pt x="600" y="693"/>
                  </a:lnTo>
                  <a:lnTo>
                    <a:pt x="567" y="608"/>
                  </a:lnTo>
                  <a:lnTo>
                    <a:pt x="529" y="526"/>
                  </a:lnTo>
                  <a:lnTo>
                    <a:pt x="487" y="449"/>
                  </a:lnTo>
                  <a:lnTo>
                    <a:pt x="440" y="376"/>
                  </a:lnTo>
                  <a:lnTo>
                    <a:pt x="389" y="306"/>
                  </a:lnTo>
                  <a:lnTo>
                    <a:pt x="333" y="240"/>
                  </a:lnTo>
                  <a:lnTo>
                    <a:pt x="275" y="181"/>
                  </a:lnTo>
                  <a:lnTo>
                    <a:pt x="212" y="126"/>
                  </a:lnTo>
                  <a:lnTo>
                    <a:pt x="147" y="79"/>
                  </a:lnTo>
                  <a:lnTo>
                    <a:pt x="80" y="36"/>
                  </a:lnTo>
                  <a:lnTo>
                    <a:pt x="9" y="0"/>
                  </a:lnTo>
                  <a:lnTo>
                    <a:pt x="0" y="30"/>
                  </a:lnTo>
                  <a:lnTo>
                    <a:pt x="68" y="67"/>
                  </a:lnTo>
                  <a:lnTo>
                    <a:pt x="135" y="108"/>
                  </a:lnTo>
                  <a:lnTo>
                    <a:pt x="198" y="155"/>
                  </a:lnTo>
                  <a:lnTo>
                    <a:pt x="259" y="208"/>
                  </a:lnTo>
                  <a:lnTo>
                    <a:pt x="316" y="266"/>
                  </a:lnTo>
                  <a:lnTo>
                    <a:pt x="369" y="329"/>
                  </a:lnTo>
                  <a:lnTo>
                    <a:pt x="419" y="396"/>
                  </a:lnTo>
                  <a:lnTo>
                    <a:pt x="465" y="469"/>
                  </a:lnTo>
                  <a:lnTo>
                    <a:pt x="506" y="545"/>
                  </a:lnTo>
                  <a:lnTo>
                    <a:pt x="543" y="624"/>
                  </a:lnTo>
                  <a:lnTo>
                    <a:pt x="574" y="706"/>
                  </a:lnTo>
                  <a:lnTo>
                    <a:pt x="603" y="791"/>
                  </a:lnTo>
                  <a:lnTo>
                    <a:pt x="624" y="876"/>
                  </a:lnTo>
                  <a:lnTo>
                    <a:pt x="641" y="965"/>
                  </a:lnTo>
                  <a:lnTo>
                    <a:pt x="652" y="1055"/>
                  </a:lnTo>
                  <a:lnTo>
                    <a:pt x="658" y="1144"/>
                  </a:lnTo>
                  <a:lnTo>
                    <a:pt x="658" y="1234"/>
                  </a:lnTo>
                  <a:lnTo>
                    <a:pt x="652" y="1323"/>
                  </a:lnTo>
                  <a:lnTo>
                    <a:pt x="642" y="1412"/>
                  </a:lnTo>
                  <a:lnTo>
                    <a:pt x="625" y="1499"/>
                  </a:lnTo>
                  <a:lnTo>
                    <a:pt x="604" y="1584"/>
                  </a:lnTo>
                  <a:lnTo>
                    <a:pt x="629" y="1596"/>
                  </a:lnTo>
                  <a:close/>
                </a:path>
              </a:pathLst>
            </a:custGeom>
            <a:solidFill>
              <a:srgbClr val="C14C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6" name="Freeform 1223"/>
            <p:cNvSpPr>
              <a:spLocks/>
            </p:cNvSpPr>
            <p:nvPr/>
          </p:nvSpPr>
          <p:spPr bwMode="auto">
            <a:xfrm>
              <a:off x="1264" y="679"/>
              <a:ext cx="666" cy="777"/>
            </a:xfrm>
            <a:custGeom>
              <a:avLst/>
              <a:gdLst>
                <a:gd name="T0" fmla="*/ 8 w 666"/>
                <a:gd name="T1" fmla="*/ 0 h 1554"/>
                <a:gd name="T2" fmla="*/ 76 w 666"/>
                <a:gd name="T3" fmla="*/ 2 h 1554"/>
                <a:gd name="T4" fmla="*/ 143 w 666"/>
                <a:gd name="T5" fmla="*/ 3 h 1554"/>
                <a:gd name="T6" fmla="*/ 206 w 666"/>
                <a:gd name="T7" fmla="*/ 4 h 1554"/>
                <a:gd name="T8" fmla="*/ 267 w 666"/>
                <a:gd name="T9" fmla="*/ 6 h 1554"/>
                <a:gd name="T10" fmla="*/ 324 w 666"/>
                <a:gd name="T11" fmla="*/ 8 h 1554"/>
                <a:gd name="T12" fmla="*/ 377 w 666"/>
                <a:gd name="T13" fmla="*/ 10 h 1554"/>
                <a:gd name="T14" fmla="*/ 427 w 666"/>
                <a:gd name="T15" fmla="*/ 12 h 1554"/>
                <a:gd name="T16" fmla="*/ 473 w 666"/>
                <a:gd name="T17" fmla="*/ 14 h 1554"/>
                <a:gd name="T18" fmla="*/ 514 w 666"/>
                <a:gd name="T19" fmla="*/ 17 h 1554"/>
                <a:gd name="T20" fmla="*/ 551 w 666"/>
                <a:gd name="T21" fmla="*/ 19 h 1554"/>
                <a:gd name="T22" fmla="*/ 582 w 666"/>
                <a:gd name="T23" fmla="*/ 22 h 1554"/>
                <a:gd name="T24" fmla="*/ 611 w 666"/>
                <a:gd name="T25" fmla="*/ 24 h 1554"/>
                <a:gd name="T26" fmla="*/ 632 w 666"/>
                <a:gd name="T27" fmla="*/ 27 h 1554"/>
                <a:gd name="T28" fmla="*/ 649 w 666"/>
                <a:gd name="T29" fmla="*/ 30 h 1554"/>
                <a:gd name="T30" fmla="*/ 660 w 666"/>
                <a:gd name="T31" fmla="*/ 33 h 1554"/>
                <a:gd name="T32" fmla="*/ 666 w 666"/>
                <a:gd name="T33" fmla="*/ 35 h 1554"/>
                <a:gd name="T34" fmla="*/ 666 w 666"/>
                <a:gd name="T35" fmla="*/ 38 h 1554"/>
                <a:gd name="T36" fmla="*/ 660 w 666"/>
                <a:gd name="T37" fmla="*/ 41 h 1554"/>
                <a:gd name="T38" fmla="*/ 650 w 666"/>
                <a:gd name="T39" fmla="*/ 44 h 1554"/>
                <a:gd name="T40" fmla="*/ 633 w 666"/>
                <a:gd name="T41" fmla="*/ 46 h 1554"/>
                <a:gd name="T42" fmla="*/ 612 w 666"/>
                <a:gd name="T43" fmla="*/ 49 h 1554"/>
                <a:gd name="T44" fmla="*/ 585 w 666"/>
                <a:gd name="T45" fmla="*/ 49 h 1554"/>
                <a:gd name="T46" fmla="*/ 606 w 666"/>
                <a:gd name="T47" fmla="*/ 46 h 1554"/>
                <a:gd name="T48" fmla="*/ 622 w 666"/>
                <a:gd name="T49" fmla="*/ 43 h 1554"/>
                <a:gd name="T50" fmla="*/ 632 w 666"/>
                <a:gd name="T51" fmla="*/ 41 h 1554"/>
                <a:gd name="T52" fmla="*/ 637 w 666"/>
                <a:gd name="T53" fmla="*/ 38 h 1554"/>
                <a:gd name="T54" fmla="*/ 636 w 666"/>
                <a:gd name="T55" fmla="*/ 35 h 1554"/>
                <a:gd name="T56" fmla="*/ 630 w 666"/>
                <a:gd name="T57" fmla="*/ 33 h 1554"/>
                <a:gd name="T58" fmla="*/ 620 w 666"/>
                <a:gd name="T59" fmla="*/ 30 h 1554"/>
                <a:gd name="T60" fmla="*/ 604 w 666"/>
                <a:gd name="T61" fmla="*/ 27 h 1554"/>
                <a:gd name="T62" fmla="*/ 584 w 666"/>
                <a:gd name="T63" fmla="*/ 25 h 1554"/>
                <a:gd name="T64" fmla="*/ 557 w 666"/>
                <a:gd name="T65" fmla="*/ 22 h 1554"/>
                <a:gd name="T66" fmla="*/ 526 w 666"/>
                <a:gd name="T67" fmla="*/ 20 h 1554"/>
                <a:gd name="T68" fmla="*/ 490 w 666"/>
                <a:gd name="T69" fmla="*/ 17 h 1554"/>
                <a:gd name="T70" fmla="*/ 449 w 666"/>
                <a:gd name="T71" fmla="*/ 15 h 1554"/>
                <a:gd name="T72" fmla="*/ 406 w 666"/>
                <a:gd name="T73" fmla="*/ 13 h 1554"/>
                <a:gd name="T74" fmla="*/ 358 w 666"/>
                <a:gd name="T75" fmla="*/ 11 h 1554"/>
                <a:gd name="T76" fmla="*/ 305 w 666"/>
                <a:gd name="T77" fmla="*/ 9 h 1554"/>
                <a:gd name="T78" fmla="*/ 250 w 666"/>
                <a:gd name="T79" fmla="*/ 7 h 1554"/>
                <a:gd name="T80" fmla="*/ 191 w 666"/>
                <a:gd name="T81" fmla="*/ 5 h 1554"/>
                <a:gd name="T82" fmla="*/ 130 w 666"/>
                <a:gd name="T83" fmla="*/ 4 h 1554"/>
                <a:gd name="T84" fmla="*/ 65 w 666"/>
                <a:gd name="T85" fmla="*/ 3 h 1554"/>
                <a:gd name="T86" fmla="*/ 0 w 666"/>
                <a:gd name="T87" fmla="*/ 2 h 1554"/>
                <a:gd name="T88" fmla="*/ 8 w 666"/>
                <a:gd name="T89" fmla="*/ 0 h 15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66" h="1554">
                  <a:moveTo>
                    <a:pt x="8" y="0"/>
                  </a:moveTo>
                  <a:lnTo>
                    <a:pt x="76" y="37"/>
                  </a:lnTo>
                  <a:lnTo>
                    <a:pt x="143" y="78"/>
                  </a:lnTo>
                  <a:lnTo>
                    <a:pt x="206" y="125"/>
                  </a:lnTo>
                  <a:lnTo>
                    <a:pt x="267" y="178"/>
                  </a:lnTo>
                  <a:lnTo>
                    <a:pt x="324" y="236"/>
                  </a:lnTo>
                  <a:lnTo>
                    <a:pt x="377" y="299"/>
                  </a:lnTo>
                  <a:lnTo>
                    <a:pt x="427" y="366"/>
                  </a:lnTo>
                  <a:lnTo>
                    <a:pt x="473" y="439"/>
                  </a:lnTo>
                  <a:lnTo>
                    <a:pt x="514" y="515"/>
                  </a:lnTo>
                  <a:lnTo>
                    <a:pt x="551" y="594"/>
                  </a:lnTo>
                  <a:lnTo>
                    <a:pt x="582" y="676"/>
                  </a:lnTo>
                  <a:lnTo>
                    <a:pt x="611" y="761"/>
                  </a:lnTo>
                  <a:lnTo>
                    <a:pt x="632" y="846"/>
                  </a:lnTo>
                  <a:lnTo>
                    <a:pt x="649" y="935"/>
                  </a:lnTo>
                  <a:lnTo>
                    <a:pt x="660" y="1025"/>
                  </a:lnTo>
                  <a:lnTo>
                    <a:pt x="666" y="1114"/>
                  </a:lnTo>
                  <a:lnTo>
                    <a:pt x="666" y="1204"/>
                  </a:lnTo>
                  <a:lnTo>
                    <a:pt x="660" y="1293"/>
                  </a:lnTo>
                  <a:lnTo>
                    <a:pt x="650" y="1382"/>
                  </a:lnTo>
                  <a:lnTo>
                    <a:pt x="633" y="1469"/>
                  </a:lnTo>
                  <a:lnTo>
                    <a:pt x="612" y="1554"/>
                  </a:lnTo>
                  <a:lnTo>
                    <a:pt x="585" y="1541"/>
                  </a:lnTo>
                  <a:lnTo>
                    <a:pt x="606" y="1460"/>
                  </a:lnTo>
                  <a:lnTo>
                    <a:pt x="622" y="1374"/>
                  </a:lnTo>
                  <a:lnTo>
                    <a:pt x="632" y="1288"/>
                  </a:lnTo>
                  <a:lnTo>
                    <a:pt x="637" y="1201"/>
                  </a:lnTo>
                  <a:lnTo>
                    <a:pt x="636" y="1114"/>
                  </a:lnTo>
                  <a:lnTo>
                    <a:pt x="630" y="1027"/>
                  </a:lnTo>
                  <a:lnTo>
                    <a:pt x="620" y="940"/>
                  </a:lnTo>
                  <a:lnTo>
                    <a:pt x="604" y="855"/>
                  </a:lnTo>
                  <a:lnTo>
                    <a:pt x="584" y="770"/>
                  </a:lnTo>
                  <a:lnTo>
                    <a:pt x="557" y="688"/>
                  </a:lnTo>
                  <a:lnTo>
                    <a:pt x="526" y="609"/>
                  </a:lnTo>
                  <a:lnTo>
                    <a:pt x="490" y="533"/>
                  </a:lnTo>
                  <a:lnTo>
                    <a:pt x="449" y="458"/>
                  </a:lnTo>
                  <a:lnTo>
                    <a:pt x="406" y="388"/>
                  </a:lnTo>
                  <a:lnTo>
                    <a:pt x="358" y="323"/>
                  </a:lnTo>
                  <a:lnTo>
                    <a:pt x="305" y="261"/>
                  </a:lnTo>
                  <a:lnTo>
                    <a:pt x="250" y="205"/>
                  </a:lnTo>
                  <a:lnTo>
                    <a:pt x="191" y="154"/>
                  </a:lnTo>
                  <a:lnTo>
                    <a:pt x="130" y="109"/>
                  </a:lnTo>
                  <a:lnTo>
                    <a:pt x="65" y="67"/>
                  </a:lnTo>
                  <a:lnTo>
                    <a:pt x="0" y="33"/>
                  </a:lnTo>
                  <a:lnTo>
                    <a:pt x="8" y="0"/>
                  </a:lnTo>
                  <a:close/>
                </a:path>
              </a:pathLst>
            </a:custGeom>
            <a:solidFill>
              <a:srgbClr val="C351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7" name="Freeform 1224"/>
            <p:cNvSpPr>
              <a:spLocks/>
            </p:cNvSpPr>
            <p:nvPr/>
          </p:nvSpPr>
          <p:spPr bwMode="auto">
            <a:xfrm>
              <a:off x="1254" y="696"/>
              <a:ext cx="647" cy="753"/>
            </a:xfrm>
            <a:custGeom>
              <a:avLst/>
              <a:gdLst>
                <a:gd name="T0" fmla="*/ 595 w 647"/>
                <a:gd name="T1" fmla="*/ 47 h 1508"/>
                <a:gd name="T2" fmla="*/ 616 w 647"/>
                <a:gd name="T3" fmla="*/ 44 h 1508"/>
                <a:gd name="T4" fmla="*/ 632 w 647"/>
                <a:gd name="T5" fmla="*/ 41 h 1508"/>
                <a:gd name="T6" fmla="*/ 642 w 647"/>
                <a:gd name="T7" fmla="*/ 39 h 1508"/>
                <a:gd name="T8" fmla="*/ 647 w 647"/>
                <a:gd name="T9" fmla="*/ 36 h 1508"/>
                <a:gd name="T10" fmla="*/ 646 w 647"/>
                <a:gd name="T11" fmla="*/ 33 h 1508"/>
                <a:gd name="T12" fmla="*/ 640 w 647"/>
                <a:gd name="T13" fmla="*/ 31 h 1508"/>
                <a:gd name="T14" fmla="*/ 630 w 647"/>
                <a:gd name="T15" fmla="*/ 28 h 1508"/>
                <a:gd name="T16" fmla="*/ 614 w 647"/>
                <a:gd name="T17" fmla="*/ 25 h 1508"/>
                <a:gd name="T18" fmla="*/ 594 w 647"/>
                <a:gd name="T19" fmla="*/ 23 h 1508"/>
                <a:gd name="T20" fmla="*/ 567 w 647"/>
                <a:gd name="T21" fmla="*/ 20 h 1508"/>
                <a:gd name="T22" fmla="*/ 536 w 647"/>
                <a:gd name="T23" fmla="*/ 18 h 1508"/>
                <a:gd name="T24" fmla="*/ 500 w 647"/>
                <a:gd name="T25" fmla="*/ 15 h 1508"/>
                <a:gd name="T26" fmla="*/ 459 w 647"/>
                <a:gd name="T27" fmla="*/ 13 h 1508"/>
                <a:gd name="T28" fmla="*/ 416 w 647"/>
                <a:gd name="T29" fmla="*/ 11 h 1508"/>
                <a:gd name="T30" fmla="*/ 368 w 647"/>
                <a:gd name="T31" fmla="*/ 9 h 1508"/>
                <a:gd name="T32" fmla="*/ 315 w 647"/>
                <a:gd name="T33" fmla="*/ 7 h 1508"/>
                <a:gd name="T34" fmla="*/ 260 w 647"/>
                <a:gd name="T35" fmla="*/ 5 h 1508"/>
                <a:gd name="T36" fmla="*/ 201 w 647"/>
                <a:gd name="T37" fmla="*/ 3 h 1508"/>
                <a:gd name="T38" fmla="*/ 140 w 647"/>
                <a:gd name="T39" fmla="*/ 2 h 1508"/>
                <a:gd name="T40" fmla="*/ 75 w 647"/>
                <a:gd name="T41" fmla="*/ 1 h 1508"/>
                <a:gd name="T42" fmla="*/ 10 w 647"/>
                <a:gd name="T43" fmla="*/ 0 h 1508"/>
                <a:gd name="T44" fmla="*/ 0 w 647"/>
                <a:gd name="T45" fmla="*/ 1 h 1508"/>
                <a:gd name="T46" fmla="*/ 64 w 647"/>
                <a:gd name="T47" fmla="*/ 2 h 1508"/>
                <a:gd name="T48" fmla="*/ 126 w 647"/>
                <a:gd name="T49" fmla="*/ 3 h 1508"/>
                <a:gd name="T50" fmla="*/ 185 w 647"/>
                <a:gd name="T51" fmla="*/ 4 h 1508"/>
                <a:gd name="T52" fmla="*/ 242 w 647"/>
                <a:gd name="T53" fmla="*/ 6 h 1508"/>
                <a:gd name="T54" fmla="*/ 295 w 647"/>
                <a:gd name="T55" fmla="*/ 7 h 1508"/>
                <a:gd name="T56" fmla="*/ 346 w 647"/>
                <a:gd name="T57" fmla="*/ 9 h 1508"/>
                <a:gd name="T58" fmla="*/ 393 w 647"/>
                <a:gd name="T59" fmla="*/ 11 h 1508"/>
                <a:gd name="T60" fmla="*/ 435 w 647"/>
                <a:gd name="T61" fmla="*/ 13 h 1508"/>
                <a:gd name="T62" fmla="*/ 475 w 647"/>
                <a:gd name="T63" fmla="*/ 16 h 1508"/>
                <a:gd name="T64" fmla="*/ 509 w 647"/>
                <a:gd name="T65" fmla="*/ 18 h 1508"/>
                <a:gd name="T66" fmla="*/ 540 w 647"/>
                <a:gd name="T67" fmla="*/ 20 h 1508"/>
                <a:gd name="T68" fmla="*/ 565 w 647"/>
                <a:gd name="T69" fmla="*/ 23 h 1508"/>
                <a:gd name="T70" fmla="*/ 585 w 647"/>
                <a:gd name="T71" fmla="*/ 25 h 1508"/>
                <a:gd name="T72" fmla="*/ 601 w 647"/>
                <a:gd name="T73" fmla="*/ 28 h 1508"/>
                <a:gd name="T74" fmla="*/ 611 w 647"/>
                <a:gd name="T75" fmla="*/ 31 h 1508"/>
                <a:gd name="T76" fmla="*/ 616 w 647"/>
                <a:gd name="T77" fmla="*/ 33 h 1508"/>
                <a:gd name="T78" fmla="*/ 616 w 647"/>
                <a:gd name="T79" fmla="*/ 36 h 1508"/>
                <a:gd name="T80" fmla="*/ 612 w 647"/>
                <a:gd name="T81" fmla="*/ 39 h 1508"/>
                <a:gd name="T82" fmla="*/ 602 w 647"/>
                <a:gd name="T83" fmla="*/ 41 h 1508"/>
                <a:gd name="T84" fmla="*/ 587 w 647"/>
                <a:gd name="T85" fmla="*/ 44 h 1508"/>
                <a:gd name="T86" fmla="*/ 567 w 647"/>
                <a:gd name="T87" fmla="*/ 46 h 1508"/>
                <a:gd name="T88" fmla="*/ 595 w 647"/>
                <a:gd name="T89" fmla="*/ 47 h 15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7" h="1508">
                  <a:moveTo>
                    <a:pt x="595" y="1508"/>
                  </a:moveTo>
                  <a:lnTo>
                    <a:pt x="616" y="1427"/>
                  </a:lnTo>
                  <a:lnTo>
                    <a:pt x="632" y="1341"/>
                  </a:lnTo>
                  <a:lnTo>
                    <a:pt x="642" y="1255"/>
                  </a:lnTo>
                  <a:lnTo>
                    <a:pt x="647" y="1168"/>
                  </a:lnTo>
                  <a:lnTo>
                    <a:pt x="646" y="1081"/>
                  </a:lnTo>
                  <a:lnTo>
                    <a:pt x="640" y="994"/>
                  </a:lnTo>
                  <a:lnTo>
                    <a:pt x="630" y="907"/>
                  </a:lnTo>
                  <a:lnTo>
                    <a:pt x="614" y="822"/>
                  </a:lnTo>
                  <a:lnTo>
                    <a:pt x="594" y="737"/>
                  </a:lnTo>
                  <a:lnTo>
                    <a:pt x="567" y="655"/>
                  </a:lnTo>
                  <a:lnTo>
                    <a:pt x="536" y="576"/>
                  </a:lnTo>
                  <a:lnTo>
                    <a:pt x="500" y="500"/>
                  </a:lnTo>
                  <a:lnTo>
                    <a:pt x="459" y="425"/>
                  </a:lnTo>
                  <a:lnTo>
                    <a:pt x="416" y="355"/>
                  </a:lnTo>
                  <a:lnTo>
                    <a:pt x="368" y="290"/>
                  </a:lnTo>
                  <a:lnTo>
                    <a:pt x="315" y="228"/>
                  </a:lnTo>
                  <a:lnTo>
                    <a:pt x="260" y="172"/>
                  </a:lnTo>
                  <a:lnTo>
                    <a:pt x="201" y="121"/>
                  </a:lnTo>
                  <a:lnTo>
                    <a:pt x="140" y="76"/>
                  </a:lnTo>
                  <a:lnTo>
                    <a:pt x="75" y="34"/>
                  </a:lnTo>
                  <a:lnTo>
                    <a:pt x="10" y="0"/>
                  </a:lnTo>
                  <a:lnTo>
                    <a:pt x="0" y="34"/>
                  </a:lnTo>
                  <a:lnTo>
                    <a:pt x="64" y="69"/>
                  </a:lnTo>
                  <a:lnTo>
                    <a:pt x="126" y="107"/>
                  </a:lnTo>
                  <a:lnTo>
                    <a:pt x="185" y="152"/>
                  </a:lnTo>
                  <a:lnTo>
                    <a:pt x="242" y="201"/>
                  </a:lnTo>
                  <a:lnTo>
                    <a:pt x="295" y="255"/>
                  </a:lnTo>
                  <a:lnTo>
                    <a:pt x="346" y="315"/>
                  </a:lnTo>
                  <a:lnTo>
                    <a:pt x="393" y="378"/>
                  </a:lnTo>
                  <a:lnTo>
                    <a:pt x="435" y="447"/>
                  </a:lnTo>
                  <a:lnTo>
                    <a:pt x="475" y="518"/>
                  </a:lnTo>
                  <a:lnTo>
                    <a:pt x="509" y="592"/>
                  </a:lnTo>
                  <a:lnTo>
                    <a:pt x="540" y="670"/>
                  </a:lnTo>
                  <a:lnTo>
                    <a:pt x="565" y="749"/>
                  </a:lnTo>
                  <a:lnTo>
                    <a:pt x="585" y="831"/>
                  </a:lnTo>
                  <a:lnTo>
                    <a:pt x="601" y="912"/>
                  </a:lnTo>
                  <a:lnTo>
                    <a:pt x="611" y="997"/>
                  </a:lnTo>
                  <a:lnTo>
                    <a:pt x="616" y="1081"/>
                  </a:lnTo>
                  <a:lnTo>
                    <a:pt x="616" y="1166"/>
                  </a:lnTo>
                  <a:lnTo>
                    <a:pt x="612" y="1251"/>
                  </a:lnTo>
                  <a:lnTo>
                    <a:pt x="602" y="1334"/>
                  </a:lnTo>
                  <a:lnTo>
                    <a:pt x="587" y="1416"/>
                  </a:lnTo>
                  <a:lnTo>
                    <a:pt x="567" y="1495"/>
                  </a:lnTo>
                  <a:lnTo>
                    <a:pt x="595" y="1508"/>
                  </a:lnTo>
                  <a:close/>
                </a:path>
              </a:pathLst>
            </a:custGeom>
            <a:solidFill>
              <a:srgbClr val="C655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8" name="Freeform 1225"/>
            <p:cNvSpPr>
              <a:spLocks/>
            </p:cNvSpPr>
            <p:nvPr/>
          </p:nvSpPr>
          <p:spPr bwMode="auto">
            <a:xfrm>
              <a:off x="1243" y="713"/>
              <a:ext cx="627" cy="730"/>
            </a:xfrm>
            <a:custGeom>
              <a:avLst/>
              <a:gdLst>
                <a:gd name="T0" fmla="*/ 11 w 627"/>
                <a:gd name="T1" fmla="*/ 0 h 1461"/>
                <a:gd name="T2" fmla="*/ 75 w 627"/>
                <a:gd name="T3" fmla="*/ 1 h 1461"/>
                <a:gd name="T4" fmla="*/ 137 w 627"/>
                <a:gd name="T5" fmla="*/ 2 h 1461"/>
                <a:gd name="T6" fmla="*/ 196 w 627"/>
                <a:gd name="T7" fmla="*/ 3 h 1461"/>
                <a:gd name="T8" fmla="*/ 253 w 627"/>
                <a:gd name="T9" fmla="*/ 5 h 1461"/>
                <a:gd name="T10" fmla="*/ 306 w 627"/>
                <a:gd name="T11" fmla="*/ 6 h 1461"/>
                <a:gd name="T12" fmla="*/ 357 w 627"/>
                <a:gd name="T13" fmla="*/ 8 h 1461"/>
                <a:gd name="T14" fmla="*/ 404 w 627"/>
                <a:gd name="T15" fmla="*/ 10 h 1461"/>
                <a:gd name="T16" fmla="*/ 446 w 627"/>
                <a:gd name="T17" fmla="*/ 12 h 1461"/>
                <a:gd name="T18" fmla="*/ 486 w 627"/>
                <a:gd name="T19" fmla="*/ 15 h 1461"/>
                <a:gd name="T20" fmla="*/ 520 w 627"/>
                <a:gd name="T21" fmla="*/ 17 h 1461"/>
                <a:gd name="T22" fmla="*/ 551 w 627"/>
                <a:gd name="T23" fmla="*/ 19 h 1461"/>
                <a:gd name="T24" fmla="*/ 576 w 627"/>
                <a:gd name="T25" fmla="*/ 22 h 1461"/>
                <a:gd name="T26" fmla="*/ 596 w 627"/>
                <a:gd name="T27" fmla="*/ 24 h 1461"/>
                <a:gd name="T28" fmla="*/ 612 w 627"/>
                <a:gd name="T29" fmla="*/ 27 h 1461"/>
                <a:gd name="T30" fmla="*/ 622 w 627"/>
                <a:gd name="T31" fmla="*/ 30 h 1461"/>
                <a:gd name="T32" fmla="*/ 627 w 627"/>
                <a:gd name="T33" fmla="*/ 32 h 1461"/>
                <a:gd name="T34" fmla="*/ 627 w 627"/>
                <a:gd name="T35" fmla="*/ 35 h 1461"/>
                <a:gd name="T36" fmla="*/ 623 w 627"/>
                <a:gd name="T37" fmla="*/ 38 h 1461"/>
                <a:gd name="T38" fmla="*/ 613 w 627"/>
                <a:gd name="T39" fmla="*/ 40 h 1461"/>
                <a:gd name="T40" fmla="*/ 598 w 627"/>
                <a:gd name="T41" fmla="*/ 43 h 1461"/>
                <a:gd name="T42" fmla="*/ 578 w 627"/>
                <a:gd name="T43" fmla="*/ 45 h 1461"/>
                <a:gd name="T44" fmla="*/ 548 w 627"/>
                <a:gd name="T45" fmla="*/ 45 h 1461"/>
                <a:gd name="T46" fmla="*/ 568 w 627"/>
                <a:gd name="T47" fmla="*/ 42 h 1461"/>
                <a:gd name="T48" fmla="*/ 584 w 627"/>
                <a:gd name="T49" fmla="*/ 40 h 1461"/>
                <a:gd name="T50" fmla="*/ 593 w 627"/>
                <a:gd name="T51" fmla="*/ 37 h 1461"/>
                <a:gd name="T52" fmla="*/ 596 w 627"/>
                <a:gd name="T53" fmla="*/ 34 h 1461"/>
                <a:gd name="T54" fmla="*/ 595 w 627"/>
                <a:gd name="T55" fmla="*/ 32 h 1461"/>
                <a:gd name="T56" fmla="*/ 589 w 627"/>
                <a:gd name="T57" fmla="*/ 29 h 1461"/>
                <a:gd name="T58" fmla="*/ 576 w 627"/>
                <a:gd name="T59" fmla="*/ 26 h 1461"/>
                <a:gd name="T60" fmla="*/ 558 w 627"/>
                <a:gd name="T61" fmla="*/ 24 h 1461"/>
                <a:gd name="T62" fmla="*/ 535 w 627"/>
                <a:gd name="T63" fmla="*/ 21 h 1461"/>
                <a:gd name="T64" fmla="*/ 507 w 627"/>
                <a:gd name="T65" fmla="*/ 19 h 1461"/>
                <a:gd name="T66" fmla="*/ 475 w 627"/>
                <a:gd name="T67" fmla="*/ 16 h 1461"/>
                <a:gd name="T68" fmla="*/ 438 w 627"/>
                <a:gd name="T69" fmla="*/ 14 h 1461"/>
                <a:gd name="T70" fmla="*/ 396 w 627"/>
                <a:gd name="T71" fmla="*/ 12 h 1461"/>
                <a:gd name="T72" fmla="*/ 349 w 627"/>
                <a:gd name="T73" fmla="*/ 10 h 1461"/>
                <a:gd name="T74" fmla="*/ 299 w 627"/>
                <a:gd name="T75" fmla="*/ 8 h 1461"/>
                <a:gd name="T76" fmla="*/ 244 w 627"/>
                <a:gd name="T77" fmla="*/ 6 h 1461"/>
                <a:gd name="T78" fmla="*/ 188 w 627"/>
                <a:gd name="T79" fmla="*/ 4 h 1461"/>
                <a:gd name="T80" fmla="*/ 128 w 627"/>
                <a:gd name="T81" fmla="*/ 3 h 1461"/>
                <a:gd name="T82" fmla="*/ 65 w 627"/>
                <a:gd name="T83" fmla="*/ 2 h 1461"/>
                <a:gd name="T84" fmla="*/ 0 w 627"/>
                <a:gd name="T85" fmla="*/ 1 h 1461"/>
                <a:gd name="T86" fmla="*/ 11 w 627"/>
                <a:gd name="T87" fmla="*/ 0 h 14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27" h="1461">
                  <a:moveTo>
                    <a:pt x="11" y="0"/>
                  </a:moveTo>
                  <a:lnTo>
                    <a:pt x="75" y="35"/>
                  </a:lnTo>
                  <a:lnTo>
                    <a:pt x="137" y="73"/>
                  </a:lnTo>
                  <a:lnTo>
                    <a:pt x="196" y="118"/>
                  </a:lnTo>
                  <a:lnTo>
                    <a:pt x="253" y="167"/>
                  </a:lnTo>
                  <a:lnTo>
                    <a:pt x="306" y="221"/>
                  </a:lnTo>
                  <a:lnTo>
                    <a:pt x="357" y="281"/>
                  </a:lnTo>
                  <a:lnTo>
                    <a:pt x="404" y="344"/>
                  </a:lnTo>
                  <a:lnTo>
                    <a:pt x="446" y="413"/>
                  </a:lnTo>
                  <a:lnTo>
                    <a:pt x="486" y="484"/>
                  </a:lnTo>
                  <a:lnTo>
                    <a:pt x="520" y="558"/>
                  </a:lnTo>
                  <a:lnTo>
                    <a:pt x="551" y="636"/>
                  </a:lnTo>
                  <a:lnTo>
                    <a:pt x="576" y="715"/>
                  </a:lnTo>
                  <a:lnTo>
                    <a:pt x="596" y="797"/>
                  </a:lnTo>
                  <a:lnTo>
                    <a:pt x="612" y="878"/>
                  </a:lnTo>
                  <a:lnTo>
                    <a:pt x="622" y="963"/>
                  </a:lnTo>
                  <a:lnTo>
                    <a:pt x="627" y="1047"/>
                  </a:lnTo>
                  <a:lnTo>
                    <a:pt x="627" y="1132"/>
                  </a:lnTo>
                  <a:lnTo>
                    <a:pt x="623" y="1217"/>
                  </a:lnTo>
                  <a:lnTo>
                    <a:pt x="613" y="1300"/>
                  </a:lnTo>
                  <a:lnTo>
                    <a:pt x="598" y="1382"/>
                  </a:lnTo>
                  <a:lnTo>
                    <a:pt x="578" y="1461"/>
                  </a:lnTo>
                  <a:lnTo>
                    <a:pt x="548" y="1447"/>
                  </a:lnTo>
                  <a:lnTo>
                    <a:pt x="568" y="1365"/>
                  </a:lnTo>
                  <a:lnTo>
                    <a:pt x="584" y="1284"/>
                  </a:lnTo>
                  <a:lnTo>
                    <a:pt x="593" y="1199"/>
                  </a:lnTo>
                  <a:lnTo>
                    <a:pt x="596" y="1114"/>
                  </a:lnTo>
                  <a:lnTo>
                    <a:pt x="595" y="1027"/>
                  </a:lnTo>
                  <a:lnTo>
                    <a:pt x="589" y="942"/>
                  </a:lnTo>
                  <a:lnTo>
                    <a:pt x="576" y="857"/>
                  </a:lnTo>
                  <a:lnTo>
                    <a:pt x="558" y="773"/>
                  </a:lnTo>
                  <a:lnTo>
                    <a:pt x="535" y="692"/>
                  </a:lnTo>
                  <a:lnTo>
                    <a:pt x="507" y="612"/>
                  </a:lnTo>
                  <a:lnTo>
                    <a:pt x="475" y="534"/>
                  </a:lnTo>
                  <a:lnTo>
                    <a:pt x="438" y="462"/>
                  </a:lnTo>
                  <a:lnTo>
                    <a:pt x="396" y="391"/>
                  </a:lnTo>
                  <a:lnTo>
                    <a:pt x="349" y="326"/>
                  </a:lnTo>
                  <a:lnTo>
                    <a:pt x="299" y="265"/>
                  </a:lnTo>
                  <a:lnTo>
                    <a:pt x="244" y="209"/>
                  </a:lnTo>
                  <a:lnTo>
                    <a:pt x="188" y="156"/>
                  </a:lnTo>
                  <a:lnTo>
                    <a:pt x="128" y="111"/>
                  </a:lnTo>
                  <a:lnTo>
                    <a:pt x="65" y="71"/>
                  </a:lnTo>
                  <a:lnTo>
                    <a:pt x="0" y="37"/>
                  </a:lnTo>
                  <a:lnTo>
                    <a:pt x="11" y="0"/>
                  </a:lnTo>
                  <a:close/>
                </a:path>
              </a:pathLst>
            </a:custGeom>
            <a:solidFill>
              <a:srgbClr val="C85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29" name="Freeform 1226"/>
            <p:cNvSpPr>
              <a:spLocks/>
            </p:cNvSpPr>
            <p:nvPr/>
          </p:nvSpPr>
          <p:spPr bwMode="auto">
            <a:xfrm>
              <a:off x="1233" y="731"/>
              <a:ext cx="606" cy="705"/>
            </a:xfrm>
            <a:custGeom>
              <a:avLst/>
              <a:gdLst>
                <a:gd name="T0" fmla="*/ 558 w 606"/>
                <a:gd name="T1" fmla="*/ 45 h 1410"/>
                <a:gd name="T2" fmla="*/ 578 w 606"/>
                <a:gd name="T3" fmla="*/ 42 h 1410"/>
                <a:gd name="T4" fmla="*/ 594 w 606"/>
                <a:gd name="T5" fmla="*/ 39 h 1410"/>
                <a:gd name="T6" fmla="*/ 603 w 606"/>
                <a:gd name="T7" fmla="*/ 37 h 1410"/>
                <a:gd name="T8" fmla="*/ 606 w 606"/>
                <a:gd name="T9" fmla="*/ 34 h 1410"/>
                <a:gd name="T10" fmla="*/ 605 w 606"/>
                <a:gd name="T11" fmla="*/ 31 h 1410"/>
                <a:gd name="T12" fmla="*/ 599 w 606"/>
                <a:gd name="T13" fmla="*/ 29 h 1410"/>
                <a:gd name="T14" fmla="*/ 586 w 606"/>
                <a:gd name="T15" fmla="*/ 26 h 1410"/>
                <a:gd name="T16" fmla="*/ 568 w 606"/>
                <a:gd name="T17" fmla="*/ 23 h 1410"/>
                <a:gd name="T18" fmla="*/ 545 w 606"/>
                <a:gd name="T19" fmla="*/ 21 h 1410"/>
                <a:gd name="T20" fmla="*/ 517 w 606"/>
                <a:gd name="T21" fmla="*/ 18 h 1410"/>
                <a:gd name="T22" fmla="*/ 485 w 606"/>
                <a:gd name="T23" fmla="*/ 16 h 1410"/>
                <a:gd name="T24" fmla="*/ 448 w 606"/>
                <a:gd name="T25" fmla="*/ 14 h 1410"/>
                <a:gd name="T26" fmla="*/ 406 w 606"/>
                <a:gd name="T27" fmla="*/ 12 h 1410"/>
                <a:gd name="T28" fmla="*/ 359 w 606"/>
                <a:gd name="T29" fmla="*/ 10 h 1410"/>
                <a:gd name="T30" fmla="*/ 309 w 606"/>
                <a:gd name="T31" fmla="*/ 8 h 1410"/>
                <a:gd name="T32" fmla="*/ 254 w 606"/>
                <a:gd name="T33" fmla="*/ 6 h 1410"/>
                <a:gd name="T34" fmla="*/ 198 w 606"/>
                <a:gd name="T35" fmla="*/ 4 h 1410"/>
                <a:gd name="T36" fmla="*/ 138 w 606"/>
                <a:gd name="T37" fmla="*/ 3 h 1410"/>
                <a:gd name="T38" fmla="*/ 75 w 606"/>
                <a:gd name="T39" fmla="*/ 2 h 1410"/>
                <a:gd name="T40" fmla="*/ 10 w 606"/>
                <a:gd name="T41" fmla="*/ 0 h 1410"/>
                <a:gd name="T42" fmla="*/ 0 w 606"/>
                <a:gd name="T43" fmla="*/ 2 h 1410"/>
                <a:gd name="T44" fmla="*/ 62 w 606"/>
                <a:gd name="T45" fmla="*/ 3 h 1410"/>
                <a:gd name="T46" fmla="*/ 121 w 606"/>
                <a:gd name="T47" fmla="*/ 4 h 1410"/>
                <a:gd name="T48" fmla="*/ 179 w 606"/>
                <a:gd name="T49" fmla="*/ 5 h 1410"/>
                <a:gd name="T50" fmla="*/ 235 w 606"/>
                <a:gd name="T51" fmla="*/ 7 h 1410"/>
                <a:gd name="T52" fmla="*/ 287 w 606"/>
                <a:gd name="T53" fmla="*/ 9 h 1410"/>
                <a:gd name="T54" fmla="*/ 335 w 606"/>
                <a:gd name="T55" fmla="*/ 10 h 1410"/>
                <a:gd name="T56" fmla="*/ 380 w 606"/>
                <a:gd name="T57" fmla="*/ 12 h 1410"/>
                <a:gd name="T58" fmla="*/ 420 w 606"/>
                <a:gd name="T59" fmla="*/ 14 h 1410"/>
                <a:gd name="T60" fmla="*/ 456 w 606"/>
                <a:gd name="T61" fmla="*/ 17 h 1410"/>
                <a:gd name="T62" fmla="*/ 488 w 606"/>
                <a:gd name="T63" fmla="*/ 19 h 1410"/>
                <a:gd name="T64" fmla="*/ 514 w 606"/>
                <a:gd name="T65" fmla="*/ 21 h 1410"/>
                <a:gd name="T66" fmla="*/ 537 w 606"/>
                <a:gd name="T67" fmla="*/ 24 h 1410"/>
                <a:gd name="T68" fmla="*/ 554 w 606"/>
                <a:gd name="T69" fmla="*/ 26 h 1410"/>
                <a:gd name="T70" fmla="*/ 565 w 606"/>
                <a:gd name="T71" fmla="*/ 29 h 1410"/>
                <a:gd name="T72" fmla="*/ 572 w 606"/>
                <a:gd name="T73" fmla="*/ 31 h 1410"/>
                <a:gd name="T74" fmla="*/ 574 w 606"/>
                <a:gd name="T75" fmla="*/ 34 h 1410"/>
                <a:gd name="T76" fmla="*/ 569 w 606"/>
                <a:gd name="T77" fmla="*/ 37 h 1410"/>
                <a:gd name="T78" fmla="*/ 561 w 606"/>
                <a:gd name="T79" fmla="*/ 39 h 1410"/>
                <a:gd name="T80" fmla="*/ 547 w 606"/>
                <a:gd name="T81" fmla="*/ 42 h 1410"/>
                <a:gd name="T82" fmla="*/ 527 w 606"/>
                <a:gd name="T83" fmla="*/ 44 h 1410"/>
                <a:gd name="T84" fmla="*/ 558 w 606"/>
                <a:gd name="T85" fmla="*/ 45 h 14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6" h="1410">
                  <a:moveTo>
                    <a:pt x="558" y="1410"/>
                  </a:moveTo>
                  <a:lnTo>
                    <a:pt x="578" y="1328"/>
                  </a:lnTo>
                  <a:lnTo>
                    <a:pt x="594" y="1247"/>
                  </a:lnTo>
                  <a:lnTo>
                    <a:pt x="603" y="1162"/>
                  </a:lnTo>
                  <a:lnTo>
                    <a:pt x="606" y="1077"/>
                  </a:lnTo>
                  <a:lnTo>
                    <a:pt x="605" y="990"/>
                  </a:lnTo>
                  <a:lnTo>
                    <a:pt x="599" y="905"/>
                  </a:lnTo>
                  <a:lnTo>
                    <a:pt x="586" y="820"/>
                  </a:lnTo>
                  <a:lnTo>
                    <a:pt x="568" y="736"/>
                  </a:lnTo>
                  <a:lnTo>
                    <a:pt x="545" y="655"/>
                  </a:lnTo>
                  <a:lnTo>
                    <a:pt x="517" y="575"/>
                  </a:lnTo>
                  <a:lnTo>
                    <a:pt x="485" y="497"/>
                  </a:lnTo>
                  <a:lnTo>
                    <a:pt x="448" y="425"/>
                  </a:lnTo>
                  <a:lnTo>
                    <a:pt x="406" y="354"/>
                  </a:lnTo>
                  <a:lnTo>
                    <a:pt x="359" y="289"/>
                  </a:lnTo>
                  <a:lnTo>
                    <a:pt x="309" y="228"/>
                  </a:lnTo>
                  <a:lnTo>
                    <a:pt x="254" y="172"/>
                  </a:lnTo>
                  <a:lnTo>
                    <a:pt x="198" y="119"/>
                  </a:lnTo>
                  <a:lnTo>
                    <a:pt x="138" y="74"/>
                  </a:lnTo>
                  <a:lnTo>
                    <a:pt x="75" y="34"/>
                  </a:lnTo>
                  <a:lnTo>
                    <a:pt x="10" y="0"/>
                  </a:lnTo>
                  <a:lnTo>
                    <a:pt x="0" y="39"/>
                  </a:lnTo>
                  <a:lnTo>
                    <a:pt x="62" y="72"/>
                  </a:lnTo>
                  <a:lnTo>
                    <a:pt x="121" y="110"/>
                  </a:lnTo>
                  <a:lnTo>
                    <a:pt x="179" y="153"/>
                  </a:lnTo>
                  <a:lnTo>
                    <a:pt x="235" y="202"/>
                  </a:lnTo>
                  <a:lnTo>
                    <a:pt x="287" y="257"/>
                  </a:lnTo>
                  <a:lnTo>
                    <a:pt x="335" y="316"/>
                  </a:lnTo>
                  <a:lnTo>
                    <a:pt x="380" y="380"/>
                  </a:lnTo>
                  <a:lnTo>
                    <a:pt x="420" y="447"/>
                  </a:lnTo>
                  <a:lnTo>
                    <a:pt x="456" y="517"/>
                  </a:lnTo>
                  <a:lnTo>
                    <a:pt x="488" y="592"/>
                  </a:lnTo>
                  <a:lnTo>
                    <a:pt x="514" y="668"/>
                  </a:lnTo>
                  <a:lnTo>
                    <a:pt x="537" y="747"/>
                  </a:lnTo>
                  <a:lnTo>
                    <a:pt x="554" y="827"/>
                  </a:lnTo>
                  <a:lnTo>
                    <a:pt x="565" y="908"/>
                  </a:lnTo>
                  <a:lnTo>
                    <a:pt x="572" y="992"/>
                  </a:lnTo>
                  <a:lnTo>
                    <a:pt x="574" y="1075"/>
                  </a:lnTo>
                  <a:lnTo>
                    <a:pt x="569" y="1156"/>
                  </a:lnTo>
                  <a:lnTo>
                    <a:pt x="561" y="1238"/>
                  </a:lnTo>
                  <a:lnTo>
                    <a:pt x="547" y="1318"/>
                  </a:lnTo>
                  <a:lnTo>
                    <a:pt x="527" y="1395"/>
                  </a:lnTo>
                  <a:lnTo>
                    <a:pt x="558" y="1410"/>
                  </a:lnTo>
                  <a:close/>
                </a:path>
              </a:pathLst>
            </a:custGeom>
            <a:solidFill>
              <a:srgbClr val="CB5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0" name="Freeform 1227"/>
            <p:cNvSpPr>
              <a:spLocks/>
            </p:cNvSpPr>
            <p:nvPr/>
          </p:nvSpPr>
          <p:spPr bwMode="auto">
            <a:xfrm>
              <a:off x="1222" y="751"/>
              <a:ext cx="585" cy="678"/>
            </a:xfrm>
            <a:custGeom>
              <a:avLst/>
              <a:gdLst>
                <a:gd name="T0" fmla="*/ 11 w 585"/>
                <a:gd name="T1" fmla="*/ 0 h 1356"/>
                <a:gd name="T2" fmla="*/ 73 w 585"/>
                <a:gd name="T3" fmla="*/ 2 h 1356"/>
                <a:gd name="T4" fmla="*/ 132 w 585"/>
                <a:gd name="T5" fmla="*/ 3 h 1356"/>
                <a:gd name="T6" fmla="*/ 190 w 585"/>
                <a:gd name="T7" fmla="*/ 4 h 1356"/>
                <a:gd name="T8" fmla="*/ 246 w 585"/>
                <a:gd name="T9" fmla="*/ 6 h 1356"/>
                <a:gd name="T10" fmla="*/ 298 w 585"/>
                <a:gd name="T11" fmla="*/ 7 h 1356"/>
                <a:gd name="T12" fmla="*/ 346 w 585"/>
                <a:gd name="T13" fmla="*/ 9 h 1356"/>
                <a:gd name="T14" fmla="*/ 391 w 585"/>
                <a:gd name="T15" fmla="*/ 11 h 1356"/>
                <a:gd name="T16" fmla="*/ 431 w 585"/>
                <a:gd name="T17" fmla="*/ 13 h 1356"/>
                <a:gd name="T18" fmla="*/ 467 w 585"/>
                <a:gd name="T19" fmla="*/ 15 h 1356"/>
                <a:gd name="T20" fmla="*/ 499 w 585"/>
                <a:gd name="T21" fmla="*/ 18 h 1356"/>
                <a:gd name="T22" fmla="*/ 525 w 585"/>
                <a:gd name="T23" fmla="*/ 20 h 1356"/>
                <a:gd name="T24" fmla="*/ 548 w 585"/>
                <a:gd name="T25" fmla="*/ 23 h 1356"/>
                <a:gd name="T26" fmla="*/ 565 w 585"/>
                <a:gd name="T27" fmla="*/ 25 h 1356"/>
                <a:gd name="T28" fmla="*/ 576 w 585"/>
                <a:gd name="T29" fmla="*/ 28 h 1356"/>
                <a:gd name="T30" fmla="*/ 583 w 585"/>
                <a:gd name="T31" fmla="*/ 30 h 1356"/>
                <a:gd name="T32" fmla="*/ 585 w 585"/>
                <a:gd name="T33" fmla="*/ 33 h 1356"/>
                <a:gd name="T34" fmla="*/ 580 w 585"/>
                <a:gd name="T35" fmla="*/ 35 h 1356"/>
                <a:gd name="T36" fmla="*/ 572 w 585"/>
                <a:gd name="T37" fmla="*/ 38 h 1356"/>
                <a:gd name="T38" fmla="*/ 558 w 585"/>
                <a:gd name="T39" fmla="*/ 40 h 1356"/>
                <a:gd name="T40" fmla="*/ 538 w 585"/>
                <a:gd name="T41" fmla="*/ 43 h 1356"/>
                <a:gd name="T42" fmla="*/ 506 w 585"/>
                <a:gd name="T43" fmla="*/ 42 h 1356"/>
                <a:gd name="T44" fmla="*/ 524 w 585"/>
                <a:gd name="T45" fmla="*/ 40 h 1356"/>
                <a:gd name="T46" fmla="*/ 538 w 585"/>
                <a:gd name="T47" fmla="*/ 37 h 1356"/>
                <a:gd name="T48" fmla="*/ 547 w 585"/>
                <a:gd name="T49" fmla="*/ 35 h 1356"/>
                <a:gd name="T50" fmla="*/ 549 w 585"/>
                <a:gd name="T51" fmla="*/ 32 h 1356"/>
                <a:gd name="T52" fmla="*/ 547 w 585"/>
                <a:gd name="T53" fmla="*/ 30 h 1356"/>
                <a:gd name="T54" fmla="*/ 540 w 585"/>
                <a:gd name="T55" fmla="*/ 27 h 1356"/>
                <a:gd name="T56" fmla="*/ 525 w 585"/>
                <a:gd name="T57" fmla="*/ 24 h 1356"/>
                <a:gd name="T58" fmla="*/ 506 w 585"/>
                <a:gd name="T59" fmla="*/ 22 h 1356"/>
                <a:gd name="T60" fmla="*/ 482 w 585"/>
                <a:gd name="T61" fmla="*/ 20 h 1356"/>
                <a:gd name="T62" fmla="*/ 452 w 585"/>
                <a:gd name="T63" fmla="*/ 17 h 1356"/>
                <a:gd name="T64" fmla="*/ 418 w 585"/>
                <a:gd name="T65" fmla="*/ 15 h 1356"/>
                <a:gd name="T66" fmla="*/ 378 w 585"/>
                <a:gd name="T67" fmla="*/ 13 h 1356"/>
                <a:gd name="T68" fmla="*/ 335 w 585"/>
                <a:gd name="T69" fmla="*/ 11 h 1356"/>
                <a:gd name="T70" fmla="*/ 287 w 585"/>
                <a:gd name="T71" fmla="*/ 9 h 1356"/>
                <a:gd name="T72" fmla="*/ 236 w 585"/>
                <a:gd name="T73" fmla="*/ 7 h 1356"/>
                <a:gd name="T74" fmla="*/ 180 w 585"/>
                <a:gd name="T75" fmla="*/ 5 h 1356"/>
                <a:gd name="T76" fmla="*/ 123 w 585"/>
                <a:gd name="T77" fmla="*/ 4 h 1356"/>
                <a:gd name="T78" fmla="*/ 62 w 585"/>
                <a:gd name="T79" fmla="*/ 3 h 1356"/>
                <a:gd name="T80" fmla="*/ 0 w 585"/>
                <a:gd name="T81" fmla="*/ 2 h 1356"/>
                <a:gd name="T82" fmla="*/ 11 w 585"/>
                <a:gd name="T83" fmla="*/ 0 h 1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5" h="1356">
                  <a:moveTo>
                    <a:pt x="11" y="0"/>
                  </a:moveTo>
                  <a:lnTo>
                    <a:pt x="73" y="33"/>
                  </a:lnTo>
                  <a:lnTo>
                    <a:pt x="132" y="71"/>
                  </a:lnTo>
                  <a:lnTo>
                    <a:pt x="190" y="114"/>
                  </a:lnTo>
                  <a:lnTo>
                    <a:pt x="246" y="163"/>
                  </a:lnTo>
                  <a:lnTo>
                    <a:pt x="298" y="218"/>
                  </a:lnTo>
                  <a:lnTo>
                    <a:pt x="346" y="277"/>
                  </a:lnTo>
                  <a:lnTo>
                    <a:pt x="391" y="341"/>
                  </a:lnTo>
                  <a:lnTo>
                    <a:pt x="431" y="408"/>
                  </a:lnTo>
                  <a:lnTo>
                    <a:pt x="467" y="478"/>
                  </a:lnTo>
                  <a:lnTo>
                    <a:pt x="499" y="553"/>
                  </a:lnTo>
                  <a:lnTo>
                    <a:pt x="525" y="629"/>
                  </a:lnTo>
                  <a:lnTo>
                    <a:pt x="548" y="708"/>
                  </a:lnTo>
                  <a:lnTo>
                    <a:pt x="565" y="788"/>
                  </a:lnTo>
                  <a:lnTo>
                    <a:pt x="576" y="869"/>
                  </a:lnTo>
                  <a:lnTo>
                    <a:pt x="583" y="953"/>
                  </a:lnTo>
                  <a:lnTo>
                    <a:pt x="585" y="1036"/>
                  </a:lnTo>
                  <a:lnTo>
                    <a:pt x="580" y="1117"/>
                  </a:lnTo>
                  <a:lnTo>
                    <a:pt x="572" y="1199"/>
                  </a:lnTo>
                  <a:lnTo>
                    <a:pt x="558" y="1279"/>
                  </a:lnTo>
                  <a:lnTo>
                    <a:pt x="538" y="1356"/>
                  </a:lnTo>
                  <a:lnTo>
                    <a:pt x="506" y="1342"/>
                  </a:lnTo>
                  <a:lnTo>
                    <a:pt x="524" y="1262"/>
                  </a:lnTo>
                  <a:lnTo>
                    <a:pt x="538" y="1181"/>
                  </a:lnTo>
                  <a:lnTo>
                    <a:pt x="547" y="1099"/>
                  </a:lnTo>
                  <a:lnTo>
                    <a:pt x="549" y="1016"/>
                  </a:lnTo>
                  <a:lnTo>
                    <a:pt x="547" y="933"/>
                  </a:lnTo>
                  <a:lnTo>
                    <a:pt x="540" y="849"/>
                  </a:lnTo>
                  <a:lnTo>
                    <a:pt x="525" y="768"/>
                  </a:lnTo>
                  <a:lnTo>
                    <a:pt x="506" y="687"/>
                  </a:lnTo>
                  <a:lnTo>
                    <a:pt x="482" y="609"/>
                  </a:lnTo>
                  <a:lnTo>
                    <a:pt x="452" y="533"/>
                  </a:lnTo>
                  <a:lnTo>
                    <a:pt x="418" y="460"/>
                  </a:lnTo>
                  <a:lnTo>
                    <a:pt x="378" y="390"/>
                  </a:lnTo>
                  <a:lnTo>
                    <a:pt x="335" y="324"/>
                  </a:lnTo>
                  <a:lnTo>
                    <a:pt x="287" y="265"/>
                  </a:lnTo>
                  <a:lnTo>
                    <a:pt x="236" y="209"/>
                  </a:lnTo>
                  <a:lnTo>
                    <a:pt x="180" y="158"/>
                  </a:lnTo>
                  <a:lnTo>
                    <a:pt x="123" y="113"/>
                  </a:lnTo>
                  <a:lnTo>
                    <a:pt x="62" y="73"/>
                  </a:lnTo>
                  <a:lnTo>
                    <a:pt x="0" y="40"/>
                  </a:lnTo>
                  <a:lnTo>
                    <a:pt x="11" y="0"/>
                  </a:lnTo>
                  <a:close/>
                </a:path>
              </a:pathLst>
            </a:custGeom>
            <a:solidFill>
              <a:srgbClr val="CE6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1" name="Freeform 1228"/>
            <p:cNvSpPr>
              <a:spLocks/>
            </p:cNvSpPr>
            <p:nvPr/>
          </p:nvSpPr>
          <p:spPr bwMode="auto">
            <a:xfrm>
              <a:off x="1209" y="771"/>
              <a:ext cx="562" cy="650"/>
            </a:xfrm>
            <a:custGeom>
              <a:avLst/>
              <a:gdLst>
                <a:gd name="T0" fmla="*/ 519 w 562"/>
                <a:gd name="T1" fmla="*/ 40 h 1302"/>
                <a:gd name="T2" fmla="*/ 537 w 562"/>
                <a:gd name="T3" fmla="*/ 38 h 1302"/>
                <a:gd name="T4" fmla="*/ 551 w 562"/>
                <a:gd name="T5" fmla="*/ 35 h 1302"/>
                <a:gd name="T6" fmla="*/ 560 w 562"/>
                <a:gd name="T7" fmla="*/ 33 h 1302"/>
                <a:gd name="T8" fmla="*/ 562 w 562"/>
                <a:gd name="T9" fmla="*/ 30 h 1302"/>
                <a:gd name="T10" fmla="*/ 560 w 562"/>
                <a:gd name="T11" fmla="*/ 27 h 1302"/>
                <a:gd name="T12" fmla="*/ 553 w 562"/>
                <a:gd name="T13" fmla="*/ 25 h 1302"/>
                <a:gd name="T14" fmla="*/ 538 w 562"/>
                <a:gd name="T15" fmla="*/ 22 h 1302"/>
                <a:gd name="T16" fmla="*/ 519 w 562"/>
                <a:gd name="T17" fmla="*/ 20 h 1302"/>
                <a:gd name="T18" fmla="*/ 495 w 562"/>
                <a:gd name="T19" fmla="*/ 17 h 1302"/>
                <a:gd name="T20" fmla="*/ 465 w 562"/>
                <a:gd name="T21" fmla="*/ 15 h 1302"/>
                <a:gd name="T22" fmla="*/ 431 w 562"/>
                <a:gd name="T23" fmla="*/ 13 h 1302"/>
                <a:gd name="T24" fmla="*/ 391 w 562"/>
                <a:gd name="T25" fmla="*/ 10 h 1302"/>
                <a:gd name="T26" fmla="*/ 348 w 562"/>
                <a:gd name="T27" fmla="*/ 8 h 1302"/>
                <a:gd name="T28" fmla="*/ 300 w 562"/>
                <a:gd name="T29" fmla="*/ 7 h 1302"/>
                <a:gd name="T30" fmla="*/ 249 w 562"/>
                <a:gd name="T31" fmla="*/ 5 h 1302"/>
                <a:gd name="T32" fmla="*/ 193 w 562"/>
                <a:gd name="T33" fmla="*/ 3 h 1302"/>
                <a:gd name="T34" fmla="*/ 136 w 562"/>
                <a:gd name="T35" fmla="*/ 2 h 1302"/>
                <a:gd name="T36" fmla="*/ 75 w 562"/>
                <a:gd name="T37" fmla="*/ 1 h 1302"/>
                <a:gd name="T38" fmla="*/ 13 w 562"/>
                <a:gd name="T39" fmla="*/ 0 h 1302"/>
                <a:gd name="T40" fmla="*/ 0 w 562"/>
                <a:gd name="T41" fmla="*/ 1 h 1302"/>
                <a:gd name="T42" fmla="*/ 61 w 562"/>
                <a:gd name="T43" fmla="*/ 2 h 1302"/>
                <a:gd name="T44" fmla="*/ 119 w 562"/>
                <a:gd name="T45" fmla="*/ 3 h 1302"/>
                <a:gd name="T46" fmla="*/ 174 w 562"/>
                <a:gd name="T47" fmla="*/ 4 h 1302"/>
                <a:gd name="T48" fmla="*/ 226 w 562"/>
                <a:gd name="T49" fmla="*/ 6 h 1302"/>
                <a:gd name="T50" fmla="*/ 275 w 562"/>
                <a:gd name="T51" fmla="*/ 8 h 1302"/>
                <a:gd name="T52" fmla="*/ 321 w 562"/>
                <a:gd name="T53" fmla="*/ 9 h 1302"/>
                <a:gd name="T54" fmla="*/ 362 w 562"/>
                <a:gd name="T55" fmla="*/ 11 h 1302"/>
                <a:gd name="T56" fmla="*/ 400 w 562"/>
                <a:gd name="T57" fmla="*/ 13 h 1302"/>
                <a:gd name="T58" fmla="*/ 432 w 562"/>
                <a:gd name="T59" fmla="*/ 16 h 1302"/>
                <a:gd name="T60" fmla="*/ 461 w 562"/>
                <a:gd name="T61" fmla="*/ 18 h 1302"/>
                <a:gd name="T62" fmla="*/ 485 w 562"/>
                <a:gd name="T63" fmla="*/ 20 h 1302"/>
                <a:gd name="T64" fmla="*/ 502 w 562"/>
                <a:gd name="T65" fmla="*/ 23 h 1302"/>
                <a:gd name="T66" fmla="*/ 516 w 562"/>
                <a:gd name="T67" fmla="*/ 25 h 1302"/>
                <a:gd name="T68" fmla="*/ 523 w 562"/>
                <a:gd name="T69" fmla="*/ 27 h 1302"/>
                <a:gd name="T70" fmla="*/ 526 w 562"/>
                <a:gd name="T71" fmla="*/ 30 h 1302"/>
                <a:gd name="T72" fmla="*/ 523 w 562"/>
                <a:gd name="T73" fmla="*/ 32 h 1302"/>
                <a:gd name="T74" fmla="*/ 514 w 562"/>
                <a:gd name="T75" fmla="*/ 35 h 1302"/>
                <a:gd name="T76" fmla="*/ 502 w 562"/>
                <a:gd name="T77" fmla="*/ 37 h 1302"/>
                <a:gd name="T78" fmla="*/ 483 w 562"/>
                <a:gd name="T79" fmla="*/ 40 h 1302"/>
                <a:gd name="T80" fmla="*/ 519 w 562"/>
                <a:gd name="T81" fmla="*/ 40 h 13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62" h="1302">
                  <a:moveTo>
                    <a:pt x="519" y="1302"/>
                  </a:moveTo>
                  <a:lnTo>
                    <a:pt x="537" y="1222"/>
                  </a:lnTo>
                  <a:lnTo>
                    <a:pt x="551" y="1141"/>
                  </a:lnTo>
                  <a:lnTo>
                    <a:pt x="560" y="1059"/>
                  </a:lnTo>
                  <a:lnTo>
                    <a:pt x="562" y="976"/>
                  </a:lnTo>
                  <a:lnTo>
                    <a:pt x="560" y="893"/>
                  </a:lnTo>
                  <a:lnTo>
                    <a:pt x="553" y="809"/>
                  </a:lnTo>
                  <a:lnTo>
                    <a:pt x="538" y="728"/>
                  </a:lnTo>
                  <a:lnTo>
                    <a:pt x="519" y="647"/>
                  </a:lnTo>
                  <a:lnTo>
                    <a:pt x="495" y="569"/>
                  </a:lnTo>
                  <a:lnTo>
                    <a:pt x="465" y="493"/>
                  </a:lnTo>
                  <a:lnTo>
                    <a:pt x="431" y="420"/>
                  </a:lnTo>
                  <a:lnTo>
                    <a:pt x="391" y="350"/>
                  </a:lnTo>
                  <a:lnTo>
                    <a:pt x="348" y="284"/>
                  </a:lnTo>
                  <a:lnTo>
                    <a:pt x="300" y="225"/>
                  </a:lnTo>
                  <a:lnTo>
                    <a:pt x="249" y="169"/>
                  </a:lnTo>
                  <a:lnTo>
                    <a:pt x="193" y="118"/>
                  </a:lnTo>
                  <a:lnTo>
                    <a:pt x="136" y="73"/>
                  </a:lnTo>
                  <a:lnTo>
                    <a:pt x="75" y="33"/>
                  </a:lnTo>
                  <a:lnTo>
                    <a:pt x="13" y="0"/>
                  </a:lnTo>
                  <a:lnTo>
                    <a:pt x="0" y="42"/>
                  </a:lnTo>
                  <a:lnTo>
                    <a:pt x="61" y="74"/>
                  </a:lnTo>
                  <a:lnTo>
                    <a:pt x="119" y="111"/>
                  </a:lnTo>
                  <a:lnTo>
                    <a:pt x="174" y="154"/>
                  </a:lnTo>
                  <a:lnTo>
                    <a:pt x="226" y="203"/>
                  </a:lnTo>
                  <a:lnTo>
                    <a:pt x="275" y="256"/>
                  </a:lnTo>
                  <a:lnTo>
                    <a:pt x="321" y="315"/>
                  </a:lnTo>
                  <a:lnTo>
                    <a:pt x="362" y="377"/>
                  </a:lnTo>
                  <a:lnTo>
                    <a:pt x="400" y="444"/>
                  </a:lnTo>
                  <a:lnTo>
                    <a:pt x="432" y="513"/>
                  </a:lnTo>
                  <a:lnTo>
                    <a:pt x="461" y="585"/>
                  </a:lnTo>
                  <a:lnTo>
                    <a:pt x="485" y="661"/>
                  </a:lnTo>
                  <a:lnTo>
                    <a:pt x="502" y="737"/>
                  </a:lnTo>
                  <a:lnTo>
                    <a:pt x="516" y="817"/>
                  </a:lnTo>
                  <a:lnTo>
                    <a:pt x="523" y="895"/>
                  </a:lnTo>
                  <a:lnTo>
                    <a:pt x="526" y="974"/>
                  </a:lnTo>
                  <a:lnTo>
                    <a:pt x="523" y="1054"/>
                  </a:lnTo>
                  <a:lnTo>
                    <a:pt x="514" y="1132"/>
                  </a:lnTo>
                  <a:lnTo>
                    <a:pt x="502" y="1210"/>
                  </a:lnTo>
                  <a:lnTo>
                    <a:pt x="483" y="1286"/>
                  </a:lnTo>
                  <a:lnTo>
                    <a:pt x="519" y="1302"/>
                  </a:lnTo>
                  <a:close/>
                </a:path>
              </a:pathLst>
            </a:custGeom>
            <a:solidFill>
              <a:srgbClr val="D06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2" name="Freeform 1229"/>
            <p:cNvSpPr>
              <a:spLocks/>
            </p:cNvSpPr>
            <p:nvPr/>
          </p:nvSpPr>
          <p:spPr bwMode="auto">
            <a:xfrm>
              <a:off x="1196" y="791"/>
              <a:ext cx="539" cy="622"/>
            </a:xfrm>
            <a:custGeom>
              <a:avLst/>
              <a:gdLst>
                <a:gd name="T0" fmla="*/ 13 w 539"/>
                <a:gd name="T1" fmla="*/ 0 h 1244"/>
                <a:gd name="T2" fmla="*/ 74 w 539"/>
                <a:gd name="T3" fmla="*/ 1 h 1244"/>
                <a:gd name="T4" fmla="*/ 132 w 539"/>
                <a:gd name="T5" fmla="*/ 3 h 1244"/>
                <a:gd name="T6" fmla="*/ 187 w 539"/>
                <a:gd name="T7" fmla="*/ 4 h 1244"/>
                <a:gd name="T8" fmla="*/ 239 w 539"/>
                <a:gd name="T9" fmla="*/ 6 h 1244"/>
                <a:gd name="T10" fmla="*/ 288 w 539"/>
                <a:gd name="T11" fmla="*/ 7 h 1244"/>
                <a:gd name="T12" fmla="*/ 334 w 539"/>
                <a:gd name="T13" fmla="*/ 9 h 1244"/>
                <a:gd name="T14" fmla="*/ 375 w 539"/>
                <a:gd name="T15" fmla="*/ 11 h 1244"/>
                <a:gd name="T16" fmla="*/ 413 w 539"/>
                <a:gd name="T17" fmla="*/ 13 h 1244"/>
                <a:gd name="T18" fmla="*/ 445 w 539"/>
                <a:gd name="T19" fmla="*/ 15 h 1244"/>
                <a:gd name="T20" fmla="*/ 474 w 539"/>
                <a:gd name="T21" fmla="*/ 17 h 1244"/>
                <a:gd name="T22" fmla="*/ 498 w 539"/>
                <a:gd name="T23" fmla="*/ 20 h 1244"/>
                <a:gd name="T24" fmla="*/ 515 w 539"/>
                <a:gd name="T25" fmla="*/ 22 h 1244"/>
                <a:gd name="T26" fmla="*/ 529 w 539"/>
                <a:gd name="T27" fmla="*/ 25 h 1244"/>
                <a:gd name="T28" fmla="*/ 536 w 539"/>
                <a:gd name="T29" fmla="*/ 27 h 1244"/>
                <a:gd name="T30" fmla="*/ 539 w 539"/>
                <a:gd name="T31" fmla="*/ 30 h 1244"/>
                <a:gd name="T32" fmla="*/ 536 w 539"/>
                <a:gd name="T33" fmla="*/ 32 h 1244"/>
                <a:gd name="T34" fmla="*/ 527 w 539"/>
                <a:gd name="T35" fmla="*/ 35 h 1244"/>
                <a:gd name="T36" fmla="*/ 515 w 539"/>
                <a:gd name="T37" fmla="*/ 37 h 1244"/>
                <a:gd name="T38" fmla="*/ 496 w 539"/>
                <a:gd name="T39" fmla="*/ 39 h 1244"/>
                <a:gd name="T40" fmla="*/ 460 w 539"/>
                <a:gd name="T41" fmla="*/ 39 h 1244"/>
                <a:gd name="T42" fmla="*/ 476 w 539"/>
                <a:gd name="T43" fmla="*/ 37 h 1244"/>
                <a:gd name="T44" fmla="*/ 489 w 539"/>
                <a:gd name="T45" fmla="*/ 34 h 1244"/>
                <a:gd name="T46" fmla="*/ 498 w 539"/>
                <a:gd name="T47" fmla="*/ 32 h 1244"/>
                <a:gd name="T48" fmla="*/ 499 w 539"/>
                <a:gd name="T49" fmla="*/ 30 h 1244"/>
                <a:gd name="T50" fmla="*/ 498 w 539"/>
                <a:gd name="T51" fmla="*/ 27 h 1244"/>
                <a:gd name="T52" fmla="*/ 489 w 539"/>
                <a:gd name="T53" fmla="*/ 25 h 1244"/>
                <a:gd name="T54" fmla="*/ 478 w 539"/>
                <a:gd name="T55" fmla="*/ 23 h 1244"/>
                <a:gd name="T56" fmla="*/ 460 w 539"/>
                <a:gd name="T57" fmla="*/ 20 h 1244"/>
                <a:gd name="T58" fmla="*/ 438 w 539"/>
                <a:gd name="T59" fmla="*/ 18 h 1244"/>
                <a:gd name="T60" fmla="*/ 411 w 539"/>
                <a:gd name="T61" fmla="*/ 16 h 1244"/>
                <a:gd name="T62" fmla="*/ 380 w 539"/>
                <a:gd name="T63" fmla="*/ 14 h 1244"/>
                <a:gd name="T64" fmla="*/ 344 w 539"/>
                <a:gd name="T65" fmla="*/ 12 h 1244"/>
                <a:gd name="T66" fmla="*/ 304 w 539"/>
                <a:gd name="T67" fmla="*/ 10 h 1244"/>
                <a:gd name="T68" fmla="*/ 262 w 539"/>
                <a:gd name="T69" fmla="*/ 8 h 1244"/>
                <a:gd name="T70" fmla="*/ 215 w 539"/>
                <a:gd name="T71" fmla="*/ 7 h 1244"/>
                <a:gd name="T72" fmla="*/ 166 w 539"/>
                <a:gd name="T73" fmla="*/ 5 h 1244"/>
                <a:gd name="T74" fmla="*/ 112 w 539"/>
                <a:gd name="T75" fmla="*/ 4 h 1244"/>
                <a:gd name="T76" fmla="*/ 57 w 539"/>
                <a:gd name="T77" fmla="*/ 3 h 1244"/>
                <a:gd name="T78" fmla="*/ 0 w 539"/>
                <a:gd name="T79" fmla="*/ 2 h 1244"/>
                <a:gd name="T80" fmla="*/ 13 w 539"/>
                <a:gd name="T81" fmla="*/ 0 h 124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39" h="1244">
                  <a:moveTo>
                    <a:pt x="13" y="0"/>
                  </a:moveTo>
                  <a:lnTo>
                    <a:pt x="74" y="32"/>
                  </a:lnTo>
                  <a:lnTo>
                    <a:pt x="132" y="69"/>
                  </a:lnTo>
                  <a:lnTo>
                    <a:pt x="187" y="112"/>
                  </a:lnTo>
                  <a:lnTo>
                    <a:pt x="239" y="161"/>
                  </a:lnTo>
                  <a:lnTo>
                    <a:pt x="288" y="214"/>
                  </a:lnTo>
                  <a:lnTo>
                    <a:pt x="334" y="273"/>
                  </a:lnTo>
                  <a:lnTo>
                    <a:pt x="375" y="335"/>
                  </a:lnTo>
                  <a:lnTo>
                    <a:pt x="413" y="402"/>
                  </a:lnTo>
                  <a:lnTo>
                    <a:pt x="445" y="471"/>
                  </a:lnTo>
                  <a:lnTo>
                    <a:pt x="474" y="543"/>
                  </a:lnTo>
                  <a:lnTo>
                    <a:pt x="498" y="619"/>
                  </a:lnTo>
                  <a:lnTo>
                    <a:pt x="515" y="695"/>
                  </a:lnTo>
                  <a:lnTo>
                    <a:pt x="529" y="775"/>
                  </a:lnTo>
                  <a:lnTo>
                    <a:pt x="536" y="853"/>
                  </a:lnTo>
                  <a:lnTo>
                    <a:pt x="539" y="932"/>
                  </a:lnTo>
                  <a:lnTo>
                    <a:pt x="536" y="1012"/>
                  </a:lnTo>
                  <a:lnTo>
                    <a:pt x="527" y="1090"/>
                  </a:lnTo>
                  <a:lnTo>
                    <a:pt x="515" y="1168"/>
                  </a:lnTo>
                  <a:lnTo>
                    <a:pt x="496" y="1244"/>
                  </a:lnTo>
                  <a:lnTo>
                    <a:pt x="460" y="1225"/>
                  </a:lnTo>
                  <a:lnTo>
                    <a:pt x="476" y="1155"/>
                  </a:lnTo>
                  <a:lnTo>
                    <a:pt x="489" y="1081"/>
                  </a:lnTo>
                  <a:lnTo>
                    <a:pt x="498" y="1006"/>
                  </a:lnTo>
                  <a:lnTo>
                    <a:pt x="499" y="930"/>
                  </a:lnTo>
                  <a:lnTo>
                    <a:pt x="498" y="856"/>
                  </a:lnTo>
                  <a:lnTo>
                    <a:pt x="489" y="780"/>
                  </a:lnTo>
                  <a:lnTo>
                    <a:pt x="478" y="706"/>
                  </a:lnTo>
                  <a:lnTo>
                    <a:pt x="460" y="634"/>
                  </a:lnTo>
                  <a:lnTo>
                    <a:pt x="438" y="561"/>
                  </a:lnTo>
                  <a:lnTo>
                    <a:pt x="411" y="492"/>
                  </a:lnTo>
                  <a:lnTo>
                    <a:pt x="380" y="425"/>
                  </a:lnTo>
                  <a:lnTo>
                    <a:pt x="344" y="364"/>
                  </a:lnTo>
                  <a:lnTo>
                    <a:pt x="304" y="304"/>
                  </a:lnTo>
                  <a:lnTo>
                    <a:pt x="262" y="248"/>
                  </a:lnTo>
                  <a:lnTo>
                    <a:pt x="215" y="197"/>
                  </a:lnTo>
                  <a:lnTo>
                    <a:pt x="166" y="152"/>
                  </a:lnTo>
                  <a:lnTo>
                    <a:pt x="112" y="110"/>
                  </a:lnTo>
                  <a:lnTo>
                    <a:pt x="57" y="76"/>
                  </a:lnTo>
                  <a:lnTo>
                    <a:pt x="0" y="45"/>
                  </a:lnTo>
                  <a:lnTo>
                    <a:pt x="13" y="0"/>
                  </a:lnTo>
                  <a:close/>
                </a:path>
              </a:pathLst>
            </a:custGeom>
            <a:solidFill>
              <a:srgbClr val="D36D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3" name="Freeform 1230"/>
            <p:cNvSpPr>
              <a:spLocks/>
            </p:cNvSpPr>
            <p:nvPr/>
          </p:nvSpPr>
          <p:spPr bwMode="auto">
            <a:xfrm>
              <a:off x="1182" y="814"/>
              <a:ext cx="513" cy="590"/>
            </a:xfrm>
            <a:custGeom>
              <a:avLst/>
              <a:gdLst>
                <a:gd name="T0" fmla="*/ 474 w 513"/>
                <a:gd name="T1" fmla="*/ 37 h 1180"/>
                <a:gd name="T2" fmla="*/ 490 w 513"/>
                <a:gd name="T3" fmla="*/ 35 h 1180"/>
                <a:gd name="T4" fmla="*/ 503 w 513"/>
                <a:gd name="T5" fmla="*/ 33 h 1180"/>
                <a:gd name="T6" fmla="*/ 512 w 513"/>
                <a:gd name="T7" fmla="*/ 31 h 1180"/>
                <a:gd name="T8" fmla="*/ 513 w 513"/>
                <a:gd name="T9" fmla="*/ 28 h 1180"/>
                <a:gd name="T10" fmla="*/ 512 w 513"/>
                <a:gd name="T11" fmla="*/ 26 h 1180"/>
                <a:gd name="T12" fmla="*/ 503 w 513"/>
                <a:gd name="T13" fmla="*/ 23 h 1180"/>
                <a:gd name="T14" fmla="*/ 492 w 513"/>
                <a:gd name="T15" fmla="*/ 21 h 1180"/>
                <a:gd name="T16" fmla="*/ 474 w 513"/>
                <a:gd name="T17" fmla="*/ 19 h 1180"/>
                <a:gd name="T18" fmla="*/ 452 w 513"/>
                <a:gd name="T19" fmla="*/ 17 h 1180"/>
                <a:gd name="T20" fmla="*/ 425 w 513"/>
                <a:gd name="T21" fmla="*/ 14 h 1180"/>
                <a:gd name="T22" fmla="*/ 394 w 513"/>
                <a:gd name="T23" fmla="*/ 12 h 1180"/>
                <a:gd name="T24" fmla="*/ 358 w 513"/>
                <a:gd name="T25" fmla="*/ 10 h 1180"/>
                <a:gd name="T26" fmla="*/ 318 w 513"/>
                <a:gd name="T27" fmla="*/ 9 h 1180"/>
                <a:gd name="T28" fmla="*/ 276 w 513"/>
                <a:gd name="T29" fmla="*/ 7 h 1180"/>
                <a:gd name="T30" fmla="*/ 229 w 513"/>
                <a:gd name="T31" fmla="*/ 5 h 1180"/>
                <a:gd name="T32" fmla="*/ 180 w 513"/>
                <a:gd name="T33" fmla="*/ 4 h 1180"/>
                <a:gd name="T34" fmla="*/ 126 w 513"/>
                <a:gd name="T35" fmla="*/ 3 h 1180"/>
                <a:gd name="T36" fmla="*/ 71 w 513"/>
                <a:gd name="T37" fmla="*/ 1 h 1180"/>
                <a:gd name="T38" fmla="*/ 14 w 513"/>
                <a:gd name="T39" fmla="*/ 0 h 1180"/>
                <a:gd name="T40" fmla="*/ 0 w 513"/>
                <a:gd name="T41" fmla="*/ 2 h 1180"/>
                <a:gd name="T42" fmla="*/ 58 w 513"/>
                <a:gd name="T43" fmla="*/ 3 h 1180"/>
                <a:gd name="T44" fmla="*/ 112 w 513"/>
                <a:gd name="T45" fmla="*/ 4 h 1180"/>
                <a:gd name="T46" fmla="*/ 164 w 513"/>
                <a:gd name="T47" fmla="*/ 5 h 1180"/>
                <a:gd name="T48" fmla="*/ 213 w 513"/>
                <a:gd name="T49" fmla="*/ 7 h 1180"/>
                <a:gd name="T50" fmla="*/ 259 w 513"/>
                <a:gd name="T51" fmla="*/ 8 h 1180"/>
                <a:gd name="T52" fmla="*/ 301 w 513"/>
                <a:gd name="T53" fmla="*/ 10 h 1180"/>
                <a:gd name="T54" fmla="*/ 339 w 513"/>
                <a:gd name="T55" fmla="*/ 12 h 1180"/>
                <a:gd name="T56" fmla="*/ 373 w 513"/>
                <a:gd name="T57" fmla="*/ 14 h 1180"/>
                <a:gd name="T58" fmla="*/ 401 w 513"/>
                <a:gd name="T59" fmla="*/ 16 h 1180"/>
                <a:gd name="T60" fmla="*/ 425 w 513"/>
                <a:gd name="T61" fmla="*/ 18 h 1180"/>
                <a:gd name="T62" fmla="*/ 445 w 513"/>
                <a:gd name="T63" fmla="*/ 21 h 1180"/>
                <a:gd name="T64" fmla="*/ 459 w 513"/>
                <a:gd name="T65" fmla="*/ 23 h 1180"/>
                <a:gd name="T66" fmla="*/ 468 w 513"/>
                <a:gd name="T67" fmla="*/ 25 h 1180"/>
                <a:gd name="T68" fmla="*/ 472 w 513"/>
                <a:gd name="T69" fmla="*/ 28 h 1180"/>
                <a:gd name="T70" fmla="*/ 471 w 513"/>
                <a:gd name="T71" fmla="*/ 30 h 1180"/>
                <a:gd name="T72" fmla="*/ 464 w 513"/>
                <a:gd name="T73" fmla="*/ 32 h 1180"/>
                <a:gd name="T74" fmla="*/ 451 w 513"/>
                <a:gd name="T75" fmla="*/ 35 h 1180"/>
                <a:gd name="T76" fmla="*/ 434 w 513"/>
                <a:gd name="T77" fmla="*/ 37 h 1180"/>
                <a:gd name="T78" fmla="*/ 474 w 513"/>
                <a:gd name="T79" fmla="*/ 37 h 11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3" h="1180">
                  <a:moveTo>
                    <a:pt x="474" y="1180"/>
                  </a:moveTo>
                  <a:lnTo>
                    <a:pt x="490" y="1110"/>
                  </a:lnTo>
                  <a:lnTo>
                    <a:pt x="503" y="1036"/>
                  </a:lnTo>
                  <a:lnTo>
                    <a:pt x="512" y="961"/>
                  </a:lnTo>
                  <a:lnTo>
                    <a:pt x="513" y="885"/>
                  </a:lnTo>
                  <a:lnTo>
                    <a:pt x="512" y="811"/>
                  </a:lnTo>
                  <a:lnTo>
                    <a:pt x="503" y="735"/>
                  </a:lnTo>
                  <a:lnTo>
                    <a:pt x="492" y="661"/>
                  </a:lnTo>
                  <a:lnTo>
                    <a:pt x="474" y="589"/>
                  </a:lnTo>
                  <a:lnTo>
                    <a:pt x="452" y="516"/>
                  </a:lnTo>
                  <a:lnTo>
                    <a:pt x="425" y="447"/>
                  </a:lnTo>
                  <a:lnTo>
                    <a:pt x="394" y="380"/>
                  </a:lnTo>
                  <a:lnTo>
                    <a:pt x="358" y="319"/>
                  </a:lnTo>
                  <a:lnTo>
                    <a:pt x="318" y="259"/>
                  </a:lnTo>
                  <a:lnTo>
                    <a:pt x="276" y="203"/>
                  </a:lnTo>
                  <a:lnTo>
                    <a:pt x="229" y="152"/>
                  </a:lnTo>
                  <a:lnTo>
                    <a:pt x="180" y="107"/>
                  </a:lnTo>
                  <a:lnTo>
                    <a:pt x="126" y="65"/>
                  </a:lnTo>
                  <a:lnTo>
                    <a:pt x="71" y="31"/>
                  </a:lnTo>
                  <a:lnTo>
                    <a:pt x="14" y="0"/>
                  </a:lnTo>
                  <a:lnTo>
                    <a:pt x="0" y="49"/>
                  </a:lnTo>
                  <a:lnTo>
                    <a:pt x="58" y="78"/>
                  </a:lnTo>
                  <a:lnTo>
                    <a:pt x="112" y="114"/>
                  </a:lnTo>
                  <a:lnTo>
                    <a:pt x="164" y="156"/>
                  </a:lnTo>
                  <a:lnTo>
                    <a:pt x="213" y="203"/>
                  </a:lnTo>
                  <a:lnTo>
                    <a:pt x="259" y="254"/>
                  </a:lnTo>
                  <a:lnTo>
                    <a:pt x="301" y="310"/>
                  </a:lnTo>
                  <a:lnTo>
                    <a:pt x="339" y="371"/>
                  </a:lnTo>
                  <a:lnTo>
                    <a:pt x="373" y="435"/>
                  </a:lnTo>
                  <a:lnTo>
                    <a:pt x="401" y="502"/>
                  </a:lnTo>
                  <a:lnTo>
                    <a:pt x="425" y="572"/>
                  </a:lnTo>
                  <a:lnTo>
                    <a:pt x="445" y="645"/>
                  </a:lnTo>
                  <a:lnTo>
                    <a:pt x="459" y="719"/>
                  </a:lnTo>
                  <a:lnTo>
                    <a:pt x="468" y="793"/>
                  </a:lnTo>
                  <a:lnTo>
                    <a:pt x="472" y="869"/>
                  </a:lnTo>
                  <a:lnTo>
                    <a:pt x="471" y="943"/>
                  </a:lnTo>
                  <a:lnTo>
                    <a:pt x="464" y="1018"/>
                  </a:lnTo>
                  <a:lnTo>
                    <a:pt x="451" y="1092"/>
                  </a:lnTo>
                  <a:lnTo>
                    <a:pt x="434" y="1162"/>
                  </a:lnTo>
                  <a:lnTo>
                    <a:pt x="474" y="1180"/>
                  </a:lnTo>
                  <a:close/>
                </a:path>
              </a:pathLst>
            </a:custGeom>
            <a:solidFill>
              <a:srgbClr val="D572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4" name="Freeform 1231"/>
            <p:cNvSpPr>
              <a:spLocks/>
            </p:cNvSpPr>
            <p:nvPr/>
          </p:nvSpPr>
          <p:spPr bwMode="auto">
            <a:xfrm>
              <a:off x="1168" y="839"/>
              <a:ext cx="486" cy="556"/>
            </a:xfrm>
            <a:custGeom>
              <a:avLst/>
              <a:gdLst>
                <a:gd name="T0" fmla="*/ 14 w 486"/>
                <a:gd name="T1" fmla="*/ 0 h 1113"/>
                <a:gd name="T2" fmla="*/ 72 w 486"/>
                <a:gd name="T3" fmla="*/ 0 h 1113"/>
                <a:gd name="T4" fmla="*/ 126 w 486"/>
                <a:gd name="T5" fmla="*/ 2 h 1113"/>
                <a:gd name="T6" fmla="*/ 178 w 486"/>
                <a:gd name="T7" fmla="*/ 3 h 1113"/>
                <a:gd name="T8" fmla="*/ 227 w 486"/>
                <a:gd name="T9" fmla="*/ 4 h 1113"/>
                <a:gd name="T10" fmla="*/ 273 w 486"/>
                <a:gd name="T11" fmla="*/ 6 h 1113"/>
                <a:gd name="T12" fmla="*/ 315 w 486"/>
                <a:gd name="T13" fmla="*/ 8 h 1113"/>
                <a:gd name="T14" fmla="*/ 353 w 486"/>
                <a:gd name="T15" fmla="*/ 10 h 1113"/>
                <a:gd name="T16" fmla="*/ 387 w 486"/>
                <a:gd name="T17" fmla="*/ 12 h 1113"/>
                <a:gd name="T18" fmla="*/ 415 w 486"/>
                <a:gd name="T19" fmla="*/ 14 h 1113"/>
                <a:gd name="T20" fmla="*/ 439 w 486"/>
                <a:gd name="T21" fmla="*/ 16 h 1113"/>
                <a:gd name="T22" fmla="*/ 459 w 486"/>
                <a:gd name="T23" fmla="*/ 18 h 1113"/>
                <a:gd name="T24" fmla="*/ 473 w 486"/>
                <a:gd name="T25" fmla="*/ 20 h 1113"/>
                <a:gd name="T26" fmla="*/ 482 w 486"/>
                <a:gd name="T27" fmla="*/ 23 h 1113"/>
                <a:gd name="T28" fmla="*/ 486 w 486"/>
                <a:gd name="T29" fmla="*/ 25 h 1113"/>
                <a:gd name="T30" fmla="*/ 485 w 486"/>
                <a:gd name="T31" fmla="*/ 27 h 1113"/>
                <a:gd name="T32" fmla="*/ 478 w 486"/>
                <a:gd name="T33" fmla="*/ 30 h 1113"/>
                <a:gd name="T34" fmla="*/ 465 w 486"/>
                <a:gd name="T35" fmla="*/ 32 h 1113"/>
                <a:gd name="T36" fmla="*/ 448 w 486"/>
                <a:gd name="T37" fmla="*/ 34 h 1113"/>
                <a:gd name="T38" fmla="*/ 406 w 486"/>
                <a:gd name="T39" fmla="*/ 34 h 1113"/>
                <a:gd name="T40" fmla="*/ 424 w 486"/>
                <a:gd name="T41" fmla="*/ 31 h 1113"/>
                <a:gd name="T42" fmla="*/ 435 w 486"/>
                <a:gd name="T43" fmla="*/ 29 h 1113"/>
                <a:gd name="T44" fmla="*/ 441 w 486"/>
                <a:gd name="T45" fmla="*/ 27 h 1113"/>
                <a:gd name="T46" fmla="*/ 442 w 486"/>
                <a:gd name="T47" fmla="*/ 25 h 1113"/>
                <a:gd name="T48" fmla="*/ 437 w 486"/>
                <a:gd name="T49" fmla="*/ 22 h 1113"/>
                <a:gd name="T50" fmla="*/ 427 w 486"/>
                <a:gd name="T51" fmla="*/ 20 h 1113"/>
                <a:gd name="T52" fmla="*/ 410 w 486"/>
                <a:gd name="T53" fmla="*/ 18 h 1113"/>
                <a:gd name="T54" fmla="*/ 389 w 486"/>
                <a:gd name="T55" fmla="*/ 15 h 1113"/>
                <a:gd name="T56" fmla="*/ 362 w 486"/>
                <a:gd name="T57" fmla="*/ 13 h 1113"/>
                <a:gd name="T58" fmla="*/ 331 w 486"/>
                <a:gd name="T59" fmla="*/ 11 h 1113"/>
                <a:gd name="T60" fmla="*/ 295 w 486"/>
                <a:gd name="T61" fmla="*/ 9 h 1113"/>
                <a:gd name="T62" fmla="*/ 254 w 486"/>
                <a:gd name="T63" fmla="*/ 8 h 1113"/>
                <a:gd name="T64" fmla="*/ 210 w 486"/>
                <a:gd name="T65" fmla="*/ 6 h 1113"/>
                <a:gd name="T66" fmla="*/ 162 w 486"/>
                <a:gd name="T67" fmla="*/ 4 h 1113"/>
                <a:gd name="T68" fmla="*/ 110 w 486"/>
                <a:gd name="T69" fmla="*/ 3 h 1113"/>
                <a:gd name="T70" fmla="*/ 56 w 486"/>
                <a:gd name="T71" fmla="*/ 2 h 1113"/>
                <a:gd name="T72" fmla="*/ 0 w 486"/>
                <a:gd name="T73" fmla="*/ 1 h 1113"/>
                <a:gd name="T74" fmla="*/ 14 w 486"/>
                <a:gd name="T75" fmla="*/ 0 h 11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6" h="1113">
                  <a:moveTo>
                    <a:pt x="14" y="0"/>
                  </a:moveTo>
                  <a:lnTo>
                    <a:pt x="72" y="29"/>
                  </a:lnTo>
                  <a:lnTo>
                    <a:pt x="126" y="65"/>
                  </a:lnTo>
                  <a:lnTo>
                    <a:pt x="178" y="107"/>
                  </a:lnTo>
                  <a:lnTo>
                    <a:pt x="227" y="154"/>
                  </a:lnTo>
                  <a:lnTo>
                    <a:pt x="273" y="205"/>
                  </a:lnTo>
                  <a:lnTo>
                    <a:pt x="315" y="261"/>
                  </a:lnTo>
                  <a:lnTo>
                    <a:pt x="353" y="322"/>
                  </a:lnTo>
                  <a:lnTo>
                    <a:pt x="387" y="386"/>
                  </a:lnTo>
                  <a:lnTo>
                    <a:pt x="415" y="453"/>
                  </a:lnTo>
                  <a:lnTo>
                    <a:pt x="439" y="523"/>
                  </a:lnTo>
                  <a:lnTo>
                    <a:pt x="459" y="596"/>
                  </a:lnTo>
                  <a:lnTo>
                    <a:pt x="473" y="670"/>
                  </a:lnTo>
                  <a:lnTo>
                    <a:pt x="482" y="744"/>
                  </a:lnTo>
                  <a:lnTo>
                    <a:pt x="486" y="820"/>
                  </a:lnTo>
                  <a:lnTo>
                    <a:pt x="485" y="894"/>
                  </a:lnTo>
                  <a:lnTo>
                    <a:pt x="478" y="969"/>
                  </a:lnTo>
                  <a:lnTo>
                    <a:pt x="465" y="1043"/>
                  </a:lnTo>
                  <a:lnTo>
                    <a:pt x="448" y="1113"/>
                  </a:lnTo>
                  <a:lnTo>
                    <a:pt x="406" y="1093"/>
                  </a:lnTo>
                  <a:lnTo>
                    <a:pt x="424" y="1023"/>
                  </a:lnTo>
                  <a:lnTo>
                    <a:pt x="435" y="950"/>
                  </a:lnTo>
                  <a:lnTo>
                    <a:pt x="441" y="876"/>
                  </a:lnTo>
                  <a:lnTo>
                    <a:pt x="442" y="802"/>
                  </a:lnTo>
                  <a:lnTo>
                    <a:pt x="437" y="728"/>
                  </a:lnTo>
                  <a:lnTo>
                    <a:pt x="427" y="654"/>
                  </a:lnTo>
                  <a:lnTo>
                    <a:pt x="410" y="581"/>
                  </a:lnTo>
                  <a:lnTo>
                    <a:pt x="389" y="511"/>
                  </a:lnTo>
                  <a:lnTo>
                    <a:pt x="362" y="442"/>
                  </a:lnTo>
                  <a:lnTo>
                    <a:pt x="331" y="377"/>
                  </a:lnTo>
                  <a:lnTo>
                    <a:pt x="295" y="315"/>
                  </a:lnTo>
                  <a:lnTo>
                    <a:pt x="254" y="257"/>
                  </a:lnTo>
                  <a:lnTo>
                    <a:pt x="210" y="205"/>
                  </a:lnTo>
                  <a:lnTo>
                    <a:pt x="162" y="158"/>
                  </a:lnTo>
                  <a:lnTo>
                    <a:pt x="110" y="116"/>
                  </a:lnTo>
                  <a:lnTo>
                    <a:pt x="56" y="80"/>
                  </a:lnTo>
                  <a:lnTo>
                    <a:pt x="0" y="49"/>
                  </a:lnTo>
                  <a:lnTo>
                    <a:pt x="14" y="0"/>
                  </a:lnTo>
                  <a:close/>
                </a:path>
              </a:pathLst>
            </a:custGeom>
            <a:solidFill>
              <a:srgbClr val="D87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5" name="Freeform 1232"/>
            <p:cNvSpPr>
              <a:spLocks/>
            </p:cNvSpPr>
            <p:nvPr/>
          </p:nvSpPr>
          <p:spPr bwMode="auto">
            <a:xfrm>
              <a:off x="1152" y="863"/>
              <a:ext cx="458" cy="522"/>
            </a:xfrm>
            <a:custGeom>
              <a:avLst/>
              <a:gdLst>
                <a:gd name="T0" fmla="*/ 422 w 458"/>
                <a:gd name="T1" fmla="*/ 33 h 1044"/>
                <a:gd name="T2" fmla="*/ 440 w 458"/>
                <a:gd name="T3" fmla="*/ 31 h 1044"/>
                <a:gd name="T4" fmla="*/ 451 w 458"/>
                <a:gd name="T5" fmla="*/ 29 h 1044"/>
                <a:gd name="T6" fmla="*/ 457 w 458"/>
                <a:gd name="T7" fmla="*/ 26 h 1044"/>
                <a:gd name="T8" fmla="*/ 458 w 458"/>
                <a:gd name="T9" fmla="*/ 24 h 1044"/>
                <a:gd name="T10" fmla="*/ 453 w 458"/>
                <a:gd name="T11" fmla="*/ 22 h 1044"/>
                <a:gd name="T12" fmla="*/ 443 w 458"/>
                <a:gd name="T13" fmla="*/ 19 h 1044"/>
                <a:gd name="T14" fmla="*/ 426 w 458"/>
                <a:gd name="T15" fmla="*/ 17 h 1044"/>
                <a:gd name="T16" fmla="*/ 405 w 458"/>
                <a:gd name="T17" fmla="*/ 15 h 1044"/>
                <a:gd name="T18" fmla="*/ 378 w 458"/>
                <a:gd name="T19" fmla="*/ 13 h 1044"/>
                <a:gd name="T20" fmla="*/ 347 w 458"/>
                <a:gd name="T21" fmla="*/ 11 h 1044"/>
                <a:gd name="T22" fmla="*/ 311 w 458"/>
                <a:gd name="T23" fmla="*/ 9 h 1044"/>
                <a:gd name="T24" fmla="*/ 270 w 458"/>
                <a:gd name="T25" fmla="*/ 7 h 1044"/>
                <a:gd name="T26" fmla="*/ 226 w 458"/>
                <a:gd name="T27" fmla="*/ 5 h 1044"/>
                <a:gd name="T28" fmla="*/ 178 w 458"/>
                <a:gd name="T29" fmla="*/ 4 h 1044"/>
                <a:gd name="T30" fmla="*/ 126 w 458"/>
                <a:gd name="T31" fmla="*/ 3 h 1044"/>
                <a:gd name="T32" fmla="*/ 72 w 458"/>
                <a:gd name="T33" fmla="*/ 1 h 1044"/>
                <a:gd name="T34" fmla="*/ 16 w 458"/>
                <a:gd name="T35" fmla="*/ 0 h 1044"/>
                <a:gd name="T36" fmla="*/ 0 w 458"/>
                <a:gd name="T37" fmla="*/ 2 h 1044"/>
                <a:gd name="T38" fmla="*/ 53 w 458"/>
                <a:gd name="T39" fmla="*/ 3 h 1044"/>
                <a:gd name="T40" fmla="*/ 103 w 458"/>
                <a:gd name="T41" fmla="*/ 4 h 1044"/>
                <a:gd name="T42" fmla="*/ 152 w 458"/>
                <a:gd name="T43" fmla="*/ 5 h 1044"/>
                <a:gd name="T44" fmla="*/ 195 w 458"/>
                <a:gd name="T45" fmla="*/ 7 h 1044"/>
                <a:gd name="T46" fmla="*/ 236 w 458"/>
                <a:gd name="T47" fmla="*/ 8 h 1044"/>
                <a:gd name="T48" fmla="*/ 275 w 458"/>
                <a:gd name="T49" fmla="*/ 10 h 1044"/>
                <a:gd name="T50" fmla="*/ 308 w 458"/>
                <a:gd name="T51" fmla="*/ 12 h 1044"/>
                <a:gd name="T52" fmla="*/ 337 w 458"/>
                <a:gd name="T53" fmla="*/ 14 h 1044"/>
                <a:gd name="T54" fmla="*/ 362 w 458"/>
                <a:gd name="T55" fmla="*/ 16 h 1044"/>
                <a:gd name="T56" fmla="*/ 382 w 458"/>
                <a:gd name="T57" fmla="*/ 18 h 1044"/>
                <a:gd name="T58" fmla="*/ 396 w 458"/>
                <a:gd name="T59" fmla="*/ 20 h 1044"/>
                <a:gd name="T60" fmla="*/ 406 w 458"/>
                <a:gd name="T61" fmla="*/ 22 h 1044"/>
                <a:gd name="T62" fmla="*/ 410 w 458"/>
                <a:gd name="T63" fmla="*/ 24 h 1044"/>
                <a:gd name="T64" fmla="*/ 410 w 458"/>
                <a:gd name="T65" fmla="*/ 26 h 1044"/>
                <a:gd name="T66" fmla="*/ 405 w 458"/>
                <a:gd name="T67" fmla="*/ 28 h 1044"/>
                <a:gd name="T68" fmla="*/ 393 w 458"/>
                <a:gd name="T69" fmla="*/ 30 h 1044"/>
                <a:gd name="T70" fmla="*/ 378 w 458"/>
                <a:gd name="T71" fmla="*/ 33 h 1044"/>
                <a:gd name="T72" fmla="*/ 422 w 458"/>
                <a:gd name="T73" fmla="*/ 33 h 10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8" h="1044">
                  <a:moveTo>
                    <a:pt x="422" y="1044"/>
                  </a:moveTo>
                  <a:lnTo>
                    <a:pt x="440" y="974"/>
                  </a:lnTo>
                  <a:lnTo>
                    <a:pt x="451" y="901"/>
                  </a:lnTo>
                  <a:lnTo>
                    <a:pt x="457" y="827"/>
                  </a:lnTo>
                  <a:lnTo>
                    <a:pt x="458" y="753"/>
                  </a:lnTo>
                  <a:lnTo>
                    <a:pt x="453" y="679"/>
                  </a:lnTo>
                  <a:lnTo>
                    <a:pt x="443" y="605"/>
                  </a:lnTo>
                  <a:lnTo>
                    <a:pt x="426" y="532"/>
                  </a:lnTo>
                  <a:lnTo>
                    <a:pt x="405" y="462"/>
                  </a:lnTo>
                  <a:lnTo>
                    <a:pt x="378" y="393"/>
                  </a:lnTo>
                  <a:lnTo>
                    <a:pt x="347" y="328"/>
                  </a:lnTo>
                  <a:lnTo>
                    <a:pt x="311" y="266"/>
                  </a:lnTo>
                  <a:lnTo>
                    <a:pt x="270" y="208"/>
                  </a:lnTo>
                  <a:lnTo>
                    <a:pt x="226" y="156"/>
                  </a:lnTo>
                  <a:lnTo>
                    <a:pt x="178" y="109"/>
                  </a:lnTo>
                  <a:lnTo>
                    <a:pt x="126" y="67"/>
                  </a:lnTo>
                  <a:lnTo>
                    <a:pt x="72" y="31"/>
                  </a:lnTo>
                  <a:lnTo>
                    <a:pt x="16" y="0"/>
                  </a:lnTo>
                  <a:lnTo>
                    <a:pt x="0" y="54"/>
                  </a:lnTo>
                  <a:lnTo>
                    <a:pt x="53" y="83"/>
                  </a:lnTo>
                  <a:lnTo>
                    <a:pt x="103" y="116"/>
                  </a:lnTo>
                  <a:lnTo>
                    <a:pt x="152" y="156"/>
                  </a:lnTo>
                  <a:lnTo>
                    <a:pt x="195" y="199"/>
                  </a:lnTo>
                  <a:lnTo>
                    <a:pt x="236" y="248"/>
                  </a:lnTo>
                  <a:lnTo>
                    <a:pt x="275" y="300"/>
                  </a:lnTo>
                  <a:lnTo>
                    <a:pt x="308" y="358"/>
                  </a:lnTo>
                  <a:lnTo>
                    <a:pt x="337" y="418"/>
                  </a:lnTo>
                  <a:lnTo>
                    <a:pt x="362" y="481"/>
                  </a:lnTo>
                  <a:lnTo>
                    <a:pt x="382" y="548"/>
                  </a:lnTo>
                  <a:lnTo>
                    <a:pt x="396" y="615"/>
                  </a:lnTo>
                  <a:lnTo>
                    <a:pt x="406" y="684"/>
                  </a:lnTo>
                  <a:lnTo>
                    <a:pt x="410" y="753"/>
                  </a:lnTo>
                  <a:lnTo>
                    <a:pt x="410" y="822"/>
                  </a:lnTo>
                  <a:lnTo>
                    <a:pt x="405" y="891"/>
                  </a:lnTo>
                  <a:lnTo>
                    <a:pt x="393" y="959"/>
                  </a:lnTo>
                  <a:lnTo>
                    <a:pt x="378" y="1025"/>
                  </a:lnTo>
                  <a:lnTo>
                    <a:pt x="422" y="1044"/>
                  </a:lnTo>
                  <a:close/>
                </a:path>
              </a:pathLst>
            </a:custGeom>
            <a:solidFill>
              <a:srgbClr val="DB7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6" name="Freeform 1233"/>
            <p:cNvSpPr>
              <a:spLocks/>
            </p:cNvSpPr>
            <p:nvPr/>
          </p:nvSpPr>
          <p:spPr bwMode="auto">
            <a:xfrm>
              <a:off x="1137" y="890"/>
              <a:ext cx="425" cy="485"/>
            </a:xfrm>
            <a:custGeom>
              <a:avLst/>
              <a:gdLst>
                <a:gd name="T0" fmla="*/ 15 w 425"/>
                <a:gd name="T1" fmla="*/ 0 h 971"/>
                <a:gd name="T2" fmla="*/ 68 w 425"/>
                <a:gd name="T3" fmla="*/ 0 h 971"/>
                <a:gd name="T4" fmla="*/ 118 w 425"/>
                <a:gd name="T5" fmla="*/ 1 h 971"/>
                <a:gd name="T6" fmla="*/ 167 w 425"/>
                <a:gd name="T7" fmla="*/ 3 h 971"/>
                <a:gd name="T8" fmla="*/ 210 w 425"/>
                <a:gd name="T9" fmla="*/ 4 h 971"/>
                <a:gd name="T10" fmla="*/ 251 w 425"/>
                <a:gd name="T11" fmla="*/ 6 h 971"/>
                <a:gd name="T12" fmla="*/ 290 w 425"/>
                <a:gd name="T13" fmla="*/ 7 h 971"/>
                <a:gd name="T14" fmla="*/ 323 w 425"/>
                <a:gd name="T15" fmla="*/ 9 h 971"/>
                <a:gd name="T16" fmla="*/ 352 w 425"/>
                <a:gd name="T17" fmla="*/ 11 h 971"/>
                <a:gd name="T18" fmla="*/ 377 w 425"/>
                <a:gd name="T19" fmla="*/ 13 h 971"/>
                <a:gd name="T20" fmla="*/ 397 w 425"/>
                <a:gd name="T21" fmla="*/ 15 h 971"/>
                <a:gd name="T22" fmla="*/ 411 w 425"/>
                <a:gd name="T23" fmla="*/ 17 h 971"/>
                <a:gd name="T24" fmla="*/ 421 w 425"/>
                <a:gd name="T25" fmla="*/ 19 h 971"/>
                <a:gd name="T26" fmla="*/ 425 w 425"/>
                <a:gd name="T27" fmla="*/ 21 h 971"/>
                <a:gd name="T28" fmla="*/ 425 w 425"/>
                <a:gd name="T29" fmla="*/ 24 h 971"/>
                <a:gd name="T30" fmla="*/ 420 w 425"/>
                <a:gd name="T31" fmla="*/ 26 h 971"/>
                <a:gd name="T32" fmla="*/ 408 w 425"/>
                <a:gd name="T33" fmla="*/ 28 h 971"/>
                <a:gd name="T34" fmla="*/ 393 w 425"/>
                <a:gd name="T35" fmla="*/ 30 h 971"/>
                <a:gd name="T36" fmla="*/ 346 w 425"/>
                <a:gd name="T37" fmla="*/ 29 h 971"/>
                <a:gd name="T38" fmla="*/ 362 w 425"/>
                <a:gd name="T39" fmla="*/ 27 h 971"/>
                <a:gd name="T40" fmla="*/ 372 w 425"/>
                <a:gd name="T41" fmla="*/ 25 h 971"/>
                <a:gd name="T42" fmla="*/ 376 w 425"/>
                <a:gd name="T43" fmla="*/ 23 h 971"/>
                <a:gd name="T44" fmla="*/ 376 w 425"/>
                <a:gd name="T45" fmla="*/ 21 h 971"/>
                <a:gd name="T46" fmla="*/ 369 w 425"/>
                <a:gd name="T47" fmla="*/ 19 h 971"/>
                <a:gd name="T48" fmla="*/ 359 w 425"/>
                <a:gd name="T49" fmla="*/ 17 h 971"/>
                <a:gd name="T50" fmla="*/ 342 w 425"/>
                <a:gd name="T51" fmla="*/ 15 h 971"/>
                <a:gd name="T52" fmla="*/ 321 w 425"/>
                <a:gd name="T53" fmla="*/ 13 h 971"/>
                <a:gd name="T54" fmla="*/ 294 w 425"/>
                <a:gd name="T55" fmla="*/ 11 h 971"/>
                <a:gd name="T56" fmla="*/ 263 w 425"/>
                <a:gd name="T57" fmla="*/ 9 h 971"/>
                <a:gd name="T58" fmla="*/ 227 w 425"/>
                <a:gd name="T59" fmla="*/ 7 h 971"/>
                <a:gd name="T60" fmla="*/ 188 w 425"/>
                <a:gd name="T61" fmla="*/ 6 h 971"/>
                <a:gd name="T62" fmla="*/ 145 w 425"/>
                <a:gd name="T63" fmla="*/ 4 h 971"/>
                <a:gd name="T64" fmla="*/ 99 w 425"/>
                <a:gd name="T65" fmla="*/ 3 h 971"/>
                <a:gd name="T66" fmla="*/ 51 w 425"/>
                <a:gd name="T67" fmla="*/ 2 h 971"/>
                <a:gd name="T68" fmla="*/ 0 w 425"/>
                <a:gd name="T69" fmla="*/ 1 h 971"/>
                <a:gd name="T70" fmla="*/ 15 w 425"/>
                <a:gd name="T71" fmla="*/ 0 h 9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971">
                  <a:moveTo>
                    <a:pt x="15" y="0"/>
                  </a:moveTo>
                  <a:lnTo>
                    <a:pt x="68" y="29"/>
                  </a:lnTo>
                  <a:lnTo>
                    <a:pt x="118" y="62"/>
                  </a:lnTo>
                  <a:lnTo>
                    <a:pt x="167" y="102"/>
                  </a:lnTo>
                  <a:lnTo>
                    <a:pt x="210" y="145"/>
                  </a:lnTo>
                  <a:lnTo>
                    <a:pt x="251" y="194"/>
                  </a:lnTo>
                  <a:lnTo>
                    <a:pt x="290" y="246"/>
                  </a:lnTo>
                  <a:lnTo>
                    <a:pt x="323" y="304"/>
                  </a:lnTo>
                  <a:lnTo>
                    <a:pt x="352" y="364"/>
                  </a:lnTo>
                  <a:lnTo>
                    <a:pt x="377" y="427"/>
                  </a:lnTo>
                  <a:lnTo>
                    <a:pt x="397" y="494"/>
                  </a:lnTo>
                  <a:lnTo>
                    <a:pt x="411" y="561"/>
                  </a:lnTo>
                  <a:lnTo>
                    <a:pt x="421" y="630"/>
                  </a:lnTo>
                  <a:lnTo>
                    <a:pt x="425" y="699"/>
                  </a:lnTo>
                  <a:lnTo>
                    <a:pt x="425" y="768"/>
                  </a:lnTo>
                  <a:lnTo>
                    <a:pt x="420" y="837"/>
                  </a:lnTo>
                  <a:lnTo>
                    <a:pt x="408" y="905"/>
                  </a:lnTo>
                  <a:lnTo>
                    <a:pt x="393" y="971"/>
                  </a:lnTo>
                  <a:lnTo>
                    <a:pt x="346" y="949"/>
                  </a:lnTo>
                  <a:lnTo>
                    <a:pt x="362" y="884"/>
                  </a:lnTo>
                  <a:lnTo>
                    <a:pt x="372" y="818"/>
                  </a:lnTo>
                  <a:lnTo>
                    <a:pt x="376" y="751"/>
                  </a:lnTo>
                  <a:lnTo>
                    <a:pt x="376" y="683"/>
                  </a:lnTo>
                  <a:lnTo>
                    <a:pt x="369" y="616"/>
                  </a:lnTo>
                  <a:lnTo>
                    <a:pt x="359" y="549"/>
                  </a:lnTo>
                  <a:lnTo>
                    <a:pt x="342" y="484"/>
                  </a:lnTo>
                  <a:lnTo>
                    <a:pt x="321" y="420"/>
                  </a:lnTo>
                  <a:lnTo>
                    <a:pt x="294" y="360"/>
                  </a:lnTo>
                  <a:lnTo>
                    <a:pt x="263" y="304"/>
                  </a:lnTo>
                  <a:lnTo>
                    <a:pt x="227" y="250"/>
                  </a:lnTo>
                  <a:lnTo>
                    <a:pt x="188" y="201"/>
                  </a:lnTo>
                  <a:lnTo>
                    <a:pt x="145" y="158"/>
                  </a:lnTo>
                  <a:lnTo>
                    <a:pt x="99" y="118"/>
                  </a:lnTo>
                  <a:lnTo>
                    <a:pt x="51" y="85"/>
                  </a:lnTo>
                  <a:lnTo>
                    <a:pt x="0" y="58"/>
                  </a:lnTo>
                  <a:lnTo>
                    <a:pt x="15" y="0"/>
                  </a:lnTo>
                  <a:close/>
                </a:path>
              </a:pathLst>
            </a:custGeom>
            <a:solidFill>
              <a:srgbClr val="DD80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7" name="Freeform 1234"/>
            <p:cNvSpPr>
              <a:spLocks/>
            </p:cNvSpPr>
            <p:nvPr/>
          </p:nvSpPr>
          <p:spPr bwMode="auto">
            <a:xfrm>
              <a:off x="1120" y="919"/>
              <a:ext cx="393" cy="445"/>
            </a:xfrm>
            <a:custGeom>
              <a:avLst/>
              <a:gdLst>
                <a:gd name="T0" fmla="*/ 363 w 393"/>
                <a:gd name="T1" fmla="*/ 27 h 891"/>
                <a:gd name="T2" fmla="*/ 379 w 393"/>
                <a:gd name="T3" fmla="*/ 25 h 891"/>
                <a:gd name="T4" fmla="*/ 389 w 393"/>
                <a:gd name="T5" fmla="*/ 23 h 891"/>
                <a:gd name="T6" fmla="*/ 393 w 393"/>
                <a:gd name="T7" fmla="*/ 21 h 891"/>
                <a:gd name="T8" fmla="*/ 393 w 393"/>
                <a:gd name="T9" fmla="*/ 19 h 891"/>
                <a:gd name="T10" fmla="*/ 386 w 393"/>
                <a:gd name="T11" fmla="*/ 17 h 891"/>
                <a:gd name="T12" fmla="*/ 376 w 393"/>
                <a:gd name="T13" fmla="*/ 15 h 891"/>
                <a:gd name="T14" fmla="*/ 359 w 393"/>
                <a:gd name="T15" fmla="*/ 13 h 891"/>
                <a:gd name="T16" fmla="*/ 338 w 393"/>
                <a:gd name="T17" fmla="*/ 11 h 891"/>
                <a:gd name="T18" fmla="*/ 311 w 393"/>
                <a:gd name="T19" fmla="*/ 9 h 891"/>
                <a:gd name="T20" fmla="*/ 280 w 393"/>
                <a:gd name="T21" fmla="*/ 7 h 891"/>
                <a:gd name="T22" fmla="*/ 244 w 393"/>
                <a:gd name="T23" fmla="*/ 6 h 891"/>
                <a:gd name="T24" fmla="*/ 205 w 393"/>
                <a:gd name="T25" fmla="*/ 4 h 891"/>
                <a:gd name="T26" fmla="*/ 162 w 393"/>
                <a:gd name="T27" fmla="*/ 3 h 891"/>
                <a:gd name="T28" fmla="*/ 116 w 393"/>
                <a:gd name="T29" fmla="*/ 1 h 891"/>
                <a:gd name="T30" fmla="*/ 68 w 393"/>
                <a:gd name="T31" fmla="*/ 0 h 891"/>
                <a:gd name="T32" fmla="*/ 17 w 393"/>
                <a:gd name="T33" fmla="*/ 0 h 891"/>
                <a:gd name="T34" fmla="*/ 0 w 393"/>
                <a:gd name="T35" fmla="*/ 1 h 891"/>
                <a:gd name="T36" fmla="*/ 48 w 393"/>
                <a:gd name="T37" fmla="*/ 2 h 891"/>
                <a:gd name="T38" fmla="*/ 95 w 393"/>
                <a:gd name="T39" fmla="*/ 3 h 891"/>
                <a:gd name="T40" fmla="*/ 138 w 393"/>
                <a:gd name="T41" fmla="*/ 4 h 891"/>
                <a:gd name="T42" fmla="*/ 179 w 393"/>
                <a:gd name="T43" fmla="*/ 6 h 891"/>
                <a:gd name="T44" fmla="*/ 216 w 393"/>
                <a:gd name="T45" fmla="*/ 7 h 891"/>
                <a:gd name="T46" fmla="*/ 249 w 393"/>
                <a:gd name="T47" fmla="*/ 9 h 891"/>
                <a:gd name="T48" fmla="*/ 277 w 393"/>
                <a:gd name="T49" fmla="*/ 11 h 891"/>
                <a:gd name="T50" fmla="*/ 299 w 393"/>
                <a:gd name="T51" fmla="*/ 13 h 891"/>
                <a:gd name="T52" fmla="*/ 318 w 393"/>
                <a:gd name="T53" fmla="*/ 15 h 891"/>
                <a:gd name="T54" fmla="*/ 331 w 393"/>
                <a:gd name="T55" fmla="*/ 17 h 891"/>
                <a:gd name="T56" fmla="*/ 338 w 393"/>
                <a:gd name="T57" fmla="*/ 19 h 891"/>
                <a:gd name="T58" fmla="*/ 340 w 393"/>
                <a:gd name="T59" fmla="*/ 21 h 891"/>
                <a:gd name="T60" fmla="*/ 336 w 393"/>
                <a:gd name="T61" fmla="*/ 23 h 891"/>
                <a:gd name="T62" fmla="*/ 326 w 393"/>
                <a:gd name="T63" fmla="*/ 25 h 891"/>
                <a:gd name="T64" fmla="*/ 312 w 393"/>
                <a:gd name="T65" fmla="*/ 27 h 891"/>
                <a:gd name="T66" fmla="*/ 363 w 393"/>
                <a:gd name="T67" fmla="*/ 27 h 8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3" h="891">
                  <a:moveTo>
                    <a:pt x="363" y="891"/>
                  </a:moveTo>
                  <a:lnTo>
                    <a:pt x="379" y="826"/>
                  </a:lnTo>
                  <a:lnTo>
                    <a:pt x="389" y="760"/>
                  </a:lnTo>
                  <a:lnTo>
                    <a:pt x="393" y="693"/>
                  </a:lnTo>
                  <a:lnTo>
                    <a:pt x="393" y="625"/>
                  </a:lnTo>
                  <a:lnTo>
                    <a:pt x="386" y="558"/>
                  </a:lnTo>
                  <a:lnTo>
                    <a:pt x="376" y="491"/>
                  </a:lnTo>
                  <a:lnTo>
                    <a:pt x="359" y="426"/>
                  </a:lnTo>
                  <a:lnTo>
                    <a:pt x="338" y="362"/>
                  </a:lnTo>
                  <a:lnTo>
                    <a:pt x="311" y="302"/>
                  </a:lnTo>
                  <a:lnTo>
                    <a:pt x="280" y="246"/>
                  </a:lnTo>
                  <a:lnTo>
                    <a:pt x="244" y="192"/>
                  </a:lnTo>
                  <a:lnTo>
                    <a:pt x="205" y="143"/>
                  </a:lnTo>
                  <a:lnTo>
                    <a:pt x="162" y="100"/>
                  </a:lnTo>
                  <a:lnTo>
                    <a:pt x="116" y="60"/>
                  </a:lnTo>
                  <a:lnTo>
                    <a:pt x="68" y="27"/>
                  </a:lnTo>
                  <a:lnTo>
                    <a:pt x="17" y="0"/>
                  </a:lnTo>
                  <a:lnTo>
                    <a:pt x="0" y="62"/>
                  </a:lnTo>
                  <a:lnTo>
                    <a:pt x="48" y="87"/>
                  </a:lnTo>
                  <a:lnTo>
                    <a:pt x="95" y="120"/>
                  </a:lnTo>
                  <a:lnTo>
                    <a:pt x="138" y="159"/>
                  </a:lnTo>
                  <a:lnTo>
                    <a:pt x="179" y="203"/>
                  </a:lnTo>
                  <a:lnTo>
                    <a:pt x="216" y="252"/>
                  </a:lnTo>
                  <a:lnTo>
                    <a:pt x="249" y="304"/>
                  </a:lnTo>
                  <a:lnTo>
                    <a:pt x="277" y="360"/>
                  </a:lnTo>
                  <a:lnTo>
                    <a:pt x="299" y="420"/>
                  </a:lnTo>
                  <a:lnTo>
                    <a:pt x="318" y="482"/>
                  </a:lnTo>
                  <a:lnTo>
                    <a:pt x="331" y="545"/>
                  </a:lnTo>
                  <a:lnTo>
                    <a:pt x="338" y="610"/>
                  </a:lnTo>
                  <a:lnTo>
                    <a:pt x="340" y="675"/>
                  </a:lnTo>
                  <a:lnTo>
                    <a:pt x="336" y="741"/>
                  </a:lnTo>
                  <a:lnTo>
                    <a:pt x="326" y="804"/>
                  </a:lnTo>
                  <a:lnTo>
                    <a:pt x="312" y="867"/>
                  </a:lnTo>
                  <a:lnTo>
                    <a:pt x="363" y="891"/>
                  </a:lnTo>
                  <a:close/>
                </a:path>
              </a:pathLst>
            </a:custGeom>
            <a:solidFill>
              <a:srgbClr val="E085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8" name="Freeform 1235"/>
            <p:cNvSpPr>
              <a:spLocks/>
            </p:cNvSpPr>
            <p:nvPr/>
          </p:nvSpPr>
          <p:spPr bwMode="auto">
            <a:xfrm>
              <a:off x="1100" y="950"/>
              <a:ext cx="360" cy="403"/>
            </a:xfrm>
            <a:custGeom>
              <a:avLst/>
              <a:gdLst>
                <a:gd name="T0" fmla="*/ 20 w 360"/>
                <a:gd name="T1" fmla="*/ 0 h 805"/>
                <a:gd name="T2" fmla="*/ 68 w 360"/>
                <a:gd name="T3" fmla="*/ 1 h 805"/>
                <a:gd name="T4" fmla="*/ 115 w 360"/>
                <a:gd name="T5" fmla="*/ 2 h 805"/>
                <a:gd name="T6" fmla="*/ 158 w 360"/>
                <a:gd name="T7" fmla="*/ 4 h 805"/>
                <a:gd name="T8" fmla="*/ 199 w 360"/>
                <a:gd name="T9" fmla="*/ 5 h 805"/>
                <a:gd name="T10" fmla="*/ 236 w 360"/>
                <a:gd name="T11" fmla="*/ 6 h 805"/>
                <a:gd name="T12" fmla="*/ 269 w 360"/>
                <a:gd name="T13" fmla="*/ 8 h 805"/>
                <a:gd name="T14" fmla="*/ 297 w 360"/>
                <a:gd name="T15" fmla="*/ 10 h 805"/>
                <a:gd name="T16" fmla="*/ 319 w 360"/>
                <a:gd name="T17" fmla="*/ 12 h 805"/>
                <a:gd name="T18" fmla="*/ 338 w 360"/>
                <a:gd name="T19" fmla="*/ 14 h 805"/>
                <a:gd name="T20" fmla="*/ 351 w 360"/>
                <a:gd name="T21" fmla="*/ 16 h 805"/>
                <a:gd name="T22" fmla="*/ 358 w 360"/>
                <a:gd name="T23" fmla="*/ 18 h 805"/>
                <a:gd name="T24" fmla="*/ 360 w 360"/>
                <a:gd name="T25" fmla="*/ 20 h 805"/>
                <a:gd name="T26" fmla="*/ 356 w 360"/>
                <a:gd name="T27" fmla="*/ 22 h 805"/>
                <a:gd name="T28" fmla="*/ 346 w 360"/>
                <a:gd name="T29" fmla="*/ 24 h 805"/>
                <a:gd name="T30" fmla="*/ 332 w 360"/>
                <a:gd name="T31" fmla="*/ 26 h 805"/>
                <a:gd name="T32" fmla="*/ 278 w 360"/>
                <a:gd name="T33" fmla="*/ 25 h 805"/>
                <a:gd name="T34" fmla="*/ 291 w 360"/>
                <a:gd name="T35" fmla="*/ 23 h 805"/>
                <a:gd name="T36" fmla="*/ 300 w 360"/>
                <a:gd name="T37" fmla="*/ 21 h 805"/>
                <a:gd name="T38" fmla="*/ 302 w 360"/>
                <a:gd name="T39" fmla="*/ 20 h 805"/>
                <a:gd name="T40" fmla="*/ 301 w 360"/>
                <a:gd name="T41" fmla="*/ 18 h 805"/>
                <a:gd name="T42" fmla="*/ 295 w 360"/>
                <a:gd name="T43" fmla="*/ 16 h 805"/>
                <a:gd name="T44" fmla="*/ 284 w 360"/>
                <a:gd name="T45" fmla="*/ 14 h 805"/>
                <a:gd name="T46" fmla="*/ 267 w 360"/>
                <a:gd name="T47" fmla="*/ 12 h 805"/>
                <a:gd name="T48" fmla="*/ 247 w 360"/>
                <a:gd name="T49" fmla="*/ 11 h 805"/>
                <a:gd name="T50" fmla="*/ 222 w 360"/>
                <a:gd name="T51" fmla="*/ 9 h 805"/>
                <a:gd name="T52" fmla="*/ 194 w 360"/>
                <a:gd name="T53" fmla="*/ 8 h 805"/>
                <a:gd name="T54" fmla="*/ 161 w 360"/>
                <a:gd name="T55" fmla="*/ 6 h 805"/>
                <a:gd name="T56" fmla="*/ 124 w 360"/>
                <a:gd name="T57" fmla="*/ 5 h 805"/>
                <a:gd name="T58" fmla="*/ 86 w 360"/>
                <a:gd name="T59" fmla="*/ 4 h 805"/>
                <a:gd name="T60" fmla="*/ 44 w 360"/>
                <a:gd name="T61" fmla="*/ 3 h 805"/>
                <a:gd name="T62" fmla="*/ 0 w 360"/>
                <a:gd name="T63" fmla="*/ 3 h 805"/>
                <a:gd name="T64" fmla="*/ 20 w 360"/>
                <a:gd name="T65" fmla="*/ 0 h 8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0" h="805">
                  <a:moveTo>
                    <a:pt x="20" y="0"/>
                  </a:moveTo>
                  <a:lnTo>
                    <a:pt x="68" y="25"/>
                  </a:lnTo>
                  <a:lnTo>
                    <a:pt x="115" y="58"/>
                  </a:lnTo>
                  <a:lnTo>
                    <a:pt x="158" y="97"/>
                  </a:lnTo>
                  <a:lnTo>
                    <a:pt x="199" y="141"/>
                  </a:lnTo>
                  <a:lnTo>
                    <a:pt x="236" y="190"/>
                  </a:lnTo>
                  <a:lnTo>
                    <a:pt x="269" y="242"/>
                  </a:lnTo>
                  <a:lnTo>
                    <a:pt x="297" y="298"/>
                  </a:lnTo>
                  <a:lnTo>
                    <a:pt x="319" y="358"/>
                  </a:lnTo>
                  <a:lnTo>
                    <a:pt x="338" y="420"/>
                  </a:lnTo>
                  <a:lnTo>
                    <a:pt x="351" y="483"/>
                  </a:lnTo>
                  <a:lnTo>
                    <a:pt x="358" y="548"/>
                  </a:lnTo>
                  <a:lnTo>
                    <a:pt x="360" y="613"/>
                  </a:lnTo>
                  <a:lnTo>
                    <a:pt x="356" y="679"/>
                  </a:lnTo>
                  <a:lnTo>
                    <a:pt x="346" y="742"/>
                  </a:lnTo>
                  <a:lnTo>
                    <a:pt x="332" y="805"/>
                  </a:lnTo>
                  <a:lnTo>
                    <a:pt x="278" y="780"/>
                  </a:lnTo>
                  <a:lnTo>
                    <a:pt x="291" y="724"/>
                  </a:lnTo>
                  <a:lnTo>
                    <a:pt x="300" y="668"/>
                  </a:lnTo>
                  <a:lnTo>
                    <a:pt x="302" y="610"/>
                  </a:lnTo>
                  <a:lnTo>
                    <a:pt x="301" y="552"/>
                  </a:lnTo>
                  <a:lnTo>
                    <a:pt x="295" y="496"/>
                  </a:lnTo>
                  <a:lnTo>
                    <a:pt x="284" y="438"/>
                  </a:lnTo>
                  <a:lnTo>
                    <a:pt x="267" y="383"/>
                  </a:lnTo>
                  <a:lnTo>
                    <a:pt x="247" y="331"/>
                  </a:lnTo>
                  <a:lnTo>
                    <a:pt x="222" y="280"/>
                  </a:lnTo>
                  <a:lnTo>
                    <a:pt x="194" y="233"/>
                  </a:lnTo>
                  <a:lnTo>
                    <a:pt x="161" y="190"/>
                  </a:lnTo>
                  <a:lnTo>
                    <a:pt x="124" y="152"/>
                  </a:lnTo>
                  <a:lnTo>
                    <a:pt x="86" y="117"/>
                  </a:lnTo>
                  <a:lnTo>
                    <a:pt x="44" y="88"/>
                  </a:lnTo>
                  <a:lnTo>
                    <a:pt x="0" y="65"/>
                  </a:lnTo>
                  <a:lnTo>
                    <a:pt x="20" y="0"/>
                  </a:lnTo>
                  <a:close/>
                </a:path>
              </a:pathLst>
            </a:custGeom>
            <a:solidFill>
              <a:srgbClr val="E289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39" name="Freeform 1236"/>
            <p:cNvSpPr>
              <a:spLocks/>
            </p:cNvSpPr>
            <p:nvPr/>
          </p:nvSpPr>
          <p:spPr bwMode="auto">
            <a:xfrm>
              <a:off x="1080" y="982"/>
              <a:ext cx="322" cy="358"/>
            </a:xfrm>
            <a:custGeom>
              <a:avLst/>
              <a:gdLst>
                <a:gd name="T0" fmla="*/ 298 w 322"/>
                <a:gd name="T1" fmla="*/ 23 h 715"/>
                <a:gd name="T2" fmla="*/ 311 w 322"/>
                <a:gd name="T3" fmla="*/ 21 h 715"/>
                <a:gd name="T4" fmla="*/ 320 w 322"/>
                <a:gd name="T5" fmla="*/ 19 h 715"/>
                <a:gd name="T6" fmla="*/ 322 w 322"/>
                <a:gd name="T7" fmla="*/ 18 h 715"/>
                <a:gd name="T8" fmla="*/ 321 w 322"/>
                <a:gd name="T9" fmla="*/ 16 h 715"/>
                <a:gd name="T10" fmla="*/ 315 w 322"/>
                <a:gd name="T11" fmla="*/ 14 h 715"/>
                <a:gd name="T12" fmla="*/ 304 w 322"/>
                <a:gd name="T13" fmla="*/ 12 h 715"/>
                <a:gd name="T14" fmla="*/ 287 w 322"/>
                <a:gd name="T15" fmla="*/ 10 h 715"/>
                <a:gd name="T16" fmla="*/ 267 w 322"/>
                <a:gd name="T17" fmla="*/ 9 h 715"/>
                <a:gd name="T18" fmla="*/ 242 w 322"/>
                <a:gd name="T19" fmla="*/ 7 h 715"/>
                <a:gd name="T20" fmla="*/ 214 w 322"/>
                <a:gd name="T21" fmla="*/ 6 h 715"/>
                <a:gd name="T22" fmla="*/ 181 w 322"/>
                <a:gd name="T23" fmla="*/ 4 h 715"/>
                <a:gd name="T24" fmla="*/ 144 w 322"/>
                <a:gd name="T25" fmla="*/ 3 h 715"/>
                <a:gd name="T26" fmla="*/ 106 w 322"/>
                <a:gd name="T27" fmla="*/ 2 h 715"/>
                <a:gd name="T28" fmla="*/ 64 w 322"/>
                <a:gd name="T29" fmla="*/ 1 h 715"/>
                <a:gd name="T30" fmla="*/ 20 w 322"/>
                <a:gd name="T31" fmla="*/ 0 h 715"/>
                <a:gd name="T32" fmla="*/ 0 w 322"/>
                <a:gd name="T33" fmla="*/ 3 h 715"/>
                <a:gd name="T34" fmla="*/ 41 w 322"/>
                <a:gd name="T35" fmla="*/ 3 h 715"/>
                <a:gd name="T36" fmla="*/ 79 w 322"/>
                <a:gd name="T37" fmla="*/ 4 h 715"/>
                <a:gd name="T38" fmla="*/ 115 w 322"/>
                <a:gd name="T39" fmla="*/ 5 h 715"/>
                <a:gd name="T40" fmla="*/ 147 w 322"/>
                <a:gd name="T41" fmla="*/ 6 h 715"/>
                <a:gd name="T42" fmla="*/ 177 w 322"/>
                <a:gd name="T43" fmla="*/ 8 h 715"/>
                <a:gd name="T44" fmla="*/ 201 w 322"/>
                <a:gd name="T45" fmla="*/ 9 h 715"/>
                <a:gd name="T46" fmla="*/ 222 w 322"/>
                <a:gd name="T47" fmla="*/ 11 h 715"/>
                <a:gd name="T48" fmla="*/ 239 w 322"/>
                <a:gd name="T49" fmla="*/ 12 h 715"/>
                <a:gd name="T50" fmla="*/ 252 w 322"/>
                <a:gd name="T51" fmla="*/ 14 h 715"/>
                <a:gd name="T52" fmla="*/ 259 w 322"/>
                <a:gd name="T53" fmla="*/ 15 h 715"/>
                <a:gd name="T54" fmla="*/ 262 w 322"/>
                <a:gd name="T55" fmla="*/ 17 h 715"/>
                <a:gd name="T56" fmla="*/ 259 w 322"/>
                <a:gd name="T57" fmla="*/ 19 h 715"/>
                <a:gd name="T58" fmla="*/ 252 w 322"/>
                <a:gd name="T59" fmla="*/ 20 h 715"/>
                <a:gd name="T60" fmla="*/ 241 w 322"/>
                <a:gd name="T61" fmla="*/ 22 h 715"/>
                <a:gd name="T62" fmla="*/ 298 w 322"/>
                <a:gd name="T63" fmla="*/ 23 h 7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2" h="715">
                  <a:moveTo>
                    <a:pt x="298" y="715"/>
                  </a:moveTo>
                  <a:lnTo>
                    <a:pt x="311" y="659"/>
                  </a:lnTo>
                  <a:lnTo>
                    <a:pt x="320" y="603"/>
                  </a:lnTo>
                  <a:lnTo>
                    <a:pt x="322" y="545"/>
                  </a:lnTo>
                  <a:lnTo>
                    <a:pt x="321" y="487"/>
                  </a:lnTo>
                  <a:lnTo>
                    <a:pt x="315" y="431"/>
                  </a:lnTo>
                  <a:lnTo>
                    <a:pt x="304" y="373"/>
                  </a:lnTo>
                  <a:lnTo>
                    <a:pt x="287" y="318"/>
                  </a:lnTo>
                  <a:lnTo>
                    <a:pt x="267" y="266"/>
                  </a:lnTo>
                  <a:lnTo>
                    <a:pt x="242" y="215"/>
                  </a:lnTo>
                  <a:lnTo>
                    <a:pt x="214" y="168"/>
                  </a:lnTo>
                  <a:lnTo>
                    <a:pt x="181" y="125"/>
                  </a:lnTo>
                  <a:lnTo>
                    <a:pt x="144" y="87"/>
                  </a:lnTo>
                  <a:lnTo>
                    <a:pt x="106" y="52"/>
                  </a:lnTo>
                  <a:lnTo>
                    <a:pt x="64" y="23"/>
                  </a:lnTo>
                  <a:lnTo>
                    <a:pt x="20" y="0"/>
                  </a:lnTo>
                  <a:lnTo>
                    <a:pt x="0" y="70"/>
                  </a:lnTo>
                  <a:lnTo>
                    <a:pt x="41" y="92"/>
                  </a:lnTo>
                  <a:lnTo>
                    <a:pt x="79" y="119"/>
                  </a:lnTo>
                  <a:lnTo>
                    <a:pt x="115" y="152"/>
                  </a:lnTo>
                  <a:lnTo>
                    <a:pt x="147" y="188"/>
                  </a:lnTo>
                  <a:lnTo>
                    <a:pt x="177" y="230"/>
                  </a:lnTo>
                  <a:lnTo>
                    <a:pt x="201" y="275"/>
                  </a:lnTo>
                  <a:lnTo>
                    <a:pt x="222" y="322"/>
                  </a:lnTo>
                  <a:lnTo>
                    <a:pt x="239" y="373"/>
                  </a:lnTo>
                  <a:lnTo>
                    <a:pt x="252" y="423"/>
                  </a:lnTo>
                  <a:lnTo>
                    <a:pt x="259" y="478"/>
                  </a:lnTo>
                  <a:lnTo>
                    <a:pt x="262" y="530"/>
                  </a:lnTo>
                  <a:lnTo>
                    <a:pt x="259" y="585"/>
                  </a:lnTo>
                  <a:lnTo>
                    <a:pt x="252" y="637"/>
                  </a:lnTo>
                  <a:lnTo>
                    <a:pt x="241" y="688"/>
                  </a:lnTo>
                  <a:lnTo>
                    <a:pt x="298" y="715"/>
                  </a:lnTo>
                  <a:close/>
                </a:path>
              </a:pathLst>
            </a:custGeom>
            <a:solidFill>
              <a:srgbClr val="E58E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0" name="Freeform 1237"/>
            <p:cNvSpPr>
              <a:spLocks/>
            </p:cNvSpPr>
            <p:nvPr/>
          </p:nvSpPr>
          <p:spPr bwMode="auto">
            <a:xfrm>
              <a:off x="1059" y="1018"/>
              <a:ext cx="283" cy="308"/>
            </a:xfrm>
            <a:custGeom>
              <a:avLst/>
              <a:gdLst>
                <a:gd name="T0" fmla="*/ 21 w 283"/>
                <a:gd name="T1" fmla="*/ 0 h 618"/>
                <a:gd name="T2" fmla="*/ 62 w 283"/>
                <a:gd name="T3" fmla="*/ 0 h 618"/>
                <a:gd name="T4" fmla="*/ 100 w 283"/>
                <a:gd name="T5" fmla="*/ 1 h 618"/>
                <a:gd name="T6" fmla="*/ 136 w 283"/>
                <a:gd name="T7" fmla="*/ 2 h 618"/>
                <a:gd name="T8" fmla="*/ 168 w 283"/>
                <a:gd name="T9" fmla="*/ 3 h 618"/>
                <a:gd name="T10" fmla="*/ 198 w 283"/>
                <a:gd name="T11" fmla="*/ 5 h 618"/>
                <a:gd name="T12" fmla="*/ 222 w 283"/>
                <a:gd name="T13" fmla="*/ 6 h 618"/>
                <a:gd name="T14" fmla="*/ 243 w 283"/>
                <a:gd name="T15" fmla="*/ 7 h 618"/>
                <a:gd name="T16" fmla="*/ 260 w 283"/>
                <a:gd name="T17" fmla="*/ 9 h 618"/>
                <a:gd name="T18" fmla="*/ 273 w 283"/>
                <a:gd name="T19" fmla="*/ 11 h 618"/>
                <a:gd name="T20" fmla="*/ 280 w 283"/>
                <a:gd name="T21" fmla="*/ 12 h 618"/>
                <a:gd name="T22" fmla="*/ 283 w 283"/>
                <a:gd name="T23" fmla="*/ 14 h 618"/>
                <a:gd name="T24" fmla="*/ 280 w 283"/>
                <a:gd name="T25" fmla="*/ 16 h 618"/>
                <a:gd name="T26" fmla="*/ 273 w 283"/>
                <a:gd name="T27" fmla="*/ 17 h 618"/>
                <a:gd name="T28" fmla="*/ 262 w 283"/>
                <a:gd name="T29" fmla="*/ 19 h 618"/>
                <a:gd name="T30" fmla="*/ 199 w 283"/>
                <a:gd name="T31" fmla="*/ 18 h 618"/>
                <a:gd name="T32" fmla="*/ 211 w 283"/>
                <a:gd name="T33" fmla="*/ 16 h 618"/>
                <a:gd name="T34" fmla="*/ 216 w 283"/>
                <a:gd name="T35" fmla="*/ 15 h 618"/>
                <a:gd name="T36" fmla="*/ 216 w 283"/>
                <a:gd name="T37" fmla="*/ 13 h 618"/>
                <a:gd name="T38" fmla="*/ 211 w 283"/>
                <a:gd name="T39" fmla="*/ 11 h 618"/>
                <a:gd name="T40" fmla="*/ 201 w 283"/>
                <a:gd name="T41" fmla="*/ 10 h 618"/>
                <a:gd name="T42" fmla="*/ 185 w 283"/>
                <a:gd name="T43" fmla="*/ 8 h 618"/>
                <a:gd name="T44" fmla="*/ 164 w 283"/>
                <a:gd name="T45" fmla="*/ 7 h 618"/>
                <a:gd name="T46" fmla="*/ 139 w 283"/>
                <a:gd name="T47" fmla="*/ 6 h 618"/>
                <a:gd name="T48" fmla="*/ 109 w 283"/>
                <a:gd name="T49" fmla="*/ 4 h 618"/>
                <a:gd name="T50" fmla="*/ 75 w 283"/>
                <a:gd name="T51" fmla="*/ 3 h 618"/>
                <a:gd name="T52" fmla="*/ 38 w 283"/>
                <a:gd name="T53" fmla="*/ 3 h 618"/>
                <a:gd name="T54" fmla="*/ 0 w 283"/>
                <a:gd name="T55" fmla="*/ 2 h 618"/>
                <a:gd name="T56" fmla="*/ 21 w 283"/>
                <a:gd name="T57" fmla="*/ 0 h 6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3" h="618">
                  <a:moveTo>
                    <a:pt x="21" y="0"/>
                  </a:moveTo>
                  <a:lnTo>
                    <a:pt x="62" y="22"/>
                  </a:lnTo>
                  <a:lnTo>
                    <a:pt x="100" y="49"/>
                  </a:lnTo>
                  <a:lnTo>
                    <a:pt x="136" y="82"/>
                  </a:lnTo>
                  <a:lnTo>
                    <a:pt x="168" y="118"/>
                  </a:lnTo>
                  <a:lnTo>
                    <a:pt x="198" y="160"/>
                  </a:lnTo>
                  <a:lnTo>
                    <a:pt x="222" y="205"/>
                  </a:lnTo>
                  <a:lnTo>
                    <a:pt x="243" y="252"/>
                  </a:lnTo>
                  <a:lnTo>
                    <a:pt x="260" y="303"/>
                  </a:lnTo>
                  <a:lnTo>
                    <a:pt x="273" y="353"/>
                  </a:lnTo>
                  <a:lnTo>
                    <a:pt x="280" y="408"/>
                  </a:lnTo>
                  <a:lnTo>
                    <a:pt x="283" y="460"/>
                  </a:lnTo>
                  <a:lnTo>
                    <a:pt x="280" y="515"/>
                  </a:lnTo>
                  <a:lnTo>
                    <a:pt x="273" y="567"/>
                  </a:lnTo>
                  <a:lnTo>
                    <a:pt x="262" y="618"/>
                  </a:lnTo>
                  <a:lnTo>
                    <a:pt x="199" y="589"/>
                  </a:lnTo>
                  <a:lnTo>
                    <a:pt x="211" y="540"/>
                  </a:lnTo>
                  <a:lnTo>
                    <a:pt x="216" y="487"/>
                  </a:lnTo>
                  <a:lnTo>
                    <a:pt x="216" y="437"/>
                  </a:lnTo>
                  <a:lnTo>
                    <a:pt x="211" y="384"/>
                  </a:lnTo>
                  <a:lnTo>
                    <a:pt x="201" y="334"/>
                  </a:lnTo>
                  <a:lnTo>
                    <a:pt x="185" y="285"/>
                  </a:lnTo>
                  <a:lnTo>
                    <a:pt x="164" y="239"/>
                  </a:lnTo>
                  <a:lnTo>
                    <a:pt x="139" y="196"/>
                  </a:lnTo>
                  <a:lnTo>
                    <a:pt x="109" y="158"/>
                  </a:lnTo>
                  <a:lnTo>
                    <a:pt x="75" y="125"/>
                  </a:lnTo>
                  <a:lnTo>
                    <a:pt x="38" y="98"/>
                  </a:lnTo>
                  <a:lnTo>
                    <a:pt x="0" y="77"/>
                  </a:lnTo>
                  <a:lnTo>
                    <a:pt x="21" y="0"/>
                  </a:lnTo>
                  <a:close/>
                </a:path>
              </a:pathLst>
            </a:custGeom>
            <a:solidFill>
              <a:srgbClr val="E89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1" name="Freeform 1238"/>
            <p:cNvSpPr>
              <a:spLocks/>
            </p:cNvSpPr>
            <p:nvPr/>
          </p:nvSpPr>
          <p:spPr bwMode="auto">
            <a:xfrm>
              <a:off x="1036" y="1056"/>
              <a:ext cx="239" cy="256"/>
            </a:xfrm>
            <a:custGeom>
              <a:avLst/>
              <a:gdLst>
                <a:gd name="T0" fmla="*/ 222 w 239"/>
                <a:gd name="T1" fmla="*/ 16 h 512"/>
                <a:gd name="T2" fmla="*/ 234 w 239"/>
                <a:gd name="T3" fmla="*/ 15 h 512"/>
                <a:gd name="T4" fmla="*/ 239 w 239"/>
                <a:gd name="T5" fmla="*/ 13 h 512"/>
                <a:gd name="T6" fmla="*/ 239 w 239"/>
                <a:gd name="T7" fmla="*/ 12 h 512"/>
                <a:gd name="T8" fmla="*/ 234 w 239"/>
                <a:gd name="T9" fmla="*/ 10 h 512"/>
                <a:gd name="T10" fmla="*/ 224 w 239"/>
                <a:gd name="T11" fmla="*/ 9 h 512"/>
                <a:gd name="T12" fmla="*/ 208 w 239"/>
                <a:gd name="T13" fmla="*/ 7 h 512"/>
                <a:gd name="T14" fmla="*/ 187 w 239"/>
                <a:gd name="T15" fmla="*/ 6 h 512"/>
                <a:gd name="T16" fmla="*/ 162 w 239"/>
                <a:gd name="T17" fmla="*/ 4 h 512"/>
                <a:gd name="T18" fmla="*/ 132 w 239"/>
                <a:gd name="T19" fmla="*/ 3 h 512"/>
                <a:gd name="T20" fmla="*/ 98 w 239"/>
                <a:gd name="T21" fmla="*/ 2 h 512"/>
                <a:gd name="T22" fmla="*/ 61 w 239"/>
                <a:gd name="T23" fmla="*/ 1 h 512"/>
                <a:gd name="T24" fmla="*/ 23 w 239"/>
                <a:gd name="T25" fmla="*/ 0 h 512"/>
                <a:gd name="T26" fmla="*/ 0 w 239"/>
                <a:gd name="T27" fmla="*/ 3 h 512"/>
                <a:gd name="T28" fmla="*/ 33 w 239"/>
                <a:gd name="T29" fmla="*/ 4 h 512"/>
                <a:gd name="T30" fmla="*/ 64 w 239"/>
                <a:gd name="T31" fmla="*/ 4 h 512"/>
                <a:gd name="T32" fmla="*/ 91 w 239"/>
                <a:gd name="T33" fmla="*/ 5 h 512"/>
                <a:gd name="T34" fmla="*/ 115 w 239"/>
                <a:gd name="T35" fmla="*/ 6 h 512"/>
                <a:gd name="T36" fmla="*/ 136 w 239"/>
                <a:gd name="T37" fmla="*/ 7 h 512"/>
                <a:gd name="T38" fmla="*/ 152 w 239"/>
                <a:gd name="T39" fmla="*/ 9 h 512"/>
                <a:gd name="T40" fmla="*/ 162 w 239"/>
                <a:gd name="T41" fmla="*/ 10 h 512"/>
                <a:gd name="T42" fmla="*/ 169 w 239"/>
                <a:gd name="T43" fmla="*/ 11 h 512"/>
                <a:gd name="T44" fmla="*/ 169 w 239"/>
                <a:gd name="T45" fmla="*/ 13 h 512"/>
                <a:gd name="T46" fmla="*/ 164 w 239"/>
                <a:gd name="T47" fmla="*/ 14 h 512"/>
                <a:gd name="T48" fmla="*/ 156 w 239"/>
                <a:gd name="T49" fmla="*/ 16 h 512"/>
                <a:gd name="T50" fmla="*/ 222 w 239"/>
                <a:gd name="T51" fmla="*/ 16 h 5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9" h="512">
                  <a:moveTo>
                    <a:pt x="222" y="512"/>
                  </a:moveTo>
                  <a:lnTo>
                    <a:pt x="234" y="463"/>
                  </a:lnTo>
                  <a:lnTo>
                    <a:pt x="239" y="410"/>
                  </a:lnTo>
                  <a:lnTo>
                    <a:pt x="239" y="360"/>
                  </a:lnTo>
                  <a:lnTo>
                    <a:pt x="234" y="307"/>
                  </a:lnTo>
                  <a:lnTo>
                    <a:pt x="224" y="257"/>
                  </a:lnTo>
                  <a:lnTo>
                    <a:pt x="208" y="208"/>
                  </a:lnTo>
                  <a:lnTo>
                    <a:pt x="187" y="162"/>
                  </a:lnTo>
                  <a:lnTo>
                    <a:pt x="162" y="119"/>
                  </a:lnTo>
                  <a:lnTo>
                    <a:pt x="132" y="81"/>
                  </a:lnTo>
                  <a:lnTo>
                    <a:pt x="98" y="48"/>
                  </a:lnTo>
                  <a:lnTo>
                    <a:pt x="61" y="21"/>
                  </a:lnTo>
                  <a:lnTo>
                    <a:pt x="23" y="0"/>
                  </a:lnTo>
                  <a:lnTo>
                    <a:pt x="0" y="81"/>
                  </a:lnTo>
                  <a:lnTo>
                    <a:pt x="33" y="99"/>
                  </a:lnTo>
                  <a:lnTo>
                    <a:pt x="64" y="123"/>
                  </a:lnTo>
                  <a:lnTo>
                    <a:pt x="91" y="153"/>
                  </a:lnTo>
                  <a:lnTo>
                    <a:pt x="115" y="186"/>
                  </a:lnTo>
                  <a:lnTo>
                    <a:pt x="136" y="224"/>
                  </a:lnTo>
                  <a:lnTo>
                    <a:pt x="152" y="264"/>
                  </a:lnTo>
                  <a:lnTo>
                    <a:pt x="162" y="307"/>
                  </a:lnTo>
                  <a:lnTo>
                    <a:pt x="169" y="351"/>
                  </a:lnTo>
                  <a:lnTo>
                    <a:pt x="169" y="394"/>
                  </a:lnTo>
                  <a:lnTo>
                    <a:pt x="164" y="438"/>
                  </a:lnTo>
                  <a:lnTo>
                    <a:pt x="156" y="481"/>
                  </a:lnTo>
                  <a:lnTo>
                    <a:pt x="222" y="512"/>
                  </a:lnTo>
                  <a:close/>
                </a:path>
              </a:pathLst>
            </a:custGeom>
            <a:solidFill>
              <a:srgbClr val="EA98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2" name="Freeform 1239"/>
            <p:cNvSpPr>
              <a:spLocks/>
            </p:cNvSpPr>
            <p:nvPr/>
          </p:nvSpPr>
          <p:spPr bwMode="auto">
            <a:xfrm>
              <a:off x="1011" y="1096"/>
              <a:ext cx="194" cy="201"/>
            </a:xfrm>
            <a:custGeom>
              <a:avLst/>
              <a:gdLst>
                <a:gd name="T0" fmla="*/ 25 w 194"/>
                <a:gd name="T1" fmla="*/ 0 h 400"/>
                <a:gd name="T2" fmla="*/ 58 w 194"/>
                <a:gd name="T3" fmla="*/ 1 h 400"/>
                <a:gd name="T4" fmla="*/ 89 w 194"/>
                <a:gd name="T5" fmla="*/ 2 h 400"/>
                <a:gd name="T6" fmla="*/ 116 w 194"/>
                <a:gd name="T7" fmla="*/ 3 h 400"/>
                <a:gd name="T8" fmla="*/ 140 w 194"/>
                <a:gd name="T9" fmla="*/ 4 h 400"/>
                <a:gd name="T10" fmla="*/ 161 w 194"/>
                <a:gd name="T11" fmla="*/ 5 h 400"/>
                <a:gd name="T12" fmla="*/ 177 w 194"/>
                <a:gd name="T13" fmla="*/ 6 h 400"/>
                <a:gd name="T14" fmla="*/ 187 w 194"/>
                <a:gd name="T15" fmla="*/ 8 h 400"/>
                <a:gd name="T16" fmla="*/ 194 w 194"/>
                <a:gd name="T17" fmla="*/ 9 h 400"/>
                <a:gd name="T18" fmla="*/ 194 w 194"/>
                <a:gd name="T19" fmla="*/ 10 h 400"/>
                <a:gd name="T20" fmla="*/ 189 w 194"/>
                <a:gd name="T21" fmla="*/ 12 h 400"/>
                <a:gd name="T22" fmla="*/ 181 w 194"/>
                <a:gd name="T23" fmla="*/ 13 h 400"/>
                <a:gd name="T24" fmla="*/ 107 w 194"/>
                <a:gd name="T25" fmla="*/ 12 h 400"/>
                <a:gd name="T26" fmla="*/ 116 w 194"/>
                <a:gd name="T27" fmla="*/ 11 h 400"/>
                <a:gd name="T28" fmla="*/ 117 w 194"/>
                <a:gd name="T29" fmla="*/ 10 h 400"/>
                <a:gd name="T30" fmla="*/ 114 w 194"/>
                <a:gd name="T31" fmla="*/ 8 h 400"/>
                <a:gd name="T32" fmla="*/ 106 w 194"/>
                <a:gd name="T33" fmla="*/ 7 h 400"/>
                <a:gd name="T34" fmla="*/ 93 w 194"/>
                <a:gd name="T35" fmla="*/ 6 h 400"/>
                <a:gd name="T36" fmla="*/ 75 w 194"/>
                <a:gd name="T37" fmla="*/ 5 h 400"/>
                <a:gd name="T38" fmla="*/ 52 w 194"/>
                <a:gd name="T39" fmla="*/ 4 h 400"/>
                <a:gd name="T40" fmla="*/ 28 w 194"/>
                <a:gd name="T41" fmla="*/ 4 h 400"/>
                <a:gd name="T42" fmla="*/ 0 w 194"/>
                <a:gd name="T43" fmla="*/ 3 h 400"/>
                <a:gd name="T44" fmla="*/ 25 w 194"/>
                <a:gd name="T45" fmla="*/ 0 h 4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4" h="400">
                  <a:moveTo>
                    <a:pt x="25" y="0"/>
                  </a:moveTo>
                  <a:lnTo>
                    <a:pt x="58" y="18"/>
                  </a:lnTo>
                  <a:lnTo>
                    <a:pt x="89" y="42"/>
                  </a:lnTo>
                  <a:lnTo>
                    <a:pt x="116" y="72"/>
                  </a:lnTo>
                  <a:lnTo>
                    <a:pt x="140" y="105"/>
                  </a:lnTo>
                  <a:lnTo>
                    <a:pt x="161" y="143"/>
                  </a:lnTo>
                  <a:lnTo>
                    <a:pt x="177" y="183"/>
                  </a:lnTo>
                  <a:lnTo>
                    <a:pt x="187" y="226"/>
                  </a:lnTo>
                  <a:lnTo>
                    <a:pt x="194" y="270"/>
                  </a:lnTo>
                  <a:lnTo>
                    <a:pt x="194" y="313"/>
                  </a:lnTo>
                  <a:lnTo>
                    <a:pt x="189" y="357"/>
                  </a:lnTo>
                  <a:lnTo>
                    <a:pt x="181" y="400"/>
                  </a:lnTo>
                  <a:lnTo>
                    <a:pt x="107" y="366"/>
                  </a:lnTo>
                  <a:lnTo>
                    <a:pt x="116" y="329"/>
                  </a:lnTo>
                  <a:lnTo>
                    <a:pt x="117" y="293"/>
                  </a:lnTo>
                  <a:lnTo>
                    <a:pt x="114" y="255"/>
                  </a:lnTo>
                  <a:lnTo>
                    <a:pt x="106" y="219"/>
                  </a:lnTo>
                  <a:lnTo>
                    <a:pt x="93" y="185"/>
                  </a:lnTo>
                  <a:lnTo>
                    <a:pt x="75" y="154"/>
                  </a:lnTo>
                  <a:lnTo>
                    <a:pt x="52" y="127"/>
                  </a:lnTo>
                  <a:lnTo>
                    <a:pt x="28" y="103"/>
                  </a:lnTo>
                  <a:lnTo>
                    <a:pt x="0" y="87"/>
                  </a:lnTo>
                  <a:lnTo>
                    <a:pt x="25" y="0"/>
                  </a:lnTo>
                  <a:close/>
                </a:path>
              </a:pathLst>
            </a:custGeom>
            <a:solidFill>
              <a:srgbClr val="ED9D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3" name="Freeform 1240"/>
            <p:cNvSpPr>
              <a:spLocks/>
            </p:cNvSpPr>
            <p:nvPr/>
          </p:nvSpPr>
          <p:spPr bwMode="auto">
            <a:xfrm>
              <a:off x="984" y="1140"/>
              <a:ext cx="144" cy="139"/>
            </a:xfrm>
            <a:custGeom>
              <a:avLst/>
              <a:gdLst>
                <a:gd name="T0" fmla="*/ 134 w 144"/>
                <a:gd name="T1" fmla="*/ 8 h 279"/>
                <a:gd name="T2" fmla="*/ 143 w 144"/>
                <a:gd name="T3" fmla="*/ 7 h 279"/>
                <a:gd name="T4" fmla="*/ 144 w 144"/>
                <a:gd name="T5" fmla="*/ 6 h 279"/>
                <a:gd name="T6" fmla="*/ 141 w 144"/>
                <a:gd name="T7" fmla="*/ 5 h 279"/>
                <a:gd name="T8" fmla="*/ 133 w 144"/>
                <a:gd name="T9" fmla="*/ 4 h 279"/>
                <a:gd name="T10" fmla="*/ 120 w 144"/>
                <a:gd name="T11" fmla="*/ 3 h 279"/>
                <a:gd name="T12" fmla="*/ 102 w 144"/>
                <a:gd name="T13" fmla="*/ 2 h 279"/>
                <a:gd name="T14" fmla="*/ 79 w 144"/>
                <a:gd name="T15" fmla="*/ 1 h 279"/>
                <a:gd name="T16" fmla="*/ 55 w 144"/>
                <a:gd name="T17" fmla="*/ 0 h 279"/>
                <a:gd name="T18" fmla="*/ 27 w 144"/>
                <a:gd name="T19" fmla="*/ 0 h 279"/>
                <a:gd name="T20" fmla="*/ 0 w 144"/>
                <a:gd name="T21" fmla="*/ 3 h 279"/>
                <a:gd name="T22" fmla="*/ 18 w 144"/>
                <a:gd name="T23" fmla="*/ 3 h 279"/>
                <a:gd name="T24" fmla="*/ 34 w 144"/>
                <a:gd name="T25" fmla="*/ 3 h 279"/>
                <a:gd name="T26" fmla="*/ 47 w 144"/>
                <a:gd name="T27" fmla="*/ 4 h 279"/>
                <a:gd name="T28" fmla="*/ 57 w 144"/>
                <a:gd name="T29" fmla="*/ 5 h 279"/>
                <a:gd name="T30" fmla="*/ 61 w 144"/>
                <a:gd name="T31" fmla="*/ 6 h 279"/>
                <a:gd name="T32" fmla="*/ 61 w 144"/>
                <a:gd name="T33" fmla="*/ 6 h 279"/>
                <a:gd name="T34" fmla="*/ 57 w 144"/>
                <a:gd name="T35" fmla="*/ 7 h 279"/>
                <a:gd name="T36" fmla="*/ 134 w 144"/>
                <a:gd name="T37" fmla="*/ 8 h 2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4" h="279">
                  <a:moveTo>
                    <a:pt x="134" y="279"/>
                  </a:moveTo>
                  <a:lnTo>
                    <a:pt x="143" y="242"/>
                  </a:lnTo>
                  <a:lnTo>
                    <a:pt x="144" y="206"/>
                  </a:lnTo>
                  <a:lnTo>
                    <a:pt x="141" y="168"/>
                  </a:lnTo>
                  <a:lnTo>
                    <a:pt x="133" y="132"/>
                  </a:lnTo>
                  <a:lnTo>
                    <a:pt x="120" y="98"/>
                  </a:lnTo>
                  <a:lnTo>
                    <a:pt x="102" y="67"/>
                  </a:lnTo>
                  <a:lnTo>
                    <a:pt x="79" y="40"/>
                  </a:lnTo>
                  <a:lnTo>
                    <a:pt x="55" y="16"/>
                  </a:lnTo>
                  <a:lnTo>
                    <a:pt x="27" y="0"/>
                  </a:lnTo>
                  <a:lnTo>
                    <a:pt x="0" y="96"/>
                  </a:lnTo>
                  <a:lnTo>
                    <a:pt x="18" y="108"/>
                  </a:lnTo>
                  <a:lnTo>
                    <a:pt x="34" y="125"/>
                  </a:lnTo>
                  <a:lnTo>
                    <a:pt x="47" y="145"/>
                  </a:lnTo>
                  <a:lnTo>
                    <a:pt x="57" y="168"/>
                  </a:lnTo>
                  <a:lnTo>
                    <a:pt x="61" y="192"/>
                  </a:lnTo>
                  <a:lnTo>
                    <a:pt x="61" y="217"/>
                  </a:lnTo>
                  <a:lnTo>
                    <a:pt x="57" y="242"/>
                  </a:lnTo>
                  <a:lnTo>
                    <a:pt x="134" y="279"/>
                  </a:lnTo>
                  <a:close/>
                </a:path>
              </a:pathLst>
            </a:custGeom>
            <a:solidFill>
              <a:srgbClr val="F0A1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4" name="Freeform 1241"/>
            <p:cNvSpPr>
              <a:spLocks/>
            </p:cNvSpPr>
            <p:nvPr/>
          </p:nvSpPr>
          <p:spPr bwMode="auto">
            <a:xfrm>
              <a:off x="954" y="1188"/>
              <a:ext cx="91" cy="73"/>
            </a:xfrm>
            <a:custGeom>
              <a:avLst/>
              <a:gdLst>
                <a:gd name="T0" fmla="*/ 30 w 91"/>
                <a:gd name="T1" fmla="*/ 0 h 146"/>
                <a:gd name="T2" fmla="*/ 48 w 91"/>
                <a:gd name="T3" fmla="*/ 1 h 146"/>
                <a:gd name="T4" fmla="*/ 64 w 91"/>
                <a:gd name="T5" fmla="*/ 1 h 146"/>
                <a:gd name="T6" fmla="*/ 77 w 91"/>
                <a:gd name="T7" fmla="*/ 2 h 146"/>
                <a:gd name="T8" fmla="*/ 87 w 91"/>
                <a:gd name="T9" fmla="*/ 3 h 146"/>
                <a:gd name="T10" fmla="*/ 91 w 91"/>
                <a:gd name="T11" fmla="*/ 3 h 146"/>
                <a:gd name="T12" fmla="*/ 91 w 91"/>
                <a:gd name="T13" fmla="*/ 4 h 146"/>
                <a:gd name="T14" fmla="*/ 87 w 91"/>
                <a:gd name="T15" fmla="*/ 5 h 146"/>
                <a:gd name="T16" fmla="*/ 0 w 91"/>
                <a:gd name="T17" fmla="*/ 4 h 146"/>
                <a:gd name="T18" fmla="*/ 0 w 91"/>
                <a:gd name="T19" fmla="*/ 4 h 146"/>
                <a:gd name="T20" fmla="*/ 30 w 91"/>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 h="146">
                  <a:moveTo>
                    <a:pt x="30" y="0"/>
                  </a:moveTo>
                  <a:lnTo>
                    <a:pt x="48" y="12"/>
                  </a:lnTo>
                  <a:lnTo>
                    <a:pt x="64" y="29"/>
                  </a:lnTo>
                  <a:lnTo>
                    <a:pt x="77" y="49"/>
                  </a:lnTo>
                  <a:lnTo>
                    <a:pt x="87" y="72"/>
                  </a:lnTo>
                  <a:lnTo>
                    <a:pt x="91" y="96"/>
                  </a:lnTo>
                  <a:lnTo>
                    <a:pt x="91" y="121"/>
                  </a:lnTo>
                  <a:lnTo>
                    <a:pt x="87" y="146"/>
                  </a:lnTo>
                  <a:lnTo>
                    <a:pt x="0" y="107"/>
                  </a:lnTo>
                  <a:lnTo>
                    <a:pt x="0" y="105"/>
                  </a:lnTo>
                  <a:lnTo>
                    <a:pt x="30" y="0"/>
                  </a:lnTo>
                  <a:close/>
                </a:path>
              </a:pathLst>
            </a:custGeom>
            <a:solidFill>
              <a:srgbClr val="F2A6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5" name="Freeform 1242"/>
            <p:cNvSpPr>
              <a:spLocks/>
            </p:cNvSpPr>
            <p:nvPr/>
          </p:nvSpPr>
          <p:spPr bwMode="auto">
            <a:xfrm>
              <a:off x="953" y="635"/>
              <a:ext cx="1341" cy="838"/>
            </a:xfrm>
            <a:custGeom>
              <a:avLst/>
              <a:gdLst>
                <a:gd name="T0" fmla="*/ 996 w 1341"/>
                <a:gd name="T1" fmla="*/ 53 h 1676"/>
                <a:gd name="T2" fmla="*/ 0 w 1341"/>
                <a:gd name="T3" fmla="*/ 38 h 1676"/>
                <a:gd name="T4" fmla="*/ 345 w 1341"/>
                <a:gd name="T5" fmla="*/ 0 h 1676"/>
                <a:gd name="T6" fmla="*/ 1341 w 1341"/>
                <a:gd name="T7" fmla="*/ 15 h 1676"/>
                <a:gd name="T8" fmla="*/ 996 w 1341"/>
                <a:gd name="T9" fmla="*/ 53 h 16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1" h="1676">
                  <a:moveTo>
                    <a:pt x="996" y="1676"/>
                  </a:moveTo>
                  <a:lnTo>
                    <a:pt x="0" y="1213"/>
                  </a:lnTo>
                  <a:lnTo>
                    <a:pt x="345" y="0"/>
                  </a:lnTo>
                  <a:lnTo>
                    <a:pt x="1341" y="465"/>
                  </a:lnTo>
                  <a:lnTo>
                    <a:pt x="996" y="16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6" name="Freeform 1243"/>
            <p:cNvSpPr>
              <a:spLocks/>
            </p:cNvSpPr>
            <p:nvPr/>
          </p:nvSpPr>
          <p:spPr bwMode="auto">
            <a:xfrm>
              <a:off x="1289" y="635"/>
              <a:ext cx="1005" cy="838"/>
            </a:xfrm>
            <a:custGeom>
              <a:avLst/>
              <a:gdLst>
                <a:gd name="T0" fmla="*/ 660 w 1005"/>
                <a:gd name="T1" fmla="*/ 53 h 1676"/>
                <a:gd name="T2" fmla="*/ 1005 w 1005"/>
                <a:gd name="T3" fmla="*/ 15 h 1676"/>
                <a:gd name="T4" fmla="*/ 9 w 1005"/>
                <a:gd name="T5" fmla="*/ 0 h 1676"/>
                <a:gd name="T6" fmla="*/ 0 w 1005"/>
                <a:gd name="T7" fmla="*/ 1 h 1676"/>
                <a:gd name="T8" fmla="*/ 70 w 1005"/>
                <a:gd name="T9" fmla="*/ 2 h 1676"/>
                <a:gd name="T10" fmla="*/ 136 w 1005"/>
                <a:gd name="T11" fmla="*/ 4 h 1676"/>
                <a:gd name="T12" fmla="*/ 200 w 1005"/>
                <a:gd name="T13" fmla="*/ 5 h 1676"/>
                <a:gd name="T14" fmla="*/ 262 w 1005"/>
                <a:gd name="T15" fmla="*/ 7 h 1676"/>
                <a:gd name="T16" fmla="*/ 320 w 1005"/>
                <a:gd name="T17" fmla="*/ 9 h 1676"/>
                <a:gd name="T18" fmla="*/ 375 w 1005"/>
                <a:gd name="T19" fmla="*/ 11 h 1676"/>
                <a:gd name="T20" fmla="*/ 426 w 1005"/>
                <a:gd name="T21" fmla="*/ 13 h 1676"/>
                <a:gd name="T22" fmla="*/ 474 w 1005"/>
                <a:gd name="T23" fmla="*/ 15 h 1676"/>
                <a:gd name="T24" fmla="*/ 516 w 1005"/>
                <a:gd name="T25" fmla="*/ 17 h 1676"/>
                <a:gd name="T26" fmla="*/ 556 w 1005"/>
                <a:gd name="T27" fmla="*/ 20 h 1676"/>
                <a:gd name="T28" fmla="*/ 590 w 1005"/>
                <a:gd name="T29" fmla="*/ 22 h 1676"/>
                <a:gd name="T30" fmla="*/ 620 w 1005"/>
                <a:gd name="T31" fmla="*/ 25 h 1676"/>
                <a:gd name="T32" fmla="*/ 645 w 1005"/>
                <a:gd name="T33" fmla="*/ 28 h 1676"/>
                <a:gd name="T34" fmla="*/ 665 w 1005"/>
                <a:gd name="T35" fmla="*/ 30 h 1676"/>
                <a:gd name="T36" fmla="*/ 680 w 1005"/>
                <a:gd name="T37" fmla="*/ 33 h 1676"/>
                <a:gd name="T38" fmla="*/ 689 w 1005"/>
                <a:gd name="T39" fmla="*/ 36 h 1676"/>
                <a:gd name="T40" fmla="*/ 693 w 1005"/>
                <a:gd name="T41" fmla="*/ 39 h 1676"/>
                <a:gd name="T42" fmla="*/ 693 w 1005"/>
                <a:gd name="T43" fmla="*/ 42 h 1676"/>
                <a:gd name="T44" fmla="*/ 687 w 1005"/>
                <a:gd name="T45" fmla="*/ 44 h 1676"/>
                <a:gd name="T46" fmla="*/ 676 w 1005"/>
                <a:gd name="T47" fmla="*/ 47 h 1676"/>
                <a:gd name="T48" fmla="*/ 659 w 1005"/>
                <a:gd name="T49" fmla="*/ 50 h 1676"/>
                <a:gd name="T50" fmla="*/ 638 w 1005"/>
                <a:gd name="T51" fmla="*/ 53 h 1676"/>
                <a:gd name="T52" fmla="*/ 660 w 1005"/>
                <a:gd name="T53" fmla="*/ 53 h 16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5" h="1676">
                  <a:moveTo>
                    <a:pt x="660" y="1676"/>
                  </a:moveTo>
                  <a:lnTo>
                    <a:pt x="1005" y="465"/>
                  </a:lnTo>
                  <a:lnTo>
                    <a:pt x="9" y="0"/>
                  </a:lnTo>
                  <a:lnTo>
                    <a:pt x="0" y="29"/>
                  </a:lnTo>
                  <a:lnTo>
                    <a:pt x="70" y="63"/>
                  </a:lnTo>
                  <a:lnTo>
                    <a:pt x="136" y="105"/>
                  </a:lnTo>
                  <a:lnTo>
                    <a:pt x="200" y="152"/>
                  </a:lnTo>
                  <a:lnTo>
                    <a:pt x="262" y="204"/>
                  </a:lnTo>
                  <a:lnTo>
                    <a:pt x="320" y="260"/>
                  </a:lnTo>
                  <a:lnTo>
                    <a:pt x="375" y="324"/>
                  </a:lnTo>
                  <a:lnTo>
                    <a:pt x="426" y="391"/>
                  </a:lnTo>
                  <a:lnTo>
                    <a:pt x="474" y="461"/>
                  </a:lnTo>
                  <a:lnTo>
                    <a:pt x="516" y="536"/>
                  </a:lnTo>
                  <a:lnTo>
                    <a:pt x="556" y="613"/>
                  </a:lnTo>
                  <a:lnTo>
                    <a:pt x="590" y="695"/>
                  </a:lnTo>
                  <a:lnTo>
                    <a:pt x="620" y="780"/>
                  </a:lnTo>
                  <a:lnTo>
                    <a:pt x="645" y="865"/>
                  </a:lnTo>
                  <a:lnTo>
                    <a:pt x="665" y="954"/>
                  </a:lnTo>
                  <a:lnTo>
                    <a:pt x="680" y="1042"/>
                  </a:lnTo>
                  <a:lnTo>
                    <a:pt x="689" y="1133"/>
                  </a:lnTo>
                  <a:lnTo>
                    <a:pt x="693" y="1223"/>
                  </a:lnTo>
                  <a:lnTo>
                    <a:pt x="693" y="1314"/>
                  </a:lnTo>
                  <a:lnTo>
                    <a:pt x="687" y="1403"/>
                  </a:lnTo>
                  <a:lnTo>
                    <a:pt x="676" y="1491"/>
                  </a:lnTo>
                  <a:lnTo>
                    <a:pt x="659" y="1580"/>
                  </a:lnTo>
                  <a:lnTo>
                    <a:pt x="638" y="1665"/>
                  </a:lnTo>
                  <a:lnTo>
                    <a:pt x="660" y="1676"/>
                  </a:lnTo>
                  <a:close/>
                </a:path>
              </a:pathLst>
            </a:custGeom>
            <a:solidFill>
              <a:srgbClr val="BC43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7" name="Freeform 1244"/>
            <p:cNvSpPr>
              <a:spLocks/>
            </p:cNvSpPr>
            <p:nvPr/>
          </p:nvSpPr>
          <p:spPr bwMode="auto">
            <a:xfrm>
              <a:off x="1281" y="649"/>
              <a:ext cx="701" cy="819"/>
            </a:xfrm>
            <a:custGeom>
              <a:avLst/>
              <a:gdLst>
                <a:gd name="T0" fmla="*/ 8 w 701"/>
                <a:gd name="T1" fmla="*/ 0 h 1636"/>
                <a:gd name="T2" fmla="*/ 78 w 701"/>
                <a:gd name="T3" fmla="*/ 2 h 1636"/>
                <a:gd name="T4" fmla="*/ 144 w 701"/>
                <a:gd name="T5" fmla="*/ 3 h 1636"/>
                <a:gd name="T6" fmla="*/ 208 w 701"/>
                <a:gd name="T7" fmla="*/ 4 h 1636"/>
                <a:gd name="T8" fmla="*/ 270 w 701"/>
                <a:gd name="T9" fmla="*/ 6 h 1636"/>
                <a:gd name="T10" fmla="*/ 328 w 701"/>
                <a:gd name="T11" fmla="*/ 8 h 1636"/>
                <a:gd name="T12" fmla="*/ 383 w 701"/>
                <a:gd name="T13" fmla="*/ 10 h 1636"/>
                <a:gd name="T14" fmla="*/ 434 w 701"/>
                <a:gd name="T15" fmla="*/ 12 h 1636"/>
                <a:gd name="T16" fmla="*/ 482 w 701"/>
                <a:gd name="T17" fmla="*/ 14 h 1636"/>
                <a:gd name="T18" fmla="*/ 524 w 701"/>
                <a:gd name="T19" fmla="*/ 16 h 1636"/>
                <a:gd name="T20" fmla="*/ 564 w 701"/>
                <a:gd name="T21" fmla="*/ 19 h 1636"/>
                <a:gd name="T22" fmla="*/ 598 w 701"/>
                <a:gd name="T23" fmla="*/ 21 h 1636"/>
                <a:gd name="T24" fmla="*/ 628 w 701"/>
                <a:gd name="T25" fmla="*/ 24 h 1636"/>
                <a:gd name="T26" fmla="*/ 653 w 701"/>
                <a:gd name="T27" fmla="*/ 27 h 1636"/>
                <a:gd name="T28" fmla="*/ 673 w 701"/>
                <a:gd name="T29" fmla="*/ 29 h 1636"/>
                <a:gd name="T30" fmla="*/ 688 w 701"/>
                <a:gd name="T31" fmla="*/ 32 h 1636"/>
                <a:gd name="T32" fmla="*/ 697 w 701"/>
                <a:gd name="T33" fmla="*/ 35 h 1636"/>
                <a:gd name="T34" fmla="*/ 701 w 701"/>
                <a:gd name="T35" fmla="*/ 38 h 1636"/>
                <a:gd name="T36" fmla="*/ 701 w 701"/>
                <a:gd name="T37" fmla="*/ 41 h 1636"/>
                <a:gd name="T38" fmla="*/ 695 w 701"/>
                <a:gd name="T39" fmla="*/ 43 h 1636"/>
                <a:gd name="T40" fmla="*/ 684 w 701"/>
                <a:gd name="T41" fmla="*/ 46 h 1636"/>
                <a:gd name="T42" fmla="*/ 667 w 701"/>
                <a:gd name="T43" fmla="*/ 49 h 1636"/>
                <a:gd name="T44" fmla="*/ 646 w 701"/>
                <a:gd name="T45" fmla="*/ 52 h 1636"/>
                <a:gd name="T46" fmla="*/ 620 w 701"/>
                <a:gd name="T47" fmla="*/ 51 h 1636"/>
                <a:gd name="T48" fmla="*/ 643 w 701"/>
                <a:gd name="T49" fmla="*/ 49 h 1636"/>
                <a:gd name="T50" fmla="*/ 659 w 701"/>
                <a:gd name="T51" fmla="*/ 46 h 1636"/>
                <a:gd name="T52" fmla="*/ 670 w 701"/>
                <a:gd name="T53" fmla="*/ 43 h 1636"/>
                <a:gd name="T54" fmla="*/ 676 w 701"/>
                <a:gd name="T55" fmla="*/ 40 h 1636"/>
                <a:gd name="T56" fmla="*/ 676 w 701"/>
                <a:gd name="T57" fmla="*/ 37 h 1636"/>
                <a:gd name="T58" fmla="*/ 670 w 701"/>
                <a:gd name="T59" fmla="*/ 34 h 1636"/>
                <a:gd name="T60" fmla="*/ 657 w 701"/>
                <a:gd name="T61" fmla="*/ 31 h 1636"/>
                <a:gd name="T62" fmla="*/ 640 w 701"/>
                <a:gd name="T63" fmla="*/ 29 h 1636"/>
                <a:gd name="T64" fmla="*/ 619 w 701"/>
                <a:gd name="T65" fmla="*/ 26 h 1636"/>
                <a:gd name="T66" fmla="*/ 591 w 701"/>
                <a:gd name="T67" fmla="*/ 23 h 1636"/>
                <a:gd name="T68" fmla="*/ 558 w 701"/>
                <a:gd name="T69" fmla="*/ 20 h 1636"/>
                <a:gd name="T70" fmla="*/ 520 w 701"/>
                <a:gd name="T71" fmla="*/ 18 h 1636"/>
                <a:gd name="T72" fmla="*/ 478 w 701"/>
                <a:gd name="T73" fmla="*/ 15 h 1636"/>
                <a:gd name="T74" fmla="*/ 431 w 701"/>
                <a:gd name="T75" fmla="*/ 13 h 1636"/>
                <a:gd name="T76" fmla="*/ 380 w 701"/>
                <a:gd name="T77" fmla="*/ 11 h 1636"/>
                <a:gd name="T78" fmla="*/ 324 w 701"/>
                <a:gd name="T79" fmla="*/ 9 h 1636"/>
                <a:gd name="T80" fmla="*/ 266 w 701"/>
                <a:gd name="T81" fmla="*/ 7 h 1636"/>
                <a:gd name="T82" fmla="*/ 203 w 701"/>
                <a:gd name="T83" fmla="*/ 5 h 1636"/>
                <a:gd name="T84" fmla="*/ 138 w 701"/>
                <a:gd name="T85" fmla="*/ 4 h 1636"/>
                <a:gd name="T86" fmla="*/ 71 w 701"/>
                <a:gd name="T87" fmla="*/ 3 h 1636"/>
                <a:gd name="T88" fmla="*/ 0 w 701"/>
                <a:gd name="T89" fmla="*/ 1 h 1636"/>
                <a:gd name="T90" fmla="*/ 8 w 701"/>
                <a:gd name="T91" fmla="*/ 0 h 16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01" h="1636">
                  <a:moveTo>
                    <a:pt x="8" y="0"/>
                  </a:moveTo>
                  <a:lnTo>
                    <a:pt x="78" y="34"/>
                  </a:lnTo>
                  <a:lnTo>
                    <a:pt x="144" y="76"/>
                  </a:lnTo>
                  <a:lnTo>
                    <a:pt x="208" y="123"/>
                  </a:lnTo>
                  <a:lnTo>
                    <a:pt x="270" y="175"/>
                  </a:lnTo>
                  <a:lnTo>
                    <a:pt x="328" y="231"/>
                  </a:lnTo>
                  <a:lnTo>
                    <a:pt x="383" y="295"/>
                  </a:lnTo>
                  <a:lnTo>
                    <a:pt x="434" y="362"/>
                  </a:lnTo>
                  <a:lnTo>
                    <a:pt x="482" y="432"/>
                  </a:lnTo>
                  <a:lnTo>
                    <a:pt x="524" y="507"/>
                  </a:lnTo>
                  <a:lnTo>
                    <a:pt x="564" y="584"/>
                  </a:lnTo>
                  <a:lnTo>
                    <a:pt x="598" y="666"/>
                  </a:lnTo>
                  <a:lnTo>
                    <a:pt x="628" y="751"/>
                  </a:lnTo>
                  <a:lnTo>
                    <a:pt x="653" y="836"/>
                  </a:lnTo>
                  <a:lnTo>
                    <a:pt x="673" y="925"/>
                  </a:lnTo>
                  <a:lnTo>
                    <a:pt x="688" y="1013"/>
                  </a:lnTo>
                  <a:lnTo>
                    <a:pt x="697" y="1104"/>
                  </a:lnTo>
                  <a:lnTo>
                    <a:pt x="701" y="1194"/>
                  </a:lnTo>
                  <a:lnTo>
                    <a:pt x="701" y="1285"/>
                  </a:lnTo>
                  <a:lnTo>
                    <a:pt x="695" y="1374"/>
                  </a:lnTo>
                  <a:lnTo>
                    <a:pt x="684" y="1462"/>
                  </a:lnTo>
                  <a:lnTo>
                    <a:pt x="667" y="1551"/>
                  </a:lnTo>
                  <a:lnTo>
                    <a:pt x="646" y="1636"/>
                  </a:lnTo>
                  <a:lnTo>
                    <a:pt x="620" y="1625"/>
                  </a:lnTo>
                  <a:lnTo>
                    <a:pt x="643" y="1537"/>
                  </a:lnTo>
                  <a:lnTo>
                    <a:pt x="659" y="1448"/>
                  </a:lnTo>
                  <a:lnTo>
                    <a:pt x="670" y="1357"/>
                  </a:lnTo>
                  <a:lnTo>
                    <a:pt x="676" y="1265"/>
                  </a:lnTo>
                  <a:lnTo>
                    <a:pt x="676" y="1173"/>
                  </a:lnTo>
                  <a:lnTo>
                    <a:pt x="670" y="1080"/>
                  </a:lnTo>
                  <a:lnTo>
                    <a:pt x="657" y="988"/>
                  </a:lnTo>
                  <a:lnTo>
                    <a:pt x="640" y="898"/>
                  </a:lnTo>
                  <a:lnTo>
                    <a:pt x="619" y="809"/>
                  </a:lnTo>
                  <a:lnTo>
                    <a:pt x="591" y="722"/>
                  </a:lnTo>
                  <a:lnTo>
                    <a:pt x="558" y="637"/>
                  </a:lnTo>
                  <a:lnTo>
                    <a:pt x="520" y="555"/>
                  </a:lnTo>
                  <a:lnTo>
                    <a:pt x="478" y="478"/>
                  </a:lnTo>
                  <a:lnTo>
                    <a:pt x="431" y="405"/>
                  </a:lnTo>
                  <a:lnTo>
                    <a:pt x="380" y="335"/>
                  </a:lnTo>
                  <a:lnTo>
                    <a:pt x="324" y="269"/>
                  </a:lnTo>
                  <a:lnTo>
                    <a:pt x="266" y="210"/>
                  </a:lnTo>
                  <a:lnTo>
                    <a:pt x="203" y="155"/>
                  </a:lnTo>
                  <a:lnTo>
                    <a:pt x="138" y="108"/>
                  </a:lnTo>
                  <a:lnTo>
                    <a:pt x="71" y="65"/>
                  </a:lnTo>
                  <a:lnTo>
                    <a:pt x="0" y="29"/>
                  </a:lnTo>
                  <a:lnTo>
                    <a:pt x="8" y="0"/>
                  </a:lnTo>
                  <a:close/>
                </a:path>
              </a:pathLst>
            </a:custGeom>
            <a:solidFill>
              <a:srgbClr val="BE47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8" name="Freeform 1245"/>
            <p:cNvSpPr>
              <a:spLocks/>
            </p:cNvSpPr>
            <p:nvPr/>
          </p:nvSpPr>
          <p:spPr bwMode="auto">
            <a:xfrm>
              <a:off x="1272" y="664"/>
              <a:ext cx="685" cy="798"/>
            </a:xfrm>
            <a:custGeom>
              <a:avLst/>
              <a:gdLst>
                <a:gd name="T0" fmla="*/ 629 w 685"/>
                <a:gd name="T1" fmla="*/ 50 h 1596"/>
                <a:gd name="T2" fmla="*/ 652 w 685"/>
                <a:gd name="T3" fmla="*/ 48 h 1596"/>
                <a:gd name="T4" fmla="*/ 668 w 685"/>
                <a:gd name="T5" fmla="*/ 45 h 1596"/>
                <a:gd name="T6" fmla="*/ 679 w 685"/>
                <a:gd name="T7" fmla="*/ 42 h 1596"/>
                <a:gd name="T8" fmla="*/ 685 w 685"/>
                <a:gd name="T9" fmla="*/ 39 h 1596"/>
                <a:gd name="T10" fmla="*/ 685 w 685"/>
                <a:gd name="T11" fmla="*/ 36 h 1596"/>
                <a:gd name="T12" fmla="*/ 679 w 685"/>
                <a:gd name="T13" fmla="*/ 33 h 1596"/>
                <a:gd name="T14" fmla="*/ 666 w 685"/>
                <a:gd name="T15" fmla="*/ 30 h 1596"/>
                <a:gd name="T16" fmla="*/ 649 w 685"/>
                <a:gd name="T17" fmla="*/ 28 h 1596"/>
                <a:gd name="T18" fmla="*/ 628 w 685"/>
                <a:gd name="T19" fmla="*/ 25 h 1596"/>
                <a:gd name="T20" fmla="*/ 600 w 685"/>
                <a:gd name="T21" fmla="*/ 22 h 1596"/>
                <a:gd name="T22" fmla="*/ 567 w 685"/>
                <a:gd name="T23" fmla="*/ 19 h 1596"/>
                <a:gd name="T24" fmla="*/ 529 w 685"/>
                <a:gd name="T25" fmla="*/ 17 h 1596"/>
                <a:gd name="T26" fmla="*/ 487 w 685"/>
                <a:gd name="T27" fmla="*/ 15 h 1596"/>
                <a:gd name="T28" fmla="*/ 440 w 685"/>
                <a:gd name="T29" fmla="*/ 12 h 1596"/>
                <a:gd name="T30" fmla="*/ 389 w 685"/>
                <a:gd name="T31" fmla="*/ 10 h 1596"/>
                <a:gd name="T32" fmla="*/ 333 w 685"/>
                <a:gd name="T33" fmla="*/ 8 h 1596"/>
                <a:gd name="T34" fmla="*/ 275 w 685"/>
                <a:gd name="T35" fmla="*/ 6 h 1596"/>
                <a:gd name="T36" fmla="*/ 212 w 685"/>
                <a:gd name="T37" fmla="*/ 4 h 1596"/>
                <a:gd name="T38" fmla="*/ 147 w 685"/>
                <a:gd name="T39" fmla="*/ 3 h 1596"/>
                <a:gd name="T40" fmla="*/ 80 w 685"/>
                <a:gd name="T41" fmla="*/ 2 h 1596"/>
                <a:gd name="T42" fmla="*/ 9 w 685"/>
                <a:gd name="T43" fmla="*/ 0 h 1596"/>
                <a:gd name="T44" fmla="*/ 0 w 685"/>
                <a:gd name="T45" fmla="*/ 1 h 1596"/>
                <a:gd name="T46" fmla="*/ 68 w 685"/>
                <a:gd name="T47" fmla="*/ 3 h 1596"/>
                <a:gd name="T48" fmla="*/ 135 w 685"/>
                <a:gd name="T49" fmla="*/ 4 h 1596"/>
                <a:gd name="T50" fmla="*/ 198 w 685"/>
                <a:gd name="T51" fmla="*/ 5 h 1596"/>
                <a:gd name="T52" fmla="*/ 259 w 685"/>
                <a:gd name="T53" fmla="*/ 7 h 1596"/>
                <a:gd name="T54" fmla="*/ 316 w 685"/>
                <a:gd name="T55" fmla="*/ 9 h 1596"/>
                <a:gd name="T56" fmla="*/ 369 w 685"/>
                <a:gd name="T57" fmla="*/ 11 h 1596"/>
                <a:gd name="T58" fmla="*/ 419 w 685"/>
                <a:gd name="T59" fmla="*/ 13 h 1596"/>
                <a:gd name="T60" fmla="*/ 465 w 685"/>
                <a:gd name="T61" fmla="*/ 15 h 1596"/>
                <a:gd name="T62" fmla="*/ 506 w 685"/>
                <a:gd name="T63" fmla="*/ 18 h 1596"/>
                <a:gd name="T64" fmla="*/ 543 w 685"/>
                <a:gd name="T65" fmla="*/ 20 h 1596"/>
                <a:gd name="T66" fmla="*/ 574 w 685"/>
                <a:gd name="T67" fmla="*/ 23 h 1596"/>
                <a:gd name="T68" fmla="*/ 603 w 685"/>
                <a:gd name="T69" fmla="*/ 25 h 1596"/>
                <a:gd name="T70" fmla="*/ 624 w 685"/>
                <a:gd name="T71" fmla="*/ 28 h 1596"/>
                <a:gd name="T72" fmla="*/ 641 w 685"/>
                <a:gd name="T73" fmla="*/ 31 h 1596"/>
                <a:gd name="T74" fmla="*/ 652 w 685"/>
                <a:gd name="T75" fmla="*/ 33 h 1596"/>
                <a:gd name="T76" fmla="*/ 658 w 685"/>
                <a:gd name="T77" fmla="*/ 36 h 1596"/>
                <a:gd name="T78" fmla="*/ 658 w 685"/>
                <a:gd name="T79" fmla="*/ 39 h 1596"/>
                <a:gd name="T80" fmla="*/ 652 w 685"/>
                <a:gd name="T81" fmla="*/ 42 h 1596"/>
                <a:gd name="T82" fmla="*/ 642 w 685"/>
                <a:gd name="T83" fmla="*/ 45 h 1596"/>
                <a:gd name="T84" fmla="*/ 625 w 685"/>
                <a:gd name="T85" fmla="*/ 47 h 1596"/>
                <a:gd name="T86" fmla="*/ 604 w 685"/>
                <a:gd name="T87" fmla="*/ 50 h 1596"/>
                <a:gd name="T88" fmla="*/ 629 w 685"/>
                <a:gd name="T89" fmla="*/ 50 h 15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5" h="1596">
                  <a:moveTo>
                    <a:pt x="629" y="1596"/>
                  </a:moveTo>
                  <a:lnTo>
                    <a:pt x="652" y="1508"/>
                  </a:lnTo>
                  <a:lnTo>
                    <a:pt x="668" y="1419"/>
                  </a:lnTo>
                  <a:lnTo>
                    <a:pt x="679" y="1328"/>
                  </a:lnTo>
                  <a:lnTo>
                    <a:pt x="685" y="1236"/>
                  </a:lnTo>
                  <a:lnTo>
                    <a:pt x="685" y="1144"/>
                  </a:lnTo>
                  <a:lnTo>
                    <a:pt x="679" y="1051"/>
                  </a:lnTo>
                  <a:lnTo>
                    <a:pt x="666" y="959"/>
                  </a:lnTo>
                  <a:lnTo>
                    <a:pt x="649" y="869"/>
                  </a:lnTo>
                  <a:lnTo>
                    <a:pt x="628" y="780"/>
                  </a:lnTo>
                  <a:lnTo>
                    <a:pt x="600" y="693"/>
                  </a:lnTo>
                  <a:lnTo>
                    <a:pt x="567" y="608"/>
                  </a:lnTo>
                  <a:lnTo>
                    <a:pt x="529" y="526"/>
                  </a:lnTo>
                  <a:lnTo>
                    <a:pt x="487" y="449"/>
                  </a:lnTo>
                  <a:lnTo>
                    <a:pt x="440" y="376"/>
                  </a:lnTo>
                  <a:lnTo>
                    <a:pt x="389" y="306"/>
                  </a:lnTo>
                  <a:lnTo>
                    <a:pt x="333" y="240"/>
                  </a:lnTo>
                  <a:lnTo>
                    <a:pt x="275" y="181"/>
                  </a:lnTo>
                  <a:lnTo>
                    <a:pt x="212" y="126"/>
                  </a:lnTo>
                  <a:lnTo>
                    <a:pt x="147" y="79"/>
                  </a:lnTo>
                  <a:lnTo>
                    <a:pt x="80" y="36"/>
                  </a:lnTo>
                  <a:lnTo>
                    <a:pt x="9" y="0"/>
                  </a:lnTo>
                  <a:lnTo>
                    <a:pt x="0" y="30"/>
                  </a:lnTo>
                  <a:lnTo>
                    <a:pt x="68" y="67"/>
                  </a:lnTo>
                  <a:lnTo>
                    <a:pt x="135" y="108"/>
                  </a:lnTo>
                  <a:lnTo>
                    <a:pt x="198" y="155"/>
                  </a:lnTo>
                  <a:lnTo>
                    <a:pt x="259" y="208"/>
                  </a:lnTo>
                  <a:lnTo>
                    <a:pt x="316" y="266"/>
                  </a:lnTo>
                  <a:lnTo>
                    <a:pt x="369" y="329"/>
                  </a:lnTo>
                  <a:lnTo>
                    <a:pt x="419" y="396"/>
                  </a:lnTo>
                  <a:lnTo>
                    <a:pt x="465" y="469"/>
                  </a:lnTo>
                  <a:lnTo>
                    <a:pt x="506" y="545"/>
                  </a:lnTo>
                  <a:lnTo>
                    <a:pt x="543" y="624"/>
                  </a:lnTo>
                  <a:lnTo>
                    <a:pt x="574" y="706"/>
                  </a:lnTo>
                  <a:lnTo>
                    <a:pt x="603" y="791"/>
                  </a:lnTo>
                  <a:lnTo>
                    <a:pt x="624" y="876"/>
                  </a:lnTo>
                  <a:lnTo>
                    <a:pt x="641" y="965"/>
                  </a:lnTo>
                  <a:lnTo>
                    <a:pt x="652" y="1055"/>
                  </a:lnTo>
                  <a:lnTo>
                    <a:pt x="658" y="1144"/>
                  </a:lnTo>
                  <a:lnTo>
                    <a:pt x="658" y="1234"/>
                  </a:lnTo>
                  <a:lnTo>
                    <a:pt x="652" y="1323"/>
                  </a:lnTo>
                  <a:lnTo>
                    <a:pt x="642" y="1412"/>
                  </a:lnTo>
                  <a:lnTo>
                    <a:pt x="625" y="1499"/>
                  </a:lnTo>
                  <a:lnTo>
                    <a:pt x="604" y="1584"/>
                  </a:lnTo>
                  <a:lnTo>
                    <a:pt x="629" y="1596"/>
                  </a:lnTo>
                  <a:close/>
                </a:path>
              </a:pathLst>
            </a:custGeom>
            <a:solidFill>
              <a:srgbClr val="C14C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49" name="Freeform 1246"/>
            <p:cNvSpPr>
              <a:spLocks/>
            </p:cNvSpPr>
            <p:nvPr/>
          </p:nvSpPr>
          <p:spPr bwMode="auto">
            <a:xfrm>
              <a:off x="1264" y="679"/>
              <a:ext cx="666" cy="777"/>
            </a:xfrm>
            <a:custGeom>
              <a:avLst/>
              <a:gdLst>
                <a:gd name="T0" fmla="*/ 8 w 666"/>
                <a:gd name="T1" fmla="*/ 0 h 1554"/>
                <a:gd name="T2" fmla="*/ 76 w 666"/>
                <a:gd name="T3" fmla="*/ 2 h 1554"/>
                <a:gd name="T4" fmla="*/ 143 w 666"/>
                <a:gd name="T5" fmla="*/ 3 h 1554"/>
                <a:gd name="T6" fmla="*/ 206 w 666"/>
                <a:gd name="T7" fmla="*/ 4 h 1554"/>
                <a:gd name="T8" fmla="*/ 267 w 666"/>
                <a:gd name="T9" fmla="*/ 6 h 1554"/>
                <a:gd name="T10" fmla="*/ 324 w 666"/>
                <a:gd name="T11" fmla="*/ 8 h 1554"/>
                <a:gd name="T12" fmla="*/ 377 w 666"/>
                <a:gd name="T13" fmla="*/ 10 h 1554"/>
                <a:gd name="T14" fmla="*/ 427 w 666"/>
                <a:gd name="T15" fmla="*/ 12 h 1554"/>
                <a:gd name="T16" fmla="*/ 473 w 666"/>
                <a:gd name="T17" fmla="*/ 14 h 1554"/>
                <a:gd name="T18" fmla="*/ 514 w 666"/>
                <a:gd name="T19" fmla="*/ 17 h 1554"/>
                <a:gd name="T20" fmla="*/ 551 w 666"/>
                <a:gd name="T21" fmla="*/ 19 h 1554"/>
                <a:gd name="T22" fmla="*/ 582 w 666"/>
                <a:gd name="T23" fmla="*/ 22 h 1554"/>
                <a:gd name="T24" fmla="*/ 611 w 666"/>
                <a:gd name="T25" fmla="*/ 24 h 1554"/>
                <a:gd name="T26" fmla="*/ 632 w 666"/>
                <a:gd name="T27" fmla="*/ 27 h 1554"/>
                <a:gd name="T28" fmla="*/ 649 w 666"/>
                <a:gd name="T29" fmla="*/ 30 h 1554"/>
                <a:gd name="T30" fmla="*/ 660 w 666"/>
                <a:gd name="T31" fmla="*/ 33 h 1554"/>
                <a:gd name="T32" fmla="*/ 666 w 666"/>
                <a:gd name="T33" fmla="*/ 35 h 1554"/>
                <a:gd name="T34" fmla="*/ 666 w 666"/>
                <a:gd name="T35" fmla="*/ 38 h 1554"/>
                <a:gd name="T36" fmla="*/ 660 w 666"/>
                <a:gd name="T37" fmla="*/ 41 h 1554"/>
                <a:gd name="T38" fmla="*/ 650 w 666"/>
                <a:gd name="T39" fmla="*/ 44 h 1554"/>
                <a:gd name="T40" fmla="*/ 633 w 666"/>
                <a:gd name="T41" fmla="*/ 46 h 1554"/>
                <a:gd name="T42" fmla="*/ 612 w 666"/>
                <a:gd name="T43" fmla="*/ 49 h 1554"/>
                <a:gd name="T44" fmla="*/ 585 w 666"/>
                <a:gd name="T45" fmla="*/ 49 h 1554"/>
                <a:gd name="T46" fmla="*/ 606 w 666"/>
                <a:gd name="T47" fmla="*/ 46 h 1554"/>
                <a:gd name="T48" fmla="*/ 622 w 666"/>
                <a:gd name="T49" fmla="*/ 43 h 1554"/>
                <a:gd name="T50" fmla="*/ 632 w 666"/>
                <a:gd name="T51" fmla="*/ 41 h 1554"/>
                <a:gd name="T52" fmla="*/ 637 w 666"/>
                <a:gd name="T53" fmla="*/ 38 h 1554"/>
                <a:gd name="T54" fmla="*/ 636 w 666"/>
                <a:gd name="T55" fmla="*/ 35 h 1554"/>
                <a:gd name="T56" fmla="*/ 630 w 666"/>
                <a:gd name="T57" fmla="*/ 33 h 1554"/>
                <a:gd name="T58" fmla="*/ 620 w 666"/>
                <a:gd name="T59" fmla="*/ 30 h 1554"/>
                <a:gd name="T60" fmla="*/ 604 w 666"/>
                <a:gd name="T61" fmla="*/ 27 h 1554"/>
                <a:gd name="T62" fmla="*/ 584 w 666"/>
                <a:gd name="T63" fmla="*/ 25 h 1554"/>
                <a:gd name="T64" fmla="*/ 557 w 666"/>
                <a:gd name="T65" fmla="*/ 22 h 1554"/>
                <a:gd name="T66" fmla="*/ 526 w 666"/>
                <a:gd name="T67" fmla="*/ 20 h 1554"/>
                <a:gd name="T68" fmla="*/ 490 w 666"/>
                <a:gd name="T69" fmla="*/ 17 h 1554"/>
                <a:gd name="T70" fmla="*/ 449 w 666"/>
                <a:gd name="T71" fmla="*/ 15 h 1554"/>
                <a:gd name="T72" fmla="*/ 406 w 666"/>
                <a:gd name="T73" fmla="*/ 13 h 1554"/>
                <a:gd name="T74" fmla="*/ 358 w 666"/>
                <a:gd name="T75" fmla="*/ 11 h 1554"/>
                <a:gd name="T76" fmla="*/ 305 w 666"/>
                <a:gd name="T77" fmla="*/ 9 h 1554"/>
                <a:gd name="T78" fmla="*/ 250 w 666"/>
                <a:gd name="T79" fmla="*/ 7 h 1554"/>
                <a:gd name="T80" fmla="*/ 191 w 666"/>
                <a:gd name="T81" fmla="*/ 5 h 1554"/>
                <a:gd name="T82" fmla="*/ 130 w 666"/>
                <a:gd name="T83" fmla="*/ 4 h 1554"/>
                <a:gd name="T84" fmla="*/ 65 w 666"/>
                <a:gd name="T85" fmla="*/ 3 h 1554"/>
                <a:gd name="T86" fmla="*/ 0 w 666"/>
                <a:gd name="T87" fmla="*/ 2 h 1554"/>
                <a:gd name="T88" fmla="*/ 8 w 666"/>
                <a:gd name="T89" fmla="*/ 0 h 15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66" h="1554">
                  <a:moveTo>
                    <a:pt x="8" y="0"/>
                  </a:moveTo>
                  <a:lnTo>
                    <a:pt x="76" y="37"/>
                  </a:lnTo>
                  <a:lnTo>
                    <a:pt x="143" y="78"/>
                  </a:lnTo>
                  <a:lnTo>
                    <a:pt x="206" y="125"/>
                  </a:lnTo>
                  <a:lnTo>
                    <a:pt x="267" y="178"/>
                  </a:lnTo>
                  <a:lnTo>
                    <a:pt x="324" y="236"/>
                  </a:lnTo>
                  <a:lnTo>
                    <a:pt x="377" y="299"/>
                  </a:lnTo>
                  <a:lnTo>
                    <a:pt x="427" y="366"/>
                  </a:lnTo>
                  <a:lnTo>
                    <a:pt x="473" y="439"/>
                  </a:lnTo>
                  <a:lnTo>
                    <a:pt x="514" y="515"/>
                  </a:lnTo>
                  <a:lnTo>
                    <a:pt x="551" y="594"/>
                  </a:lnTo>
                  <a:lnTo>
                    <a:pt x="582" y="676"/>
                  </a:lnTo>
                  <a:lnTo>
                    <a:pt x="611" y="761"/>
                  </a:lnTo>
                  <a:lnTo>
                    <a:pt x="632" y="846"/>
                  </a:lnTo>
                  <a:lnTo>
                    <a:pt x="649" y="935"/>
                  </a:lnTo>
                  <a:lnTo>
                    <a:pt x="660" y="1025"/>
                  </a:lnTo>
                  <a:lnTo>
                    <a:pt x="666" y="1114"/>
                  </a:lnTo>
                  <a:lnTo>
                    <a:pt x="666" y="1204"/>
                  </a:lnTo>
                  <a:lnTo>
                    <a:pt x="660" y="1293"/>
                  </a:lnTo>
                  <a:lnTo>
                    <a:pt x="650" y="1382"/>
                  </a:lnTo>
                  <a:lnTo>
                    <a:pt x="633" y="1469"/>
                  </a:lnTo>
                  <a:lnTo>
                    <a:pt x="612" y="1554"/>
                  </a:lnTo>
                  <a:lnTo>
                    <a:pt x="585" y="1541"/>
                  </a:lnTo>
                  <a:lnTo>
                    <a:pt x="606" y="1460"/>
                  </a:lnTo>
                  <a:lnTo>
                    <a:pt x="622" y="1374"/>
                  </a:lnTo>
                  <a:lnTo>
                    <a:pt x="632" y="1288"/>
                  </a:lnTo>
                  <a:lnTo>
                    <a:pt x="637" y="1201"/>
                  </a:lnTo>
                  <a:lnTo>
                    <a:pt x="636" y="1114"/>
                  </a:lnTo>
                  <a:lnTo>
                    <a:pt x="630" y="1027"/>
                  </a:lnTo>
                  <a:lnTo>
                    <a:pt x="620" y="940"/>
                  </a:lnTo>
                  <a:lnTo>
                    <a:pt x="604" y="855"/>
                  </a:lnTo>
                  <a:lnTo>
                    <a:pt x="584" y="770"/>
                  </a:lnTo>
                  <a:lnTo>
                    <a:pt x="557" y="688"/>
                  </a:lnTo>
                  <a:lnTo>
                    <a:pt x="526" y="609"/>
                  </a:lnTo>
                  <a:lnTo>
                    <a:pt x="490" y="533"/>
                  </a:lnTo>
                  <a:lnTo>
                    <a:pt x="449" y="458"/>
                  </a:lnTo>
                  <a:lnTo>
                    <a:pt x="406" y="388"/>
                  </a:lnTo>
                  <a:lnTo>
                    <a:pt x="358" y="323"/>
                  </a:lnTo>
                  <a:lnTo>
                    <a:pt x="305" y="261"/>
                  </a:lnTo>
                  <a:lnTo>
                    <a:pt x="250" y="205"/>
                  </a:lnTo>
                  <a:lnTo>
                    <a:pt x="191" y="154"/>
                  </a:lnTo>
                  <a:lnTo>
                    <a:pt x="130" y="109"/>
                  </a:lnTo>
                  <a:lnTo>
                    <a:pt x="65" y="67"/>
                  </a:lnTo>
                  <a:lnTo>
                    <a:pt x="0" y="33"/>
                  </a:lnTo>
                  <a:lnTo>
                    <a:pt x="8" y="0"/>
                  </a:lnTo>
                  <a:close/>
                </a:path>
              </a:pathLst>
            </a:custGeom>
            <a:solidFill>
              <a:srgbClr val="C351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0" name="Freeform 1247"/>
            <p:cNvSpPr>
              <a:spLocks/>
            </p:cNvSpPr>
            <p:nvPr/>
          </p:nvSpPr>
          <p:spPr bwMode="auto">
            <a:xfrm>
              <a:off x="1254" y="696"/>
              <a:ext cx="647" cy="753"/>
            </a:xfrm>
            <a:custGeom>
              <a:avLst/>
              <a:gdLst>
                <a:gd name="T0" fmla="*/ 595 w 647"/>
                <a:gd name="T1" fmla="*/ 47 h 1508"/>
                <a:gd name="T2" fmla="*/ 616 w 647"/>
                <a:gd name="T3" fmla="*/ 44 h 1508"/>
                <a:gd name="T4" fmla="*/ 632 w 647"/>
                <a:gd name="T5" fmla="*/ 41 h 1508"/>
                <a:gd name="T6" fmla="*/ 642 w 647"/>
                <a:gd name="T7" fmla="*/ 39 h 1508"/>
                <a:gd name="T8" fmla="*/ 647 w 647"/>
                <a:gd name="T9" fmla="*/ 36 h 1508"/>
                <a:gd name="T10" fmla="*/ 646 w 647"/>
                <a:gd name="T11" fmla="*/ 33 h 1508"/>
                <a:gd name="T12" fmla="*/ 640 w 647"/>
                <a:gd name="T13" fmla="*/ 31 h 1508"/>
                <a:gd name="T14" fmla="*/ 630 w 647"/>
                <a:gd name="T15" fmla="*/ 28 h 1508"/>
                <a:gd name="T16" fmla="*/ 614 w 647"/>
                <a:gd name="T17" fmla="*/ 25 h 1508"/>
                <a:gd name="T18" fmla="*/ 594 w 647"/>
                <a:gd name="T19" fmla="*/ 23 h 1508"/>
                <a:gd name="T20" fmla="*/ 567 w 647"/>
                <a:gd name="T21" fmla="*/ 20 h 1508"/>
                <a:gd name="T22" fmla="*/ 536 w 647"/>
                <a:gd name="T23" fmla="*/ 18 h 1508"/>
                <a:gd name="T24" fmla="*/ 500 w 647"/>
                <a:gd name="T25" fmla="*/ 15 h 1508"/>
                <a:gd name="T26" fmla="*/ 459 w 647"/>
                <a:gd name="T27" fmla="*/ 13 h 1508"/>
                <a:gd name="T28" fmla="*/ 416 w 647"/>
                <a:gd name="T29" fmla="*/ 11 h 1508"/>
                <a:gd name="T30" fmla="*/ 368 w 647"/>
                <a:gd name="T31" fmla="*/ 9 h 1508"/>
                <a:gd name="T32" fmla="*/ 315 w 647"/>
                <a:gd name="T33" fmla="*/ 7 h 1508"/>
                <a:gd name="T34" fmla="*/ 260 w 647"/>
                <a:gd name="T35" fmla="*/ 5 h 1508"/>
                <a:gd name="T36" fmla="*/ 201 w 647"/>
                <a:gd name="T37" fmla="*/ 3 h 1508"/>
                <a:gd name="T38" fmla="*/ 140 w 647"/>
                <a:gd name="T39" fmla="*/ 2 h 1508"/>
                <a:gd name="T40" fmla="*/ 75 w 647"/>
                <a:gd name="T41" fmla="*/ 1 h 1508"/>
                <a:gd name="T42" fmla="*/ 10 w 647"/>
                <a:gd name="T43" fmla="*/ 0 h 1508"/>
                <a:gd name="T44" fmla="*/ 0 w 647"/>
                <a:gd name="T45" fmla="*/ 1 h 1508"/>
                <a:gd name="T46" fmla="*/ 64 w 647"/>
                <a:gd name="T47" fmla="*/ 2 h 1508"/>
                <a:gd name="T48" fmla="*/ 126 w 647"/>
                <a:gd name="T49" fmla="*/ 3 h 1508"/>
                <a:gd name="T50" fmla="*/ 185 w 647"/>
                <a:gd name="T51" fmla="*/ 4 h 1508"/>
                <a:gd name="T52" fmla="*/ 242 w 647"/>
                <a:gd name="T53" fmla="*/ 6 h 1508"/>
                <a:gd name="T54" fmla="*/ 295 w 647"/>
                <a:gd name="T55" fmla="*/ 7 h 1508"/>
                <a:gd name="T56" fmla="*/ 346 w 647"/>
                <a:gd name="T57" fmla="*/ 9 h 1508"/>
                <a:gd name="T58" fmla="*/ 393 w 647"/>
                <a:gd name="T59" fmla="*/ 11 h 1508"/>
                <a:gd name="T60" fmla="*/ 435 w 647"/>
                <a:gd name="T61" fmla="*/ 13 h 1508"/>
                <a:gd name="T62" fmla="*/ 475 w 647"/>
                <a:gd name="T63" fmla="*/ 16 h 1508"/>
                <a:gd name="T64" fmla="*/ 509 w 647"/>
                <a:gd name="T65" fmla="*/ 18 h 1508"/>
                <a:gd name="T66" fmla="*/ 540 w 647"/>
                <a:gd name="T67" fmla="*/ 20 h 1508"/>
                <a:gd name="T68" fmla="*/ 565 w 647"/>
                <a:gd name="T69" fmla="*/ 23 h 1508"/>
                <a:gd name="T70" fmla="*/ 585 w 647"/>
                <a:gd name="T71" fmla="*/ 25 h 1508"/>
                <a:gd name="T72" fmla="*/ 601 w 647"/>
                <a:gd name="T73" fmla="*/ 28 h 1508"/>
                <a:gd name="T74" fmla="*/ 611 w 647"/>
                <a:gd name="T75" fmla="*/ 31 h 1508"/>
                <a:gd name="T76" fmla="*/ 616 w 647"/>
                <a:gd name="T77" fmla="*/ 33 h 1508"/>
                <a:gd name="T78" fmla="*/ 616 w 647"/>
                <a:gd name="T79" fmla="*/ 36 h 1508"/>
                <a:gd name="T80" fmla="*/ 612 w 647"/>
                <a:gd name="T81" fmla="*/ 39 h 1508"/>
                <a:gd name="T82" fmla="*/ 602 w 647"/>
                <a:gd name="T83" fmla="*/ 41 h 1508"/>
                <a:gd name="T84" fmla="*/ 587 w 647"/>
                <a:gd name="T85" fmla="*/ 44 h 1508"/>
                <a:gd name="T86" fmla="*/ 567 w 647"/>
                <a:gd name="T87" fmla="*/ 46 h 1508"/>
                <a:gd name="T88" fmla="*/ 595 w 647"/>
                <a:gd name="T89" fmla="*/ 47 h 15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7" h="1508">
                  <a:moveTo>
                    <a:pt x="595" y="1508"/>
                  </a:moveTo>
                  <a:lnTo>
                    <a:pt x="616" y="1427"/>
                  </a:lnTo>
                  <a:lnTo>
                    <a:pt x="632" y="1341"/>
                  </a:lnTo>
                  <a:lnTo>
                    <a:pt x="642" y="1255"/>
                  </a:lnTo>
                  <a:lnTo>
                    <a:pt x="647" y="1168"/>
                  </a:lnTo>
                  <a:lnTo>
                    <a:pt x="646" y="1081"/>
                  </a:lnTo>
                  <a:lnTo>
                    <a:pt x="640" y="994"/>
                  </a:lnTo>
                  <a:lnTo>
                    <a:pt x="630" y="907"/>
                  </a:lnTo>
                  <a:lnTo>
                    <a:pt x="614" y="822"/>
                  </a:lnTo>
                  <a:lnTo>
                    <a:pt x="594" y="737"/>
                  </a:lnTo>
                  <a:lnTo>
                    <a:pt x="567" y="655"/>
                  </a:lnTo>
                  <a:lnTo>
                    <a:pt x="536" y="576"/>
                  </a:lnTo>
                  <a:lnTo>
                    <a:pt x="500" y="500"/>
                  </a:lnTo>
                  <a:lnTo>
                    <a:pt x="459" y="425"/>
                  </a:lnTo>
                  <a:lnTo>
                    <a:pt x="416" y="355"/>
                  </a:lnTo>
                  <a:lnTo>
                    <a:pt x="368" y="290"/>
                  </a:lnTo>
                  <a:lnTo>
                    <a:pt x="315" y="228"/>
                  </a:lnTo>
                  <a:lnTo>
                    <a:pt x="260" y="172"/>
                  </a:lnTo>
                  <a:lnTo>
                    <a:pt x="201" y="121"/>
                  </a:lnTo>
                  <a:lnTo>
                    <a:pt x="140" y="76"/>
                  </a:lnTo>
                  <a:lnTo>
                    <a:pt x="75" y="34"/>
                  </a:lnTo>
                  <a:lnTo>
                    <a:pt x="10" y="0"/>
                  </a:lnTo>
                  <a:lnTo>
                    <a:pt x="0" y="34"/>
                  </a:lnTo>
                  <a:lnTo>
                    <a:pt x="64" y="69"/>
                  </a:lnTo>
                  <a:lnTo>
                    <a:pt x="126" y="107"/>
                  </a:lnTo>
                  <a:lnTo>
                    <a:pt x="185" y="152"/>
                  </a:lnTo>
                  <a:lnTo>
                    <a:pt x="242" y="201"/>
                  </a:lnTo>
                  <a:lnTo>
                    <a:pt x="295" y="255"/>
                  </a:lnTo>
                  <a:lnTo>
                    <a:pt x="346" y="315"/>
                  </a:lnTo>
                  <a:lnTo>
                    <a:pt x="393" y="378"/>
                  </a:lnTo>
                  <a:lnTo>
                    <a:pt x="435" y="447"/>
                  </a:lnTo>
                  <a:lnTo>
                    <a:pt x="475" y="518"/>
                  </a:lnTo>
                  <a:lnTo>
                    <a:pt x="509" y="592"/>
                  </a:lnTo>
                  <a:lnTo>
                    <a:pt x="540" y="670"/>
                  </a:lnTo>
                  <a:lnTo>
                    <a:pt x="565" y="749"/>
                  </a:lnTo>
                  <a:lnTo>
                    <a:pt x="585" y="831"/>
                  </a:lnTo>
                  <a:lnTo>
                    <a:pt x="601" y="912"/>
                  </a:lnTo>
                  <a:lnTo>
                    <a:pt x="611" y="997"/>
                  </a:lnTo>
                  <a:lnTo>
                    <a:pt x="616" y="1081"/>
                  </a:lnTo>
                  <a:lnTo>
                    <a:pt x="616" y="1166"/>
                  </a:lnTo>
                  <a:lnTo>
                    <a:pt x="612" y="1251"/>
                  </a:lnTo>
                  <a:lnTo>
                    <a:pt x="602" y="1334"/>
                  </a:lnTo>
                  <a:lnTo>
                    <a:pt x="587" y="1416"/>
                  </a:lnTo>
                  <a:lnTo>
                    <a:pt x="567" y="1495"/>
                  </a:lnTo>
                  <a:lnTo>
                    <a:pt x="595" y="1508"/>
                  </a:lnTo>
                  <a:close/>
                </a:path>
              </a:pathLst>
            </a:custGeom>
            <a:solidFill>
              <a:srgbClr val="C655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1" name="Freeform 1248"/>
            <p:cNvSpPr>
              <a:spLocks/>
            </p:cNvSpPr>
            <p:nvPr/>
          </p:nvSpPr>
          <p:spPr bwMode="auto">
            <a:xfrm>
              <a:off x="1243" y="713"/>
              <a:ext cx="627" cy="730"/>
            </a:xfrm>
            <a:custGeom>
              <a:avLst/>
              <a:gdLst>
                <a:gd name="T0" fmla="*/ 11 w 627"/>
                <a:gd name="T1" fmla="*/ 0 h 1461"/>
                <a:gd name="T2" fmla="*/ 75 w 627"/>
                <a:gd name="T3" fmla="*/ 1 h 1461"/>
                <a:gd name="T4" fmla="*/ 137 w 627"/>
                <a:gd name="T5" fmla="*/ 2 h 1461"/>
                <a:gd name="T6" fmla="*/ 196 w 627"/>
                <a:gd name="T7" fmla="*/ 3 h 1461"/>
                <a:gd name="T8" fmla="*/ 253 w 627"/>
                <a:gd name="T9" fmla="*/ 5 h 1461"/>
                <a:gd name="T10" fmla="*/ 306 w 627"/>
                <a:gd name="T11" fmla="*/ 6 h 1461"/>
                <a:gd name="T12" fmla="*/ 357 w 627"/>
                <a:gd name="T13" fmla="*/ 8 h 1461"/>
                <a:gd name="T14" fmla="*/ 404 w 627"/>
                <a:gd name="T15" fmla="*/ 10 h 1461"/>
                <a:gd name="T16" fmla="*/ 446 w 627"/>
                <a:gd name="T17" fmla="*/ 12 h 1461"/>
                <a:gd name="T18" fmla="*/ 486 w 627"/>
                <a:gd name="T19" fmla="*/ 15 h 1461"/>
                <a:gd name="T20" fmla="*/ 520 w 627"/>
                <a:gd name="T21" fmla="*/ 17 h 1461"/>
                <a:gd name="T22" fmla="*/ 551 w 627"/>
                <a:gd name="T23" fmla="*/ 19 h 1461"/>
                <a:gd name="T24" fmla="*/ 576 w 627"/>
                <a:gd name="T25" fmla="*/ 22 h 1461"/>
                <a:gd name="T26" fmla="*/ 596 w 627"/>
                <a:gd name="T27" fmla="*/ 24 h 1461"/>
                <a:gd name="T28" fmla="*/ 612 w 627"/>
                <a:gd name="T29" fmla="*/ 27 h 1461"/>
                <a:gd name="T30" fmla="*/ 622 w 627"/>
                <a:gd name="T31" fmla="*/ 30 h 1461"/>
                <a:gd name="T32" fmla="*/ 627 w 627"/>
                <a:gd name="T33" fmla="*/ 32 h 1461"/>
                <a:gd name="T34" fmla="*/ 627 w 627"/>
                <a:gd name="T35" fmla="*/ 35 h 1461"/>
                <a:gd name="T36" fmla="*/ 623 w 627"/>
                <a:gd name="T37" fmla="*/ 38 h 1461"/>
                <a:gd name="T38" fmla="*/ 613 w 627"/>
                <a:gd name="T39" fmla="*/ 40 h 1461"/>
                <a:gd name="T40" fmla="*/ 598 w 627"/>
                <a:gd name="T41" fmla="*/ 43 h 1461"/>
                <a:gd name="T42" fmla="*/ 578 w 627"/>
                <a:gd name="T43" fmla="*/ 45 h 1461"/>
                <a:gd name="T44" fmla="*/ 548 w 627"/>
                <a:gd name="T45" fmla="*/ 45 h 1461"/>
                <a:gd name="T46" fmla="*/ 568 w 627"/>
                <a:gd name="T47" fmla="*/ 42 h 1461"/>
                <a:gd name="T48" fmla="*/ 584 w 627"/>
                <a:gd name="T49" fmla="*/ 40 h 1461"/>
                <a:gd name="T50" fmla="*/ 593 w 627"/>
                <a:gd name="T51" fmla="*/ 37 h 1461"/>
                <a:gd name="T52" fmla="*/ 596 w 627"/>
                <a:gd name="T53" fmla="*/ 34 h 1461"/>
                <a:gd name="T54" fmla="*/ 595 w 627"/>
                <a:gd name="T55" fmla="*/ 32 h 1461"/>
                <a:gd name="T56" fmla="*/ 589 w 627"/>
                <a:gd name="T57" fmla="*/ 29 h 1461"/>
                <a:gd name="T58" fmla="*/ 576 w 627"/>
                <a:gd name="T59" fmla="*/ 26 h 1461"/>
                <a:gd name="T60" fmla="*/ 558 w 627"/>
                <a:gd name="T61" fmla="*/ 24 h 1461"/>
                <a:gd name="T62" fmla="*/ 535 w 627"/>
                <a:gd name="T63" fmla="*/ 21 h 1461"/>
                <a:gd name="T64" fmla="*/ 507 w 627"/>
                <a:gd name="T65" fmla="*/ 19 h 1461"/>
                <a:gd name="T66" fmla="*/ 475 w 627"/>
                <a:gd name="T67" fmla="*/ 16 h 1461"/>
                <a:gd name="T68" fmla="*/ 438 w 627"/>
                <a:gd name="T69" fmla="*/ 14 h 1461"/>
                <a:gd name="T70" fmla="*/ 396 w 627"/>
                <a:gd name="T71" fmla="*/ 12 h 1461"/>
                <a:gd name="T72" fmla="*/ 349 w 627"/>
                <a:gd name="T73" fmla="*/ 10 h 1461"/>
                <a:gd name="T74" fmla="*/ 299 w 627"/>
                <a:gd name="T75" fmla="*/ 8 h 1461"/>
                <a:gd name="T76" fmla="*/ 244 w 627"/>
                <a:gd name="T77" fmla="*/ 6 h 1461"/>
                <a:gd name="T78" fmla="*/ 188 w 627"/>
                <a:gd name="T79" fmla="*/ 4 h 1461"/>
                <a:gd name="T80" fmla="*/ 128 w 627"/>
                <a:gd name="T81" fmla="*/ 3 h 1461"/>
                <a:gd name="T82" fmla="*/ 65 w 627"/>
                <a:gd name="T83" fmla="*/ 2 h 1461"/>
                <a:gd name="T84" fmla="*/ 0 w 627"/>
                <a:gd name="T85" fmla="*/ 1 h 1461"/>
                <a:gd name="T86" fmla="*/ 11 w 627"/>
                <a:gd name="T87" fmla="*/ 0 h 14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27" h="1461">
                  <a:moveTo>
                    <a:pt x="11" y="0"/>
                  </a:moveTo>
                  <a:lnTo>
                    <a:pt x="75" y="35"/>
                  </a:lnTo>
                  <a:lnTo>
                    <a:pt x="137" y="73"/>
                  </a:lnTo>
                  <a:lnTo>
                    <a:pt x="196" y="118"/>
                  </a:lnTo>
                  <a:lnTo>
                    <a:pt x="253" y="167"/>
                  </a:lnTo>
                  <a:lnTo>
                    <a:pt x="306" y="221"/>
                  </a:lnTo>
                  <a:lnTo>
                    <a:pt x="357" y="281"/>
                  </a:lnTo>
                  <a:lnTo>
                    <a:pt x="404" y="344"/>
                  </a:lnTo>
                  <a:lnTo>
                    <a:pt x="446" y="413"/>
                  </a:lnTo>
                  <a:lnTo>
                    <a:pt x="486" y="484"/>
                  </a:lnTo>
                  <a:lnTo>
                    <a:pt x="520" y="558"/>
                  </a:lnTo>
                  <a:lnTo>
                    <a:pt x="551" y="636"/>
                  </a:lnTo>
                  <a:lnTo>
                    <a:pt x="576" y="715"/>
                  </a:lnTo>
                  <a:lnTo>
                    <a:pt x="596" y="797"/>
                  </a:lnTo>
                  <a:lnTo>
                    <a:pt x="612" y="878"/>
                  </a:lnTo>
                  <a:lnTo>
                    <a:pt x="622" y="963"/>
                  </a:lnTo>
                  <a:lnTo>
                    <a:pt x="627" y="1047"/>
                  </a:lnTo>
                  <a:lnTo>
                    <a:pt x="627" y="1132"/>
                  </a:lnTo>
                  <a:lnTo>
                    <a:pt x="623" y="1217"/>
                  </a:lnTo>
                  <a:lnTo>
                    <a:pt x="613" y="1300"/>
                  </a:lnTo>
                  <a:lnTo>
                    <a:pt x="598" y="1382"/>
                  </a:lnTo>
                  <a:lnTo>
                    <a:pt x="578" y="1461"/>
                  </a:lnTo>
                  <a:lnTo>
                    <a:pt x="548" y="1447"/>
                  </a:lnTo>
                  <a:lnTo>
                    <a:pt x="568" y="1365"/>
                  </a:lnTo>
                  <a:lnTo>
                    <a:pt x="584" y="1284"/>
                  </a:lnTo>
                  <a:lnTo>
                    <a:pt x="593" y="1199"/>
                  </a:lnTo>
                  <a:lnTo>
                    <a:pt x="596" y="1114"/>
                  </a:lnTo>
                  <a:lnTo>
                    <a:pt x="595" y="1027"/>
                  </a:lnTo>
                  <a:lnTo>
                    <a:pt x="589" y="942"/>
                  </a:lnTo>
                  <a:lnTo>
                    <a:pt x="576" y="857"/>
                  </a:lnTo>
                  <a:lnTo>
                    <a:pt x="558" y="773"/>
                  </a:lnTo>
                  <a:lnTo>
                    <a:pt x="535" y="692"/>
                  </a:lnTo>
                  <a:lnTo>
                    <a:pt x="507" y="612"/>
                  </a:lnTo>
                  <a:lnTo>
                    <a:pt x="475" y="534"/>
                  </a:lnTo>
                  <a:lnTo>
                    <a:pt x="438" y="462"/>
                  </a:lnTo>
                  <a:lnTo>
                    <a:pt x="396" y="391"/>
                  </a:lnTo>
                  <a:lnTo>
                    <a:pt x="349" y="326"/>
                  </a:lnTo>
                  <a:lnTo>
                    <a:pt x="299" y="265"/>
                  </a:lnTo>
                  <a:lnTo>
                    <a:pt x="244" y="209"/>
                  </a:lnTo>
                  <a:lnTo>
                    <a:pt x="188" y="156"/>
                  </a:lnTo>
                  <a:lnTo>
                    <a:pt x="128" y="111"/>
                  </a:lnTo>
                  <a:lnTo>
                    <a:pt x="65" y="71"/>
                  </a:lnTo>
                  <a:lnTo>
                    <a:pt x="0" y="37"/>
                  </a:lnTo>
                  <a:lnTo>
                    <a:pt x="11" y="0"/>
                  </a:lnTo>
                  <a:close/>
                </a:path>
              </a:pathLst>
            </a:custGeom>
            <a:solidFill>
              <a:srgbClr val="C85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2" name="Freeform 1249"/>
            <p:cNvSpPr>
              <a:spLocks/>
            </p:cNvSpPr>
            <p:nvPr/>
          </p:nvSpPr>
          <p:spPr bwMode="auto">
            <a:xfrm>
              <a:off x="1233" y="731"/>
              <a:ext cx="606" cy="705"/>
            </a:xfrm>
            <a:custGeom>
              <a:avLst/>
              <a:gdLst>
                <a:gd name="T0" fmla="*/ 558 w 606"/>
                <a:gd name="T1" fmla="*/ 45 h 1410"/>
                <a:gd name="T2" fmla="*/ 578 w 606"/>
                <a:gd name="T3" fmla="*/ 42 h 1410"/>
                <a:gd name="T4" fmla="*/ 594 w 606"/>
                <a:gd name="T5" fmla="*/ 39 h 1410"/>
                <a:gd name="T6" fmla="*/ 603 w 606"/>
                <a:gd name="T7" fmla="*/ 37 h 1410"/>
                <a:gd name="T8" fmla="*/ 606 w 606"/>
                <a:gd name="T9" fmla="*/ 34 h 1410"/>
                <a:gd name="T10" fmla="*/ 605 w 606"/>
                <a:gd name="T11" fmla="*/ 31 h 1410"/>
                <a:gd name="T12" fmla="*/ 599 w 606"/>
                <a:gd name="T13" fmla="*/ 29 h 1410"/>
                <a:gd name="T14" fmla="*/ 586 w 606"/>
                <a:gd name="T15" fmla="*/ 26 h 1410"/>
                <a:gd name="T16" fmla="*/ 568 w 606"/>
                <a:gd name="T17" fmla="*/ 23 h 1410"/>
                <a:gd name="T18" fmla="*/ 545 w 606"/>
                <a:gd name="T19" fmla="*/ 21 h 1410"/>
                <a:gd name="T20" fmla="*/ 517 w 606"/>
                <a:gd name="T21" fmla="*/ 18 h 1410"/>
                <a:gd name="T22" fmla="*/ 485 w 606"/>
                <a:gd name="T23" fmla="*/ 16 h 1410"/>
                <a:gd name="T24" fmla="*/ 448 w 606"/>
                <a:gd name="T25" fmla="*/ 14 h 1410"/>
                <a:gd name="T26" fmla="*/ 406 w 606"/>
                <a:gd name="T27" fmla="*/ 12 h 1410"/>
                <a:gd name="T28" fmla="*/ 359 w 606"/>
                <a:gd name="T29" fmla="*/ 10 h 1410"/>
                <a:gd name="T30" fmla="*/ 309 w 606"/>
                <a:gd name="T31" fmla="*/ 8 h 1410"/>
                <a:gd name="T32" fmla="*/ 254 w 606"/>
                <a:gd name="T33" fmla="*/ 6 h 1410"/>
                <a:gd name="T34" fmla="*/ 198 w 606"/>
                <a:gd name="T35" fmla="*/ 4 h 1410"/>
                <a:gd name="T36" fmla="*/ 138 w 606"/>
                <a:gd name="T37" fmla="*/ 3 h 1410"/>
                <a:gd name="T38" fmla="*/ 75 w 606"/>
                <a:gd name="T39" fmla="*/ 2 h 1410"/>
                <a:gd name="T40" fmla="*/ 10 w 606"/>
                <a:gd name="T41" fmla="*/ 0 h 1410"/>
                <a:gd name="T42" fmla="*/ 0 w 606"/>
                <a:gd name="T43" fmla="*/ 2 h 1410"/>
                <a:gd name="T44" fmla="*/ 62 w 606"/>
                <a:gd name="T45" fmla="*/ 3 h 1410"/>
                <a:gd name="T46" fmla="*/ 121 w 606"/>
                <a:gd name="T47" fmla="*/ 4 h 1410"/>
                <a:gd name="T48" fmla="*/ 179 w 606"/>
                <a:gd name="T49" fmla="*/ 5 h 1410"/>
                <a:gd name="T50" fmla="*/ 235 w 606"/>
                <a:gd name="T51" fmla="*/ 7 h 1410"/>
                <a:gd name="T52" fmla="*/ 287 w 606"/>
                <a:gd name="T53" fmla="*/ 9 h 1410"/>
                <a:gd name="T54" fmla="*/ 335 w 606"/>
                <a:gd name="T55" fmla="*/ 10 h 1410"/>
                <a:gd name="T56" fmla="*/ 380 w 606"/>
                <a:gd name="T57" fmla="*/ 12 h 1410"/>
                <a:gd name="T58" fmla="*/ 420 w 606"/>
                <a:gd name="T59" fmla="*/ 14 h 1410"/>
                <a:gd name="T60" fmla="*/ 456 w 606"/>
                <a:gd name="T61" fmla="*/ 17 h 1410"/>
                <a:gd name="T62" fmla="*/ 488 w 606"/>
                <a:gd name="T63" fmla="*/ 19 h 1410"/>
                <a:gd name="T64" fmla="*/ 514 w 606"/>
                <a:gd name="T65" fmla="*/ 21 h 1410"/>
                <a:gd name="T66" fmla="*/ 537 w 606"/>
                <a:gd name="T67" fmla="*/ 24 h 1410"/>
                <a:gd name="T68" fmla="*/ 554 w 606"/>
                <a:gd name="T69" fmla="*/ 26 h 1410"/>
                <a:gd name="T70" fmla="*/ 565 w 606"/>
                <a:gd name="T71" fmla="*/ 29 h 1410"/>
                <a:gd name="T72" fmla="*/ 572 w 606"/>
                <a:gd name="T73" fmla="*/ 31 h 1410"/>
                <a:gd name="T74" fmla="*/ 574 w 606"/>
                <a:gd name="T75" fmla="*/ 34 h 1410"/>
                <a:gd name="T76" fmla="*/ 569 w 606"/>
                <a:gd name="T77" fmla="*/ 37 h 1410"/>
                <a:gd name="T78" fmla="*/ 561 w 606"/>
                <a:gd name="T79" fmla="*/ 39 h 1410"/>
                <a:gd name="T80" fmla="*/ 547 w 606"/>
                <a:gd name="T81" fmla="*/ 42 h 1410"/>
                <a:gd name="T82" fmla="*/ 527 w 606"/>
                <a:gd name="T83" fmla="*/ 44 h 1410"/>
                <a:gd name="T84" fmla="*/ 558 w 606"/>
                <a:gd name="T85" fmla="*/ 45 h 14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6" h="1410">
                  <a:moveTo>
                    <a:pt x="558" y="1410"/>
                  </a:moveTo>
                  <a:lnTo>
                    <a:pt x="578" y="1328"/>
                  </a:lnTo>
                  <a:lnTo>
                    <a:pt x="594" y="1247"/>
                  </a:lnTo>
                  <a:lnTo>
                    <a:pt x="603" y="1162"/>
                  </a:lnTo>
                  <a:lnTo>
                    <a:pt x="606" y="1077"/>
                  </a:lnTo>
                  <a:lnTo>
                    <a:pt x="605" y="990"/>
                  </a:lnTo>
                  <a:lnTo>
                    <a:pt x="599" y="905"/>
                  </a:lnTo>
                  <a:lnTo>
                    <a:pt x="586" y="820"/>
                  </a:lnTo>
                  <a:lnTo>
                    <a:pt x="568" y="736"/>
                  </a:lnTo>
                  <a:lnTo>
                    <a:pt x="545" y="655"/>
                  </a:lnTo>
                  <a:lnTo>
                    <a:pt x="517" y="575"/>
                  </a:lnTo>
                  <a:lnTo>
                    <a:pt x="485" y="497"/>
                  </a:lnTo>
                  <a:lnTo>
                    <a:pt x="448" y="425"/>
                  </a:lnTo>
                  <a:lnTo>
                    <a:pt x="406" y="354"/>
                  </a:lnTo>
                  <a:lnTo>
                    <a:pt x="359" y="289"/>
                  </a:lnTo>
                  <a:lnTo>
                    <a:pt x="309" y="228"/>
                  </a:lnTo>
                  <a:lnTo>
                    <a:pt x="254" y="172"/>
                  </a:lnTo>
                  <a:lnTo>
                    <a:pt x="198" y="119"/>
                  </a:lnTo>
                  <a:lnTo>
                    <a:pt x="138" y="74"/>
                  </a:lnTo>
                  <a:lnTo>
                    <a:pt x="75" y="34"/>
                  </a:lnTo>
                  <a:lnTo>
                    <a:pt x="10" y="0"/>
                  </a:lnTo>
                  <a:lnTo>
                    <a:pt x="0" y="39"/>
                  </a:lnTo>
                  <a:lnTo>
                    <a:pt x="62" y="72"/>
                  </a:lnTo>
                  <a:lnTo>
                    <a:pt x="121" y="110"/>
                  </a:lnTo>
                  <a:lnTo>
                    <a:pt x="179" y="153"/>
                  </a:lnTo>
                  <a:lnTo>
                    <a:pt x="235" y="202"/>
                  </a:lnTo>
                  <a:lnTo>
                    <a:pt x="287" y="257"/>
                  </a:lnTo>
                  <a:lnTo>
                    <a:pt x="335" y="316"/>
                  </a:lnTo>
                  <a:lnTo>
                    <a:pt x="380" y="380"/>
                  </a:lnTo>
                  <a:lnTo>
                    <a:pt x="420" y="447"/>
                  </a:lnTo>
                  <a:lnTo>
                    <a:pt x="456" y="517"/>
                  </a:lnTo>
                  <a:lnTo>
                    <a:pt x="488" y="592"/>
                  </a:lnTo>
                  <a:lnTo>
                    <a:pt x="514" y="668"/>
                  </a:lnTo>
                  <a:lnTo>
                    <a:pt x="537" y="747"/>
                  </a:lnTo>
                  <a:lnTo>
                    <a:pt x="554" y="827"/>
                  </a:lnTo>
                  <a:lnTo>
                    <a:pt x="565" y="908"/>
                  </a:lnTo>
                  <a:lnTo>
                    <a:pt x="572" y="992"/>
                  </a:lnTo>
                  <a:lnTo>
                    <a:pt x="574" y="1075"/>
                  </a:lnTo>
                  <a:lnTo>
                    <a:pt x="569" y="1156"/>
                  </a:lnTo>
                  <a:lnTo>
                    <a:pt x="561" y="1238"/>
                  </a:lnTo>
                  <a:lnTo>
                    <a:pt x="547" y="1318"/>
                  </a:lnTo>
                  <a:lnTo>
                    <a:pt x="527" y="1395"/>
                  </a:lnTo>
                  <a:lnTo>
                    <a:pt x="558" y="1410"/>
                  </a:lnTo>
                  <a:close/>
                </a:path>
              </a:pathLst>
            </a:custGeom>
            <a:solidFill>
              <a:srgbClr val="CB5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3" name="Freeform 1250"/>
            <p:cNvSpPr>
              <a:spLocks/>
            </p:cNvSpPr>
            <p:nvPr/>
          </p:nvSpPr>
          <p:spPr bwMode="auto">
            <a:xfrm>
              <a:off x="1222" y="751"/>
              <a:ext cx="585" cy="678"/>
            </a:xfrm>
            <a:custGeom>
              <a:avLst/>
              <a:gdLst>
                <a:gd name="T0" fmla="*/ 11 w 585"/>
                <a:gd name="T1" fmla="*/ 0 h 1356"/>
                <a:gd name="T2" fmla="*/ 73 w 585"/>
                <a:gd name="T3" fmla="*/ 2 h 1356"/>
                <a:gd name="T4" fmla="*/ 132 w 585"/>
                <a:gd name="T5" fmla="*/ 3 h 1356"/>
                <a:gd name="T6" fmla="*/ 190 w 585"/>
                <a:gd name="T7" fmla="*/ 4 h 1356"/>
                <a:gd name="T8" fmla="*/ 246 w 585"/>
                <a:gd name="T9" fmla="*/ 6 h 1356"/>
                <a:gd name="T10" fmla="*/ 298 w 585"/>
                <a:gd name="T11" fmla="*/ 7 h 1356"/>
                <a:gd name="T12" fmla="*/ 346 w 585"/>
                <a:gd name="T13" fmla="*/ 9 h 1356"/>
                <a:gd name="T14" fmla="*/ 391 w 585"/>
                <a:gd name="T15" fmla="*/ 11 h 1356"/>
                <a:gd name="T16" fmla="*/ 431 w 585"/>
                <a:gd name="T17" fmla="*/ 13 h 1356"/>
                <a:gd name="T18" fmla="*/ 467 w 585"/>
                <a:gd name="T19" fmla="*/ 15 h 1356"/>
                <a:gd name="T20" fmla="*/ 499 w 585"/>
                <a:gd name="T21" fmla="*/ 18 h 1356"/>
                <a:gd name="T22" fmla="*/ 525 w 585"/>
                <a:gd name="T23" fmla="*/ 20 h 1356"/>
                <a:gd name="T24" fmla="*/ 548 w 585"/>
                <a:gd name="T25" fmla="*/ 23 h 1356"/>
                <a:gd name="T26" fmla="*/ 565 w 585"/>
                <a:gd name="T27" fmla="*/ 25 h 1356"/>
                <a:gd name="T28" fmla="*/ 576 w 585"/>
                <a:gd name="T29" fmla="*/ 28 h 1356"/>
                <a:gd name="T30" fmla="*/ 583 w 585"/>
                <a:gd name="T31" fmla="*/ 30 h 1356"/>
                <a:gd name="T32" fmla="*/ 585 w 585"/>
                <a:gd name="T33" fmla="*/ 33 h 1356"/>
                <a:gd name="T34" fmla="*/ 580 w 585"/>
                <a:gd name="T35" fmla="*/ 35 h 1356"/>
                <a:gd name="T36" fmla="*/ 572 w 585"/>
                <a:gd name="T37" fmla="*/ 38 h 1356"/>
                <a:gd name="T38" fmla="*/ 558 w 585"/>
                <a:gd name="T39" fmla="*/ 40 h 1356"/>
                <a:gd name="T40" fmla="*/ 538 w 585"/>
                <a:gd name="T41" fmla="*/ 43 h 1356"/>
                <a:gd name="T42" fmla="*/ 506 w 585"/>
                <a:gd name="T43" fmla="*/ 42 h 1356"/>
                <a:gd name="T44" fmla="*/ 524 w 585"/>
                <a:gd name="T45" fmla="*/ 40 h 1356"/>
                <a:gd name="T46" fmla="*/ 538 w 585"/>
                <a:gd name="T47" fmla="*/ 37 h 1356"/>
                <a:gd name="T48" fmla="*/ 547 w 585"/>
                <a:gd name="T49" fmla="*/ 35 h 1356"/>
                <a:gd name="T50" fmla="*/ 549 w 585"/>
                <a:gd name="T51" fmla="*/ 32 h 1356"/>
                <a:gd name="T52" fmla="*/ 547 w 585"/>
                <a:gd name="T53" fmla="*/ 30 h 1356"/>
                <a:gd name="T54" fmla="*/ 540 w 585"/>
                <a:gd name="T55" fmla="*/ 27 h 1356"/>
                <a:gd name="T56" fmla="*/ 525 w 585"/>
                <a:gd name="T57" fmla="*/ 24 h 1356"/>
                <a:gd name="T58" fmla="*/ 506 w 585"/>
                <a:gd name="T59" fmla="*/ 22 h 1356"/>
                <a:gd name="T60" fmla="*/ 482 w 585"/>
                <a:gd name="T61" fmla="*/ 20 h 1356"/>
                <a:gd name="T62" fmla="*/ 452 w 585"/>
                <a:gd name="T63" fmla="*/ 17 h 1356"/>
                <a:gd name="T64" fmla="*/ 418 w 585"/>
                <a:gd name="T65" fmla="*/ 15 h 1356"/>
                <a:gd name="T66" fmla="*/ 378 w 585"/>
                <a:gd name="T67" fmla="*/ 13 h 1356"/>
                <a:gd name="T68" fmla="*/ 335 w 585"/>
                <a:gd name="T69" fmla="*/ 11 h 1356"/>
                <a:gd name="T70" fmla="*/ 287 w 585"/>
                <a:gd name="T71" fmla="*/ 9 h 1356"/>
                <a:gd name="T72" fmla="*/ 236 w 585"/>
                <a:gd name="T73" fmla="*/ 7 h 1356"/>
                <a:gd name="T74" fmla="*/ 180 w 585"/>
                <a:gd name="T75" fmla="*/ 5 h 1356"/>
                <a:gd name="T76" fmla="*/ 123 w 585"/>
                <a:gd name="T77" fmla="*/ 4 h 1356"/>
                <a:gd name="T78" fmla="*/ 62 w 585"/>
                <a:gd name="T79" fmla="*/ 3 h 1356"/>
                <a:gd name="T80" fmla="*/ 0 w 585"/>
                <a:gd name="T81" fmla="*/ 2 h 1356"/>
                <a:gd name="T82" fmla="*/ 11 w 585"/>
                <a:gd name="T83" fmla="*/ 0 h 1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5" h="1356">
                  <a:moveTo>
                    <a:pt x="11" y="0"/>
                  </a:moveTo>
                  <a:lnTo>
                    <a:pt x="73" y="33"/>
                  </a:lnTo>
                  <a:lnTo>
                    <a:pt x="132" y="71"/>
                  </a:lnTo>
                  <a:lnTo>
                    <a:pt x="190" y="114"/>
                  </a:lnTo>
                  <a:lnTo>
                    <a:pt x="246" y="163"/>
                  </a:lnTo>
                  <a:lnTo>
                    <a:pt x="298" y="218"/>
                  </a:lnTo>
                  <a:lnTo>
                    <a:pt x="346" y="277"/>
                  </a:lnTo>
                  <a:lnTo>
                    <a:pt x="391" y="341"/>
                  </a:lnTo>
                  <a:lnTo>
                    <a:pt x="431" y="408"/>
                  </a:lnTo>
                  <a:lnTo>
                    <a:pt x="467" y="478"/>
                  </a:lnTo>
                  <a:lnTo>
                    <a:pt x="499" y="553"/>
                  </a:lnTo>
                  <a:lnTo>
                    <a:pt x="525" y="629"/>
                  </a:lnTo>
                  <a:lnTo>
                    <a:pt x="548" y="708"/>
                  </a:lnTo>
                  <a:lnTo>
                    <a:pt x="565" y="788"/>
                  </a:lnTo>
                  <a:lnTo>
                    <a:pt x="576" y="869"/>
                  </a:lnTo>
                  <a:lnTo>
                    <a:pt x="583" y="953"/>
                  </a:lnTo>
                  <a:lnTo>
                    <a:pt x="585" y="1036"/>
                  </a:lnTo>
                  <a:lnTo>
                    <a:pt x="580" y="1117"/>
                  </a:lnTo>
                  <a:lnTo>
                    <a:pt x="572" y="1199"/>
                  </a:lnTo>
                  <a:lnTo>
                    <a:pt x="558" y="1279"/>
                  </a:lnTo>
                  <a:lnTo>
                    <a:pt x="538" y="1356"/>
                  </a:lnTo>
                  <a:lnTo>
                    <a:pt x="506" y="1342"/>
                  </a:lnTo>
                  <a:lnTo>
                    <a:pt x="524" y="1262"/>
                  </a:lnTo>
                  <a:lnTo>
                    <a:pt x="538" y="1181"/>
                  </a:lnTo>
                  <a:lnTo>
                    <a:pt x="547" y="1099"/>
                  </a:lnTo>
                  <a:lnTo>
                    <a:pt x="549" y="1016"/>
                  </a:lnTo>
                  <a:lnTo>
                    <a:pt x="547" y="933"/>
                  </a:lnTo>
                  <a:lnTo>
                    <a:pt x="540" y="849"/>
                  </a:lnTo>
                  <a:lnTo>
                    <a:pt x="525" y="768"/>
                  </a:lnTo>
                  <a:lnTo>
                    <a:pt x="506" y="687"/>
                  </a:lnTo>
                  <a:lnTo>
                    <a:pt x="482" y="609"/>
                  </a:lnTo>
                  <a:lnTo>
                    <a:pt x="452" y="533"/>
                  </a:lnTo>
                  <a:lnTo>
                    <a:pt x="418" y="460"/>
                  </a:lnTo>
                  <a:lnTo>
                    <a:pt x="378" y="390"/>
                  </a:lnTo>
                  <a:lnTo>
                    <a:pt x="335" y="324"/>
                  </a:lnTo>
                  <a:lnTo>
                    <a:pt x="287" y="265"/>
                  </a:lnTo>
                  <a:lnTo>
                    <a:pt x="236" y="209"/>
                  </a:lnTo>
                  <a:lnTo>
                    <a:pt x="180" y="158"/>
                  </a:lnTo>
                  <a:lnTo>
                    <a:pt x="123" y="113"/>
                  </a:lnTo>
                  <a:lnTo>
                    <a:pt x="62" y="73"/>
                  </a:lnTo>
                  <a:lnTo>
                    <a:pt x="0" y="40"/>
                  </a:lnTo>
                  <a:lnTo>
                    <a:pt x="11" y="0"/>
                  </a:lnTo>
                  <a:close/>
                </a:path>
              </a:pathLst>
            </a:custGeom>
            <a:solidFill>
              <a:srgbClr val="CE6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4" name="Freeform 1251"/>
            <p:cNvSpPr>
              <a:spLocks/>
            </p:cNvSpPr>
            <p:nvPr/>
          </p:nvSpPr>
          <p:spPr bwMode="auto">
            <a:xfrm>
              <a:off x="1209" y="771"/>
              <a:ext cx="562" cy="650"/>
            </a:xfrm>
            <a:custGeom>
              <a:avLst/>
              <a:gdLst>
                <a:gd name="T0" fmla="*/ 519 w 562"/>
                <a:gd name="T1" fmla="*/ 40 h 1302"/>
                <a:gd name="T2" fmla="*/ 537 w 562"/>
                <a:gd name="T3" fmla="*/ 38 h 1302"/>
                <a:gd name="T4" fmla="*/ 551 w 562"/>
                <a:gd name="T5" fmla="*/ 35 h 1302"/>
                <a:gd name="T6" fmla="*/ 560 w 562"/>
                <a:gd name="T7" fmla="*/ 33 h 1302"/>
                <a:gd name="T8" fmla="*/ 562 w 562"/>
                <a:gd name="T9" fmla="*/ 30 h 1302"/>
                <a:gd name="T10" fmla="*/ 560 w 562"/>
                <a:gd name="T11" fmla="*/ 27 h 1302"/>
                <a:gd name="T12" fmla="*/ 553 w 562"/>
                <a:gd name="T13" fmla="*/ 25 h 1302"/>
                <a:gd name="T14" fmla="*/ 538 w 562"/>
                <a:gd name="T15" fmla="*/ 22 h 1302"/>
                <a:gd name="T16" fmla="*/ 519 w 562"/>
                <a:gd name="T17" fmla="*/ 20 h 1302"/>
                <a:gd name="T18" fmla="*/ 495 w 562"/>
                <a:gd name="T19" fmla="*/ 17 h 1302"/>
                <a:gd name="T20" fmla="*/ 465 w 562"/>
                <a:gd name="T21" fmla="*/ 15 h 1302"/>
                <a:gd name="T22" fmla="*/ 431 w 562"/>
                <a:gd name="T23" fmla="*/ 13 h 1302"/>
                <a:gd name="T24" fmla="*/ 391 w 562"/>
                <a:gd name="T25" fmla="*/ 10 h 1302"/>
                <a:gd name="T26" fmla="*/ 348 w 562"/>
                <a:gd name="T27" fmla="*/ 8 h 1302"/>
                <a:gd name="T28" fmla="*/ 300 w 562"/>
                <a:gd name="T29" fmla="*/ 7 h 1302"/>
                <a:gd name="T30" fmla="*/ 249 w 562"/>
                <a:gd name="T31" fmla="*/ 5 h 1302"/>
                <a:gd name="T32" fmla="*/ 193 w 562"/>
                <a:gd name="T33" fmla="*/ 3 h 1302"/>
                <a:gd name="T34" fmla="*/ 136 w 562"/>
                <a:gd name="T35" fmla="*/ 2 h 1302"/>
                <a:gd name="T36" fmla="*/ 75 w 562"/>
                <a:gd name="T37" fmla="*/ 1 h 1302"/>
                <a:gd name="T38" fmla="*/ 13 w 562"/>
                <a:gd name="T39" fmla="*/ 0 h 1302"/>
                <a:gd name="T40" fmla="*/ 0 w 562"/>
                <a:gd name="T41" fmla="*/ 1 h 1302"/>
                <a:gd name="T42" fmla="*/ 61 w 562"/>
                <a:gd name="T43" fmla="*/ 2 h 1302"/>
                <a:gd name="T44" fmla="*/ 119 w 562"/>
                <a:gd name="T45" fmla="*/ 3 h 1302"/>
                <a:gd name="T46" fmla="*/ 174 w 562"/>
                <a:gd name="T47" fmla="*/ 4 h 1302"/>
                <a:gd name="T48" fmla="*/ 226 w 562"/>
                <a:gd name="T49" fmla="*/ 6 h 1302"/>
                <a:gd name="T50" fmla="*/ 275 w 562"/>
                <a:gd name="T51" fmla="*/ 8 h 1302"/>
                <a:gd name="T52" fmla="*/ 321 w 562"/>
                <a:gd name="T53" fmla="*/ 9 h 1302"/>
                <a:gd name="T54" fmla="*/ 362 w 562"/>
                <a:gd name="T55" fmla="*/ 11 h 1302"/>
                <a:gd name="T56" fmla="*/ 400 w 562"/>
                <a:gd name="T57" fmla="*/ 13 h 1302"/>
                <a:gd name="T58" fmla="*/ 432 w 562"/>
                <a:gd name="T59" fmla="*/ 16 h 1302"/>
                <a:gd name="T60" fmla="*/ 461 w 562"/>
                <a:gd name="T61" fmla="*/ 18 h 1302"/>
                <a:gd name="T62" fmla="*/ 485 w 562"/>
                <a:gd name="T63" fmla="*/ 20 h 1302"/>
                <a:gd name="T64" fmla="*/ 502 w 562"/>
                <a:gd name="T65" fmla="*/ 23 h 1302"/>
                <a:gd name="T66" fmla="*/ 516 w 562"/>
                <a:gd name="T67" fmla="*/ 25 h 1302"/>
                <a:gd name="T68" fmla="*/ 523 w 562"/>
                <a:gd name="T69" fmla="*/ 27 h 1302"/>
                <a:gd name="T70" fmla="*/ 526 w 562"/>
                <a:gd name="T71" fmla="*/ 30 h 1302"/>
                <a:gd name="T72" fmla="*/ 523 w 562"/>
                <a:gd name="T73" fmla="*/ 32 h 1302"/>
                <a:gd name="T74" fmla="*/ 514 w 562"/>
                <a:gd name="T75" fmla="*/ 35 h 1302"/>
                <a:gd name="T76" fmla="*/ 502 w 562"/>
                <a:gd name="T77" fmla="*/ 37 h 1302"/>
                <a:gd name="T78" fmla="*/ 483 w 562"/>
                <a:gd name="T79" fmla="*/ 40 h 1302"/>
                <a:gd name="T80" fmla="*/ 519 w 562"/>
                <a:gd name="T81" fmla="*/ 40 h 13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62" h="1302">
                  <a:moveTo>
                    <a:pt x="519" y="1302"/>
                  </a:moveTo>
                  <a:lnTo>
                    <a:pt x="537" y="1222"/>
                  </a:lnTo>
                  <a:lnTo>
                    <a:pt x="551" y="1141"/>
                  </a:lnTo>
                  <a:lnTo>
                    <a:pt x="560" y="1059"/>
                  </a:lnTo>
                  <a:lnTo>
                    <a:pt x="562" y="976"/>
                  </a:lnTo>
                  <a:lnTo>
                    <a:pt x="560" y="893"/>
                  </a:lnTo>
                  <a:lnTo>
                    <a:pt x="553" y="809"/>
                  </a:lnTo>
                  <a:lnTo>
                    <a:pt x="538" y="728"/>
                  </a:lnTo>
                  <a:lnTo>
                    <a:pt x="519" y="647"/>
                  </a:lnTo>
                  <a:lnTo>
                    <a:pt x="495" y="569"/>
                  </a:lnTo>
                  <a:lnTo>
                    <a:pt x="465" y="493"/>
                  </a:lnTo>
                  <a:lnTo>
                    <a:pt x="431" y="420"/>
                  </a:lnTo>
                  <a:lnTo>
                    <a:pt x="391" y="350"/>
                  </a:lnTo>
                  <a:lnTo>
                    <a:pt x="348" y="284"/>
                  </a:lnTo>
                  <a:lnTo>
                    <a:pt x="300" y="225"/>
                  </a:lnTo>
                  <a:lnTo>
                    <a:pt x="249" y="169"/>
                  </a:lnTo>
                  <a:lnTo>
                    <a:pt x="193" y="118"/>
                  </a:lnTo>
                  <a:lnTo>
                    <a:pt x="136" y="73"/>
                  </a:lnTo>
                  <a:lnTo>
                    <a:pt x="75" y="33"/>
                  </a:lnTo>
                  <a:lnTo>
                    <a:pt x="13" y="0"/>
                  </a:lnTo>
                  <a:lnTo>
                    <a:pt x="0" y="42"/>
                  </a:lnTo>
                  <a:lnTo>
                    <a:pt x="61" y="74"/>
                  </a:lnTo>
                  <a:lnTo>
                    <a:pt x="119" y="111"/>
                  </a:lnTo>
                  <a:lnTo>
                    <a:pt x="174" y="154"/>
                  </a:lnTo>
                  <a:lnTo>
                    <a:pt x="226" y="203"/>
                  </a:lnTo>
                  <a:lnTo>
                    <a:pt x="275" y="256"/>
                  </a:lnTo>
                  <a:lnTo>
                    <a:pt x="321" y="315"/>
                  </a:lnTo>
                  <a:lnTo>
                    <a:pt x="362" y="377"/>
                  </a:lnTo>
                  <a:lnTo>
                    <a:pt x="400" y="444"/>
                  </a:lnTo>
                  <a:lnTo>
                    <a:pt x="432" y="513"/>
                  </a:lnTo>
                  <a:lnTo>
                    <a:pt x="461" y="585"/>
                  </a:lnTo>
                  <a:lnTo>
                    <a:pt x="485" y="661"/>
                  </a:lnTo>
                  <a:lnTo>
                    <a:pt x="502" y="737"/>
                  </a:lnTo>
                  <a:lnTo>
                    <a:pt x="516" y="817"/>
                  </a:lnTo>
                  <a:lnTo>
                    <a:pt x="523" y="895"/>
                  </a:lnTo>
                  <a:lnTo>
                    <a:pt x="526" y="974"/>
                  </a:lnTo>
                  <a:lnTo>
                    <a:pt x="523" y="1054"/>
                  </a:lnTo>
                  <a:lnTo>
                    <a:pt x="514" y="1132"/>
                  </a:lnTo>
                  <a:lnTo>
                    <a:pt x="502" y="1210"/>
                  </a:lnTo>
                  <a:lnTo>
                    <a:pt x="483" y="1286"/>
                  </a:lnTo>
                  <a:lnTo>
                    <a:pt x="519" y="1302"/>
                  </a:lnTo>
                  <a:close/>
                </a:path>
              </a:pathLst>
            </a:custGeom>
            <a:solidFill>
              <a:srgbClr val="D06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5" name="Freeform 1252"/>
            <p:cNvSpPr>
              <a:spLocks/>
            </p:cNvSpPr>
            <p:nvPr/>
          </p:nvSpPr>
          <p:spPr bwMode="auto">
            <a:xfrm>
              <a:off x="1196" y="791"/>
              <a:ext cx="539" cy="622"/>
            </a:xfrm>
            <a:custGeom>
              <a:avLst/>
              <a:gdLst>
                <a:gd name="T0" fmla="*/ 13 w 539"/>
                <a:gd name="T1" fmla="*/ 0 h 1244"/>
                <a:gd name="T2" fmla="*/ 74 w 539"/>
                <a:gd name="T3" fmla="*/ 1 h 1244"/>
                <a:gd name="T4" fmla="*/ 132 w 539"/>
                <a:gd name="T5" fmla="*/ 3 h 1244"/>
                <a:gd name="T6" fmla="*/ 187 w 539"/>
                <a:gd name="T7" fmla="*/ 4 h 1244"/>
                <a:gd name="T8" fmla="*/ 239 w 539"/>
                <a:gd name="T9" fmla="*/ 6 h 1244"/>
                <a:gd name="T10" fmla="*/ 288 w 539"/>
                <a:gd name="T11" fmla="*/ 7 h 1244"/>
                <a:gd name="T12" fmla="*/ 334 w 539"/>
                <a:gd name="T13" fmla="*/ 9 h 1244"/>
                <a:gd name="T14" fmla="*/ 375 w 539"/>
                <a:gd name="T15" fmla="*/ 11 h 1244"/>
                <a:gd name="T16" fmla="*/ 413 w 539"/>
                <a:gd name="T17" fmla="*/ 13 h 1244"/>
                <a:gd name="T18" fmla="*/ 445 w 539"/>
                <a:gd name="T19" fmla="*/ 15 h 1244"/>
                <a:gd name="T20" fmla="*/ 474 w 539"/>
                <a:gd name="T21" fmla="*/ 17 h 1244"/>
                <a:gd name="T22" fmla="*/ 498 w 539"/>
                <a:gd name="T23" fmla="*/ 20 h 1244"/>
                <a:gd name="T24" fmla="*/ 515 w 539"/>
                <a:gd name="T25" fmla="*/ 22 h 1244"/>
                <a:gd name="T26" fmla="*/ 529 w 539"/>
                <a:gd name="T27" fmla="*/ 25 h 1244"/>
                <a:gd name="T28" fmla="*/ 536 w 539"/>
                <a:gd name="T29" fmla="*/ 27 h 1244"/>
                <a:gd name="T30" fmla="*/ 539 w 539"/>
                <a:gd name="T31" fmla="*/ 30 h 1244"/>
                <a:gd name="T32" fmla="*/ 536 w 539"/>
                <a:gd name="T33" fmla="*/ 32 h 1244"/>
                <a:gd name="T34" fmla="*/ 527 w 539"/>
                <a:gd name="T35" fmla="*/ 35 h 1244"/>
                <a:gd name="T36" fmla="*/ 515 w 539"/>
                <a:gd name="T37" fmla="*/ 37 h 1244"/>
                <a:gd name="T38" fmla="*/ 496 w 539"/>
                <a:gd name="T39" fmla="*/ 39 h 1244"/>
                <a:gd name="T40" fmla="*/ 460 w 539"/>
                <a:gd name="T41" fmla="*/ 39 h 1244"/>
                <a:gd name="T42" fmla="*/ 476 w 539"/>
                <a:gd name="T43" fmla="*/ 37 h 1244"/>
                <a:gd name="T44" fmla="*/ 489 w 539"/>
                <a:gd name="T45" fmla="*/ 34 h 1244"/>
                <a:gd name="T46" fmla="*/ 498 w 539"/>
                <a:gd name="T47" fmla="*/ 32 h 1244"/>
                <a:gd name="T48" fmla="*/ 499 w 539"/>
                <a:gd name="T49" fmla="*/ 30 h 1244"/>
                <a:gd name="T50" fmla="*/ 498 w 539"/>
                <a:gd name="T51" fmla="*/ 27 h 1244"/>
                <a:gd name="T52" fmla="*/ 489 w 539"/>
                <a:gd name="T53" fmla="*/ 25 h 1244"/>
                <a:gd name="T54" fmla="*/ 478 w 539"/>
                <a:gd name="T55" fmla="*/ 23 h 1244"/>
                <a:gd name="T56" fmla="*/ 460 w 539"/>
                <a:gd name="T57" fmla="*/ 20 h 1244"/>
                <a:gd name="T58" fmla="*/ 438 w 539"/>
                <a:gd name="T59" fmla="*/ 18 h 1244"/>
                <a:gd name="T60" fmla="*/ 411 w 539"/>
                <a:gd name="T61" fmla="*/ 16 h 1244"/>
                <a:gd name="T62" fmla="*/ 380 w 539"/>
                <a:gd name="T63" fmla="*/ 14 h 1244"/>
                <a:gd name="T64" fmla="*/ 344 w 539"/>
                <a:gd name="T65" fmla="*/ 12 h 1244"/>
                <a:gd name="T66" fmla="*/ 304 w 539"/>
                <a:gd name="T67" fmla="*/ 10 h 1244"/>
                <a:gd name="T68" fmla="*/ 262 w 539"/>
                <a:gd name="T69" fmla="*/ 8 h 1244"/>
                <a:gd name="T70" fmla="*/ 215 w 539"/>
                <a:gd name="T71" fmla="*/ 7 h 1244"/>
                <a:gd name="T72" fmla="*/ 166 w 539"/>
                <a:gd name="T73" fmla="*/ 5 h 1244"/>
                <a:gd name="T74" fmla="*/ 112 w 539"/>
                <a:gd name="T75" fmla="*/ 4 h 1244"/>
                <a:gd name="T76" fmla="*/ 57 w 539"/>
                <a:gd name="T77" fmla="*/ 3 h 1244"/>
                <a:gd name="T78" fmla="*/ 0 w 539"/>
                <a:gd name="T79" fmla="*/ 2 h 1244"/>
                <a:gd name="T80" fmla="*/ 13 w 539"/>
                <a:gd name="T81" fmla="*/ 0 h 124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39" h="1244">
                  <a:moveTo>
                    <a:pt x="13" y="0"/>
                  </a:moveTo>
                  <a:lnTo>
                    <a:pt x="74" y="32"/>
                  </a:lnTo>
                  <a:lnTo>
                    <a:pt x="132" y="69"/>
                  </a:lnTo>
                  <a:lnTo>
                    <a:pt x="187" y="112"/>
                  </a:lnTo>
                  <a:lnTo>
                    <a:pt x="239" y="161"/>
                  </a:lnTo>
                  <a:lnTo>
                    <a:pt x="288" y="214"/>
                  </a:lnTo>
                  <a:lnTo>
                    <a:pt x="334" y="273"/>
                  </a:lnTo>
                  <a:lnTo>
                    <a:pt x="375" y="335"/>
                  </a:lnTo>
                  <a:lnTo>
                    <a:pt x="413" y="402"/>
                  </a:lnTo>
                  <a:lnTo>
                    <a:pt x="445" y="471"/>
                  </a:lnTo>
                  <a:lnTo>
                    <a:pt x="474" y="543"/>
                  </a:lnTo>
                  <a:lnTo>
                    <a:pt x="498" y="619"/>
                  </a:lnTo>
                  <a:lnTo>
                    <a:pt x="515" y="695"/>
                  </a:lnTo>
                  <a:lnTo>
                    <a:pt x="529" y="775"/>
                  </a:lnTo>
                  <a:lnTo>
                    <a:pt x="536" y="853"/>
                  </a:lnTo>
                  <a:lnTo>
                    <a:pt x="539" y="932"/>
                  </a:lnTo>
                  <a:lnTo>
                    <a:pt x="536" y="1012"/>
                  </a:lnTo>
                  <a:lnTo>
                    <a:pt x="527" y="1090"/>
                  </a:lnTo>
                  <a:lnTo>
                    <a:pt x="515" y="1168"/>
                  </a:lnTo>
                  <a:lnTo>
                    <a:pt x="496" y="1244"/>
                  </a:lnTo>
                  <a:lnTo>
                    <a:pt x="460" y="1225"/>
                  </a:lnTo>
                  <a:lnTo>
                    <a:pt x="476" y="1155"/>
                  </a:lnTo>
                  <a:lnTo>
                    <a:pt x="489" y="1081"/>
                  </a:lnTo>
                  <a:lnTo>
                    <a:pt x="498" y="1006"/>
                  </a:lnTo>
                  <a:lnTo>
                    <a:pt x="499" y="930"/>
                  </a:lnTo>
                  <a:lnTo>
                    <a:pt x="498" y="856"/>
                  </a:lnTo>
                  <a:lnTo>
                    <a:pt x="489" y="780"/>
                  </a:lnTo>
                  <a:lnTo>
                    <a:pt x="478" y="706"/>
                  </a:lnTo>
                  <a:lnTo>
                    <a:pt x="460" y="634"/>
                  </a:lnTo>
                  <a:lnTo>
                    <a:pt x="438" y="561"/>
                  </a:lnTo>
                  <a:lnTo>
                    <a:pt x="411" y="492"/>
                  </a:lnTo>
                  <a:lnTo>
                    <a:pt x="380" y="425"/>
                  </a:lnTo>
                  <a:lnTo>
                    <a:pt x="344" y="364"/>
                  </a:lnTo>
                  <a:lnTo>
                    <a:pt x="304" y="304"/>
                  </a:lnTo>
                  <a:lnTo>
                    <a:pt x="262" y="248"/>
                  </a:lnTo>
                  <a:lnTo>
                    <a:pt x="215" y="197"/>
                  </a:lnTo>
                  <a:lnTo>
                    <a:pt x="166" y="152"/>
                  </a:lnTo>
                  <a:lnTo>
                    <a:pt x="112" y="110"/>
                  </a:lnTo>
                  <a:lnTo>
                    <a:pt x="57" y="76"/>
                  </a:lnTo>
                  <a:lnTo>
                    <a:pt x="0" y="45"/>
                  </a:lnTo>
                  <a:lnTo>
                    <a:pt x="13" y="0"/>
                  </a:lnTo>
                  <a:close/>
                </a:path>
              </a:pathLst>
            </a:custGeom>
            <a:solidFill>
              <a:srgbClr val="D36D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6" name="Freeform 1253"/>
            <p:cNvSpPr>
              <a:spLocks/>
            </p:cNvSpPr>
            <p:nvPr/>
          </p:nvSpPr>
          <p:spPr bwMode="auto">
            <a:xfrm>
              <a:off x="1182" y="814"/>
              <a:ext cx="513" cy="590"/>
            </a:xfrm>
            <a:custGeom>
              <a:avLst/>
              <a:gdLst>
                <a:gd name="T0" fmla="*/ 474 w 513"/>
                <a:gd name="T1" fmla="*/ 37 h 1180"/>
                <a:gd name="T2" fmla="*/ 490 w 513"/>
                <a:gd name="T3" fmla="*/ 35 h 1180"/>
                <a:gd name="T4" fmla="*/ 503 w 513"/>
                <a:gd name="T5" fmla="*/ 33 h 1180"/>
                <a:gd name="T6" fmla="*/ 512 w 513"/>
                <a:gd name="T7" fmla="*/ 31 h 1180"/>
                <a:gd name="T8" fmla="*/ 513 w 513"/>
                <a:gd name="T9" fmla="*/ 28 h 1180"/>
                <a:gd name="T10" fmla="*/ 512 w 513"/>
                <a:gd name="T11" fmla="*/ 26 h 1180"/>
                <a:gd name="T12" fmla="*/ 503 w 513"/>
                <a:gd name="T13" fmla="*/ 23 h 1180"/>
                <a:gd name="T14" fmla="*/ 492 w 513"/>
                <a:gd name="T15" fmla="*/ 21 h 1180"/>
                <a:gd name="T16" fmla="*/ 474 w 513"/>
                <a:gd name="T17" fmla="*/ 19 h 1180"/>
                <a:gd name="T18" fmla="*/ 452 w 513"/>
                <a:gd name="T19" fmla="*/ 17 h 1180"/>
                <a:gd name="T20" fmla="*/ 425 w 513"/>
                <a:gd name="T21" fmla="*/ 14 h 1180"/>
                <a:gd name="T22" fmla="*/ 394 w 513"/>
                <a:gd name="T23" fmla="*/ 12 h 1180"/>
                <a:gd name="T24" fmla="*/ 358 w 513"/>
                <a:gd name="T25" fmla="*/ 10 h 1180"/>
                <a:gd name="T26" fmla="*/ 318 w 513"/>
                <a:gd name="T27" fmla="*/ 9 h 1180"/>
                <a:gd name="T28" fmla="*/ 276 w 513"/>
                <a:gd name="T29" fmla="*/ 7 h 1180"/>
                <a:gd name="T30" fmla="*/ 229 w 513"/>
                <a:gd name="T31" fmla="*/ 5 h 1180"/>
                <a:gd name="T32" fmla="*/ 180 w 513"/>
                <a:gd name="T33" fmla="*/ 4 h 1180"/>
                <a:gd name="T34" fmla="*/ 126 w 513"/>
                <a:gd name="T35" fmla="*/ 3 h 1180"/>
                <a:gd name="T36" fmla="*/ 71 w 513"/>
                <a:gd name="T37" fmla="*/ 1 h 1180"/>
                <a:gd name="T38" fmla="*/ 14 w 513"/>
                <a:gd name="T39" fmla="*/ 0 h 1180"/>
                <a:gd name="T40" fmla="*/ 0 w 513"/>
                <a:gd name="T41" fmla="*/ 2 h 1180"/>
                <a:gd name="T42" fmla="*/ 58 w 513"/>
                <a:gd name="T43" fmla="*/ 3 h 1180"/>
                <a:gd name="T44" fmla="*/ 112 w 513"/>
                <a:gd name="T45" fmla="*/ 4 h 1180"/>
                <a:gd name="T46" fmla="*/ 164 w 513"/>
                <a:gd name="T47" fmla="*/ 5 h 1180"/>
                <a:gd name="T48" fmla="*/ 213 w 513"/>
                <a:gd name="T49" fmla="*/ 7 h 1180"/>
                <a:gd name="T50" fmla="*/ 259 w 513"/>
                <a:gd name="T51" fmla="*/ 8 h 1180"/>
                <a:gd name="T52" fmla="*/ 301 w 513"/>
                <a:gd name="T53" fmla="*/ 10 h 1180"/>
                <a:gd name="T54" fmla="*/ 339 w 513"/>
                <a:gd name="T55" fmla="*/ 12 h 1180"/>
                <a:gd name="T56" fmla="*/ 373 w 513"/>
                <a:gd name="T57" fmla="*/ 14 h 1180"/>
                <a:gd name="T58" fmla="*/ 401 w 513"/>
                <a:gd name="T59" fmla="*/ 16 h 1180"/>
                <a:gd name="T60" fmla="*/ 425 w 513"/>
                <a:gd name="T61" fmla="*/ 18 h 1180"/>
                <a:gd name="T62" fmla="*/ 445 w 513"/>
                <a:gd name="T63" fmla="*/ 21 h 1180"/>
                <a:gd name="T64" fmla="*/ 459 w 513"/>
                <a:gd name="T65" fmla="*/ 23 h 1180"/>
                <a:gd name="T66" fmla="*/ 468 w 513"/>
                <a:gd name="T67" fmla="*/ 25 h 1180"/>
                <a:gd name="T68" fmla="*/ 472 w 513"/>
                <a:gd name="T69" fmla="*/ 28 h 1180"/>
                <a:gd name="T70" fmla="*/ 471 w 513"/>
                <a:gd name="T71" fmla="*/ 30 h 1180"/>
                <a:gd name="T72" fmla="*/ 464 w 513"/>
                <a:gd name="T73" fmla="*/ 32 h 1180"/>
                <a:gd name="T74" fmla="*/ 451 w 513"/>
                <a:gd name="T75" fmla="*/ 35 h 1180"/>
                <a:gd name="T76" fmla="*/ 434 w 513"/>
                <a:gd name="T77" fmla="*/ 37 h 1180"/>
                <a:gd name="T78" fmla="*/ 474 w 513"/>
                <a:gd name="T79" fmla="*/ 37 h 11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3" h="1180">
                  <a:moveTo>
                    <a:pt x="474" y="1180"/>
                  </a:moveTo>
                  <a:lnTo>
                    <a:pt x="490" y="1110"/>
                  </a:lnTo>
                  <a:lnTo>
                    <a:pt x="503" y="1036"/>
                  </a:lnTo>
                  <a:lnTo>
                    <a:pt x="512" y="961"/>
                  </a:lnTo>
                  <a:lnTo>
                    <a:pt x="513" y="885"/>
                  </a:lnTo>
                  <a:lnTo>
                    <a:pt x="512" y="811"/>
                  </a:lnTo>
                  <a:lnTo>
                    <a:pt x="503" y="735"/>
                  </a:lnTo>
                  <a:lnTo>
                    <a:pt x="492" y="661"/>
                  </a:lnTo>
                  <a:lnTo>
                    <a:pt x="474" y="589"/>
                  </a:lnTo>
                  <a:lnTo>
                    <a:pt x="452" y="516"/>
                  </a:lnTo>
                  <a:lnTo>
                    <a:pt x="425" y="447"/>
                  </a:lnTo>
                  <a:lnTo>
                    <a:pt x="394" y="380"/>
                  </a:lnTo>
                  <a:lnTo>
                    <a:pt x="358" y="319"/>
                  </a:lnTo>
                  <a:lnTo>
                    <a:pt x="318" y="259"/>
                  </a:lnTo>
                  <a:lnTo>
                    <a:pt x="276" y="203"/>
                  </a:lnTo>
                  <a:lnTo>
                    <a:pt x="229" y="152"/>
                  </a:lnTo>
                  <a:lnTo>
                    <a:pt x="180" y="107"/>
                  </a:lnTo>
                  <a:lnTo>
                    <a:pt x="126" y="65"/>
                  </a:lnTo>
                  <a:lnTo>
                    <a:pt x="71" y="31"/>
                  </a:lnTo>
                  <a:lnTo>
                    <a:pt x="14" y="0"/>
                  </a:lnTo>
                  <a:lnTo>
                    <a:pt x="0" y="49"/>
                  </a:lnTo>
                  <a:lnTo>
                    <a:pt x="58" y="78"/>
                  </a:lnTo>
                  <a:lnTo>
                    <a:pt x="112" y="114"/>
                  </a:lnTo>
                  <a:lnTo>
                    <a:pt x="164" y="156"/>
                  </a:lnTo>
                  <a:lnTo>
                    <a:pt x="213" y="203"/>
                  </a:lnTo>
                  <a:lnTo>
                    <a:pt x="259" y="254"/>
                  </a:lnTo>
                  <a:lnTo>
                    <a:pt x="301" y="310"/>
                  </a:lnTo>
                  <a:lnTo>
                    <a:pt x="339" y="371"/>
                  </a:lnTo>
                  <a:lnTo>
                    <a:pt x="373" y="435"/>
                  </a:lnTo>
                  <a:lnTo>
                    <a:pt x="401" y="502"/>
                  </a:lnTo>
                  <a:lnTo>
                    <a:pt x="425" y="572"/>
                  </a:lnTo>
                  <a:lnTo>
                    <a:pt x="445" y="645"/>
                  </a:lnTo>
                  <a:lnTo>
                    <a:pt x="459" y="719"/>
                  </a:lnTo>
                  <a:lnTo>
                    <a:pt x="468" y="793"/>
                  </a:lnTo>
                  <a:lnTo>
                    <a:pt x="472" y="869"/>
                  </a:lnTo>
                  <a:lnTo>
                    <a:pt x="471" y="943"/>
                  </a:lnTo>
                  <a:lnTo>
                    <a:pt x="464" y="1018"/>
                  </a:lnTo>
                  <a:lnTo>
                    <a:pt x="451" y="1092"/>
                  </a:lnTo>
                  <a:lnTo>
                    <a:pt x="434" y="1162"/>
                  </a:lnTo>
                  <a:lnTo>
                    <a:pt x="474" y="1180"/>
                  </a:lnTo>
                  <a:close/>
                </a:path>
              </a:pathLst>
            </a:custGeom>
            <a:solidFill>
              <a:srgbClr val="D572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7" name="Freeform 1254"/>
            <p:cNvSpPr>
              <a:spLocks/>
            </p:cNvSpPr>
            <p:nvPr/>
          </p:nvSpPr>
          <p:spPr bwMode="auto">
            <a:xfrm>
              <a:off x="1168" y="839"/>
              <a:ext cx="486" cy="556"/>
            </a:xfrm>
            <a:custGeom>
              <a:avLst/>
              <a:gdLst>
                <a:gd name="T0" fmla="*/ 14 w 486"/>
                <a:gd name="T1" fmla="*/ 0 h 1113"/>
                <a:gd name="T2" fmla="*/ 72 w 486"/>
                <a:gd name="T3" fmla="*/ 0 h 1113"/>
                <a:gd name="T4" fmla="*/ 126 w 486"/>
                <a:gd name="T5" fmla="*/ 2 h 1113"/>
                <a:gd name="T6" fmla="*/ 178 w 486"/>
                <a:gd name="T7" fmla="*/ 3 h 1113"/>
                <a:gd name="T8" fmla="*/ 227 w 486"/>
                <a:gd name="T9" fmla="*/ 4 h 1113"/>
                <a:gd name="T10" fmla="*/ 273 w 486"/>
                <a:gd name="T11" fmla="*/ 6 h 1113"/>
                <a:gd name="T12" fmla="*/ 315 w 486"/>
                <a:gd name="T13" fmla="*/ 8 h 1113"/>
                <a:gd name="T14" fmla="*/ 353 w 486"/>
                <a:gd name="T15" fmla="*/ 10 h 1113"/>
                <a:gd name="T16" fmla="*/ 387 w 486"/>
                <a:gd name="T17" fmla="*/ 12 h 1113"/>
                <a:gd name="T18" fmla="*/ 415 w 486"/>
                <a:gd name="T19" fmla="*/ 14 h 1113"/>
                <a:gd name="T20" fmla="*/ 439 w 486"/>
                <a:gd name="T21" fmla="*/ 16 h 1113"/>
                <a:gd name="T22" fmla="*/ 459 w 486"/>
                <a:gd name="T23" fmla="*/ 18 h 1113"/>
                <a:gd name="T24" fmla="*/ 473 w 486"/>
                <a:gd name="T25" fmla="*/ 20 h 1113"/>
                <a:gd name="T26" fmla="*/ 482 w 486"/>
                <a:gd name="T27" fmla="*/ 23 h 1113"/>
                <a:gd name="T28" fmla="*/ 486 w 486"/>
                <a:gd name="T29" fmla="*/ 25 h 1113"/>
                <a:gd name="T30" fmla="*/ 485 w 486"/>
                <a:gd name="T31" fmla="*/ 27 h 1113"/>
                <a:gd name="T32" fmla="*/ 478 w 486"/>
                <a:gd name="T33" fmla="*/ 30 h 1113"/>
                <a:gd name="T34" fmla="*/ 465 w 486"/>
                <a:gd name="T35" fmla="*/ 32 h 1113"/>
                <a:gd name="T36" fmla="*/ 448 w 486"/>
                <a:gd name="T37" fmla="*/ 34 h 1113"/>
                <a:gd name="T38" fmla="*/ 406 w 486"/>
                <a:gd name="T39" fmla="*/ 34 h 1113"/>
                <a:gd name="T40" fmla="*/ 424 w 486"/>
                <a:gd name="T41" fmla="*/ 31 h 1113"/>
                <a:gd name="T42" fmla="*/ 435 w 486"/>
                <a:gd name="T43" fmla="*/ 29 h 1113"/>
                <a:gd name="T44" fmla="*/ 441 w 486"/>
                <a:gd name="T45" fmla="*/ 27 h 1113"/>
                <a:gd name="T46" fmla="*/ 442 w 486"/>
                <a:gd name="T47" fmla="*/ 25 h 1113"/>
                <a:gd name="T48" fmla="*/ 437 w 486"/>
                <a:gd name="T49" fmla="*/ 22 h 1113"/>
                <a:gd name="T50" fmla="*/ 427 w 486"/>
                <a:gd name="T51" fmla="*/ 20 h 1113"/>
                <a:gd name="T52" fmla="*/ 410 w 486"/>
                <a:gd name="T53" fmla="*/ 18 h 1113"/>
                <a:gd name="T54" fmla="*/ 389 w 486"/>
                <a:gd name="T55" fmla="*/ 15 h 1113"/>
                <a:gd name="T56" fmla="*/ 362 w 486"/>
                <a:gd name="T57" fmla="*/ 13 h 1113"/>
                <a:gd name="T58" fmla="*/ 331 w 486"/>
                <a:gd name="T59" fmla="*/ 11 h 1113"/>
                <a:gd name="T60" fmla="*/ 295 w 486"/>
                <a:gd name="T61" fmla="*/ 9 h 1113"/>
                <a:gd name="T62" fmla="*/ 254 w 486"/>
                <a:gd name="T63" fmla="*/ 8 h 1113"/>
                <a:gd name="T64" fmla="*/ 210 w 486"/>
                <a:gd name="T65" fmla="*/ 6 h 1113"/>
                <a:gd name="T66" fmla="*/ 162 w 486"/>
                <a:gd name="T67" fmla="*/ 4 h 1113"/>
                <a:gd name="T68" fmla="*/ 110 w 486"/>
                <a:gd name="T69" fmla="*/ 3 h 1113"/>
                <a:gd name="T70" fmla="*/ 56 w 486"/>
                <a:gd name="T71" fmla="*/ 2 h 1113"/>
                <a:gd name="T72" fmla="*/ 0 w 486"/>
                <a:gd name="T73" fmla="*/ 1 h 1113"/>
                <a:gd name="T74" fmla="*/ 14 w 486"/>
                <a:gd name="T75" fmla="*/ 0 h 11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6" h="1113">
                  <a:moveTo>
                    <a:pt x="14" y="0"/>
                  </a:moveTo>
                  <a:lnTo>
                    <a:pt x="72" y="29"/>
                  </a:lnTo>
                  <a:lnTo>
                    <a:pt x="126" y="65"/>
                  </a:lnTo>
                  <a:lnTo>
                    <a:pt x="178" y="107"/>
                  </a:lnTo>
                  <a:lnTo>
                    <a:pt x="227" y="154"/>
                  </a:lnTo>
                  <a:lnTo>
                    <a:pt x="273" y="205"/>
                  </a:lnTo>
                  <a:lnTo>
                    <a:pt x="315" y="261"/>
                  </a:lnTo>
                  <a:lnTo>
                    <a:pt x="353" y="322"/>
                  </a:lnTo>
                  <a:lnTo>
                    <a:pt x="387" y="386"/>
                  </a:lnTo>
                  <a:lnTo>
                    <a:pt x="415" y="453"/>
                  </a:lnTo>
                  <a:lnTo>
                    <a:pt x="439" y="523"/>
                  </a:lnTo>
                  <a:lnTo>
                    <a:pt x="459" y="596"/>
                  </a:lnTo>
                  <a:lnTo>
                    <a:pt x="473" y="670"/>
                  </a:lnTo>
                  <a:lnTo>
                    <a:pt x="482" y="744"/>
                  </a:lnTo>
                  <a:lnTo>
                    <a:pt x="486" y="820"/>
                  </a:lnTo>
                  <a:lnTo>
                    <a:pt x="485" y="894"/>
                  </a:lnTo>
                  <a:lnTo>
                    <a:pt x="478" y="969"/>
                  </a:lnTo>
                  <a:lnTo>
                    <a:pt x="465" y="1043"/>
                  </a:lnTo>
                  <a:lnTo>
                    <a:pt x="448" y="1113"/>
                  </a:lnTo>
                  <a:lnTo>
                    <a:pt x="406" y="1093"/>
                  </a:lnTo>
                  <a:lnTo>
                    <a:pt x="424" y="1023"/>
                  </a:lnTo>
                  <a:lnTo>
                    <a:pt x="435" y="950"/>
                  </a:lnTo>
                  <a:lnTo>
                    <a:pt x="441" y="876"/>
                  </a:lnTo>
                  <a:lnTo>
                    <a:pt x="442" y="802"/>
                  </a:lnTo>
                  <a:lnTo>
                    <a:pt x="437" y="728"/>
                  </a:lnTo>
                  <a:lnTo>
                    <a:pt x="427" y="654"/>
                  </a:lnTo>
                  <a:lnTo>
                    <a:pt x="410" y="581"/>
                  </a:lnTo>
                  <a:lnTo>
                    <a:pt x="389" y="511"/>
                  </a:lnTo>
                  <a:lnTo>
                    <a:pt x="362" y="442"/>
                  </a:lnTo>
                  <a:lnTo>
                    <a:pt x="331" y="377"/>
                  </a:lnTo>
                  <a:lnTo>
                    <a:pt x="295" y="315"/>
                  </a:lnTo>
                  <a:lnTo>
                    <a:pt x="254" y="257"/>
                  </a:lnTo>
                  <a:lnTo>
                    <a:pt x="210" y="205"/>
                  </a:lnTo>
                  <a:lnTo>
                    <a:pt x="162" y="158"/>
                  </a:lnTo>
                  <a:lnTo>
                    <a:pt x="110" y="116"/>
                  </a:lnTo>
                  <a:lnTo>
                    <a:pt x="56" y="80"/>
                  </a:lnTo>
                  <a:lnTo>
                    <a:pt x="0" y="49"/>
                  </a:lnTo>
                  <a:lnTo>
                    <a:pt x="14" y="0"/>
                  </a:lnTo>
                  <a:close/>
                </a:path>
              </a:pathLst>
            </a:custGeom>
            <a:solidFill>
              <a:srgbClr val="D87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8" name="Freeform 1255"/>
            <p:cNvSpPr>
              <a:spLocks/>
            </p:cNvSpPr>
            <p:nvPr/>
          </p:nvSpPr>
          <p:spPr bwMode="auto">
            <a:xfrm>
              <a:off x="1152" y="863"/>
              <a:ext cx="458" cy="522"/>
            </a:xfrm>
            <a:custGeom>
              <a:avLst/>
              <a:gdLst>
                <a:gd name="T0" fmla="*/ 422 w 458"/>
                <a:gd name="T1" fmla="*/ 33 h 1044"/>
                <a:gd name="T2" fmla="*/ 440 w 458"/>
                <a:gd name="T3" fmla="*/ 31 h 1044"/>
                <a:gd name="T4" fmla="*/ 451 w 458"/>
                <a:gd name="T5" fmla="*/ 29 h 1044"/>
                <a:gd name="T6" fmla="*/ 457 w 458"/>
                <a:gd name="T7" fmla="*/ 26 h 1044"/>
                <a:gd name="T8" fmla="*/ 458 w 458"/>
                <a:gd name="T9" fmla="*/ 24 h 1044"/>
                <a:gd name="T10" fmla="*/ 453 w 458"/>
                <a:gd name="T11" fmla="*/ 22 h 1044"/>
                <a:gd name="T12" fmla="*/ 443 w 458"/>
                <a:gd name="T13" fmla="*/ 19 h 1044"/>
                <a:gd name="T14" fmla="*/ 426 w 458"/>
                <a:gd name="T15" fmla="*/ 17 h 1044"/>
                <a:gd name="T16" fmla="*/ 405 w 458"/>
                <a:gd name="T17" fmla="*/ 15 h 1044"/>
                <a:gd name="T18" fmla="*/ 378 w 458"/>
                <a:gd name="T19" fmla="*/ 13 h 1044"/>
                <a:gd name="T20" fmla="*/ 347 w 458"/>
                <a:gd name="T21" fmla="*/ 11 h 1044"/>
                <a:gd name="T22" fmla="*/ 311 w 458"/>
                <a:gd name="T23" fmla="*/ 9 h 1044"/>
                <a:gd name="T24" fmla="*/ 270 w 458"/>
                <a:gd name="T25" fmla="*/ 7 h 1044"/>
                <a:gd name="T26" fmla="*/ 226 w 458"/>
                <a:gd name="T27" fmla="*/ 5 h 1044"/>
                <a:gd name="T28" fmla="*/ 178 w 458"/>
                <a:gd name="T29" fmla="*/ 4 h 1044"/>
                <a:gd name="T30" fmla="*/ 126 w 458"/>
                <a:gd name="T31" fmla="*/ 3 h 1044"/>
                <a:gd name="T32" fmla="*/ 72 w 458"/>
                <a:gd name="T33" fmla="*/ 1 h 1044"/>
                <a:gd name="T34" fmla="*/ 16 w 458"/>
                <a:gd name="T35" fmla="*/ 0 h 1044"/>
                <a:gd name="T36" fmla="*/ 0 w 458"/>
                <a:gd name="T37" fmla="*/ 2 h 1044"/>
                <a:gd name="T38" fmla="*/ 53 w 458"/>
                <a:gd name="T39" fmla="*/ 3 h 1044"/>
                <a:gd name="T40" fmla="*/ 103 w 458"/>
                <a:gd name="T41" fmla="*/ 4 h 1044"/>
                <a:gd name="T42" fmla="*/ 152 w 458"/>
                <a:gd name="T43" fmla="*/ 5 h 1044"/>
                <a:gd name="T44" fmla="*/ 195 w 458"/>
                <a:gd name="T45" fmla="*/ 7 h 1044"/>
                <a:gd name="T46" fmla="*/ 236 w 458"/>
                <a:gd name="T47" fmla="*/ 8 h 1044"/>
                <a:gd name="T48" fmla="*/ 275 w 458"/>
                <a:gd name="T49" fmla="*/ 10 h 1044"/>
                <a:gd name="T50" fmla="*/ 308 w 458"/>
                <a:gd name="T51" fmla="*/ 12 h 1044"/>
                <a:gd name="T52" fmla="*/ 337 w 458"/>
                <a:gd name="T53" fmla="*/ 14 h 1044"/>
                <a:gd name="T54" fmla="*/ 362 w 458"/>
                <a:gd name="T55" fmla="*/ 16 h 1044"/>
                <a:gd name="T56" fmla="*/ 382 w 458"/>
                <a:gd name="T57" fmla="*/ 18 h 1044"/>
                <a:gd name="T58" fmla="*/ 396 w 458"/>
                <a:gd name="T59" fmla="*/ 20 h 1044"/>
                <a:gd name="T60" fmla="*/ 406 w 458"/>
                <a:gd name="T61" fmla="*/ 22 h 1044"/>
                <a:gd name="T62" fmla="*/ 410 w 458"/>
                <a:gd name="T63" fmla="*/ 24 h 1044"/>
                <a:gd name="T64" fmla="*/ 410 w 458"/>
                <a:gd name="T65" fmla="*/ 26 h 1044"/>
                <a:gd name="T66" fmla="*/ 405 w 458"/>
                <a:gd name="T67" fmla="*/ 28 h 1044"/>
                <a:gd name="T68" fmla="*/ 393 w 458"/>
                <a:gd name="T69" fmla="*/ 30 h 1044"/>
                <a:gd name="T70" fmla="*/ 378 w 458"/>
                <a:gd name="T71" fmla="*/ 33 h 1044"/>
                <a:gd name="T72" fmla="*/ 422 w 458"/>
                <a:gd name="T73" fmla="*/ 33 h 10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8" h="1044">
                  <a:moveTo>
                    <a:pt x="422" y="1044"/>
                  </a:moveTo>
                  <a:lnTo>
                    <a:pt x="440" y="974"/>
                  </a:lnTo>
                  <a:lnTo>
                    <a:pt x="451" y="901"/>
                  </a:lnTo>
                  <a:lnTo>
                    <a:pt x="457" y="827"/>
                  </a:lnTo>
                  <a:lnTo>
                    <a:pt x="458" y="753"/>
                  </a:lnTo>
                  <a:lnTo>
                    <a:pt x="453" y="679"/>
                  </a:lnTo>
                  <a:lnTo>
                    <a:pt x="443" y="605"/>
                  </a:lnTo>
                  <a:lnTo>
                    <a:pt x="426" y="532"/>
                  </a:lnTo>
                  <a:lnTo>
                    <a:pt x="405" y="462"/>
                  </a:lnTo>
                  <a:lnTo>
                    <a:pt x="378" y="393"/>
                  </a:lnTo>
                  <a:lnTo>
                    <a:pt x="347" y="328"/>
                  </a:lnTo>
                  <a:lnTo>
                    <a:pt x="311" y="266"/>
                  </a:lnTo>
                  <a:lnTo>
                    <a:pt x="270" y="208"/>
                  </a:lnTo>
                  <a:lnTo>
                    <a:pt x="226" y="156"/>
                  </a:lnTo>
                  <a:lnTo>
                    <a:pt x="178" y="109"/>
                  </a:lnTo>
                  <a:lnTo>
                    <a:pt x="126" y="67"/>
                  </a:lnTo>
                  <a:lnTo>
                    <a:pt x="72" y="31"/>
                  </a:lnTo>
                  <a:lnTo>
                    <a:pt x="16" y="0"/>
                  </a:lnTo>
                  <a:lnTo>
                    <a:pt x="0" y="54"/>
                  </a:lnTo>
                  <a:lnTo>
                    <a:pt x="53" y="83"/>
                  </a:lnTo>
                  <a:lnTo>
                    <a:pt x="103" y="116"/>
                  </a:lnTo>
                  <a:lnTo>
                    <a:pt x="152" y="156"/>
                  </a:lnTo>
                  <a:lnTo>
                    <a:pt x="195" y="199"/>
                  </a:lnTo>
                  <a:lnTo>
                    <a:pt x="236" y="248"/>
                  </a:lnTo>
                  <a:lnTo>
                    <a:pt x="275" y="300"/>
                  </a:lnTo>
                  <a:lnTo>
                    <a:pt x="308" y="358"/>
                  </a:lnTo>
                  <a:lnTo>
                    <a:pt x="337" y="418"/>
                  </a:lnTo>
                  <a:lnTo>
                    <a:pt x="362" y="481"/>
                  </a:lnTo>
                  <a:lnTo>
                    <a:pt x="382" y="548"/>
                  </a:lnTo>
                  <a:lnTo>
                    <a:pt x="396" y="615"/>
                  </a:lnTo>
                  <a:lnTo>
                    <a:pt x="406" y="684"/>
                  </a:lnTo>
                  <a:lnTo>
                    <a:pt x="410" y="753"/>
                  </a:lnTo>
                  <a:lnTo>
                    <a:pt x="410" y="822"/>
                  </a:lnTo>
                  <a:lnTo>
                    <a:pt x="405" y="891"/>
                  </a:lnTo>
                  <a:lnTo>
                    <a:pt x="393" y="959"/>
                  </a:lnTo>
                  <a:lnTo>
                    <a:pt x="378" y="1025"/>
                  </a:lnTo>
                  <a:lnTo>
                    <a:pt x="422" y="1044"/>
                  </a:lnTo>
                  <a:close/>
                </a:path>
              </a:pathLst>
            </a:custGeom>
            <a:solidFill>
              <a:srgbClr val="DB7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59" name="Freeform 1256"/>
            <p:cNvSpPr>
              <a:spLocks/>
            </p:cNvSpPr>
            <p:nvPr/>
          </p:nvSpPr>
          <p:spPr bwMode="auto">
            <a:xfrm>
              <a:off x="1137" y="890"/>
              <a:ext cx="425" cy="485"/>
            </a:xfrm>
            <a:custGeom>
              <a:avLst/>
              <a:gdLst>
                <a:gd name="T0" fmla="*/ 15 w 425"/>
                <a:gd name="T1" fmla="*/ 0 h 971"/>
                <a:gd name="T2" fmla="*/ 68 w 425"/>
                <a:gd name="T3" fmla="*/ 0 h 971"/>
                <a:gd name="T4" fmla="*/ 118 w 425"/>
                <a:gd name="T5" fmla="*/ 1 h 971"/>
                <a:gd name="T6" fmla="*/ 167 w 425"/>
                <a:gd name="T7" fmla="*/ 3 h 971"/>
                <a:gd name="T8" fmla="*/ 210 w 425"/>
                <a:gd name="T9" fmla="*/ 4 h 971"/>
                <a:gd name="T10" fmla="*/ 251 w 425"/>
                <a:gd name="T11" fmla="*/ 6 h 971"/>
                <a:gd name="T12" fmla="*/ 290 w 425"/>
                <a:gd name="T13" fmla="*/ 7 h 971"/>
                <a:gd name="T14" fmla="*/ 323 w 425"/>
                <a:gd name="T15" fmla="*/ 9 h 971"/>
                <a:gd name="T16" fmla="*/ 352 w 425"/>
                <a:gd name="T17" fmla="*/ 11 h 971"/>
                <a:gd name="T18" fmla="*/ 377 w 425"/>
                <a:gd name="T19" fmla="*/ 13 h 971"/>
                <a:gd name="T20" fmla="*/ 397 w 425"/>
                <a:gd name="T21" fmla="*/ 15 h 971"/>
                <a:gd name="T22" fmla="*/ 411 w 425"/>
                <a:gd name="T23" fmla="*/ 17 h 971"/>
                <a:gd name="T24" fmla="*/ 421 w 425"/>
                <a:gd name="T25" fmla="*/ 19 h 971"/>
                <a:gd name="T26" fmla="*/ 425 w 425"/>
                <a:gd name="T27" fmla="*/ 21 h 971"/>
                <a:gd name="T28" fmla="*/ 425 w 425"/>
                <a:gd name="T29" fmla="*/ 24 h 971"/>
                <a:gd name="T30" fmla="*/ 420 w 425"/>
                <a:gd name="T31" fmla="*/ 26 h 971"/>
                <a:gd name="T32" fmla="*/ 408 w 425"/>
                <a:gd name="T33" fmla="*/ 28 h 971"/>
                <a:gd name="T34" fmla="*/ 393 w 425"/>
                <a:gd name="T35" fmla="*/ 30 h 971"/>
                <a:gd name="T36" fmla="*/ 346 w 425"/>
                <a:gd name="T37" fmla="*/ 29 h 971"/>
                <a:gd name="T38" fmla="*/ 362 w 425"/>
                <a:gd name="T39" fmla="*/ 27 h 971"/>
                <a:gd name="T40" fmla="*/ 372 w 425"/>
                <a:gd name="T41" fmla="*/ 25 h 971"/>
                <a:gd name="T42" fmla="*/ 376 w 425"/>
                <a:gd name="T43" fmla="*/ 23 h 971"/>
                <a:gd name="T44" fmla="*/ 376 w 425"/>
                <a:gd name="T45" fmla="*/ 21 h 971"/>
                <a:gd name="T46" fmla="*/ 369 w 425"/>
                <a:gd name="T47" fmla="*/ 19 h 971"/>
                <a:gd name="T48" fmla="*/ 359 w 425"/>
                <a:gd name="T49" fmla="*/ 17 h 971"/>
                <a:gd name="T50" fmla="*/ 342 w 425"/>
                <a:gd name="T51" fmla="*/ 15 h 971"/>
                <a:gd name="T52" fmla="*/ 321 w 425"/>
                <a:gd name="T53" fmla="*/ 13 h 971"/>
                <a:gd name="T54" fmla="*/ 294 w 425"/>
                <a:gd name="T55" fmla="*/ 11 h 971"/>
                <a:gd name="T56" fmla="*/ 263 w 425"/>
                <a:gd name="T57" fmla="*/ 9 h 971"/>
                <a:gd name="T58" fmla="*/ 227 w 425"/>
                <a:gd name="T59" fmla="*/ 7 h 971"/>
                <a:gd name="T60" fmla="*/ 188 w 425"/>
                <a:gd name="T61" fmla="*/ 6 h 971"/>
                <a:gd name="T62" fmla="*/ 145 w 425"/>
                <a:gd name="T63" fmla="*/ 4 h 971"/>
                <a:gd name="T64" fmla="*/ 99 w 425"/>
                <a:gd name="T65" fmla="*/ 3 h 971"/>
                <a:gd name="T66" fmla="*/ 51 w 425"/>
                <a:gd name="T67" fmla="*/ 2 h 971"/>
                <a:gd name="T68" fmla="*/ 0 w 425"/>
                <a:gd name="T69" fmla="*/ 1 h 971"/>
                <a:gd name="T70" fmla="*/ 15 w 425"/>
                <a:gd name="T71" fmla="*/ 0 h 9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971">
                  <a:moveTo>
                    <a:pt x="15" y="0"/>
                  </a:moveTo>
                  <a:lnTo>
                    <a:pt x="68" y="29"/>
                  </a:lnTo>
                  <a:lnTo>
                    <a:pt x="118" y="62"/>
                  </a:lnTo>
                  <a:lnTo>
                    <a:pt x="167" y="102"/>
                  </a:lnTo>
                  <a:lnTo>
                    <a:pt x="210" y="145"/>
                  </a:lnTo>
                  <a:lnTo>
                    <a:pt x="251" y="194"/>
                  </a:lnTo>
                  <a:lnTo>
                    <a:pt x="290" y="246"/>
                  </a:lnTo>
                  <a:lnTo>
                    <a:pt x="323" y="304"/>
                  </a:lnTo>
                  <a:lnTo>
                    <a:pt x="352" y="364"/>
                  </a:lnTo>
                  <a:lnTo>
                    <a:pt x="377" y="427"/>
                  </a:lnTo>
                  <a:lnTo>
                    <a:pt x="397" y="494"/>
                  </a:lnTo>
                  <a:lnTo>
                    <a:pt x="411" y="561"/>
                  </a:lnTo>
                  <a:lnTo>
                    <a:pt x="421" y="630"/>
                  </a:lnTo>
                  <a:lnTo>
                    <a:pt x="425" y="699"/>
                  </a:lnTo>
                  <a:lnTo>
                    <a:pt x="425" y="768"/>
                  </a:lnTo>
                  <a:lnTo>
                    <a:pt x="420" y="837"/>
                  </a:lnTo>
                  <a:lnTo>
                    <a:pt x="408" y="905"/>
                  </a:lnTo>
                  <a:lnTo>
                    <a:pt x="393" y="971"/>
                  </a:lnTo>
                  <a:lnTo>
                    <a:pt x="346" y="949"/>
                  </a:lnTo>
                  <a:lnTo>
                    <a:pt x="362" y="884"/>
                  </a:lnTo>
                  <a:lnTo>
                    <a:pt x="372" y="818"/>
                  </a:lnTo>
                  <a:lnTo>
                    <a:pt x="376" y="751"/>
                  </a:lnTo>
                  <a:lnTo>
                    <a:pt x="376" y="683"/>
                  </a:lnTo>
                  <a:lnTo>
                    <a:pt x="369" y="616"/>
                  </a:lnTo>
                  <a:lnTo>
                    <a:pt x="359" y="549"/>
                  </a:lnTo>
                  <a:lnTo>
                    <a:pt x="342" y="484"/>
                  </a:lnTo>
                  <a:lnTo>
                    <a:pt x="321" y="420"/>
                  </a:lnTo>
                  <a:lnTo>
                    <a:pt x="294" y="360"/>
                  </a:lnTo>
                  <a:lnTo>
                    <a:pt x="263" y="304"/>
                  </a:lnTo>
                  <a:lnTo>
                    <a:pt x="227" y="250"/>
                  </a:lnTo>
                  <a:lnTo>
                    <a:pt x="188" y="201"/>
                  </a:lnTo>
                  <a:lnTo>
                    <a:pt x="145" y="158"/>
                  </a:lnTo>
                  <a:lnTo>
                    <a:pt x="99" y="118"/>
                  </a:lnTo>
                  <a:lnTo>
                    <a:pt x="51" y="85"/>
                  </a:lnTo>
                  <a:lnTo>
                    <a:pt x="0" y="58"/>
                  </a:lnTo>
                  <a:lnTo>
                    <a:pt x="15" y="0"/>
                  </a:lnTo>
                  <a:close/>
                </a:path>
              </a:pathLst>
            </a:custGeom>
            <a:solidFill>
              <a:srgbClr val="DD80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0" name="Freeform 1257"/>
            <p:cNvSpPr>
              <a:spLocks/>
            </p:cNvSpPr>
            <p:nvPr/>
          </p:nvSpPr>
          <p:spPr bwMode="auto">
            <a:xfrm>
              <a:off x="1120" y="919"/>
              <a:ext cx="393" cy="445"/>
            </a:xfrm>
            <a:custGeom>
              <a:avLst/>
              <a:gdLst>
                <a:gd name="T0" fmla="*/ 363 w 393"/>
                <a:gd name="T1" fmla="*/ 27 h 891"/>
                <a:gd name="T2" fmla="*/ 379 w 393"/>
                <a:gd name="T3" fmla="*/ 25 h 891"/>
                <a:gd name="T4" fmla="*/ 389 w 393"/>
                <a:gd name="T5" fmla="*/ 23 h 891"/>
                <a:gd name="T6" fmla="*/ 393 w 393"/>
                <a:gd name="T7" fmla="*/ 21 h 891"/>
                <a:gd name="T8" fmla="*/ 393 w 393"/>
                <a:gd name="T9" fmla="*/ 19 h 891"/>
                <a:gd name="T10" fmla="*/ 386 w 393"/>
                <a:gd name="T11" fmla="*/ 17 h 891"/>
                <a:gd name="T12" fmla="*/ 376 w 393"/>
                <a:gd name="T13" fmla="*/ 15 h 891"/>
                <a:gd name="T14" fmla="*/ 359 w 393"/>
                <a:gd name="T15" fmla="*/ 13 h 891"/>
                <a:gd name="T16" fmla="*/ 338 w 393"/>
                <a:gd name="T17" fmla="*/ 11 h 891"/>
                <a:gd name="T18" fmla="*/ 311 w 393"/>
                <a:gd name="T19" fmla="*/ 9 h 891"/>
                <a:gd name="T20" fmla="*/ 280 w 393"/>
                <a:gd name="T21" fmla="*/ 7 h 891"/>
                <a:gd name="T22" fmla="*/ 244 w 393"/>
                <a:gd name="T23" fmla="*/ 6 h 891"/>
                <a:gd name="T24" fmla="*/ 205 w 393"/>
                <a:gd name="T25" fmla="*/ 4 h 891"/>
                <a:gd name="T26" fmla="*/ 162 w 393"/>
                <a:gd name="T27" fmla="*/ 3 h 891"/>
                <a:gd name="T28" fmla="*/ 116 w 393"/>
                <a:gd name="T29" fmla="*/ 1 h 891"/>
                <a:gd name="T30" fmla="*/ 68 w 393"/>
                <a:gd name="T31" fmla="*/ 0 h 891"/>
                <a:gd name="T32" fmla="*/ 17 w 393"/>
                <a:gd name="T33" fmla="*/ 0 h 891"/>
                <a:gd name="T34" fmla="*/ 0 w 393"/>
                <a:gd name="T35" fmla="*/ 1 h 891"/>
                <a:gd name="T36" fmla="*/ 48 w 393"/>
                <a:gd name="T37" fmla="*/ 2 h 891"/>
                <a:gd name="T38" fmla="*/ 95 w 393"/>
                <a:gd name="T39" fmla="*/ 3 h 891"/>
                <a:gd name="T40" fmla="*/ 138 w 393"/>
                <a:gd name="T41" fmla="*/ 4 h 891"/>
                <a:gd name="T42" fmla="*/ 179 w 393"/>
                <a:gd name="T43" fmla="*/ 6 h 891"/>
                <a:gd name="T44" fmla="*/ 216 w 393"/>
                <a:gd name="T45" fmla="*/ 7 h 891"/>
                <a:gd name="T46" fmla="*/ 249 w 393"/>
                <a:gd name="T47" fmla="*/ 9 h 891"/>
                <a:gd name="T48" fmla="*/ 277 w 393"/>
                <a:gd name="T49" fmla="*/ 11 h 891"/>
                <a:gd name="T50" fmla="*/ 299 w 393"/>
                <a:gd name="T51" fmla="*/ 13 h 891"/>
                <a:gd name="T52" fmla="*/ 318 w 393"/>
                <a:gd name="T53" fmla="*/ 15 h 891"/>
                <a:gd name="T54" fmla="*/ 331 w 393"/>
                <a:gd name="T55" fmla="*/ 17 h 891"/>
                <a:gd name="T56" fmla="*/ 338 w 393"/>
                <a:gd name="T57" fmla="*/ 19 h 891"/>
                <a:gd name="T58" fmla="*/ 340 w 393"/>
                <a:gd name="T59" fmla="*/ 21 h 891"/>
                <a:gd name="T60" fmla="*/ 336 w 393"/>
                <a:gd name="T61" fmla="*/ 23 h 891"/>
                <a:gd name="T62" fmla="*/ 326 w 393"/>
                <a:gd name="T63" fmla="*/ 25 h 891"/>
                <a:gd name="T64" fmla="*/ 312 w 393"/>
                <a:gd name="T65" fmla="*/ 27 h 891"/>
                <a:gd name="T66" fmla="*/ 363 w 393"/>
                <a:gd name="T67" fmla="*/ 27 h 8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3" h="891">
                  <a:moveTo>
                    <a:pt x="363" y="891"/>
                  </a:moveTo>
                  <a:lnTo>
                    <a:pt x="379" y="826"/>
                  </a:lnTo>
                  <a:lnTo>
                    <a:pt x="389" y="760"/>
                  </a:lnTo>
                  <a:lnTo>
                    <a:pt x="393" y="693"/>
                  </a:lnTo>
                  <a:lnTo>
                    <a:pt x="393" y="625"/>
                  </a:lnTo>
                  <a:lnTo>
                    <a:pt x="386" y="558"/>
                  </a:lnTo>
                  <a:lnTo>
                    <a:pt x="376" y="491"/>
                  </a:lnTo>
                  <a:lnTo>
                    <a:pt x="359" y="426"/>
                  </a:lnTo>
                  <a:lnTo>
                    <a:pt x="338" y="362"/>
                  </a:lnTo>
                  <a:lnTo>
                    <a:pt x="311" y="302"/>
                  </a:lnTo>
                  <a:lnTo>
                    <a:pt x="280" y="246"/>
                  </a:lnTo>
                  <a:lnTo>
                    <a:pt x="244" y="192"/>
                  </a:lnTo>
                  <a:lnTo>
                    <a:pt x="205" y="143"/>
                  </a:lnTo>
                  <a:lnTo>
                    <a:pt x="162" y="100"/>
                  </a:lnTo>
                  <a:lnTo>
                    <a:pt x="116" y="60"/>
                  </a:lnTo>
                  <a:lnTo>
                    <a:pt x="68" y="27"/>
                  </a:lnTo>
                  <a:lnTo>
                    <a:pt x="17" y="0"/>
                  </a:lnTo>
                  <a:lnTo>
                    <a:pt x="0" y="62"/>
                  </a:lnTo>
                  <a:lnTo>
                    <a:pt x="48" y="87"/>
                  </a:lnTo>
                  <a:lnTo>
                    <a:pt x="95" y="120"/>
                  </a:lnTo>
                  <a:lnTo>
                    <a:pt x="138" y="159"/>
                  </a:lnTo>
                  <a:lnTo>
                    <a:pt x="179" y="203"/>
                  </a:lnTo>
                  <a:lnTo>
                    <a:pt x="216" y="252"/>
                  </a:lnTo>
                  <a:lnTo>
                    <a:pt x="249" y="304"/>
                  </a:lnTo>
                  <a:lnTo>
                    <a:pt x="277" y="360"/>
                  </a:lnTo>
                  <a:lnTo>
                    <a:pt x="299" y="420"/>
                  </a:lnTo>
                  <a:lnTo>
                    <a:pt x="318" y="482"/>
                  </a:lnTo>
                  <a:lnTo>
                    <a:pt x="331" y="545"/>
                  </a:lnTo>
                  <a:lnTo>
                    <a:pt x="338" y="610"/>
                  </a:lnTo>
                  <a:lnTo>
                    <a:pt x="340" y="675"/>
                  </a:lnTo>
                  <a:lnTo>
                    <a:pt x="336" y="741"/>
                  </a:lnTo>
                  <a:lnTo>
                    <a:pt x="326" y="804"/>
                  </a:lnTo>
                  <a:lnTo>
                    <a:pt x="312" y="867"/>
                  </a:lnTo>
                  <a:lnTo>
                    <a:pt x="363" y="891"/>
                  </a:lnTo>
                  <a:close/>
                </a:path>
              </a:pathLst>
            </a:custGeom>
            <a:solidFill>
              <a:srgbClr val="E085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1" name="Freeform 1258"/>
            <p:cNvSpPr>
              <a:spLocks/>
            </p:cNvSpPr>
            <p:nvPr/>
          </p:nvSpPr>
          <p:spPr bwMode="auto">
            <a:xfrm>
              <a:off x="1100" y="950"/>
              <a:ext cx="360" cy="403"/>
            </a:xfrm>
            <a:custGeom>
              <a:avLst/>
              <a:gdLst>
                <a:gd name="T0" fmla="*/ 20 w 360"/>
                <a:gd name="T1" fmla="*/ 0 h 805"/>
                <a:gd name="T2" fmla="*/ 68 w 360"/>
                <a:gd name="T3" fmla="*/ 1 h 805"/>
                <a:gd name="T4" fmla="*/ 115 w 360"/>
                <a:gd name="T5" fmla="*/ 2 h 805"/>
                <a:gd name="T6" fmla="*/ 158 w 360"/>
                <a:gd name="T7" fmla="*/ 4 h 805"/>
                <a:gd name="T8" fmla="*/ 199 w 360"/>
                <a:gd name="T9" fmla="*/ 5 h 805"/>
                <a:gd name="T10" fmla="*/ 236 w 360"/>
                <a:gd name="T11" fmla="*/ 6 h 805"/>
                <a:gd name="T12" fmla="*/ 269 w 360"/>
                <a:gd name="T13" fmla="*/ 8 h 805"/>
                <a:gd name="T14" fmla="*/ 297 w 360"/>
                <a:gd name="T15" fmla="*/ 10 h 805"/>
                <a:gd name="T16" fmla="*/ 319 w 360"/>
                <a:gd name="T17" fmla="*/ 12 h 805"/>
                <a:gd name="T18" fmla="*/ 338 w 360"/>
                <a:gd name="T19" fmla="*/ 14 h 805"/>
                <a:gd name="T20" fmla="*/ 351 w 360"/>
                <a:gd name="T21" fmla="*/ 16 h 805"/>
                <a:gd name="T22" fmla="*/ 358 w 360"/>
                <a:gd name="T23" fmla="*/ 18 h 805"/>
                <a:gd name="T24" fmla="*/ 360 w 360"/>
                <a:gd name="T25" fmla="*/ 20 h 805"/>
                <a:gd name="T26" fmla="*/ 356 w 360"/>
                <a:gd name="T27" fmla="*/ 22 h 805"/>
                <a:gd name="T28" fmla="*/ 346 w 360"/>
                <a:gd name="T29" fmla="*/ 24 h 805"/>
                <a:gd name="T30" fmla="*/ 332 w 360"/>
                <a:gd name="T31" fmla="*/ 26 h 805"/>
                <a:gd name="T32" fmla="*/ 278 w 360"/>
                <a:gd name="T33" fmla="*/ 25 h 805"/>
                <a:gd name="T34" fmla="*/ 291 w 360"/>
                <a:gd name="T35" fmla="*/ 23 h 805"/>
                <a:gd name="T36" fmla="*/ 300 w 360"/>
                <a:gd name="T37" fmla="*/ 21 h 805"/>
                <a:gd name="T38" fmla="*/ 302 w 360"/>
                <a:gd name="T39" fmla="*/ 20 h 805"/>
                <a:gd name="T40" fmla="*/ 301 w 360"/>
                <a:gd name="T41" fmla="*/ 18 h 805"/>
                <a:gd name="T42" fmla="*/ 295 w 360"/>
                <a:gd name="T43" fmla="*/ 16 h 805"/>
                <a:gd name="T44" fmla="*/ 284 w 360"/>
                <a:gd name="T45" fmla="*/ 14 h 805"/>
                <a:gd name="T46" fmla="*/ 267 w 360"/>
                <a:gd name="T47" fmla="*/ 12 h 805"/>
                <a:gd name="T48" fmla="*/ 247 w 360"/>
                <a:gd name="T49" fmla="*/ 11 h 805"/>
                <a:gd name="T50" fmla="*/ 222 w 360"/>
                <a:gd name="T51" fmla="*/ 9 h 805"/>
                <a:gd name="T52" fmla="*/ 194 w 360"/>
                <a:gd name="T53" fmla="*/ 8 h 805"/>
                <a:gd name="T54" fmla="*/ 161 w 360"/>
                <a:gd name="T55" fmla="*/ 6 h 805"/>
                <a:gd name="T56" fmla="*/ 124 w 360"/>
                <a:gd name="T57" fmla="*/ 5 h 805"/>
                <a:gd name="T58" fmla="*/ 86 w 360"/>
                <a:gd name="T59" fmla="*/ 4 h 805"/>
                <a:gd name="T60" fmla="*/ 44 w 360"/>
                <a:gd name="T61" fmla="*/ 3 h 805"/>
                <a:gd name="T62" fmla="*/ 0 w 360"/>
                <a:gd name="T63" fmla="*/ 3 h 805"/>
                <a:gd name="T64" fmla="*/ 20 w 360"/>
                <a:gd name="T65" fmla="*/ 0 h 8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0" h="805">
                  <a:moveTo>
                    <a:pt x="20" y="0"/>
                  </a:moveTo>
                  <a:lnTo>
                    <a:pt x="68" y="25"/>
                  </a:lnTo>
                  <a:lnTo>
                    <a:pt x="115" y="58"/>
                  </a:lnTo>
                  <a:lnTo>
                    <a:pt x="158" y="97"/>
                  </a:lnTo>
                  <a:lnTo>
                    <a:pt x="199" y="141"/>
                  </a:lnTo>
                  <a:lnTo>
                    <a:pt x="236" y="190"/>
                  </a:lnTo>
                  <a:lnTo>
                    <a:pt x="269" y="242"/>
                  </a:lnTo>
                  <a:lnTo>
                    <a:pt x="297" y="298"/>
                  </a:lnTo>
                  <a:lnTo>
                    <a:pt x="319" y="358"/>
                  </a:lnTo>
                  <a:lnTo>
                    <a:pt x="338" y="420"/>
                  </a:lnTo>
                  <a:lnTo>
                    <a:pt x="351" y="483"/>
                  </a:lnTo>
                  <a:lnTo>
                    <a:pt x="358" y="548"/>
                  </a:lnTo>
                  <a:lnTo>
                    <a:pt x="360" y="613"/>
                  </a:lnTo>
                  <a:lnTo>
                    <a:pt x="356" y="679"/>
                  </a:lnTo>
                  <a:lnTo>
                    <a:pt x="346" y="742"/>
                  </a:lnTo>
                  <a:lnTo>
                    <a:pt x="332" y="805"/>
                  </a:lnTo>
                  <a:lnTo>
                    <a:pt x="278" y="780"/>
                  </a:lnTo>
                  <a:lnTo>
                    <a:pt x="291" y="724"/>
                  </a:lnTo>
                  <a:lnTo>
                    <a:pt x="300" y="668"/>
                  </a:lnTo>
                  <a:lnTo>
                    <a:pt x="302" y="610"/>
                  </a:lnTo>
                  <a:lnTo>
                    <a:pt x="301" y="552"/>
                  </a:lnTo>
                  <a:lnTo>
                    <a:pt x="295" y="496"/>
                  </a:lnTo>
                  <a:lnTo>
                    <a:pt x="284" y="438"/>
                  </a:lnTo>
                  <a:lnTo>
                    <a:pt x="267" y="383"/>
                  </a:lnTo>
                  <a:lnTo>
                    <a:pt x="247" y="331"/>
                  </a:lnTo>
                  <a:lnTo>
                    <a:pt x="222" y="280"/>
                  </a:lnTo>
                  <a:lnTo>
                    <a:pt x="194" y="233"/>
                  </a:lnTo>
                  <a:lnTo>
                    <a:pt x="161" y="190"/>
                  </a:lnTo>
                  <a:lnTo>
                    <a:pt x="124" y="152"/>
                  </a:lnTo>
                  <a:lnTo>
                    <a:pt x="86" y="117"/>
                  </a:lnTo>
                  <a:lnTo>
                    <a:pt x="44" y="88"/>
                  </a:lnTo>
                  <a:lnTo>
                    <a:pt x="0" y="65"/>
                  </a:lnTo>
                  <a:lnTo>
                    <a:pt x="20" y="0"/>
                  </a:lnTo>
                  <a:close/>
                </a:path>
              </a:pathLst>
            </a:custGeom>
            <a:solidFill>
              <a:srgbClr val="E289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2" name="Freeform 1259"/>
            <p:cNvSpPr>
              <a:spLocks/>
            </p:cNvSpPr>
            <p:nvPr/>
          </p:nvSpPr>
          <p:spPr bwMode="auto">
            <a:xfrm>
              <a:off x="1080" y="982"/>
              <a:ext cx="322" cy="358"/>
            </a:xfrm>
            <a:custGeom>
              <a:avLst/>
              <a:gdLst>
                <a:gd name="T0" fmla="*/ 298 w 322"/>
                <a:gd name="T1" fmla="*/ 23 h 715"/>
                <a:gd name="T2" fmla="*/ 311 w 322"/>
                <a:gd name="T3" fmla="*/ 21 h 715"/>
                <a:gd name="T4" fmla="*/ 320 w 322"/>
                <a:gd name="T5" fmla="*/ 19 h 715"/>
                <a:gd name="T6" fmla="*/ 322 w 322"/>
                <a:gd name="T7" fmla="*/ 18 h 715"/>
                <a:gd name="T8" fmla="*/ 321 w 322"/>
                <a:gd name="T9" fmla="*/ 16 h 715"/>
                <a:gd name="T10" fmla="*/ 315 w 322"/>
                <a:gd name="T11" fmla="*/ 14 h 715"/>
                <a:gd name="T12" fmla="*/ 304 w 322"/>
                <a:gd name="T13" fmla="*/ 12 h 715"/>
                <a:gd name="T14" fmla="*/ 287 w 322"/>
                <a:gd name="T15" fmla="*/ 10 h 715"/>
                <a:gd name="T16" fmla="*/ 267 w 322"/>
                <a:gd name="T17" fmla="*/ 9 h 715"/>
                <a:gd name="T18" fmla="*/ 242 w 322"/>
                <a:gd name="T19" fmla="*/ 7 h 715"/>
                <a:gd name="T20" fmla="*/ 214 w 322"/>
                <a:gd name="T21" fmla="*/ 6 h 715"/>
                <a:gd name="T22" fmla="*/ 181 w 322"/>
                <a:gd name="T23" fmla="*/ 4 h 715"/>
                <a:gd name="T24" fmla="*/ 144 w 322"/>
                <a:gd name="T25" fmla="*/ 3 h 715"/>
                <a:gd name="T26" fmla="*/ 106 w 322"/>
                <a:gd name="T27" fmla="*/ 2 h 715"/>
                <a:gd name="T28" fmla="*/ 64 w 322"/>
                <a:gd name="T29" fmla="*/ 1 h 715"/>
                <a:gd name="T30" fmla="*/ 20 w 322"/>
                <a:gd name="T31" fmla="*/ 0 h 715"/>
                <a:gd name="T32" fmla="*/ 0 w 322"/>
                <a:gd name="T33" fmla="*/ 3 h 715"/>
                <a:gd name="T34" fmla="*/ 41 w 322"/>
                <a:gd name="T35" fmla="*/ 3 h 715"/>
                <a:gd name="T36" fmla="*/ 79 w 322"/>
                <a:gd name="T37" fmla="*/ 4 h 715"/>
                <a:gd name="T38" fmla="*/ 115 w 322"/>
                <a:gd name="T39" fmla="*/ 5 h 715"/>
                <a:gd name="T40" fmla="*/ 147 w 322"/>
                <a:gd name="T41" fmla="*/ 6 h 715"/>
                <a:gd name="T42" fmla="*/ 177 w 322"/>
                <a:gd name="T43" fmla="*/ 8 h 715"/>
                <a:gd name="T44" fmla="*/ 201 w 322"/>
                <a:gd name="T45" fmla="*/ 9 h 715"/>
                <a:gd name="T46" fmla="*/ 222 w 322"/>
                <a:gd name="T47" fmla="*/ 11 h 715"/>
                <a:gd name="T48" fmla="*/ 239 w 322"/>
                <a:gd name="T49" fmla="*/ 12 h 715"/>
                <a:gd name="T50" fmla="*/ 252 w 322"/>
                <a:gd name="T51" fmla="*/ 14 h 715"/>
                <a:gd name="T52" fmla="*/ 259 w 322"/>
                <a:gd name="T53" fmla="*/ 15 h 715"/>
                <a:gd name="T54" fmla="*/ 262 w 322"/>
                <a:gd name="T55" fmla="*/ 17 h 715"/>
                <a:gd name="T56" fmla="*/ 259 w 322"/>
                <a:gd name="T57" fmla="*/ 19 h 715"/>
                <a:gd name="T58" fmla="*/ 252 w 322"/>
                <a:gd name="T59" fmla="*/ 20 h 715"/>
                <a:gd name="T60" fmla="*/ 241 w 322"/>
                <a:gd name="T61" fmla="*/ 22 h 715"/>
                <a:gd name="T62" fmla="*/ 298 w 322"/>
                <a:gd name="T63" fmla="*/ 23 h 7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2" h="715">
                  <a:moveTo>
                    <a:pt x="298" y="715"/>
                  </a:moveTo>
                  <a:lnTo>
                    <a:pt x="311" y="659"/>
                  </a:lnTo>
                  <a:lnTo>
                    <a:pt x="320" y="603"/>
                  </a:lnTo>
                  <a:lnTo>
                    <a:pt x="322" y="545"/>
                  </a:lnTo>
                  <a:lnTo>
                    <a:pt x="321" y="487"/>
                  </a:lnTo>
                  <a:lnTo>
                    <a:pt x="315" y="431"/>
                  </a:lnTo>
                  <a:lnTo>
                    <a:pt x="304" y="373"/>
                  </a:lnTo>
                  <a:lnTo>
                    <a:pt x="287" y="318"/>
                  </a:lnTo>
                  <a:lnTo>
                    <a:pt x="267" y="266"/>
                  </a:lnTo>
                  <a:lnTo>
                    <a:pt x="242" y="215"/>
                  </a:lnTo>
                  <a:lnTo>
                    <a:pt x="214" y="168"/>
                  </a:lnTo>
                  <a:lnTo>
                    <a:pt x="181" y="125"/>
                  </a:lnTo>
                  <a:lnTo>
                    <a:pt x="144" y="87"/>
                  </a:lnTo>
                  <a:lnTo>
                    <a:pt x="106" y="52"/>
                  </a:lnTo>
                  <a:lnTo>
                    <a:pt x="64" y="23"/>
                  </a:lnTo>
                  <a:lnTo>
                    <a:pt x="20" y="0"/>
                  </a:lnTo>
                  <a:lnTo>
                    <a:pt x="0" y="70"/>
                  </a:lnTo>
                  <a:lnTo>
                    <a:pt x="41" y="92"/>
                  </a:lnTo>
                  <a:lnTo>
                    <a:pt x="79" y="119"/>
                  </a:lnTo>
                  <a:lnTo>
                    <a:pt x="115" y="152"/>
                  </a:lnTo>
                  <a:lnTo>
                    <a:pt x="147" y="188"/>
                  </a:lnTo>
                  <a:lnTo>
                    <a:pt x="177" y="230"/>
                  </a:lnTo>
                  <a:lnTo>
                    <a:pt x="201" y="275"/>
                  </a:lnTo>
                  <a:lnTo>
                    <a:pt x="222" y="322"/>
                  </a:lnTo>
                  <a:lnTo>
                    <a:pt x="239" y="373"/>
                  </a:lnTo>
                  <a:lnTo>
                    <a:pt x="252" y="423"/>
                  </a:lnTo>
                  <a:lnTo>
                    <a:pt x="259" y="478"/>
                  </a:lnTo>
                  <a:lnTo>
                    <a:pt x="262" y="530"/>
                  </a:lnTo>
                  <a:lnTo>
                    <a:pt x="259" y="585"/>
                  </a:lnTo>
                  <a:lnTo>
                    <a:pt x="252" y="637"/>
                  </a:lnTo>
                  <a:lnTo>
                    <a:pt x="241" y="688"/>
                  </a:lnTo>
                  <a:lnTo>
                    <a:pt x="298" y="715"/>
                  </a:lnTo>
                  <a:close/>
                </a:path>
              </a:pathLst>
            </a:custGeom>
            <a:solidFill>
              <a:srgbClr val="E58E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3" name="Freeform 1260"/>
            <p:cNvSpPr>
              <a:spLocks/>
            </p:cNvSpPr>
            <p:nvPr/>
          </p:nvSpPr>
          <p:spPr bwMode="auto">
            <a:xfrm>
              <a:off x="1059" y="1018"/>
              <a:ext cx="283" cy="308"/>
            </a:xfrm>
            <a:custGeom>
              <a:avLst/>
              <a:gdLst>
                <a:gd name="T0" fmla="*/ 21 w 283"/>
                <a:gd name="T1" fmla="*/ 0 h 618"/>
                <a:gd name="T2" fmla="*/ 62 w 283"/>
                <a:gd name="T3" fmla="*/ 0 h 618"/>
                <a:gd name="T4" fmla="*/ 100 w 283"/>
                <a:gd name="T5" fmla="*/ 1 h 618"/>
                <a:gd name="T6" fmla="*/ 136 w 283"/>
                <a:gd name="T7" fmla="*/ 2 h 618"/>
                <a:gd name="T8" fmla="*/ 168 w 283"/>
                <a:gd name="T9" fmla="*/ 3 h 618"/>
                <a:gd name="T10" fmla="*/ 198 w 283"/>
                <a:gd name="T11" fmla="*/ 5 h 618"/>
                <a:gd name="T12" fmla="*/ 222 w 283"/>
                <a:gd name="T13" fmla="*/ 6 h 618"/>
                <a:gd name="T14" fmla="*/ 243 w 283"/>
                <a:gd name="T15" fmla="*/ 7 h 618"/>
                <a:gd name="T16" fmla="*/ 260 w 283"/>
                <a:gd name="T17" fmla="*/ 9 h 618"/>
                <a:gd name="T18" fmla="*/ 273 w 283"/>
                <a:gd name="T19" fmla="*/ 11 h 618"/>
                <a:gd name="T20" fmla="*/ 280 w 283"/>
                <a:gd name="T21" fmla="*/ 12 h 618"/>
                <a:gd name="T22" fmla="*/ 283 w 283"/>
                <a:gd name="T23" fmla="*/ 14 h 618"/>
                <a:gd name="T24" fmla="*/ 280 w 283"/>
                <a:gd name="T25" fmla="*/ 16 h 618"/>
                <a:gd name="T26" fmla="*/ 273 w 283"/>
                <a:gd name="T27" fmla="*/ 17 h 618"/>
                <a:gd name="T28" fmla="*/ 262 w 283"/>
                <a:gd name="T29" fmla="*/ 19 h 618"/>
                <a:gd name="T30" fmla="*/ 199 w 283"/>
                <a:gd name="T31" fmla="*/ 18 h 618"/>
                <a:gd name="T32" fmla="*/ 211 w 283"/>
                <a:gd name="T33" fmla="*/ 16 h 618"/>
                <a:gd name="T34" fmla="*/ 216 w 283"/>
                <a:gd name="T35" fmla="*/ 15 h 618"/>
                <a:gd name="T36" fmla="*/ 216 w 283"/>
                <a:gd name="T37" fmla="*/ 13 h 618"/>
                <a:gd name="T38" fmla="*/ 211 w 283"/>
                <a:gd name="T39" fmla="*/ 11 h 618"/>
                <a:gd name="T40" fmla="*/ 201 w 283"/>
                <a:gd name="T41" fmla="*/ 10 h 618"/>
                <a:gd name="T42" fmla="*/ 185 w 283"/>
                <a:gd name="T43" fmla="*/ 8 h 618"/>
                <a:gd name="T44" fmla="*/ 164 w 283"/>
                <a:gd name="T45" fmla="*/ 7 h 618"/>
                <a:gd name="T46" fmla="*/ 139 w 283"/>
                <a:gd name="T47" fmla="*/ 6 h 618"/>
                <a:gd name="T48" fmla="*/ 109 w 283"/>
                <a:gd name="T49" fmla="*/ 4 h 618"/>
                <a:gd name="T50" fmla="*/ 75 w 283"/>
                <a:gd name="T51" fmla="*/ 3 h 618"/>
                <a:gd name="T52" fmla="*/ 38 w 283"/>
                <a:gd name="T53" fmla="*/ 3 h 618"/>
                <a:gd name="T54" fmla="*/ 0 w 283"/>
                <a:gd name="T55" fmla="*/ 2 h 618"/>
                <a:gd name="T56" fmla="*/ 21 w 283"/>
                <a:gd name="T57" fmla="*/ 0 h 6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3" h="618">
                  <a:moveTo>
                    <a:pt x="21" y="0"/>
                  </a:moveTo>
                  <a:lnTo>
                    <a:pt x="62" y="22"/>
                  </a:lnTo>
                  <a:lnTo>
                    <a:pt x="100" y="49"/>
                  </a:lnTo>
                  <a:lnTo>
                    <a:pt x="136" y="82"/>
                  </a:lnTo>
                  <a:lnTo>
                    <a:pt x="168" y="118"/>
                  </a:lnTo>
                  <a:lnTo>
                    <a:pt x="198" y="160"/>
                  </a:lnTo>
                  <a:lnTo>
                    <a:pt x="222" y="205"/>
                  </a:lnTo>
                  <a:lnTo>
                    <a:pt x="243" y="252"/>
                  </a:lnTo>
                  <a:lnTo>
                    <a:pt x="260" y="303"/>
                  </a:lnTo>
                  <a:lnTo>
                    <a:pt x="273" y="353"/>
                  </a:lnTo>
                  <a:lnTo>
                    <a:pt x="280" y="408"/>
                  </a:lnTo>
                  <a:lnTo>
                    <a:pt x="283" y="460"/>
                  </a:lnTo>
                  <a:lnTo>
                    <a:pt x="280" y="515"/>
                  </a:lnTo>
                  <a:lnTo>
                    <a:pt x="273" y="567"/>
                  </a:lnTo>
                  <a:lnTo>
                    <a:pt x="262" y="618"/>
                  </a:lnTo>
                  <a:lnTo>
                    <a:pt x="199" y="589"/>
                  </a:lnTo>
                  <a:lnTo>
                    <a:pt x="211" y="540"/>
                  </a:lnTo>
                  <a:lnTo>
                    <a:pt x="216" y="487"/>
                  </a:lnTo>
                  <a:lnTo>
                    <a:pt x="216" y="437"/>
                  </a:lnTo>
                  <a:lnTo>
                    <a:pt x="211" y="384"/>
                  </a:lnTo>
                  <a:lnTo>
                    <a:pt x="201" y="334"/>
                  </a:lnTo>
                  <a:lnTo>
                    <a:pt x="185" y="285"/>
                  </a:lnTo>
                  <a:lnTo>
                    <a:pt x="164" y="239"/>
                  </a:lnTo>
                  <a:lnTo>
                    <a:pt x="139" y="196"/>
                  </a:lnTo>
                  <a:lnTo>
                    <a:pt x="109" y="158"/>
                  </a:lnTo>
                  <a:lnTo>
                    <a:pt x="75" y="125"/>
                  </a:lnTo>
                  <a:lnTo>
                    <a:pt x="38" y="98"/>
                  </a:lnTo>
                  <a:lnTo>
                    <a:pt x="0" y="77"/>
                  </a:lnTo>
                  <a:lnTo>
                    <a:pt x="21" y="0"/>
                  </a:lnTo>
                  <a:close/>
                </a:path>
              </a:pathLst>
            </a:custGeom>
            <a:solidFill>
              <a:srgbClr val="E89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4" name="Freeform 1261"/>
            <p:cNvSpPr>
              <a:spLocks/>
            </p:cNvSpPr>
            <p:nvPr/>
          </p:nvSpPr>
          <p:spPr bwMode="auto">
            <a:xfrm>
              <a:off x="1036" y="1056"/>
              <a:ext cx="239" cy="256"/>
            </a:xfrm>
            <a:custGeom>
              <a:avLst/>
              <a:gdLst>
                <a:gd name="T0" fmla="*/ 222 w 239"/>
                <a:gd name="T1" fmla="*/ 16 h 512"/>
                <a:gd name="T2" fmla="*/ 234 w 239"/>
                <a:gd name="T3" fmla="*/ 15 h 512"/>
                <a:gd name="T4" fmla="*/ 239 w 239"/>
                <a:gd name="T5" fmla="*/ 13 h 512"/>
                <a:gd name="T6" fmla="*/ 239 w 239"/>
                <a:gd name="T7" fmla="*/ 12 h 512"/>
                <a:gd name="T8" fmla="*/ 234 w 239"/>
                <a:gd name="T9" fmla="*/ 10 h 512"/>
                <a:gd name="T10" fmla="*/ 224 w 239"/>
                <a:gd name="T11" fmla="*/ 9 h 512"/>
                <a:gd name="T12" fmla="*/ 208 w 239"/>
                <a:gd name="T13" fmla="*/ 7 h 512"/>
                <a:gd name="T14" fmla="*/ 187 w 239"/>
                <a:gd name="T15" fmla="*/ 6 h 512"/>
                <a:gd name="T16" fmla="*/ 162 w 239"/>
                <a:gd name="T17" fmla="*/ 4 h 512"/>
                <a:gd name="T18" fmla="*/ 132 w 239"/>
                <a:gd name="T19" fmla="*/ 3 h 512"/>
                <a:gd name="T20" fmla="*/ 98 w 239"/>
                <a:gd name="T21" fmla="*/ 2 h 512"/>
                <a:gd name="T22" fmla="*/ 61 w 239"/>
                <a:gd name="T23" fmla="*/ 1 h 512"/>
                <a:gd name="T24" fmla="*/ 23 w 239"/>
                <a:gd name="T25" fmla="*/ 0 h 512"/>
                <a:gd name="T26" fmla="*/ 0 w 239"/>
                <a:gd name="T27" fmla="*/ 3 h 512"/>
                <a:gd name="T28" fmla="*/ 33 w 239"/>
                <a:gd name="T29" fmla="*/ 4 h 512"/>
                <a:gd name="T30" fmla="*/ 64 w 239"/>
                <a:gd name="T31" fmla="*/ 4 h 512"/>
                <a:gd name="T32" fmla="*/ 91 w 239"/>
                <a:gd name="T33" fmla="*/ 5 h 512"/>
                <a:gd name="T34" fmla="*/ 115 w 239"/>
                <a:gd name="T35" fmla="*/ 6 h 512"/>
                <a:gd name="T36" fmla="*/ 136 w 239"/>
                <a:gd name="T37" fmla="*/ 7 h 512"/>
                <a:gd name="T38" fmla="*/ 152 w 239"/>
                <a:gd name="T39" fmla="*/ 9 h 512"/>
                <a:gd name="T40" fmla="*/ 162 w 239"/>
                <a:gd name="T41" fmla="*/ 10 h 512"/>
                <a:gd name="T42" fmla="*/ 169 w 239"/>
                <a:gd name="T43" fmla="*/ 11 h 512"/>
                <a:gd name="T44" fmla="*/ 169 w 239"/>
                <a:gd name="T45" fmla="*/ 13 h 512"/>
                <a:gd name="T46" fmla="*/ 164 w 239"/>
                <a:gd name="T47" fmla="*/ 14 h 512"/>
                <a:gd name="T48" fmla="*/ 156 w 239"/>
                <a:gd name="T49" fmla="*/ 16 h 512"/>
                <a:gd name="T50" fmla="*/ 222 w 239"/>
                <a:gd name="T51" fmla="*/ 16 h 5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9" h="512">
                  <a:moveTo>
                    <a:pt x="222" y="512"/>
                  </a:moveTo>
                  <a:lnTo>
                    <a:pt x="234" y="463"/>
                  </a:lnTo>
                  <a:lnTo>
                    <a:pt x="239" y="410"/>
                  </a:lnTo>
                  <a:lnTo>
                    <a:pt x="239" y="360"/>
                  </a:lnTo>
                  <a:lnTo>
                    <a:pt x="234" y="307"/>
                  </a:lnTo>
                  <a:lnTo>
                    <a:pt x="224" y="257"/>
                  </a:lnTo>
                  <a:lnTo>
                    <a:pt x="208" y="208"/>
                  </a:lnTo>
                  <a:lnTo>
                    <a:pt x="187" y="162"/>
                  </a:lnTo>
                  <a:lnTo>
                    <a:pt x="162" y="119"/>
                  </a:lnTo>
                  <a:lnTo>
                    <a:pt x="132" y="81"/>
                  </a:lnTo>
                  <a:lnTo>
                    <a:pt x="98" y="48"/>
                  </a:lnTo>
                  <a:lnTo>
                    <a:pt x="61" y="21"/>
                  </a:lnTo>
                  <a:lnTo>
                    <a:pt x="23" y="0"/>
                  </a:lnTo>
                  <a:lnTo>
                    <a:pt x="0" y="81"/>
                  </a:lnTo>
                  <a:lnTo>
                    <a:pt x="33" y="99"/>
                  </a:lnTo>
                  <a:lnTo>
                    <a:pt x="64" y="123"/>
                  </a:lnTo>
                  <a:lnTo>
                    <a:pt x="91" y="153"/>
                  </a:lnTo>
                  <a:lnTo>
                    <a:pt x="115" y="186"/>
                  </a:lnTo>
                  <a:lnTo>
                    <a:pt x="136" y="224"/>
                  </a:lnTo>
                  <a:lnTo>
                    <a:pt x="152" y="264"/>
                  </a:lnTo>
                  <a:lnTo>
                    <a:pt x="162" y="307"/>
                  </a:lnTo>
                  <a:lnTo>
                    <a:pt x="169" y="351"/>
                  </a:lnTo>
                  <a:lnTo>
                    <a:pt x="169" y="394"/>
                  </a:lnTo>
                  <a:lnTo>
                    <a:pt x="164" y="438"/>
                  </a:lnTo>
                  <a:lnTo>
                    <a:pt x="156" y="481"/>
                  </a:lnTo>
                  <a:lnTo>
                    <a:pt x="222" y="512"/>
                  </a:lnTo>
                  <a:close/>
                </a:path>
              </a:pathLst>
            </a:custGeom>
            <a:solidFill>
              <a:srgbClr val="EA98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5" name="Freeform 1262"/>
            <p:cNvSpPr>
              <a:spLocks/>
            </p:cNvSpPr>
            <p:nvPr/>
          </p:nvSpPr>
          <p:spPr bwMode="auto">
            <a:xfrm>
              <a:off x="1011" y="1096"/>
              <a:ext cx="194" cy="201"/>
            </a:xfrm>
            <a:custGeom>
              <a:avLst/>
              <a:gdLst>
                <a:gd name="T0" fmla="*/ 25 w 194"/>
                <a:gd name="T1" fmla="*/ 0 h 400"/>
                <a:gd name="T2" fmla="*/ 58 w 194"/>
                <a:gd name="T3" fmla="*/ 1 h 400"/>
                <a:gd name="T4" fmla="*/ 89 w 194"/>
                <a:gd name="T5" fmla="*/ 2 h 400"/>
                <a:gd name="T6" fmla="*/ 116 w 194"/>
                <a:gd name="T7" fmla="*/ 3 h 400"/>
                <a:gd name="T8" fmla="*/ 140 w 194"/>
                <a:gd name="T9" fmla="*/ 4 h 400"/>
                <a:gd name="T10" fmla="*/ 161 w 194"/>
                <a:gd name="T11" fmla="*/ 5 h 400"/>
                <a:gd name="T12" fmla="*/ 177 w 194"/>
                <a:gd name="T13" fmla="*/ 6 h 400"/>
                <a:gd name="T14" fmla="*/ 187 w 194"/>
                <a:gd name="T15" fmla="*/ 8 h 400"/>
                <a:gd name="T16" fmla="*/ 194 w 194"/>
                <a:gd name="T17" fmla="*/ 9 h 400"/>
                <a:gd name="T18" fmla="*/ 194 w 194"/>
                <a:gd name="T19" fmla="*/ 10 h 400"/>
                <a:gd name="T20" fmla="*/ 189 w 194"/>
                <a:gd name="T21" fmla="*/ 12 h 400"/>
                <a:gd name="T22" fmla="*/ 181 w 194"/>
                <a:gd name="T23" fmla="*/ 13 h 400"/>
                <a:gd name="T24" fmla="*/ 107 w 194"/>
                <a:gd name="T25" fmla="*/ 12 h 400"/>
                <a:gd name="T26" fmla="*/ 116 w 194"/>
                <a:gd name="T27" fmla="*/ 11 h 400"/>
                <a:gd name="T28" fmla="*/ 117 w 194"/>
                <a:gd name="T29" fmla="*/ 10 h 400"/>
                <a:gd name="T30" fmla="*/ 114 w 194"/>
                <a:gd name="T31" fmla="*/ 8 h 400"/>
                <a:gd name="T32" fmla="*/ 106 w 194"/>
                <a:gd name="T33" fmla="*/ 7 h 400"/>
                <a:gd name="T34" fmla="*/ 93 w 194"/>
                <a:gd name="T35" fmla="*/ 6 h 400"/>
                <a:gd name="T36" fmla="*/ 75 w 194"/>
                <a:gd name="T37" fmla="*/ 5 h 400"/>
                <a:gd name="T38" fmla="*/ 52 w 194"/>
                <a:gd name="T39" fmla="*/ 4 h 400"/>
                <a:gd name="T40" fmla="*/ 28 w 194"/>
                <a:gd name="T41" fmla="*/ 4 h 400"/>
                <a:gd name="T42" fmla="*/ 0 w 194"/>
                <a:gd name="T43" fmla="*/ 3 h 400"/>
                <a:gd name="T44" fmla="*/ 25 w 194"/>
                <a:gd name="T45" fmla="*/ 0 h 4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4" h="400">
                  <a:moveTo>
                    <a:pt x="25" y="0"/>
                  </a:moveTo>
                  <a:lnTo>
                    <a:pt x="58" y="18"/>
                  </a:lnTo>
                  <a:lnTo>
                    <a:pt x="89" y="42"/>
                  </a:lnTo>
                  <a:lnTo>
                    <a:pt x="116" y="72"/>
                  </a:lnTo>
                  <a:lnTo>
                    <a:pt x="140" y="105"/>
                  </a:lnTo>
                  <a:lnTo>
                    <a:pt x="161" y="143"/>
                  </a:lnTo>
                  <a:lnTo>
                    <a:pt x="177" y="183"/>
                  </a:lnTo>
                  <a:lnTo>
                    <a:pt x="187" y="226"/>
                  </a:lnTo>
                  <a:lnTo>
                    <a:pt x="194" y="270"/>
                  </a:lnTo>
                  <a:lnTo>
                    <a:pt x="194" y="313"/>
                  </a:lnTo>
                  <a:lnTo>
                    <a:pt x="189" y="357"/>
                  </a:lnTo>
                  <a:lnTo>
                    <a:pt x="181" y="400"/>
                  </a:lnTo>
                  <a:lnTo>
                    <a:pt x="107" y="366"/>
                  </a:lnTo>
                  <a:lnTo>
                    <a:pt x="116" y="329"/>
                  </a:lnTo>
                  <a:lnTo>
                    <a:pt x="117" y="293"/>
                  </a:lnTo>
                  <a:lnTo>
                    <a:pt x="114" y="255"/>
                  </a:lnTo>
                  <a:lnTo>
                    <a:pt x="106" y="219"/>
                  </a:lnTo>
                  <a:lnTo>
                    <a:pt x="93" y="185"/>
                  </a:lnTo>
                  <a:lnTo>
                    <a:pt x="75" y="154"/>
                  </a:lnTo>
                  <a:lnTo>
                    <a:pt x="52" y="127"/>
                  </a:lnTo>
                  <a:lnTo>
                    <a:pt x="28" y="103"/>
                  </a:lnTo>
                  <a:lnTo>
                    <a:pt x="0" y="87"/>
                  </a:lnTo>
                  <a:lnTo>
                    <a:pt x="25" y="0"/>
                  </a:lnTo>
                  <a:close/>
                </a:path>
              </a:pathLst>
            </a:custGeom>
            <a:solidFill>
              <a:srgbClr val="ED9D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6" name="Freeform 1263"/>
            <p:cNvSpPr>
              <a:spLocks/>
            </p:cNvSpPr>
            <p:nvPr/>
          </p:nvSpPr>
          <p:spPr bwMode="auto">
            <a:xfrm>
              <a:off x="984" y="1140"/>
              <a:ext cx="144" cy="139"/>
            </a:xfrm>
            <a:custGeom>
              <a:avLst/>
              <a:gdLst>
                <a:gd name="T0" fmla="*/ 134 w 144"/>
                <a:gd name="T1" fmla="*/ 8 h 279"/>
                <a:gd name="T2" fmla="*/ 143 w 144"/>
                <a:gd name="T3" fmla="*/ 7 h 279"/>
                <a:gd name="T4" fmla="*/ 144 w 144"/>
                <a:gd name="T5" fmla="*/ 6 h 279"/>
                <a:gd name="T6" fmla="*/ 141 w 144"/>
                <a:gd name="T7" fmla="*/ 5 h 279"/>
                <a:gd name="T8" fmla="*/ 133 w 144"/>
                <a:gd name="T9" fmla="*/ 4 h 279"/>
                <a:gd name="T10" fmla="*/ 120 w 144"/>
                <a:gd name="T11" fmla="*/ 3 h 279"/>
                <a:gd name="T12" fmla="*/ 102 w 144"/>
                <a:gd name="T13" fmla="*/ 2 h 279"/>
                <a:gd name="T14" fmla="*/ 79 w 144"/>
                <a:gd name="T15" fmla="*/ 1 h 279"/>
                <a:gd name="T16" fmla="*/ 55 w 144"/>
                <a:gd name="T17" fmla="*/ 0 h 279"/>
                <a:gd name="T18" fmla="*/ 27 w 144"/>
                <a:gd name="T19" fmla="*/ 0 h 279"/>
                <a:gd name="T20" fmla="*/ 0 w 144"/>
                <a:gd name="T21" fmla="*/ 3 h 279"/>
                <a:gd name="T22" fmla="*/ 18 w 144"/>
                <a:gd name="T23" fmla="*/ 3 h 279"/>
                <a:gd name="T24" fmla="*/ 34 w 144"/>
                <a:gd name="T25" fmla="*/ 3 h 279"/>
                <a:gd name="T26" fmla="*/ 47 w 144"/>
                <a:gd name="T27" fmla="*/ 4 h 279"/>
                <a:gd name="T28" fmla="*/ 57 w 144"/>
                <a:gd name="T29" fmla="*/ 5 h 279"/>
                <a:gd name="T30" fmla="*/ 61 w 144"/>
                <a:gd name="T31" fmla="*/ 6 h 279"/>
                <a:gd name="T32" fmla="*/ 61 w 144"/>
                <a:gd name="T33" fmla="*/ 6 h 279"/>
                <a:gd name="T34" fmla="*/ 57 w 144"/>
                <a:gd name="T35" fmla="*/ 7 h 279"/>
                <a:gd name="T36" fmla="*/ 134 w 144"/>
                <a:gd name="T37" fmla="*/ 8 h 2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4" h="279">
                  <a:moveTo>
                    <a:pt x="134" y="279"/>
                  </a:moveTo>
                  <a:lnTo>
                    <a:pt x="143" y="242"/>
                  </a:lnTo>
                  <a:lnTo>
                    <a:pt x="144" y="206"/>
                  </a:lnTo>
                  <a:lnTo>
                    <a:pt x="141" y="168"/>
                  </a:lnTo>
                  <a:lnTo>
                    <a:pt x="133" y="132"/>
                  </a:lnTo>
                  <a:lnTo>
                    <a:pt x="120" y="98"/>
                  </a:lnTo>
                  <a:lnTo>
                    <a:pt x="102" y="67"/>
                  </a:lnTo>
                  <a:lnTo>
                    <a:pt x="79" y="40"/>
                  </a:lnTo>
                  <a:lnTo>
                    <a:pt x="55" y="16"/>
                  </a:lnTo>
                  <a:lnTo>
                    <a:pt x="27" y="0"/>
                  </a:lnTo>
                  <a:lnTo>
                    <a:pt x="0" y="96"/>
                  </a:lnTo>
                  <a:lnTo>
                    <a:pt x="18" y="108"/>
                  </a:lnTo>
                  <a:lnTo>
                    <a:pt x="34" y="125"/>
                  </a:lnTo>
                  <a:lnTo>
                    <a:pt x="47" y="145"/>
                  </a:lnTo>
                  <a:lnTo>
                    <a:pt x="57" y="168"/>
                  </a:lnTo>
                  <a:lnTo>
                    <a:pt x="61" y="192"/>
                  </a:lnTo>
                  <a:lnTo>
                    <a:pt x="61" y="217"/>
                  </a:lnTo>
                  <a:lnTo>
                    <a:pt x="57" y="242"/>
                  </a:lnTo>
                  <a:lnTo>
                    <a:pt x="134" y="279"/>
                  </a:lnTo>
                  <a:close/>
                </a:path>
              </a:pathLst>
            </a:custGeom>
            <a:solidFill>
              <a:srgbClr val="F0A1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7" name="Freeform 1264"/>
            <p:cNvSpPr>
              <a:spLocks/>
            </p:cNvSpPr>
            <p:nvPr/>
          </p:nvSpPr>
          <p:spPr bwMode="auto">
            <a:xfrm>
              <a:off x="954" y="1188"/>
              <a:ext cx="91" cy="73"/>
            </a:xfrm>
            <a:custGeom>
              <a:avLst/>
              <a:gdLst>
                <a:gd name="T0" fmla="*/ 30 w 91"/>
                <a:gd name="T1" fmla="*/ 0 h 146"/>
                <a:gd name="T2" fmla="*/ 48 w 91"/>
                <a:gd name="T3" fmla="*/ 1 h 146"/>
                <a:gd name="T4" fmla="*/ 64 w 91"/>
                <a:gd name="T5" fmla="*/ 1 h 146"/>
                <a:gd name="T6" fmla="*/ 77 w 91"/>
                <a:gd name="T7" fmla="*/ 2 h 146"/>
                <a:gd name="T8" fmla="*/ 87 w 91"/>
                <a:gd name="T9" fmla="*/ 3 h 146"/>
                <a:gd name="T10" fmla="*/ 91 w 91"/>
                <a:gd name="T11" fmla="*/ 3 h 146"/>
                <a:gd name="T12" fmla="*/ 91 w 91"/>
                <a:gd name="T13" fmla="*/ 4 h 146"/>
                <a:gd name="T14" fmla="*/ 87 w 91"/>
                <a:gd name="T15" fmla="*/ 5 h 146"/>
                <a:gd name="T16" fmla="*/ 0 w 91"/>
                <a:gd name="T17" fmla="*/ 4 h 146"/>
                <a:gd name="T18" fmla="*/ 0 w 91"/>
                <a:gd name="T19" fmla="*/ 4 h 146"/>
                <a:gd name="T20" fmla="*/ 30 w 91"/>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 h="146">
                  <a:moveTo>
                    <a:pt x="30" y="0"/>
                  </a:moveTo>
                  <a:lnTo>
                    <a:pt x="48" y="12"/>
                  </a:lnTo>
                  <a:lnTo>
                    <a:pt x="64" y="29"/>
                  </a:lnTo>
                  <a:lnTo>
                    <a:pt x="77" y="49"/>
                  </a:lnTo>
                  <a:lnTo>
                    <a:pt x="87" y="72"/>
                  </a:lnTo>
                  <a:lnTo>
                    <a:pt x="91" y="96"/>
                  </a:lnTo>
                  <a:lnTo>
                    <a:pt x="91" y="121"/>
                  </a:lnTo>
                  <a:lnTo>
                    <a:pt x="87" y="146"/>
                  </a:lnTo>
                  <a:lnTo>
                    <a:pt x="0" y="107"/>
                  </a:lnTo>
                  <a:lnTo>
                    <a:pt x="0" y="105"/>
                  </a:lnTo>
                  <a:lnTo>
                    <a:pt x="30" y="0"/>
                  </a:lnTo>
                  <a:close/>
                </a:path>
              </a:pathLst>
            </a:custGeom>
            <a:solidFill>
              <a:srgbClr val="F2A6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8" name="Freeform 1265"/>
            <p:cNvSpPr>
              <a:spLocks/>
            </p:cNvSpPr>
            <p:nvPr/>
          </p:nvSpPr>
          <p:spPr bwMode="auto">
            <a:xfrm>
              <a:off x="953" y="635"/>
              <a:ext cx="1341" cy="838"/>
            </a:xfrm>
            <a:custGeom>
              <a:avLst/>
              <a:gdLst>
                <a:gd name="T0" fmla="*/ 996 w 1341"/>
                <a:gd name="T1" fmla="*/ 53 h 1676"/>
                <a:gd name="T2" fmla="*/ 0 w 1341"/>
                <a:gd name="T3" fmla="*/ 38 h 1676"/>
                <a:gd name="T4" fmla="*/ 345 w 1341"/>
                <a:gd name="T5" fmla="*/ 0 h 1676"/>
                <a:gd name="T6" fmla="*/ 1341 w 1341"/>
                <a:gd name="T7" fmla="*/ 15 h 1676"/>
                <a:gd name="T8" fmla="*/ 996 w 1341"/>
                <a:gd name="T9" fmla="*/ 53 h 16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1" h="1676">
                  <a:moveTo>
                    <a:pt x="996" y="1676"/>
                  </a:moveTo>
                  <a:lnTo>
                    <a:pt x="0" y="1213"/>
                  </a:lnTo>
                  <a:lnTo>
                    <a:pt x="345" y="0"/>
                  </a:lnTo>
                  <a:lnTo>
                    <a:pt x="1341" y="465"/>
                  </a:lnTo>
                  <a:lnTo>
                    <a:pt x="996" y="16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69" name="Line 1266"/>
            <p:cNvSpPr>
              <a:spLocks noChangeShapeType="1"/>
            </p:cNvSpPr>
            <p:nvPr/>
          </p:nvSpPr>
          <p:spPr bwMode="auto">
            <a:xfrm flipH="1" flipV="1">
              <a:off x="861" y="941"/>
              <a:ext cx="447" cy="4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70" name="Freeform 1267"/>
            <p:cNvSpPr>
              <a:spLocks/>
            </p:cNvSpPr>
            <p:nvPr/>
          </p:nvSpPr>
          <p:spPr bwMode="auto">
            <a:xfrm>
              <a:off x="1294" y="963"/>
              <a:ext cx="45" cy="48"/>
            </a:xfrm>
            <a:custGeom>
              <a:avLst/>
              <a:gdLst>
                <a:gd name="T0" fmla="*/ 12 w 45"/>
                <a:gd name="T1" fmla="*/ 0 h 96"/>
                <a:gd name="T2" fmla="*/ 45 w 45"/>
                <a:gd name="T3" fmla="*/ 2 h 96"/>
                <a:gd name="T4" fmla="*/ 0 w 45"/>
                <a:gd name="T5" fmla="*/ 3 h 96"/>
                <a:gd name="T6" fmla="*/ 12 w 45"/>
                <a:gd name="T7" fmla="*/ 0 h 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96">
                  <a:moveTo>
                    <a:pt x="12" y="0"/>
                  </a:moveTo>
                  <a:lnTo>
                    <a:pt x="45" y="56"/>
                  </a:lnTo>
                  <a:lnTo>
                    <a:pt x="0" y="96"/>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71" name="Line 1268"/>
            <p:cNvSpPr>
              <a:spLocks noChangeShapeType="1"/>
            </p:cNvSpPr>
            <p:nvPr/>
          </p:nvSpPr>
          <p:spPr bwMode="auto">
            <a:xfrm flipH="1" flipV="1">
              <a:off x="809" y="1230"/>
              <a:ext cx="141" cy="6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72" name="Freeform 1269"/>
            <p:cNvSpPr>
              <a:spLocks/>
            </p:cNvSpPr>
            <p:nvPr/>
          </p:nvSpPr>
          <p:spPr bwMode="auto">
            <a:xfrm>
              <a:off x="915" y="1280"/>
              <a:ext cx="62" cy="34"/>
            </a:xfrm>
            <a:custGeom>
              <a:avLst/>
              <a:gdLst>
                <a:gd name="T0" fmla="*/ 62 w 62"/>
                <a:gd name="T1" fmla="*/ 0 h 67"/>
                <a:gd name="T2" fmla="*/ 52 w 62"/>
                <a:gd name="T3" fmla="*/ 3 h 67"/>
                <a:gd name="T4" fmla="*/ 0 w 62"/>
                <a:gd name="T5" fmla="*/ 2 h 67"/>
                <a:gd name="T6" fmla="*/ 62 w 62"/>
                <a:gd name="T7" fmla="*/ 0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67">
                  <a:moveTo>
                    <a:pt x="62" y="0"/>
                  </a:moveTo>
                  <a:lnTo>
                    <a:pt x="52" y="67"/>
                  </a:lnTo>
                  <a:lnTo>
                    <a:pt x="0" y="55"/>
                  </a:lnTo>
                  <a:lnTo>
                    <a:pt x="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73" name="Line 1270"/>
            <p:cNvSpPr>
              <a:spLocks noChangeShapeType="1"/>
            </p:cNvSpPr>
            <p:nvPr/>
          </p:nvSpPr>
          <p:spPr bwMode="auto">
            <a:xfrm>
              <a:off x="2320" y="1526"/>
              <a:ext cx="291" cy="9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74" name="Freeform 1271"/>
            <p:cNvSpPr>
              <a:spLocks/>
            </p:cNvSpPr>
            <p:nvPr/>
          </p:nvSpPr>
          <p:spPr bwMode="auto">
            <a:xfrm>
              <a:off x="2293" y="1507"/>
              <a:ext cx="51" cy="43"/>
            </a:xfrm>
            <a:custGeom>
              <a:avLst/>
              <a:gdLst>
                <a:gd name="T0" fmla="*/ 17 w 51"/>
                <a:gd name="T1" fmla="*/ 2 h 87"/>
                <a:gd name="T2" fmla="*/ 0 w 51"/>
                <a:gd name="T3" fmla="*/ 0 h 87"/>
                <a:gd name="T4" fmla="*/ 51 w 51"/>
                <a:gd name="T5" fmla="*/ 0 h 87"/>
                <a:gd name="T6" fmla="*/ 17 w 51"/>
                <a:gd name="T7" fmla="*/ 2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87">
                  <a:moveTo>
                    <a:pt x="17" y="87"/>
                  </a:moveTo>
                  <a:lnTo>
                    <a:pt x="0" y="22"/>
                  </a:lnTo>
                  <a:lnTo>
                    <a:pt x="51" y="0"/>
                  </a:lnTo>
                  <a:lnTo>
                    <a:pt x="17"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75" name="Line 1272"/>
            <p:cNvSpPr>
              <a:spLocks noChangeShapeType="1"/>
            </p:cNvSpPr>
            <p:nvPr/>
          </p:nvSpPr>
          <p:spPr bwMode="auto">
            <a:xfrm flipH="1">
              <a:off x="809" y="1829"/>
              <a:ext cx="500" cy="9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76" name="Freeform 1273"/>
            <p:cNvSpPr>
              <a:spLocks/>
            </p:cNvSpPr>
            <p:nvPr/>
          </p:nvSpPr>
          <p:spPr bwMode="auto">
            <a:xfrm>
              <a:off x="1291" y="1806"/>
              <a:ext cx="48" cy="47"/>
            </a:xfrm>
            <a:custGeom>
              <a:avLst/>
              <a:gdLst>
                <a:gd name="T0" fmla="*/ 0 w 48"/>
                <a:gd name="T1" fmla="*/ 0 h 94"/>
                <a:gd name="T2" fmla="*/ 48 w 48"/>
                <a:gd name="T3" fmla="*/ 2 h 94"/>
                <a:gd name="T4" fmla="*/ 21 w 48"/>
                <a:gd name="T5" fmla="*/ 3 h 94"/>
                <a:gd name="T6" fmla="*/ 0 w 48"/>
                <a:gd name="T7" fmla="*/ 0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94">
                  <a:moveTo>
                    <a:pt x="0" y="0"/>
                  </a:moveTo>
                  <a:lnTo>
                    <a:pt x="48" y="35"/>
                  </a:lnTo>
                  <a:lnTo>
                    <a:pt x="21" y="9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77" name="Line 1274"/>
            <p:cNvSpPr>
              <a:spLocks noChangeShapeType="1"/>
            </p:cNvSpPr>
            <p:nvPr/>
          </p:nvSpPr>
          <p:spPr bwMode="auto">
            <a:xfrm>
              <a:off x="2260" y="1870"/>
              <a:ext cx="139" cy="8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478" name="Freeform 1275"/>
            <p:cNvSpPr>
              <a:spLocks/>
            </p:cNvSpPr>
            <p:nvPr/>
          </p:nvSpPr>
          <p:spPr bwMode="auto">
            <a:xfrm>
              <a:off x="2239" y="1857"/>
              <a:ext cx="54" cy="34"/>
            </a:xfrm>
            <a:custGeom>
              <a:avLst/>
              <a:gdLst>
                <a:gd name="T0" fmla="*/ 0 w 54"/>
                <a:gd name="T1" fmla="*/ 3 h 68"/>
                <a:gd name="T2" fmla="*/ 0 w 54"/>
                <a:gd name="T3" fmla="*/ 0 h 68"/>
                <a:gd name="T4" fmla="*/ 54 w 54"/>
                <a:gd name="T5" fmla="*/ 0 h 68"/>
                <a:gd name="T6" fmla="*/ 0 w 54"/>
                <a:gd name="T7" fmla="*/ 3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68">
                  <a:moveTo>
                    <a:pt x="0" y="68"/>
                  </a:moveTo>
                  <a:lnTo>
                    <a:pt x="0" y="0"/>
                  </a:lnTo>
                  <a:lnTo>
                    <a:pt x="54" y="0"/>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pic>
        <p:nvPicPr>
          <p:cNvPr id="604167" name="Picture 171" descr="\\Semi403-1\d\USER\용\자료정리\CDT\polymerTV\Pixel.B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3352800"/>
            <a:ext cx="3733800" cy="323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168" name="Line 173"/>
          <p:cNvSpPr>
            <a:spLocks noChangeShapeType="1"/>
          </p:cNvSpPr>
          <p:nvPr/>
        </p:nvSpPr>
        <p:spPr bwMode="auto">
          <a:xfrm flipH="1">
            <a:off x="2209800" y="4038600"/>
            <a:ext cx="520700" cy="166688"/>
          </a:xfrm>
          <a:prstGeom prst="line">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8201" name="Rectangle 176"/>
          <p:cNvSpPr>
            <a:spLocks noGrp="1" noChangeArrowheads="1"/>
          </p:cNvSpPr>
          <p:nvPr>
            <p:ph type="title" idx="4294967295"/>
          </p:nvPr>
        </p:nvSpPr>
        <p:spPr>
          <a:xfrm>
            <a:off x="0" y="0"/>
            <a:ext cx="9144000" cy="838200"/>
          </a:xfrm>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ja-JP" altLang="en-US" sz="3600" b="1" dirty="0">
                <a:solidFill>
                  <a:srgbClr val="0000FF"/>
                </a:solidFill>
                <a:latin typeface="+mn-lt"/>
                <a:ea typeface="+mn-ea"/>
              </a:rPr>
              <a:t>有機</a:t>
            </a:r>
            <a:r>
              <a:rPr lang="en-US" altLang="ja-JP" sz="3600" b="1" dirty="0">
                <a:solidFill>
                  <a:srgbClr val="0000FF"/>
                </a:solidFill>
                <a:latin typeface="+mn-lt"/>
                <a:ea typeface="+mn-ea"/>
              </a:rPr>
              <a:t>EL</a:t>
            </a:r>
            <a:r>
              <a:rPr lang="ja-JP" altLang="en-US" sz="3600" b="1" dirty="0">
                <a:solidFill>
                  <a:srgbClr val="0000FF"/>
                </a:solidFill>
                <a:latin typeface="+mn-lt"/>
                <a:ea typeface="+mn-ea"/>
              </a:rPr>
              <a:t>の駆動方法</a:t>
            </a:r>
          </a:p>
        </p:txBody>
      </p:sp>
      <p:grpSp>
        <p:nvGrpSpPr>
          <p:cNvPr id="604170" name="Group 2"/>
          <p:cNvGrpSpPr>
            <a:grpSpLocks noChangeAspect="1"/>
          </p:cNvGrpSpPr>
          <p:nvPr/>
        </p:nvGrpSpPr>
        <p:grpSpPr bwMode="auto">
          <a:xfrm>
            <a:off x="5029200" y="1524000"/>
            <a:ext cx="3332163" cy="2863850"/>
            <a:chOff x="528" y="2016"/>
            <a:chExt cx="2625" cy="2256"/>
          </a:xfrm>
        </p:grpSpPr>
        <p:sp>
          <p:nvSpPr>
            <p:cNvPr id="604186" name="Rectangle 3" descr="양피지"/>
            <p:cNvSpPr>
              <a:spLocks noChangeAspect="1" noChangeArrowheads="1"/>
            </p:cNvSpPr>
            <p:nvPr/>
          </p:nvSpPr>
          <p:spPr bwMode="auto">
            <a:xfrm>
              <a:off x="528" y="3703"/>
              <a:ext cx="2016" cy="370"/>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endParaRPr kumimoji="1" lang="ja-JP"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87" name="Rectangle 4"/>
            <p:cNvSpPr>
              <a:spLocks noChangeAspect="1" noChangeArrowheads="1"/>
            </p:cNvSpPr>
            <p:nvPr/>
          </p:nvSpPr>
          <p:spPr bwMode="auto">
            <a:xfrm>
              <a:off x="1927" y="3662"/>
              <a:ext cx="494" cy="41"/>
            </a:xfrm>
            <a:prstGeom prst="rect">
              <a:avLst/>
            </a:prstGeom>
            <a:solidFill>
              <a:srgbClr val="FFCCFF"/>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88" name="Freeform 5" descr="20%"/>
            <p:cNvSpPr>
              <a:spLocks noChangeAspect="1"/>
            </p:cNvSpPr>
            <p:nvPr/>
          </p:nvSpPr>
          <p:spPr bwMode="auto">
            <a:xfrm>
              <a:off x="528" y="3579"/>
              <a:ext cx="2016" cy="124"/>
            </a:xfrm>
            <a:custGeom>
              <a:avLst/>
              <a:gdLst>
                <a:gd name="T0" fmla="*/ 0 w 2352"/>
                <a:gd name="T1" fmla="*/ 68 h 144"/>
                <a:gd name="T2" fmla="*/ 755 w 2352"/>
                <a:gd name="T3" fmla="*/ 68 h 144"/>
                <a:gd name="T4" fmla="*/ 755 w 2352"/>
                <a:gd name="T5" fmla="*/ 46 h 144"/>
                <a:gd name="T6" fmla="*/ 1022 w 2352"/>
                <a:gd name="T7" fmla="*/ 46 h 144"/>
                <a:gd name="T8" fmla="*/ 1022 w 2352"/>
                <a:gd name="T9" fmla="*/ 68 h 144"/>
                <a:gd name="T10" fmla="*/ 1088 w 2352"/>
                <a:gd name="T11" fmla="*/ 68 h 144"/>
                <a:gd name="T12" fmla="*/ 1088 w 2352"/>
                <a:gd name="T13" fmla="*/ 22 h 144"/>
                <a:gd name="T14" fmla="*/ 1044 w 2352"/>
                <a:gd name="T15" fmla="*/ 22 h 144"/>
                <a:gd name="T16" fmla="*/ 1022 w 2352"/>
                <a:gd name="T17" fmla="*/ 0 h 144"/>
                <a:gd name="T18" fmla="*/ 733 w 2352"/>
                <a:gd name="T19" fmla="*/ 0 h 144"/>
                <a:gd name="T20" fmla="*/ 715 w 2352"/>
                <a:gd name="T21" fmla="*/ 24 h 144"/>
                <a:gd name="T22" fmla="*/ 0 w 2352"/>
                <a:gd name="T23" fmla="*/ 22 h 144"/>
                <a:gd name="T24" fmla="*/ 0 w 2352"/>
                <a:gd name="T25" fmla="*/ 68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52"/>
                <a:gd name="T40" fmla="*/ 0 h 144"/>
                <a:gd name="T41" fmla="*/ 2352 w 2352"/>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52" h="144">
                  <a:moveTo>
                    <a:pt x="0" y="144"/>
                  </a:moveTo>
                  <a:lnTo>
                    <a:pt x="1632" y="144"/>
                  </a:lnTo>
                  <a:lnTo>
                    <a:pt x="1632" y="96"/>
                  </a:lnTo>
                  <a:lnTo>
                    <a:pt x="2208" y="96"/>
                  </a:lnTo>
                  <a:lnTo>
                    <a:pt x="2208" y="144"/>
                  </a:lnTo>
                  <a:lnTo>
                    <a:pt x="2352" y="144"/>
                  </a:lnTo>
                  <a:lnTo>
                    <a:pt x="2352" y="48"/>
                  </a:lnTo>
                  <a:lnTo>
                    <a:pt x="2256" y="48"/>
                  </a:lnTo>
                  <a:lnTo>
                    <a:pt x="2208" y="0"/>
                  </a:lnTo>
                  <a:lnTo>
                    <a:pt x="1584" y="0"/>
                  </a:lnTo>
                  <a:lnTo>
                    <a:pt x="1545" y="50"/>
                  </a:lnTo>
                  <a:lnTo>
                    <a:pt x="0" y="48"/>
                  </a:lnTo>
                  <a:lnTo>
                    <a:pt x="0" y="144"/>
                  </a:lnTo>
                  <a:close/>
                </a:path>
              </a:pathLst>
            </a:custGeom>
            <a:blipFill dpi="0" rotWithShape="0">
              <a:blip r:embed="rId5"/>
              <a:srcRect/>
              <a:tile tx="0" ty="0" sx="100000" sy="100000" flip="none" algn="tl"/>
            </a:blip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89" name="Rectangle 6"/>
            <p:cNvSpPr>
              <a:spLocks noChangeAspect="1" noChangeArrowheads="1"/>
            </p:cNvSpPr>
            <p:nvPr/>
          </p:nvSpPr>
          <p:spPr bwMode="auto">
            <a:xfrm>
              <a:off x="2091" y="3497"/>
              <a:ext cx="165" cy="82"/>
            </a:xfrm>
            <a:prstGeom prst="rect">
              <a:avLst/>
            </a:prstGeom>
            <a:solidFill>
              <a:schemeClr val="accent1"/>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0" name="Freeform 7"/>
            <p:cNvSpPr>
              <a:spLocks noChangeAspect="1"/>
            </p:cNvSpPr>
            <p:nvPr/>
          </p:nvSpPr>
          <p:spPr bwMode="auto">
            <a:xfrm>
              <a:off x="528" y="3415"/>
              <a:ext cx="2016" cy="205"/>
            </a:xfrm>
            <a:custGeom>
              <a:avLst/>
              <a:gdLst>
                <a:gd name="T0" fmla="*/ 0 w 2352"/>
                <a:gd name="T1" fmla="*/ 108 h 240"/>
                <a:gd name="T2" fmla="*/ 711 w 2352"/>
                <a:gd name="T3" fmla="*/ 108 h 240"/>
                <a:gd name="T4" fmla="*/ 733 w 2352"/>
                <a:gd name="T5" fmla="*/ 88 h 240"/>
                <a:gd name="T6" fmla="*/ 844 w 2352"/>
                <a:gd name="T7" fmla="*/ 88 h 240"/>
                <a:gd name="T8" fmla="*/ 844 w 2352"/>
                <a:gd name="T9" fmla="*/ 44 h 240"/>
                <a:gd name="T10" fmla="*/ 933 w 2352"/>
                <a:gd name="T11" fmla="*/ 44 h 240"/>
                <a:gd name="T12" fmla="*/ 933 w 2352"/>
                <a:gd name="T13" fmla="*/ 88 h 240"/>
                <a:gd name="T14" fmla="*/ 1022 w 2352"/>
                <a:gd name="T15" fmla="*/ 88 h 240"/>
                <a:gd name="T16" fmla="*/ 1044 w 2352"/>
                <a:gd name="T17" fmla="*/ 108 h 240"/>
                <a:gd name="T18" fmla="*/ 1088 w 2352"/>
                <a:gd name="T19" fmla="*/ 108 h 240"/>
                <a:gd name="T20" fmla="*/ 1088 w 2352"/>
                <a:gd name="T21" fmla="*/ 22 h 240"/>
                <a:gd name="T22" fmla="*/ 1066 w 2352"/>
                <a:gd name="T23" fmla="*/ 22 h 240"/>
                <a:gd name="T24" fmla="*/ 1044 w 2352"/>
                <a:gd name="T25" fmla="*/ 0 h 240"/>
                <a:gd name="T26" fmla="*/ 711 w 2352"/>
                <a:gd name="T27" fmla="*/ 0 h 240"/>
                <a:gd name="T28" fmla="*/ 688 w 2352"/>
                <a:gd name="T29" fmla="*/ 22 h 240"/>
                <a:gd name="T30" fmla="*/ 0 w 2352"/>
                <a:gd name="T31" fmla="*/ 22 h 240"/>
                <a:gd name="T32" fmla="*/ 0 w 2352"/>
                <a:gd name="T33" fmla="*/ 108 h 2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52"/>
                <a:gd name="T52" fmla="*/ 0 h 240"/>
                <a:gd name="T53" fmla="*/ 2352 w 2352"/>
                <a:gd name="T54" fmla="*/ 240 h 2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52" h="240">
                  <a:moveTo>
                    <a:pt x="0" y="240"/>
                  </a:moveTo>
                  <a:lnTo>
                    <a:pt x="1536" y="240"/>
                  </a:lnTo>
                  <a:lnTo>
                    <a:pt x="1584" y="192"/>
                  </a:lnTo>
                  <a:lnTo>
                    <a:pt x="1824" y="192"/>
                  </a:lnTo>
                  <a:lnTo>
                    <a:pt x="1824" y="96"/>
                  </a:lnTo>
                  <a:lnTo>
                    <a:pt x="2016" y="96"/>
                  </a:lnTo>
                  <a:lnTo>
                    <a:pt x="2016" y="192"/>
                  </a:lnTo>
                  <a:lnTo>
                    <a:pt x="2208" y="192"/>
                  </a:lnTo>
                  <a:lnTo>
                    <a:pt x="2256" y="240"/>
                  </a:lnTo>
                  <a:lnTo>
                    <a:pt x="2352" y="240"/>
                  </a:lnTo>
                  <a:lnTo>
                    <a:pt x="2352" y="48"/>
                  </a:lnTo>
                  <a:lnTo>
                    <a:pt x="2304" y="48"/>
                  </a:lnTo>
                  <a:lnTo>
                    <a:pt x="2256" y="0"/>
                  </a:lnTo>
                  <a:lnTo>
                    <a:pt x="1536" y="0"/>
                  </a:lnTo>
                  <a:lnTo>
                    <a:pt x="1488" y="48"/>
                  </a:lnTo>
                  <a:lnTo>
                    <a:pt x="0" y="48"/>
                  </a:lnTo>
                  <a:lnTo>
                    <a:pt x="0" y="240"/>
                  </a:lnTo>
                  <a:close/>
                </a:path>
              </a:pathLst>
            </a:custGeom>
            <a:solidFill>
              <a:srgbClr val="FFFFCC"/>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1" name="Freeform 8"/>
            <p:cNvSpPr>
              <a:spLocks noChangeAspect="1"/>
            </p:cNvSpPr>
            <p:nvPr/>
          </p:nvSpPr>
          <p:spPr bwMode="auto">
            <a:xfrm>
              <a:off x="1927" y="3291"/>
              <a:ext cx="164" cy="371"/>
            </a:xfrm>
            <a:custGeom>
              <a:avLst/>
              <a:gdLst>
                <a:gd name="T0" fmla="*/ 32 w 192"/>
                <a:gd name="T1" fmla="*/ 202 h 432"/>
                <a:gd name="T2" fmla="*/ 51 w 192"/>
                <a:gd name="T3" fmla="*/ 202 h 432"/>
                <a:gd name="T4" fmla="*/ 66 w 192"/>
                <a:gd name="T5" fmla="*/ 67 h 432"/>
                <a:gd name="T6" fmla="*/ 88 w 192"/>
                <a:gd name="T7" fmla="*/ 67 h 432"/>
                <a:gd name="T8" fmla="*/ 66 w 192"/>
                <a:gd name="T9" fmla="*/ 0 h 432"/>
                <a:gd name="T10" fmla="*/ 22 w 192"/>
                <a:gd name="T11" fmla="*/ 0 h 432"/>
                <a:gd name="T12" fmla="*/ 0 w 192"/>
                <a:gd name="T13" fmla="*/ 67 h 432"/>
                <a:gd name="T14" fmla="*/ 22 w 192"/>
                <a:gd name="T15" fmla="*/ 67 h 432"/>
                <a:gd name="T16" fmla="*/ 32 w 192"/>
                <a:gd name="T17" fmla="*/ 202 h 4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432"/>
                <a:gd name="T29" fmla="*/ 192 w 192"/>
                <a:gd name="T30" fmla="*/ 432 h 4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432">
                  <a:moveTo>
                    <a:pt x="72" y="432"/>
                  </a:moveTo>
                  <a:lnTo>
                    <a:pt x="112" y="432"/>
                  </a:lnTo>
                  <a:lnTo>
                    <a:pt x="144" y="144"/>
                  </a:lnTo>
                  <a:lnTo>
                    <a:pt x="192" y="144"/>
                  </a:lnTo>
                  <a:lnTo>
                    <a:pt x="144" y="0"/>
                  </a:lnTo>
                  <a:lnTo>
                    <a:pt x="48" y="0"/>
                  </a:lnTo>
                  <a:lnTo>
                    <a:pt x="0" y="144"/>
                  </a:lnTo>
                  <a:lnTo>
                    <a:pt x="48" y="144"/>
                  </a:lnTo>
                  <a:lnTo>
                    <a:pt x="72" y="432"/>
                  </a:lnTo>
                  <a:close/>
                </a:path>
              </a:pathLst>
            </a:custGeom>
            <a:solidFill>
              <a:schemeClr val="bg2"/>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2" name="Freeform 9"/>
            <p:cNvSpPr>
              <a:spLocks noChangeAspect="1"/>
            </p:cNvSpPr>
            <p:nvPr/>
          </p:nvSpPr>
          <p:spPr bwMode="auto">
            <a:xfrm>
              <a:off x="2256" y="3291"/>
              <a:ext cx="165" cy="371"/>
            </a:xfrm>
            <a:custGeom>
              <a:avLst/>
              <a:gdLst>
                <a:gd name="T0" fmla="*/ 34 w 192"/>
                <a:gd name="T1" fmla="*/ 202 h 432"/>
                <a:gd name="T2" fmla="*/ 52 w 192"/>
                <a:gd name="T3" fmla="*/ 202 h 432"/>
                <a:gd name="T4" fmla="*/ 68 w 192"/>
                <a:gd name="T5" fmla="*/ 67 h 432"/>
                <a:gd name="T6" fmla="*/ 90 w 192"/>
                <a:gd name="T7" fmla="*/ 67 h 432"/>
                <a:gd name="T8" fmla="*/ 68 w 192"/>
                <a:gd name="T9" fmla="*/ 0 h 432"/>
                <a:gd name="T10" fmla="*/ 22 w 192"/>
                <a:gd name="T11" fmla="*/ 0 h 432"/>
                <a:gd name="T12" fmla="*/ 0 w 192"/>
                <a:gd name="T13" fmla="*/ 67 h 432"/>
                <a:gd name="T14" fmla="*/ 22 w 192"/>
                <a:gd name="T15" fmla="*/ 67 h 432"/>
                <a:gd name="T16" fmla="*/ 34 w 192"/>
                <a:gd name="T17" fmla="*/ 202 h 4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432"/>
                <a:gd name="T29" fmla="*/ 192 w 192"/>
                <a:gd name="T30" fmla="*/ 432 h 4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432">
                  <a:moveTo>
                    <a:pt x="72" y="432"/>
                  </a:moveTo>
                  <a:lnTo>
                    <a:pt x="112" y="432"/>
                  </a:lnTo>
                  <a:lnTo>
                    <a:pt x="144" y="144"/>
                  </a:lnTo>
                  <a:lnTo>
                    <a:pt x="192" y="144"/>
                  </a:lnTo>
                  <a:lnTo>
                    <a:pt x="144" y="0"/>
                  </a:lnTo>
                  <a:lnTo>
                    <a:pt x="48" y="0"/>
                  </a:lnTo>
                  <a:lnTo>
                    <a:pt x="0" y="144"/>
                  </a:lnTo>
                  <a:lnTo>
                    <a:pt x="48" y="144"/>
                  </a:lnTo>
                  <a:lnTo>
                    <a:pt x="72" y="432"/>
                  </a:lnTo>
                  <a:close/>
                </a:path>
              </a:pathLst>
            </a:custGeom>
            <a:solidFill>
              <a:schemeClr val="bg2"/>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3" name="Freeform 10"/>
            <p:cNvSpPr>
              <a:spLocks noChangeAspect="1"/>
            </p:cNvSpPr>
            <p:nvPr/>
          </p:nvSpPr>
          <p:spPr bwMode="auto">
            <a:xfrm>
              <a:off x="528" y="3168"/>
              <a:ext cx="2016" cy="288"/>
            </a:xfrm>
            <a:custGeom>
              <a:avLst/>
              <a:gdLst>
                <a:gd name="T0" fmla="*/ 0 w 2352"/>
                <a:gd name="T1" fmla="*/ 156 h 336"/>
                <a:gd name="T2" fmla="*/ 688 w 2352"/>
                <a:gd name="T3" fmla="*/ 156 h 336"/>
                <a:gd name="T4" fmla="*/ 711 w 2352"/>
                <a:gd name="T5" fmla="*/ 134 h 336"/>
                <a:gd name="T6" fmla="*/ 755 w 2352"/>
                <a:gd name="T7" fmla="*/ 134 h 336"/>
                <a:gd name="T8" fmla="*/ 777 w 2352"/>
                <a:gd name="T9" fmla="*/ 66 h 336"/>
                <a:gd name="T10" fmla="*/ 822 w 2352"/>
                <a:gd name="T11" fmla="*/ 66 h 336"/>
                <a:gd name="T12" fmla="*/ 844 w 2352"/>
                <a:gd name="T13" fmla="*/ 134 h 336"/>
                <a:gd name="T14" fmla="*/ 933 w 2352"/>
                <a:gd name="T15" fmla="*/ 134 h 336"/>
                <a:gd name="T16" fmla="*/ 954 w 2352"/>
                <a:gd name="T17" fmla="*/ 66 h 336"/>
                <a:gd name="T18" fmla="*/ 999 w 2352"/>
                <a:gd name="T19" fmla="*/ 66 h 336"/>
                <a:gd name="T20" fmla="*/ 1022 w 2352"/>
                <a:gd name="T21" fmla="*/ 134 h 336"/>
                <a:gd name="T22" fmla="*/ 1044 w 2352"/>
                <a:gd name="T23" fmla="*/ 134 h 336"/>
                <a:gd name="T24" fmla="*/ 1066 w 2352"/>
                <a:gd name="T25" fmla="*/ 156 h 336"/>
                <a:gd name="T26" fmla="*/ 1088 w 2352"/>
                <a:gd name="T27" fmla="*/ 156 h 336"/>
                <a:gd name="T28" fmla="*/ 1088 w 2352"/>
                <a:gd name="T29" fmla="*/ 0 h 336"/>
                <a:gd name="T30" fmla="*/ 0 w 2352"/>
                <a:gd name="T31" fmla="*/ 0 h 336"/>
                <a:gd name="T32" fmla="*/ 0 w 2352"/>
                <a:gd name="T33" fmla="*/ 156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52"/>
                <a:gd name="T52" fmla="*/ 0 h 336"/>
                <a:gd name="T53" fmla="*/ 2352 w 2352"/>
                <a:gd name="T54" fmla="*/ 336 h 3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52" h="336">
                  <a:moveTo>
                    <a:pt x="0" y="336"/>
                  </a:moveTo>
                  <a:lnTo>
                    <a:pt x="1488" y="336"/>
                  </a:lnTo>
                  <a:lnTo>
                    <a:pt x="1536" y="288"/>
                  </a:lnTo>
                  <a:lnTo>
                    <a:pt x="1632" y="288"/>
                  </a:lnTo>
                  <a:lnTo>
                    <a:pt x="1680" y="144"/>
                  </a:lnTo>
                  <a:lnTo>
                    <a:pt x="1776" y="144"/>
                  </a:lnTo>
                  <a:lnTo>
                    <a:pt x="1824" y="288"/>
                  </a:lnTo>
                  <a:lnTo>
                    <a:pt x="2016" y="288"/>
                  </a:lnTo>
                  <a:lnTo>
                    <a:pt x="2064" y="144"/>
                  </a:lnTo>
                  <a:lnTo>
                    <a:pt x="2160" y="144"/>
                  </a:lnTo>
                  <a:lnTo>
                    <a:pt x="2208" y="288"/>
                  </a:lnTo>
                  <a:lnTo>
                    <a:pt x="2256" y="288"/>
                  </a:lnTo>
                  <a:lnTo>
                    <a:pt x="2304" y="336"/>
                  </a:lnTo>
                  <a:lnTo>
                    <a:pt x="2352" y="336"/>
                  </a:lnTo>
                  <a:lnTo>
                    <a:pt x="2352" y="0"/>
                  </a:lnTo>
                  <a:lnTo>
                    <a:pt x="0" y="0"/>
                  </a:lnTo>
                  <a:lnTo>
                    <a:pt x="0" y="336"/>
                  </a:lnTo>
                  <a:close/>
                </a:path>
              </a:pathLst>
            </a:custGeom>
            <a:solidFill>
              <a:srgbClr val="CCFFCC"/>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4" name="Freeform 11"/>
            <p:cNvSpPr>
              <a:spLocks noChangeAspect="1"/>
            </p:cNvSpPr>
            <p:nvPr/>
          </p:nvSpPr>
          <p:spPr bwMode="auto">
            <a:xfrm>
              <a:off x="693" y="3127"/>
              <a:ext cx="1563" cy="164"/>
            </a:xfrm>
            <a:custGeom>
              <a:avLst/>
              <a:gdLst>
                <a:gd name="T0" fmla="*/ 688 w 1824"/>
                <a:gd name="T1" fmla="*/ 88 h 192"/>
                <a:gd name="T2" fmla="*/ 665 w 1824"/>
                <a:gd name="T3" fmla="*/ 22 h 192"/>
                <a:gd name="T4" fmla="*/ 0 w 1824"/>
                <a:gd name="T5" fmla="*/ 22 h 192"/>
                <a:gd name="T6" fmla="*/ 0 w 1824"/>
                <a:gd name="T7" fmla="*/ 0 h 192"/>
                <a:gd name="T8" fmla="*/ 676 w 1824"/>
                <a:gd name="T9" fmla="*/ 0 h 192"/>
                <a:gd name="T10" fmla="*/ 699 w 1824"/>
                <a:gd name="T11" fmla="*/ 67 h 192"/>
                <a:gd name="T12" fmla="*/ 719 w 1824"/>
                <a:gd name="T13" fmla="*/ 67 h 192"/>
                <a:gd name="T14" fmla="*/ 740 w 1824"/>
                <a:gd name="T15" fmla="*/ 0 h 192"/>
                <a:gd name="T16" fmla="*/ 842 w 1824"/>
                <a:gd name="T17" fmla="*/ 0 h 192"/>
                <a:gd name="T18" fmla="*/ 842 w 1824"/>
                <a:gd name="T19" fmla="*/ 22 h 192"/>
                <a:gd name="T20" fmla="*/ 754 w 1824"/>
                <a:gd name="T21" fmla="*/ 22 h 192"/>
                <a:gd name="T22" fmla="*/ 732 w 1824"/>
                <a:gd name="T23" fmla="*/ 88 h 192"/>
                <a:gd name="T24" fmla="*/ 688 w 1824"/>
                <a:gd name="T25" fmla="*/ 88 h 1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4"/>
                <a:gd name="T40" fmla="*/ 0 h 192"/>
                <a:gd name="T41" fmla="*/ 1824 w 1824"/>
                <a:gd name="T42" fmla="*/ 192 h 1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4" h="192">
                  <a:moveTo>
                    <a:pt x="1488" y="192"/>
                  </a:moveTo>
                  <a:lnTo>
                    <a:pt x="1440" y="48"/>
                  </a:lnTo>
                  <a:lnTo>
                    <a:pt x="0" y="48"/>
                  </a:lnTo>
                  <a:lnTo>
                    <a:pt x="0" y="0"/>
                  </a:lnTo>
                  <a:lnTo>
                    <a:pt x="1464" y="0"/>
                  </a:lnTo>
                  <a:lnTo>
                    <a:pt x="1512" y="148"/>
                  </a:lnTo>
                  <a:lnTo>
                    <a:pt x="1556" y="148"/>
                  </a:lnTo>
                  <a:lnTo>
                    <a:pt x="1600" y="0"/>
                  </a:lnTo>
                  <a:lnTo>
                    <a:pt x="1824" y="0"/>
                  </a:lnTo>
                  <a:lnTo>
                    <a:pt x="1824" y="48"/>
                  </a:lnTo>
                  <a:lnTo>
                    <a:pt x="1632" y="48"/>
                  </a:lnTo>
                  <a:lnTo>
                    <a:pt x="1584" y="192"/>
                  </a:lnTo>
                  <a:lnTo>
                    <a:pt x="1488" y="192"/>
                  </a:lnTo>
                  <a:close/>
                </a:path>
              </a:pathLst>
            </a:custGeom>
            <a:solidFill>
              <a:srgbClr val="FFCC99"/>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5" name="Freeform 12"/>
            <p:cNvSpPr>
              <a:spLocks noChangeAspect="1"/>
            </p:cNvSpPr>
            <p:nvPr/>
          </p:nvSpPr>
          <p:spPr bwMode="auto">
            <a:xfrm>
              <a:off x="528" y="2962"/>
              <a:ext cx="288" cy="206"/>
            </a:xfrm>
            <a:custGeom>
              <a:avLst/>
              <a:gdLst>
                <a:gd name="T0" fmla="*/ 156 w 336"/>
                <a:gd name="T1" fmla="*/ 90 h 240"/>
                <a:gd name="T2" fmla="*/ 111 w 336"/>
                <a:gd name="T3" fmla="*/ 0 h 240"/>
                <a:gd name="T4" fmla="*/ 0 w 336"/>
                <a:gd name="T5" fmla="*/ 0 h 240"/>
                <a:gd name="T6" fmla="*/ 0 w 336"/>
                <a:gd name="T7" fmla="*/ 112 h 240"/>
                <a:gd name="T8" fmla="*/ 89 w 336"/>
                <a:gd name="T9" fmla="*/ 112 h 240"/>
                <a:gd name="T10" fmla="*/ 89 w 336"/>
                <a:gd name="T11" fmla="*/ 90 h 240"/>
                <a:gd name="T12" fmla="*/ 156 w 336"/>
                <a:gd name="T13" fmla="*/ 90 h 240"/>
                <a:gd name="T14" fmla="*/ 0 60000 65536"/>
                <a:gd name="T15" fmla="*/ 0 60000 65536"/>
                <a:gd name="T16" fmla="*/ 0 60000 65536"/>
                <a:gd name="T17" fmla="*/ 0 60000 65536"/>
                <a:gd name="T18" fmla="*/ 0 60000 65536"/>
                <a:gd name="T19" fmla="*/ 0 60000 65536"/>
                <a:gd name="T20" fmla="*/ 0 60000 65536"/>
                <a:gd name="T21" fmla="*/ 0 w 336"/>
                <a:gd name="T22" fmla="*/ 0 h 240"/>
                <a:gd name="T23" fmla="*/ 336 w 336"/>
                <a:gd name="T24" fmla="*/ 240 h 2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40">
                  <a:moveTo>
                    <a:pt x="336" y="192"/>
                  </a:moveTo>
                  <a:lnTo>
                    <a:pt x="240" y="0"/>
                  </a:lnTo>
                  <a:lnTo>
                    <a:pt x="0" y="0"/>
                  </a:lnTo>
                  <a:lnTo>
                    <a:pt x="0" y="240"/>
                  </a:lnTo>
                  <a:lnTo>
                    <a:pt x="192" y="240"/>
                  </a:lnTo>
                  <a:lnTo>
                    <a:pt x="192" y="192"/>
                  </a:lnTo>
                  <a:lnTo>
                    <a:pt x="336" y="192"/>
                  </a:lnTo>
                  <a:close/>
                </a:path>
              </a:pathLst>
            </a:custGeom>
            <a:solidFill>
              <a:srgbClr val="CC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6" name="Freeform 13"/>
            <p:cNvSpPr>
              <a:spLocks noChangeAspect="1"/>
            </p:cNvSpPr>
            <p:nvPr/>
          </p:nvSpPr>
          <p:spPr bwMode="auto">
            <a:xfrm>
              <a:off x="1845" y="2962"/>
              <a:ext cx="699" cy="288"/>
            </a:xfrm>
            <a:custGeom>
              <a:avLst/>
              <a:gdLst>
                <a:gd name="T0" fmla="*/ 0 w 816"/>
                <a:gd name="T1" fmla="*/ 89 h 336"/>
                <a:gd name="T2" fmla="*/ 44 w 816"/>
                <a:gd name="T3" fmla="*/ 0 h 336"/>
                <a:gd name="T4" fmla="*/ 376 w 816"/>
                <a:gd name="T5" fmla="*/ 0 h 336"/>
                <a:gd name="T6" fmla="*/ 376 w 816"/>
                <a:gd name="T7" fmla="*/ 111 h 336"/>
                <a:gd name="T8" fmla="*/ 222 w 816"/>
                <a:gd name="T9" fmla="*/ 111 h 336"/>
                <a:gd name="T10" fmla="*/ 222 w 816"/>
                <a:gd name="T11" fmla="*/ 89 h 336"/>
                <a:gd name="T12" fmla="*/ 118 w 816"/>
                <a:gd name="T13" fmla="*/ 89 h 336"/>
                <a:gd name="T14" fmla="*/ 95 w 816"/>
                <a:gd name="T15" fmla="*/ 156 h 336"/>
                <a:gd name="T16" fmla="*/ 77 w 816"/>
                <a:gd name="T17" fmla="*/ 156 h 336"/>
                <a:gd name="T18" fmla="*/ 57 w 816"/>
                <a:gd name="T19" fmla="*/ 89 h 336"/>
                <a:gd name="T20" fmla="*/ 0 w 816"/>
                <a:gd name="T21" fmla="*/ 89 h 3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6"/>
                <a:gd name="T34" fmla="*/ 0 h 336"/>
                <a:gd name="T35" fmla="*/ 816 w 816"/>
                <a:gd name="T36" fmla="*/ 336 h 3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6" h="336">
                  <a:moveTo>
                    <a:pt x="0" y="192"/>
                  </a:moveTo>
                  <a:lnTo>
                    <a:pt x="96" y="0"/>
                  </a:lnTo>
                  <a:lnTo>
                    <a:pt x="816" y="0"/>
                  </a:lnTo>
                  <a:lnTo>
                    <a:pt x="816" y="240"/>
                  </a:lnTo>
                  <a:lnTo>
                    <a:pt x="480" y="240"/>
                  </a:lnTo>
                  <a:lnTo>
                    <a:pt x="480" y="192"/>
                  </a:lnTo>
                  <a:lnTo>
                    <a:pt x="256" y="192"/>
                  </a:lnTo>
                  <a:lnTo>
                    <a:pt x="208" y="336"/>
                  </a:lnTo>
                  <a:lnTo>
                    <a:pt x="168" y="336"/>
                  </a:lnTo>
                  <a:lnTo>
                    <a:pt x="124" y="192"/>
                  </a:lnTo>
                  <a:lnTo>
                    <a:pt x="0" y="192"/>
                  </a:lnTo>
                  <a:close/>
                </a:path>
              </a:pathLst>
            </a:custGeom>
            <a:solidFill>
              <a:srgbClr val="CC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7" name="Freeform 14"/>
            <p:cNvSpPr>
              <a:spLocks noChangeAspect="1"/>
            </p:cNvSpPr>
            <p:nvPr/>
          </p:nvSpPr>
          <p:spPr bwMode="auto">
            <a:xfrm>
              <a:off x="528" y="2880"/>
              <a:ext cx="2016" cy="247"/>
            </a:xfrm>
            <a:custGeom>
              <a:avLst/>
              <a:gdLst>
                <a:gd name="T0" fmla="*/ 0 w 2352"/>
                <a:gd name="T1" fmla="*/ 44 h 288"/>
                <a:gd name="T2" fmla="*/ 111 w 2352"/>
                <a:gd name="T3" fmla="*/ 44 h 288"/>
                <a:gd name="T4" fmla="*/ 156 w 2352"/>
                <a:gd name="T5" fmla="*/ 134 h 288"/>
                <a:gd name="T6" fmla="*/ 711 w 2352"/>
                <a:gd name="T7" fmla="*/ 134 h 288"/>
                <a:gd name="T8" fmla="*/ 755 w 2352"/>
                <a:gd name="T9" fmla="*/ 44 h 288"/>
                <a:gd name="T10" fmla="*/ 1088 w 2352"/>
                <a:gd name="T11" fmla="*/ 44 h 288"/>
                <a:gd name="T12" fmla="*/ 1088 w 2352"/>
                <a:gd name="T13" fmla="*/ 0 h 288"/>
                <a:gd name="T14" fmla="*/ 733 w 2352"/>
                <a:gd name="T15" fmla="*/ 0 h 288"/>
                <a:gd name="T16" fmla="*/ 688 w 2352"/>
                <a:gd name="T17" fmla="*/ 90 h 288"/>
                <a:gd name="T18" fmla="*/ 177 w 2352"/>
                <a:gd name="T19" fmla="*/ 90 h 288"/>
                <a:gd name="T20" fmla="*/ 134 w 2352"/>
                <a:gd name="T21" fmla="*/ 0 h 288"/>
                <a:gd name="T22" fmla="*/ 0 w 2352"/>
                <a:gd name="T23" fmla="*/ 0 h 288"/>
                <a:gd name="T24" fmla="*/ 0 w 2352"/>
                <a:gd name="T25" fmla="*/ 44 h 2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52"/>
                <a:gd name="T40" fmla="*/ 0 h 288"/>
                <a:gd name="T41" fmla="*/ 2352 w 2352"/>
                <a:gd name="T42" fmla="*/ 288 h 28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52" h="288">
                  <a:moveTo>
                    <a:pt x="0" y="96"/>
                  </a:moveTo>
                  <a:lnTo>
                    <a:pt x="240" y="96"/>
                  </a:lnTo>
                  <a:lnTo>
                    <a:pt x="336" y="288"/>
                  </a:lnTo>
                  <a:lnTo>
                    <a:pt x="1536" y="288"/>
                  </a:lnTo>
                  <a:lnTo>
                    <a:pt x="1632" y="96"/>
                  </a:lnTo>
                  <a:lnTo>
                    <a:pt x="2352" y="96"/>
                  </a:lnTo>
                  <a:lnTo>
                    <a:pt x="2352" y="0"/>
                  </a:lnTo>
                  <a:lnTo>
                    <a:pt x="1584" y="0"/>
                  </a:lnTo>
                  <a:lnTo>
                    <a:pt x="1488" y="192"/>
                  </a:lnTo>
                  <a:lnTo>
                    <a:pt x="384" y="192"/>
                  </a:lnTo>
                  <a:lnTo>
                    <a:pt x="288" y="0"/>
                  </a:lnTo>
                  <a:lnTo>
                    <a:pt x="0" y="0"/>
                  </a:lnTo>
                  <a:lnTo>
                    <a:pt x="0" y="96"/>
                  </a:lnTo>
                  <a:close/>
                </a:path>
              </a:pathLst>
            </a:custGeom>
            <a:solidFill>
              <a:srgbClr val="3399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8" name="AutoShape 15"/>
            <p:cNvSpPr>
              <a:spLocks noChangeAspect="1" noChangeArrowheads="1"/>
            </p:cNvSpPr>
            <p:nvPr/>
          </p:nvSpPr>
          <p:spPr bwMode="auto">
            <a:xfrm>
              <a:off x="1886" y="3209"/>
              <a:ext cx="576" cy="617"/>
            </a:xfrm>
            <a:prstGeom prst="roundRect">
              <a:avLst>
                <a:gd name="adj" fmla="val 16667"/>
              </a:avLst>
            </a:prstGeom>
            <a:noFill/>
            <a:ln w="19050">
              <a:solidFill>
                <a:srgbClr val="FF0000"/>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99" name="Freeform 16"/>
            <p:cNvSpPr>
              <a:spLocks noChangeAspect="1"/>
            </p:cNvSpPr>
            <p:nvPr/>
          </p:nvSpPr>
          <p:spPr bwMode="auto">
            <a:xfrm>
              <a:off x="528" y="2757"/>
              <a:ext cx="2016" cy="288"/>
            </a:xfrm>
            <a:custGeom>
              <a:avLst/>
              <a:gdLst>
                <a:gd name="T0" fmla="*/ 0 w 2352"/>
                <a:gd name="T1" fmla="*/ 66 h 336"/>
                <a:gd name="T2" fmla="*/ 134 w 2352"/>
                <a:gd name="T3" fmla="*/ 66 h 336"/>
                <a:gd name="T4" fmla="*/ 177 w 2352"/>
                <a:gd name="T5" fmla="*/ 156 h 336"/>
                <a:gd name="T6" fmla="*/ 688 w 2352"/>
                <a:gd name="T7" fmla="*/ 156 h 336"/>
                <a:gd name="T8" fmla="*/ 733 w 2352"/>
                <a:gd name="T9" fmla="*/ 66 h 336"/>
                <a:gd name="T10" fmla="*/ 1088 w 2352"/>
                <a:gd name="T11" fmla="*/ 66 h 336"/>
                <a:gd name="T12" fmla="*/ 1088 w 2352"/>
                <a:gd name="T13" fmla="*/ 0 h 336"/>
                <a:gd name="T14" fmla="*/ 688 w 2352"/>
                <a:gd name="T15" fmla="*/ 0 h 336"/>
                <a:gd name="T16" fmla="*/ 645 w 2352"/>
                <a:gd name="T17" fmla="*/ 89 h 336"/>
                <a:gd name="T18" fmla="*/ 222 w 2352"/>
                <a:gd name="T19" fmla="*/ 89 h 336"/>
                <a:gd name="T20" fmla="*/ 177 w 2352"/>
                <a:gd name="T21" fmla="*/ 0 h 336"/>
                <a:gd name="T22" fmla="*/ 0 w 2352"/>
                <a:gd name="T23" fmla="*/ 0 h 336"/>
                <a:gd name="T24" fmla="*/ 0 w 2352"/>
                <a:gd name="T25" fmla="*/ 66 h 3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52"/>
                <a:gd name="T40" fmla="*/ 0 h 336"/>
                <a:gd name="T41" fmla="*/ 2352 w 2352"/>
                <a:gd name="T42" fmla="*/ 336 h 3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52" h="336">
                  <a:moveTo>
                    <a:pt x="0" y="144"/>
                  </a:moveTo>
                  <a:lnTo>
                    <a:pt x="288" y="144"/>
                  </a:lnTo>
                  <a:lnTo>
                    <a:pt x="384" y="336"/>
                  </a:lnTo>
                  <a:lnTo>
                    <a:pt x="1488" y="336"/>
                  </a:lnTo>
                  <a:lnTo>
                    <a:pt x="1584" y="144"/>
                  </a:lnTo>
                  <a:lnTo>
                    <a:pt x="2352" y="144"/>
                  </a:lnTo>
                  <a:lnTo>
                    <a:pt x="2352" y="0"/>
                  </a:lnTo>
                  <a:lnTo>
                    <a:pt x="1488" y="0"/>
                  </a:lnTo>
                  <a:lnTo>
                    <a:pt x="1392" y="192"/>
                  </a:lnTo>
                  <a:lnTo>
                    <a:pt x="480" y="192"/>
                  </a:lnTo>
                  <a:lnTo>
                    <a:pt x="384" y="0"/>
                  </a:lnTo>
                  <a:lnTo>
                    <a:pt x="0" y="0"/>
                  </a:lnTo>
                  <a:lnTo>
                    <a:pt x="0" y="144"/>
                  </a:lnTo>
                  <a:close/>
                </a:path>
              </a:pathLst>
            </a:custGeom>
            <a:solidFill>
              <a:srgbClr val="C0C0C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00" name="Rectangle 17"/>
            <p:cNvSpPr>
              <a:spLocks noChangeAspect="1" noChangeArrowheads="1"/>
            </p:cNvSpPr>
            <p:nvPr/>
          </p:nvSpPr>
          <p:spPr bwMode="auto">
            <a:xfrm>
              <a:off x="528" y="2304"/>
              <a:ext cx="2016" cy="123"/>
            </a:xfrm>
            <a:prstGeom prst="rect">
              <a:avLst/>
            </a:prstGeom>
            <a:solidFill>
              <a:srgbClr val="CCECFF">
                <a:alpha val="50195"/>
              </a:srgbClr>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酸素ゲッター</a:t>
              </a:r>
              <a:endParaRPr kumimoji="1" lang="en-US" altLang="ko-KR" sz="9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01" name="Rectangle 18"/>
            <p:cNvSpPr>
              <a:spLocks noChangeAspect="1" noChangeArrowheads="1"/>
            </p:cNvSpPr>
            <p:nvPr/>
          </p:nvSpPr>
          <p:spPr bwMode="auto">
            <a:xfrm>
              <a:off x="528" y="2016"/>
              <a:ext cx="2016" cy="288"/>
            </a:xfrm>
            <a:prstGeom prst="rect">
              <a:avLst/>
            </a:prstGeom>
            <a:solidFill>
              <a:srgbClr val="C0C0C0"/>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保護層</a:t>
              </a:r>
              <a:endParaRPr kumimoji="1" lang="en-US" altLang="ko-KR"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02" name="AutoShape 19"/>
            <p:cNvSpPr>
              <a:spLocks noChangeAspect="1" noChangeArrowheads="1"/>
            </p:cNvSpPr>
            <p:nvPr/>
          </p:nvSpPr>
          <p:spPr bwMode="auto">
            <a:xfrm flipV="1">
              <a:off x="1152" y="3072"/>
              <a:ext cx="432" cy="1200"/>
            </a:xfrm>
            <a:prstGeom prst="upArrow">
              <a:avLst>
                <a:gd name="adj1" fmla="val 50000"/>
                <a:gd name="adj2" fmla="val 69444"/>
              </a:avLst>
            </a:prstGeom>
            <a:solidFill>
              <a:srgbClr val="66CCFF">
                <a:alpha val="50195"/>
              </a:srgbClr>
            </a:solidFill>
            <a:ln w="9525">
              <a:solidFill>
                <a:schemeClr val="tx1"/>
              </a:solidFill>
              <a:miter lim="800000"/>
              <a:headEnd/>
              <a:tailEnd/>
            </a:ln>
          </p:spPr>
          <p:txBody>
            <a:bodyPr rot="10800000" vert="eaVert"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03" name="Text Box 20"/>
            <p:cNvSpPr txBox="1">
              <a:spLocks noChangeAspect="1" noChangeArrowheads="1"/>
            </p:cNvSpPr>
            <p:nvPr/>
          </p:nvSpPr>
          <p:spPr bwMode="auto">
            <a:xfrm>
              <a:off x="1817" y="3787"/>
              <a:ext cx="1336" cy="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トランジスタ</a:t>
              </a:r>
              <a:endParaRPr kumimoji="1" lang="en-US" altLang="ko-KR"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04" name="Text Box 21"/>
            <p:cNvSpPr txBox="1">
              <a:spLocks noChangeAspect="1" noChangeArrowheads="1"/>
            </p:cNvSpPr>
            <p:nvPr/>
          </p:nvSpPr>
          <p:spPr bwMode="auto">
            <a:xfrm>
              <a:off x="528" y="3234"/>
              <a:ext cx="630"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平坦化層</a:t>
              </a:r>
              <a:endParaRPr kumimoji="1" lang="en-US" altLang="ko-KR"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05" name="Line 22"/>
            <p:cNvSpPr>
              <a:spLocks noChangeAspect="1" noChangeShapeType="1"/>
            </p:cNvSpPr>
            <p:nvPr/>
          </p:nvSpPr>
          <p:spPr bwMode="auto">
            <a:xfrm>
              <a:off x="2544" y="2400"/>
              <a:ext cx="0" cy="432"/>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06" name="Line 23"/>
            <p:cNvSpPr>
              <a:spLocks noChangeAspect="1" noChangeShapeType="1"/>
            </p:cNvSpPr>
            <p:nvPr/>
          </p:nvSpPr>
          <p:spPr bwMode="auto">
            <a:xfrm>
              <a:off x="528" y="2400"/>
              <a:ext cx="0" cy="432"/>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07" name="Text Box 24"/>
            <p:cNvSpPr txBox="1">
              <a:spLocks noChangeAspect="1" noChangeArrowheads="1"/>
            </p:cNvSpPr>
            <p:nvPr/>
          </p:nvSpPr>
          <p:spPr bwMode="auto">
            <a:xfrm>
              <a:off x="1823" y="2514"/>
              <a:ext cx="752"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3333CC"/>
                  </a:solidFill>
                  <a:effectLst/>
                  <a:uLnTx/>
                  <a:uFillTx/>
                  <a:latin typeface="Times New Roman" panose="02020603050405020304" pitchFamily="18" charset="0"/>
                  <a:ea typeface="ＭＳ Ｐゴシック" panose="020B0600070205080204" pitchFamily="50" charset="-128"/>
                  <a:cs typeface="+mn-cs"/>
                </a:rPr>
                <a:t>不活性ガス</a:t>
              </a:r>
              <a:endParaRPr kumimoji="1" lang="en-US" altLang="ko-KR" sz="1200" b="0" i="0" u="none" strike="noStrike" kern="1200" cap="none" spc="0" normalizeH="0" baseline="0" noProof="0">
                <a:ln>
                  <a:noFill/>
                </a:ln>
                <a:solidFill>
                  <a:srgbClr val="3333CC"/>
                </a:solidFill>
                <a:effectLst/>
                <a:uLnTx/>
                <a:uFillTx/>
                <a:latin typeface="Times New Roman" panose="02020603050405020304" pitchFamily="18" charset="0"/>
                <a:ea typeface="ＭＳ Ｐゴシック" panose="020B0600070205080204" pitchFamily="50" charset="-128"/>
                <a:cs typeface="+mn-cs"/>
              </a:endParaRPr>
            </a:p>
          </p:txBody>
        </p:sp>
        <p:sp>
          <p:nvSpPr>
            <p:cNvPr id="604208" name="Text Box 25"/>
            <p:cNvSpPr txBox="1">
              <a:spLocks noChangeAspect="1" noChangeArrowheads="1"/>
            </p:cNvSpPr>
            <p:nvPr/>
          </p:nvSpPr>
          <p:spPr bwMode="auto">
            <a:xfrm>
              <a:off x="858" y="2474"/>
              <a:ext cx="388"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電極</a:t>
              </a:r>
              <a:endParaRPr kumimoji="1" lang="en-US" altLang="ko-KR"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209" name="Line 26"/>
            <p:cNvSpPr>
              <a:spLocks noChangeAspect="1" noChangeShapeType="1"/>
            </p:cNvSpPr>
            <p:nvPr/>
          </p:nvSpPr>
          <p:spPr bwMode="auto">
            <a:xfrm flipH="1">
              <a:off x="864" y="2640"/>
              <a:ext cx="192" cy="24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604171" name="Text Box 27"/>
          <p:cNvSpPr txBox="1">
            <a:spLocks noChangeAspect="1" noChangeArrowheads="1"/>
          </p:cNvSpPr>
          <p:nvPr/>
        </p:nvSpPr>
        <p:spPr bwMode="auto">
          <a:xfrm>
            <a:off x="8148638" y="3124200"/>
            <a:ext cx="4921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電極</a:t>
            </a:r>
            <a:endParaRPr kumimoji="1" lang="en-US" altLang="ko-KR" sz="1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72" name="Text Box 28"/>
          <p:cNvSpPr txBox="1">
            <a:spLocks noChangeAspect="1" noChangeArrowheads="1"/>
          </p:cNvSpPr>
          <p:nvPr/>
        </p:nvSpPr>
        <p:spPr bwMode="auto">
          <a:xfrm>
            <a:off x="7920038" y="2605088"/>
            <a:ext cx="954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有機半導体</a:t>
            </a:r>
            <a:endParaRPr kumimoji="1" lang="en-US" altLang="ko-KR" sz="12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73" name="Line 29"/>
          <p:cNvSpPr>
            <a:spLocks noChangeAspect="1" noChangeShapeType="1"/>
          </p:cNvSpPr>
          <p:nvPr/>
        </p:nvSpPr>
        <p:spPr bwMode="auto">
          <a:xfrm flipH="1" flipV="1">
            <a:off x="7588250" y="2684463"/>
            <a:ext cx="403225" cy="58737"/>
          </a:xfrm>
          <a:prstGeom prst="line">
            <a:avLst/>
          </a:prstGeom>
          <a:noFill/>
          <a:ln w="12700">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74" name="Line 30"/>
          <p:cNvSpPr>
            <a:spLocks noChangeShapeType="1"/>
          </p:cNvSpPr>
          <p:nvPr/>
        </p:nvSpPr>
        <p:spPr bwMode="auto">
          <a:xfrm flipH="1" flipV="1">
            <a:off x="7223125" y="2963863"/>
            <a:ext cx="974725" cy="312737"/>
          </a:xfrm>
          <a:prstGeom prst="line">
            <a:avLst/>
          </a:prstGeom>
          <a:noFill/>
          <a:ln w="9525">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75" name="Line 31"/>
          <p:cNvSpPr>
            <a:spLocks noChangeShapeType="1"/>
          </p:cNvSpPr>
          <p:nvPr/>
        </p:nvSpPr>
        <p:spPr bwMode="auto">
          <a:xfrm flipH="1">
            <a:off x="6927850" y="4699000"/>
            <a:ext cx="454025" cy="228600"/>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76" name="Text Box 32"/>
          <p:cNvSpPr txBox="1">
            <a:spLocks noChangeArrowheads="1"/>
          </p:cNvSpPr>
          <p:nvPr/>
        </p:nvSpPr>
        <p:spPr bwMode="auto">
          <a:xfrm>
            <a:off x="6740525" y="4305300"/>
            <a:ext cx="2314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1"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トランジスタ回路</a:t>
            </a:r>
            <a:endParaRPr kumimoji="1" lang="en-US" altLang="ko-KR"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grpSp>
        <p:nvGrpSpPr>
          <p:cNvPr id="604177" name="Group 33"/>
          <p:cNvGrpSpPr>
            <a:grpSpLocks/>
          </p:cNvGrpSpPr>
          <p:nvPr/>
        </p:nvGrpSpPr>
        <p:grpSpPr bwMode="auto">
          <a:xfrm>
            <a:off x="5327650" y="4699000"/>
            <a:ext cx="1828800" cy="1295400"/>
            <a:chOff x="912" y="2880"/>
            <a:chExt cx="1152" cy="816"/>
          </a:xfrm>
        </p:grpSpPr>
        <p:sp>
          <p:nvSpPr>
            <p:cNvPr id="604179" name="Rectangle 34"/>
            <p:cNvSpPr>
              <a:spLocks noChangeArrowheads="1"/>
            </p:cNvSpPr>
            <p:nvPr/>
          </p:nvSpPr>
          <p:spPr bwMode="auto">
            <a:xfrm>
              <a:off x="912" y="2880"/>
              <a:ext cx="1152" cy="816"/>
            </a:xfrm>
            <a:prstGeom prst="rect">
              <a:avLst/>
            </a:prstGeom>
            <a:solidFill>
              <a:srgbClr val="000000"/>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80" name="Rectangle 35"/>
            <p:cNvSpPr>
              <a:spLocks noChangeArrowheads="1"/>
            </p:cNvSpPr>
            <p:nvPr/>
          </p:nvSpPr>
          <p:spPr bwMode="auto">
            <a:xfrm>
              <a:off x="1008" y="2928"/>
              <a:ext cx="240" cy="288"/>
            </a:xfrm>
            <a:prstGeom prst="rect">
              <a:avLst/>
            </a:prstGeom>
            <a:solidFill>
              <a:schemeClr val="bg2"/>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81" name="Rectangle 36"/>
            <p:cNvSpPr>
              <a:spLocks noChangeArrowheads="1"/>
            </p:cNvSpPr>
            <p:nvPr/>
          </p:nvSpPr>
          <p:spPr bwMode="auto">
            <a:xfrm>
              <a:off x="1392" y="2928"/>
              <a:ext cx="240" cy="288"/>
            </a:xfrm>
            <a:prstGeom prst="rect">
              <a:avLst/>
            </a:prstGeom>
            <a:solidFill>
              <a:schemeClr val="bg2"/>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82" name="Rectangle 37"/>
            <p:cNvSpPr>
              <a:spLocks noChangeArrowheads="1"/>
            </p:cNvSpPr>
            <p:nvPr/>
          </p:nvSpPr>
          <p:spPr bwMode="auto">
            <a:xfrm>
              <a:off x="1776" y="2928"/>
              <a:ext cx="240" cy="288"/>
            </a:xfrm>
            <a:prstGeom prst="rect">
              <a:avLst/>
            </a:prstGeom>
            <a:solidFill>
              <a:schemeClr val="bg2"/>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83" name="Freeform 38"/>
            <p:cNvSpPr>
              <a:spLocks/>
            </p:cNvSpPr>
            <p:nvPr/>
          </p:nvSpPr>
          <p:spPr bwMode="auto">
            <a:xfrm>
              <a:off x="1008" y="3072"/>
              <a:ext cx="240" cy="576"/>
            </a:xfrm>
            <a:custGeom>
              <a:avLst/>
              <a:gdLst>
                <a:gd name="T0" fmla="*/ 0 w 240"/>
                <a:gd name="T1" fmla="*/ 1074 h 480"/>
                <a:gd name="T2" fmla="*/ 0 w 240"/>
                <a:gd name="T3" fmla="*/ 239 h 480"/>
                <a:gd name="T4" fmla="*/ 144 w 240"/>
                <a:gd name="T5" fmla="*/ 239 h 480"/>
                <a:gd name="T6" fmla="*/ 144 w 240"/>
                <a:gd name="T7" fmla="*/ 0 h 480"/>
                <a:gd name="T8" fmla="*/ 240 w 240"/>
                <a:gd name="T9" fmla="*/ 0 h 480"/>
                <a:gd name="T10" fmla="*/ 240 w 240"/>
                <a:gd name="T11" fmla="*/ 1194 h 480"/>
                <a:gd name="T12" fmla="*/ 0 w 240"/>
                <a:gd name="T13" fmla="*/ 1194 h 480"/>
                <a:gd name="T14" fmla="*/ 0 w 240"/>
                <a:gd name="T15" fmla="*/ 1074 h 480"/>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480"/>
                <a:gd name="T26" fmla="*/ 240 w 240"/>
                <a:gd name="T27" fmla="*/ 480 h 4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480">
                  <a:moveTo>
                    <a:pt x="0" y="432"/>
                  </a:moveTo>
                  <a:lnTo>
                    <a:pt x="0" y="96"/>
                  </a:lnTo>
                  <a:lnTo>
                    <a:pt x="144" y="96"/>
                  </a:lnTo>
                  <a:lnTo>
                    <a:pt x="144" y="0"/>
                  </a:lnTo>
                  <a:lnTo>
                    <a:pt x="240" y="0"/>
                  </a:lnTo>
                  <a:lnTo>
                    <a:pt x="240" y="480"/>
                  </a:lnTo>
                  <a:lnTo>
                    <a:pt x="0" y="480"/>
                  </a:lnTo>
                  <a:lnTo>
                    <a:pt x="0" y="432"/>
                  </a:lnTo>
                  <a:close/>
                </a:path>
              </a:pathLst>
            </a:custGeom>
            <a:solidFill>
              <a:srgbClr val="FF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84" name="Freeform 39"/>
            <p:cNvSpPr>
              <a:spLocks/>
            </p:cNvSpPr>
            <p:nvPr/>
          </p:nvSpPr>
          <p:spPr bwMode="auto">
            <a:xfrm>
              <a:off x="1392" y="3072"/>
              <a:ext cx="240" cy="576"/>
            </a:xfrm>
            <a:custGeom>
              <a:avLst/>
              <a:gdLst>
                <a:gd name="T0" fmla="*/ 0 w 240"/>
                <a:gd name="T1" fmla="*/ 1074 h 480"/>
                <a:gd name="T2" fmla="*/ 0 w 240"/>
                <a:gd name="T3" fmla="*/ 239 h 480"/>
                <a:gd name="T4" fmla="*/ 144 w 240"/>
                <a:gd name="T5" fmla="*/ 239 h 480"/>
                <a:gd name="T6" fmla="*/ 144 w 240"/>
                <a:gd name="T7" fmla="*/ 0 h 480"/>
                <a:gd name="T8" fmla="*/ 240 w 240"/>
                <a:gd name="T9" fmla="*/ 0 h 480"/>
                <a:gd name="T10" fmla="*/ 240 w 240"/>
                <a:gd name="T11" fmla="*/ 1194 h 480"/>
                <a:gd name="T12" fmla="*/ 0 w 240"/>
                <a:gd name="T13" fmla="*/ 1194 h 480"/>
                <a:gd name="T14" fmla="*/ 0 w 240"/>
                <a:gd name="T15" fmla="*/ 1074 h 480"/>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480"/>
                <a:gd name="T26" fmla="*/ 240 w 240"/>
                <a:gd name="T27" fmla="*/ 480 h 4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480">
                  <a:moveTo>
                    <a:pt x="0" y="432"/>
                  </a:moveTo>
                  <a:lnTo>
                    <a:pt x="0" y="96"/>
                  </a:lnTo>
                  <a:lnTo>
                    <a:pt x="144" y="96"/>
                  </a:lnTo>
                  <a:lnTo>
                    <a:pt x="144" y="0"/>
                  </a:lnTo>
                  <a:lnTo>
                    <a:pt x="240" y="0"/>
                  </a:lnTo>
                  <a:lnTo>
                    <a:pt x="240" y="480"/>
                  </a:lnTo>
                  <a:lnTo>
                    <a:pt x="0" y="480"/>
                  </a:lnTo>
                  <a:lnTo>
                    <a:pt x="0" y="432"/>
                  </a:lnTo>
                  <a:close/>
                </a:path>
              </a:pathLst>
            </a:custGeom>
            <a:solidFill>
              <a:srgbClr val="00FF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04185" name="Freeform 40"/>
            <p:cNvSpPr>
              <a:spLocks/>
            </p:cNvSpPr>
            <p:nvPr/>
          </p:nvSpPr>
          <p:spPr bwMode="auto">
            <a:xfrm>
              <a:off x="1776" y="3072"/>
              <a:ext cx="240" cy="576"/>
            </a:xfrm>
            <a:custGeom>
              <a:avLst/>
              <a:gdLst>
                <a:gd name="T0" fmla="*/ 0 w 240"/>
                <a:gd name="T1" fmla="*/ 1074 h 480"/>
                <a:gd name="T2" fmla="*/ 0 w 240"/>
                <a:gd name="T3" fmla="*/ 239 h 480"/>
                <a:gd name="T4" fmla="*/ 144 w 240"/>
                <a:gd name="T5" fmla="*/ 239 h 480"/>
                <a:gd name="T6" fmla="*/ 144 w 240"/>
                <a:gd name="T7" fmla="*/ 0 h 480"/>
                <a:gd name="T8" fmla="*/ 240 w 240"/>
                <a:gd name="T9" fmla="*/ 0 h 480"/>
                <a:gd name="T10" fmla="*/ 240 w 240"/>
                <a:gd name="T11" fmla="*/ 1194 h 480"/>
                <a:gd name="T12" fmla="*/ 0 w 240"/>
                <a:gd name="T13" fmla="*/ 1194 h 480"/>
                <a:gd name="T14" fmla="*/ 0 w 240"/>
                <a:gd name="T15" fmla="*/ 1074 h 480"/>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480"/>
                <a:gd name="T26" fmla="*/ 240 w 240"/>
                <a:gd name="T27" fmla="*/ 480 h 4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480">
                  <a:moveTo>
                    <a:pt x="0" y="432"/>
                  </a:moveTo>
                  <a:lnTo>
                    <a:pt x="0" y="96"/>
                  </a:lnTo>
                  <a:lnTo>
                    <a:pt x="144" y="96"/>
                  </a:lnTo>
                  <a:lnTo>
                    <a:pt x="144" y="0"/>
                  </a:lnTo>
                  <a:lnTo>
                    <a:pt x="240" y="0"/>
                  </a:lnTo>
                  <a:lnTo>
                    <a:pt x="240" y="480"/>
                  </a:lnTo>
                  <a:lnTo>
                    <a:pt x="0" y="480"/>
                  </a:lnTo>
                  <a:lnTo>
                    <a:pt x="0" y="432"/>
                  </a:lnTo>
                  <a:close/>
                </a:path>
              </a:pathLst>
            </a:custGeom>
            <a:solidFill>
              <a:srgbClr val="0066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604178" name="Text Box 41"/>
          <p:cNvSpPr txBox="1">
            <a:spLocks noChangeArrowheads="1"/>
          </p:cNvSpPr>
          <p:nvPr/>
        </p:nvSpPr>
        <p:spPr bwMode="auto">
          <a:xfrm>
            <a:off x="5276850" y="3763963"/>
            <a:ext cx="5921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ガラス</a:t>
            </a:r>
            <a:endParaRPr kumimoji="1" lang="en-US" altLang="ko-KR" sz="8000" b="1"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38973730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3"/>
          <p:cNvSpPr>
            <a:spLocks noGrp="1" noChangeArrowheads="1"/>
          </p:cNvSpPr>
          <p:nvPr>
            <p:ph type="title" idx="4294967295"/>
          </p:nvPr>
        </p:nvSpPr>
        <p:spPr>
          <a:xfrm>
            <a:off x="0" y="0"/>
            <a:ext cx="9144000" cy="762000"/>
          </a:xfrm>
        </p:spPr>
        <p:txBody>
          <a:bodyPr/>
          <a:lstStyle/>
          <a:p>
            <a:pPr eaLnBrk="1" hangingPunct="1"/>
            <a:r>
              <a:rPr lang="ja-JP" altLang="en-US" sz="3600" b="1" dirty="0">
                <a:solidFill>
                  <a:srgbClr val="0000FF"/>
                </a:solidFill>
                <a:latin typeface="ＭＳ Ｐゴシック" charset="-128"/>
              </a:rPr>
              <a:t>アモルファス </a:t>
            </a:r>
            <a:r>
              <a:rPr lang="en-US" altLang="ja-JP" sz="3600" b="1" dirty="0">
                <a:solidFill>
                  <a:srgbClr val="0000FF"/>
                </a:solidFill>
                <a:latin typeface="ＭＳ Ｐゴシック" charset="-128"/>
              </a:rPr>
              <a:t>(</a:t>
            </a:r>
            <a:r>
              <a:rPr lang="ja-JP" altLang="en-US" sz="3600" b="1" dirty="0">
                <a:solidFill>
                  <a:srgbClr val="0000FF"/>
                </a:solidFill>
                <a:latin typeface="ＭＳ Ｐゴシック" charset="-128"/>
              </a:rPr>
              <a:t>非結晶</a:t>
            </a:r>
            <a:r>
              <a:rPr lang="en-US" altLang="ja-JP" sz="3600" b="1" dirty="0">
                <a:solidFill>
                  <a:srgbClr val="0000FF"/>
                </a:solidFill>
                <a:latin typeface="ＭＳ Ｐゴシック" charset="-128"/>
              </a:rPr>
              <a:t>)</a:t>
            </a:r>
            <a:r>
              <a:rPr lang="ja-JP" altLang="en-US" sz="3600" b="1" dirty="0">
                <a:solidFill>
                  <a:srgbClr val="0000FF"/>
                </a:solidFill>
                <a:latin typeface="ＭＳ Ｐゴシック" charset="-128"/>
              </a:rPr>
              <a:t> 材料は特性が悪い？</a:t>
            </a:r>
            <a:endParaRPr lang="en-US" altLang="ja-JP" dirty="0">
              <a:latin typeface="ＭＳ Ｐゴシック" charset="-128"/>
            </a:endParaRPr>
          </a:p>
        </p:txBody>
      </p:sp>
      <p:sp>
        <p:nvSpPr>
          <p:cNvPr id="14339" name="Rectangle 11"/>
          <p:cNvSpPr>
            <a:spLocks noChangeArrowheads="1"/>
          </p:cNvSpPr>
          <p:nvPr/>
        </p:nvSpPr>
        <p:spPr bwMode="auto">
          <a:xfrm>
            <a:off x="304800" y="1063561"/>
            <a:ext cx="8382000" cy="477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t>アモルファスシリコン </a:t>
            </a:r>
            <a:r>
              <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t>(a-Si)</a:t>
            </a:r>
            <a:br>
              <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・欠陥が多い</a:t>
            </a:r>
            <a:b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・性能 </a:t>
            </a:r>
            <a: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a:t>
            </a: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“移動度</a:t>
            </a:r>
            <a: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a:t>
            </a: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 が低い</a:t>
            </a:r>
            <a:b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　　単結晶</a:t>
            </a:r>
            <a: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Si</a:t>
            </a: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 の </a:t>
            </a:r>
            <a:r>
              <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1/1000</a:t>
            </a:r>
            <a:r>
              <a:rPr kumimoji="1" lang="ja-JP" alt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rPr>
              <a:t> 以下</a:t>
            </a:r>
            <a:endParaRPr kumimoji="1" lang="en-US" altLang="ja-JP" sz="32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itchFamily="18"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t>誤解： すべてのアモルファスは特性が悪い</a:t>
            </a:r>
            <a:endPar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t>酸化物： アモルファスでも</a:t>
            </a:r>
            <a:br>
              <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br>
            <a:r>
              <a:rPr kumimoji="1" lang="ja-JP"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rPr>
              <a:t>　　　高性能の材料は見つかる！</a:t>
            </a:r>
            <a:endParaRPr kumimoji="1" lang="en-US" altLang="ja-JP" sz="32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a:cs typeface="Times New Roman" pitchFamily="18" charset="0"/>
            </a:endParaRPr>
          </a:p>
        </p:txBody>
      </p:sp>
    </p:spTree>
    <p:extLst>
      <p:ext uri="{BB962C8B-B14F-4D97-AF65-F5344CB8AC3E}">
        <p14:creationId xmlns:p14="http://schemas.microsoft.com/office/powerpoint/2010/main" val="74585336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1970" name="Group 2"/>
          <p:cNvGrpSpPr>
            <a:grpSpLocks/>
          </p:cNvGrpSpPr>
          <p:nvPr/>
        </p:nvGrpSpPr>
        <p:grpSpPr bwMode="auto">
          <a:xfrm>
            <a:off x="5465763" y="1419225"/>
            <a:ext cx="3602037" cy="5122863"/>
            <a:chOff x="3443" y="750"/>
            <a:chExt cx="2269" cy="3227"/>
          </a:xfrm>
        </p:grpSpPr>
        <p:grpSp>
          <p:nvGrpSpPr>
            <p:cNvPr id="211991" name="Group 3"/>
            <p:cNvGrpSpPr>
              <a:grpSpLocks/>
            </p:cNvGrpSpPr>
            <p:nvPr/>
          </p:nvGrpSpPr>
          <p:grpSpPr bwMode="auto">
            <a:xfrm>
              <a:off x="3443" y="750"/>
              <a:ext cx="2269" cy="3227"/>
              <a:chOff x="3365" y="889"/>
              <a:chExt cx="2269" cy="3227"/>
            </a:xfrm>
          </p:grpSpPr>
          <p:sp>
            <p:nvSpPr>
              <p:cNvPr id="1068036" name="Rectangle 4"/>
              <p:cNvSpPr>
                <a:spLocks noChangeArrowheads="1"/>
              </p:cNvSpPr>
              <p:nvPr/>
            </p:nvSpPr>
            <p:spPr bwMode="auto">
              <a:xfrm>
                <a:off x="3365" y="889"/>
                <a:ext cx="2269" cy="32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000000"/>
                  </a:solidFill>
                  <a:effectLst>
                    <a:outerShdw blurRad="38100" dist="38100" dir="2700000" algn="tl">
                      <a:srgbClr val="C0C0C0"/>
                    </a:outerShdw>
                  </a:effectLst>
                  <a:uLnTx/>
                  <a:uFillTx/>
                  <a:latin typeface="MS UI Gothic" pitchFamily="50" charset="-128"/>
                  <a:ea typeface="MS UI Gothic" pitchFamily="50" charset="-128"/>
                  <a:cs typeface="+mn-cs"/>
                </a:endParaRPr>
              </a:p>
            </p:txBody>
          </p:sp>
          <p:pic>
            <p:nvPicPr>
              <p:cNvPr id="21200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7" y="1050"/>
                <a:ext cx="1479" cy="13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2002"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72" y="2636"/>
                <a:ext cx="1577" cy="12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11992" name="Rectangle 7"/>
            <p:cNvSpPr>
              <a:spLocks noChangeArrowheads="1"/>
            </p:cNvSpPr>
            <p:nvPr/>
          </p:nvSpPr>
          <p:spPr bwMode="auto">
            <a:xfrm>
              <a:off x="3776" y="1008"/>
              <a:ext cx="144" cy="912"/>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11993" name="Rectangle 8"/>
            <p:cNvSpPr>
              <a:spLocks noChangeArrowheads="1"/>
            </p:cNvSpPr>
            <p:nvPr/>
          </p:nvSpPr>
          <p:spPr bwMode="auto">
            <a:xfrm rot="-5400000">
              <a:off x="3224" y="1432"/>
              <a:ext cx="1200" cy="25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ドレイン電流 </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I</a:t>
              </a:r>
              <a:r>
                <a:rPr kumimoji="1" lang="en-US" altLang="ja-JP" sz="1400" b="0" i="0" u="none" strike="noStrike" kern="1200" cap="none" spc="0" normalizeH="0" baseline="-25000" noProof="0">
                  <a:ln>
                    <a:noFill/>
                  </a:ln>
                  <a:solidFill>
                    <a:srgbClr val="000000"/>
                  </a:solidFill>
                  <a:effectLst/>
                  <a:uLnTx/>
                  <a:uFillTx/>
                  <a:latin typeface="Times New Roman" panose="02020603050405020304" pitchFamily="18" charset="0"/>
                  <a:ea typeface="ＭＳ 明朝" pitchFamily="17" charset="-128"/>
                  <a:cs typeface="+mn-cs"/>
                </a:rPr>
                <a:t>DS</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 (mA)</a:t>
              </a:r>
            </a:p>
          </p:txBody>
        </p:sp>
        <p:sp>
          <p:nvSpPr>
            <p:cNvPr id="211994" name="Rectangle 9"/>
            <p:cNvSpPr>
              <a:spLocks noChangeArrowheads="1"/>
            </p:cNvSpPr>
            <p:nvPr/>
          </p:nvSpPr>
          <p:spPr bwMode="auto">
            <a:xfrm>
              <a:off x="3840" y="2592"/>
              <a:ext cx="144" cy="912"/>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11995" name="Rectangle 10"/>
            <p:cNvSpPr>
              <a:spLocks noChangeArrowheads="1"/>
            </p:cNvSpPr>
            <p:nvPr/>
          </p:nvSpPr>
          <p:spPr bwMode="auto">
            <a:xfrm rot="-5400000">
              <a:off x="3224" y="2872"/>
              <a:ext cx="1200" cy="25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ドレイン電流 </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I</a:t>
              </a:r>
              <a:r>
                <a:rPr kumimoji="1" lang="en-US" altLang="ja-JP" sz="1400" b="0" i="0" u="none" strike="noStrike" kern="1200" cap="none" spc="0" normalizeH="0" baseline="-25000" noProof="0">
                  <a:ln>
                    <a:noFill/>
                  </a:ln>
                  <a:solidFill>
                    <a:srgbClr val="000000"/>
                  </a:solidFill>
                  <a:effectLst/>
                  <a:uLnTx/>
                  <a:uFillTx/>
                  <a:latin typeface="Times New Roman" panose="02020603050405020304" pitchFamily="18" charset="0"/>
                  <a:ea typeface="ＭＳ 明朝" pitchFamily="17" charset="-128"/>
                  <a:cs typeface="+mn-cs"/>
                </a:rPr>
                <a:t>DS</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 (A)</a:t>
              </a:r>
            </a:p>
          </p:txBody>
        </p:sp>
        <p:sp>
          <p:nvSpPr>
            <p:cNvPr id="211996" name="Rectangle 11"/>
            <p:cNvSpPr>
              <a:spLocks noChangeArrowheads="1"/>
            </p:cNvSpPr>
            <p:nvPr/>
          </p:nvSpPr>
          <p:spPr bwMode="auto">
            <a:xfrm>
              <a:off x="4224" y="3648"/>
              <a:ext cx="864" cy="144"/>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11997" name="Rectangle 12"/>
            <p:cNvSpPr>
              <a:spLocks noChangeArrowheads="1"/>
            </p:cNvSpPr>
            <p:nvPr/>
          </p:nvSpPr>
          <p:spPr bwMode="auto">
            <a:xfrm>
              <a:off x="4080" y="3600"/>
              <a:ext cx="1152" cy="25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ゲート電圧</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V</a:t>
              </a:r>
              <a:r>
                <a:rPr kumimoji="1" lang="en-US" altLang="ja-JP" sz="1400" b="0" i="0" u="none" strike="noStrike" kern="1200" cap="none" spc="0" normalizeH="0" baseline="-25000" noProof="0">
                  <a:ln>
                    <a:noFill/>
                  </a:ln>
                  <a:solidFill>
                    <a:srgbClr val="000000"/>
                  </a:solidFill>
                  <a:effectLst/>
                  <a:uLnTx/>
                  <a:uFillTx/>
                  <a:latin typeface="Times New Roman" panose="02020603050405020304" pitchFamily="18" charset="0"/>
                  <a:ea typeface="ＭＳ 明朝" pitchFamily="17" charset="-128"/>
                  <a:cs typeface="+mn-cs"/>
                </a:rPr>
                <a:t>GS</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 (V)</a:t>
              </a:r>
            </a:p>
          </p:txBody>
        </p:sp>
        <p:sp>
          <p:nvSpPr>
            <p:cNvPr id="211998" name="Rectangle 13"/>
            <p:cNvSpPr>
              <a:spLocks noChangeArrowheads="1"/>
            </p:cNvSpPr>
            <p:nvPr/>
          </p:nvSpPr>
          <p:spPr bwMode="auto">
            <a:xfrm>
              <a:off x="4224" y="2160"/>
              <a:ext cx="864" cy="144"/>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11999" name="Rectangle 14"/>
            <p:cNvSpPr>
              <a:spLocks noChangeArrowheads="1"/>
            </p:cNvSpPr>
            <p:nvPr/>
          </p:nvSpPr>
          <p:spPr bwMode="auto">
            <a:xfrm>
              <a:off x="4080" y="2112"/>
              <a:ext cx="1152" cy="25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ドレイン電圧</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V</a:t>
              </a:r>
              <a:r>
                <a:rPr kumimoji="1" lang="en-US" altLang="ja-JP" sz="1400" b="0" i="0" u="none" strike="noStrike" kern="1200" cap="none" spc="0" normalizeH="0" baseline="-25000" noProof="0">
                  <a:ln>
                    <a:noFill/>
                  </a:ln>
                  <a:solidFill>
                    <a:srgbClr val="000000"/>
                  </a:solidFill>
                  <a:effectLst/>
                  <a:uLnTx/>
                  <a:uFillTx/>
                  <a:latin typeface="Times New Roman" panose="02020603050405020304" pitchFamily="18" charset="0"/>
                  <a:ea typeface="ＭＳ 明朝" pitchFamily="17" charset="-128"/>
                  <a:cs typeface="+mn-cs"/>
                </a:rPr>
                <a:t>DS</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 (V)</a:t>
              </a:r>
            </a:p>
          </p:txBody>
        </p:sp>
      </p:grpSp>
      <p:sp>
        <p:nvSpPr>
          <p:cNvPr id="211971" name="Rectangle 15"/>
          <p:cNvSpPr>
            <a:spLocks noGrp="1" noChangeArrowheads="1"/>
          </p:cNvSpPr>
          <p:nvPr>
            <p:ph type="title" idx="4294967295"/>
          </p:nvPr>
        </p:nvSpPr>
        <p:spPr>
          <a:xfrm>
            <a:off x="0" y="0"/>
            <a:ext cx="9144000" cy="838200"/>
          </a:xfrm>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dirty="0">
                <a:solidFill>
                  <a:srgbClr val="0000FF"/>
                </a:solidFill>
              </a:rPr>
              <a:t>透明･フレキシブル･高性能酸化物トランジスタ</a:t>
            </a:r>
          </a:p>
        </p:txBody>
      </p:sp>
      <p:sp>
        <p:nvSpPr>
          <p:cNvPr id="211972" name="Text Box 16"/>
          <p:cNvSpPr txBox="1">
            <a:spLocks noChangeArrowheads="1"/>
          </p:cNvSpPr>
          <p:nvPr/>
        </p:nvSpPr>
        <p:spPr bwMode="auto">
          <a:xfrm>
            <a:off x="658813" y="6338888"/>
            <a:ext cx="2946400" cy="519112"/>
          </a:xfrm>
          <a:prstGeom prst="rect">
            <a:avLst/>
          </a:prstGeom>
          <a:noFill/>
          <a:ln>
            <a:noFill/>
          </a:ln>
          <a:effectLst/>
          <a:extLst>
            <a:ext uri="{909E8E84-426E-40DD-AFC4-6F175D3DCCD1}">
              <a14:hiddenFill xmlns:a14="http://schemas.microsoft.com/office/drawing/2010/main">
                <a:solidFill>
                  <a:srgbClr val="66CCFF">
                    <a:alpha val="70195"/>
                  </a:srgbClr>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3600" b="1">
                <a:solidFill>
                  <a:schemeClr val="tx1"/>
                </a:solidFill>
                <a:latin typeface="Times New Roman" pitchFamily="18" charset="0"/>
                <a:ea typeface="ＭＳ Ｐゴシック" pitchFamily="50" charset="-128"/>
              </a:defRPr>
            </a:lvl1pPr>
            <a:lvl2pPr marL="742950" indent="-285750" eaLnBrk="0" hangingPunct="0">
              <a:defRPr kumimoji="1" sz="3600" b="1">
                <a:solidFill>
                  <a:schemeClr val="tx1"/>
                </a:solidFill>
                <a:latin typeface="Times New Roman" pitchFamily="18" charset="0"/>
                <a:ea typeface="ＭＳ Ｐゴシック" pitchFamily="50" charset="-128"/>
              </a:defRPr>
            </a:lvl2pPr>
            <a:lvl3pPr marL="1143000" indent="-228600" eaLnBrk="0" hangingPunct="0">
              <a:defRPr kumimoji="1" sz="3600" b="1">
                <a:solidFill>
                  <a:schemeClr val="tx1"/>
                </a:solidFill>
                <a:latin typeface="Times New Roman" pitchFamily="18" charset="0"/>
                <a:ea typeface="ＭＳ Ｐゴシック" pitchFamily="50" charset="-128"/>
              </a:defRPr>
            </a:lvl3pPr>
            <a:lvl4pPr marL="1600200" indent="-228600" eaLnBrk="0" hangingPunct="0">
              <a:defRPr kumimoji="1" sz="3600" b="1">
                <a:solidFill>
                  <a:schemeClr val="tx1"/>
                </a:solidFill>
                <a:latin typeface="Times New Roman" pitchFamily="18" charset="0"/>
                <a:ea typeface="ＭＳ Ｐゴシック" pitchFamily="50" charset="-128"/>
              </a:defRPr>
            </a:lvl4pPr>
            <a:lvl5pPr marL="2057400" indent="-228600" eaLnBrk="0" hangingPunct="0">
              <a:defRPr kumimoji="1" sz="3600" b="1">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1" i="0" u="none" strike="noStrike" kern="1200" cap="none" spc="0" normalizeH="0" baseline="0" noProof="0">
                <a:ln>
                  <a:noFill/>
                </a:ln>
                <a:solidFill>
                  <a:srgbClr val="FF0000"/>
                </a:solidFill>
                <a:effectLst/>
                <a:uLnTx/>
                <a:uFillTx/>
                <a:latin typeface="Times New Roman" pitchFamily="18" charset="0"/>
                <a:ea typeface="MS UI Gothic" pitchFamily="50" charset="-128"/>
                <a:cs typeface="+mn-cs"/>
                <a:sym typeface="Symbol" pitchFamily="18" charset="2"/>
              </a:rPr>
              <a:t>移動度 </a:t>
            </a:r>
            <a:r>
              <a:rPr kumimoji="1" lang="en-US" altLang="ja-JP" sz="2800" b="1" i="0" u="none" strike="noStrike" kern="1200" cap="none" spc="0" normalizeH="0" baseline="0" noProof="0">
                <a:ln>
                  <a:noFill/>
                </a:ln>
                <a:solidFill>
                  <a:srgbClr val="FF0000"/>
                </a:solidFill>
                <a:effectLst/>
                <a:uLnTx/>
                <a:uFillTx/>
                <a:latin typeface="Times New Roman" pitchFamily="18" charset="0"/>
                <a:ea typeface="MS UI Gothic" pitchFamily="50" charset="-128"/>
                <a:cs typeface="+mn-cs"/>
                <a:sym typeface="Symbol" pitchFamily="18" charset="2"/>
              </a:rPr>
              <a:t>8.3 cm</a:t>
            </a:r>
            <a:r>
              <a:rPr kumimoji="1" lang="en-US" altLang="ja-JP" sz="2800" b="1" i="0" u="none" strike="noStrike" kern="1200" cap="none" spc="0" normalizeH="0" baseline="30000" noProof="0">
                <a:ln>
                  <a:noFill/>
                </a:ln>
                <a:solidFill>
                  <a:srgbClr val="FF0000"/>
                </a:solidFill>
                <a:effectLst/>
                <a:uLnTx/>
                <a:uFillTx/>
                <a:latin typeface="Times New Roman" pitchFamily="18" charset="0"/>
                <a:ea typeface="MS UI Gothic" pitchFamily="50" charset="-128"/>
                <a:cs typeface="+mn-cs"/>
                <a:sym typeface="Symbol" pitchFamily="18" charset="2"/>
              </a:rPr>
              <a:t>2</a:t>
            </a:r>
            <a:r>
              <a:rPr kumimoji="1" lang="en-US" altLang="ja-JP" sz="2800" b="1" i="0" u="none" strike="noStrike" kern="1200" cap="none" spc="0" normalizeH="0" baseline="0" noProof="0">
                <a:ln>
                  <a:noFill/>
                </a:ln>
                <a:solidFill>
                  <a:srgbClr val="FF0000"/>
                </a:solidFill>
                <a:effectLst/>
                <a:uLnTx/>
                <a:uFillTx/>
                <a:latin typeface="Times New Roman" pitchFamily="18" charset="0"/>
                <a:ea typeface="MS UI Gothic" pitchFamily="50" charset="-128"/>
                <a:cs typeface="+mn-cs"/>
                <a:sym typeface="Symbol" pitchFamily="18" charset="2"/>
              </a:rPr>
              <a:t>/Vs</a:t>
            </a:r>
            <a:endParaRPr kumimoji="1" lang="en-US" altLang="ja-JP" sz="2800" b="1" i="0" u="none" strike="noStrike" kern="1200" cap="none" spc="0" normalizeH="0" baseline="0" noProof="0">
              <a:ln>
                <a:noFill/>
              </a:ln>
              <a:solidFill>
                <a:srgbClr val="000000"/>
              </a:solidFill>
              <a:effectLst/>
              <a:uLnTx/>
              <a:uFillTx/>
              <a:latin typeface="Times New Roman" pitchFamily="18" charset="0"/>
              <a:ea typeface="MS UI Gothic" pitchFamily="50" charset="-128"/>
              <a:cs typeface="+mn-cs"/>
              <a:sym typeface="Symbol" pitchFamily="18" charset="2"/>
            </a:endParaRPr>
          </a:p>
        </p:txBody>
      </p:sp>
      <p:grpSp>
        <p:nvGrpSpPr>
          <p:cNvPr id="211973" name="Group 17"/>
          <p:cNvGrpSpPr>
            <a:grpSpLocks/>
          </p:cNvGrpSpPr>
          <p:nvPr/>
        </p:nvGrpSpPr>
        <p:grpSpPr bwMode="auto">
          <a:xfrm>
            <a:off x="630238" y="1122363"/>
            <a:ext cx="2625725" cy="5075237"/>
            <a:chOff x="695" y="563"/>
            <a:chExt cx="1654" cy="3197"/>
          </a:xfrm>
        </p:grpSpPr>
        <p:pic>
          <p:nvPicPr>
            <p:cNvPr id="211988" name="Picture 1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5" y="917"/>
              <a:ext cx="1478" cy="13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1989" name="Picture 1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8" y="2453"/>
              <a:ext cx="1571" cy="1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1990" name="Rectangle 20"/>
            <p:cNvSpPr>
              <a:spLocks noChangeArrowheads="1"/>
            </p:cNvSpPr>
            <p:nvPr/>
          </p:nvSpPr>
          <p:spPr bwMode="auto">
            <a:xfrm>
              <a:off x="1152" y="563"/>
              <a:ext cx="116" cy="288"/>
            </a:xfrm>
            <a:prstGeom prst="rect">
              <a:avLst/>
            </a:prstGeom>
            <a:noFill/>
            <a:ln>
              <a:noFill/>
            </a:ln>
            <a:effectLst/>
            <a:extLst>
              <a:ext uri="{909E8E84-426E-40DD-AFC4-6F175D3DCCD1}">
                <a14:hiddenFill xmlns:a14="http://schemas.microsoft.com/office/drawing/2010/main">
                  <a:solidFill>
                    <a:srgbClr val="66CCFF">
                      <a:alpha val="70195"/>
                    </a:srgbClr>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FF0000"/>
                </a:solidFill>
                <a:effectLst/>
                <a:uLnTx/>
                <a:uFillTx/>
                <a:latin typeface="Arial" pitchFamily="34" charset="0"/>
                <a:ea typeface="ＭＳ Ｐゴシック" panose="020B0600070205080204" pitchFamily="50" charset="-128"/>
                <a:cs typeface="+mn-cs"/>
              </a:endParaRPr>
            </a:p>
          </p:txBody>
        </p:sp>
      </p:grpSp>
      <p:sp>
        <p:nvSpPr>
          <p:cNvPr id="211974" name="Rectangle 21"/>
          <p:cNvSpPr>
            <a:spLocks noChangeArrowheads="1"/>
          </p:cNvSpPr>
          <p:nvPr/>
        </p:nvSpPr>
        <p:spPr bwMode="auto">
          <a:xfrm>
            <a:off x="6629400" y="1157288"/>
            <a:ext cx="1577975" cy="519112"/>
          </a:xfrm>
          <a:prstGeom prst="rect">
            <a:avLst/>
          </a:prstGeom>
          <a:noFill/>
          <a:ln>
            <a:noFill/>
          </a:ln>
          <a:effectLst/>
          <a:extLst>
            <a:ext uri="{909E8E84-426E-40DD-AFC4-6F175D3DCCD1}">
              <a14:hiddenFill xmlns:a14="http://schemas.microsoft.com/office/drawing/2010/main">
                <a:solidFill>
                  <a:srgbClr val="66CCFF">
                    <a:alpha val="70195"/>
                  </a:srgbClr>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663300"/>
                </a:solidFill>
                <a:effectLst/>
                <a:uLnTx/>
                <a:uFillTx/>
                <a:latin typeface="Arial" pitchFamily="34" charset="0"/>
                <a:ea typeface="ＭＳ Ｐゴシック" panose="020B0600070205080204" pitchFamily="50" charset="-128"/>
                <a:cs typeface="+mn-cs"/>
              </a:rPr>
              <a:t>曲げた後</a:t>
            </a:r>
          </a:p>
        </p:txBody>
      </p:sp>
      <p:sp>
        <p:nvSpPr>
          <p:cNvPr id="211975" name="Text Box 22"/>
          <p:cNvSpPr txBox="1">
            <a:spLocks noChangeArrowheads="1"/>
          </p:cNvSpPr>
          <p:nvPr/>
        </p:nvSpPr>
        <p:spPr bwMode="auto">
          <a:xfrm>
            <a:off x="6096000" y="6338888"/>
            <a:ext cx="2679700" cy="519112"/>
          </a:xfrm>
          <a:prstGeom prst="rect">
            <a:avLst/>
          </a:prstGeom>
          <a:noFill/>
          <a:ln>
            <a:noFill/>
          </a:ln>
          <a:effectLst/>
          <a:extLst>
            <a:ext uri="{909E8E84-426E-40DD-AFC4-6F175D3DCCD1}">
              <a14:hiddenFill xmlns:a14="http://schemas.microsoft.com/office/drawing/2010/main">
                <a:solidFill>
                  <a:srgbClr val="66CCFF">
                    <a:alpha val="70195"/>
                  </a:srgbClr>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sz="3600" b="1">
                <a:solidFill>
                  <a:schemeClr val="tx1"/>
                </a:solidFill>
                <a:latin typeface="Times New Roman" pitchFamily="18" charset="0"/>
                <a:ea typeface="ＭＳ Ｐゴシック" pitchFamily="50" charset="-128"/>
              </a:defRPr>
            </a:lvl1pPr>
            <a:lvl2pPr marL="742950" indent="-285750" eaLnBrk="0" hangingPunct="0">
              <a:defRPr kumimoji="1" sz="3600" b="1">
                <a:solidFill>
                  <a:schemeClr val="tx1"/>
                </a:solidFill>
                <a:latin typeface="Times New Roman" pitchFamily="18" charset="0"/>
                <a:ea typeface="ＭＳ Ｐゴシック" pitchFamily="50" charset="-128"/>
              </a:defRPr>
            </a:lvl2pPr>
            <a:lvl3pPr marL="1143000" indent="-228600" eaLnBrk="0" hangingPunct="0">
              <a:defRPr kumimoji="1" sz="3600" b="1">
                <a:solidFill>
                  <a:schemeClr val="tx1"/>
                </a:solidFill>
                <a:latin typeface="Times New Roman" pitchFamily="18" charset="0"/>
                <a:ea typeface="ＭＳ Ｐゴシック" pitchFamily="50" charset="-128"/>
              </a:defRPr>
            </a:lvl3pPr>
            <a:lvl4pPr marL="1600200" indent="-228600" eaLnBrk="0" hangingPunct="0">
              <a:defRPr kumimoji="1" sz="3600" b="1">
                <a:solidFill>
                  <a:schemeClr val="tx1"/>
                </a:solidFill>
                <a:latin typeface="Times New Roman" pitchFamily="18" charset="0"/>
                <a:ea typeface="ＭＳ Ｐゴシック" pitchFamily="50" charset="-128"/>
              </a:defRPr>
            </a:lvl4pPr>
            <a:lvl5pPr marL="2057400" indent="-228600" eaLnBrk="0" hangingPunct="0">
              <a:defRPr kumimoji="1" sz="3600" b="1">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3600" b="1">
                <a:solidFill>
                  <a:schemeClr val="tx1"/>
                </a:solidFill>
                <a:latin typeface="Times New Roman" pitchFamily="18"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1" i="0" u="none" strike="noStrike" kern="1200" cap="none" spc="0" normalizeH="0" baseline="0" noProof="0">
                <a:ln>
                  <a:noFill/>
                </a:ln>
                <a:solidFill>
                  <a:srgbClr val="FF0000"/>
                </a:solidFill>
                <a:effectLst/>
                <a:uLnTx/>
                <a:uFillTx/>
                <a:latin typeface="Times New Roman" pitchFamily="18" charset="0"/>
                <a:ea typeface="MS UI Gothic" pitchFamily="50" charset="-128"/>
                <a:cs typeface="+mn-cs"/>
                <a:sym typeface="Symbol" pitchFamily="18" charset="2"/>
              </a:rPr>
              <a:t>移動度 </a:t>
            </a:r>
            <a:r>
              <a:rPr kumimoji="1" lang="en-US" altLang="ja-JP" sz="2800" b="1" i="0" u="none" strike="noStrike" kern="1200" cap="none" spc="0" normalizeH="0" baseline="0" noProof="0">
                <a:ln>
                  <a:noFill/>
                </a:ln>
                <a:solidFill>
                  <a:srgbClr val="FF0000"/>
                </a:solidFill>
                <a:effectLst/>
                <a:uLnTx/>
                <a:uFillTx/>
                <a:latin typeface="Times New Roman" pitchFamily="18" charset="0"/>
                <a:ea typeface="MS UI Gothic" pitchFamily="50" charset="-128"/>
                <a:cs typeface="+mn-cs"/>
                <a:sym typeface="Symbol" pitchFamily="18" charset="2"/>
              </a:rPr>
              <a:t>7 cm</a:t>
            </a:r>
            <a:r>
              <a:rPr kumimoji="1" lang="en-US" altLang="ja-JP" sz="2800" b="1" i="0" u="none" strike="noStrike" kern="1200" cap="none" spc="0" normalizeH="0" baseline="30000" noProof="0">
                <a:ln>
                  <a:noFill/>
                </a:ln>
                <a:solidFill>
                  <a:srgbClr val="FF0000"/>
                </a:solidFill>
                <a:effectLst/>
                <a:uLnTx/>
                <a:uFillTx/>
                <a:latin typeface="Times New Roman" pitchFamily="18" charset="0"/>
                <a:ea typeface="MS UI Gothic" pitchFamily="50" charset="-128"/>
                <a:cs typeface="+mn-cs"/>
                <a:sym typeface="Symbol" pitchFamily="18" charset="2"/>
              </a:rPr>
              <a:t>2</a:t>
            </a:r>
            <a:r>
              <a:rPr kumimoji="1" lang="en-US" altLang="ja-JP" sz="2800" b="1" i="0" u="none" strike="noStrike" kern="1200" cap="none" spc="0" normalizeH="0" baseline="0" noProof="0">
                <a:ln>
                  <a:noFill/>
                </a:ln>
                <a:solidFill>
                  <a:srgbClr val="FF0000"/>
                </a:solidFill>
                <a:effectLst/>
                <a:uLnTx/>
                <a:uFillTx/>
                <a:latin typeface="Times New Roman" pitchFamily="18" charset="0"/>
                <a:ea typeface="MS UI Gothic" pitchFamily="50" charset="-128"/>
                <a:cs typeface="+mn-cs"/>
                <a:sym typeface="Symbol" pitchFamily="18" charset="2"/>
              </a:rPr>
              <a:t>/Vs</a:t>
            </a:r>
          </a:p>
        </p:txBody>
      </p:sp>
      <p:sp>
        <p:nvSpPr>
          <p:cNvPr id="211977" name="Rectangle 25"/>
          <p:cNvSpPr>
            <a:spLocks noChangeArrowheads="1"/>
          </p:cNvSpPr>
          <p:nvPr/>
        </p:nvSpPr>
        <p:spPr bwMode="auto">
          <a:xfrm>
            <a:off x="1257300" y="1157288"/>
            <a:ext cx="1557338" cy="519112"/>
          </a:xfrm>
          <a:prstGeom prst="rect">
            <a:avLst/>
          </a:prstGeom>
          <a:noFill/>
          <a:ln>
            <a:noFill/>
          </a:ln>
          <a:effectLst/>
          <a:extLst>
            <a:ext uri="{909E8E84-426E-40DD-AFC4-6F175D3DCCD1}">
              <a14:hiddenFill xmlns:a14="http://schemas.microsoft.com/office/drawing/2010/main">
                <a:solidFill>
                  <a:srgbClr val="66CCFF">
                    <a:alpha val="70195"/>
                  </a:srgbClr>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663300"/>
                </a:solidFill>
                <a:effectLst/>
                <a:uLnTx/>
                <a:uFillTx/>
                <a:latin typeface="Arial" pitchFamily="34" charset="0"/>
                <a:ea typeface="ＭＳ Ｐゴシック" panose="020B0600070205080204" pitchFamily="50" charset="-128"/>
                <a:cs typeface="+mn-cs"/>
              </a:rPr>
              <a:t>曲げる前</a:t>
            </a:r>
          </a:p>
        </p:txBody>
      </p:sp>
      <p:sp>
        <p:nvSpPr>
          <p:cNvPr id="211978" name="Rectangle 29"/>
          <p:cNvSpPr>
            <a:spLocks noChangeArrowheads="1"/>
          </p:cNvSpPr>
          <p:nvPr/>
        </p:nvSpPr>
        <p:spPr bwMode="auto">
          <a:xfrm>
            <a:off x="609600" y="1828800"/>
            <a:ext cx="228600" cy="14478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11979" name="Rectangle 30"/>
          <p:cNvSpPr>
            <a:spLocks noChangeArrowheads="1"/>
          </p:cNvSpPr>
          <p:nvPr/>
        </p:nvSpPr>
        <p:spPr bwMode="auto">
          <a:xfrm rot="-5400000">
            <a:off x="-215900" y="2501900"/>
            <a:ext cx="1905000" cy="4064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ドレイン電流 </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I</a:t>
            </a:r>
            <a:r>
              <a:rPr kumimoji="1" lang="en-US" altLang="ja-JP" sz="1400" b="0" i="0" u="none" strike="noStrike" kern="1200" cap="none" spc="0" normalizeH="0" baseline="-25000" noProof="0">
                <a:ln>
                  <a:noFill/>
                </a:ln>
                <a:solidFill>
                  <a:srgbClr val="000000"/>
                </a:solidFill>
                <a:effectLst/>
                <a:uLnTx/>
                <a:uFillTx/>
                <a:latin typeface="Times New Roman" panose="02020603050405020304" pitchFamily="18" charset="0"/>
                <a:ea typeface="ＭＳ 明朝" pitchFamily="17" charset="-128"/>
                <a:cs typeface="+mn-cs"/>
              </a:rPr>
              <a:t>DS</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 (mA)</a:t>
            </a:r>
          </a:p>
        </p:txBody>
      </p:sp>
      <p:sp>
        <p:nvSpPr>
          <p:cNvPr id="211980" name="Rectangle 31"/>
          <p:cNvSpPr>
            <a:spLocks noChangeArrowheads="1"/>
          </p:cNvSpPr>
          <p:nvPr/>
        </p:nvSpPr>
        <p:spPr bwMode="auto">
          <a:xfrm>
            <a:off x="1371600" y="3657600"/>
            <a:ext cx="1371600" cy="2286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11981" name="Rectangle 32"/>
          <p:cNvSpPr>
            <a:spLocks noChangeArrowheads="1"/>
          </p:cNvSpPr>
          <p:nvPr/>
        </p:nvSpPr>
        <p:spPr bwMode="auto">
          <a:xfrm>
            <a:off x="1104900" y="3581400"/>
            <a:ext cx="1828800" cy="4064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ドレイン電圧</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V</a:t>
            </a:r>
            <a:r>
              <a:rPr kumimoji="1" lang="en-US" altLang="ja-JP" sz="1400" b="0" i="0" u="none" strike="noStrike" kern="1200" cap="none" spc="0" normalizeH="0" baseline="-25000" noProof="0">
                <a:ln>
                  <a:noFill/>
                </a:ln>
                <a:solidFill>
                  <a:srgbClr val="000000"/>
                </a:solidFill>
                <a:effectLst/>
                <a:uLnTx/>
                <a:uFillTx/>
                <a:latin typeface="Times New Roman" panose="02020603050405020304" pitchFamily="18" charset="0"/>
                <a:ea typeface="ＭＳ 明朝" pitchFamily="17" charset="-128"/>
                <a:cs typeface="+mn-cs"/>
              </a:rPr>
              <a:t>DS</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 (V)</a:t>
            </a:r>
          </a:p>
        </p:txBody>
      </p:sp>
      <p:sp>
        <p:nvSpPr>
          <p:cNvPr id="211982" name="Rectangle 33"/>
          <p:cNvSpPr>
            <a:spLocks noChangeArrowheads="1"/>
          </p:cNvSpPr>
          <p:nvPr/>
        </p:nvSpPr>
        <p:spPr bwMode="auto">
          <a:xfrm>
            <a:off x="1295400" y="5994400"/>
            <a:ext cx="1371600" cy="2286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11983" name="Rectangle 34"/>
          <p:cNvSpPr>
            <a:spLocks noChangeArrowheads="1"/>
          </p:cNvSpPr>
          <p:nvPr/>
        </p:nvSpPr>
        <p:spPr bwMode="auto">
          <a:xfrm>
            <a:off x="1104900" y="5918200"/>
            <a:ext cx="1828800" cy="4064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ゲート電圧</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V</a:t>
            </a:r>
            <a:r>
              <a:rPr kumimoji="1" lang="en-US" altLang="ja-JP" sz="1400" b="0" i="0" u="none" strike="noStrike" kern="1200" cap="none" spc="0" normalizeH="0" baseline="-25000" noProof="0">
                <a:ln>
                  <a:noFill/>
                </a:ln>
                <a:solidFill>
                  <a:srgbClr val="000000"/>
                </a:solidFill>
                <a:effectLst/>
                <a:uLnTx/>
                <a:uFillTx/>
                <a:latin typeface="Times New Roman" panose="02020603050405020304" pitchFamily="18" charset="0"/>
                <a:ea typeface="ＭＳ 明朝" pitchFamily="17" charset="-128"/>
                <a:cs typeface="+mn-cs"/>
              </a:rPr>
              <a:t>GS</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 (V)</a:t>
            </a:r>
          </a:p>
        </p:txBody>
      </p:sp>
      <p:sp>
        <p:nvSpPr>
          <p:cNvPr id="211984" name="Rectangle 35"/>
          <p:cNvSpPr>
            <a:spLocks noChangeArrowheads="1"/>
          </p:cNvSpPr>
          <p:nvPr/>
        </p:nvSpPr>
        <p:spPr bwMode="auto">
          <a:xfrm>
            <a:off x="736600" y="4191000"/>
            <a:ext cx="228600" cy="1447800"/>
          </a:xfrm>
          <a:prstGeom prst="rect">
            <a:avLst/>
          </a:prstGeom>
          <a:solidFill>
            <a:schemeClr val="bg1"/>
          </a:solidFill>
          <a:ln>
            <a:noFill/>
          </a:ln>
          <a:effectLst/>
          <a:extLs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211985" name="Rectangle 36"/>
          <p:cNvSpPr>
            <a:spLocks noChangeArrowheads="1"/>
          </p:cNvSpPr>
          <p:nvPr/>
        </p:nvSpPr>
        <p:spPr bwMode="auto">
          <a:xfrm rot="-5400000">
            <a:off x="-215900" y="4787900"/>
            <a:ext cx="1905000" cy="4064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00008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ドレイン電流 </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I</a:t>
            </a:r>
            <a:r>
              <a:rPr kumimoji="1" lang="en-US" altLang="ja-JP" sz="1400" b="0" i="0" u="none" strike="noStrike" kern="1200" cap="none" spc="0" normalizeH="0" baseline="-25000" noProof="0">
                <a:ln>
                  <a:noFill/>
                </a:ln>
                <a:solidFill>
                  <a:srgbClr val="000000"/>
                </a:solidFill>
                <a:effectLst/>
                <a:uLnTx/>
                <a:uFillTx/>
                <a:latin typeface="Times New Roman" panose="02020603050405020304" pitchFamily="18" charset="0"/>
                <a:ea typeface="ＭＳ 明朝" pitchFamily="17" charset="-128"/>
                <a:cs typeface="+mn-cs"/>
              </a:rPr>
              <a:t>DS</a:t>
            </a:r>
            <a:r>
              <a:rPr kumimoji="1" lang="en-US" altLang="ja-JP" sz="1400" b="0" i="0" u="none" strike="noStrike" kern="1200" cap="none" spc="0" normalizeH="0" baseline="0" noProof="0">
                <a:ln>
                  <a:noFill/>
                </a:ln>
                <a:solidFill>
                  <a:srgbClr val="000000"/>
                </a:solidFill>
                <a:effectLst/>
                <a:uLnTx/>
                <a:uFillTx/>
                <a:latin typeface="Times New Roman" panose="02020603050405020304" pitchFamily="18" charset="0"/>
                <a:ea typeface="ＭＳ 明朝" pitchFamily="17" charset="-128"/>
                <a:cs typeface="+mn-cs"/>
              </a:rPr>
              <a:t> (A)</a:t>
            </a:r>
          </a:p>
        </p:txBody>
      </p:sp>
      <p:sp>
        <p:nvSpPr>
          <p:cNvPr id="211986" name="Rectangle 37"/>
          <p:cNvSpPr>
            <a:spLocks noChangeArrowheads="1"/>
          </p:cNvSpPr>
          <p:nvPr/>
        </p:nvSpPr>
        <p:spPr bwMode="auto">
          <a:xfrm>
            <a:off x="5715000" y="669925"/>
            <a:ext cx="33861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ja-JP" sz="20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PLD, L / W = 50 </a:t>
            </a:r>
            <a:r>
              <a:rPr kumimoji="1" lang="en-US" altLang="ja-JP" sz="2000" b="0" i="0" u="none" strike="noStrike" kern="1200" cap="none" spc="0" normalizeH="0" baseline="0" noProof="0">
                <a:ln>
                  <a:noFill/>
                </a:ln>
                <a:solidFill>
                  <a:srgbClr val="000000"/>
                </a:solidFill>
                <a:effectLst/>
                <a:uLnTx/>
                <a:uFillTx/>
                <a:latin typeface="Symbol" pitchFamily="18" charset="2"/>
                <a:ea typeface="ＭＳ Ｐゴシック" panose="020B0600070205080204" pitchFamily="50" charset="-128"/>
                <a:cs typeface="+mn-cs"/>
              </a:rPr>
              <a:t>m</a:t>
            </a:r>
            <a:r>
              <a:rPr kumimoji="1" lang="en-US" altLang="ja-JP" sz="20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m / 200 </a:t>
            </a:r>
            <a:r>
              <a:rPr kumimoji="1" lang="en-US" altLang="ja-JP" sz="2000" b="0" i="0" u="none" strike="noStrike" kern="1200" cap="none" spc="0" normalizeH="0" baseline="0" noProof="0">
                <a:ln>
                  <a:noFill/>
                </a:ln>
                <a:solidFill>
                  <a:srgbClr val="000000"/>
                </a:solidFill>
                <a:effectLst/>
                <a:uLnTx/>
                <a:uFillTx/>
                <a:latin typeface="Symbol" pitchFamily="18" charset="2"/>
                <a:ea typeface="ＭＳ Ｐゴシック" panose="020B0600070205080204" pitchFamily="50" charset="-128"/>
                <a:cs typeface="+mn-cs"/>
              </a:rPr>
              <a:t>m</a:t>
            </a:r>
            <a:r>
              <a:rPr kumimoji="1" lang="en-US" altLang="ja-JP" sz="20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m</a:t>
            </a:r>
          </a:p>
        </p:txBody>
      </p:sp>
      <p:graphicFrame>
        <p:nvGraphicFramePr>
          <p:cNvPr id="211987" name="Object 3"/>
          <p:cNvGraphicFramePr>
            <a:graphicFrameLocks noChangeAspect="1"/>
          </p:cNvGraphicFramePr>
          <p:nvPr/>
        </p:nvGraphicFramePr>
        <p:xfrm>
          <a:off x="3187700" y="1176338"/>
          <a:ext cx="2679700" cy="2679700"/>
        </p:xfrm>
        <a:graphic>
          <a:graphicData uri="http://schemas.openxmlformats.org/presentationml/2006/ole">
            <mc:AlternateContent xmlns:mc="http://schemas.openxmlformats.org/markup-compatibility/2006">
              <mc:Choice xmlns:v="urn:schemas-microsoft-com:vml" Requires="v">
                <p:oleObj spid="_x0000_s574616" name="ビットマップ イメージ" r:id="rId7" imgW="10723810" imgH="10723810" progId="Paint.Picture">
                  <p:embed/>
                </p:oleObj>
              </mc:Choice>
              <mc:Fallback>
                <p:oleObj name="ビットマップ イメージ" r:id="rId7" imgW="10723810" imgH="10723810" progId="Paint.Picture">
                  <p:embed/>
                  <p:pic>
                    <p:nvPicPr>
                      <p:cNvPr id="211987" name="Object 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187700" y="1176338"/>
                        <a:ext cx="2679700" cy="267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5" name="AutoShape 13"/>
          <p:cNvSpPr>
            <a:spLocks noChangeArrowheads="1"/>
          </p:cNvSpPr>
          <p:nvPr/>
        </p:nvSpPr>
        <p:spPr bwMode="auto">
          <a:xfrm>
            <a:off x="3321050" y="3876676"/>
            <a:ext cx="2667000" cy="533400"/>
          </a:xfrm>
          <a:prstGeom prst="rightArrow">
            <a:avLst>
              <a:gd name="adj1" fmla="val 50000"/>
              <a:gd name="adj2" fmla="val 125000"/>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sz="3600" b="1">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3600" b="1">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3600" b="1">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3600" b="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3600" b="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3600" b="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3600" b="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3600" b="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3600" b="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R=30mm</a:t>
            </a:r>
          </a:p>
        </p:txBody>
      </p:sp>
      <p:graphicFrame>
        <p:nvGraphicFramePr>
          <p:cNvPr id="36" name="Object 14"/>
          <p:cNvGraphicFramePr>
            <a:graphicFrameLocks noChangeAspect="1"/>
          </p:cNvGraphicFramePr>
          <p:nvPr/>
        </p:nvGraphicFramePr>
        <p:xfrm>
          <a:off x="3587750" y="4562476"/>
          <a:ext cx="2057400" cy="1644650"/>
        </p:xfrm>
        <a:graphic>
          <a:graphicData uri="http://schemas.openxmlformats.org/presentationml/2006/ole">
            <mc:AlternateContent xmlns:mc="http://schemas.openxmlformats.org/markup-compatibility/2006">
              <mc:Choice xmlns:v="urn:schemas-microsoft-com:vml" Requires="v">
                <p:oleObj spid="_x0000_s574617" name="Image" r:id="rId9" imgW="9993651" imgH="7987302" progId="">
                  <p:embed/>
                </p:oleObj>
              </mc:Choice>
              <mc:Fallback>
                <p:oleObj name="Image" r:id="rId9" imgW="9993651" imgH="7987302" progId="">
                  <p:embed/>
                  <p:pic>
                    <p:nvPicPr>
                      <p:cNvPr id="36" name="Object 1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87750" y="4562476"/>
                        <a:ext cx="2057400" cy="1644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50255329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8738" name="Rectangle 75"/>
          <p:cNvSpPr>
            <a:spLocks noGrp="1" noChangeArrowheads="1"/>
          </p:cNvSpPr>
          <p:nvPr>
            <p:ph type="title" idx="4294967295"/>
          </p:nvPr>
        </p:nvSpPr>
        <p:spPr>
          <a:xfrm>
            <a:off x="0" y="0"/>
            <a:ext cx="9144000" cy="549275"/>
          </a:xfrm>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a:solidFill>
                  <a:srgbClr val="0000FF"/>
                </a:solidFill>
              </a:rPr>
              <a:t>酸化物トランジスタは</a:t>
            </a:r>
            <a:r>
              <a:rPr lang="en-US" altLang="ja-JP" sz="3600" b="1">
                <a:solidFill>
                  <a:srgbClr val="0000FF"/>
                </a:solidFill>
              </a:rPr>
              <a:t>100</a:t>
            </a:r>
            <a:r>
              <a:rPr lang="ja-JP" altLang="en-US" sz="3600" b="1">
                <a:solidFill>
                  <a:srgbClr val="0000FF"/>
                </a:solidFill>
              </a:rPr>
              <a:t>倍の電流を流せる</a:t>
            </a:r>
            <a:endParaRPr lang="en-US" altLang="ja-JP" sz="3600" b="1">
              <a:solidFill>
                <a:srgbClr val="0000FF"/>
              </a:solidFill>
            </a:endParaRPr>
          </a:p>
        </p:txBody>
      </p:sp>
      <p:sp>
        <p:nvSpPr>
          <p:cNvPr id="628739" name="Rectangle 3"/>
          <p:cNvSpPr>
            <a:spLocks noChangeArrowheads="1"/>
          </p:cNvSpPr>
          <p:nvPr/>
        </p:nvSpPr>
        <p:spPr bwMode="auto">
          <a:xfrm>
            <a:off x="0" y="0"/>
            <a:ext cx="9144000" cy="838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ja-JP" sz="3600" b="1" i="0" u="none" strike="noStrike" kern="1200" cap="none" spc="0" normalizeH="0" baseline="0" noProof="0">
              <a:ln>
                <a:noFill/>
              </a:ln>
              <a:solidFill>
                <a:srgbClr val="0000FF"/>
              </a:solidFill>
              <a:effectLst/>
              <a:uLnTx/>
              <a:uFillTx/>
              <a:latin typeface="Times New Roman" panose="02020603050405020304" pitchFamily="18" charset="0"/>
              <a:ea typeface="ＨＧ丸ゴシックB" charset="-128"/>
              <a:cs typeface="+mn-cs"/>
            </a:endParaRPr>
          </a:p>
        </p:txBody>
      </p:sp>
      <p:graphicFrame>
        <p:nvGraphicFramePr>
          <p:cNvPr id="628740" name="Object 1045"/>
          <p:cNvGraphicFramePr>
            <a:graphicFrameLocks noChangeAspect="1"/>
          </p:cNvGraphicFramePr>
          <p:nvPr/>
        </p:nvGraphicFramePr>
        <p:xfrm>
          <a:off x="1947863" y="1163638"/>
          <a:ext cx="3040062" cy="2646362"/>
        </p:xfrm>
        <a:graphic>
          <a:graphicData uri="http://schemas.openxmlformats.org/presentationml/2006/ole">
            <mc:AlternateContent xmlns:mc="http://schemas.openxmlformats.org/markup-compatibility/2006">
              <mc:Choice xmlns:v="urn:schemas-microsoft-com:vml" Requires="v">
                <p:oleObj spid="_x0000_s582902" name="Stanford Graphics ｽﾗｲﾄﾞ" r:id="rId4" imgW="6293485" imgH="5474335" progId="StanfordGraphics">
                  <p:embed/>
                </p:oleObj>
              </mc:Choice>
              <mc:Fallback>
                <p:oleObj name="Stanford Graphics ｽﾗｲﾄﾞ" r:id="rId4" imgW="6293485" imgH="5474335" progId="StanfordGraphics">
                  <p:embed/>
                  <p:pic>
                    <p:nvPicPr>
                      <p:cNvPr id="628740" name="Object 104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7863" y="1163638"/>
                        <a:ext cx="3040062" cy="2646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28741" name="Object 1046"/>
          <p:cNvGraphicFramePr>
            <a:graphicFrameLocks noChangeAspect="1"/>
          </p:cNvGraphicFramePr>
          <p:nvPr/>
        </p:nvGraphicFramePr>
        <p:xfrm>
          <a:off x="5357813" y="1066800"/>
          <a:ext cx="3275012" cy="2719388"/>
        </p:xfrm>
        <a:graphic>
          <a:graphicData uri="http://schemas.openxmlformats.org/presentationml/2006/ole">
            <mc:AlternateContent xmlns:mc="http://schemas.openxmlformats.org/markup-compatibility/2006">
              <mc:Choice xmlns:v="urn:schemas-microsoft-com:vml" Requires="v">
                <p:oleObj spid="_x0000_s582903" name="Stanford Graphics ｽﾗｲﾄﾞ" r:id="rId6" imgW="6785610" imgH="5638165" progId="StanfordGraphics">
                  <p:embed/>
                </p:oleObj>
              </mc:Choice>
              <mc:Fallback>
                <p:oleObj name="Stanford Graphics ｽﾗｲﾄﾞ" r:id="rId6" imgW="6785610" imgH="5638165" progId="StanfordGraphics">
                  <p:embed/>
                  <p:pic>
                    <p:nvPicPr>
                      <p:cNvPr id="628741" name="Object 104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57813" y="1066800"/>
                        <a:ext cx="3275012" cy="2719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28742" name="Rectangle 1048"/>
          <p:cNvSpPr>
            <a:spLocks noChangeAspect="1" noChangeArrowheads="1"/>
          </p:cNvSpPr>
          <p:nvPr/>
        </p:nvSpPr>
        <p:spPr bwMode="auto">
          <a:xfrm>
            <a:off x="6643688" y="3657600"/>
            <a:ext cx="10048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V</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GS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(V)</a:t>
            </a:r>
          </a:p>
        </p:txBody>
      </p:sp>
      <p:sp>
        <p:nvSpPr>
          <p:cNvPr id="628743" name="Rectangle 1049"/>
          <p:cNvSpPr>
            <a:spLocks noChangeAspect="1" noChangeArrowheads="1"/>
          </p:cNvSpPr>
          <p:nvPr/>
        </p:nvSpPr>
        <p:spPr bwMode="auto">
          <a:xfrm>
            <a:off x="3216275" y="3676650"/>
            <a:ext cx="995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V</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DS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(V)</a:t>
            </a:r>
          </a:p>
        </p:txBody>
      </p:sp>
      <p:sp>
        <p:nvSpPr>
          <p:cNvPr id="628744" name="Text Box 1050"/>
          <p:cNvSpPr txBox="1">
            <a:spLocks noChangeAspect="1" noChangeArrowheads="1"/>
          </p:cNvSpPr>
          <p:nvPr/>
        </p:nvSpPr>
        <p:spPr bwMode="auto">
          <a:xfrm>
            <a:off x="2562225" y="1392238"/>
            <a:ext cx="1425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V</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GS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=0–15V</a:t>
            </a:r>
          </a:p>
        </p:txBody>
      </p:sp>
      <p:sp>
        <p:nvSpPr>
          <p:cNvPr id="628745" name="Rectangle 1051"/>
          <p:cNvSpPr>
            <a:spLocks noChangeAspect="1" noChangeArrowheads="1"/>
          </p:cNvSpPr>
          <p:nvPr/>
        </p:nvSpPr>
        <p:spPr bwMode="auto">
          <a:xfrm rot="-5400000">
            <a:off x="1227138" y="2170113"/>
            <a:ext cx="1055687"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I</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DS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a:t>
            </a:r>
          </a:p>
        </p:txBody>
      </p:sp>
      <p:sp>
        <p:nvSpPr>
          <p:cNvPr id="628746" name="Rectangle 62"/>
          <p:cNvSpPr>
            <a:spLocks noChangeAspect="1" noChangeArrowheads="1"/>
          </p:cNvSpPr>
          <p:nvPr/>
        </p:nvSpPr>
        <p:spPr bwMode="auto">
          <a:xfrm>
            <a:off x="5348288" y="1066800"/>
            <a:ext cx="477837" cy="26304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0" u="none" strike="noStrike" kern="1200" cap="none" spc="0" normalizeH="0" baseline="0" noProof="0">
              <a:ln>
                <a:noFill/>
              </a:ln>
              <a:solidFill>
                <a:srgbClr val="0000FF"/>
              </a:solidFill>
              <a:effectLst/>
              <a:uLnTx/>
              <a:uFillTx/>
              <a:latin typeface="Times New Roman" panose="02020603050405020304" pitchFamily="18" charset="0"/>
              <a:ea typeface="HG丸ｺﾞｼｯｸM-PRO" panose="020F0600000000000000" pitchFamily="50" charset="-128"/>
              <a:cs typeface="+mn-cs"/>
            </a:endParaRPr>
          </a:p>
        </p:txBody>
      </p:sp>
      <p:sp>
        <p:nvSpPr>
          <p:cNvPr id="628747" name="Text Box 63"/>
          <p:cNvSpPr txBox="1">
            <a:spLocks noChangeAspect="1" noChangeArrowheads="1"/>
          </p:cNvSpPr>
          <p:nvPr/>
        </p:nvSpPr>
        <p:spPr bwMode="auto">
          <a:xfrm>
            <a:off x="5273675" y="3398838"/>
            <a:ext cx="6588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0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-14</a:t>
            </a:r>
          </a:p>
        </p:txBody>
      </p:sp>
      <p:sp>
        <p:nvSpPr>
          <p:cNvPr id="628748" name="Text Box 64"/>
          <p:cNvSpPr txBox="1">
            <a:spLocks noChangeAspect="1" noChangeArrowheads="1"/>
          </p:cNvSpPr>
          <p:nvPr/>
        </p:nvSpPr>
        <p:spPr bwMode="auto">
          <a:xfrm>
            <a:off x="5273675" y="2952750"/>
            <a:ext cx="6588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0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-12</a:t>
            </a:r>
          </a:p>
        </p:txBody>
      </p:sp>
      <p:sp>
        <p:nvSpPr>
          <p:cNvPr id="628749" name="Text Box 65"/>
          <p:cNvSpPr txBox="1">
            <a:spLocks noChangeAspect="1" noChangeArrowheads="1"/>
          </p:cNvSpPr>
          <p:nvPr/>
        </p:nvSpPr>
        <p:spPr bwMode="auto">
          <a:xfrm>
            <a:off x="5273675" y="2501900"/>
            <a:ext cx="6588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0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p>
        </p:txBody>
      </p:sp>
      <p:sp>
        <p:nvSpPr>
          <p:cNvPr id="628750" name="Text Box 66"/>
          <p:cNvSpPr txBox="1">
            <a:spLocks noChangeAspect="1" noChangeArrowheads="1"/>
          </p:cNvSpPr>
          <p:nvPr/>
        </p:nvSpPr>
        <p:spPr bwMode="auto">
          <a:xfrm>
            <a:off x="5338763" y="2081213"/>
            <a:ext cx="576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0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-8</a:t>
            </a:r>
          </a:p>
        </p:txBody>
      </p:sp>
      <p:sp>
        <p:nvSpPr>
          <p:cNvPr id="628751" name="Text Box 67"/>
          <p:cNvSpPr txBox="1">
            <a:spLocks noChangeAspect="1" noChangeArrowheads="1"/>
          </p:cNvSpPr>
          <p:nvPr/>
        </p:nvSpPr>
        <p:spPr bwMode="auto">
          <a:xfrm>
            <a:off x="5338763" y="1604963"/>
            <a:ext cx="576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0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-6</a:t>
            </a:r>
          </a:p>
        </p:txBody>
      </p:sp>
      <p:sp>
        <p:nvSpPr>
          <p:cNvPr id="628752" name="Text Box 68"/>
          <p:cNvSpPr txBox="1">
            <a:spLocks noChangeAspect="1" noChangeArrowheads="1"/>
          </p:cNvSpPr>
          <p:nvPr/>
        </p:nvSpPr>
        <p:spPr bwMode="auto">
          <a:xfrm>
            <a:off x="5338763" y="1160463"/>
            <a:ext cx="576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a:t>
            </a:r>
            <a:r>
              <a:rPr kumimoji="1" lang="en-US" altLang="ja-JP" sz="2000" b="1" i="0" u="none" strike="noStrike" kern="1200" cap="none" spc="0" normalizeH="0" baseline="30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-4</a:t>
            </a:r>
          </a:p>
        </p:txBody>
      </p:sp>
      <p:graphicFrame>
        <p:nvGraphicFramePr>
          <p:cNvPr id="628753" name="Object 1045"/>
          <p:cNvGraphicFramePr>
            <a:graphicFrameLocks noChangeAspect="1"/>
          </p:cNvGraphicFramePr>
          <p:nvPr/>
        </p:nvGraphicFramePr>
        <p:xfrm>
          <a:off x="2033588" y="4022725"/>
          <a:ext cx="3065462" cy="2544763"/>
        </p:xfrm>
        <a:graphic>
          <a:graphicData uri="http://schemas.openxmlformats.org/presentationml/2006/ole">
            <mc:AlternateContent xmlns:mc="http://schemas.openxmlformats.org/markup-compatibility/2006">
              <mc:Choice xmlns:v="urn:schemas-microsoft-com:vml" Requires="v">
                <p:oleObj spid="_x0000_s582904" name="Stanford Graphics ｽﾗｲﾄﾞ" r:id="rId8" imgW="6346825" imgH="5264785" progId="StanfordGraphics">
                  <p:embed/>
                </p:oleObj>
              </mc:Choice>
              <mc:Fallback>
                <p:oleObj name="Stanford Graphics ｽﾗｲﾄﾞ" r:id="rId8" imgW="6346825" imgH="5264785" progId="StanfordGraphics">
                  <p:embed/>
                  <p:pic>
                    <p:nvPicPr>
                      <p:cNvPr id="628753" name="Object 104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33588" y="4022725"/>
                        <a:ext cx="3065462" cy="2544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28754" name="Rectangle 1049"/>
          <p:cNvSpPr>
            <a:spLocks noChangeAspect="1" noChangeArrowheads="1"/>
          </p:cNvSpPr>
          <p:nvPr/>
        </p:nvSpPr>
        <p:spPr bwMode="auto">
          <a:xfrm>
            <a:off x="3228975" y="6461125"/>
            <a:ext cx="995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V</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DS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(V)</a:t>
            </a:r>
          </a:p>
        </p:txBody>
      </p:sp>
      <p:sp>
        <p:nvSpPr>
          <p:cNvPr id="628755" name="Rectangle 1051"/>
          <p:cNvSpPr>
            <a:spLocks noChangeAspect="1" noChangeArrowheads="1"/>
          </p:cNvSpPr>
          <p:nvPr/>
        </p:nvSpPr>
        <p:spPr bwMode="auto">
          <a:xfrm rot="-5400000">
            <a:off x="1356519" y="4988719"/>
            <a:ext cx="10556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I</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DS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a:t>
            </a:r>
          </a:p>
        </p:txBody>
      </p:sp>
      <p:sp>
        <p:nvSpPr>
          <p:cNvPr id="628756" name="Text Box 1050"/>
          <p:cNvSpPr txBox="1">
            <a:spLocks noChangeAspect="1" noChangeArrowheads="1"/>
          </p:cNvSpPr>
          <p:nvPr/>
        </p:nvSpPr>
        <p:spPr bwMode="auto">
          <a:xfrm>
            <a:off x="2562225" y="4343400"/>
            <a:ext cx="14271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V</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GS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=2–20V</a:t>
            </a:r>
          </a:p>
        </p:txBody>
      </p:sp>
      <p:graphicFrame>
        <p:nvGraphicFramePr>
          <p:cNvPr id="628757" name="Object 1046"/>
          <p:cNvGraphicFramePr>
            <a:graphicFrameLocks noChangeAspect="1"/>
          </p:cNvGraphicFramePr>
          <p:nvPr/>
        </p:nvGraphicFramePr>
        <p:xfrm>
          <a:off x="5418138" y="3843338"/>
          <a:ext cx="3263900" cy="2722562"/>
        </p:xfrm>
        <a:graphic>
          <a:graphicData uri="http://schemas.openxmlformats.org/presentationml/2006/ole">
            <mc:AlternateContent xmlns:mc="http://schemas.openxmlformats.org/markup-compatibility/2006">
              <mc:Choice xmlns:v="urn:schemas-microsoft-com:vml" Requires="v">
                <p:oleObj spid="_x0000_s582905" name="Stanford Graphics ｽﾗｲﾄﾞ" r:id="rId10" imgW="6758940" imgH="5644515" progId="StanfordGraphics">
                  <p:embed/>
                </p:oleObj>
              </mc:Choice>
              <mc:Fallback>
                <p:oleObj name="Stanford Graphics ｽﾗｲﾄﾞ" r:id="rId10" imgW="6758940" imgH="5644515" progId="StanfordGraphics">
                  <p:embed/>
                  <p:pic>
                    <p:nvPicPr>
                      <p:cNvPr id="628757" name="Object 104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418138" y="3843338"/>
                        <a:ext cx="3263900" cy="2722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28758" name="Text Box 1047"/>
          <p:cNvSpPr txBox="1">
            <a:spLocks noChangeAspect="1" noChangeArrowheads="1"/>
          </p:cNvSpPr>
          <p:nvPr/>
        </p:nvSpPr>
        <p:spPr bwMode="auto">
          <a:xfrm>
            <a:off x="6981825" y="4202113"/>
            <a:ext cx="1066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V</a:t>
            </a:r>
            <a:r>
              <a:rPr kumimoji="1" lang="en-US" altLang="ja-JP" sz="18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DS</a:t>
            </a:r>
            <a:r>
              <a:rPr kumimoji="1" lang="en-US" altLang="ja-JP"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=10V</a:t>
            </a:r>
          </a:p>
        </p:txBody>
      </p:sp>
      <p:sp>
        <p:nvSpPr>
          <p:cNvPr id="628759" name="Rectangle 1048"/>
          <p:cNvSpPr>
            <a:spLocks noChangeAspect="1" noChangeArrowheads="1"/>
          </p:cNvSpPr>
          <p:nvPr/>
        </p:nvSpPr>
        <p:spPr bwMode="auto">
          <a:xfrm>
            <a:off x="6961188" y="6473825"/>
            <a:ext cx="10048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V</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GS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(V)</a:t>
            </a:r>
          </a:p>
        </p:txBody>
      </p:sp>
      <p:sp>
        <p:nvSpPr>
          <p:cNvPr id="628760" name="Rectangle 1052"/>
          <p:cNvSpPr>
            <a:spLocks noChangeAspect="1" noChangeArrowheads="1"/>
          </p:cNvSpPr>
          <p:nvPr/>
        </p:nvSpPr>
        <p:spPr bwMode="auto">
          <a:xfrm rot="-5400000">
            <a:off x="4766469" y="4909344"/>
            <a:ext cx="9096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I</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DS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a:t>
            </a:r>
          </a:p>
        </p:txBody>
      </p:sp>
      <p:sp>
        <p:nvSpPr>
          <p:cNvPr id="628761" name="Rectangle 1052"/>
          <p:cNvSpPr>
            <a:spLocks noChangeAspect="1" noChangeArrowheads="1"/>
          </p:cNvSpPr>
          <p:nvPr/>
        </p:nvSpPr>
        <p:spPr bwMode="auto">
          <a:xfrm rot="-5400000">
            <a:off x="4744244" y="2166144"/>
            <a:ext cx="9096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I</a:t>
            </a:r>
            <a:r>
              <a:rPr kumimoji="1" lang="en-US" altLang="ja-JP" sz="20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DS</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a:t>
            </a:r>
          </a:p>
        </p:txBody>
      </p:sp>
      <p:sp>
        <p:nvSpPr>
          <p:cNvPr id="628762" name="Rectangle 30"/>
          <p:cNvSpPr>
            <a:spLocks noChangeArrowheads="1"/>
          </p:cNvSpPr>
          <p:nvPr/>
        </p:nvSpPr>
        <p:spPr bwMode="auto">
          <a:xfrm>
            <a:off x="8429625" y="1752600"/>
            <a:ext cx="152400" cy="228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FF"/>
              </a:solidFill>
              <a:effectLst/>
              <a:uLnTx/>
              <a:uFillTx/>
              <a:latin typeface="Times New Roman" panose="02020603050405020304" pitchFamily="18" charset="0"/>
              <a:ea typeface="HG丸ｺﾞｼｯｸM-PRO" panose="020F0600000000000000" pitchFamily="50" charset="-128"/>
              <a:cs typeface="+mn-cs"/>
            </a:endParaRPr>
          </a:p>
        </p:txBody>
      </p:sp>
      <p:sp>
        <p:nvSpPr>
          <p:cNvPr id="628763" name="Text Box 1047"/>
          <p:cNvSpPr txBox="1">
            <a:spLocks noChangeAspect="1" noChangeArrowheads="1"/>
          </p:cNvSpPr>
          <p:nvPr/>
        </p:nvSpPr>
        <p:spPr bwMode="auto">
          <a:xfrm>
            <a:off x="6981825" y="1690688"/>
            <a:ext cx="1752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V</a:t>
            </a:r>
            <a:r>
              <a:rPr kumimoji="1" lang="en-US" altLang="ja-JP" sz="1800" b="1" i="0" u="none" strike="noStrike" kern="1200" cap="none" spc="0" normalizeH="0" baseline="-2500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DS</a:t>
            </a:r>
            <a:r>
              <a:rPr kumimoji="1" lang="en-US" altLang="ja-JP" sz="18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=2,4,6,8,10V</a:t>
            </a:r>
          </a:p>
        </p:txBody>
      </p:sp>
      <p:sp>
        <p:nvSpPr>
          <p:cNvPr id="628764" name="Rectangle 32"/>
          <p:cNvSpPr>
            <a:spLocks noChangeArrowheads="1"/>
          </p:cNvSpPr>
          <p:nvPr/>
        </p:nvSpPr>
        <p:spPr bwMode="auto">
          <a:xfrm>
            <a:off x="0" y="717550"/>
            <a:ext cx="647382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a-IGZO: Top-contact, bottom gate 40nm-thick a-IGZO / 150nm-thick SiO</a:t>
            </a:r>
            <a:r>
              <a:rPr kumimoji="1" lang="en-US" altLang="ja-JP" sz="1200" b="0" i="0" u="none" strike="noStrike" kern="1200" cap="none" spc="0" normalizeH="0" baseline="-25000" noProof="0">
                <a:ln>
                  <a:noFill/>
                </a:ln>
                <a:solidFill>
                  <a:srgbClr val="000000"/>
                </a:solidFill>
                <a:effectLst/>
                <a:uLnTx/>
                <a:uFillTx/>
                <a:latin typeface="Times New Roman" panose="02020603050405020304" pitchFamily="18" charset="0"/>
                <a:ea typeface="ＭＳ 明朝" panose="02020609040205080304" pitchFamily="17" charset="-128"/>
                <a:cs typeface="+mn-cs"/>
              </a:rPr>
              <a:t>2</a:t>
            </a:r>
            <a:r>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 / c-Si, W/L = 300/50 (</a:t>
            </a:r>
            <a:r>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sym typeface="Symbol" panose="05050102010706020507" pitchFamily="18" charset="2"/>
              </a:rPr>
              <a:t></a:t>
            </a:r>
            <a:r>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m)</a:t>
            </a:r>
            <a:br>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br>
            <a:r>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a-Si:H  : Inverted staggered          200nm-thick a-Si:H / 200nm-thick SiN</a:t>
            </a:r>
            <a:r>
              <a:rPr kumimoji="1" lang="en-US" altLang="ja-JP" sz="1200" b="0" i="0" u="none" strike="noStrike" kern="1200" cap="none" spc="0" normalizeH="0" baseline="-25000" noProof="0">
                <a:ln>
                  <a:noFill/>
                </a:ln>
                <a:solidFill>
                  <a:srgbClr val="000000"/>
                </a:solidFill>
                <a:effectLst/>
                <a:uLnTx/>
                <a:uFillTx/>
                <a:latin typeface="Times New Roman" panose="02020603050405020304" pitchFamily="18" charset="0"/>
                <a:ea typeface="ＭＳ 明朝" panose="02020609040205080304" pitchFamily="17" charset="-128"/>
                <a:cs typeface="+mn-cs"/>
              </a:rPr>
              <a:t>x</a:t>
            </a:r>
            <a:r>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 W/L = 28/6 (</a:t>
            </a:r>
            <a:r>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sym typeface="Symbol" panose="05050102010706020507" pitchFamily="18" charset="2"/>
              </a:rPr>
              <a:t></a:t>
            </a:r>
            <a:r>
              <a:rPr kumimoji="1" lang="en-US" altLang="ja-JP" sz="12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m)</a:t>
            </a:r>
          </a:p>
        </p:txBody>
      </p:sp>
      <p:sp>
        <p:nvSpPr>
          <p:cNvPr id="628765" name="Rectangle 33"/>
          <p:cNvSpPr>
            <a:spLocks noChangeArrowheads="1"/>
          </p:cNvSpPr>
          <p:nvPr/>
        </p:nvSpPr>
        <p:spPr bwMode="auto">
          <a:xfrm>
            <a:off x="2311400" y="3371850"/>
            <a:ext cx="838200" cy="185738"/>
          </a:xfrm>
          <a:prstGeom prst="rect">
            <a:avLst/>
          </a:prstGeom>
          <a:noFill/>
          <a:ln w="190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1" i="0" u="none" strike="noStrike" kern="1200" cap="none" spc="0" normalizeH="0" baseline="0" noProof="0">
              <a:ln>
                <a:noFill/>
              </a:ln>
              <a:solidFill>
                <a:srgbClr val="0000FF"/>
              </a:solidFill>
              <a:effectLst/>
              <a:uLnTx/>
              <a:uFillTx/>
              <a:latin typeface="Times New Roman" panose="02020603050405020304" pitchFamily="18" charset="0"/>
              <a:ea typeface="HG丸ｺﾞｼｯｸM-PRO" panose="020F0600000000000000" pitchFamily="50" charset="-128"/>
              <a:cs typeface="+mn-cs"/>
            </a:endParaRPr>
          </a:p>
        </p:txBody>
      </p:sp>
      <p:sp>
        <p:nvSpPr>
          <p:cNvPr id="628766" name="正方形/長方形 1"/>
          <p:cNvSpPr>
            <a:spLocks noChangeArrowheads="1"/>
          </p:cNvSpPr>
          <p:nvPr/>
        </p:nvSpPr>
        <p:spPr bwMode="auto">
          <a:xfrm>
            <a:off x="4427538" y="425450"/>
            <a:ext cx="472916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a:ln>
                  <a:noFill/>
                </a:ln>
                <a:solidFill>
                  <a:srgbClr val="000000"/>
                </a:solidFill>
                <a:effectLst/>
                <a:uLnTx/>
                <a:uFillTx/>
                <a:latin typeface="Times New Roman" panose="02020603050405020304" pitchFamily="18" charset="0"/>
                <a:ea typeface="ＭＳ 明朝" panose="02020609040205080304" pitchFamily="17" charset="-128"/>
                <a:cs typeface="+mn-cs"/>
              </a:rPr>
              <a:t>Kamiya et al., Sci. Technol. Adv. Mater. (2010) in print</a:t>
            </a:r>
            <a:endParaRPr kumimoji="1" lang="ja-JP"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28767" name="正方形/長方形 2"/>
          <p:cNvSpPr>
            <a:spLocks noChangeArrowheads="1"/>
          </p:cNvSpPr>
          <p:nvPr/>
        </p:nvSpPr>
        <p:spPr bwMode="auto">
          <a:xfrm>
            <a:off x="77788" y="2108200"/>
            <a:ext cx="159861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a-IGZO</a:t>
            </a:r>
            <a:endParaRPr kumimoji="1" lang="ja-JP" altLang="en-US"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628768" name="正方形/長方形 31"/>
          <p:cNvSpPr>
            <a:spLocks noChangeArrowheads="1"/>
          </p:cNvSpPr>
          <p:nvPr/>
        </p:nvSpPr>
        <p:spPr bwMode="auto">
          <a:xfrm>
            <a:off x="230188" y="4894263"/>
            <a:ext cx="13223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a-Si:H</a:t>
            </a:r>
            <a:endParaRPr kumimoji="1" lang="ja-JP" altLang="en-US"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28964840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259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9988" y="3897313"/>
            <a:ext cx="5253037" cy="296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259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83000" y="668338"/>
            <a:ext cx="5280025" cy="2979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22596" name="Rectangle 6"/>
          <p:cNvSpPr>
            <a:spLocks noGrp="1" noChangeArrowheads="1"/>
          </p:cNvSpPr>
          <p:nvPr>
            <p:ph type="title" idx="4294967295"/>
          </p:nvPr>
        </p:nvSpPr>
        <p:spPr>
          <a:xfrm>
            <a:off x="0" y="0"/>
            <a:ext cx="9144000" cy="620713"/>
          </a:xfrm>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pPr eaLnBrk="1" hangingPunct="1"/>
            <a:r>
              <a:rPr lang="ja-JP" altLang="en-US" sz="3600" b="1" dirty="0">
                <a:solidFill>
                  <a:srgbClr val="0000FF"/>
                </a:solidFill>
                <a:latin typeface="Times New Roman" panose="02020603050405020304" pitchFamily="18" charset="0"/>
                <a:cs typeface="Times New Roman" panose="02020603050405020304" pitchFamily="18" charset="0"/>
              </a:rPr>
              <a:t>シャープ </a:t>
            </a:r>
            <a:r>
              <a:rPr lang="en-US" altLang="ja-JP" sz="3600" b="1" dirty="0">
                <a:solidFill>
                  <a:srgbClr val="0000FF"/>
                </a:solidFill>
                <a:latin typeface="Times New Roman" panose="02020603050405020304" pitchFamily="18" charset="0"/>
                <a:cs typeface="Times New Roman" panose="02020603050405020304" pitchFamily="18" charset="0"/>
              </a:rPr>
              <a:t>AQUOS Phone</a:t>
            </a:r>
            <a:r>
              <a:rPr lang="ja-JP" altLang="en-US" sz="3600" b="1" dirty="0">
                <a:solidFill>
                  <a:srgbClr val="0000FF"/>
                </a:solidFill>
                <a:latin typeface="Times New Roman" panose="02020603050405020304" pitchFamily="18" charset="0"/>
                <a:cs typeface="Times New Roman" panose="02020603050405020304" pitchFamily="18" charset="0"/>
              </a:rPr>
              <a:t> </a:t>
            </a:r>
            <a:r>
              <a:rPr lang="en-US" altLang="ja-JP" sz="3600" b="1" dirty="0">
                <a:solidFill>
                  <a:srgbClr val="0000FF"/>
                </a:solidFill>
                <a:latin typeface="Times New Roman" panose="02020603050405020304" pitchFamily="18" charset="0"/>
                <a:cs typeface="Times New Roman" panose="02020603050405020304" pitchFamily="18" charset="0"/>
              </a:rPr>
              <a:t>Zeta</a:t>
            </a:r>
            <a:r>
              <a:rPr lang="ja-JP" altLang="en-US" sz="3600" b="1" dirty="0">
                <a:solidFill>
                  <a:srgbClr val="0000FF"/>
                </a:solidFill>
                <a:latin typeface="Times New Roman" panose="02020603050405020304" pitchFamily="18" charset="0"/>
                <a:cs typeface="Times New Roman" panose="02020603050405020304" pitchFamily="18" charset="0"/>
              </a:rPr>
              <a:t> </a:t>
            </a:r>
            <a:r>
              <a:rPr lang="en-US" altLang="ja-JP" sz="3600" b="1" dirty="0">
                <a:solidFill>
                  <a:srgbClr val="0000FF"/>
                </a:solidFill>
                <a:latin typeface="Times New Roman" panose="02020603050405020304" pitchFamily="18" charset="0"/>
                <a:cs typeface="Times New Roman" panose="02020603050405020304" pitchFamily="18" charset="0"/>
              </a:rPr>
              <a:t>SH-02E</a:t>
            </a:r>
            <a:endParaRPr lang="en-US" altLang="ja-JP" sz="3600" b="1" dirty="0">
              <a:solidFill>
                <a:srgbClr val="0000FF"/>
              </a:solidFill>
              <a:latin typeface="Times New Roman" panose="02020603050405020304" pitchFamily="18" charset="0"/>
              <a:ea typeface="HG丸ｺﾞｼｯｸM-PRO" panose="020F0600000000000000" pitchFamily="50" charset="-128"/>
              <a:cs typeface="Times New Roman" panose="02020603050405020304" pitchFamily="18" charset="0"/>
            </a:endParaRPr>
          </a:p>
        </p:txBody>
      </p:sp>
      <p:pic>
        <p:nvPicPr>
          <p:cNvPr id="622597" name="図 2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9396413" y="6165850"/>
            <a:ext cx="305435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2598" name="図 32"/>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0488" y="1971675"/>
            <a:ext cx="3503612" cy="262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2599" name="正方形/長方形 34"/>
          <p:cNvSpPr>
            <a:spLocks noChangeArrowheads="1"/>
          </p:cNvSpPr>
          <p:nvPr/>
        </p:nvSpPr>
        <p:spPr bwMode="auto">
          <a:xfrm>
            <a:off x="830263" y="1019175"/>
            <a:ext cx="287972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4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IGZO</a:t>
            </a:r>
          </a:p>
        </p:txBody>
      </p:sp>
      <p:pic>
        <p:nvPicPr>
          <p:cNvPr id="622600" name="Picture 11" descr="CMカット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877425" y="5072063"/>
            <a:ext cx="1930400"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2601" name="Picture 13" descr="CMカット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144000" y="4238625"/>
            <a:ext cx="1930400" cy="109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2602"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218613" y="1971675"/>
            <a:ext cx="3248025" cy="181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22603" name="正方形/長方形 34"/>
          <p:cNvSpPr>
            <a:spLocks noChangeArrowheads="1"/>
          </p:cNvSpPr>
          <p:nvPr/>
        </p:nvSpPr>
        <p:spPr bwMode="auto">
          <a:xfrm>
            <a:off x="246063" y="4554538"/>
            <a:ext cx="346392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4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InGaZnO</a:t>
            </a:r>
            <a:r>
              <a:rPr kumimoji="1" lang="en-US" altLang="ja-JP" sz="4800" b="1" i="0" u="none" strike="noStrike" kern="1200" cap="none" spc="0" normalizeH="0" baseline="-2500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4</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2000</a:t>
            </a:r>
            <a:r>
              <a:rPr kumimoji="1" lang="ja-JP" altLang="en-US"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材料発見</a:t>
            </a:r>
            <a:endParaRPr kumimoji="1" lang="en-US" altLang="ja-JP"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2004</a:t>
            </a:r>
            <a:r>
              <a:rPr kumimoji="1" lang="ja-JP" altLang="en-US"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トランジスタ</a:t>
            </a:r>
            <a:br>
              <a:rPr kumimoji="1" lang="en-US" altLang="ja-JP"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br>
            <a:r>
              <a:rPr kumimoji="1" lang="ja-JP" altLang="en-US"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動作</a:t>
            </a:r>
            <a:r>
              <a:rPr kumimoji="1" lang="en-US" altLang="ja-JP"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endParaRPr kumimoji="1" lang="en-US" altLang="ja-JP" sz="32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Tree>
    <p:extLst>
      <p:ext uri="{BB962C8B-B14F-4D97-AF65-F5344CB8AC3E}">
        <p14:creationId xmlns:p14="http://schemas.microsoft.com/office/powerpoint/2010/main" val="173690776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idx="4294967295"/>
          </p:nvPr>
        </p:nvSpPr>
        <p:spPr>
          <a:xfrm>
            <a:off x="0" y="0"/>
            <a:ext cx="9144000" cy="762000"/>
          </a:xfrm>
        </p:spPr>
        <p:txBody>
          <a:bodyPr/>
          <a:lstStyle/>
          <a:p>
            <a:pPr eaLnBrk="1" hangingPunct="1"/>
            <a:r>
              <a:rPr lang="ja-JP" altLang="en-US" sz="3600" b="1" dirty="0">
                <a:solidFill>
                  <a:srgbClr val="0000FF"/>
                </a:solidFill>
                <a:latin typeface="Times New Roman" pitchFamily="18" charset="0"/>
                <a:ea typeface="ＨＧ丸ゴシックB" charset="-128"/>
                <a:cs typeface="Times New Roman" pitchFamily="18" charset="0"/>
              </a:rPr>
              <a:t>原料は同じ </a:t>
            </a:r>
            <a:r>
              <a:rPr lang="en-US" altLang="ja-JP" sz="3600" b="1" dirty="0">
                <a:solidFill>
                  <a:srgbClr val="0000FF"/>
                </a:solidFill>
                <a:latin typeface="Times New Roman" pitchFamily="18" charset="0"/>
                <a:ea typeface="ＨＧ丸ゴシックB" charset="-128"/>
                <a:cs typeface="Times New Roman" pitchFamily="18" charset="0"/>
              </a:rPr>
              <a:t>(</a:t>
            </a:r>
            <a:r>
              <a:rPr lang="ja-JP" altLang="en-US" sz="3600" b="1" dirty="0">
                <a:solidFill>
                  <a:srgbClr val="0000FF"/>
                </a:solidFill>
                <a:latin typeface="Times New Roman" pitchFamily="18" charset="0"/>
                <a:ea typeface="ＨＧ丸ゴシックB" charset="-128"/>
                <a:cs typeface="Times New Roman" pitchFamily="18" charset="0"/>
              </a:rPr>
              <a:t>シリコンの例</a:t>
            </a:r>
            <a:r>
              <a:rPr lang="en-US" altLang="ja-JP" sz="3600" b="1" dirty="0">
                <a:solidFill>
                  <a:srgbClr val="0000FF"/>
                </a:solidFill>
                <a:latin typeface="Times New Roman" pitchFamily="18" charset="0"/>
                <a:ea typeface="ＨＧ丸ゴシックB" charset="-128"/>
                <a:cs typeface="Times New Roman" pitchFamily="18" charset="0"/>
              </a:rPr>
              <a:t>)</a:t>
            </a:r>
            <a:endParaRPr lang="en-US" altLang="ja-JP" sz="3600" b="1" dirty="0">
              <a:solidFill>
                <a:srgbClr val="0000FF"/>
              </a:solidFill>
              <a:latin typeface="Times New Roman" pitchFamily="18" charset="0"/>
              <a:ea typeface="ＨＧ丸ゴシックB" pitchFamily="49" charset="-128"/>
              <a:cs typeface="Times New Roman" pitchFamily="18" charset="0"/>
            </a:endParaRPr>
          </a:p>
        </p:txBody>
      </p:sp>
      <p:grpSp>
        <p:nvGrpSpPr>
          <p:cNvPr id="66563" name="Group 3"/>
          <p:cNvGrpSpPr>
            <a:grpSpLocks/>
          </p:cNvGrpSpPr>
          <p:nvPr/>
        </p:nvGrpSpPr>
        <p:grpSpPr bwMode="auto">
          <a:xfrm>
            <a:off x="76200" y="1181100"/>
            <a:ext cx="2674938" cy="2781300"/>
            <a:chOff x="48" y="840"/>
            <a:chExt cx="1685" cy="1752"/>
          </a:xfrm>
        </p:grpSpPr>
        <p:pic>
          <p:nvPicPr>
            <p:cNvPr id="66582" name="Picture 4" descr="単結晶 シリコン インゴット"/>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6" y="840"/>
              <a:ext cx="1397" cy="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83" name="Text Box 5"/>
            <p:cNvSpPr txBox="1">
              <a:spLocks noChangeArrowheads="1"/>
            </p:cNvSpPr>
            <p:nvPr/>
          </p:nvSpPr>
          <p:spPr bwMode="auto">
            <a:xfrm>
              <a:off x="48" y="2304"/>
              <a:ext cx="11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itchFamily="18" charset="0"/>
                  <a:ea typeface="ＭＳ 明朝" pitchFamily="17" charset="-128"/>
                  <a:cs typeface="Times New Roman" pitchFamily="18" charset="0"/>
                </a:rPr>
                <a:t>株式会社 新陽</a:t>
              </a:r>
              <a:br>
                <a:rPr kumimoji="1" lang="ja-JP" altLang="en-US" sz="1400" b="0" i="0" u="none" strike="noStrike" kern="1200" cap="none" spc="0" normalizeH="0" baseline="0" noProof="0">
                  <a:ln>
                    <a:noFill/>
                  </a:ln>
                  <a:solidFill>
                    <a:srgbClr val="000000"/>
                  </a:solidFill>
                  <a:effectLst/>
                  <a:uLnTx/>
                  <a:uFillTx/>
                  <a:latin typeface="Times New Roman" pitchFamily="18" charset="0"/>
                  <a:ea typeface="ＭＳ 明朝" pitchFamily="17" charset="-128"/>
                  <a:cs typeface="Times New Roman" pitchFamily="18" charset="0"/>
                </a:rPr>
              </a:br>
              <a:r>
                <a:rPr kumimoji="1" lang="en-US" altLang="ja-JP" sz="1000" b="0" i="0" u="none" strike="noStrike" kern="1200" cap="none" spc="0" normalizeH="0" baseline="0" noProof="0">
                  <a:ln>
                    <a:noFill/>
                  </a:ln>
                  <a:solidFill>
                    <a:srgbClr val="000000"/>
                  </a:solidFill>
                  <a:effectLst/>
                  <a:uLnTx/>
                  <a:uFillTx/>
                  <a:latin typeface="Times New Roman" pitchFamily="18" charset="0"/>
                  <a:ea typeface="ＭＳ 明朝" pitchFamily="17" charset="-128"/>
                  <a:cs typeface="Times New Roman" pitchFamily="18" charset="0"/>
                </a:rPr>
                <a:t>http://www.sinyo.jp/prod.html </a:t>
              </a:r>
            </a:p>
          </p:txBody>
        </p:sp>
      </p:grpSp>
      <p:grpSp>
        <p:nvGrpSpPr>
          <p:cNvPr id="66564" name="Group 6"/>
          <p:cNvGrpSpPr>
            <a:grpSpLocks/>
          </p:cNvGrpSpPr>
          <p:nvPr/>
        </p:nvGrpSpPr>
        <p:grpSpPr bwMode="auto">
          <a:xfrm>
            <a:off x="5181600" y="1181100"/>
            <a:ext cx="3886200" cy="2781300"/>
            <a:chOff x="3264" y="840"/>
            <a:chExt cx="2448" cy="1752"/>
          </a:xfrm>
        </p:grpSpPr>
        <p:pic>
          <p:nvPicPr>
            <p:cNvPr id="66580" name="Picture 7" descr="石英ガラス・硬質ガラス"/>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4" y="840"/>
              <a:ext cx="1987" cy="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81" name="Text Box 8"/>
            <p:cNvSpPr txBox="1">
              <a:spLocks noChangeArrowheads="1"/>
            </p:cNvSpPr>
            <p:nvPr/>
          </p:nvSpPr>
          <p:spPr bwMode="auto">
            <a:xfrm>
              <a:off x="4602" y="2304"/>
              <a:ext cx="11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itchFamily="18" charset="0"/>
                  <a:ea typeface="ＭＳ 明朝" pitchFamily="17" charset="-128"/>
                  <a:cs typeface="Times New Roman" pitchFamily="18" charset="0"/>
                </a:rPr>
                <a:t>株式会社 新陽</a:t>
              </a:r>
              <a:br>
                <a:rPr kumimoji="1" lang="ja-JP" altLang="en-US" sz="1400" b="0" i="0" u="none" strike="noStrike" kern="1200" cap="none" spc="0" normalizeH="0" baseline="0" noProof="0">
                  <a:ln>
                    <a:noFill/>
                  </a:ln>
                  <a:solidFill>
                    <a:srgbClr val="000000"/>
                  </a:solidFill>
                  <a:effectLst/>
                  <a:uLnTx/>
                  <a:uFillTx/>
                  <a:latin typeface="Times New Roman" pitchFamily="18" charset="0"/>
                  <a:ea typeface="ＭＳ 明朝" pitchFamily="17" charset="-128"/>
                  <a:cs typeface="Times New Roman" pitchFamily="18" charset="0"/>
                </a:rPr>
              </a:br>
              <a:r>
                <a:rPr kumimoji="1" lang="en-US" altLang="ja-JP" sz="1000" b="0" i="0" u="none" strike="noStrike" kern="1200" cap="none" spc="0" normalizeH="0" baseline="0" noProof="0">
                  <a:ln>
                    <a:noFill/>
                  </a:ln>
                  <a:solidFill>
                    <a:srgbClr val="000000"/>
                  </a:solidFill>
                  <a:effectLst/>
                  <a:uLnTx/>
                  <a:uFillTx/>
                  <a:latin typeface="Times New Roman" pitchFamily="18" charset="0"/>
                  <a:ea typeface="ＭＳ 明朝" pitchFamily="17" charset="-128"/>
                  <a:cs typeface="Times New Roman" pitchFamily="18" charset="0"/>
                </a:rPr>
                <a:t>http://www.sinyo.jp/prod.html </a:t>
              </a:r>
            </a:p>
          </p:txBody>
        </p:sp>
      </p:grpSp>
      <p:sp>
        <p:nvSpPr>
          <p:cNvPr id="66565" name="Rectangle 9"/>
          <p:cNvSpPr>
            <a:spLocks noChangeArrowheads="1"/>
          </p:cNvSpPr>
          <p:nvPr/>
        </p:nvSpPr>
        <p:spPr bwMode="auto">
          <a:xfrm>
            <a:off x="1219200" y="685800"/>
            <a:ext cx="2009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itchFamily="18" charset="0"/>
                <a:ea typeface="ＭＳ Ｐゴシック"/>
                <a:cs typeface="Times New Roman" pitchFamily="18" charset="0"/>
              </a:rPr>
              <a:t>シリコン </a:t>
            </a:r>
            <a:r>
              <a:rPr kumimoji="1" lang="en-US" altLang="ja-JP" sz="2400" b="1" i="0" u="none" strike="noStrike" kern="1200" cap="none" spc="0" normalizeH="0" baseline="0" noProof="0">
                <a:ln>
                  <a:noFill/>
                </a:ln>
                <a:solidFill>
                  <a:srgbClr val="FF0000"/>
                </a:solidFill>
                <a:effectLst/>
                <a:uLnTx/>
                <a:uFillTx/>
                <a:latin typeface="Times New Roman" pitchFamily="18" charset="0"/>
                <a:ea typeface="ＭＳ Ｐゴシック"/>
                <a:cs typeface="Times New Roman" pitchFamily="18" charset="0"/>
              </a:rPr>
              <a:t>(Si) </a:t>
            </a:r>
            <a:r>
              <a:rPr kumimoji="1" lang="ja-JP" altLang="en-US" sz="2400" b="1" i="0" u="none" strike="noStrike" kern="1200" cap="none" spc="0" normalizeH="0" baseline="0" noProof="0">
                <a:ln>
                  <a:noFill/>
                </a:ln>
                <a:solidFill>
                  <a:srgbClr val="FF0000"/>
                </a:solidFill>
                <a:effectLst/>
                <a:uLnTx/>
                <a:uFillTx/>
                <a:latin typeface="Times New Roman" pitchFamily="18" charset="0"/>
                <a:ea typeface="ＭＳ Ｐゴシック"/>
                <a:cs typeface="Times New Roman" pitchFamily="18" charset="0"/>
              </a:rPr>
              <a:t>　</a:t>
            </a:r>
          </a:p>
        </p:txBody>
      </p:sp>
      <p:grpSp>
        <p:nvGrpSpPr>
          <p:cNvPr id="66566" name="Group 10"/>
          <p:cNvGrpSpPr>
            <a:grpSpLocks/>
          </p:cNvGrpSpPr>
          <p:nvPr/>
        </p:nvGrpSpPr>
        <p:grpSpPr bwMode="auto">
          <a:xfrm>
            <a:off x="533400" y="4376738"/>
            <a:ext cx="3552825" cy="2328862"/>
            <a:chOff x="336" y="2853"/>
            <a:chExt cx="2238" cy="1467"/>
          </a:xfrm>
        </p:grpSpPr>
        <p:sp>
          <p:nvSpPr>
            <p:cNvPr id="66575" name="Text Box 11"/>
            <p:cNvSpPr txBox="1">
              <a:spLocks noChangeArrowheads="1"/>
            </p:cNvSpPr>
            <p:nvPr/>
          </p:nvSpPr>
          <p:spPr bwMode="auto">
            <a:xfrm>
              <a:off x="1674" y="4005"/>
              <a:ext cx="90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ＭＳ Ｐゴシック" charset="-128"/>
                </a:defRPr>
              </a:lvl1pPr>
              <a:lvl2pPr marL="742950" indent="-285750" eaLnBrk="0" hangingPunct="0">
                <a:defRPr kumimoji="1" sz="2400">
                  <a:solidFill>
                    <a:schemeClr val="tx1"/>
                  </a:solidFill>
                  <a:latin typeface="Times New Roman" pitchFamily="18" charset="0"/>
                  <a:ea typeface="ＭＳ Ｐゴシック" charset="-128"/>
                </a:defRPr>
              </a:lvl2pPr>
              <a:lvl3pPr marL="1143000" indent="-228600" eaLnBrk="0" hangingPunct="0">
                <a:defRPr kumimoji="1" sz="2400">
                  <a:solidFill>
                    <a:schemeClr val="tx1"/>
                  </a:solidFill>
                  <a:latin typeface="Times New Roman" pitchFamily="18" charset="0"/>
                  <a:ea typeface="ＭＳ Ｐゴシック" charset="-128"/>
                </a:defRPr>
              </a:lvl3pPr>
              <a:lvl4pPr marL="1600200" indent="-228600" eaLnBrk="0" hangingPunct="0">
                <a:defRPr kumimoji="1" sz="2400">
                  <a:solidFill>
                    <a:schemeClr val="tx1"/>
                  </a:solidFill>
                  <a:latin typeface="Times New Roman" pitchFamily="18" charset="0"/>
                  <a:ea typeface="ＭＳ Ｐゴシック" charset="-128"/>
                </a:defRPr>
              </a:lvl4pPr>
              <a:lvl5pPr marL="2057400" indent="-228600" eaLnBrk="0" hangingPunct="0">
                <a:defRPr kumimoji="1" sz="24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itchFamily="18" charset="0"/>
                  <a:ea typeface="ＭＳ 明朝" pitchFamily="17" charset="-128"/>
                  <a:cs typeface="Times New Roman" pitchFamily="18" charset="0"/>
                </a:rPr>
                <a:t>インテル博物館</a:t>
              </a:r>
              <a:endParaRPr kumimoji="1" lang="ja-JP" altLang="en-US" sz="1000" b="0" i="0" u="none" strike="noStrike" kern="1200" cap="none" spc="0" normalizeH="0" baseline="0" noProof="0" dirty="0">
                <a:ln>
                  <a:noFill/>
                </a:ln>
                <a:solidFill>
                  <a:srgbClr val="000000"/>
                </a:solidFill>
                <a:effectLst/>
                <a:uLnTx/>
                <a:uFillTx/>
                <a:latin typeface="Times New Roman" pitchFamily="18" charset="0"/>
                <a:ea typeface="ＭＳ 明朝" pitchFamily="17" charset="-128"/>
                <a:cs typeface="Times New Roman" pitchFamily="18" charset="0"/>
              </a:endParaRPr>
            </a:p>
          </p:txBody>
        </p:sp>
        <p:grpSp>
          <p:nvGrpSpPr>
            <p:cNvPr id="66576" name="Group 12"/>
            <p:cNvGrpSpPr>
              <a:grpSpLocks/>
            </p:cNvGrpSpPr>
            <p:nvPr/>
          </p:nvGrpSpPr>
          <p:grpSpPr bwMode="auto">
            <a:xfrm>
              <a:off x="336" y="2853"/>
              <a:ext cx="2004" cy="1467"/>
              <a:chOff x="336" y="2853"/>
              <a:chExt cx="2004" cy="1467"/>
            </a:xfrm>
          </p:grpSpPr>
          <p:pic>
            <p:nvPicPr>
              <p:cNvPr id="66577"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4" y="3045"/>
                <a:ext cx="1296" cy="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66578" name="Picture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8" y="3429"/>
                <a:ext cx="582"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66579" name="Rectangle 15"/>
              <p:cNvSpPr>
                <a:spLocks noChangeArrowheads="1"/>
              </p:cNvSpPr>
              <p:nvPr/>
            </p:nvSpPr>
            <p:spPr bwMode="auto">
              <a:xfrm>
                <a:off x="336" y="2853"/>
                <a:ext cx="175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コンピュータ</a:t>
                </a:r>
                <a:r>
                  <a:rPr kumimoji="1" lang="en-US" altLang="ja-JP" sz="18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(CPU,</a:t>
                </a:r>
                <a:r>
                  <a:rPr kumimoji="1" lang="ja-JP" altLang="en-US" sz="18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メモリー</a:t>
                </a:r>
                <a:r>
                  <a:rPr kumimoji="1" lang="en-US" altLang="ja-JP" sz="18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a:t>
                </a:r>
              </a:p>
            </p:txBody>
          </p:sp>
        </p:grpSp>
      </p:grpSp>
      <p:sp>
        <p:nvSpPr>
          <p:cNvPr id="66567" name="Rectangle 16"/>
          <p:cNvSpPr>
            <a:spLocks noChangeArrowheads="1"/>
          </p:cNvSpPr>
          <p:nvPr/>
        </p:nvSpPr>
        <p:spPr bwMode="auto">
          <a:xfrm>
            <a:off x="5057775" y="3810000"/>
            <a:ext cx="24749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窓ガラス、食器、装飾品</a:t>
            </a:r>
          </a:p>
        </p:txBody>
      </p:sp>
      <p:sp>
        <p:nvSpPr>
          <p:cNvPr id="66568" name="Rectangle 17"/>
          <p:cNvSpPr>
            <a:spLocks noChangeArrowheads="1"/>
          </p:cNvSpPr>
          <p:nvPr/>
        </p:nvSpPr>
        <p:spPr bwMode="auto">
          <a:xfrm>
            <a:off x="3124200" y="685800"/>
            <a:ext cx="1587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 </a:t>
            </a:r>
            <a:r>
              <a:rPr kumimoji="1" lang="ja-JP" altLang="en-US" sz="24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酸素</a:t>
            </a:r>
            <a:r>
              <a:rPr kumimoji="1" lang="en-US" altLang="ja-JP" sz="24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(O</a:t>
            </a:r>
            <a:r>
              <a:rPr kumimoji="1" lang="en-US" altLang="ja-JP" sz="2400" b="1" i="0" u="none" strike="noStrike" kern="1200" cap="none" spc="0" normalizeH="0" baseline="-25000" noProof="0">
                <a:ln>
                  <a:noFill/>
                </a:ln>
                <a:solidFill>
                  <a:srgbClr val="0000FF"/>
                </a:solidFill>
                <a:effectLst/>
                <a:uLnTx/>
                <a:uFillTx/>
                <a:latin typeface="Times New Roman" pitchFamily="18" charset="0"/>
                <a:ea typeface="ＭＳ Ｐゴシック"/>
                <a:cs typeface="Times New Roman" pitchFamily="18" charset="0"/>
              </a:rPr>
              <a:t>2</a:t>
            </a:r>
            <a:r>
              <a:rPr kumimoji="1" lang="en-US" altLang="ja-JP" sz="24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a:t>
            </a:r>
            <a:endParaRPr kumimoji="1" lang="en-US" altLang="ja-JP" sz="2400" b="1" i="0" u="none" strike="noStrike" kern="1200" cap="none" spc="0" normalizeH="0" baseline="0" noProof="0">
              <a:ln>
                <a:noFill/>
              </a:ln>
              <a:solidFill>
                <a:srgbClr val="FF0000"/>
              </a:solidFill>
              <a:effectLst/>
              <a:uLnTx/>
              <a:uFillTx/>
              <a:latin typeface="Times New Roman" pitchFamily="18" charset="0"/>
              <a:ea typeface="ＭＳ Ｐゴシック"/>
              <a:cs typeface="Times New Roman" pitchFamily="18" charset="0"/>
            </a:endParaRPr>
          </a:p>
        </p:txBody>
      </p:sp>
      <p:sp>
        <p:nvSpPr>
          <p:cNvPr id="66569" name="Rectangle 18"/>
          <p:cNvSpPr>
            <a:spLocks noChangeArrowheads="1"/>
          </p:cNvSpPr>
          <p:nvPr/>
        </p:nvSpPr>
        <p:spPr bwMode="auto">
          <a:xfrm>
            <a:off x="4775200" y="685800"/>
            <a:ext cx="24513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0000FF"/>
                </a:solidFill>
                <a:effectLst/>
                <a:uLnTx/>
                <a:uFillTx/>
                <a:latin typeface="Times New Roman" pitchFamily="18" charset="0"/>
                <a:ea typeface="ＭＳ Ｐゴシック"/>
                <a:cs typeface="Times New Roman" pitchFamily="18" charset="0"/>
              </a:rPr>
              <a:t>=</a:t>
            </a:r>
            <a:r>
              <a:rPr kumimoji="1" lang="en-US" altLang="ja-JP" sz="24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    </a:t>
            </a:r>
            <a:r>
              <a:rPr kumimoji="1" lang="ja-JP" altLang="en-US" sz="24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ガラス </a:t>
            </a:r>
            <a:r>
              <a:rPr kumimoji="1" lang="en-US" altLang="ja-JP" sz="24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(SiO</a:t>
            </a:r>
            <a:r>
              <a:rPr kumimoji="1" lang="en-US" altLang="ja-JP" sz="2400" b="1" i="0" u="none" strike="noStrike" kern="1200" cap="none" spc="0" normalizeH="0" baseline="-25000" noProof="0" dirty="0">
                <a:ln>
                  <a:noFill/>
                </a:ln>
                <a:solidFill>
                  <a:srgbClr val="FF0000"/>
                </a:solidFill>
                <a:effectLst/>
                <a:uLnTx/>
                <a:uFillTx/>
                <a:latin typeface="Times New Roman" pitchFamily="18" charset="0"/>
                <a:ea typeface="ＭＳ Ｐゴシック"/>
                <a:cs typeface="Times New Roman" pitchFamily="18" charset="0"/>
              </a:rPr>
              <a:t>2</a:t>
            </a:r>
            <a:r>
              <a:rPr kumimoji="1" lang="en-US" altLang="ja-JP" sz="2400" b="1" i="0" u="none" strike="noStrike" kern="1200" cap="none" spc="0" normalizeH="0" baseline="0" noProof="0" dirty="0">
                <a:ln>
                  <a:noFill/>
                </a:ln>
                <a:solidFill>
                  <a:srgbClr val="FF0000"/>
                </a:solidFill>
                <a:effectLst/>
                <a:uLnTx/>
                <a:uFillTx/>
                <a:latin typeface="Times New Roman" pitchFamily="18" charset="0"/>
                <a:ea typeface="ＭＳ Ｐゴシック"/>
                <a:cs typeface="Times New Roman" pitchFamily="18" charset="0"/>
              </a:rPr>
              <a:t>)</a:t>
            </a:r>
          </a:p>
        </p:txBody>
      </p:sp>
      <p:grpSp>
        <p:nvGrpSpPr>
          <p:cNvPr id="66570" name="Group 19"/>
          <p:cNvGrpSpPr>
            <a:grpSpLocks/>
          </p:cNvGrpSpPr>
          <p:nvPr/>
        </p:nvGrpSpPr>
        <p:grpSpPr bwMode="auto">
          <a:xfrm>
            <a:off x="5130800" y="4267200"/>
            <a:ext cx="3541713" cy="2438400"/>
            <a:chOff x="3232" y="2784"/>
            <a:chExt cx="2231" cy="1536"/>
          </a:xfrm>
        </p:grpSpPr>
        <p:grpSp>
          <p:nvGrpSpPr>
            <p:cNvPr id="66571" name="Group 20"/>
            <p:cNvGrpSpPr>
              <a:grpSpLocks/>
            </p:cNvGrpSpPr>
            <p:nvPr/>
          </p:nvGrpSpPr>
          <p:grpSpPr bwMode="auto">
            <a:xfrm>
              <a:off x="3232" y="2784"/>
              <a:ext cx="2231" cy="1528"/>
              <a:chOff x="3232" y="2784"/>
              <a:chExt cx="2231" cy="1528"/>
            </a:xfrm>
          </p:grpSpPr>
          <p:pic>
            <p:nvPicPr>
              <p:cNvPr id="66573" name="Picture 2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360" y="2991"/>
                <a:ext cx="2016" cy="1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74" name="Rectangle 22"/>
              <p:cNvSpPr>
                <a:spLocks noChangeArrowheads="1"/>
              </p:cNvSpPr>
              <p:nvPr/>
            </p:nvSpPr>
            <p:spPr bwMode="auto">
              <a:xfrm>
                <a:off x="3232" y="2784"/>
                <a:ext cx="223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光ファイバー </a:t>
                </a:r>
                <a:r>
                  <a:rPr kumimoji="1" lang="en-US" altLang="ja-JP" sz="18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a:t>
                </a:r>
                <a:r>
                  <a:rPr kumimoji="1" lang="ja-JP" altLang="en-US" sz="18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深紫外光ファイバー</a:t>
                </a:r>
                <a:r>
                  <a:rPr kumimoji="1" lang="en-US" altLang="ja-JP" sz="1800" b="1" i="0" u="none" strike="noStrike" kern="1200" cap="none" spc="0" normalizeH="0" baseline="0" noProof="0">
                    <a:ln>
                      <a:noFill/>
                    </a:ln>
                    <a:solidFill>
                      <a:srgbClr val="0000FF"/>
                    </a:solidFill>
                    <a:effectLst/>
                    <a:uLnTx/>
                    <a:uFillTx/>
                    <a:latin typeface="Times New Roman" pitchFamily="18" charset="0"/>
                    <a:ea typeface="ＭＳ Ｐゴシック"/>
                    <a:cs typeface="Times New Roman" pitchFamily="18" charset="0"/>
                  </a:rPr>
                  <a:t>)</a:t>
                </a:r>
              </a:p>
            </p:txBody>
          </p:sp>
        </p:grpSp>
        <p:sp>
          <p:nvSpPr>
            <p:cNvPr id="66572" name="Rectangle 23"/>
            <p:cNvSpPr>
              <a:spLocks noChangeArrowheads="1"/>
            </p:cNvSpPr>
            <p:nvPr/>
          </p:nvSpPr>
          <p:spPr bwMode="auto">
            <a:xfrm>
              <a:off x="4128" y="4128"/>
              <a:ext cx="1236" cy="19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Times New Roman" pitchFamily="18" charset="0"/>
                  <a:ea typeface="ＭＳ 明朝" pitchFamily="17" charset="-128"/>
                  <a:cs typeface="Times New Roman" pitchFamily="18" charset="0"/>
                </a:rPr>
                <a:t>昭和電線電纜株式会社</a:t>
              </a:r>
            </a:p>
          </p:txBody>
        </p:sp>
      </p:grpSp>
    </p:spTree>
    <p:extLst>
      <p:ext uri="{BB962C8B-B14F-4D97-AF65-F5344CB8AC3E}">
        <p14:creationId xmlns:p14="http://schemas.microsoft.com/office/powerpoint/2010/main" val="207511549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0787" name="図 10"/>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500188"/>
            <a:ext cx="2840038" cy="194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88" name="正方形/長方形 34"/>
          <p:cNvSpPr>
            <a:spLocks noChangeArrowheads="1"/>
          </p:cNvSpPr>
          <p:nvPr/>
        </p:nvSpPr>
        <p:spPr bwMode="auto">
          <a:xfrm>
            <a:off x="34925" y="636588"/>
            <a:ext cx="393223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AQUOS PHONE ZETA</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SH-06E</a:t>
            </a:r>
            <a:b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4.8”, 1,080</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sym typeface="Symbol" panose="05050102010706020507" pitchFamily="18" charset="2"/>
              </a:rPr>
              <a:t></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1,920 LCD </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460ppi</a:t>
            </a:r>
            <a:b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(Sharp, 2013/5)</a:t>
            </a:r>
          </a:p>
        </p:txBody>
      </p:sp>
      <p:sp>
        <p:nvSpPr>
          <p:cNvPr id="630789" name="正方形/長方形 35"/>
          <p:cNvSpPr>
            <a:spLocks noChangeArrowheads="1"/>
          </p:cNvSpPr>
          <p:nvPr/>
        </p:nvSpPr>
        <p:spPr bwMode="auto">
          <a:xfrm>
            <a:off x="3059113" y="643663"/>
            <a:ext cx="3168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iPad mini (</a:t>
            </a:r>
            <a:r>
              <a:rPr kumimoji="1" lang="ja-JP" altLang="en-US"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レティナ</a:t>
            </a:r>
            <a:r>
              <a:rPr kumimoji="1" lang="en-US" altLang="ja-JP"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6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324ppi</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7.9”, 2,048</a:t>
            </a:r>
            <a:r>
              <a:rPr kumimoji="1" lang="en-US" altLang="ja-JP"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sym typeface="Symbol" panose="05050102010706020507" pitchFamily="18" charset="2"/>
              </a:rPr>
              <a:t></a:t>
            </a:r>
            <a:r>
              <a:rPr kumimoji="1" lang="en-US" altLang="ja-JP" sz="16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1,536 (Sharp, 2013/11)</a:t>
            </a:r>
          </a:p>
        </p:txBody>
      </p:sp>
      <p:pic>
        <p:nvPicPr>
          <p:cNvPr id="630790" name="図 1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613150" y="1196975"/>
            <a:ext cx="1679575" cy="262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91" name="Text Box 13"/>
          <p:cNvSpPr txBox="1">
            <a:spLocks noChangeArrowheads="1"/>
          </p:cNvSpPr>
          <p:nvPr/>
        </p:nvSpPr>
        <p:spPr bwMode="auto">
          <a:xfrm>
            <a:off x="1588" y="3716338"/>
            <a:ext cx="33909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55”</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曲がった有機</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b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1,920</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sym typeface="Symbol" panose="05050102010706020507" pitchFamily="18" charset="2"/>
              </a:rPr>
              <a:t>1,080</a:t>
            </a:r>
            <a:b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(LG,</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2013/11)</a:t>
            </a:r>
            <a:endParaRPr kumimoji="1"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pic>
        <p:nvPicPr>
          <p:cNvPr id="630792" name="図 17"/>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6513" y="4568825"/>
            <a:ext cx="3132138"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0793" name="Picture 3" descr="C:\Users\XIAO\Desktop\d538c595334dde34ebcd8598f077d310265871a3.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79750" y="4446588"/>
            <a:ext cx="2565400" cy="2087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94" name="Text Box 13"/>
          <p:cNvSpPr txBox="1">
            <a:spLocks noChangeArrowheads="1"/>
          </p:cNvSpPr>
          <p:nvPr/>
        </p:nvSpPr>
        <p:spPr bwMode="auto">
          <a:xfrm>
            <a:off x="2700338" y="3860800"/>
            <a:ext cx="32035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iMac 27” Retina model</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27” </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液晶</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5,120</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sym typeface="Symbol" panose="05050102010706020507" pitchFamily="18" charset="2"/>
              </a:rPr>
              <a:t>2,880</a:t>
            </a:r>
            <a:b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(LG,</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2014/10)</a:t>
            </a:r>
            <a:endParaRPr kumimoji="1"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pic>
        <p:nvPicPr>
          <p:cNvPr id="630795" name="図 26"/>
          <p:cNvPicPr>
            <a:picLocks noChangeAspect="1"/>
          </p:cNvPicPr>
          <p:nvPr/>
        </p:nvPicPr>
        <p:blipFill>
          <a:blip r:embed="rId7">
            <a:extLst>
              <a:ext uri="{28A0092B-C50C-407E-A947-70E740481C1C}">
                <a14:useLocalDpi xmlns:a14="http://schemas.microsoft.com/office/drawing/2010/main" val="0"/>
              </a:ext>
            </a:extLst>
          </a:blip>
          <a:srcRect t="7243"/>
          <a:stretch>
            <a:fillRect/>
          </a:stretch>
        </p:blipFill>
        <p:spPr bwMode="auto">
          <a:xfrm>
            <a:off x="5724525" y="4584700"/>
            <a:ext cx="3443288" cy="194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96" name="Text Box 13"/>
          <p:cNvSpPr txBox="1">
            <a:spLocks noChangeArrowheads="1"/>
          </p:cNvSpPr>
          <p:nvPr/>
        </p:nvSpPr>
        <p:spPr bwMode="auto">
          <a:xfrm>
            <a:off x="6156325" y="692150"/>
            <a:ext cx="32670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アップル</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iPad Pro</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12.9</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型</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2,732</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sym typeface="Symbol" panose="05050102010706020507" pitchFamily="18" charset="2"/>
              </a:rPr>
              <a:t></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2,048 </a:t>
            </a:r>
            <a:b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シャープ</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LG,</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サムスン</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2015/11)</a:t>
            </a:r>
            <a:endParaRPr kumimoji="1"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pic>
        <p:nvPicPr>
          <p:cNvPr id="630797" name="図 30"/>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540375" y="1500188"/>
            <a:ext cx="3533775" cy="187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98" name="Text Box 13"/>
          <p:cNvSpPr txBox="1">
            <a:spLocks noChangeArrowheads="1"/>
          </p:cNvSpPr>
          <p:nvPr/>
        </p:nvSpPr>
        <p:spPr bwMode="auto">
          <a:xfrm>
            <a:off x="6056313" y="3727450"/>
            <a:ext cx="25923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マイクロソフト</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Surface Pro 4</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12.3”, 2,736</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sym typeface="Symbol" panose="05050102010706020507" pitchFamily="18" charset="2"/>
              </a:rPr>
              <a:t></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1,824</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サムスン</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2015/10)</a:t>
            </a:r>
            <a:endParaRPr kumimoji="1"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
        <p:nvSpPr>
          <p:cNvPr id="16" name="Rectangle 6">
            <a:extLst>
              <a:ext uri="{FF2B5EF4-FFF2-40B4-BE49-F238E27FC236}">
                <a16:creationId xmlns:a16="http://schemas.microsoft.com/office/drawing/2014/main" id="{1FE604D7-D23D-48EF-A73F-5556129C473F}"/>
              </a:ext>
            </a:extLst>
          </p:cNvPr>
          <p:cNvSpPr txBox="1">
            <a:spLocks noChangeArrowheads="1"/>
          </p:cNvSpPr>
          <p:nvPr/>
        </p:nvSpPr>
        <p:spPr>
          <a:xfrm>
            <a:off x="0" y="0"/>
            <a:ext cx="9144000" cy="620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eaLnBrk="1" hangingPunct="1">
              <a:defRPr sz="3600" b="1">
                <a:solidFill>
                  <a:srgbClr val="0000FF"/>
                </a:solidFill>
                <a:ea typeface="+mj-ea"/>
                <a:cs typeface="Times New Roman" panose="02020603050405020304" pitchFamily="18" charset="0"/>
              </a:defRPr>
            </a:lvl1pPr>
            <a:lvl2pPr algn="ctr">
              <a:defRPr sz="4400">
                <a:solidFill>
                  <a:schemeClr val="tx2"/>
                </a:solidFill>
              </a:defRPr>
            </a:lvl2pPr>
            <a:lvl3pPr algn="ctr">
              <a:defRPr sz="4400">
                <a:solidFill>
                  <a:schemeClr val="tx2"/>
                </a:solidFill>
              </a:defRPr>
            </a:lvl3pPr>
            <a:lvl4pPr algn="ctr">
              <a:defRPr sz="4400">
                <a:solidFill>
                  <a:schemeClr val="tx2"/>
                </a:solidFill>
              </a:defRPr>
            </a:lvl4pPr>
            <a:lvl5pPr algn="ct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r>
              <a:rPr lang="ja-JP" altLang="en-US" dirty="0"/>
              <a:t>市販されている</a:t>
            </a:r>
            <a:r>
              <a:rPr lang="en-US" altLang="ja-JP" dirty="0"/>
              <a:t>IGZO</a:t>
            </a:r>
            <a:r>
              <a:rPr lang="ja-JP" altLang="en-US" dirty="0"/>
              <a:t>製品</a:t>
            </a:r>
            <a:endParaRPr lang="en-US" altLang="ja-JP" dirty="0"/>
          </a:p>
        </p:txBody>
      </p:sp>
    </p:spTree>
    <p:extLst>
      <p:ext uri="{BB962C8B-B14F-4D97-AF65-F5344CB8AC3E}">
        <p14:creationId xmlns:p14="http://schemas.microsoft.com/office/powerpoint/2010/main" val="118518471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ctrTitle"/>
          </p:nvPr>
        </p:nvSpPr>
        <p:spPr>
          <a:xfrm>
            <a:off x="0" y="1"/>
            <a:ext cx="9144000" cy="632456"/>
          </a:xfrm>
        </p:spPr>
        <p:txBody>
          <a:bodyPr>
            <a:normAutofit fontScale="90000"/>
          </a:bodyPr>
          <a:lstStyle/>
          <a:p>
            <a:r>
              <a:rPr lang="en-US" altLang="ja-JP" sz="3600" b="1" dirty="0">
                <a:solidFill>
                  <a:srgbClr val="0000FF"/>
                </a:solidFill>
                <a:latin typeface="Times New Roman" panose="02020603050405020304" pitchFamily="18" charset="0"/>
                <a:cs typeface="Times New Roman" panose="02020603050405020304" pitchFamily="18" charset="0"/>
              </a:rPr>
              <a:t>IGZO</a:t>
            </a:r>
            <a:r>
              <a:rPr lang="ja-JP" altLang="en-US" sz="3600" b="1" dirty="0">
                <a:solidFill>
                  <a:srgbClr val="0000FF"/>
                </a:solidFill>
                <a:latin typeface="Times New Roman" panose="02020603050405020304" pitchFamily="18" charset="0"/>
                <a:cs typeface="Times New Roman" panose="02020603050405020304" pitchFamily="18" charset="0"/>
              </a:rPr>
              <a:t>を使った</a:t>
            </a:r>
            <a:r>
              <a:rPr kumimoji="1" lang="ja-JP" altLang="en-US" sz="3600" b="1" i="0" u="none" strike="noStrike" kern="1200" cap="none" spc="0" normalizeH="0" baseline="0" noProof="0" dirty="0">
                <a:ln>
                  <a:noFill/>
                </a:ln>
                <a:solidFill>
                  <a:srgbClr val="0000FF"/>
                </a:solidFill>
                <a:effectLst/>
                <a:uLnTx/>
                <a:uFillTx/>
                <a:latin typeface="Times New Roman" panose="02020603050405020304" pitchFamily="18" charset="0"/>
                <a:ea typeface="ＭＳ ゴシック" panose="020B0609070205080204" pitchFamily="49" charset="-128"/>
                <a:cs typeface="Times New Roman" panose="02020603050405020304" pitchFamily="18" charset="0"/>
              </a:rPr>
              <a:t>有機</a:t>
            </a:r>
            <a:r>
              <a:rPr kumimoji="1" lang="en-US" altLang="ja-JP" sz="3600" b="1" i="0" u="none" strike="noStrike" kern="1200" cap="none" spc="0" normalizeH="0" baseline="0" noProof="0" dirty="0">
                <a:ln>
                  <a:noFill/>
                </a:ln>
                <a:solidFill>
                  <a:srgbClr val="0000FF"/>
                </a:solidFill>
                <a:effectLst/>
                <a:uLnTx/>
                <a:uFillTx/>
                <a:latin typeface="Times New Roman" panose="02020603050405020304" pitchFamily="18" charset="0"/>
                <a:ea typeface="ＭＳ ゴシック" panose="020B0609070205080204" pitchFamily="49" charset="-128"/>
                <a:cs typeface="Times New Roman" panose="02020603050405020304" pitchFamily="18" charset="0"/>
              </a:rPr>
              <a:t>EL</a:t>
            </a:r>
            <a:r>
              <a:rPr kumimoji="1" lang="ja-JP" altLang="en-US" sz="3600" b="1" i="0" u="none" strike="noStrike" kern="1200" cap="none" spc="0" normalizeH="0" baseline="0" noProof="0" dirty="0">
                <a:ln>
                  <a:noFill/>
                </a:ln>
                <a:solidFill>
                  <a:srgbClr val="0000FF"/>
                </a:solidFill>
                <a:effectLst/>
                <a:uLnTx/>
                <a:uFillTx/>
                <a:latin typeface="Times New Roman" panose="02020603050405020304" pitchFamily="18" charset="0"/>
                <a:ea typeface="ＭＳ ゴシック" panose="020B0609070205080204" pitchFamily="49" charset="-128"/>
                <a:cs typeface="Times New Roman" panose="02020603050405020304" pitchFamily="18" charset="0"/>
              </a:rPr>
              <a:t> </a:t>
            </a:r>
            <a:r>
              <a:rPr kumimoji="1" lang="en-US" altLang="ja-JP" sz="3600" b="1" i="0" u="none" strike="noStrike" kern="1200" cap="none" spc="0" normalizeH="0" baseline="0" noProof="0" dirty="0">
                <a:ln>
                  <a:noFill/>
                </a:ln>
                <a:solidFill>
                  <a:srgbClr val="0000FF"/>
                </a:solidFill>
                <a:effectLst/>
                <a:uLnTx/>
                <a:uFillTx/>
                <a:latin typeface="Times New Roman" panose="02020603050405020304" pitchFamily="18" charset="0"/>
                <a:ea typeface="ＭＳ ゴシック" panose="020B0609070205080204" pitchFamily="49" charset="-128"/>
                <a:cs typeface="Times New Roman" panose="02020603050405020304" pitchFamily="18" charset="0"/>
              </a:rPr>
              <a:t>TV</a:t>
            </a:r>
            <a:r>
              <a:rPr kumimoji="1" lang="ja-JP" altLang="en-US" sz="3600" b="1" i="0" u="none" strike="noStrike" kern="1200" cap="none" spc="0" normalizeH="0" baseline="0" noProof="0" dirty="0">
                <a:ln>
                  <a:noFill/>
                </a:ln>
                <a:solidFill>
                  <a:srgbClr val="0000FF"/>
                </a:solidFill>
                <a:effectLst/>
                <a:uLnTx/>
                <a:uFillTx/>
                <a:latin typeface="Times New Roman" panose="02020603050405020304" pitchFamily="18" charset="0"/>
                <a:ea typeface="ＭＳ ゴシック" panose="020B0609070205080204" pitchFamily="49" charset="-128"/>
                <a:cs typeface="Times New Roman" panose="02020603050405020304" pitchFamily="18" charset="0"/>
              </a:rPr>
              <a:t> </a:t>
            </a:r>
            <a:r>
              <a:rPr kumimoji="1" lang="en-US" altLang="ja-JP" sz="3600" b="1" i="0" u="none" strike="noStrike" kern="1200" cap="none" spc="0" normalizeH="0" baseline="0" noProof="0" dirty="0">
                <a:ln>
                  <a:noFill/>
                </a:ln>
                <a:solidFill>
                  <a:srgbClr val="0000FF"/>
                </a:solidFill>
                <a:effectLst/>
                <a:uLnTx/>
                <a:uFillTx/>
                <a:latin typeface="Times New Roman" panose="02020603050405020304" pitchFamily="18" charset="0"/>
                <a:ea typeface="ＭＳ ゴシック" panose="020B0609070205080204" pitchFamily="49" charset="-128"/>
                <a:cs typeface="Times New Roman" panose="02020603050405020304" pitchFamily="18" charset="0"/>
              </a:rPr>
              <a:t>(LG)</a:t>
            </a:r>
            <a:endParaRPr kumimoji="1" lang="ja-JP" altLang="en-US" sz="3600" b="1" dirty="0">
              <a:solidFill>
                <a:srgbClr val="0000FF"/>
              </a:solidFill>
              <a:latin typeface="Times New Roman" panose="02020603050405020304" pitchFamily="18" charset="0"/>
              <a:cs typeface="Times New Roman" panose="02020603050405020304" pitchFamily="18" charset="0"/>
            </a:endParaRPr>
          </a:p>
        </p:txBody>
      </p:sp>
      <p:pic>
        <p:nvPicPr>
          <p:cNvPr id="21" name="図 20">
            <a:extLst>
              <a:ext uri="{FF2B5EF4-FFF2-40B4-BE49-F238E27FC236}">
                <a16:creationId xmlns:a16="http://schemas.microsoft.com/office/drawing/2014/main" id="{465CFDAE-0027-445F-AD7D-92FBA5E98B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76342" y="1343452"/>
            <a:ext cx="3064593" cy="2301572"/>
          </a:xfrm>
          <a:prstGeom prst="rect">
            <a:avLst/>
          </a:prstGeom>
        </p:spPr>
      </p:pic>
      <p:sp>
        <p:nvSpPr>
          <p:cNvPr id="27" name="Text Box 13">
            <a:extLst>
              <a:ext uri="{FF2B5EF4-FFF2-40B4-BE49-F238E27FC236}">
                <a16:creationId xmlns:a16="http://schemas.microsoft.com/office/drawing/2014/main" id="{28D73B6C-D825-4400-AA9E-AD2FBC253945}"/>
              </a:ext>
            </a:extLst>
          </p:cNvPr>
          <p:cNvSpPr txBox="1">
            <a:spLocks noChangeArrowheads="1"/>
          </p:cNvSpPr>
          <p:nvPr/>
        </p:nvSpPr>
        <p:spPr bwMode="auto">
          <a:xfrm>
            <a:off x="4788554" y="565428"/>
            <a:ext cx="25922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ja-JP"/>
            </a:defPPr>
            <a:lvl1pPr fontAlgn="auto">
              <a:spcBef>
                <a:spcPts val="0"/>
              </a:spcBef>
              <a:spcAft>
                <a:spcPts val="0"/>
              </a:spcAft>
              <a:defRPr sz="1600" b="1">
                <a:solidFill>
                  <a:srgbClr val="FF0000"/>
                </a:solidFill>
                <a:latin typeface="Times New Roman"/>
                <a:ea typeface="ＭＳ Ｐゴシック"/>
                <a:cs typeface="Times New Roman" panose="02020603050405020304" pitchFamily="18"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壁掛け有機</a:t>
            </a: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EL</a:t>
            </a: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 </a:t>
            </a: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TV</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65” 4K, </a:t>
            </a: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壁から</a:t>
            </a: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3.9mm</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(LG,</a:t>
            </a: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 </a:t>
            </a: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2017/4, in Japan)</a:t>
            </a:r>
            <a:endParaRPr kumimoji="1" lang="en-US" altLang="ja-JP" sz="1600" b="1" i="0" u="none" strike="noStrike" kern="1200" cap="none" spc="0" normalizeH="0" baseline="0" noProof="0" dirty="0">
              <a:ln>
                <a:noFill/>
              </a:ln>
              <a:solidFill>
                <a:srgbClr val="0000FF"/>
              </a:solidFill>
              <a:effectLst/>
              <a:uLnTx/>
              <a:uFillTx/>
              <a:latin typeface="Times New Roman"/>
              <a:ea typeface="ＭＳ Ｐゴシック"/>
              <a:cs typeface="Times New Roman" panose="02020603050405020304" pitchFamily="18" charset="0"/>
            </a:endParaRPr>
          </a:p>
        </p:txBody>
      </p:sp>
      <p:pic>
        <p:nvPicPr>
          <p:cNvPr id="7" name="図 6"/>
          <p:cNvPicPr>
            <a:picLocks noChangeAspect="1"/>
          </p:cNvPicPr>
          <p:nvPr/>
        </p:nvPicPr>
        <p:blipFill rotWithShape="1">
          <a:blip r:embed="rId4">
            <a:extLst>
              <a:ext uri="{28A0092B-C50C-407E-A947-70E740481C1C}">
                <a14:useLocalDpi xmlns:a14="http://schemas.microsoft.com/office/drawing/2010/main" val="0"/>
              </a:ext>
            </a:extLst>
          </a:blip>
          <a:srcRect l="12200" t="11333" r="9838" b="6647"/>
          <a:stretch/>
        </p:blipFill>
        <p:spPr>
          <a:xfrm>
            <a:off x="4067944" y="4310290"/>
            <a:ext cx="3406329" cy="2408515"/>
          </a:xfrm>
          <a:prstGeom prst="rect">
            <a:avLst/>
          </a:prstGeom>
        </p:spPr>
      </p:pic>
      <p:pic>
        <p:nvPicPr>
          <p:cNvPr id="8" name="図 7"/>
          <p:cNvPicPr>
            <a:picLocks noChangeAspect="1"/>
          </p:cNvPicPr>
          <p:nvPr/>
        </p:nvPicPr>
        <p:blipFill rotWithShape="1">
          <a:blip r:embed="rId5">
            <a:extLst>
              <a:ext uri="{28A0092B-C50C-407E-A947-70E740481C1C}">
                <a14:useLocalDpi xmlns:a14="http://schemas.microsoft.com/office/drawing/2010/main" val="0"/>
              </a:ext>
            </a:extLst>
          </a:blip>
          <a:srcRect l="21317" t="51524" r="16196" b="17992"/>
          <a:stretch/>
        </p:blipFill>
        <p:spPr>
          <a:xfrm>
            <a:off x="180018" y="5157192"/>
            <a:ext cx="3743910" cy="1227511"/>
          </a:xfrm>
          <a:prstGeom prst="rect">
            <a:avLst/>
          </a:prstGeom>
        </p:spPr>
      </p:pic>
      <p:sp>
        <p:nvSpPr>
          <p:cNvPr id="32" name="Text Box 13">
            <a:extLst>
              <a:ext uri="{FF2B5EF4-FFF2-40B4-BE49-F238E27FC236}">
                <a16:creationId xmlns:a16="http://schemas.microsoft.com/office/drawing/2014/main" id="{28D73B6C-D825-4400-AA9E-AD2FBC253945}"/>
              </a:ext>
            </a:extLst>
          </p:cNvPr>
          <p:cNvSpPr txBox="1">
            <a:spLocks noChangeArrowheads="1"/>
          </p:cNvSpPr>
          <p:nvPr/>
        </p:nvSpPr>
        <p:spPr bwMode="auto">
          <a:xfrm>
            <a:off x="539552" y="4110171"/>
            <a:ext cx="25922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ja-JP"/>
            </a:defPPr>
            <a:lvl1pPr fontAlgn="auto">
              <a:spcBef>
                <a:spcPts val="0"/>
              </a:spcBef>
              <a:spcAft>
                <a:spcPts val="0"/>
              </a:spcAft>
              <a:defRPr sz="1600" b="1">
                <a:solidFill>
                  <a:srgbClr val="FF0000"/>
                </a:solidFill>
                <a:latin typeface="Times New Roman"/>
                <a:ea typeface="ＭＳ Ｐゴシック"/>
                <a:cs typeface="Times New Roman" panose="02020603050405020304" pitchFamily="18"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巻取り型有機</a:t>
            </a: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EL TV</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65” 4K</a:t>
            </a:r>
            <a:b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b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(LG,</a:t>
            </a: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 </a:t>
            </a: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2018/1, CES2018)</a:t>
            </a:r>
            <a:endParaRPr kumimoji="1" lang="en-US" altLang="ja-JP" sz="1600" b="1" i="0" u="none" strike="noStrike" kern="1200" cap="none" spc="0" normalizeH="0" baseline="0" noProof="0" dirty="0">
              <a:ln>
                <a:noFill/>
              </a:ln>
              <a:solidFill>
                <a:srgbClr val="0000FF"/>
              </a:solidFill>
              <a:effectLst/>
              <a:uLnTx/>
              <a:uFillTx/>
              <a:latin typeface="Times New Roman"/>
              <a:ea typeface="ＭＳ Ｐゴシック"/>
              <a:cs typeface="Times New Roman" panose="02020603050405020304" pitchFamily="18" charset="0"/>
            </a:endParaRPr>
          </a:p>
        </p:txBody>
      </p:sp>
      <p:pic>
        <p:nvPicPr>
          <p:cNvPr id="9" name="図 8"/>
          <p:cNvPicPr>
            <a:picLocks noChangeAspect="1"/>
          </p:cNvPicPr>
          <p:nvPr/>
        </p:nvPicPr>
        <p:blipFill rotWithShape="1">
          <a:blip r:embed="rId6">
            <a:extLst>
              <a:ext uri="{28A0092B-C50C-407E-A947-70E740481C1C}">
                <a14:useLocalDpi xmlns:a14="http://schemas.microsoft.com/office/drawing/2010/main" val="0"/>
              </a:ext>
            </a:extLst>
          </a:blip>
          <a:srcRect r="14717"/>
          <a:stretch/>
        </p:blipFill>
        <p:spPr>
          <a:xfrm>
            <a:off x="779364" y="1343452"/>
            <a:ext cx="3000548" cy="2301572"/>
          </a:xfrm>
          <a:prstGeom prst="rect">
            <a:avLst/>
          </a:prstGeom>
        </p:spPr>
      </p:pic>
      <p:sp>
        <p:nvSpPr>
          <p:cNvPr id="33" name="Text Box 13">
            <a:extLst>
              <a:ext uri="{FF2B5EF4-FFF2-40B4-BE49-F238E27FC236}">
                <a16:creationId xmlns:a16="http://schemas.microsoft.com/office/drawing/2014/main" id="{28D73B6C-D825-4400-AA9E-AD2FBC253945}"/>
              </a:ext>
            </a:extLst>
          </p:cNvPr>
          <p:cNvSpPr txBox="1">
            <a:spLocks noChangeArrowheads="1"/>
          </p:cNvSpPr>
          <p:nvPr/>
        </p:nvSpPr>
        <p:spPr bwMode="auto">
          <a:xfrm>
            <a:off x="475881" y="568175"/>
            <a:ext cx="25922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ja-JP"/>
            </a:defPPr>
            <a:lvl1pPr fontAlgn="auto">
              <a:spcBef>
                <a:spcPts val="0"/>
              </a:spcBef>
              <a:spcAft>
                <a:spcPts val="0"/>
              </a:spcAft>
              <a:defRPr sz="1600" b="1">
                <a:solidFill>
                  <a:srgbClr val="FF0000"/>
                </a:solidFill>
                <a:latin typeface="Times New Roman"/>
                <a:ea typeface="ＭＳ Ｐゴシック"/>
                <a:cs typeface="Times New Roman" panose="02020603050405020304" pitchFamily="18"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有機</a:t>
            </a: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EL</a:t>
            </a: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 </a:t>
            </a: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TV</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88” 8K</a:t>
            </a:r>
            <a:b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b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(LG,</a:t>
            </a:r>
            <a:r>
              <a:rPr kumimoji="1" lang="ja-JP" altLang="en-US"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 </a:t>
            </a:r>
            <a:r>
              <a:rPr kumimoji="1" lang="en-US" altLang="ja-JP" sz="1600" b="1" i="0" u="none" strike="noStrike" kern="1200" cap="none" spc="0" normalizeH="0" baseline="0" noProof="0" dirty="0">
                <a:ln>
                  <a:noFill/>
                </a:ln>
                <a:solidFill>
                  <a:srgbClr val="FF0000"/>
                </a:solidFill>
                <a:effectLst/>
                <a:uLnTx/>
                <a:uFillTx/>
                <a:latin typeface="Times New Roman"/>
                <a:ea typeface="ＭＳ Ｐゴシック"/>
                <a:cs typeface="Times New Roman" panose="02020603050405020304" pitchFamily="18" charset="0"/>
              </a:rPr>
              <a:t>2018/1, CES2018)</a:t>
            </a:r>
            <a:endParaRPr kumimoji="1" lang="en-US" altLang="ja-JP" sz="1600" b="1" i="0" u="none" strike="noStrike" kern="1200" cap="none" spc="0" normalizeH="0" baseline="0" noProof="0" dirty="0">
              <a:ln>
                <a:noFill/>
              </a:ln>
              <a:solidFill>
                <a:srgbClr val="0000FF"/>
              </a:solidFill>
              <a:effectLst/>
              <a:uLnTx/>
              <a:uFillTx/>
              <a:latin typeface="Times New Roman"/>
              <a:ea typeface="ＭＳ Ｐゴシック"/>
              <a:cs typeface="Times New Roman" panose="02020603050405020304" pitchFamily="18" charset="0"/>
            </a:endParaRPr>
          </a:p>
        </p:txBody>
      </p:sp>
    </p:spTree>
    <p:extLst>
      <p:ext uri="{BB962C8B-B14F-4D97-AF65-F5344CB8AC3E}">
        <p14:creationId xmlns:p14="http://schemas.microsoft.com/office/powerpoint/2010/main" val="37888980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882" name="図 8"/>
          <p:cNvPicPr>
            <a:picLocks noChangeAspect="1"/>
          </p:cNvPicPr>
          <p:nvPr/>
        </p:nvPicPr>
        <p:blipFill>
          <a:blip r:embed="rId2">
            <a:extLst>
              <a:ext uri="{28A0092B-C50C-407E-A947-70E740481C1C}">
                <a14:useLocalDpi xmlns:a14="http://schemas.microsoft.com/office/drawing/2010/main" val="0"/>
              </a:ext>
            </a:extLst>
          </a:blip>
          <a:srcRect l="31274" b="12442"/>
          <a:stretch>
            <a:fillRect/>
          </a:stretch>
        </p:blipFill>
        <p:spPr bwMode="auto">
          <a:xfrm>
            <a:off x="268288" y="1181100"/>
            <a:ext cx="2981325"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83" name="正方形/長方形 10"/>
          <p:cNvSpPr>
            <a:spLocks noChangeArrowheads="1"/>
          </p:cNvSpPr>
          <p:nvPr/>
        </p:nvSpPr>
        <p:spPr bwMode="auto">
          <a:xfrm>
            <a:off x="0" y="596900"/>
            <a:ext cx="31321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ea typeface="游ゴシック" panose="020B0400000000000000" pitchFamily="50" charset="-128"/>
              </a:defRPr>
            </a:lvl1pPr>
            <a:lvl2pPr marL="742950" indent="-285750" defTabSz="45720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ea typeface="游ゴシック" panose="020B0400000000000000" pitchFamily="50" charset="-128"/>
              </a:defRPr>
            </a:lvl2pPr>
            <a:lvl3pPr marL="1143000" indent="-228600" defTabSz="4572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ea typeface="游ゴシック" panose="020B0400000000000000" pitchFamily="50" charset="-128"/>
              </a:defRPr>
            </a:lvl3pPr>
            <a:lvl4pPr marL="16002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4pPr>
            <a:lvl5pPr marL="20574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仁川空港</a:t>
            </a:r>
            <a:endParaRPr kumimoji="0"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55</a:t>
            </a: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型有機</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EL</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sym typeface="Symbol" panose="05050102010706020507" pitchFamily="18" charset="2"/>
              </a:rPr>
              <a:t>(1014),</a:t>
            </a: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sym typeface="Symbol" panose="05050102010706020507" pitchFamily="18" charset="2"/>
              </a:rPr>
              <a:t> </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sym typeface="Symbol" panose="05050102010706020507" pitchFamily="18" charset="2"/>
              </a:rPr>
              <a:t>813 m</a:t>
            </a:r>
            <a:r>
              <a:rPr kumimoji="0" lang="en-US" altLang="ja-JP" sz="1600" b="1" i="0" u="none" strike="noStrike" kern="1200" cap="none" spc="0" normalizeH="0" baseline="3000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sym typeface="Symbol" panose="05050102010706020507" pitchFamily="18" charset="2"/>
              </a:rPr>
              <a:t>2</a:t>
            </a:r>
          </a:p>
        </p:txBody>
      </p:sp>
      <p:sp>
        <p:nvSpPr>
          <p:cNvPr id="634884" name="タイトル 4"/>
          <p:cNvSpPr txBox="1">
            <a:spLocks/>
          </p:cNvSpPr>
          <p:nvPr/>
        </p:nvSpPr>
        <p:spPr bwMode="auto">
          <a:xfrm>
            <a:off x="-15875" y="19050"/>
            <a:ext cx="9144000"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ea typeface="游ゴシック" panose="020B0400000000000000" pitchFamily="50" charset="-128"/>
              </a:defRPr>
            </a:lvl1pPr>
            <a:lvl2pPr marL="742950" indent="-28575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ea typeface="游ゴシック" panose="020B0400000000000000" pitchFamily="50" charset="-128"/>
              </a:defRPr>
            </a:lvl2pPr>
            <a:lvl3pPr marL="1143000" indent="-2286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ea typeface="游ゴシック" panose="020B0400000000000000" pitchFamily="50" charset="-128"/>
              </a:defRPr>
            </a:lvl3pPr>
            <a:lvl4pPr marL="16002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4pPr>
            <a:lvl5pPr marL="20574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3600" b="1" i="0" u="none" strike="noStrike" kern="1200" cap="none" spc="0" normalizeH="0" baseline="0" noProof="0">
                <a:ln>
                  <a:noFill/>
                </a:ln>
                <a:solidFill>
                  <a:srgbClr val="0000FF"/>
                </a:solidFill>
                <a:effectLst/>
                <a:uLnTx/>
                <a:uFillTx/>
                <a:latin typeface="Times New Roman" panose="02020603050405020304" pitchFamily="18" charset="0"/>
                <a:ea typeface="ＭＳ ゴシック" panose="020B0609070205080204" pitchFamily="49" charset="-128"/>
                <a:cs typeface="Times New Roman" panose="02020603050405020304" pitchFamily="18" charset="0"/>
              </a:rPr>
              <a:t>超大型有機</a:t>
            </a:r>
            <a:r>
              <a:rPr kumimoji="1" lang="en-US" altLang="ja-JP" sz="3600" b="1" i="0" u="none" strike="noStrike" kern="1200" cap="none" spc="0" normalizeH="0" baseline="0" noProof="0">
                <a:ln>
                  <a:noFill/>
                </a:ln>
                <a:solidFill>
                  <a:srgbClr val="0000FF"/>
                </a:solidFill>
                <a:effectLst/>
                <a:uLnTx/>
                <a:uFillTx/>
                <a:latin typeface="Times New Roman" panose="02020603050405020304" pitchFamily="18" charset="0"/>
                <a:ea typeface="ＭＳ ゴシック" panose="020B0609070205080204" pitchFamily="49" charset="-128"/>
                <a:cs typeface="Times New Roman" panose="02020603050405020304" pitchFamily="18" charset="0"/>
              </a:rPr>
              <a:t>EL</a:t>
            </a:r>
            <a:r>
              <a:rPr kumimoji="1" lang="ja-JP" altLang="en-US" sz="3600" b="1" i="0" u="none" strike="noStrike" kern="1200" cap="none" spc="0" normalizeH="0" baseline="0" noProof="0">
                <a:ln>
                  <a:noFill/>
                </a:ln>
                <a:solidFill>
                  <a:srgbClr val="0000FF"/>
                </a:solidFill>
                <a:effectLst/>
                <a:uLnTx/>
                <a:uFillTx/>
                <a:latin typeface="Times New Roman" panose="02020603050405020304" pitchFamily="18" charset="0"/>
                <a:ea typeface="ＭＳ ゴシック" panose="020B0609070205080204" pitchFamily="49" charset="-128"/>
                <a:cs typeface="Times New Roman" panose="02020603050405020304" pitchFamily="18" charset="0"/>
              </a:rPr>
              <a:t>ディスプレイ</a:t>
            </a:r>
          </a:p>
        </p:txBody>
      </p:sp>
      <p:sp>
        <p:nvSpPr>
          <p:cNvPr id="634885" name="正方形/長方形 9"/>
          <p:cNvSpPr>
            <a:spLocks noChangeArrowheads="1"/>
          </p:cNvSpPr>
          <p:nvPr/>
        </p:nvSpPr>
        <p:spPr bwMode="auto">
          <a:xfrm>
            <a:off x="2060575" y="4171950"/>
            <a:ext cx="1871663"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ea typeface="游ゴシック" panose="020B0400000000000000" pitchFamily="50" charset="-128"/>
              </a:defRPr>
            </a:lvl1pPr>
            <a:lvl2pPr marL="742950" indent="-285750" defTabSz="45720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ea typeface="游ゴシック" panose="020B0400000000000000" pitchFamily="50" charset="-128"/>
              </a:defRPr>
            </a:lvl2pPr>
            <a:lvl3pPr marL="1143000" indent="-228600" defTabSz="4572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ea typeface="游ゴシック" panose="020B0400000000000000" pitchFamily="50" charset="-128"/>
              </a:defRPr>
            </a:lvl3pPr>
            <a:lvl4pPr marL="16002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4pPr>
            <a:lvl5pPr marL="20574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大日本印刷</a:t>
            </a:r>
            <a:br>
              <a:rPr kumimoji="0"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br>
            <a:r>
              <a:rPr kumimoji="0" lang="ja-JP" altLang="en-US"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五反田ビル</a:t>
            </a:r>
            <a:br>
              <a:rPr kumimoji="0"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br>
            <a:r>
              <a:rPr kumimoji="0" lang="ja-JP" altLang="en-US"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ショールーム</a:t>
            </a:r>
            <a:endParaRPr kumimoji="0"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55</a:t>
            </a: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型有機</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EL</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sym typeface="Symbol" panose="05050102010706020507" pitchFamily="18" charset="2"/>
              </a:rPr>
              <a:t>(64),</a:t>
            </a: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sym typeface="Symbol" panose="05050102010706020507" pitchFamily="18" charset="2"/>
              </a:rPr>
              <a:t> </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sym typeface="Symbol" panose="05050102010706020507" pitchFamily="18" charset="2"/>
              </a:rPr>
              <a:t>54.2 m</a:t>
            </a:r>
            <a:r>
              <a:rPr kumimoji="0" lang="en-US" altLang="ja-JP" sz="1600" b="1" i="0" u="none" strike="noStrike" kern="1200" cap="none" spc="0" normalizeH="0" baseline="3000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sym typeface="Symbol" panose="05050102010706020507" pitchFamily="18" charset="2"/>
              </a:rPr>
              <a:t>2</a:t>
            </a:r>
          </a:p>
        </p:txBody>
      </p:sp>
      <p:pic>
        <p:nvPicPr>
          <p:cNvPr id="634886" name="図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3789363"/>
            <a:ext cx="1943100" cy="288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87" name="正方形/長方形 15"/>
          <p:cNvSpPr>
            <a:spLocks noChangeArrowheads="1"/>
          </p:cNvSpPr>
          <p:nvPr/>
        </p:nvSpPr>
        <p:spPr bwMode="auto">
          <a:xfrm>
            <a:off x="3851275" y="1196975"/>
            <a:ext cx="24130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ea typeface="游ゴシック" panose="020B0400000000000000" pitchFamily="50" charset="-128"/>
              </a:defRPr>
            </a:lvl1pPr>
            <a:lvl2pPr marL="742950" indent="-285750" defTabSz="45720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ea typeface="游ゴシック" panose="020B0400000000000000" pitchFamily="50" charset="-128"/>
              </a:defRPr>
            </a:lvl2pPr>
            <a:lvl3pPr marL="1143000" indent="-228600" defTabSz="4572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ea typeface="游ゴシック" panose="020B0400000000000000" pitchFamily="50" charset="-128"/>
              </a:defRPr>
            </a:lvl3pPr>
            <a:lvl4pPr marL="16002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4pPr>
            <a:lvl5pPr marL="20574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9 m </a:t>
            </a: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有機</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EL</a:t>
            </a: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トンネル</a:t>
            </a:r>
            <a:endPar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endParaRPr>
          </a:p>
        </p:txBody>
      </p:sp>
      <p:pic>
        <p:nvPicPr>
          <p:cNvPr id="634888" name="図 1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419475" y="1477963"/>
            <a:ext cx="2800350" cy="186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889" name="図 17"/>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227763" y="1490663"/>
            <a:ext cx="2779712" cy="185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0" name="正方形/長方形 18"/>
          <p:cNvSpPr>
            <a:spLocks noChangeArrowheads="1"/>
          </p:cNvSpPr>
          <p:nvPr/>
        </p:nvSpPr>
        <p:spPr bwMode="auto">
          <a:xfrm>
            <a:off x="6545263" y="1196975"/>
            <a:ext cx="23479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ea typeface="游ゴシック" panose="020B0400000000000000" pitchFamily="50" charset="-128"/>
              </a:defRPr>
            </a:lvl1pPr>
            <a:lvl2pPr marL="742950" indent="-285750" defTabSz="45720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ea typeface="游ゴシック" panose="020B0400000000000000" pitchFamily="50" charset="-128"/>
              </a:defRPr>
            </a:lvl2pPr>
            <a:lvl3pPr marL="1143000" indent="-228600" defTabSz="4572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ea typeface="游ゴシック" panose="020B0400000000000000" pitchFamily="50" charset="-128"/>
              </a:defRPr>
            </a:lvl3pPr>
            <a:lvl4pPr marL="16002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4pPr>
            <a:lvl5pPr marL="20574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15 m </a:t>
            </a: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パノラマ有機</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EL</a:t>
            </a:r>
          </a:p>
        </p:txBody>
      </p:sp>
      <p:pic>
        <p:nvPicPr>
          <p:cNvPr id="634891" name="図 19"/>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997325" y="3630613"/>
            <a:ext cx="2636838" cy="175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2" name="正方形/長方形 20"/>
          <p:cNvSpPr>
            <a:spLocks noChangeArrowheads="1"/>
          </p:cNvSpPr>
          <p:nvPr/>
        </p:nvSpPr>
        <p:spPr bwMode="auto">
          <a:xfrm>
            <a:off x="4321175" y="3341688"/>
            <a:ext cx="24114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ea typeface="游ゴシック" panose="020B0400000000000000" pitchFamily="50" charset="-128"/>
              </a:defRPr>
            </a:lvl1pPr>
            <a:lvl2pPr marL="742950" indent="-285750" defTabSz="45720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ea typeface="游ゴシック" panose="020B0400000000000000" pitchFamily="50" charset="-128"/>
              </a:defRPr>
            </a:lvl2pPr>
            <a:lvl3pPr marL="1143000" indent="-228600" defTabSz="4572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ea typeface="游ゴシック" panose="020B0400000000000000" pitchFamily="50" charset="-128"/>
              </a:defRPr>
            </a:lvl3pPr>
            <a:lvl4pPr marL="16002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4pPr>
            <a:lvl5pPr marL="20574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LG 3D</a:t>
            </a: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ワールド</a:t>
            </a:r>
            <a:endPar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endParaRPr>
          </a:p>
        </p:txBody>
      </p:sp>
      <p:pic>
        <p:nvPicPr>
          <p:cNvPr id="634893" name="図 21"/>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6859588" y="3587750"/>
            <a:ext cx="1916112" cy="287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4" name="正方形/長方形 22"/>
          <p:cNvSpPr>
            <a:spLocks noChangeArrowheads="1"/>
          </p:cNvSpPr>
          <p:nvPr/>
        </p:nvSpPr>
        <p:spPr bwMode="auto">
          <a:xfrm>
            <a:off x="6688138" y="3284538"/>
            <a:ext cx="24923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ea typeface="游ゴシック" panose="020B0400000000000000" pitchFamily="50" charset="-128"/>
              </a:defRPr>
            </a:lvl1pPr>
            <a:lvl2pPr marL="742950" indent="-285750" defTabSz="45720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ea typeface="游ゴシック" panose="020B0400000000000000" pitchFamily="50" charset="-128"/>
              </a:defRPr>
            </a:lvl2pPr>
            <a:lvl3pPr marL="1143000" indent="-228600" defTabSz="4572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ea typeface="游ゴシック" panose="020B0400000000000000" pitchFamily="50" charset="-128"/>
              </a:defRPr>
            </a:lvl3pPr>
            <a:lvl4pPr marL="16002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4pPr>
            <a:lvl5pPr marL="20574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波型有機</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EL</a:t>
            </a:r>
            <a:r>
              <a:rPr kumimoji="0" lang="ja-JP" altLang="en-US"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天井</a:t>
            </a:r>
            <a:r>
              <a:rPr kumimoji="0" lang="en-US" altLang="ja-JP" sz="1600" b="1" i="0" u="none" strike="noStrike" kern="1200" cap="none" spc="0" normalizeH="0" baseline="0" noProof="0">
                <a:ln>
                  <a:noFill/>
                </a:ln>
                <a:solidFill>
                  <a:srgbClr val="FF0000"/>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 24 m</a:t>
            </a:r>
          </a:p>
        </p:txBody>
      </p:sp>
      <p:sp>
        <p:nvSpPr>
          <p:cNvPr id="634895" name="正方形/長方形 24"/>
          <p:cNvSpPr>
            <a:spLocks noChangeArrowheads="1"/>
          </p:cNvSpPr>
          <p:nvPr/>
        </p:nvSpPr>
        <p:spPr bwMode="auto">
          <a:xfrm>
            <a:off x="4710113" y="785813"/>
            <a:ext cx="36782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ea typeface="游ゴシック" panose="020B0400000000000000" pitchFamily="50" charset="-128"/>
              </a:defRPr>
            </a:lvl1pPr>
            <a:lvl2pPr marL="742950" indent="-285750" defTabSz="45720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ea typeface="游ゴシック" panose="020B0400000000000000" pitchFamily="50" charset="-128"/>
              </a:defRPr>
            </a:lvl2pPr>
            <a:lvl3pPr marL="1143000" indent="-228600" defTabSz="4572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ea typeface="游ゴシック" panose="020B0400000000000000" pitchFamily="50" charset="-128"/>
              </a:defRPr>
            </a:lvl3pPr>
            <a:lvl4pPr marL="16002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4pPr>
            <a:lvl5pPr marL="2057400" indent="-228600" defTabSz="4572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ea typeface="游ゴシック" panose="020B0400000000000000" pitchFamily="50"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N</a:t>
            </a:r>
            <a:r>
              <a:rPr kumimoji="0" lang="ja-JP" altLang="en-US"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ソウルタワープラザ</a:t>
            </a:r>
            <a:r>
              <a:rPr kumimoji="0"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 (</a:t>
            </a:r>
            <a:r>
              <a:rPr kumimoji="0" lang="ja-JP" altLang="en-US"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南山、ソウル</a:t>
            </a:r>
            <a:r>
              <a:rPr kumimoji="0" lang="en-US" altLang="ja-JP" sz="1600" b="1" i="0" u="none" strike="noStrike" kern="1200" cap="none" spc="0" normalizeH="0" baseline="0" noProof="0">
                <a:ln>
                  <a:noFill/>
                </a:ln>
                <a:solidFill>
                  <a:srgbClr val="0000FF"/>
                </a:solidFill>
                <a:effectLst/>
                <a:uLnTx/>
                <a:uFillTx/>
                <a:latin typeface="Times New Roman" panose="02020603050405020304" pitchFamily="18" charset="0"/>
                <a:ea typeface="游ゴシック" panose="020B0400000000000000" pitchFamily="50" charset="-128"/>
                <a:cs typeface="Times New Roman" panose="02020603050405020304" pitchFamily="18" charset="0"/>
              </a:rPr>
              <a:t>)</a:t>
            </a:r>
          </a:p>
        </p:txBody>
      </p:sp>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2834" name="図 2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4750" y="5599113"/>
            <a:ext cx="10731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2835" name="Rectangle 6"/>
          <p:cNvSpPr txBox="1">
            <a:spLocks noChangeArrowheads="1"/>
          </p:cNvSpPr>
          <p:nvPr/>
        </p:nvSpPr>
        <p:spPr bwMode="auto">
          <a:xfrm>
            <a:off x="0" y="0"/>
            <a:ext cx="9118600" cy="81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大型有機</a:t>
            </a:r>
            <a:r>
              <a:rPr kumimoji="1" lang="en-US" altLang="ja-JP" sz="3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a:t>
            </a:r>
            <a:r>
              <a:rPr kumimoji="1" lang="ja-JP" altLang="en-US" sz="3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3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TV</a:t>
            </a:r>
            <a:r>
              <a:rPr kumimoji="1" lang="ja-JP" altLang="en-US" sz="3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を動かせるのは酸化物だけ</a:t>
            </a:r>
            <a:endParaRPr kumimoji="1" lang="en-US" altLang="ja-JP" sz="36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pic>
        <p:nvPicPr>
          <p:cNvPr id="632836" name="Picture 4"/>
          <p:cNvPicPr>
            <a:picLocks noChangeAspect="1" noChangeArrowheads="1"/>
          </p:cNvPicPr>
          <p:nvPr/>
        </p:nvPicPr>
        <p:blipFill>
          <a:blip r:embed="rId4">
            <a:extLst>
              <a:ext uri="{28A0092B-C50C-407E-A947-70E740481C1C}">
                <a14:useLocalDpi xmlns:a14="http://schemas.microsoft.com/office/drawing/2010/main" val="0"/>
              </a:ext>
            </a:extLst>
          </a:blip>
          <a:srcRect b="8276"/>
          <a:stretch>
            <a:fillRect/>
          </a:stretch>
        </p:blipFill>
        <p:spPr bwMode="auto">
          <a:xfrm>
            <a:off x="5921375" y="3949700"/>
            <a:ext cx="3187700" cy="28876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32837" name="Rectangle 1059"/>
          <p:cNvSpPr>
            <a:spLocks noChangeArrowheads="1"/>
          </p:cNvSpPr>
          <p:nvPr/>
        </p:nvSpPr>
        <p:spPr bwMode="auto">
          <a:xfrm rot="10800000">
            <a:off x="731838" y="2403475"/>
            <a:ext cx="2754312" cy="304800"/>
          </a:xfrm>
          <a:prstGeom prst="rect">
            <a:avLst/>
          </a:prstGeom>
          <a:solidFill>
            <a:srgbClr val="CCFFFF"/>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38" name="Rectangle 1060"/>
          <p:cNvSpPr>
            <a:spLocks noChangeArrowheads="1"/>
          </p:cNvSpPr>
          <p:nvPr/>
        </p:nvSpPr>
        <p:spPr bwMode="auto">
          <a:xfrm>
            <a:off x="1862138" y="2387600"/>
            <a:ext cx="5445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基板</a:t>
            </a:r>
            <a:endPar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grpSp>
        <p:nvGrpSpPr>
          <p:cNvPr id="632839" name="Group 23"/>
          <p:cNvGrpSpPr>
            <a:grpSpLocks/>
          </p:cNvGrpSpPr>
          <p:nvPr/>
        </p:nvGrpSpPr>
        <p:grpSpPr bwMode="auto">
          <a:xfrm>
            <a:off x="811213" y="2174875"/>
            <a:ext cx="720725" cy="225425"/>
            <a:chOff x="300" y="2736"/>
            <a:chExt cx="2160" cy="672"/>
          </a:xfrm>
        </p:grpSpPr>
        <p:sp>
          <p:nvSpPr>
            <p:cNvPr id="632937" name="Freeform 26"/>
            <p:cNvSpPr>
              <a:spLocks/>
            </p:cNvSpPr>
            <p:nvPr/>
          </p:nvSpPr>
          <p:spPr bwMode="auto">
            <a:xfrm>
              <a:off x="972" y="3312"/>
              <a:ext cx="816" cy="96"/>
            </a:xfrm>
            <a:custGeom>
              <a:avLst/>
              <a:gdLst>
                <a:gd name="T0" fmla="*/ 96 w 816"/>
                <a:gd name="T1" fmla="*/ 0 h 96"/>
                <a:gd name="T2" fmla="*/ 0 w 816"/>
                <a:gd name="T3" fmla="*/ 96 h 96"/>
                <a:gd name="T4" fmla="*/ 816 w 816"/>
                <a:gd name="T5" fmla="*/ 96 h 96"/>
                <a:gd name="T6" fmla="*/ 720 w 816"/>
                <a:gd name="T7" fmla="*/ 0 h 96"/>
                <a:gd name="T8" fmla="*/ 96 w 816"/>
                <a:gd name="T9" fmla="*/ 0 h 96"/>
                <a:gd name="T10" fmla="*/ 0 60000 65536"/>
                <a:gd name="T11" fmla="*/ 0 60000 65536"/>
                <a:gd name="T12" fmla="*/ 0 60000 65536"/>
                <a:gd name="T13" fmla="*/ 0 60000 65536"/>
                <a:gd name="T14" fmla="*/ 0 60000 65536"/>
                <a:gd name="T15" fmla="*/ 0 w 816"/>
                <a:gd name="T16" fmla="*/ 0 h 96"/>
                <a:gd name="T17" fmla="*/ 816 w 816"/>
                <a:gd name="T18" fmla="*/ 96 h 96"/>
              </a:gdLst>
              <a:ahLst/>
              <a:cxnLst>
                <a:cxn ang="T10">
                  <a:pos x="T0" y="T1"/>
                </a:cxn>
                <a:cxn ang="T11">
                  <a:pos x="T2" y="T3"/>
                </a:cxn>
                <a:cxn ang="T12">
                  <a:pos x="T4" y="T5"/>
                </a:cxn>
                <a:cxn ang="T13">
                  <a:pos x="T6" y="T7"/>
                </a:cxn>
                <a:cxn ang="T14">
                  <a:pos x="T8" y="T9"/>
                </a:cxn>
              </a:cxnLst>
              <a:rect l="T15" t="T16" r="T17" b="T18"/>
              <a:pathLst>
                <a:path w="816" h="96">
                  <a:moveTo>
                    <a:pt x="96" y="0"/>
                  </a:moveTo>
                  <a:lnTo>
                    <a:pt x="0" y="96"/>
                  </a:lnTo>
                  <a:lnTo>
                    <a:pt x="816" y="96"/>
                  </a:lnTo>
                  <a:lnTo>
                    <a:pt x="720" y="0"/>
                  </a:lnTo>
                  <a:lnTo>
                    <a:pt x="96" y="0"/>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38" name="Freeform 27"/>
            <p:cNvSpPr>
              <a:spLocks/>
            </p:cNvSpPr>
            <p:nvPr/>
          </p:nvSpPr>
          <p:spPr bwMode="auto">
            <a:xfrm>
              <a:off x="300" y="3168"/>
              <a:ext cx="2160" cy="240"/>
            </a:xfrm>
            <a:custGeom>
              <a:avLst/>
              <a:gdLst>
                <a:gd name="T0" fmla="*/ 0 w 2160"/>
                <a:gd name="T1" fmla="*/ 240 h 240"/>
                <a:gd name="T2" fmla="*/ 672 w 2160"/>
                <a:gd name="T3" fmla="*/ 240 h 240"/>
                <a:gd name="T4" fmla="*/ 768 w 2160"/>
                <a:gd name="T5" fmla="*/ 144 h 240"/>
                <a:gd name="T6" fmla="*/ 1392 w 2160"/>
                <a:gd name="T7" fmla="*/ 144 h 240"/>
                <a:gd name="T8" fmla="*/ 1488 w 2160"/>
                <a:gd name="T9" fmla="*/ 240 h 240"/>
                <a:gd name="T10" fmla="*/ 2160 w 2160"/>
                <a:gd name="T11" fmla="*/ 240 h 240"/>
                <a:gd name="T12" fmla="*/ 2160 w 2160"/>
                <a:gd name="T13" fmla="*/ 96 h 240"/>
                <a:gd name="T14" fmla="*/ 1536 w 2160"/>
                <a:gd name="T15" fmla="*/ 96 h 240"/>
                <a:gd name="T16" fmla="*/ 1440 w 2160"/>
                <a:gd name="T17" fmla="*/ 0 h 240"/>
                <a:gd name="T18" fmla="*/ 720 w 2160"/>
                <a:gd name="T19" fmla="*/ 0 h 240"/>
                <a:gd name="T20" fmla="*/ 624 w 2160"/>
                <a:gd name="T21" fmla="*/ 96 h 240"/>
                <a:gd name="T22" fmla="*/ 0 w 2160"/>
                <a:gd name="T23" fmla="*/ 96 h 240"/>
                <a:gd name="T24" fmla="*/ 0 w 2160"/>
                <a:gd name="T25" fmla="*/ 240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60"/>
                <a:gd name="T40" fmla="*/ 0 h 240"/>
                <a:gd name="T41" fmla="*/ 2160 w 2160"/>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60" h="240">
                  <a:moveTo>
                    <a:pt x="0" y="240"/>
                  </a:moveTo>
                  <a:lnTo>
                    <a:pt x="672" y="240"/>
                  </a:lnTo>
                  <a:lnTo>
                    <a:pt x="768" y="144"/>
                  </a:lnTo>
                  <a:lnTo>
                    <a:pt x="1392" y="144"/>
                  </a:lnTo>
                  <a:lnTo>
                    <a:pt x="1488" y="240"/>
                  </a:lnTo>
                  <a:lnTo>
                    <a:pt x="2160" y="240"/>
                  </a:lnTo>
                  <a:lnTo>
                    <a:pt x="2160" y="96"/>
                  </a:lnTo>
                  <a:lnTo>
                    <a:pt x="1536" y="96"/>
                  </a:lnTo>
                  <a:lnTo>
                    <a:pt x="1440" y="0"/>
                  </a:lnTo>
                  <a:lnTo>
                    <a:pt x="720" y="0"/>
                  </a:lnTo>
                  <a:lnTo>
                    <a:pt x="624" y="96"/>
                  </a:lnTo>
                  <a:lnTo>
                    <a:pt x="0" y="96"/>
                  </a:lnTo>
                  <a:lnTo>
                    <a:pt x="0" y="240"/>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39" name="Freeform 28"/>
            <p:cNvSpPr>
              <a:spLocks/>
            </p:cNvSpPr>
            <p:nvPr/>
          </p:nvSpPr>
          <p:spPr bwMode="auto">
            <a:xfrm>
              <a:off x="828" y="3072"/>
              <a:ext cx="1104" cy="192"/>
            </a:xfrm>
            <a:custGeom>
              <a:avLst/>
              <a:gdLst>
                <a:gd name="T0" fmla="*/ 0 w 1104"/>
                <a:gd name="T1" fmla="*/ 192 h 192"/>
                <a:gd name="T2" fmla="*/ 96 w 1104"/>
                <a:gd name="T3" fmla="*/ 192 h 192"/>
                <a:gd name="T4" fmla="*/ 192 w 1104"/>
                <a:gd name="T5" fmla="*/ 96 h 192"/>
                <a:gd name="T6" fmla="*/ 912 w 1104"/>
                <a:gd name="T7" fmla="*/ 96 h 192"/>
                <a:gd name="T8" fmla="*/ 1008 w 1104"/>
                <a:gd name="T9" fmla="*/ 192 h 192"/>
                <a:gd name="T10" fmla="*/ 1104 w 1104"/>
                <a:gd name="T11" fmla="*/ 192 h 192"/>
                <a:gd name="T12" fmla="*/ 1104 w 1104"/>
                <a:gd name="T13" fmla="*/ 96 h 192"/>
                <a:gd name="T14" fmla="*/ 1002 w 1104"/>
                <a:gd name="T15" fmla="*/ 96 h 192"/>
                <a:gd name="T16" fmla="*/ 918 w 1104"/>
                <a:gd name="T17" fmla="*/ 0 h 192"/>
                <a:gd name="T18" fmla="*/ 192 w 1104"/>
                <a:gd name="T19" fmla="*/ 0 h 192"/>
                <a:gd name="T20" fmla="*/ 96 w 1104"/>
                <a:gd name="T21" fmla="*/ 96 h 192"/>
                <a:gd name="T22" fmla="*/ 0 w 1104"/>
                <a:gd name="T23" fmla="*/ 96 h 192"/>
                <a:gd name="T24" fmla="*/ 0 w 1104"/>
                <a:gd name="T25" fmla="*/ 192 h 1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92"/>
                <a:gd name="T41" fmla="*/ 1104 w 1104"/>
                <a:gd name="T42" fmla="*/ 192 h 1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92">
                  <a:moveTo>
                    <a:pt x="0" y="192"/>
                  </a:moveTo>
                  <a:lnTo>
                    <a:pt x="96" y="192"/>
                  </a:lnTo>
                  <a:lnTo>
                    <a:pt x="192" y="96"/>
                  </a:lnTo>
                  <a:lnTo>
                    <a:pt x="912" y="96"/>
                  </a:lnTo>
                  <a:lnTo>
                    <a:pt x="1008" y="192"/>
                  </a:lnTo>
                  <a:lnTo>
                    <a:pt x="1104" y="192"/>
                  </a:lnTo>
                  <a:lnTo>
                    <a:pt x="1104" y="96"/>
                  </a:lnTo>
                  <a:lnTo>
                    <a:pt x="1002" y="96"/>
                  </a:lnTo>
                  <a:lnTo>
                    <a:pt x="918" y="0"/>
                  </a:lnTo>
                  <a:lnTo>
                    <a:pt x="192" y="0"/>
                  </a:lnTo>
                  <a:lnTo>
                    <a:pt x="96" y="96"/>
                  </a:lnTo>
                  <a:lnTo>
                    <a:pt x="0" y="96"/>
                  </a:lnTo>
                  <a:lnTo>
                    <a:pt x="0" y="192"/>
                  </a:lnTo>
                  <a:close/>
                </a:path>
              </a:pathLst>
            </a:custGeom>
            <a:solidFill>
              <a:srgbClr val="CC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40" name="Freeform 29"/>
            <p:cNvSpPr>
              <a:spLocks/>
            </p:cNvSpPr>
            <p:nvPr/>
          </p:nvSpPr>
          <p:spPr bwMode="auto">
            <a:xfrm>
              <a:off x="828" y="3024"/>
              <a:ext cx="1104" cy="144"/>
            </a:xfrm>
            <a:custGeom>
              <a:avLst/>
              <a:gdLst>
                <a:gd name="T0" fmla="*/ 0 w 1104"/>
                <a:gd name="T1" fmla="*/ 144 h 144"/>
                <a:gd name="T2" fmla="*/ 96 w 1104"/>
                <a:gd name="T3" fmla="*/ 144 h 144"/>
                <a:gd name="T4" fmla="*/ 192 w 1104"/>
                <a:gd name="T5" fmla="*/ 48 h 144"/>
                <a:gd name="T6" fmla="*/ 912 w 1104"/>
                <a:gd name="T7" fmla="*/ 48 h 144"/>
                <a:gd name="T8" fmla="*/ 1008 w 1104"/>
                <a:gd name="T9" fmla="*/ 144 h 144"/>
                <a:gd name="T10" fmla="*/ 1104 w 1104"/>
                <a:gd name="T11" fmla="*/ 144 h 144"/>
                <a:gd name="T12" fmla="*/ 1104 w 1104"/>
                <a:gd name="T13" fmla="*/ 96 h 144"/>
                <a:gd name="T14" fmla="*/ 1008 w 1104"/>
                <a:gd name="T15" fmla="*/ 96 h 144"/>
                <a:gd name="T16" fmla="*/ 912 w 1104"/>
                <a:gd name="T17" fmla="*/ 0 h 144"/>
                <a:gd name="T18" fmla="*/ 192 w 1104"/>
                <a:gd name="T19" fmla="*/ 0 h 144"/>
                <a:gd name="T20" fmla="*/ 96 w 1104"/>
                <a:gd name="T21" fmla="*/ 96 h 144"/>
                <a:gd name="T22" fmla="*/ 0 w 1104"/>
                <a:gd name="T23" fmla="*/ 96 h 144"/>
                <a:gd name="T24" fmla="*/ 0 w 1104"/>
                <a:gd name="T25" fmla="*/ 14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44"/>
                <a:gd name="T41" fmla="*/ 1104 w 1104"/>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44">
                  <a:moveTo>
                    <a:pt x="0" y="144"/>
                  </a:moveTo>
                  <a:lnTo>
                    <a:pt x="96" y="144"/>
                  </a:lnTo>
                  <a:lnTo>
                    <a:pt x="192" y="48"/>
                  </a:lnTo>
                  <a:lnTo>
                    <a:pt x="912" y="48"/>
                  </a:lnTo>
                  <a:lnTo>
                    <a:pt x="1008" y="144"/>
                  </a:lnTo>
                  <a:lnTo>
                    <a:pt x="1104" y="144"/>
                  </a:lnTo>
                  <a:lnTo>
                    <a:pt x="1104" y="96"/>
                  </a:lnTo>
                  <a:lnTo>
                    <a:pt x="1008" y="96"/>
                  </a:lnTo>
                  <a:lnTo>
                    <a:pt x="912" y="0"/>
                  </a:lnTo>
                  <a:lnTo>
                    <a:pt x="192" y="0"/>
                  </a:lnTo>
                  <a:lnTo>
                    <a:pt x="96" y="96"/>
                  </a:lnTo>
                  <a:lnTo>
                    <a:pt x="0" y="96"/>
                  </a:lnTo>
                  <a:lnTo>
                    <a:pt x="0" y="144"/>
                  </a:lnTo>
                  <a:close/>
                </a:path>
              </a:pathLst>
            </a:custGeom>
            <a:solidFill>
              <a:srgbClr val="00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41" name="Freeform 30"/>
            <p:cNvSpPr>
              <a:spLocks/>
            </p:cNvSpPr>
            <p:nvPr/>
          </p:nvSpPr>
          <p:spPr bwMode="auto">
            <a:xfrm>
              <a:off x="300" y="2880"/>
              <a:ext cx="768" cy="384"/>
            </a:xfrm>
            <a:custGeom>
              <a:avLst/>
              <a:gdLst>
                <a:gd name="T0" fmla="*/ 0 w 768"/>
                <a:gd name="T1" fmla="*/ 384 h 384"/>
                <a:gd name="T2" fmla="*/ 528 w 768"/>
                <a:gd name="T3" fmla="*/ 384 h 384"/>
                <a:gd name="T4" fmla="*/ 528 w 768"/>
                <a:gd name="T5" fmla="*/ 240 h 384"/>
                <a:gd name="T6" fmla="*/ 624 w 768"/>
                <a:gd name="T7" fmla="*/ 240 h 384"/>
                <a:gd name="T8" fmla="*/ 720 w 768"/>
                <a:gd name="T9" fmla="*/ 144 h 384"/>
                <a:gd name="T10" fmla="*/ 768 w 768"/>
                <a:gd name="T11" fmla="*/ 144 h 384"/>
                <a:gd name="T12" fmla="*/ 768 w 768"/>
                <a:gd name="T13" fmla="*/ 0 h 384"/>
                <a:gd name="T14" fmla="*/ 720 w 768"/>
                <a:gd name="T15" fmla="*/ 0 h 384"/>
                <a:gd name="T16" fmla="*/ 576 w 768"/>
                <a:gd name="T17" fmla="*/ 144 h 384"/>
                <a:gd name="T18" fmla="*/ 432 w 768"/>
                <a:gd name="T19" fmla="*/ 144 h 384"/>
                <a:gd name="T20" fmla="*/ 432 w 768"/>
                <a:gd name="T21" fmla="*/ 288 h 384"/>
                <a:gd name="T22" fmla="*/ 0 w 768"/>
                <a:gd name="T23" fmla="*/ 288 h 384"/>
                <a:gd name="T24" fmla="*/ 0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0" y="384"/>
                  </a:moveTo>
                  <a:lnTo>
                    <a:pt x="528" y="384"/>
                  </a:lnTo>
                  <a:lnTo>
                    <a:pt x="528" y="240"/>
                  </a:lnTo>
                  <a:lnTo>
                    <a:pt x="624" y="240"/>
                  </a:lnTo>
                  <a:lnTo>
                    <a:pt x="720" y="144"/>
                  </a:lnTo>
                  <a:lnTo>
                    <a:pt x="768" y="144"/>
                  </a:lnTo>
                  <a:lnTo>
                    <a:pt x="768" y="0"/>
                  </a:lnTo>
                  <a:lnTo>
                    <a:pt x="720" y="0"/>
                  </a:lnTo>
                  <a:lnTo>
                    <a:pt x="576" y="144"/>
                  </a:lnTo>
                  <a:lnTo>
                    <a:pt x="432" y="144"/>
                  </a:lnTo>
                  <a:lnTo>
                    <a:pt x="432" y="288"/>
                  </a:lnTo>
                  <a:lnTo>
                    <a:pt x="0" y="288"/>
                  </a:lnTo>
                  <a:lnTo>
                    <a:pt x="0"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42" name="Freeform 31"/>
            <p:cNvSpPr>
              <a:spLocks/>
            </p:cNvSpPr>
            <p:nvPr/>
          </p:nvSpPr>
          <p:spPr bwMode="auto">
            <a:xfrm>
              <a:off x="1692" y="2880"/>
              <a:ext cx="768" cy="384"/>
            </a:xfrm>
            <a:custGeom>
              <a:avLst/>
              <a:gdLst>
                <a:gd name="T0" fmla="*/ 768 w 768"/>
                <a:gd name="T1" fmla="*/ 384 h 384"/>
                <a:gd name="T2" fmla="*/ 240 w 768"/>
                <a:gd name="T3" fmla="*/ 384 h 384"/>
                <a:gd name="T4" fmla="*/ 240 w 768"/>
                <a:gd name="T5" fmla="*/ 240 h 384"/>
                <a:gd name="T6" fmla="*/ 144 w 768"/>
                <a:gd name="T7" fmla="*/ 240 h 384"/>
                <a:gd name="T8" fmla="*/ 48 w 768"/>
                <a:gd name="T9" fmla="*/ 144 h 384"/>
                <a:gd name="T10" fmla="*/ 0 w 768"/>
                <a:gd name="T11" fmla="*/ 144 h 384"/>
                <a:gd name="T12" fmla="*/ 0 w 768"/>
                <a:gd name="T13" fmla="*/ 0 h 384"/>
                <a:gd name="T14" fmla="*/ 48 w 768"/>
                <a:gd name="T15" fmla="*/ 0 h 384"/>
                <a:gd name="T16" fmla="*/ 192 w 768"/>
                <a:gd name="T17" fmla="*/ 144 h 384"/>
                <a:gd name="T18" fmla="*/ 330 w 768"/>
                <a:gd name="T19" fmla="*/ 144 h 384"/>
                <a:gd name="T20" fmla="*/ 330 w 768"/>
                <a:gd name="T21" fmla="*/ 288 h 384"/>
                <a:gd name="T22" fmla="*/ 768 w 768"/>
                <a:gd name="T23" fmla="*/ 288 h 384"/>
                <a:gd name="T24" fmla="*/ 768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768" y="384"/>
                  </a:moveTo>
                  <a:lnTo>
                    <a:pt x="240" y="384"/>
                  </a:lnTo>
                  <a:lnTo>
                    <a:pt x="240" y="240"/>
                  </a:lnTo>
                  <a:lnTo>
                    <a:pt x="144" y="240"/>
                  </a:lnTo>
                  <a:lnTo>
                    <a:pt x="48" y="144"/>
                  </a:lnTo>
                  <a:lnTo>
                    <a:pt x="0" y="144"/>
                  </a:lnTo>
                  <a:lnTo>
                    <a:pt x="0" y="0"/>
                  </a:lnTo>
                  <a:lnTo>
                    <a:pt x="48" y="0"/>
                  </a:lnTo>
                  <a:lnTo>
                    <a:pt x="192" y="144"/>
                  </a:lnTo>
                  <a:lnTo>
                    <a:pt x="330" y="144"/>
                  </a:lnTo>
                  <a:lnTo>
                    <a:pt x="330" y="288"/>
                  </a:lnTo>
                  <a:lnTo>
                    <a:pt x="768" y="288"/>
                  </a:lnTo>
                  <a:lnTo>
                    <a:pt x="768"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43" name="Freeform 32"/>
            <p:cNvSpPr>
              <a:spLocks/>
            </p:cNvSpPr>
            <p:nvPr/>
          </p:nvSpPr>
          <p:spPr bwMode="auto">
            <a:xfrm>
              <a:off x="300" y="2736"/>
              <a:ext cx="2160" cy="432"/>
            </a:xfrm>
            <a:custGeom>
              <a:avLst/>
              <a:gdLst>
                <a:gd name="T0" fmla="*/ 0 w 2160"/>
                <a:gd name="T1" fmla="*/ 432 h 432"/>
                <a:gd name="T2" fmla="*/ 432 w 2160"/>
                <a:gd name="T3" fmla="*/ 432 h 432"/>
                <a:gd name="T4" fmla="*/ 432 w 2160"/>
                <a:gd name="T5" fmla="*/ 288 h 432"/>
                <a:gd name="T6" fmla="*/ 576 w 2160"/>
                <a:gd name="T7" fmla="*/ 288 h 432"/>
                <a:gd name="T8" fmla="*/ 720 w 2160"/>
                <a:gd name="T9" fmla="*/ 144 h 432"/>
                <a:gd name="T10" fmla="*/ 768 w 2160"/>
                <a:gd name="T11" fmla="*/ 144 h 432"/>
                <a:gd name="T12" fmla="*/ 768 w 2160"/>
                <a:gd name="T13" fmla="*/ 288 h 432"/>
                <a:gd name="T14" fmla="*/ 768 w 2160"/>
                <a:gd name="T15" fmla="*/ 336 h 432"/>
                <a:gd name="T16" fmla="*/ 768 w 2160"/>
                <a:gd name="T17" fmla="*/ 384 h 432"/>
                <a:gd name="T18" fmla="*/ 1392 w 2160"/>
                <a:gd name="T19" fmla="*/ 384 h 432"/>
                <a:gd name="T20" fmla="*/ 1392 w 2160"/>
                <a:gd name="T21" fmla="*/ 144 h 432"/>
                <a:gd name="T22" fmla="*/ 1440 w 2160"/>
                <a:gd name="T23" fmla="*/ 144 h 432"/>
                <a:gd name="T24" fmla="*/ 1584 w 2160"/>
                <a:gd name="T25" fmla="*/ 288 h 432"/>
                <a:gd name="T26" fmla="*/ 1728 w 2160"/>
                <a:gd name="T27" fmla="*/ 288 h 432"/>
                <a:gd name="T28" fmla="*/ 1728 w 2160"/>
                <a:gd name="T29" fmla="*/ 432 h 432"/>
                <a:gd name="T30" fmla="*/ 2160 w 2160"/>
                <a:gd name="T31" fmla="*/ 432 h 432"/>
                <a:gd name="T32" fmla="*/ 2160 w 2160"/>
                <a:gd name="T33" fmla="*/ 240 h 432"/>
                <a:gd name="T34" fmla="*/ 1824 w 2160"/>
                <a:gd name="T35" fmla="*/ 240 h 432"/>
                <a:gd name="T36" fmla="*/ 1824 w 2160"/>
                <a:gd name="T37" fmla="*/ 144 h 432"/>
                <a:gd name="T38" fmla="*/ 1632 w 2160"/>
                <a:gd name="T39" fmla="*/ 144 h 432"/>
                <a:gd name="T40" fmla="*/ 1488 w 2160"/>
                <a:gd name="T41" fmla="*/ 0 h 432"/>
                <a:gd name="T42" fmla="*/ 1248 w 2160"/>
                <a:gd name="T43" fmla="*/ 0 h 432"/>
                <a:gd name="T44" fmla="*/ 1248 w 2160"/>
                <a:gd name="T45" fmla="*/ 192 h 432"/>
                <a:gd name="T46" fmla="*/ 912 w 2160"/>
                <a:gd name="T47" fmla="*/ 192 h 432"/>
                <a:gd name="T48" fmla="*/ 912 w 2160"/>
                <a:gd name="T49" fmla="*/ 0 h 432"/>
                <a:gd name="T50" fmla="*/ 672 w 2160"/>
                <a:gd name="T51" fmla="*/ 0 h 432"/>
                <a:gd name="T52" fmla="*/ 528 w 2160"/>
                <a:gd name="T53" fmla="*/ 144 h 432"/>
                <a:gd name="T54" fmla="*/ 336 w 2160"/>
                <a:gd name="T55" fmla="*/ 144 h 432"/>
                <a:gd name="T56" fmla="*/ 336 w 2160"/>
                <a:gd name="T57" fmla="*/ 240 h 432"/>
                <a:gd name="T58" fmla="*/ 0 w 2160"/>
                <a:gd name="T59" fmla="*/ 240 h 432"/>
                <a:gd name="T60" fmla="*/ 0 w 2160"/>
                <a:gd name="T61" fmla="*/ 432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60"/>
                <a:gd name="T94" fmla="*/ 0 h 432"/>
                <a:gd name="T95" fmla="*/ 2160 w 2160"/>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60" h="432">
                  <a:moveTo>
                    <a:pt x="0" y="432"/>
                  </a:moveTo>
                  <a:lnTo>
                    <a:pt x="432" y="432"/>
                  </a:lnTo>
                  <a:lnTo>
                    <a:pt x="432" y="288"/>
                  </a:lnTo>
                  <a:lnTo>
                    <a:pt x="576" y="288"/>
                  </a:lnTo>
                  <a:lnTo>
                    <a:pt x="720" y="144"/>
                  </a:lnTo>
                  <a:lnTo>
                    <a:pt x="768" y="144"/>
                  </a:lnTo>
                  <a:lnTo>
                    <a:pt x="768" y="288"/>
                  </a:lnTo>
                  <a:lnTo>
                    <a:pt x="768" y="336"/>
                  </a:lnTo>
                  <a:lnTo>
                    <a:pt x="768" y="384"/>
                  </a:lnTo>
                  <a:lnTo>
                    <a:pt x="1392" y="384"/>
                  </a:lnTo>
                  <a:lnTo>
                    <a:pt x="1392" y="144"/>
                  </a:lnTo>
                  <a:lnTo>
                    <a:pt x="1440" y="144"/>
                  </a:lnTo>
                  <a:lnTo>
                    <a:pt x="1584" y="288"/>
                  </a:lnTo>
                  <a:lnTo>
                    <a:pt x="1728" y="288"/>
                  </a:lnTo>
                  <a:lnTo>
                    <a:pt x="1728" y="432"/>
                  </a:lnTo>
                  <a:lnTo>
                    <a:pt x="2160" y="432"/>
                  </a:lnTo>
                  <a:lnTo>
                    <a:pt x="2160" y="240"/>
                  </a:lnTo>
                  <a:lnTo>
                    <a:pt x="1824" y="240"/>
                  </a:lnTo>
                  <a:lnTo>
                    <a:pt x="1824" y="144"/>
                  </a:lnTo>
                  <a:lnTo>
                    <a:pt x="1632" y="144"/>
                  </a:lnTo>
                  <a:lnTo>
                    <a:pt x="1488" y="0"/>
                  </a:lnTo>
                  <a:lnTo>
                    <a:pt x="1248" y="0"/>
                  </a:lnTo>
                  <a:lnTo>
                    <a:pt x="1248" y="192"/>
                  </a:lnTo>
                  <a:lnTo>
                    <a:pt x="912" y="192"/>
                  </a:lnTo>
                  <a:lnTo>
                    <a:pt x="912" y="0"/>
                  </a:lnTo>
                  <a:lnTo>
                    <a:pt x="672" y="0"/>
                  </a:lnTo>
                  <a:lnTo>
                    <a:pt x="528" y="144"/>
                  </a:lnTo>
                  <a:lnTo>
                    <a:pt x="336" y="144"/>
                  </a:lnTo>
                  <a:lnTo>
                    <a:pt x="336" y="240"/>
                  </a:lnTo>
                  <a:lnTo>
                    <a:pt x="0" y="240"/>
                  </a:lnTo>
                  <a:lnTo>
                    <a:pt x="0" y="432"/>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grpSp>
        <p:nvGrpSpPr>
          <p:cNvPr id="632840" name="グループ化 131"/>
          <p:cNvGrpSpPr>
            <a:grpSpLocks/>
          </p:cNvGrpSpPr>
          <p:nvPr/>
        </p:nvGrpSpPr>
        <p:grpSpPr bwMode="auto">
          <a:xfrm>
            <a:off x="773113" y="1687513"/>
            <a:ext cx="798512" cy="434975"/>
            <a:chOff x="832347" y="4643611"/>
            <a:chExt cx="548905" cy="435852"/>
          </a:xfrm>
        </p:grpSpPr>
        <p:sp>
          <p:nvSpPr>
            <p:cNvPr id="632934" name="Rectangle 1059"/>
            <p:cNvSpPr>
              <a:spLocks noChangeArrowheads="1"/>
            </p:cNvSpPr>
            <p:nvPr/>
          </p:nvSpPr>
          <p:spPr bwMode="auto">
            <a:xfrm rot="10800000">
              <a:off x="832347" y="4661397"/>
              <a:ext cx="548904" cy="4175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34" name="Rectangle 1059"/>
            <p:cNvSpPr>
              <a:spLocks noChangeArrowheads="1"/>
            </p:cNvSpPr>
            <p:nvPr/>
          </p:nvSpPr>
          <p:spPr bwMode="auto">
            <a:xfrm rot="10800000">
              <a:off x="832347" y="5030151"/>
              <a:ext cx="548905" cy="49312"/>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35" name="Rectangle 1059"/>
            <p:cNvSpPr>
              <a:spLocks noChangeArrowheads="1"/>
            </p:cNvSpPr>
            <p:nvPr/>
          </p:nvSpPr>
          <p:spPr bwMode="auto">
            <a:xfrm rot="10800000">
              <a:off x="832347" y="4643611"/>
              <a:ext cx="548905" cy="49311"/>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grpSp>
      <p:sp>
        <p:nvSpPr>
          <p:cNvPr id="136" name="Rectangle 1059"/>
          <p:cNvSpPr>
            <a:spLocks noChangeArrowheads="1"/>
          </p:cNvSpPr>
          <p:nvPr/>
        </p:nvSpPr>
        <p:spPr bwMode="auto">
          <a:xfrm rot="10800000">
            <a:off x="1452563" y="2114550"/>
            <a:ext cx="46037" cy="212725"/>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grpSp>
        <p:nvGrpSpPr>
          <p:cNvPr id="632842" name="Group 23"/>
          <p:cNvGrpSpPr>
            <a:grpSpLocks/>
          </p:cNvGrpSpPr>
          <p:nvPr/>
        </p:nvGrpSpPr>
        <p:grpSpPr bwMode="auto">
          <a:xfrm>
            <a:off x="1751013" y="2174875"/>
            <a:ext cx="722312" cy="225425"/>
            <a:chOff x="300" y="2736"/>
            <a:chExt cx="2160" cy="672"/>
          </a:xfrm>
        </p:grpSpPr>
        <p:sp>
          <p:nvSpPr>
            <p:cNvPr id="632927" name="Freeform 26"/>
            <p:cNvSpPr>
              <a:spLocks/>
            </p:cNvSpPr>
            <p:nvPr/>
          </p:nvSpPr>
          <p:spPr bwMode="auto">
            <a:xfrm>
              <a:off x="972" y="3312"/>
              <a:ext cx="816" cy="96"/>
            </a:xfrm>
            <a:custGeom>
              <a:avLst/>
              <a:gdLst>
                <a:gd name="T0" fmla="*/ 96 w 816"/>
                <a:gd name="T1" fmla="*/ 0 h 96"/>
                <a:gd name="T2" fmla="*/ 0 w 816"/>
                <a:gd name="T3" fmla="*/ 96 h 96"/>
                <a:gd name="T4" fmla="*/ 816 w 816"/>
                <a:gd name="T5" fmla="*/ 96 h 96"/>
                <a:gd name="T6" fmla="*/ 720 w 816"/>
                <a:gd name="T7" fmla="*/ 0 h 96"/>
                <a:gd name="T8" fmla="*/ 96 w 816"/>
                <a:gd name="T9" fmla="*/ 0 h 96"/>
                <a:gd name="T10" fmla="*/ 0 60000 65536"/>
                <a:gd name="T11" fmla="*/ 0 60000 65536"/>
                <a:gd name="T12" fmla="*/ 0 60000 65536"/>
                <a:gd name="T13" fmla="*/ 0 60000 65536"/>
                <a:gd name="T14" fmla="*/ 0 60000 65536"/>
                <a:gd name="T15" fmla="*/ 0 w 816"/>
                <a:gd name="T16" fmla="*/ 0 h 96"/>
                <a:gd name="T17" fmla="*/ 816 w 816"/>
                <a:gd name="T18" fmla="*/ 96 h 96"/>
              </a:gdLst>
              <a:ahLst/>
              <a:cxnLst>
                <a:cxn ang="T10">
                  <a:pos x="T0" y="T1"/>
                </a:cxn>
                <a:cxn ang="T11">
                  <a:pos x="T2" y="T3"/>
                </a:cxn>
                <a:cxn ang="T12">
                  <a:pos x="T4" y="T5"/>
                </a:cxn>
                <a:cxn ang="T13">
                  <a:pos x="T6" y="T7"/>
                </a:cxn>
                <a:cxn ang="T14">
                  <a:pos x="T8" y="T9"/>
                </a:cxn>
              </a:cxnLst>
              <a:rect l="T15" t="T16" r="T17" b="T18"/>
              <a:pathLst>
                <a:path w="816" h="96">
                  <a:moveTo>
                    <a:pt x="96" y="0"/>
                  </a:moveTo>
                  <a:lnTo>
                    <a:pt x="0" y="96"/>
                  </a:lnTo>
                  <a:lnTo>
                    <a:pt x="816" y="96"/>
                  </a:lnTo>
                  <a:lnTo>
                    <a:pt x="720" y="0"/>
                  </a:lnTo>
                  <a:lnTo>
                    <a:pt x="96" y="0"/>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28" name="Freeform 27"/>
            <p:cNvSpPr>
              <a:spLocks/>
            </p:cNvSpPr>
            <p:nvPr/>
          </p:nvSpPr>
          <p:spPr bwMode="auto">
            <a:xfrm>
              <a:off x="300" y="3168"/>
              <a:ext cx="2160" cy="240"/>
            </a:xfrm>
            <a:custGeom>
              <a:avLst/>
              <a:gdLst>
                <a:gd name="T0" fmla="*/ 0 w 2160"/>
                <a:gd name="T1" fmla="*/ 240 h 240"/>
                <a:gd name="T2" fmla="*/ 672 w 2160"/>
                <a:gd name="T3" fmla="*/ 240 h 240"/>
                <a:gd name="T4" fmla="*/ 768 w 2160"/>
                <a:gd name="T5" fmla="*/ 144 h 240"/>
                <a:gd name="T6" fmla="*/ 1392 w 2160"/>
                <a:gd name="T7" fmla="*/ 144 h 240"/>
                <a:gd name="T8" fmla="*/ 1488 w 2160"/>
                <a:gd name="T9" fmla="*/ 240 h 240"/>
                <a:gd name="T10" fmla="*/ 2160 w 2160"/>
                <a:gd name="T11" fmla="*/ 240 h 240"/>
                <a:gd name="T12" fmla="*/ 2160 w 2160"/>
                <a:gd name="T13" fmla="*/ 96 h 240"/>
                <a:gd name="T14" fmla="*/ 1536 w 2160"/>
                <a:gd name="T15" fmla="*/ 96 h 240"/>
                <a:gd name="T16" fmla="*/ 1440 w 2160"/>
                <a:gd name="T17" fmla="*/ 0 h 240"/>
                <a:gd name="T18" fmla="*/ 720 w 2160"/>
                <a:gd name="T19" fmla="*/ 0 h 240"/>
                <a:gd name="T20" fmla="*/ 624 w 2160"/>
                <a:gd name="T21" fmla="*/ 96 h 240"/>
                <a:gd name="T22" fmla="*/ 0 w 2160"/>
                <a:gd name="T23" fmla="*/ 96 h 240"/>
                <a:gd name="T24" fmla="*/ 0 w 2160"/>
                <a:gd name="T25" fmla="*/ 240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60"/>
                <a:gd name="T40" fmla="*/ 0 h 240"/>
                <a:gd name="T41" fmla="*/ 2160 w 2160"/>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60" h="240">
                  <a:moveTo>
                    <a:pt x="0" y="240"/>
                  </a:moveTo>
                  <a:lnTo>
                    <a:pt x="672" y="240"/>
                  </a:lnTo>
                  <a:lnTo>
                    <a:pt x="768" y="144"/>
                  </a:lnTo>
                  <a:lnTo>
                    <a:pt x="1392" y="144"/>
                  </a:lnTo>
                  <a:lnTo>
                    <a:pt x="1488" y="240"/>
                  </a:lnTo>
                  <a:lnTo>
                    <a:pt x="2160" y="240"/>
                  </a:lnTo>
                  <a:lnTo>
                    <a:pt x="2160" y="96"/>
                  </a:lnTo>
                  <a:lnTo>
                    <a:pt x="1536" y="96"/>
                  </a:lnTo>
                  <a:lnTo>
                    <a:pt x="1440" y="0"/>
                  </a:lnTo>
                  <a:lnTo>
                    <a:pt x="720" y="0"/>
                  </a:lnTo>
                  <a:lnTo>
                    <a:pt x="624" y="96"/>
                  </a:lnTo>
                  <a:lnTo>
                    <a:pt x="0" y="96"/>
                  </a:lnTo>
                  <a:lnTo>
                    <a:pt x="0" y="240"/>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29" name="Freeform 28"/>
            <p:cNvSpPr>
              <a:spLocks/>
            </p:cNvSpPr>
            <p:nvPr/>
          </p:nvSpPr>
          <p:spPr bwMode="auto">
            <a:xfrm>
              <a:off x="828" y="3072"/>
              <a:ext cx="1104" cy="192"/>
            </a:xfrm>
            <a:custGeom>
              <a:avLst/>
              <a:gdLst>
                <a:gd name="T0" fmla="*/ 0 w 1104"/>
                <a:gd name="T1" fmla="*/ 192 h 192"/>
                <a:gd name="T2" fmla="*/ 96 w 1104"/>
                <a:gd name="T3" fmla="*/ 192 h 192"/>
                <a:gd name="T4" fmla="*/ 192 w 1104"/>
                <a:gd name="T5" fmla="*/ 96 h 192"/>
                <a:gd name="T6" fmla="*/ 912 w 1104"/>
                <a:gd name="T7" fmla="*/ 96 h 192"/>
                <a:gd name="T8" fmla="*/ 1008 w 1104"/>
                <a:gd name="T9" fmla="*/ 192 h 192"/>
                <a:gd name="T10" fmla="*/ 1104 w 1104"/>
                <a:gd name="T11" fmla="*/ 192 h 192"/>
                <a:gd name="T12" fmla="*/ 1104 w 1104"/>
                <a:gd name="T13" fmla="*/ 96 h 192"/>
                <a:gd name="T14" fmla="*/ 1002 w 1104"/>
                <a:gd name="T15" fmla="*/ 96 h 192"/>
                <a:gd name="T16" fmla="*/ 918 w 1104"/>
                <a:gd name="T17" fmla="*/ 0 h 192"/>
                <a:gd name="T18" fmla="*/ 192 w 1104"/>
                <a:gd name="T19" fmla="*/ 0 h 192"/>
                <a:gd name="T20" fmla="*/ 96 w 1104"/>
                <a:gd name="T21" fmla="*/ 96 h 192"/>
                <a:gd name="T22" fmla="*/ 0 w 1104"/>
                <a:gd name="T23" fmla="*/ 96 h 192"/>
                <a:gd name="T24" fmla="*/ 0 w 1104"/>
                <a:gd name="T25" fmla="*/ 192 h 1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92"/>
                <a:gd name="T41" fmla="*/ 1104 w 1104"/>
                <a:gd name="T42" fmla="*/ 192 h 1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92">
                  <a:moveTo>
                    <a:pt x="0" y="192"/>
                  </a:moveTo>
                  <a:lnTo>
                    <a:pt x="96" y="192"/>
                  </a:lnTo>
                  <a:lnTo>
                    <a:pt x="192" y="96"/>
                  </a:lnTo>
                  <a:lnTo>
                    <a:pt x="912" y="96"/>
                  </a:lnTo>
                  <a:lnTo>
                    <a:pt x="1008" y="192"/>
                  </a:lnTo>
                  <a:lnTo>
                    <a:pt x="1104" y="192"/>
                  </a:lnTo>
                  <a:lnTo>
                    <a:pt x="1104" y="96"/>
                  </a:lnTo>
                  <a:lnTo>
                    <a:pt x="1002" y="96"/>
                  </a:lnTo>
                  <a:lnTo>
                    <a:pt x="918" y="0"/>
                  </a:lnTo>
                  <a:lnTo>
                    <a:pt x="192" y="0"/>
                  </a:lnTo>
                  <a:lnTo>
                    <a:pt x="96" y="96"/>
                  </a:lnTo>
                  <a:lnTo>
                    <a:pt x="0" y="96"/>
                  </a:lnTo>
                  <a:lnTo>
                    <a:pt x="0" y="192"/>
                  </a:lnTo>
                  <a:close/>
                </a:path>
              </a:pathLst>
            </a:custGeom>
            <a:solidFill>
              <a:srgbClr val="CC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30" name="Freeform 29"/>
            <p:cNvSpPr>
              <a:spLocks/>
            </p:cNvSpPr>
            <p:nvPr/>
          </p:nvSpPr>
          <p:spPr bwMode="auto">
            <a:xfrm>
              <a:off x="828" y="3024"/>
              <a:ext cx="1104" cy="144"/>
            </a:xfrm>
            <a:custGeom>
              <a:avLst/>
              <a:gdLst>
                <a:gd name="T0" fmla="*/ 0 w 1104"/>
                <a:gd name="T1" fmla="*/ 144 h 144"/>
                <a:gd name="T2" fmla="*/ 96 w 1104"/>
                <a:gd name="T3" fmla="*/ 144 h 144"/>
                <a:gd name="T4" fmla="*/ 192 w 1104"/>
                <a:gd name="T5" fmla="*/ 48 h 144"/>
                <a:gd name="T6" fmla="*/ 912 w 1104"/>
                <a:gd name="T7" fmla="*/ 48 h 144"/>
                <a:gd name="T8" fmla="*/ 1008 w 1104"/>
                <a:gd name="T9" fmla="*/ 144 h 144"/>
                <a:gd name="T10" fmla="*/ 1104 w 1104"/>
                <a:gd name="T11" fmla="*/ 144 h 144"/>
                <a:gd name="T12" fmla="*/ 1104 w 1104"/>
                <a:gd name="T13" fmla="*/ 96 h 144"/>
                <a:gd name="T14" fmla="*/ 1008 w 1104"/>
                <a:gd name="T15" fmla="*/ 96 h 144"/>
                <a:gd name="T16" fmla="*/ 912 w 1104"/>
                <a:gd name="T17" fmla="*/ 0 h 144"/>
                <a:gd name="T18" fmla="*/ 192 w 1104"/>
                <a:gd name="T19" fmla="*/ 0 h 144"/>
                <a:gd name="T20" fmla="*/ 96 w 1104"/>
                <a:gd name="T21" fmla="*/ 96 h 144"/>
                <a:gd name="T22" fmla="*/ 0 w 1104"/>
                <a:gd name="T23" fmla="*/ 96 h 144"/>
                <a:gd name="T24" fmla="*/ 0 w 1104"/>
                <a:gd name="T25" fmla="*/ 14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44"/>
                <a:gd name="T41" fmla="*/ 1104 w 1104"/>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44">
                  <a:moveTo>
                    <a:pt x="0" y="144"/>
                  </a:moveTo>
                  <a:lnTo>
                    <a:pt x="96" y="144"/>
                  </a:lnTo>
                  <a:lnTo>
                    <a:pt x="192" y="48"/>
                  </a:lnTo>
                  <a:lnTo>
                    <a:pt x="912" y="48"/>
                  </a:lnTo>
                  <a:lnTo>
                    <a:pt x="1008" y="144"/>
                  </a:lnTo>
                  <a:lnTo>
                    <a:pt x="1104" y="144"/>
                  </a:lnTo>
                  <a:lnTo>
                    <a:pt x="1104" y="96"/>
                  </a:lnTo>
                  <a:lnTo>
                    <a:pt x="1008" y="96"/>
                  </a:lnTo>
                  <a:lnTo>
                    <a:pt x="912" y="0"/>
                  </a:lnTo>
                  <a:lnTo>
                    <a:pt x="192" y="0"/>
                  </a:lnTo>
                  <a:lnTo>
                    <a:pt x="96" y="96"/>
                  </a:lnTo>
                  <a:lnTo>
                    <a:pt x="0" y="96"/>
                  </a:lnTo>
                  <a:lnTo>
                    <a:pt x="0" y="144"/>
                  </a:lnTo>
                  <a:close/>
                </a:path>
              </a:pathLst>
            </a:custGeom>
            <a:solidFill>
              <a:srgbClr val="00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31" name="Freeform 30"/>
            <p:cNvSpPr>
              <a:spLocks/>
            </p:cNvSpPr>
            <p:nvPr/>
          </p:nvSpPr>
          <p:spPr bwMode="auto">
            <a:xfrm>
              <a:off x="300" y="2880"/>
              <a:ext cx="768" cy="384"/>
            </a:xfrm>
            <a:custGeom>
              <a:avLst/>
              <a:gdLst>
                <a:gd name="T0" fmla="*/ 0 w 768"/>
                <a:gd name="T1" fmla="*/ 384 h 384"/>
                <a:gd name="T2" fmla="*/ 528 w 768"/>
                <a:gd name="T3" fmla="*/ 384 h 384"/>
                <a:gd name="T4" fmla="*/ 528 w 768"/>
                <a:gd name="T5" fmla="*/ 240 h 384"/>
                <a:gd name="T6" fmla="*/ 624 w 768"/>
                <a:gd name="T7" fmla="*/ 240 h 384"/>
                <a:gd name="T8" fmla="*/ 720 w 768"/>
                <a:gd name="T9" fmla="*/ 144 h 384"/>
                <a:gd name="T10" fmla="*/ 768 w 768"/>
                <a:gd name="T11" fmla="*/ 144 h 384"/>
                <a:gd name="T12" fmla="*/ 768 w 768"/>
                <a:gd name="T13" fmla="*/ 0 h 384"/>
                <a:gd name="T14" fmla="*/ 720 w 768"/>
                <a:gd name="T15" fmla="*/ 0 h 384"/>
                <a:gd name="T16" fmla="*/ 576 w 768"/>
                <a:gd name="T17" fmla="*/ 144 h 384"/>
                <a:gd name="T18" fmla="*/ 432 w 768"/>
                <a:gd name="T19" fmla="*/ 144 h 384"/>
                <a:gd name="T20" fmla="*/ 432 w 768"/>
                <a:gd name="T21" fmla="*/ 288 h 384"/>
                <a:gd name="T22" fmla="*/ 0 w 768"/>
                <a:gd name="T23" fmla="*/ 288 h 384"/>
                <a:gd name="T24" fmla="*/ 0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0" y="384"/>
                  </a:moveTo>
                  <a:lnTo>
                    <a:pt x="528" y="384"/>
                  </a:lnTo>
                  <a:lnTo>
                    <a:pt x="528" y="240"/>
                  </a:lnTo>
                  <a:lnTo>
                    <a:pt x="624" y="240"/>
                  </a:lnTo>
                  <a:lnTo>
                    <a:pt x="720" y="144"/>
                  </a:lnTo>
                  <a:lnTo>
                    <a:pt x="768" y="144"/>
                  </a:lnTo>
                  <a:lnTo>
                    <a:pt x="768" y="0"/>
                  </a:lnTo>
                  <a:lnTo>
                    <a:pt x="720" y="0"/>
                  </a:lnTo>
                  <a:lnTo>
                    <a:pt x="576" y="144"/>
                  </a:lnTo>
                  <a:lnTo>
                    <a:pt x="432" y="144"/>
                  </a:lnTo>
                  <a:lnTo>
                    <a:pt x="432" y="288"/>
                  </a:lnTo>
                  <a:lnTo>
                    <a:pt x="0" y="288"/>
                  </a:lnTo>
                  <a:lnTo>
                    <a:pt x="0"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32" name="Freeform 31"/>
            <p:cNvSpPr>
              <a:spLocks/>
            </p:cNvSpPr>
            <p:nvPr/>
          </p:nvSpPr>
          <p:spPr bwMode="auto">
            <a:xfrm>
              <a:off x="1692" y="2880"/>
              <a:ext cx="768" cy="384"/>
            </a:xfrm>
            <a:custGeom>
              <a:avLst/>
              <a:gdLst>
                <a:gd name="T0" fmla="*/ 768 w 768"/>
                <a:gd name="T1" fmla="*/ 384 h 384"/>
                <a:gd name="T2" fmla="*/ 240 w 768"/>
                <a:gd name="T3" fmla="*/ 384 h 384"/>
                <a:gd name="T4" fmla="*/ 240 w 768"/>
                <a:gd name="T5" fmla="*/ 240 h 384"/>
                <a:gd name="T6" fmla="*/ 144 w 768"/>
                <a:gd name="T7" fmla="*/ 240 h 384"/>
                <a:gd name="T8" fmla="*/ 48 w 768"/>
                <a:gd name="T9" fmla="*/ 144 h 384"/>
                <a:gd name="T10" fmla="*/ 0 w 768"/>
                <a:gd name="T11" fmla="*/ 144 h 384"/>
                <a:gd name="T12" fmla="*/ 0 w 768"/>
                <a:gd name="T13" fmla="*/ 0 h 384"/>
                <a:gd name="T14" fmla="*/ 48 w 768"/>
                <a:gd name="T15" fmla="*/ 0 h 384"/>
                <a:gd name="T16" fmla="*/ 192 w 768"/>
                <a:gd name="T17" fmla="*/ 144 h 384"/>
                <a:gd name="T18" fmla="*/ 330 w 768"/>
                <a:gd name="T19" fmla="*/ 144 h 384"/>
                <a:gd name="T20" fmla="*/ 330 w 768"/>
                <a:gd name="T21" fmla="*/ 288 h 384"/>
                <a:gd name="T22" fmla="*/ 768 w 768"/>
                <a:gd name="T23" fmla="*/ 288 h 384"/>
                <a:gd name="T24" fmla="*/ 768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768" y="384"/>
                  </a:moveTo>
                  <a:lnTo>
                    <a:pt x="240" y="384"/>
                  </a:lnTo>
                  <a:lnTo>
                    <a:pt x="240" y="240"/>
                  </a:lnTo>
                  <a:lnTo>
                    <a:pt x="144" y="240"/>
                  </a:lnTo>
                  <a:lnTo>
                    <a:pt x="48" y="144"/>
                  </a:lnTo>
                  <a:lnTo>
                    <a:pt x="0" y="144"/>
                  </a:lnTo>
                  <a:lnTo>
                    <a:pt x="0" y="0"/>
                  </a:lnTo>
                  <a:lnTo>
                    <a:pt x="48" y="0"/>
                  </a:lnTo>
                  <a:lnTo>
                    <a:pt x="192" y="144"/>
                  </a:lnTo>
                  <a:lnTo>
                    <a:pt x="330" y="144"/>
                  </a:lnTo>
                  <a:lnTo>
                    <a:pt x="330" y="288"/>
                  </a:lnTo>
                  <a:lnTo>
                    <a:pt x="768" y="288"/>
                  </a:lnTo>
                  <a:lnTo>
                    <a:pt x="768"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33" name="Freeform 32"/>
            <p:cNvSpPr>
              <a:spLocks/>
            </p:cNvSpPr>
            <p:nvPr/>
          </p:nvSpPr>
          <p:spPr bwMode="auto">
            <a:xfrm>
              <a:off x="300" y="2736"/>
              <a:ext cx="2160" cy="432"/>
            </a:xfrm>
            <a:custGeom>
              <a:avLst/>
              <a:gdLst>
                <a:gd name="T0" fmla="*/ 0 w 2160"/>
                <a:gd name="T1" fmla="*/ 432 h 432"/>
                <a:gd name="T2" fmla="*/ 432 w 2160"/>
                <a:gd name="T3" fmla="*/ 432 h 432"/>
                <a:gd name="T4" fmla="*/ 432 w 2160"/>
                <a:gd name="T5" fmla="*/ 288 h 432"/>
                <a:gd name="T6" fmla="*/ 576 w 2160"/>
                <a:gd name="T7" fmla="*/ 288 h 432"/>
                <a:gd name="T8" fmla="*/ 720 w 2160"/>
                <a:gd name="T9" fmla="*/ 144 h 432"/>
                <a:gd name="T10" fmla="*/ 768 w 2160"/>
                <a:gd name="T11" fmla="*/ 144 h 432"/>
                <a:gd name="T12" fmla="*/ 768 w 2160"/>
                <a:gd name="T13" fmla="*/ 288 h 432"/>
                <a:gd name="T14" fmla="*/ 768 w 2160"/>
                <a:gd name="T15" fmla="*/ 336 h 432"/>
                <a:gd name="T16" fmla="*/ 768 w 2160"/>
                <a:gd name="T17" fmla="*/ 384 h 432"/>
                <a:gd name="T18" fmla="*/ 1392 w 2160"/>
                <a:gd name="T19" fmla="*/ 384 h 432"/>
                <a:gd name="T20" fmla="*/ 1392 w 2160"/>
                <a:gd name="T21" fmla="*/ 144 h 432"/>
                <a:gd name="T22" fmla="*/ 1440 w 2160"/>
                <a:gd name="T23" fmla="*/ 144 h 432"/>
                <a:gd name="T24" fmla="*/ 1584 w 2160"/>
                <a:gd name="T25" fmla="*/ 288 h 432"/>
                <a:gd name="T26" fmla="*/ 1728 w 2160"/>
                <a:gd name="T27" fmla="*/ 288 h 432"/>
                <a:gd name="T28" fmla="*/ 1728 w 2160"/>
                <a:gd name="T29" fmla="*/ 432 h 432"/>
                <a:gd name="T30" fmla="*/ 2160 w 2160"/>
                <a:gd name="T31" fmla="*/ 432 h 432"/>
                <a:gd name="T32" fmla="*/ 2160 w 2160"/>
                <a:gd name="T33" fmla="*/ 240 h 432"/>
                <a:gd name="T34" fmla="*/ 1824 w 2160"/>
                <a:gd name="T35" fmla="*/ 240 h 432"/>
                <a:gd name="T36" fmla="*/ 1824 w 2160"/>
                <a:gd name="T37" fmla="*/ 144 h 432"/>
                <a:gd name="T38" fmla="*/ 1632 w 2160"/>
                <a:gd name="T39" fmla="*/ 144 h 432"/>
                <a:gd name="T40" fmla="*/ 1488 w 2160"/>
                <a:gd name="T41" fmla="*/ 0 h 432"/>
                <a:gd name="T42" fmla="*/ 1248 w 2160"/>
                <a:gd name="T43" fmla="*/ 0 h 432"/>
                <a:gd name="T44" fmla="*/ 1248 w 2160"/>
                <a:gd name="T45" fmla="*/ 192 h 432"/>
                <a:gd name="T46" fmla="*/ 912 w 2160"/>
                <a:gd name="T47" fmla="*/ 192 h 432"/>
                <a:gd name="T48" fmla="*/ 912 w 2160"/>
                <a:gd name="T49" fmla="*/ 0 h 432"/>
                <a:gd name="T50" fmla="*/ 672 w 2160"/>
                <a:gd name="T51" fmla="*/ 0 h 432"/>
                <a:gd name="T52" fmla="*/ 528 w 2160"/>
                <a:gd name="T53" fmla="*/ 144 h 432"/>
                <a:gd name="T54" fmla="*/ 336 w 2160"/>
                <a:gd name="T55" fmla="*/ 144 h 432"/>
                <a:gd name="T56" fmla="*/ 336 w 2160"/>
                <a:gd name="T57" fmla="*/ 240 h 432"/>
                <a:gd name="T58" fmla="*/ 0 w 2160"/>
                <a:gd name="T59" fmla="*/ 240 h 432"/>
                <a:gd name="T60" fmla="*/ 0 w 2160"/>
                <a:gd name="T61" fmla="*/ 432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60"/>
                <a:gd name="T94" fmla="*/ 0 h 432"/>
                <a:gd name="T95" fmla="*/ 2160 w 2160"/>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60" h="432">
                  <a:moveTo>
                    <a:pt x="0" y="432"/>
                  </a:moveTo>
                  <a:lnTo>
                    <a:pt x="432" y="432"/>
                  </a:lnTo>
                  <a:lnTo>
                    <a:pt x="432" y="288"/>
                  </a:lnTo>
                  <a:lnTo>
                    <a:pt x="576" y="288"/>
                  </a:lnTo>
                  <a:lnTo>
                    <a:pt x="720" y="144"/>
                  </a:lnTo>
                  <a:lnTo>
                    <a:pt x="768" y="144"/>
                  </a:lnTo>
                  <a:lnTo>
                    <a:pt x="768" y="288"/>
                  </a:lnTo>
                  <a:lnTo>
                    <a:pt x="768" y="336"/>
                  </a:lnTo>
                  <a:lnTo>
                    <a:pt x="768" y="384"/>
                  </a:lnTo>
                  <a:lnTo>
                    <a:pt x="1392" y="384"/>
                  </a:lnTo>
                  <a:lnTo>
                    <a:pt x="1392" y="144"/>
                  </a:lnTo>
                  <a:lnTo>
                    <a:pt x="1440" y="144"/>
                  </a:lnTo>
                  <a:lnTo>
                    <a:pt x="1584" y="288"/>
                  </a:lnTo>
                  <a:lnTo>
                    <a:pt x="1728" y="288"/>
                  </a:lnTo>
                  <a:lnTo>
                    <a:pt x="1728" y="432"/>
                  </a:lnTo>
                  <a:lnTo>
                    <a:pt x="2160" y="432"/>
                  </a:lnTo>
                  <a:lnTo>
                    <a:pt x="2160" y="240"/>
                  </a:lnTo>
                  <a:lnTo>
                    <a:pt x="1824" y="240"/>
                  </a:lnTo>
                  <a:lnTo>
                    <a:pt x="1824" y="144"/>
                  </a:lnTo>
                  <a:lnTo>
                    <a:pt x="1632" y="144"/>
                  </a:lnTo>
                  <a:lnTo>
                    <a:pt x="1488" y="0"/>
                  </a:lnTo>
                  <a:lnTo>
                    <a:pt x="1248" y="0"/>
                  </a:lnTo>
                  <a:lnTo>
                    <a:pt x="1248" y="192"/>
                  </a:lnTo>
                  <a:lnTo>
                    <a:pt x="912" y="192"/>
                  </a:lnTo>
                  <a:lnTo>
                    <a:pt x="912" y="0"/>
                  </a:lnTo>
                  <a:lnTo>
                    <a:pt x="672" y="0"/>
                  </a:lnTo>
                  <a:lnTo>
                    <a:pt x="528" y="144"/>
                  </a:lnTo>
                  <a:lnTo>
                    <a:pt x="336" y="144"/>
                  </a:lnTo>
                  <a:lnTo>
                    <a:pt x="336" y="240"/>
                  </a:lnTo>
                  <a:lnTo>
                    <a:pt x="0" y="240"/>
                  </a:lnTo>
                  <a:lnTo>
                    <a:pt x="0" y="432"/>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632843" name="Rectangle 1059"/>
          <p:cNvSpPr>
            <a:spLocks noChangeArrowheads="1"/>
          </p:cNvSpPr>
          <p:nvPr/>
        </p:nvSpPr>
        <p:spPr bwMode="auto">
          <a:xfrm rot="10800000">
            <a:off x="1714500" y="1741488"/>
            <a:ext cx="798513" cy="381000"/>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46" name="Rectangle 1059"/>
          <p:cNvSpPr>
            <a:spLocks noChangeArrowheads="1"/>
          </p:cNvSpPr>
          <p:nvPr/>
        </p:nvSpPr>
        <p:spPr bwMode="auto">
          <a:xfrm rot="10800000">
            <a:off x="1714500" y="2073275"/>
            <a:ext cx="798513" cy="49213"/>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47" name="Rectangle 1059"/>
          <p:cNvSpPr>
            <a:spLocks noChangeArrowheads="1"/>
          </p:cNvSpPr>
          <p:nvPr/>
        </p:nvSpPr>
        <p:spPr bwMode="auto">
          <a:xfrm rot="10800000">
            <a:off x="1714500" y="1735138"/>
            <a:ext cx="798513" cy="50800"/>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48" name="Rectangle 1059"/>
          <p:cNvSpPr>
            <a:spLocks noChangeArrowheads="1"/>
          </p:cNvSpPr>
          <p:nvPr/>
        </p:nvSpPr>
        <p:spPr bwMode="auto">
          <a:xfrm rot="10800000">
            <a:off x="2392363" y="2114550"/>
            <a:ext cx="46037" cy="212725"/>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grpSp>
        <p:nvGrpSpPr>
          <p:cNvPr id="632847" name="Group 23"/>
          <p:cNvGrpSpPr>
            <a:grpSpLocks/>
          </p:cNvGrpSpPr>
          <p:nvPr/>
        </p:nvGrpSpPr>
        <p:grpSpPr bwMode="auto">
          <a:xfrm>
            <a:off x="2681288" y="2174875"/>
            <a:ext cx="720725" cy="225425"/>
            <a:chOff x="300" y="2736"/>
            <a:chExt cx="2160" cy="672"/>
          </a:xfrm>
        </p:grpSpPr>
        <p:sp>
          <p:nvSpPr>
            <p:cNvPr id="632920" name="Freeform 26"/>
            <p:cNvSpPr>
              <a:spLocks/>
            </p:cNvSpPr>
            <p:nvPr/>
          </p:nvSpPr>
          <p:spPr bwMode="auto">
            <a:xfrm>
              <a:off x="972" y="3312"/>
              <a:ext cx="816" cy="96"/>
            </a:xfrm>
            <a:custGeom>
              <a:avLst/>
              <a:gdLst>
                <a:gd name="T0" fmla="*/ 96 w 816"/>
                <a:gd name="T1" fmla="*/ 0 h 96"/>
                <a:gd name="T2" fmla="*/ 0 w 816"/>
                <a:gd name="T3" fmla="*/ 96 h 96"/>
                <a:gd name="T4" fmla="*/ 816 w 816"/>
                <a:gd name="T5" fmla="*/ 96 h 96"/>
                <a:gd name="T6" fmla="*/ 720 w 816"/>
                <a:gd name="T7" fmla="*/ 0 h 96"/>
                <a:gd name="T8" fmla="*/ 96 w 816"/>
                <a:gd name="T9" fmla="*/ 0 h 96"/>
                <a:gd name="T10" fmla="*/ 0 60000 65536"/>
                <a:gd name="T11" fmla="*/ 0 60000 65536"/>
                <a:gd name="T12" fmla="*/ 0 60000 65536"/>
                <a:gd name="T13" fmla="*/ 0 60000 65536"/>
                <a:gd name="T14" fmla="*/ 0 60000 65536"/>
                <a:gd name="T15" fmla="*/ 0 w 816"/>
                <a:gd name="T16" fmla="*/ 0 h 96"/>
                <a:gd name="T17" fmla="*/ 816 w 816"/>
                <a:gd name="T18" fmla="*/ 96 h 96"/>
              </a:gdLst>
              <a:ahLst/>
              <a:cxnLst>
                <a:cxn ang="T10">
                  <a:pos x="T0" y="T1"/>
                </a:cxn>
                <a:cxn ang="T11">
                  <a:pos x="T2" y="T3"/>
                </a:cxn>
                <a:cxn ang="T12">
                  <a:pos x="T4" y="T5"/>
                </a:cxn>
                <a:cxn ang="T13">
                  <a:pos x="T6" y="T7"/>
                </a:cxn>
                <a:cxn ang="T14">
                  <a:pos x="T8" y="T9"/>
                </a:cxn>
              </a:cxnLst>
              <a:rect l="T15" t="T16" r="T17" b="T18"/>
              <a:pathLst>
                <a:path w="816" h="96">
                  <a:moveTo>
                    <a:pt x="96" y="0"/>
                  </a:moveTo>
                  <a:lnTo>
                    <a:pt x="0" y="96"/>
                  </a:lnTo>
                  <a:lnTo>
                    <a:pt x="816" y="96"/>
                  </a:lnTo>
                  <a:lnTo>
                    <a:pt x="720" y="0"/>
                  </a:lnTo>
                  <a:lnTo>
                    <a:pt x="96" y="0"/>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21" name="Freeform 27"/>
            <p:cNvSpPr>
              <a:spLocks/>
            </p:cNvSpPr>
            <p:nvPr/>
          </p:nvSpPr>
          <p:spPr bwMode="auto">
            <a:xfrm>
              <a:off x="300" y="3168"/>
              <a:ext cx="2160" cy="240"/>
            </a:xfrm>
            <a:custGeom>
              <a:avLst/>
              <a:gdLst>
                <a:gd name="T0" fmla="*/ 0 w 2160"/>
                <a:gd name="T1" fmla="*/ 240 h 240"/>
                <a:gd name="T2" fmla="*/ 672 w 2160"/>
                <a:gd name="T3" fmla="*/ 240 h 240"/>
                <a:gd name="T4" fmla="*/ 768 w 2160"/>
                <a:gd name="T5" fmla="*/ 144 h 240"/>
                <a:gd name="T6" fmla="*/ 1392 w 2160"/>
                <a:gd name="T7" fmla="*/ 144 h 240"/>
                <a:gd name="T8" fmla="*/ 1488 w 2160"/>
                <a:gd name="T9" fmla="*/ 240 h 240"/>
                <a:gd name="T10" fmla="*/ 2160 w 2160"/>
                <a:gd name="T11" fmla="*/ 240 h 240"/>
                <a:gd name="T12" fmla="*/ 2160 w 2160"/>
                <a:gd name="T13" fmla="*/ 96 h 240"/>
                <a:gd name="T14" fmla="*/ 1536 w 2160"/>
                <a:gd name="T15" fmla="*/ 96 h 240"/>
                <a:gd name="T16" fmla="*/ 1440 w 2160"/>
                <a:gd name="T17" fmla="*/ 0 h 240"/>
                <a:gd name="T18" fmla="*/ 720 w 2160"/>
                <a:gd name="T19" fmla="*/ 0 h 240"/>
                <a:gd name="T20" fmla="*/ 624 w 2160"/>
                <a:gd name="T21" fmla="*/ 96 h 240"/>
                <a:gd name="T22" fmla="*/ 0 w 2160"/>
                <a:gd name="T23" fmla="*/ 96 h 240"/>
                <a:gd name="T24" fmla="*/ 0 w 2160"/>
                <a:gd name="T25" fmla="*/ 240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60"/>
                <a:gd name="T40" fmla="*/ 0 h 240"/>
                <a:gd name="T41" fmla="*/ 2160 w 2160"/>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60" h="240">
                  <a:moveTo>
                    <a:pt x="0" y="240"/>
                  </a:moveTo>
                  <a:lnTo>
                    <a:pt x="672" y="240"/>
                  </a:lnTo>
                  <a:lnTo>
                    <a:pt x="768" y="144"/>
                  </a:lnTo>
                  <a:lnTo>
                    <a:pt x="1392" y="144"/>
                  </a:lnTo>
                  <a:lnTo>
                    <a:pt x="1488" y="240"/>
                  </a:lnTo>
                  <a:lnTo>
                    <a:pt x="2160" y="240"/>
                  </a:lnTo>
                  <a:lnTo>
                    <a:pt x="2160" y="96"/>
                  </a:lnTo>
                  <a:lnTo>
                    <a:pt x="1536" y="96"/>
                  </a:lnTo>
                  <a:lnTo>
                    <a:pt x="1440" y="0"/>
                  </a:lnTo>
                  <a:lnTo>
                    <a:pt x="720" y="0"/>
                  </a:lnTo>
                  <a:lnTo>
                    <a:pt x="624" y="96"/>
                  </a:lnTo>
                  <a:lnTo>
                    <a:pt x="0" y="96"/>
                  </a:lnTo>
                  <a:lnTo>
                    <a:pt x="0" y="240"/>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22" name="Freeform 28"/>
            <p:cNvSpPr>
              <a:spLocks/>
            </p:cNvSpPr>
            <p:nvPr/>
          </p:nvSpPr>
          <p:spPr bwMode="auto">
            <a:xfrm>
              <a:off x="828" y="3072"/>
              <a:ext cx="1104" cy="192"/>
            </a:xfrm>
            <a:custGeom>
              <a:avLst/>
              <a:gdLst>
                <a:gd name="T0" fmla="*/ 0 w 1104"/>
                <a:gd name="T1" fmla="*/ 192 h 192"/>
                <a:gd name="T2" fmla="*/ 96 w 1104"/>
                <a:gd name="T3" fmla="*/ 192 h 192"/>
                <a:gd name="T4" fmla="*/ 192 w 1104"/>
                <a:gd name="T5" fmla="*/ 96 h 192"/>
                <a:gd name="T6" fmla="*/ 912 w 1104"/>
                <a:gd name="T7" fmla="*/ 96 h 192"/>
                <a:gd name="T8" fmla="*/ 1008 w 1104"/>
                <a:gd name="T9" fmla="*/ 192 h 192"/>
                <a:gd name="T10" fmla="*/ 1104 w 1104"/>
                <a:gd name="T11" fmla="*/ 192 h 192"/>
                <a:gd name="T12" fmla="*/ 1104 w 1104"/>
                <a:gd name="T13" fmla="*/ 96 h 192"/>
                <a:gd name="T14" fmla="*/ 1002 w 1104"/>
                <a:gd name="T15" fmla="*/ 96 h 192"/>
                <a:gd name="T16" fmla="*/ 918 w 1104"/>
                <a:gd name="T17" fmla="*/ 0 h 192"/>
                <a:gd name="T18" fmla="*/ 192 w 1104"/>
                <a:gd name="T19" fmla="*/ 0 h 192"/>
                <a:gd name="T20" fmla="*/ 96 w 1104"/>
                <a:gd name="T21" fmla="*/ 96 h 192"/>
                <a:gd name="T22" fmla="*/ 0 w 1104"/>
                <a:gd name="T23" fmla="*/ 96 h 192"/>
                <a:gd name="T24" fmla="*/ 0 w 1104"/>
                <a:gd name="T25" fmla="*/ 192 h 1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92"/>
                <a:gd name="T41" fmla="*/ 1104 w 1104"/>
                <a:gd name="T42" fmla="*/ 192 h 1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92">
                  <a:moveTo>
                    <a:pt x="0" y="192"/>
                  </a:moveTo>
                  <a:lnTo>
                    <a:pt x="96" y="192"/>
                  </a:lnTo>
                  <a:lnTo>
                    <a:pt x="192" y="96"/>
                  </a:lnTo>
                  <a:lnTo>
                    <a:pt x="912" y="96"/>
                  </a:lnTo>
                  <a:lnTo>
                    <a:pt x="1008" y="192"/>
                  </a:lnTo>
                  <a:lnTo>
                    <a:pt x="1104" y="192"/>
                  </a:lnTo>
                  <a:lnTo>
                    <a:pt x="1104" y="96"/>
                  </a:lnTo>
                  <a:lnTo>
                    <a:pt x="1002" y="96"/>
                  </a:lnTo>
                  <a:lnTo>
                    <a:pt x="918" y="0"/>
                  </a:lnTo>
                  <a:lnTo>
                    <a:pt x="192" y="0"/>
                  </a:lnTo>
                  <a:lnTo>
                    <a:pt x="96" y="96"/>
                  </a:lnTo>
                  <a:lnTo>
                    <a:pt x="0" y="96"/>
                  </a:lnTo>
                  <a:lnTo>
                    <a:pt x="0" y="192"/>
                  </a:lnTo>
                  <a:close/>
                </a:path>
              </a:pathLst>
            </a:custGeom>
            <a:solidFill>
              <a:srgbClr val="CC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23" name="Freeform 29"/>
            <p:cNvSpPr>
              <a:spLocks/>
            </p:cNvSpPr>
            <p:nvPr/>
          </p:nvSpPr>
          <p:spPr bwMode="auto">
            <a:xfrm>
              <a:off x="828" y="3024"/>
              <a:ext cx="1104" cy="144"/>
            </a:xfrm>
            <a:custGeom>
              <a:avLst/>
              <a:gdLst>
                <a:gd name="T0" fmla="*/ 0 w 1104"/>
                <a:gd name="T1" fmla="*/ 144 h 144"/>
                <a:gd name="T2" fmla="*/ 96 w 1104"/>
                <a:gd name="T3" fmla="*/ 144 h 144"/>
                <a:gd name="T4" fmla="*/ 192 w 1104"/>
                <a:gd name="T5" fmla="*/ 48 h 144"/>
                <a:gd name="T6" fmla="*/ 912 w 1104"/>
                <a:gd name="T7" fmla="*/ 48 h 144"/>
                <a:gd name="T8" fmla="*/ 1008 w 1104"/>
                <a:gd name="T9" fmla="*/ 144 h 144"/>
                <a:gd name="T10" fmla="*/ 1104 w 1104"/>
                <a:gd name="T11" fmla="*/ 144 h 144"/>
                <a:gd name="T12" fmla="*/ 1104 w 1104"/>
                <a:gd name="T13" fmla="*/ 96 h 144"/>
                <a:gd name="T14" fmla="*/ 1008 w 1104"/>
                <a:gd name="T15" fmla="*/ 96 h 144"/>
                <a:gd name="T16" fmla="*/ 912 w 1104"/>
                <a:gd name="T17" fmla="*/ 0 h 144"/>
                <a:gd name="T18" fmla="*/ 192 w 1104"/>
                <a:gd name="T19" fmla="*/ 0 h 144"/>
                <a:gd name="T20" fmla="*/ 96 w 1104"/>
                <a:gd name="T21" fmla="*/ 96 h 144"/>
                <a:gd name="T22" fmla="*/ 0 w 1104"/>
                <a:gd name="T23" fmla="*/ 96 h 144"/>
                <a:gd name="T24" fmla="*/ 0 w 1104"/>
                <a:gd name="T25" fmla="*/ 14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44"/>
                <a:gd name="T41" fmla="*/ 1104 w 1104"/>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44">
                  <a:moveTo>
                    <a:pt x="0" y="144"/>
                  </a:moveTo>
                  <a:lnTo>
                    <a:pt x="96" y="144"/>
                  </a:lnTo>
                  <a:lnTo>
                    <a:pt x="192" y="48"/>
                  </a:lnTo>
                  <a:lnTo>
                    <a:pt x="912" y="48"/>
                  </a:lnTo>
                  <a:lnTo>
                    <a:pt x="1008" y="144"/>
                  </a:lnTo>
                  <a:lnTo>
                    <a:pt x="1104" y="144"/>
                  </a:lnTo>
                  <a:lnTo>
                    <a:pt x="1104" y="96"/>
                  </a:lnTo>
                  <a:lnTo>
                    <a:pt x="1008" y="96"/>
                  </a:lnTo>
                  <a:lnTo>
                    <a:pt x="912" y="0"/>
                  </a:lnTo>
                  <a:lnTo>
                    <a:pt x="192" y="0"/>
                  </a:lnTo>
                  <a:lnTo>
                    <a:pt x="96" y="96"/>
                  </a:lnTo>
                  <a:lnTo>
                    <a:pt x="0" y="96"/>
                  </a:lnTo>
                  <a:lnTo>
                    <a:pt x="0" y="144"/>
                  </a:lnTo>
                  <a:close/>
                </a:path>
              </a:pathLst>
            </a:custGeom>
            <a:solidFill>
              <a:srgbClr val="00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24" name="Freeform 30"/>
            <p:cNvSpPr>
              <a:spLocks/>
            </p:cNvSpPr>
            <p:nvPr/>
          </p:nvSpPr>
          <p:spPr bwMode="auto">
            <a:xfrm>
              <a:off x="300" y="2880"/>
              <a:ext cx="768" cy="384"/>
            </a:xfrm>
            <a:custGeom>
              <a:avLst/>
              <a:gdLst>
                <a:gd name="T0" fmla="*/ 0 w 768"/>
                <a:gd name="T1" fmla="*/ 384 h 384"/>
                <a:gd name="T2" fmla="*/ 528 w 768"/>
                <a:gd name="T3" fmla="*/ 384 h 384"/>
                <a:gd name="T4" fmla="*/ 528 w 768"/>
                <a:gd name="T5" fmla="*/ 240 h 384"/>
                <a:gd name="T6" fmla="*/ 624 w 768"/>
                <a:gd name="T7" fmla="*/ 240 h 384"/>
                <a:gd name="T8" fmla="*/ 720 w 768"/>
                <a:gd name="T9" fmla="*/ 144 h 384"/>
                <a:gd name="T10" fmla="*/ 768 w 768"/>
                <a:gd name="T11" fmla="*/ 144 h 384"/>
                <a:gd name="T12" fmla="*/ 768 w 768"/>
                <a:gd name="T13" fmla="*/ 0 h 384"/>
                <a:gd name="T14" fmla="*/ 720 w 768"/>
                <a:gd name="T15" fmla="*/ 0 h 384"/>
                <a:gd name="T16" fmla="*/ 576 w 768"/>
                <a:gd name="T17" fmla="*/ 144 h 384"/>
                <a:gd name="T18" fmla="*/ 432 w 768"/>
                <a:gd name="T19" fmla="*/ 144 h 384"/>
                <a:gd name="T20" fmla="*/ 432 w 768"/>
                <a:gd name="T21" fmla="*/ 288 h 384"/>
                <a:gd name="T22" fmla="*/ 0 w 768"/>
                <a:gd name="T23" fmla="*/ 288 h 384"/>
                <a:gd name="T24" fmla="*/ 0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0" y="384"/>
                  </a:moveTo>
                  <a:lnTo>
                    <a:pt x="528" y="384"/>
                  </a:lnTo>
                  <a:lnTo>
                    <a:pt x="528" y="240"/>
                  </a:lnTo>
                  <a:lnTo>
                    <a:pt x="624" y="240"/>
                  </a:lnTo>
                  <a:lnTo>
                    <a:pt x="720" y="144"/>
                  </a:lnTo>
                  <a:lnTo>
                    <a:pt x="768" y="144"/>
                  </a:lnTo>
                  <a:lnTo>
                    <a:pt x="768" y="0"/>
                  </a:lnTo>
                  <a:lnTo>
                    <a:pt x="720" y="0"/>
                  </a:lnTo>
                  <a:lnTo>
                    <a:pt x="576" y="144"/>
                  </a:lnTo>
                  <a:lnTo>
                    <a:pt x="432" y="144"/>
                  </a:lnTo>
                  <a:lnTo>
                    <a:pt x="432" y="288"/>
                  </a:lnTo>
                  <a:lnTo>
                    <a:pt x="0" y="288"/>
                  </a:lnTo>
                  <a:lnTo>
                    <a:pt x="0"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25" name="Freeform 31"/>
            <p:cNvSpPr>
              <a:spLocks/>
            </p:cNvSpPr>
            <p:nvPr/>
          </p:nvSpPr>
          <p:spPr bwMode="auto">
            <a:xfrm>
              <a:off x="1692" y="2880"/>
              <a:ext cx="768" cy="384"/>
            </a:xfrm>
            <a:custGeom>
              <a:avLst/>
              <a:gdLst>
                <a:gd name="T0" fmla="*/ 768 w 768"/>
                <a:gd name="T1" fmla="*/ 384 h 384"/>
                <a:gd name="T2" fmla="*/ 240 w 768"/>
                <a:gd name="T3" fmla="*/ 384 h 384"/>
                <a:gd name="T4" fmla="*/ 240 w 768"/>
                <a:gd name="T5" fmla="*/ 240 h 384"/>
                <a:gd name="T6" fmla="*/ 144 w 768"/>
                <a:gd name="T7" fmla="*/ 240 h 384"/>
                <a:gd name="T8" fmla="*/ 48 w 768"/>
                <a:gd name="T9" fmla="*/ 144 h 384"/>
                <a:gd name="T10" fmla="*/ 0 w 768"/>
                <a:gd name="T11" fmla="*/ 144 h 384"/>
                <a:gd name="T12" fmla="*/ 0 w 768"/>
                <a:gd name="T13" fmla="*/ 0 h 384"/>
                <a:gd name="T14" fmla="*/ 48 w 768"/>
                <a:gd name="T15" fmla="*/ 0 h 384"/>
                <a:gd name="T16" fmla="*/ 192 w 768"/>
                <a:gd name="T17" fmla="*/ 144 h 384"/>
                <a:gd name="T18" fmla="*/ 330 w 768"/>
                <a:gd name="T19" fmla="*/ 144 h 384"/>
                <a:gd name="T20" fmla="*/ 330 w 768"/>
                <a:gd name="T21" fmla="*/ 288 h 384"/>
                <a:gd name="T22" fmla="*/ 768 w 768"/>
                <a:gd name="T23" fmla="*/ 288 h 384"/>
                <a:gd name="T24" fmla="*/ 768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768" y="384"/>
                  </a:moveTo>
                  <a:lnTo>
                    <a:pt x="240" y="384"/>
                  </a:lnTo>
                  <a:lnTo>
                    <a:pt x="240" y="240"/>
                  </a:lnTo>
                  <a:lnTo>
                    <a:pt x="144" y="240"/>
                  </a:lnTo>
                  <a:lnTo>
                    <a:pt x="48" y="144"/>
                  </a:lnTo>
                  <a:lnTo>
                    <a:pt x="0" y="144"/>
                  </a:lnTo>
                  <a:lnTo>
                    <a:pt x="0" y="0"/>
                  </a:lnTo>
                  <a:lnTo>
                    <a:pt x="48" y="0"/>
                  </a:lnTo>
                  <a:lnTo>
                    <a:pt x="192" y="144"/>
                  </a:lnTo>
                  <a:lnTo>
                    <a:pt x="330" y="144"/>
                  </a:lnTo>
                  <a:lnTo>
                    <a:pt x="330" y="288"/>
                  </a:lnTo>
                  <a:lnTo>
                    <a:pt x="768" y="288"/>
                  </a:lnTo>
                  <a:lnTo>
                    <a:pt x="768"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26" name="Freeform 32"/>
            <p:cNvSpPr>
              <a:spLocks/>
            </p:cNvSpPr>
            <p:nvPr/>
          </p:nvSpPr>
          <p:spPr bwMode="auto">
            <a:xfrm>
              <a:off x="300" y="2736"/>
              <a:ext cx="2160" cy="432"/>
            </a:xfrm>
            <a:custGeom>
              <a:avLst/>
              <a:gdLst>
                <a:gd name="T0" fmla="*/ 0 w 2160"/>
                <a:gd name="T1" fmla="*/ 432 h 432"/>
                <a:gd name="T2" fmla="*/ 432 w 2160"/>
                <a:gd name="T3" fmla="*/ 432 h 432"/>
                <a:gd name="T4" fmla="*/ 432 w 2160"/>
                <a:gd name="T5" fmla="*/ 288 h 432"/>
                <a:gd name="T6" fmla="*/ 576 w 2160"/>
                <a:gd name="T7" fmla="*/ 288 h 432"/>
                <a:gd name="T8" fmla="*/ 720 w 2160"/>
                <a:gd name="T9" fmla="*/ 144 h 432"/>
                <a:gd name="T10" fmla="*/ 768 w 2160"/>
                <a:gd name="T11" fmla="*/ 144 h 432"/>
                <a:gd name="T12" fmla="*/ 768 w 2160"/>
                <a:gd name="T13" fmla="*/ 288 h 432"/>
                <a:gd name="T14" fmla="*/ 768 w 2160"/>
                <a:gd name="T15" fmla="*/ 336 h 432"/>
                <a:gd name="T16" fmla="*/ 768 w 2160"/>
                <a:gd name="T17" fmla="*/ 384 h 432"/>
                <a:gd name="T18" fmla="*/ 1392 w 2160"/>
                <a:gd name="T19" fmla="*/ 384 h 432"/>
                <a:gd name="T20" fmla="*/ 1392 w 2160"/>
                <a:gd name="T21" fmla="*/ 144 h 432"/>
                <a:gd name="T22" fmla="*/ 1440 w 2160"/>
                <a:gd name="T23" fmla="*/ 144 h 432"/>
                <a:gd name="T24" fmla="*/ 1584 w 2160"/>
                <a:gd name="T25" fmla="*/ 288 h 432"/>
                <a:gd name="T26" fmla="*/ 1728 w 2160"/>
                <a:gd name="T27" fmla="*/ 288 h 432"/>
                <a:gd name="T28" fmla="*/ 1728 w 2160"/>
                <a:gd name="T29" fmla="*/ 432 h 432"/>
                <a:gd name="T30" fmla="*/ 2160 w 2160"/>
                <a:gd name="T31" fmla="*/ 432 h 432"/>
                <a:gd name="T32" fmla="*/ 2160 w 2160"/>
                <a:gd name="T33" fmla="*/ 240 h 432"/>
                <a:gd name="T34" fmla="*/ 1824 w 2160"/>
                <a:gd name="T35" fmla="*/ 240 h 432"/>
                <a:gd name="T36" fmla="*/ 1824 w 2160"/>
                <a:gd name="T37" fmla="*/ 144 h 432"/>
                <a:gd name="T38" fmla="*/ 1632 w 2160"/>
                <a:gd name="T39" fmla="*/ 144 h 432"/>
                <a:gd name="T40" fmla="*/ 1488 w 2160"/>
                <a:gd name="T41" fmla="*/ 0 h 432"/>
                <a:gd name="T42" fmla="*/ 1248 w 2160"/>
                <a:gd name="T43" fmla="*/ 0 h 432"/>
                <a:gd name="T44" fmla="*/ 1248 w 2160"/>
                <a:gd name="T45" fmla="*/ 192 h 432"/>
                <a:gd name="T46" fmla="*/ 912 w 2160"/>
                <a:gd name="T47" fmla="*/ 192 h 432"/>
                <a:gd name="T48" fmla="*/ 912 w 2160"/>
                <a:gd name="T49" fmla="*/ 0 h 432"/>
                <a:gd name="T50" fmla="*/ 672 w 2160"/>
                <a:gd name="T51" fmla="*/ 0 h 432"/>
                <a:gd name="T52" fmla="*/ 528 w 2160"/>
                <a:gd name="T53" fmla="*/ 144 h 432"/>
                <a:gd name="T54" fmla="*/ 336 w 2160"/>
                <a:gd name="T55" fmla="*/ 144 h 432"/>
                <a:gd name="T56" fmla="*/ 336 w 2160"/>
                <a:gd name="T57" fmla="*/ 240 h 432"/>
                <a:gd name="T58" fmla="*/ 0 w 2160"/>
                <a:gd name="T59" fmla="*/ 240 h 432"/>
                <a:gd name="T60" fmla="*/ 0 w 2160"/>
                <a:gd name="T61" fmla="*/ 432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60"/>
                <a:gd name="T94" fmla="*/ 0 h 432"/>
                <a:gd name="T95" fmla="*/ 2160 w 2160"/>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60" h="432">
                  <a:moveTo>
                    <a:pt x="0" y="432"/>
                  </a:moveTo>
                  <a:lnTo>
                    <a:pt x="432" y="432"/>
                  </a:lnTo>
                  <a:lnTo>
                    <a:pt x="432" y="288"/>
                  </a:lnTo>
                  <a:lnTo>
                    <a:pt x="576" y="288"/>
                  </a:lnTo>
                  <a:lnTo>
                    <a:pt x="720" y="144"/>
                  </a:lnTo>
                  <a:lnTo>
                    <a:pt x="768" y="144"/>
                  </a:lnTo>
                  <a:lnTo>
                    <a:pt x="768" y="288"/>
                  </a:lnTo>
                  <a:lnTo>
                    <a:pt x="768" y="336"/>
                  </a:lnTo>
                  <a:lnTo>
                    <a:pt x="768" y="384"/>
                  </a:lnTo>
                  <a:lnTo>
                    <a:pt x="1392" y="384"/>
                  </a:lnTo>
                  <a:lnTo>
                    <a:pt x="1392" y="144"/>
                  </a:lnTo>
                  <a:lnTo>
                    <a:pt x="1440" y="144"/>
                  </a:lnTo>
                  <a:lnTo>
                    <a:pt x="1584" y="288"/>
                  </a:lnTo>
                  <a:lnTo>
                    <a:pt x="1728" y="288"/>
                  </a:lnTo>
                  <a:lnTo>
                    <a:pt x="1728" y="432"/>
                  </a:lnTo>
                  <a:lnTo>
                    <a:pt x="2160" y="432"/>
                  </a:lnTo>
                  <a:lnTo>
                    <a:pt x="2160" y="240"/>
                  </a:lnTo>
                  <a:lnTo>
                    <a:pt x="1824" y="240"/>
                  </a:lnTo>
                  <a:lnTo>
                    <a:pt x="1824" y="144"/>
                  </a:lnTo>
                  <a:lnTo>
                    <a:pt x="1632" y="144"/>
                  </a:lnTo>
                  <a:lnTo>
                    <a:pt x="1488" y="0"/>
                  </a:lnTo>
                  <a:lnTo>
                    <a:pt x="1248" y="0"/>
                  </a:lnTo>
                  <a:lnTo>
                    <a:pt x="1248" y="192"/>
                  </a:lnTo>
                  <a:lnTo>
                    <a:pt x="912" y="192"/>
                  </a:lnTo>
                  <a:lnTo>
                    <a:pt x="912" y="0"/>
                  </a:lnTo>
                  <a:lnTo>
                    <a:pt x="672" y="0"/>
                  </a:lnTo>
                  <a:lnTo>
                    <a:pt x="528" y="144"/>
                  </a:lnTo>
                  <a:lnTo>
                    <a:pt x="336" y="144"/>
                  </a:lnTo>
                  <a:lnTo>
                    <a:pt x="336" y="240"/>
                  </a:lnTo>
                  <a:lnTo>
                    <a:pt x="0" y="240"/>
                  </a:lnTo>
                  <a:lnTo>
                    <a:pt x="0" y="432"/>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632848" name="Rectangle 1059"/>
          <p:cNvSpPr>
            <a:spLocks noChangeArrowheads="1"/>
          </p:cNvSpPr>
          <p:nvPr/>
        </p:nvSpPr>
        <p:spPr bwMode="auto">
          <a:xfrm rot="10800000">
            <a:off x="2643188" y="1785938"/>
            <a:ext cx="798512" cy="3365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58" name="Rectangle 1059"/>
          <p:cNvSpPr>
            <a:spLocks noChangeArrowheads="1"/>
          </p:cNvSpPr>
          <p:nvPr/>
        </p:nvSpPr>
        <p:spPr bwMode="auto">
          <a:xfrm rot="10800000">
            <a:off x="2643188" y="2073275"/>
            <a:ext cx="798512" cy="49213"/>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59" name="Rectangle 1059"/>
          <p:cNvSpPr>
            <a:spLocks noChangeArrowheads="1"/>
          </p:cNvSpPr>
          <p:nvPr/>
        </p:nvSpPr>
        <p:spPr bwMode="auto">
          <a:xfrm rot="10800000">
            <a:off x="2643188" y="1781175"/>
            <a:ext cx="798512" cy="50800"/>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60" name="Rectangle 1059"/>
          <p:cNvSpPr>
            <a:spLocks noChangeArrowheads="1"/>
          </p:cNvSpPr>
          <p:nvPr/>
        </p:nvSpPr>
        <p:spPr bwMode="auto">
          <a:xfrm rot="10800000">
            <a:off x="3322638" y="2114550"/>
            <a:ext cx="44450" cy="212725"/>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52" name="Rectangle 1060"/>
          <p:cNvSpPr>
            <a:spLocks noChangeArrowheads="1"/>
          </p:cNvSpPr>
          <p:nvPr/>
        </p:nvSpPr>
        <p:spPr bwMode="auto">
          <a:xfrm>
            <a:off x="300038" y="2133600"/>
            <a:ext cx="533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TFT</a:t>
            </a:r>
          </a:p>
        </p:txBody>
      </p:sp>
      <p:sp>
        <p:nvSpPr>
          <p:cNvPr id="632853" name="Rectangle 1060"/>
          <p:cNvSpPr>
            <a:spLocks noChangeArrowheads="1"/>
          </p:cNvSpPr>
          <p:nvPr/>
        </p:nvSpPr>
        <p:spPr bwMode="auto">
          <a:xfrm>
            <a:off x="84138" y="1758950"/>
            <a:ext cx="7842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有機</a:t>
            </a:r>
            <a:r>
              <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EL</a:t>
            </a:r>
          </a:p>
        </p:txBody>
      </p:sp>
      <p:grpSp>
        <p:nvGrpSpPr>
          <p:cNvPr id="632854" name="Group 23"/>
          <p:cNvGrpSpPr>
            <a:grpSpLocks/>
          </p:cNvGrpSpPr>
          <p:nvPr/>
        </p:nvGrpSpPr>
        <p:grpSpPr bwMode="auto">
          <a:xfrm>
            <a:off x="4406900" y="2160588"/>
            <a:ext cx="722313" cy="225425"/>
            <a:chOff x="300" y="2736"/>
            <a:chExt cx="2160" cy="672"/>
          </a:xfrm>
        </p:grpSpPr>
        <p:sp>
          <p:nvSpPr>
            <p:cNvPr id="632913" name="Freeform 26"/>
            <p:cNvSpPr>
              <a:spLocks/>
            </p:cNvSpPr>
            <p:nvPr/>
          </p:nvSpPr>
          <p:spPr bwMode="auto">
            <a:xfrm>
              <a:off x="972" y="3312"/>
              <a:ext cx="816" cy="96"/>
            </a:xfrm>
            <a:custGeom>
              <a:avLst/>
              <a:gdLst>
                <a:gd name="T0" fmla="*/ 96 w 816"/>
                <a:gd name="T1" fmla="*/ 0 h 96"/>
                <a:gd name="T2" fmla="*/ 0 w 816"/>
                <a:gd name="T3" fmla="*/ 96 h 96"/>
                <a:gd name="T4" fmla="*/ 816 w 816"/>
                <a:gd name="T5" fmla="*/ 96 h 96"/>
                <a:gd name="T6" fmla="*/ 720 w 816"/>
                <a:gd name="T7" fmla="*/ 0 h 96"/>
                <a:gd name="T8" fmla="*/ 96 w 816"/>
                <a:gd name="T9" fmla="*/ 0 h 96"/>
                <a:gd name="T10" fmla="*/ 0 60000 65536"/>
                <a:gd name="T11" fmla="*/ 0 60000 65536"/>
                <a:gd name="T12" fmla="*/ 0 60000 65536"/>
                <a:gd name="T13" fmla="*/ 0 60000 65536"/>
                <a:gd name="T14" fmla="*/ 0 60000 65536"/>
                <a:gd name="T15" fmla="*/ 0 w 816"/>
                <a:gd name="T16" fmla="*/ 0 h 96"/>
                <a:gd name="T17" fmla="*/ 816 w 816"/>
                <a:gd name="T18" fmla="*/ 96 h 96"/>
              </a:gdLst>
              <a:ahLst/>
              <a:cxnLst>
                <a:cxn ang="T10">
                  <a:pos x="T0" y="T1"/>
                </a:cxn>
                <a:cxn ang="T11">
                  <a:pos x="T2" y="T3"/>
                </a:cxn>
                <a:cxn ang="T12">
                  <a:pos x="T4" y="T5"/>
                </a:cxn>
                <a:cxn ang="T13">
                  <a:pos x="T6" y="T7"/>
                </a:cxn>
                <a:cxn ang="T14">
                  <a:pos x="T8" y="T9"/>
                </a:cxn>
              </a:cxnLst>
              <a:rect l="T15" t="T16" r="T17" b="T18"/>
              <a:pathLst>
                <a:path w="816" h="96">
                  <a:moveTo>
                    <a:pt x="96" y="0"/>
                  </a:moveTo>
                  <a:lnTo>
                    <a:pt x="0" y="96"/>
                  </a:lnTo>
                  <a:lnTo>
                    <a:pt x="816" y="96"/>
                  </a:lnTo>
                  <a:lnTo>
                    <a:pt x="720" y="0"/>
                  </a:lnTo>
                  <a:lnTo>
                    <a:pt x="96" y="0"/>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14" name="Freeform 27"/>
            <p:cNvSpPr>
              <a:spLocks/>
            </p:cNvSpPr>
            <p:nvPr/>
          </p:nvSpPr>
          <p:spPr bwMode="auto">
            <a:xfrm>
              <a:off x="300" y="3168"/>
              <a:ext cx="2160" cy="240"/>
            </a:xfrm>
            <a:custGeom>
              <a:avLst/>
              <a:gdLst>
                <a:gd name="T0" fmla="*/ 0 w 2160"/>
                <a:gd name="T1" fmla="*/ 240 h 240"/>
                <a:gd name="T2" fmla="*/ 672 w 2160"/>
                <a:gd name="T3" fmla="*/ 240 h 240"/>
                <a:gd name="T4" fmla="*/ 768 w 2160"/>
                <a:gd name="T5" fmla="*/ 144 h 240"/>
                <a:gd name="T6" fmla="*/ 1392 w 2160"/>
                <a:gd name="T7" fmla="*/ 144 h 240"/>
                <a:gd name="T8" fmla="*/ 1488 w 2160"/>
                <a:gd name="T9" fmla="*/ 240 h 240"/>
                <a:gd name="T10" fmla="*/ 2160 w 2160"/>
                <a:gd name="T11" fmla="*/ 240 h 240"/>
                <a:gd name="T12" fmla="*/ 2160 w 2160"/>
                <a:gd name="T13" fmla="*/ 96 h 240"/>
                <a:gd name="T14" fmla="*/ 1536 w 2160"/>
                <a:gd name="T15" fmla="*/ 96 h 240"/>
                <a:gd name="T16" fmla="*/ 1440 w 2160"/>
                <a:gd name="T17" fmla="*/ 0 h 240"/>
                <a:gd name="T18" fmla="*/ 720 w 2160"/>
                <a:gd name="T19" fmla="*/ 0 h 240"/>
                <a:gd name="T20" fmla="*/ 624 w 2160"/>
                <a:gd name="T21" fmla="*/ 96 h 240"/>
                <a:gd name="T22" fmla="*/ 0 w 2160"/>
                <a:gd name="T23" fmla="*/ 96 h 240"/>
                <a:gd name="T24" fmla="*/ 0 w 2160"/>
                <a:gd name="T25" fmla="*/ 240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60"/>
                <a:gd name="T40" fmla="*/ 0 h 240"/>
                <a:gd name="T41" fmla="*/ 2160 w 2160"/>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60" h="240">
                  <a:moveTo>
                    <a:pt x="0" y="240"/>
                  </a:moveTo>
                  <a:lnTo>
                    <a:pt x="672" y="240"/>
                  </a:lnTo>
                  <a:lnTo>
                    <a:pt x="768" y="144"/>
                  </a:lnTo>
                  <a:lnTo>
                    <a:pt x="1392" y="144"/>
                  </a:lnTo>
                  <a:lnTo>
                    <a:pt x="1488" y="240"/>
                  </a:lnTo>
                  <a:lnTo>
                    <a:pt x="2160" y="240"/>
                  </a:lnTo>
                  <a:lnTo>
                    <a:pt x="2160" y="96"/>
                  </a:lnTo>
                  <a:lnTo>
                    <a:pt x="1536" y="96"/>
                  </a:lnTo>
                  <a:lnTo>
                    <a:pt x="1440" y="0"/>
                  </a:lnTo>
                  <a:lnTo>
                    <a:pt x="720" y="0"/>
                  </a:lnTo>
                  <a:lnTo>
                    <a:pt x="624" y="96"/>
                  </a:lnTo>
                  <a:lnTo>
                    <a:pt x="0" y="96"/>
                  </a:lnTo>
                  <a:lnTo>
                    <a:pt x="0" y="240"/>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15" name="Freeform 28"/>
            <p:cNvSpPr>
              <a:spLocks/>
            </p:cNvSpPr>
            <p:nvPr/>
          </p:nvSpPr>
          <p:spPr bwMode="auto">
            <a:xfrm>
              <a:off x="828" y="3072"/>
              <a:ext cx="1104" cy="192"/>
            </a:xfrm>
            <a:custGeom>
              <a:avLst/>
              <a:gdLst>
                <a:gd name="T0" fmla="*/ 0 w 1104"/>
                <a:gd name="T1" fmla="*/ 192 h 192"/>
                <a:gd name="T2" fmla="*/ 96 w 1104"/>
                <a:gd name="T3" fmla="*/ 192 h 192"/>
                <a:gd name="T4" fmla="*/ 192 w 1104"/>
                <a:gd name="T5" fmla="*/ 96 h 192"/>
                <a:gd name="T6" fmla="*/ 912 w 1104"/>
                <a:gd name="T7" fmla="*/ 96 h 192"/>
                <a:gd name="T8" fmla="*/ 1008 w 1104"/>
                <a:gd name="T9" fmla="*/ 192 h 192"/>
                <a:gd name="T10" fmla="*/ 1104 w 1104"/>
                <a:gd name="T11" fmla="*/ 192 h 192"/>
                <a:gd name="T12" fmla="*/ 1104 w 1104"/>
                <a:gd name="T13" fmla="*/ 96 h 192"/>
                <a:gd name="T14" fmla="*/ 1002 w 1104"/>
                <a:gd name="T15" fmla="*/ 96 h 192"/>
                <a:gd name="T16" fmla="*/ 918 w 1104"/>
                <a:gd name="T17" fmla="*/ 0 h 192"/>
                <a:gd name="T18" fmla="*/ 192 w 1104"/>
                <a:gd name="T19" fmla="*/ 0 h 192"/>
                <a:gd name="T20" fmla="*/ 96 w 1104"/>
                <a:gd name="T21" fmla="*/ 96 h 192"/>
                <a:gd name="T22" fmla="*/ 0 w 1104"/>
                <a:gd name="T23" fmla="*/ 96 h 192"/>
                <a:gd name="T24" fmla="*/ 0 w 1104"/>
                <a:gd name="T25" fmla="*/ 192 h 1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92"/>
                <a:gd name="T41" fmla="*/ 1104 w 1104"/>
                <a:gd name="T42" fmla="*/ 192 h 1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92">
                  <a:moveTo>
                    <a:pt x="0" y="192"/>
                  </a:moveTo>
                  <a:lnTo>
                    <a:pt x="96" y="192"/>
                  </a:lnTo>
                  <a:lnTo>
                    <a:pt x="192" y="96"/>
                  </a:lnTo>
                  <a:lnTo>
                    <a:pt x="912" y="96"/>
                  </a:lnTo>
                  <a:lnTo>
                    <a:pt x="1008" y="192"/>
                  </a:lnTo>
                  <a:lnTo>
                    <a:pt x="1104" y="192"/>
                  </a:lnTo>
                  <a:lnTo>
                    <a:pt x="1104" y="96"/>
                  </a:lnTo>
                  <a:lnTo>
                    <a:pt x="1002" y="96"/>
                  </a:lnTo>
                  <a:lnTo>
                    <a:pt x="918" y="0"/>
                  </a:lnTo>
                  <a:lnTo>
                    <a:pt x="192" y="0"/>
                  </a:lnTo>
                  <a:lnTo>
                    <a:pt x="96" y="96"/>
                  </a:lnTo>
                  <a:lnTo>
                    <a:pt x="0" y="96"/>
                  </a:lnTo>
                  <a:lnTo>
                    <a:pt x="0" y="192"/>
                  </a:lnTo>
                  <a:close/>
                </a:path>
              </a:pathLst>
            </a:custGeom>
            <a:solidFill>
              <a:srgbClr val="CC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16" name="Freeform 29"/>
            <p:cNvSpPr>
              <a:spLocks/>
            </p:cNvSpPr>
            <p:nvPr/>
          </p:nvSpPr>
          <p:spPr bwMode="auto">
            <a:xfrm>
              <a:off x="828" y="3024"/>
              <a:ext cx="1104" cy="144"/>
            </a:xfrm>
            <a:custGeom>
              <a:avLst/>
              <a:gdLst>
                <a:gd name="T0" fmla="*/ 0 w 1104"/>
                <a:gd name="T1" fmla="*/ 144 h 144"/>
                <a:gd name="T2" fmla="*/ 96 w 1104"/>
                <a:gd name="T3" fmla="*/ 144 h 144"/>
                <a:gd name="T4" fmla="*/ 192 w 1104"/>
                <a:gd name="T5" fmla="*/ 48 h 144"/>
                <a:gd name="T6" fmla="*/ 912 w 1104"/>
                <a:gd name="T7" fmla="*/ 48 h 144"/>
                <a:gd name="T8" fmla="*/ 1008 w 1104"/>
                <a:gd name="T9" fmla="*/ 144 h 144"/>
                <a:gd name="T10" fmla="*/ 1104 w 1104"/>
                <a:gd name="T11" fmla="*/ 144 h 144"/>
                <a:gd name="T12" fmla="*/ 1104 w 1104"/>
                <a:gd name="T13" fmla="*/ 96 h 144"/>
                <a:gd name="T14" fmla="*/ 1008 w 1104"/>
                <a:gd name="T15" fmla="*/ 96 h 144"/>
                <a:gd name="T16" fmla="*/ 912 w 1104"/>
                <a:gd name="T17" fmla="*/ 0 h 144"/>
                <a:gd name="T18" fmla="*/ 192 w 1104"/>
                <a:gd name="T19" fmla="*/ 0 h 144"/>
                <a:gd name="T20" fmla="*/ 96 w 1104"/>
                <a:gd name="T21" fmla="*/ 96 h 144"/>
                <a:gd name="T22" fmla="*/ 0 w 1104"/>
                <a:gd name="T23" fmla="*/ 96 h 144"/>
                <a:gd name="T24" fmla="*/ 0 w 1104"/>
                <a:gd name="T25" fmla="*/ 14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44"/>
                <a:gd name="T41" fmla="*/ 1104 w 1104"/>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44">
                  <a:moveTo>
                    <a:pt x="0" y="144"/>
                  </a:moveTo>
                  <a:lnTo>
                    <a:pt x="96" y="144"/>
                  </a:lnTo>
                  <a:lnTo>
                    <a:pt x="192" y="48"/>
                  </a:lnTo>
                  <a:lnTo>
                    <a:pt x="912" y="48"/>
                  </a:lnTo>
                  <a:lnTo>
                    <a:pt x="1008" y="144"/>
                  </a:lnTo>
                  <a:lnTo>
                    <a:pt x="1104" y="144"/>
                  </a:lnTo>
                  <a:lnTo>
                    <a:pt x="1104" y="96"/>
                  </a:lnTo>
                  <a:lnTo>
                    <a:pt x="1008" y="96"/>
                  </a:lnTo>
                  <a:lnTo>
                    <a:pt x="912" y="0"/>
                  </a:lnTo>
                  <a:lnTo>
                    <a:pt x="192" y="0"/>
                  </a:lnTo>
                  <a:lnTo>
                    <a:pt x="96" y="96"/>
                  </a:lnTo>
                  <a:lnTo>
                    <a:pt x="0" y="96"/>
                  </a:lnTo>
                  <a:lnTo>
                    <a:pt x="0" y="144"/>
                  </a:lnTo>
                  <a:close/>
                </a:path>
              </a:pathLst>
            </a:custGeom>
            <a:solidFill>
              <a:srgbClr val="00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17" name="Freeform 30"/>
            <p:cNvSpPr>
              <a:spLocks/>
            </p:cNvSpPr>
            <p:nvPr/>
          </p:nvSpPr>
          <p:spPr bwMode="auto">
            <a:xfrm>
              <a:off x="300" y="2880"/>
              <a:ext cx="768" cy="384"/>
            </a:xfrm>
            <a:custGeom>
              <a:avLst/>
              <a:gdLst>
                <a:gd name="T0" fmla="*/ 0 w 768"/>
                <a:gd name="T1" fmla="*/ 384 h 384"/>
                <a:gd name="T2" fmla="*/ 528 w 768"/>
                <a:gd name="T3" fmla="*/ 384 h 384"/>
                <a:gd name="T4" fmla="*/ 528 w 768"/>
                <a:gd name="T5" fmla="*/ 240 h 384"/>
                <a:gd name="T6" fmla="*/ 624 w 768"/>
                <a:gd name="T7" fmla="*/ 240 h 384"/>
                <a:gd name="T8" fmla="*/ 720 w 768"/>
                <a:gd name="T9" fmla="*/ 144 h 384"/>
                <a:gd name="T10" fmla="*/ 768 w 768"/>
                <a:gd name="T11" fmla="*/ 144 h 384"/>
                <a:gd name="T12" fmla="*/ 768 w 768"/>
                <a:gd name="T13" fmla="*/ 0 h 384"/>
                <a:gd name="T14" fmla="*/ 720 w 768"/>
                <a:gd name="T15" fmla="*/ 0 h 384"/>
                <a:gd name="T16" fmla="*/ 576 w 768"/>
                <a:gd name="T17" fmla="*/ 144 h 384"/>
                <a:gd name="T18" fmla="*/ 432 w 768"/>
                <a:gd name="T19" fmla="*/ 144 h 384"/>
                <a:gd name="T20" fmla="*/ 432 w 768"/>
                <a:gd name="T21" fmla="*/ 288 h 384"/>
                <a:gd name="T22" fmla="*/ 0 w 768"/>
                <a:gd name="T23" fmla="*/ 288 h 384"/>
                <a:gd name="T24" fmla="*/ 0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0" y="384"/>
                  </a:moveTo>
                  <a:lnTo>
                    <a:pt x="528" y="384"/>
                  </a:lnTo>
                  <a:lnTo>
                    <a:pt x="528" y="240"/>
                  </a:lnTo>
                  <a:lnTo>
                    <a:pt x="624" y="240"/>
                  </a:lnTo>
                  <a:lnTo>
                    <a:pt x="720" y="144"/>
                  </a:lnTo>
                  <a:lnTo>
                    <a:pt x="768" y="144"/>
                  </a:lnTo>
                  <a:lnTo>
                    <a:pt x="768" y="0"/>
                  </a:lnTo>
                  <a:lnTo>
                    <a:pt x="720" y="0"/>
                  </a:lnTo>
                  <a:lnTo>
                    <a:pt x="576" y="144"/>
                  </a:lnTo>
                  <a:lnTo>
                    <a:pt x="432" y="144"/>
                  </a:lnTo>
                  <a:lnTo>
                    <a:pt x="432" y="288"/>
                  </a:lnTo>
                  <a:lnTo>
                    <a:pt x="0" y="288"/>
                  </a:lnTo>
                  <a:lnTo>
                    <a:pt x="0"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18" name="Freeform 31"/>
            <p:cNvSpPr>
              <a:spLocks/>
            </p:cNvSpPr>
            <p:nvPr/>
          </p:nvSpPr>
          <p:spPr bwMode="auto">
            <a:xfrm>
              <a:off x="1692" y="2880"/>
              <a:ext cx="768" cy="384"/>
            </a:xfrm>
            <a:custGeom>
              <a:avLst/>
              <a:gdLst>
                <a:gd name="T0" fmla="*/ 768 w 768"/>
                <a:gd name="T1" fmla="*/ 384 h 384"/>
                <a:gd name="T2" fmla="*/ 240 w 768"/>
                <a:gd name="T3" fmla="*/ 384 h 384"/>
                <a:gd name="T4" fmla="*/ 240 w 768"/>
                <a:gd name="T5" fmla="*/ 240 h 384"/>
                <a:gd name="T6" fmla="*/ 144 w 768"/>
                <a:gd name="T7" fmla="*/ 240 h 384"/>
                <a:gd name="T8" fmla="*/ 48 w 768"/>
                <a:gd name="T9" fmla="*/ 144 h 384"/>
                <a:gd name="T10" fmla="*/ 0 w 768"/>
                <a:gd name="T11" fmla="*/ 144 h 384"/>
                <a:gd name="T12" fmla="*/ 0 w 768"/>
                <a:gd name="T13" fmla="*/ 0 h 384"/>
                <a:gd name="T14" fmla="*/ 48 w 768"/>
                <a:gd name="T15" fmla="*/ 0 h 384"/>
                <a:gd name="T16" fmla="*/ 192 w 768"/>
                <a:gd name="T17" fmla="*/ 144 h 384"/>
                <a:gd name="T18" fmla="*/ 330 w 768"/>
                <a:gd name="T19" fmla="*/ 144 h 384"/>
                <a:gd name="T20" fmla="*/ 330 w 768"/>
                <a:gd name="T21" fmla="*/ 288 h 384"/>
                <a:gd name="T22" fmla="*/ 768 w 768"/>
                <a:gd name="T23" fmla="*/ 288 h 384"/>
                <a:gd name="T24" fmla="*/ 768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768" y="384"/>
                  </a:moveTo>
                  <a:lnTo>
                    <a:pt x="240" y="384"/>
                  </a:lnTo>
                  <a:lnTo>
                    <a:pt x="240" y="240"/>
                  </a:lnTo>
                  <a:lnTo>
                    <a:pt x="144" y="240"/>
                  </a:lnTo>
                  <a:lnTo>
                    <a:pt x="48" y="144"/>
                  </a:lnTo>
                  <a:lnTo>
                    <a:pt x="0" y="144"/>
                  </a:lnTo>
                  <a:lnTo>
                    <a:pt x="0" y="0"/>
                  </a:lnTo>
                  <a:lnTo>
                    <a:pt x="48" y="0"/>
                  </a:lnTo>
                  <a:lnTo>
                    <a:pt x="192" y="144"/>
                  </a:lnTo>
                  <a:lnTo>
                    <a:pt x="330" y="144"/>
                  </a:lnTo>
                  <a:lnTo>
                    <a:pt x="330" y="288"/>
                  </a:lnTo>
                  <a:lnTo>
                    <a:pt x="768" y="288"/>
                  </a:lnTo>
                  <a:lnTo>
                    <a:pt x="768"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19" name="Freeform 32"/>
            <p:cNvSpPr>
              <a:spLocks/>
            </p:cNvSpPr>
            <p:nvPr/>
          </p:nvSpPr>
          <p:spPr bwMode="auto">
            <a:xfrm>
              <a:off x="300" y="2736"/>
              <a:ext cx="2160" cy="432"/>
            </a:xfrm>
            <a:custGeom>
              <a:avLst/>
              <a:gdLst>
                <a:gd name="T0" fmla="*/ 0 w 2160"/>
                <a:gd name="T1" fmla="*/ 432 h 432"/>
                <a:gd name="T2" fmla="*/ 432 w 2160"/>
                <a:gd name="T3" fmla="*/ 432 h 432"/>
                <a:gd name="T4" fmla="*/ 432 w 2160"/>
                <a:gd name="T5" fmla="*/ 288 h 432"/>
                <a:gd name="T6" fmla="*/ 576 w 2160"/>
                <a:gd name="T7" fmla="*/ 288 h 432"/>
                <a:gd name="T8" fmla="*/ 720 w 2160"/>
                <a:gd name="T9" fmla="*/ 144 h 432"/>
                <a:gd name="T10" fmla="*/ 768 w 2160"/>
                <a:gd name="T11" fmla="*/ 144 h 432"/>
                <a:gd name="T12" fmla="*/ 768 w 2160"/>
                <a:gd name="T13" fmla="*/ 288 h 432"/>
                <a:gd name="T14" fmla="*/ 768 w 2160"/>
                <a:gd name="T15" fmla="*/ 336 h 432"/>
                <a:gd name="T16" fmla="*/ 768 w 2160"/>
                <a:gd name="T17" fmla="*/ 384 h 432"/>
                <a:gd name="T18" fmla="*/ 1392 w 2160"/>
                <a:gd name="T19" fmla="*/ 384 h 432"/>
                <a:gd name="T20" fmla="*/ 1392 w 2160"/>
                <a:gd name="T21" fmla="*/ 144 h 432"/>
                <a:gd name="T22" fmla="*/ 1440 w 2160"/>
                <a:gd name="T23" fmla="*/ 144 h 432"/>
                <a:gd name="T24" fmla="*/ 1584 w 2160"/>
                <a:gd name="T25" fmla="*/ 288 h 432"/>
                <a:gd name="T26" fmla="*/ 1728 w 2160"/>
                <a:gd name="T27" fmla="*/ 288 h 432"/>
                <a:gd name="T28" fmla="*/ 1728 w 2160"/>
                <a:gd name="T29" fmla="*/ 432 h 432"/>
                <a:gd name="T30" fmla="*/ 2160 w 2160"/>
                <a:gd name="T31" fmla="*/ 432 h 432"/>
                <a:gd name="T32" fmla="*/ 2160 w 2160"/>
                <a:gd name="T33" fmla="*/ 240 h 432"/>
                <a:gd name="T34" fmla="*/ 1824 w 2160"/>
                <a:gd name="T35" fmla="*/ 240 h 432"/>
                <a:gd name="T36" fmla="*/ 1824 w 2160"/>
                <a:gd name="T37" fmla="*/ 144 h 432"/>
                <a:gd name="T38" fmla="*/ 1632 w 2160"/>
                <a:gd name="T39" fmla="*/ 144 h 432"/>
                <a:gd name="T40" fmla="*/ 1488 w 2160"/>
                <a:gd name="T41" fmla="*/ 0 h 432"/>
                <a:gd name="T42" fmla="*/ 1248 w 2160"/>
                <a:gd name="T43" fmla="*/ 0 h 432"/>
                <a:gd name="T44" fmla="*/ 1248 w 2160"/>
                <a:gd name="T45" fmla="*/ 192 h 432"/>
                <a:gd name="T46" fmla="*/ 912 w 2160"/>
                <a:gd name="T47" fmla="*/ 192 h 432"/>
                <a:gd name="T48" fmla="*/ 912 w 2160"/>
                <a:gd name="T49" fmla="*/ 0 h 432"/>
                <a:gd name="T50" fmla="*/ 672 w 2160"/>
                <a:gd name="T51" fmla="*/ 0 h 432"/>
                <a:gd name="T52" fmla="*/ 528 w 2160"/>
                <a:gd name="T53" fmla="*/ 144 h 432"/>
                <a:gd name="T54" fmla="*/ 336 w 2160"/>
                <a:gd name="T55" fmla="*/ 144 h 432"/>
                <a:gd name="T56" fmla="*/ 336 w 2160"/>
                <a:gd name="T57" fmla="*/ 240 h 432"/>
                <a:gd name="T58" fmla="*/ 0 w 2160"/>
                <a:gd name="T59" fmla="*/ 240 h 432"/>
                <a:gd name="T60" fmla="*/ 0 w 2160"/>
                <a:gd name="T61" fmla="*/ 432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60"/>
                <a:gd name="T94" fmla="*/ 0 h 432"/>
                <a:gd name="T95" fmla="*/ 2160 w 2160"/>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60" h="432">
                  <a:moveTo>
                    <a:pt x="0" y="432"/>
                  </a:moveTo>
                  <a:lnTo>
                    <a:pt x="432" y="432"/>
                  </a:lnTo>
                  <a:lnTo>
                    <a:pt x="432" y="288"/>
                  </a:lnTo>
                  <a:lnTo>
                    <a:pt x="576" y="288"/>
                  </a:lnTo>
                  <a:lnTo>
                    <a:pt x="720" y="144"/>
                  </a:lnTo>
                  <a:lnTo>
                    <a:pt x="768" y="144"/>
                  </a:lnTo>
                  <a:lnTo>
                    <a:pt x="768" y="288"/>
                  </a:lnTo>
                  <a:lnTo>
                    <a:pt x="768" y="336"/>
                  </a:lnTo>
                  <a:lnTo>
                    <a:pt x="768" y="384"/>
                  </a:lnTo>
                  <a:lnTo>
                    <a:pt x="1392" y="384"/>
                  </a:lnTo>
                  <a:lnTo>
                    <a:pt x="1392" y="144"/>
                  </a:lnTo>
                  <a:lnTo>
                    <a:pt x="1440" y="144"/>
                  </a:lnTo>
                  <a:lnTo>
                    <a:pt x="1584" y="288"/>
                  </a:lnTo>
                  <a:lnTo>
                    <a:pt x="1728" y="288"/>
                  </a:lnTo>
                  <a:lnTo>
                    <a:pt x="1728" y="432"/>
                  </a:lnTo>
                  <a:lnTo>
                    <a:pt x="2160" y="432"/>
                  </a:lnTo>
                  <a:lnTo>
                    <a:pt x="2160" y="240"/>
                  </a:lnTo>
                  <a:lnTo>
                    <a:pt x="1824" y="240"/>
                  </a:lnTo>
                  <a:lnTo>
                    <a:pt x="1824" y="144"/>
                  </a:lnTo>
                  <a:lnTo>
                    <a:pt x="1632" y="144"/>
                  </a:lnTo>
                  <a:lnTo>
                    <a:pt x="1488" y="0"/>
                  </a:lnTo>
                  <a:lnTo>
                    <a:pt x="1248" y="0"/>
                  </a:lnTo>
                  <a:lnTo>
                    <a:pt x="1248" y="192"/>
                  </a:lnTo>
                  <a:lnTo>
                    <a:pt x="912" y="192"/>
                  </a:lnTo>
                  <a:lnTo>
                    <a:pt x="912" y="0"/>
                  </a:lnTo>
                  <a:lnTo>
                    <a:pt x="672" y="0"/>
                  </a:lnTo>
                  <a:lnTo>
                    <a:pt x="528" y="144"/>
                  </a:lnTo>
                  <a:lnTo>
                    <a:pt x="336" y="144"/>
                  </a:lnTo>
                  <a:lnTo>
                    <a:pt x="336" y="240"/>
                  </a:lnTo>
                  <a:lnTo>
                    <a:pt x="0" y="240"/>
                  </a:lnTo>
                  <a:lnTo>
                    <a:pt x="0" y="432"/>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632855" name="Rectangle 1059"/>
          <p:cNvSpPr>
            <a:spLocks noChangeArrowheads="1"/>
          </p:cNvSpPr>
          <p:nvPr/>
        </p:nvSpPr>
        <p:spPr bwMode="auto">
          <a:xfrm rot="10800000">
            <a:off x="4264025" y="1539875"/>
            <a:ext cx="3779838" cy="1460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72" name="Rectangle 1059"/>
          <p:cNvSpPr>
            <a:spLocks noChangeArrowheads="1"/>
          </p:cNvSpPr>
          <p:nvPr/>
        </p:nvSpPr>
        <p:spPr bwMode="auto">
          <a:xfrm rot="10800000">
            <a:off x="4368800" y="1963738"/>
            <a:ext cx="798513" cy="49212"/>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grpSp>
        <p:nvGrpSpPr>
          <p:cNvPr id="632857" name="Group 23"/>
          <p:cNvGrpSpPr>
            <a:grpSpLocks/>
          </p:cNvGrpSpPr>
          <p:nvPr/>
        </p:nvGrpSpPr>
        <p:grpSpPr bwMode="auto">
          <a:xfrm>
            <a:off x="5346700" y="2160588"/>
            <a:ext cx="722313" cy="225425"/>
            <a:chOff x="300" y="2736"/>
            <a:chExt cx="2160" cy="672"/>
          </a:xfrm>
        </p:grpSpPr>
        <p:sp>
          <p:nvSpPr>
            <p:cNvPr id="632906" name="Freeform 26"/>
            <p:cNvSpPr>
              <a:spLocks/>
            </p:cNvSpPr>
            <p:nvPr/>
          </p:nvSpPr>
          <p:spPr bwMode="auto">
            <a:xfrm>
              <a:off x="972" y="3312"/>
              <a:ext cx="816" cy="96"/>
            </a:xfrm>
            <a:custGeom>
              <a:avLst/>
              <a:gdLst>
                <a:gd name="T0" fmla="*/ 96 w 816"/>
                <a:gd name="T1" fmla="*/ 0 h 96"/>
                <a:gd name="T2" fmla="*/ 0 w 816"/>
                <a:gd name="T3" fmla="*/ 96 h 96"/>
                <a:gd name="T4" fmla="*/ 816 w 816"/>
                <a:gd name="T5" fmla="*/ 96 h 96"/>
                <a:gd name="T6" fmla="*/ 720 w 816"/>
                <a:gd name="T7" fmla="*/ 0 h 96"/>
                <a:gd name="T8" fmla="*/ 96 w 816"/>
                <a:gd name="T9" fmla="*/ 0 h 96"/>
                <a:gd name="T10" fmla="*/ 0 60000 65536"/>
                <a:gd name="T11" fmla="*/ 0 60000 65536"/>
                <a:gd name="T12" fmla="*/ 0 60000 65536"/>
                <a:gd name="T13" fmla="*/ 0 60000 65536"/>
                <a:gd name="T14" fmla="*/ 0 60000 65536"/>
                <a:gd name="T15" fmla="*/ 0 w 816"/>
                <a:gd name="T16" fmla="*/ 0 h 96"/>
                <a:gd name="T17" fmla="*/ 816 w 816"/>
                <a:gd name="T18" fmla="*/ 96 h 96"/>
              </a:gdLst>
              <a:ahLst/>
              <a:cxnLst>
                <a:cxn ang="T10">
                  <a:pos x="T0" y="T1"/>
                </a:cxn>
                <a:cxn ang="T11">
                  <a:pos x="T2" y="T3"/>
                </a:cxn>
                <a:cxn ang="T12">
                  <a:pos x="T4" y="T5"/>
                </a:cxn>
                <a:cxn ang="T13">
                  <a:pos x="T6" y="T7"/>
                </a:cxn>
                <a:cxn ang="T14">
                  <a:pos x="T8" y="T9"/>
                </a:cxn>
              </a:cxnLst>
              <a:rect l="T15" t="T16" r="T17" b="T18"/>
              <a:pathLst>
                <a:path w="816" h="96">
                  <a:moveTo>
                    <a:pt x="96" y="0"/>
                  </a:moveTo>
                  <a:lnTo>
                    <a:pt x="0" y="96"/>
                  </a:lnTo>
                  <a:lnTo>
                    <a:pt x="816" y="96"/>
                  </a:lnTo>
                  <a:lnTo>
                    <a:pt x="720" y="0"/>
                  </a:lnTo>
                  <a:lnTo>
                    <a:pt x="96" y="0"/>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07" name="Freeform 27"/>
            <p:cNvSpPr>
              <a:spLocks/>
            </p:cNvSpPr>
            <p:nvPr/>
          </p:nvSpPr>
          <p:spPr bwMode="auto">
            <a:xfrm>
              <a:off x="300" y="3168"/>
              <a:ext cx="2160" cy="240"/>
            </a:xfrm>
            <a:custGeom>
              <a:avLst/>
              <a:gdLst>
                <a:gd name="T0" fmla="*/ 0 w 2160"/>
                <a:gd name="T1" fmla="*/ 240 h 240"/>
                <a:gd name="T2" fmla="*/ 672 w 2160"/>
                <a:gd name="T3" fmla="*/ 240 h 240"/>
                <a:gd name="T4" fmla="*/ 768 w 2160"/>
                <a:gd name="T5" fmla="*/ 144 h 240"/>
                <a:gd name="T6" fmla="*/ 1392 w 2160"/>
                <a:gd name="T7" fmla="*/ 144 h 240"/>
                <a:gd name="T8" fmla="*/ 1488 w 2160"/>
                <a:gd name="T9" fmla="*/ 240 h 240"/>
                <a:gd name="T10" fmla="*/ 2160 w 2160"/>
                <a:gd name="T11" fmla="*/ 240 h 240"/>
                <a:gd name="T12" fmla="*/ 2160 w 2160"/>
                <a:gd name="T13" fmla="*/ 96 h 240"/>
                <a:gd name="T14" fmla="*/ 1536 w 2160"/>
                <a:gd name="T15" fmla="*/ 96 h 240"/>
                <a:gd name="T16" fmla="*/ 1440 w 2160"/>
                <a:gd name="T17" fmla="*/ 0 h 240"/>
                <a:gd name="T18" fmla="*/ 720 w 2160"/>
                <a:gd name="T19" fmla="*/ 0 h 240"/>
                <a:gd name="T20" fmla="*/ 624 w 2160"/>
                <a:gd name="T21" fmla="*/ 96 h 240"/>
                <a:gd name="T22" fmla="*/ 0 w 2160"/>
                <a:gd name="T23" fmla="*/ 96 h 240"/>
                <a:gd name="T24" fmla="*/ 0 w 2160"/>
                <a:gd name="T25" fmla="*/ 240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60"/>
                <a:gd name="T40" fmla="*/ 0 h 240"/>
                <a:gd name="T41" fmla="*/ 2160 w 2160"/>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60" h="240">
                  <a:moveTo>
                    <a:pt x="0" y="240"/>
                  </a:moveTo>
                  <a:lnTo>
                    <a:pt x="672" y="240"/>
                  </a:lnTo>
                  <a:lnTo>
                    <a:pt x="768" y="144"/>
                  </a:lnTo>
                  <a:lnTo>
                    <a:pt x="1392" y="144"/>
                  </a:lnTo>
                  <a:lnTo>
                    <a:pt x="1488" y="240"/>
                  </a:lnTo>
                  <a:lnTo>
                    <a:pt x="2160" y="240"/>
                  </a:lnTo>
                  <a:lnTo>
                    <a:pt x="2160" y="96"/>
                  </a:lnTo>
                  <a:lnTo>
                    <a:pt x="1536" y="96"/>
                  </a:lnTo>
                  <a:lnTo>
                    <a:pt x="1440" y="0"/>
                  </a:lnTo>
                  <a:lnTo>
                    <a:pt x="720" y="0"/>
                  </a:lnTo>
                  <a:lnTo>
                    <a:pt x="624" y="96"/>
                  </a:lnTo>
                  <a:lnTo>
                    <a:pt x="0" y="96"/>
                  </a:lnTo>
                  <a:lnTo>
                    <a:pt x="0" y="240"/>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08" name="Freeform 28"/>
            <p:cNvSpPr>
              <a:spLocks/>
            </p:cNvSpPr>
            <p:nvPr/>
          </p:nvSpPr>
          <p:spPr bwMode="auto">
            <a:xfrm>
              <a:off x="828" y="3072"/>
              <a:ext cx="1104" cy="192"/>
            </a:xfrm>
            <a:custGeom>
              <a:avLst/>
              <a:gdLst>
                <a:gd name="T0" fmla="*/ 0 w 1104"/>
                <a:gd name="T1" fmla="*/ 192 h 192"/>
                <a:gd name="T2" fmla="*/ 96 w 1104"/>
                <a:gd name="T3" fmla="*/ 192 h 192"/>
                <a:gd name="T4" fmla="*/ 192 w 1104"/>
                <a:gd name="T5" fmla="*/ 96 h 192"/>
                <a:gd name="T6" fmla="*/ 912 w 1104"/>
                <a:gd name="T7" fmla="*/ 96 h 192"/>
                <a:gd name="T8" fmla="*/ 1008 w 1104"/>
                <a:gd name="T9" fmla="*/ 192 h 192"/>
                <a:gd name="T10" fmla="*/ 1104 w 1104"/>
                <a:gd name="T11" fmla="*/ 192 h 192"/>
                <a:gd name="T12" fmla="*/ 1104 w 1104"/>
                <a:gd name="T13" fmla="*/ 96 h 192"/>
                <a:gd name="T14" fmla="*/ 1002 w 1104"/>
                <a:gd name="T15" fmla="*/ 96 h 192"/>
                <a:gd name="T16" fmla="*/ 918 w 1104"/>
                <a:gd name="T17" fmla="*/ 0 h 192"/>
                <a:gd name="T18" fmla="*/ 192 w 1104"/>
                <a:gd name="T19" fmla="*/ 0 h 192"/>
                <a:gd name="T20" fmla="*/ 96 w 1104"/>
                <a:gd name="T21" fmla="*/ 96 h 192"/>
                <a:gd name="T22" fmla="*/ 0 w 1104"/>
                <a:gd name="T23" fmla="*/ 96 h 192"/>
                <a:gd name="T24" fmla="*/ 0 w 1104"/>
                <a:gd name="T25" fmla="*/ 192 h 1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92"/>
                <a:gd name="T41" fmla="*/ 1104 w 1104"/>
                <a:gd name="T42" fmla="*/ 192 h 1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92">
                  <a:moveTo>
                    <a:pt x="0" y="192"/>
                  </a:moveTo>
                  <a:lnTo>
                    <a:pt x="96" y="192"/>
                  </a:lnTo>
                  <a:lnTo>
                    <a:pt x="192" y="96"/>
                  </a:lnTo>
                  <a:lnTo>
                    <a:pt x="912" y="96"/>
                  </a:lnTo>
                  <a:lnTo>
                    <a:pt x="1008" y="192"/>
                  </a:lnTo>
                  <a:lnTo>
                    <a:pt x="1104" y="192"/>
                  </a:lnTo>
                  <a:lnTo>
                    <a:pt x="1104" y="96"/>
                  </a:lnTo>
                  <a:lnTo>
                    <a:pt x="1002" y="96"/>
                  </a:lnTo>
                  <a:lnTo>
                    <a:pt x="918" y="0"/>
                  </a:lnTo>
                  <a:lnTo>
                    <a:pt x="192" y="0"/>
                  </a:lnTo>
                  <a:lnTo>
                    <a:pt x="96" y="96"/>
                  </a:lnTo>
                  <a:lnTo>
                    <a:pt x="0" y="96"/>
                  </a:lnTo>
                  <a:lnTo>
                    <a:pt x="0" y="192"/>
                  </a:lnTo>
                  <a:close/>
                </a:path>
              </a:pathLst>
            </a:custGeom>
            <a:solidFill>
              <a:srgbClr val="CC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09" name="Freeform 29"/>
            <p:cNvSpPr>
              <a:spLocks/>
            </p:cNvSpPr>
            <p:nvPr/>
          </p:nvSpPr>
          <p:spPr bwMode="auto">
            <a:xfrm>
              <a:off x="828" y="3024"/>
              <a:ext cx="1104" cy="144"/>
            </a:xfrm>
            <a:custGeom>
              <a:avLst/>
              <a:gdLst>
                <a:gd name="T0" fmla="*/ 0 w 1104"/>
                <a:gd name="T1" fmla="*/ 144 h 144"/>
                <a:gd name="T2" fmla="*/ 96 w 1104"/>
                <a:gd name="T3" fmla="*/ 144 h 144"/>
                <a:gd name="T4" fmla="*/ 192 w 1104"/>
                <a:gd name="T5" fmla="*/ 48 h 144"/>
                <a:gd name="T6" fmla="*/ 912 w 1104"/>
                <a:gd name="T7" fmla="*/ 48 h 144"/>
                <a:gd name="T8" fmla="*/ 1008 w 1104"/>
                <a:gd name="T9" fmla="*/ 144 h 144"/>
                <a:gd name="T10" fmla="*/ 1104 w 1104"/>
                <a:gd name="T11" fmla="*/ 144 h 144"/>
                <a:gd name="T12" fmla="*/ 1104 w 1104"/>
                <a:gd name="T13" fmla="*/ 96 h 144"/>
                <a:gd name="T14" fmla="*/ 1008 w 1104"/>
                <a:gd name="T15" fmla="*/ 96 h 144"/>
                <a:gd name="T16" fmla="*/ 912 w 1104"/>
                <a:gd name="T17" fmla="*/ 0 h 144"/>
                <a:gd name="T18" fmla="*/ 192 w 1104"/>
                <a:gd name="T19" fmla="*/ 0 h 144"/>
                <a:gd name="T20" fmla="*/ 96 w 1104"/>
                <a:gd name="T21" fmla="*/ 96 h 144"/>
                <a:gd name="T22" fmla="*/ 0 w 1104"/>
                <a:gd name="T23" fmla="*/ 96 h 144"/>
                <a:gd name="T24" fmla="*/ 0 w 1104"/>
                <a:gd name="T25" fmla="*/ 14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44"/>
                <a:gd name="T41" fmla="*/ 1104 w 1104"/>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44">
                  <a:moveTo>
                    <a:pt x="0" y="144"/>
                  </a:moveTo>
                  <a:lnTo>
                    <a:pt x="96" y="144"/>
                  </a:lnTo>
                  <a:lnTo>
                    <a:pt x="192" y="48"/>
                  </a:lnTo>
                  <a:lnTo>
                    <a:pt x="912" y="48"/>
                  </a:lnTo>
                  <a:lnTo>
                    <a:pt x="1008" y="144"/>
                  </a:lnTo>
                  <a:lnTo>
                    <a:pt x="1104" y="144"/>
                  </a:lnTo>
                  <a:lnTo>
                    <a:pt x="1104" y="96"/>
                  </a:lnTo>
                  <a:lnTo>
                    <a:pt x="1008" y="96"/>
                  </a:lnTo>
                  <a:lnTo>
                    <a:pt x="912" y="0"/>
                  </a:lnTo>
                  <a:lnTo>
                    <a:pt x="192" y="0"/>
                  </a:lnTo>
                  <a:lnTo>
                    <a:pt x="96" y="96"/>
                  </a:lnTo>
                  <a:lnTo>
                    <a:pt x="0" y="96"/>
                  </a:lnTo>
                  <a:lnTo>
                    <a:pt x="0" y="144"/>
                  </a:lnTo>
                  <a:close/>
                </a:path>
              </a:pathLst>
            </a:custGeom>
            <a:solidFill>
              <a:srgbClr val="00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10" name="Freeform 30"/>
            <p:cNvSpPr>
              <a:spLocks/>
            </p:cNvSpPr>
            <p:nvPr/>
          </p:nvSpPr>
          <p:spPr bwMode="auto">
            <a:xfrm>
              <a:off x="300" y="2880"/>
              <a:ext cx="768" cy="384"/>
            </a:xfrm>
            <a:custGeom>
              <a:avLst/>
              <a:gdLst>
                <a:gd name="T0" fmla="*/ 0 w 768"/>
                <a:gd name="T1" fmla="*/ 384 h 384"/>
                <a:gd name="T2" fmla="*/ 528 w 768"/>
                <a:gd name="T3" fmla="*/ 384 h 384"/>
                <a:gd name="T4" fmla="*/ 528 w 768"/>
                <a:gd name="T5" fmla="*/ 240 h 384"/>
                <a:gd name="T6" fmla="*/ 624 w 768"/>
                <a:gd name="T7" fmla="*/ 240 h 384"/>
                <a:gd name="T8" fmla="*/ 720 w 768"/>
                <a:gd name="T9" fmla="*/ 144 h 384"/>
                <a:gd name="T10" fmla="*/ 768 w 768"/>
                <a:gd name="T11" fmla="*/ 144 h 384"/>
                <a:gd name="T12" fmla="*/ 768 w 768"/>
                <a:gd name="T13" fmla="*/ 0 h 384"/>
                <a:gd name="T14" fmla="*/ 720 w 768"/>
                <a:gd name="T15" fmla="*/ 0 h 384"/>
                <a:gd name="T16" fmla="*/ 576 w 768"/>
                <a:gd name="T17" fmla="*/ 144 h 384"/>
                <a:gd name="T18" fmla="*/ 432 w 768"/>
                <a:gd name="T19" fmla="*/ 144 h 384"/>
                <a:gd name="T20" fmla="*/ 432 w 768"/>
                <a:gd name="T21" fmla="*/ 288 h 384"/>
                <a:gd name="T22" fmla="*/ 0 w 768"/>
                <a:gd name="T23" fmla="*/ 288 h 384"/>
                <a:gd name="T24" fmla="*/ 0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0" y="384"/>
                  </a:moveTo>
                  <a:lnTo>
                    <a:pt x="528" y="384"/>
                  </a:lnTo>
                  <a:lnTo>
                    <a:pt x="528" y="240"/>
                  </a:lnTo>
                  <a:lnTo>
                    <a:pt x="624" y="240"/>
                  </a:lnTo>
                  <a:lnTo>
                    <a:pt x="720" y="144"/>
                  </a:lnTo>
                  <a:lnTo>
                    <a:pt x="768" y="144"/>
                  </a:lnTo>
                  <a:lnTo>
                    <a:pt x="768" y="0"/>
                  </a:lnTo>
                  <a:lnTo>
                    <a:pt x="720" y="0"/>
                  </a:lnTo>
                  <a:lnTo>
                    <a:pt x="576" y="144"/>
                  </a:lnTo>
                  <a:lnTo>
                    <a:pt x="432" y="144"/>
                  </a:lnTo>
                  <a:lnTo>
                    <a:pt x="432" y="288"/>
                  </a:lnTo>
                  <a:lnTo>
                    <a:pt x="0" y="288"/>
                  </a:lnTo>
                  <a:lnTo>
                    <a:pt x="0"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11" name="Freeform 31"/>
            <p:cNvSpPr>
              <a:spLocks/>
            </p:cNvSpPr>
            <p:nvPr/>
          </p:nvSpPr>
          <p:spPr bwMode="auto">
            <a:xfrm>
              <a:off x="1692" y="2880"/>
              <a:ext cx="768" cy="384"/>
            </a:xfrm>
            <a:custGeom>
              <a:avLst/>
              <a:gdLst>
                <a:gd name="T0" fmla="*/ 768 w 768"/>
                <a:gd name="T1" fmla="*/ 384 h 384"/>
                <a:gd name="T2" fmla="*/ 240 w 768"/>
                <a:gd name="T3" fmla="*/ 384 h 384"/>
                <a:gd name="T4" fmla="*/ 240 w 768"/>
                <a:gd name="T5" fmla="*/ 240 h 384"/>
                <a:gd name="T6" fmla="*/ 144 w 768"/>
                <a:gd name="T7" fmla="*/ 240 h 384"/>
                <a:gd name="T8" fmla="*/ 48 w 768"/>
                <a:gd name="T9" fmla="*/ 144 h 384"/>
                <a:gd name="T10" fmla="*/ 0 w 768"/>
                <a:gd name="T11" fmla="*/ 144 h 384"/>
                <a:gd name="T12" fmla="*/ 0 w 768"/>
                <a:gd name="T13" fmla="*/ 0 h 384"/>
                <a:gd name="T14" fmla="*/ 48 w 768"/>
                <a:gd name="T15" fmla="*/ 0 h 384"/>
                <a:gd name="T16" fmla="*/ 192 w 768"/>
                <a:gd name="T17" fmla="*/ 144 h 384"/>
                <a:gd name="T18" fmla="*/ 330 w 768"/>
                <a:gd name="T19" fmla="*/ 144 h 384"/>
                <a:gd name="T20" fmla="*/ 330 w 768"/>
                <a:gd name="T21" fmla="*/ 288 h 384"/>
                <a:gd name="T22" fmla="*/ 768 w 768"/>
                <a:gd name="T23" fmla="*/ 288 h 384"/>
                <a:gd name="T24" fmla="*/ 768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768" y="384"/>
                  </a:moveTo>
                  <a:lnTo>
                    <a:pt x="240" y="384"/>
                  </a:lnTo>
                  <a:lnTo>
                    <a:pt x="240" y="240"/>
                  </a:lnTo>
                  <a:lnTo>
                    <a:pt x="144" y="240"/>
                  </a:lnTo>
                  <a:lnTo>
                    <a:pt x="48" y="144"/>
                  </a:lnTo>
                  <a:lnTo>
                    <a:pt x="0" y="144"/>
                  </a:lnTo>
                  <a:lnTo>
                    <a:pt x="0" y="0"/>
                  </a:lnTo>
                  <a:lnTo>
                    <a:pt x="48" y="0"/>
                  </a:lnTo>
                  <a:lnTo>
                    <a:pt x="192" y="144"/>
                  </a:lnTo>
                  <a:lnTo>
                    <a:pt x="330" y="144"/>
                  </a:lnTo>
                  <a:lnTo>
                    <a:pt x="330" y="288"/>
                  </a:lnTo>
                  <a:lnTo>
                    <a:pt x="768" y="288"/>
                  </a:lnTo>
                  <a:lnTo>
                    <a:pt x="768"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12" name="Freeform 32"/>
            <p:cNvSpPr>
              <a:spLocks/>
            </p:cNvSpPr>
            <p:nvPr/>
          </p:nvSpPr>
          <p:spPr bwMode="auto">
            <a:xfrm>
              <a:off x="300" y="2736"/>
              <a:ext cx="2160" cy="432"/>
            </a:xfrm>
            <a:custGeom>
              <a:avLst/>
              <a:gdLst>
                <a:gd name="T0" fmla="*/ 0 w 2160"/>
                <a:gd name="T1" fmla="*/ 432 h 432"/>
                <a:gd name="T2" fmla="*/ 432 w 2160"/>
                <a:gd name="T3" fmla="*/ 432 h 432"/>
                <a:gd name="T4" fmla="*/ 432 w 2160"/>
                <a:gd name="T5" fmla="*/ 288 h 432"/>
                <a:gd name="T6" fmla="*/ 576 w 2160"/>
                <a:gd name="T7" fmla="*/ 288 h 432"/>
                <a:gd name="T8" fmla="*/ 720 w 2160"/>
                <a:gd name="T9" fmla="*/ 144 h 432"/>
                <a:gd name="T10" fmla="*/ 768 w 2160"/>
                <a:gd name="T11" fmla="*/ 144 h 432"/>
                <a:gd name="T12" fmla="*/ 768 w 2160"/>
                <a:gd name="T13" fmla="*/ 288 h 432"/>
                <a:gd name="T14" fmla="*/ 768 w 2160"/>
                <a:gd name="T15" fmla="*/ 336 h 432"/>
                <a:gd name="T16" fmla="*/ 768 w 2160"/>
                <a:gd name="T17" fmla="*/ 384 h 432"/>
                <a:gd name="T18" fmla="*/ 1392 w 2160"/>
                <a:gd name="T19" fmla="*/ 384 h 432"/>
                <a:gd name="T20" fmla="*/ 1392 w 2160"/>
                <a:gd name="T21" fmla="*/ 144 h 432"/>
                <a:gd name="T22" fmla="*/ 1440 w 2160"/>
                <a:gd name="T23" fmla="*/ 144 h 432"/>
                <a:gd name="T24" fmla="*/ 1584 w 2160"/>
                <a:gd name="T25" fmla="*/ 288 h 432"/>
                <a:gd name="T26" fmla="*/ 1728 w 2160"/>
                <a:gd name="T27" fmla="*/ 288 h 432"/>
                <a:gd name="T28" fmla="*/ 1728 w 2160"/>
                <a:gd name="T29" fmla="*/ 432 h 432"/>
                <a:gd name="T30" fmla="*/ 2160 w 2160"/>
                <a:gd name="T31" fmla="*/ 432 h 432"/>
                <a:gd name="T32" fmla="*/ 2160 w 2160"/>
                <a:gd name="T33" fmla="*/ 240 h 432"/>
                <a:gd name="T34" fmla="*/ 1824 w 2160"/>
                <a:gd name="T35" fmla="*/ 240 h 432"/>
                <a:gd name="T36" fmla="*/ 1824 w 2160"/>
                <a:gd name="T37" fmla="*/ 144 h 432"/>
                <a:gd name="T38" fmla="*/ 1632 w 2160"/>
                <a:gd name="T39" fmla="*/ 144 h 432"/>
                <a:gd name="T40" fmla="*/ 1488 w 2160"/>
                <a:gd name="T41" fmla="*/ 0 h 432"/>
                <a:gd name="T42" fmla="*/ 1248 w 2160"/>
                <a:gd name="T43" fmla="*/ 0 h 432"/>
                <a:gd name="T44" fmla="*/ 1248 w 2160"/>
                <a:gd name="T45" fmla="*/ 192 h 432"/>
                <a:gd name="T46" fmla="*/ 912 w 2160"/>
                <a:gd name="T47" fmla="*/ 192 h 432"/>
                <a:gd name="T48" fmla="*/ 912 w 2160"/>
                <a:gd name="T49" fmla="*/ 0 h 432"/>
                <a:gd name="T50" fmla="*/ 672 w 2160"/>
                <a:gd name="T51" fmla="*/ 0 h 432"/>
                <a:gd name="T52" fmla="*/ 528 w 2160"/>
                <a:gd name="T53" fmla="*/ 144 h 432"/>
                <a:gd name="T54" fmla="*/ 336 w 2160"/>
                <a:gd name="T55" fmla="*/ 144 h 432"/>
                <a:gd name="T56" fmla="*/ 336 w 2160"/>
                <a:gd name="T57" fmla="*/ 240 h 432"/>
                <a:gd name="T58" fmla="*/ 0 w 2160"/>
                <a:gd name="T59" fmla="*/ 240 h 432"/>
                <a:gd name="T60" fmla="*/ 0 w 2160"/>
                <a:gd name="T61" fmla="*/ 432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60"/>
                <a:gd name="T94" fmla="*/ 0 h 432"/>
                <a:gd name="T95" fmla="*/ 2160 w 2160"/>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60" h="432">
                  <a:moveTo>
                    <a:pt x="0" y="432"/>
                  </a:moveTo>
                  <a:lnTo>
                    <a:pt x="432" y="432"/>
                  </a:lnTo>
                  <a:lnTo>
                    <a:pt x="432" y="288"/>
                  </a:lnTo>
                  <a:lnTo>
                    <a:pt x="576" y="288"/>
                  </a:lnTo>
                  <a:lnTo>
                    <a:pt x="720" y="144"/>
                  </a:lnTo>
                  <a:lnTo>
                    <a:pt x="768" y="144"/>
                  </a:lnTo>
                  <a:lnTo>
                    <a:pt x="768" y="288"/>
                  </a:lnTo>
                  <a:lnTo>
                    <a:pt x="768" y="336"/>
                  </a:lnTo>
                  <a:lnTo>
                    <a:pt x="768" y="384"/>
                  </a:lnTo>
                  <a:lnTo>
                    <a:pt x="1392" y="384"/>
                  </a:lnTo>
                  <a:lnTo>
                    <a:pt x="1392" y="144"/>
                  </a:lnTo>
                  <a:lnTo>
                    <a:pt x="1440" y="144"/>
                  </a:lnTo>
                  <a:lnTo>
                    <a:pt x="1584" y="288"/>
                  </a:lnTo>
                  <a:lnTo>
                    <a:pt x="1728" y="288"/>
                  </a:lnTo>
                  <a:lnTo>
                    <a:pt x="1728" y="432"/>
                  </a:lnTo>
                  <a:lnTo>
                    <a:pt x="2160" y="432"/>
                  </a:lnTo>
                  <a:lnTo>
                    <a:pt x="2160" y="240"/>
                  </a:lnTo>
                  <a:lnTo>
                    <a:pt x="1824" y="240"/>
                  </a:lnTo>
                  <a:lnTo>
                    <a:pt x="1824" y="144"/>
                  </a:lnTo>
                  <a:lnTo>
                    <a:pt x="1632" y="144"/>
                  </a:lnTo>
                  <a:lnTo>
                    <a:pt x="1488" y="0"/>
                  </a:lnTo>
                  <a:lnTo>
                    <a:pt x="1248" y="0"/>
                  </a:lnTo>
                  <a:lnTo>
                    <a:pt x="1248" y="192"/>
                  </a:lnTo>
                  <a:lnTo>
                    <a:pt x="912" y="192"/>
                  </a:lnTo>
                  <a:lnTo>
                    <a:pt x="912" y="0"/>
                  </a:lnTo>
                  <a:lnTo>
                    <a:pt x="672" y="0"/>
                  </a:lnTo>
                  <a:lnTo>
                    <a:pt x="528" y="144"/>
                  </a:lnTo>
                  <a:lnTo>
                    <a:pt x="336" y="144"/>
                  </a:lnTo>
                  <a:lnTo>
                    <a:pt x="336" y="240"/>
                  </a:lnTo>
                  <a:lnTo>
                    <a:pt x="0" y="240"/>
                  </a:lnTo>
                  <a:lnTo>
                    <a:pt x="0" y="432"/>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632858" name="Rectangle 1059"/>
          <p:cNvSpPr>
            <a:spLocks noChangeArrowheads="1"/>
          </p:cNvSpPr>
          <p:nvPr/>
        </p:nvSpPr>
        <p:spPr bwMode="auto">
          <a:xfrm rot="10800000">
            <a:off x="4264025" y="1685925"/>
            <a:ext cx="3779838" cy="141288"/>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82" name="Rectangle 1059"/>
          <p:cNvSpPr>
            <a:spLocks noChangeArrowheads="1"/>
          </p:cNvSpPr>
          <p:nvPr/>
        </p:nvSpPr>
        <p:spPr bwMode="auto">
          <a:xfrm rot="10800000">
            <a:off x="5310188" y="1963738"/>
            <a:ext cx="798512" cy="49212"/>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grpSp>
        <p:nvGrpSpPr>
          <p:cNvPr id="632860" name="Group 23"/>
          <p:cNvGrpSpPr>
            <a:grpSpLocks/>
          </p:cNvGrpSpPr>
          <p:nvPr/>
        </p:nvGrpSpPr>
        <p:grpSpPr bwMode="auto">
          <a:xfrm>
            <a:off x="6276975" y="2160588"/>
            <a:ext cx="722313" cy="225425"/>
            <a:chOff x="300" y="2736"/>
            <a:chExt cx="2160" cy="672"/>
          </a:xfrm>
        </p:grpSpPr>
        <p:sp>
          <p:nvSpPr>
            <p:cNvPr id="632899" name="Freeform 26"/>
            <p:cNvSpPr>
              <a:spLocks/>
            </p:cNvSpPr>
            <p:nvPr/>
          </p:nvSpPr>
          <p:spPr bwMode="auto">
            <a:xfrm>
              <a:off x="972" y="3312"/>
              <a:ext cx="816" cy="96"/>
            </a:xfrm>
            <a:custGeom>
              <a:avLst/>
              <a:gdLst>
                <a:gd name="T0" fmla="*/ 96 w 816"/>
                <a:gd name="T1" fmla="*/ 0 h 96"/>
                <a:gd name="T2" fmla="*/ 0 w 816"/>
                <a:gd name="T3" fmla="*/ 96 h 96"/>
                <a:gd name="T4" fmla="*/ 816 w 816"/>
                <a:gd name="T5" fmla="*/ 96 h 96"/>
                <a:gd name="T6" fmla="*/ 720 w 816"/>
                <a:gd name="T7" fmla="*/ 0 h 96"/>
                <a:gd name="T8" fmla="*/ 96 w 816"/>
                <a:gd name="T9" fmla="*/ 0 h 96"/>
                <a:gd name="T10" fmla="*/ 0 60000 65536"/>
                <a:gd name="T11" fmla="*/ 0 60000 65536"/>
                <a:gd name="T12" fmla="*/ 0 60000 65536"/>
                <a:gd name="T13" fmla="*/ 0 60000 65536"/>
                <a:gd name="T14" fmla="*/ 0 60000 65536"/>
                <a:gd name="T15" fmla="*/ 0 w 816"/>
                <a:gd name="T16" fmla="*/ 0 h 96"/>
                <a:gd name="T17" fmla="*/ 816 w 816"/>
                <a:gd name="T18" fmla="*/ 96 h 96"/>
              </a:gdLst>
              <a:ahLst/>
              <a:cxnLst>
                <a:cxn ang="T10">
                  <a:pos x="T0" y="T1"/>
                </a:cxn>
                <a:cxn ang="T11">
                  <a:pos x="T2" y="T3"/>
                </a:cxn>
                <a:cxn ang="T12">
                  <a:pos x="T4" y="T5"/>
                </a:cxn>
                <a:cxn ang="T13">
                  <a:pos x="T6" y="T7"/>
                </a:cxn>
                <a:cxn ang="T14">
                  <a:pos x="T8" y="T9"/>
                </a:cxn>
              </a:cxnLst>
              <a:rect l="T15" t="T16" r="T17" b="T18"/>
              <a:pathLst>
                <a:path w="816" h="96">
                  <a:moveTo>
                    <a:pt x="96" y="0"/>
                  </a:moveTo>
                  <a:lnTo>
                    <a:pt x="0" y="96"/>
                  </a:lnTo>
                  <a:lnTo>
                    <a:pt x="816" y="96"/>
                  </a:lnTo>
                  <a:lnTo>
                    <a:pt x="720" y="0"/>
                  </a:lnTo>
                  <a:lnTo>
                    <a:pt x="96" y="0"/>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00" name="Freeform 27"/>
            <p:cNvSpPr>
              <a:spLocks/>
            </p:cNvSpPr>
            <p:nvPr/>
          </p:nvSpPr>
          <p:spPr bwMode="auto">
            <a:xfrm>
              <a:off x="300" y="3168"/>
              <a:ext cx="2160" cy="240"/>
            </a:xfrm>
            <a:custGeom>
              <a:avLst/>
              <a:gdLst>
                <a:gd name="T0" fmla="*/ 0 w 2160"/>
                <a:gd name="T1" fmla="*/ 240 h 240"/>
                <a:gd name="T2" fmla="*/ 672 w 2160"/>
                <a:gd name="T3" fmla="*/ 240 h 240"/>
                <a:gd name="T4" fmla="*/ 768 w 2160"/>
                <a:gd name="T5" fmla="*/ 144 h 240"/>
                <a:gd name="T6" fmla="*/ 1392 w 2160"/>
                <a:gd name="T7" fmla="*/ 144 h 240"/>
                <a:gd name="T8" fmla="*/ 1488 w 2160"/>
                <a:gd name="T9" fmla="*/ 240 h 240"/>
                <a:gd name="T10" fmla="*/ 2160 w 2160"/>
                <a:gd name="T11" fmla="*/ 240 h 240"/>
                <a:gd name="T12" fmla="*/ 2160 w 2160"/>
                <a:gd name="T13" fmla="*/ 96 h 240"/>
                <a:gd name="T14" fmla="*/ 1536 w 2160"/>
                <a:gd name="T15" fmla="*/ 96 h 240"/>
                <a:gd name="T16" fmla="*/ 1440 w 2160"/>
                <a:gd name="T17" fmla="*/ 0 h 240"/>
                <a:gd name="T18" fmla="*/ 720 w 2160"/>
                <a:gd name="T19" fmla="*/ 0 h 240"/>
                <a:gd name="T20" fmla="*/ 624 w 2160"/>
                <a:gd name="T21" fmla="*/ 96 h 240"/>
                <a:gd name="T22" fmla="*/ 0 w 2160"/>
                <a:gd name="T23" fmla="*/ 96 h 240"/>
                <a:gd name="T24" fmla="*/ 0 w 2160"/>
                <a:gd name="T25" fmla="*/ 240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60"/>
                <a:gd name="T40" fmla="*/ 0 h 240"/>
                <a:gd name="T41" fmla="*/ 2160 w 2160"/>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60" h="240">
                  <a:moveTo>
                    <a:pt x="0" y="240"/>
                  </a:moveTo>
                  <a:lnTo>
                    <a:pt x="672" y="240"/>
                  </a:lnTo>
                  <a:lnTo>
                    <a:pt x="768" y="144"/>
                  </a:lnTo>
                  <a:lnTo>
                    <a:pt x="1392" y="144"/>
                  </a:lnTo>
                  <a:lnTo>
                    <a:pt x="1488" y="240"/>
                  </a:lnTo>
                  <a:lnTo>
                    <a:pt x="2160" y="240"/>
                  </a:lnTo>
                  <a:lnTo>
                    <a:pt x="2160" y="96"/>
                  </a:lnTo>
                  <a:lnTo>
                    <a:pt x="1536" y="96"/>
                  </a:lnTo>
                  <a:lnTo>
                    <a:pt x="1440" y="0"/>
                  </a:lnTo>
                  <a:lnTo>
                    <a:pt x="720" y="0"/>
                  </a:lnTo>
                  <a:lnTo>
                    <a:pt x="624" y="96"/>
                  </a:lnTo>
                  <a:lnTo>
                    <a:pt x="0" y="96"/>
                  </a:lnTo>
                  <a:lnTo>
                    <a:pt x="0" y="240"/>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01" name="Freeform 28"/>
            <p:cNvSpPr>
              <a:spLocks/>
            </p:cNvSpPr>
            <p:nvPr/>
          </p:nvSpPr>
          <p:spPr bwMode="auto">
            <a:xfrm>
              <a:off x="828" y="3072"/>
              <a:ext cx="1104" cy="192"/>
            </a:xfrm>
            <a:custGeom>
              <a:avLst/>
              <a:gdLst>
                <a:gd name="T0" fmla="*/ 0 w 1104"/>
                <a:gd name="T1" fmla="*/ 192 h 192"/>
                <a:gd name="T2" fmla="*/ 96 w 1104"/>
                <a:gd name="T3" fmla="*/ 192 h 192"/>
                <a:gd name="T4" fmla="*/ 192 w 1104"/>
                <a:gd name="T5" fmla="*/ 96 h 192"/>
                <a:gd name="T6" fmla="*/ 912 w 1104"/>
                <a:gd name="T7" fmla="*/ 96 h 192"/>
                <a:gd name="T8" fmla="*/ 1008 w 1104"/>
                <a:gd name="T9" fmla="*/ 192 h 192"/>
                <a:gd name="T10" fmla="*/ 1104 w 1104"/>
                <a:gd name="T11" fmla="*/ 192 h 192"/>
                <a:gd name="T12" fmla="*/ 1104 w 1104"/>
                <a:gd name="T13" fmla="*/ 96 h 192"/>
                <a:gd name="T14" fmla="*/ 1002 w 1104"/>
                <a:gd name="T15" fmla="*/ 96 h 192"/>
                <a:gd name="T16" fmla="*/ 918 w 1104"/>
                <a:gd name="T17" fmla="*/ 0 h 192"/>
                <a:gd name="T18" fmla="*/ 192 w 1104"/>
                <a:gd name="T19" fmla="*/ 0 h 192"/>
                <a:gd name="T20" fmla="*/ 96 w 1104"/>
                <a:gd name="T21" fmla="*/ 96 h 192"/>
                <a:gd name="T22" fmla="*/ 0 w 1104"/>
                <a:gd name="T23" fmla="*/ 96 h 192"/>
                <a:gd name="T24" fmla="*/ 0 w 1104"/>
                <a:gd name="T25" fmla="*/ 192 h 1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92"/>
                <a:gd name="T41" fmla="*/ 1104 w 1104"/>
                <a:gd name="T42" fmla="*/ 192 h 1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92">
                  <a:moveTo>
                    <a:pt x="0" y="192"/>
                  </a:moveTo>
                  <a:lnTo>
                    <a:pt x="96" y="192"/>
                  </a:lnTo>
                  <a:lnTo>
                    <a:pt x="192" y="96"/>
                  </a:lnTo>
                  <a:lnTo>
                    <a:pt x="912" y="96"/>
                  </a:lnTo>
                  <a:lnTo>
                    <a:pt x="1008" y="192"/>
                  </a:lnTo>
                  <a:lnTo>
                    <a:pt x="1104" y="192"/>
                  </a:lnTo>
                  <a:lnTo>
                    <a:pt x="1104" y="96"/>
                  </a:lnTo>
                  <a:lnTo>
                    <a:pt x="1002" y="96"/>
                  </a:lnTo>
                  <a:lnTo>
                    <a:pt x="918" y="0"/>
                  </a:lnTo>
                  <a:lnTo>
                    <a:pt x="192" y="0"/>
                  </a:lnTo>
                  <a:lnTo>
                    <a:pt x="96" y="96"/>
                  </a:lnTo>
                  <a:lnTo>
                    <a:pt x="0" y="96"/>
                  </a:lnTo>
                  <a:lnTo>
                    <a:pt x="0" y="192"/>
                  </a:lnTo>
                  <a:close/>
                </a:path>
              </a:pathLst>
            </a:custGeom>
            <a:solidFill>
              <a:srgbClr val="CC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02" name="Freeform 29"/>
            <p:cNvSpPr>
              <a:spLocks/>
            </p:cNvSpPr>
            <p:nvPr/>
          </p:nvSpPr>
          <p:spPr bwMode="auto">
            <a:xfrm>
              <a:off x="828" y="3024"/>
              <a:ext cx="1104" cy="144"/>
            </a:xfrm>
            <a:custGeom>
              <a:avLst/>
              <a:gdLst>
                <a:gd name="T0" fmla="*/ 0 w 1104"/>
                <a:gd name="T1" fmla="*/ 144 h 144"/>
                <a:gd name="T2" fmla="*/ 96 w 1104"/>
                <a:gd name="T3" fmla="*/ 144 h 144"/>
                <a:gd name="T4" fmla="*/ 192 w 1104"/>
                <a:gd name="T5" fmla="*/ 48 h 144"/>
                <a:gd name="T6" fmla="*/ 912 w 1104"/>
                <a:gd name="T7" fmla="*/ 48 h 144"/>
                <a:gd name="T8" fmla="*/ 1008 w 1104"/>
                <a:gd name="T9" fmla="*/ 144 h 144"/>
                <a:gd name="T10" fmla="*/ 1104 w 1104"/>
                <a:gd name="T11" fmla="*/ 144 h 144"/>
                <a:gd name="T12" fmla="*/ 1104 w 1104"/>
                <a:gd name="T13" fmla="*/ 96 h 144"/>
                <a:gd name="T14" fmla="*/ 1008 w 1104"/>
                <a:gd name="T15" fmla="*/ 96 h 144"/>
                <a:gd name="T16" fmla="*/ 912 w 1104"/>
                <a:gd name="T17" fmla="*/ 0 h 144"/>
                <a:gd name="T18" fmla="*/ 192 w 1104"/>
                <a:gd name="T19" fmla="*/ 0 h 144"/>
                <a:gd name="T20" fmla="*/ 96 w 1104"/>
                <a:gd name="T21" fmla="*/ 96 h 144"/>
                <a:gd name="T22" fmla="*/ 0 w 1104"/>
                <a:gd name="T23" fmla="*/ 96 h 144"/>
                <a:gd name="T24" fmla="*/ 0 w 1104"/>
                <a:gd name="T25" fmla="*/ 14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44"/>
                <a:gd name="T41" fmla="*/ 1104 w 1104"/>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44">
                  <a:moveTo>
                    <a:pt x="0" y="144"/>
                  </a:moveTo>
                  <a:lnTo>
                    <a:pt x="96" y="144"/>
                  </a:lnTo>
                  <a:lnTo>
                    <a:pt x="192" y="48"/>
                  </a:lnTo>
                  <a:lnTo>
                    <a:pt x="912" y="48"/>
                  </a:lnTo>
                  <a:lnTo>
                    <a:pt x="1008" y="144"/>
                  </a:lnTo>
                  <a:lnTo>
                    <a:pt x="1104" y="144"/>
                  </a:lnTo>
                  <a:lnTo>
                    <a:pt x="1104" y="96"/>
                  </a:lnTo>
                  <a:lnTo>
                    <a:pt x="1008" y="96"/>
                  </a:lnTo>
                  <a:lnTo>
                    <a:pt x="912" y="0"/>
                  </a:lnTo>
                  <a:lnTo>
                    <a:pt x="192" y="0"/>
                  </a:lnTo>
                  <a:lnTo>
                    <a:pt x="96" y="96"/>
                  </a:lnTo>
                  <a:lnTo>
                    <a:pt x="0" y="96"/>
                  </a:lnTo>
                  <a:lnTo>
                    <a:pt x="0" y="144"/>
                  </a:lnTo>
                  <a:close/>
                </a:path>
              </a:pathLst>
            </a:custGeom>
            <a:solidFill>
              <a:srgbClr val="00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03" name="Freeform 30"/>
            <p:cNvSpPr>
              <a:spLocks/>
            </p:cNvSpPr>
            <p:nvPr/>
          </p:nvSpPr>
          <p:spPr bwMode="auto">
            <a:xfrm>
              <a:off x="300" y="2880"/>
              <a:ext cx="768" cy="384"/>
            </a:xfrm>
            <a:custGeom>
              <a:avLst/>
              <a:gdLst>
                <a:gd name="T0" fmla="*/ 0 w 768"/>
                <a:gd name="T1" fmla="*/ 384 h 384"/>
                <a:gd name="T2" fmla="*/ 528 w 768"/>
                <a:gd name="T3" fmla="*/ 384 h 384"/>
                <a:gd name="T4" fmla="*/ 528 w 768"/>
                <a:gd name="T5" fmla="*/ 240 h 384"/>
                <a:gd name="T6" fmla="*/ 624 w 768"/>
                <a:gd name="T7" fmla="*/ 240 h 384"/>
                <a:gd name="T8" fmla="*/ 720 w 768"/>
                <a:gd name="T9" fmla="*/ 144 h 384"/>
                <a:gd name="T10" fmla="*/ 768 w 768"/>
                <a:gd name="T11" fmla="*/ 144 h 384"/>
                <a:gd name="T12" fmla="*/ 768 w 768"/>
                <a:gd name="T13" fmla="*/ 0 h 384"/>
                <a:gd name="T14" fmla="*/ 720 w 768"/>
                <a:gd name="T15" fmla="*/ 0 h 384"/>
                <a:gd name="T16" fmla="*/ 576 w 768"/>
                <a:gd name="T17" fmla="*/ 144 h 384"/>
                <a:gd name="T18" fmla="*/ 432 w 768"/>
                <a:gd name="T19" fmla="*/ 144 h 384"/>
                <a:gd name="T20" fmla="*/ 432 w 768"/>
                <a:gd name="T21" fmla="*/ 288 h 384"/>
                <a:gd name="T22" fmla="*/ 0 w 768"/>
                <a:gd name="T23" fmla="*/ 288 h 384"/>
                <a:gd name="T24" fmla="*/ 0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0" y="384"/>
                  </a:moveTo>
                  <a:lnTo>
                    <a:pt x="528" y="384"/>
                  </a:lnTo>
                  <a:lnTo>
                    <a:pt x="528" y="240"/>
                  </a:lnTo>
                  <a:lnTo>
                    <a:pt x="624" y="240"/>
                  </a:lnTo>
                  <a:lnTo>
                    <a:pt x="720" y="144"/>
                  </a:lnTo>
                  <a:lnTo>
                    <a:pt x="768" y="144"/>
                  </a:lnTo>
                  <a:lnTo>
                    <a:pt x="768" y="0"/>
                  </a:lnTo>
                  <a:lnTo>
                    <a:pt x="720" y="0"/>
                  </a:lnTo>
                  <a:lnTo>
                    <a:pt x="576" y="144"/>
                  </a:lnTo>
                  <a:lnTo>
                    <a:pt x="432" y="144"/>
                  </a:lnTo>
                  <a:lnTo>
                    <a:pt x="432" y="288"/>
                  </a:lnTo>
                  <a:lnTo>
                    <a:pt x="0" y="288"/>
                  </a:lnTo>
                  <a:lnTo>
                    <a:pt x="0"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04" name="Freeform 31"/>
            <p:cNvSpPr>
              <a:spLocks/>
            </p:cNvSpPr>
            <p:nvPr/>
          </p:nvSpPr>
          <p:spPr bwMode="auto">
            <a:xfrm>
              <a:off x="1692" y="2880"/>
              <a:ext cx="768" cy="384"/>
            </a:xfrm>
            <a:custGeom>
              <a:avLst/>
              <a:gdLst>
                <a:gd name="T0" fmla="*/ 768 w 768"/>
                <a:gd name="T1" fmla="*/ 384 h 384"/>
                <a:gd name="T2" fmla="*/ 240 w 768"/>
                <a:gd name="T3" fmla="*/ 384 h 384"/>
                <a:gd name="T4" fmla="*/ 240 w 768"/>
                <a:gd name="T5" fmla="*/ 240 h 384"/>
                <a:gd name="T6" fmla="*/ 144 w 768"/>
                <a:gd name="T7" fmla="*/ 240 h 384"/>
                <a:gd name="T8" fmla="*/ 48 w 768"/>
                <a:gd name="T9" fmla="*/ 144 h 384"/>
                <a:gd name="T10" fmla="*/ 0 w 768"/>
                <a:gd name="T11" fmla="*/ 144 h 384"/>
                <a:gd name="T12" fmla="*/ 0 w 768"/>
                <a:gd name="T13" fmla="*/ 0 h 384"/>
                <a:gd name="T14" fmla="*/ 48 w 768"/>
                <a:gd name="T15" fmla="*/ 0 h 384"/>
                <a:gd name="T16" fmla="*/ 192 w 768"/>
                <a:gd name="T17" fmla="*/ 144 h 384"/>
                <a:gd name="T18" fmla="*/ 330 w 768"/>
                <a:gd name="T19" fmla="*/ 144 h 384"/>
                <a:gd name="T20" fmla="*/ 330 w 768"/>
                <a:gd name="T21" fmla="*/ 288 h 384"/>
                <a:gd name="T22" fmla="*/ 768 w 768"/>
                <a:gd name="T23" fmla="*/ 288 h 384"/>
                <a:gd name="T24" fmla="*/ 768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768" y="384"/>
                  </a:moveTo>
                  <a:lnTo>
                    <a:pt x="240" y="384"/>
                  </a:lnTo>
                  <a:lnTo>
                    <a:pt x="240" y="240"/>
                  </a:lnTo>
                  <a:lnTo>
                    <a:pt x="144" y="240"/>
                  </a:lnTo>
                  <a:lnTo>
                    <a:pt x="48" y="144"/>
                  </a:lnTo>
                  <a:lnTo>
                    <a:pt x="0" y="144"/>
                  </a:lnTo>
                  <a:lnTo>
                    <a:pt x="0" y="0"/>
                  </a:lnTo>
                  <a:lnTo>
                    <a:pt x="48" y="0"/>
                  </a:lnTo>
                  <a:lnTo>
                    <a:pt x="192" y="144"/>
                  </a:lnTo>
                  <a:lnTo>
                    <a:pt x="330" y="144"/>
                  </a:lnTo>
                  <a:lnTo>
                    <a:pt x="330" y="288"/>
                  </a:lnTo>
                  <a:lnTo>
                    <a:pt x="768" y="288"/>
                  </a:lnTo>
                  <a:lnTo>
                    <a:pt x="768"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905" name="Freeform 32"/>
            <p:cNvSpPr>
              <a:spLocks/>
            </p:cNvSpPr>
            <p:nvPr/>
          </p:nvSpPr>
          <p:spPr bwMode="auto">
            <a:xfrm>
              <a:off x="300" y="2736"/>
              <a:ext cx="2160" cy="432"/>
            </a:xfrm>
            <a:custGeom>
              <a:avLst/>
              <a:gdLst>
                <a:gd name="T0" fmla="*/ 0 w 2160"/>
                <a:gd name="T1" fmla="*/ 432 h 432"/>
                <a:gd name="T2" fmla="*/ 432 w 2160"/>
                <a:gd name="T3" fmla="*/ 432 h 432"/>
                <a:gd name="T4" fmla="*/ 432 w 2160"/>
                <a:gd name="T5" fmla="*/ 288 h 432"/>
                <a:gd name="T6" fmla="*/ 576 w 2160"/>
                <a:gd name="T7" fmla="*/ 288 h 432"/>
                <a:gd name="T8" fmla="*/ 720 w 2160"/>
                <a:gd name="T9" fmla="*/ 144 h 432"/>
                <a:gd name="T10" fmla="*/ 768 w 2160"/>
                <a:gd name="T11" fmla="*/ 144 h 432"/>
                <a:gd name="T12" fmla="*/ 768 w 2160"/>
                <a:gd name="T13" fmla="*/ 288 h 432"/>
                <a:gd name="T14" fmla="*/ 768 w 2160"/>
                <a:gd name="T15" fmla="*/ 336 h 432"/>
                <a:gd name="T16" fmla="*/ 768 w 2160"/>
                <a:gd name="T17" fmla="*/ 384 h 432"/>
                <a:gd name="T18" fmla="*/ 1392 w 2160"/>
                <a:gd name="T19" fmla="*/ 384 h 432"/>
                <a:gd name="T20" fmla="*/ 1392 w 2160"/>
                <a:gd name="T21" fmla="*/ 144 h 432"/>
                <a:gd name="T22" fmla="*/ 1440 w 2160"/>
                <a:gd name="T23" fmla="*/ 144 h 432"/>
                <a:gd name="T24" fmla="*/ 1584 w 2160"/>
                <a:gd name="T25" fmla="*/ 288 h 432"/>
                <a:gd name="T26" fmla="*/ 1728 w 2160"/>
                <a:gd name="T27" fmla="*/ 288 h 432"/>
                <a:gd name="T28" fmla="*/ 1728 w 2160"/>
                <a:gd name="T29" fmla="*/ 432 h 432"/>
                <a:gd name="T30" fmla="*/ 2160 w 2160"/>
                <a:gd name="T31" fmla="*/ 432 h 432"/>
                <a:gd name="T32" fmla="*/ 2160 w 2160"/>
                <a:gd name="T33" fmla="*/ 240 h 432"/>
                <a:gd name="T34" fmla="*/ 1824 w 2160"/>
                <a:gd name="T35" fmla="*/ 240 h 432"/>
                <a:gd name="T36" fmla="*/ 1824 w 2160"/>
                <a:gd name="T37" fmla="*/ 144 h 432"/>
                <a:gd name="T38" fmla="*/ 1632 w 2160"/>
                <a:gd name="T39" fmla="*/ 144 h 432"/>
                <a:gd name="T40" fmla="*/ 1488 w 2160"/>
                <a:gd name="T41" fmla="*/ 0 h 432"/>
                <a:gd name="T42" fmla="*/ 1248 w 2160"/>
                <a:gd name="T43" fmla="*/ 0 h 432"/>
                <a:gd name="T44" fmla="*/ 1248 w 2160"/>
                <a:gd name="T45" fmla="*/ 192 h 432"/>
                <a:gd name="T46" fmla="*/ 912 w 2160"/>
                <a:gd name="T47" fmla="*/ 192 h 432"/>
                <a:gd name="T48" fmla="*/ 912 w 2160"/>
                <a:gd name="T49" fmla="*/ 0 h 432"/>
                <a:gd name="T50" fmla="*/ 672 w 2160"/>
                <a:gd name="T51" fmla="*/ 0 h 432"/>
                <a:gd name="T52" fmla="*/ 528 w 2160"/>
                <a:gd name="T53" fmla="*/ 144 h 432"/>
                <a:gd name="T54" fmla="*/ 336 w 2160"/>
                <a:gd name="T55" fmla="*/ 144 h 432"/>
                <a:gd name="T56" fmla="*/ 336 w 2160"/>
                <a:gd name="T57" fmla="*/ 240 h 432"/>
                <a:gd name="T58" fmla="*/ 0 w 2160"/>
                <a:gd name="T59" fmla="*/ 240 h 432"/>
                <a:gd name="T60" fmla="*/ 0 w 2160"/>
                <a:gd name="T61" fmla="*/ 432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60"/>
                <a:gd name="T94" fmla="*/ 0 h 432"/>
                <a:gd name="T95" fmla="*/ 2160 w 2160"/>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60" h="432">
                  <a:moveTo>
                    <a:pt x="0" y="432"/>
                  </a:moveTo>
                  <a:lnTo>
                    <a:pt x="432" y="432"/>
                  </a:lnTo>
                  <a:lnTo>
                    <a:pt x="432" y="288"/>
                  </a:lnTo>
                  <a:lnTo>
                    <a:pt x="576" y="288"/>
                  </a:lnTo>
                  <a:lnTo>
                    <a:pt x="720" y="144"/>
                  </a:lnTo>
                  <a:lnTo>
                    <a:pt x="768" y="144"/>
                  </a:lnTo>
                  <a:lnTo>
                    <a:pt x="768" y="288"/>
                  </a:lnTo>
                  <a:lnTo>
                    <a:pt x="768" y="336"/>
                  </a:lnTo>
                  <a:lnTo>
                    <a:pt x="768" y="384"/>
                  </a:lnTo>
                  <a:lnTo>
                    <a:pt x="1392" y="384"/>
                  </a:lnTo>
                  <a:lnTo>
                    <a:pt x="1392" y="144"/>
                  </a:lnTo>
                  <a:lnTo>
                    <a:pt x="1440" y="144"/>
                  </a:lnTo>
                  <a:lnTo>
                    <a:pt x="1584" y="288"/>
                  </a:lnTo>
                  <a:lnTo>
                    <a:pt x="1728" y="288"/>
                  </a:lnTo>
                  <a:lnTo>
                    <a:pt x="1728" y="432"/>
                  </a:lnTo>
                  <a:lnTo>
                    <a:pt x="2160" y="432"/>
                  </a:lnTo>
                  <a:lnTo>
                    <a:pt x="2160" y="240"/>
                  </a:lnTo>
                  <a:lnTo>
                    <a:pt x="1824" y="240"/>
                  </a:lnTo>
                  <a:lnTo>
                    <a:pt x="1824" y="144"/>
                  </a:lnTo>
                  <a:lnTo>
                    <a:pt x="1632" y="144"/>
                  </a:lnTo>
                  <a:lnTo>
                    <a:pt x="1488" y="0"/>
                  </a:lnTo>
                  <a:lnTo>
                    <a:pt x="1248" y="0"/>
                  </a:lnTo>
                  <a:lnTo>
                    <a:pt x="1248" y="192"/>
                  </a:lnTo>
                  <a:lnTo>
                    <a:pt x="912" y="192"/>
                  </a:lnTo>
                  <a:lnTo>
                    <a:pt x="912" y="0"/>
                  </a:lnTo>
                  <a:lnTo>
                    <a:pt x="672" y="0"/>
                  </a:lnTo>
                  <a:lnTo>
                    <a:pt x="528" y="144"/>
                  </a:lnTo>
                  <a:lnTo>
                    <a:pt x="336" y="144"/>
                  </a:lnTo>
                  <a:lnTo>
                    <a:pt x="336" y="240"/>
                  </a:lnTo>
                  <a:lnTo>
                    <a:pt x="0" y="240"/>
                  </a:lnTo>
                  <a:lnTo>
                    <a:pt x="0" y="432"/>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632861" name="Rectangle 1059"/>
          <p:cNvSpPr>
            <a:spLocks noChangeArrowheads="1"/>
          </p:cNvSpPr>
          <p:nvPr/>
        </p:nvSpPr>
        <p:spPr bwMode="auto">
          <a:xfrm rot="10800000">
            <a:off x="4264025" y="1824038"/>
            <a:ext cx="3779838" cy="14446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192" name="Rectangle 1059"/>
          <p:cNvSpPr>
            <a:spLocks noChangeArrowheads="1"/>
          </p:cNvSpPr>
          <p:nvPr/>
        </p:nvSpPr>
        <p:spPr bwMode="auto">
          <a:xfrm rot="10800000">
            <a:off x="6238875" y="1963738"/>
            <a:ext cx="798513" cy="49212"/>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63" name="Rectangle 1060"/>
          <p:cNvSpPr>
            <a:spLocks noChangeArrowheads="1"/>
          </p:cNvSpPr>
          <p:nvPr/>
        </p:nvSpPr>
        <p:spPr bwMode="auto">
          <a:xfrm>
            <a:off x="7853363" y="2119313"/>
            <a:ext cx="533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TFT</a:t>
            </a:r>
          </a:p>
        </p:txBody>
      </p:sp>
      <p:sp>
        <p:nvSpPr>
          <p:cNvPr id="632864" name="Rectangle 1060"/>
          <p:cNvSpPr>
            <a:spLocks noChangeArrowheads="1"/>
          </p:cNvSpPr>
          <p:nvPr/>
        </p:nvSpPr>
        <p:spPr bwMode="auto">
          <a:xfrm>
            <a:off x="8029575" y="1489075"/>
            <a:ext cx="100647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タンデム型</a:t>
            </a:r>
            <a:endPar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白色</a:t>
            </a:r>
            <a:endPar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有機</a:t>
            </a:r>
            <a:r>
              <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EL</a:t>
            </a:r>
          </a:p>
        </p:txBody>
      </p:sp>
      <p:sp>
        <p:nvSpPr>
          <p:cNvPr id="195" name="Rectangle 1059"/>
          <p:cNvSpPr>
            <a:spLocks noChangeArrowheads="1"/>
          </p:cNvSpPr>
          <p:nvPr/>
        </p:nvSpPr>
        <p:spPr bwMode="auto">
          <a:xfrm rot="10800000">
            <a:off x="4267200" y="1490663"/>
            <a:ext cx="3779838" cy="49212"/>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66" name="Rectangle 1059"/>
          <p:cNvSpPr>
            <a:spLocks noChangeArrowheads="1"/>
          </p:cNvSpPr>
          <p:nvPr/>
        </p:nvSpPr>
        <p:spPr bwMode="auto">
          <a:xfrm rot="10800000">
            <a:off x="4365625" y="2035175"/>
            <a:ext cx="798513" cy="7143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67" name="Rectangle 1059"/>
          <p:cNvSpPr>
            <a:spLocks noChangeArrowheads="1"/>
          </p:cNvSpPr>
          <p:nvPr/>
        </p:nvSpPr>
        <p:spPr bwMode="auto">
          <a:xfrm rot="10800000">
            <a:off x="5307013" y="2035175"/>
            <a:ext cx="798512" cy="71438"/>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68" name="Rectangle 1059"/>
          <p:cNvSpPr>
            <a:spLocks noChangeArrowheads="1"/>
          </p:cNvSpPr>
          <p:nvPr/>
        </p:nvSpPr>
        <p:spPr bwMode="auto">
          <a:xfrm rot="10800000">
            <a:off x="6235700" y="2035175"/>
            <a:ext cx="798513" cy="7143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69" name="Rectangle 1060"/>
          <p:cNvSpPr>
            <a:spLocks noChangeArrowheads="1"/>
          </p:cNvSpPr>
          <p:nvPr/>
        </p:nvSpPr>
        <p:spPr bwMode="auto">
          <a:xfrm>
            <a:off x="3851275" y="1146175"/>
            <a:ext cx="17986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RGB</a:t>
            </a:r>
            <a:r>
              <a:rPr kumimoji="1" lang="ja-JP" altLang="en-US"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カラーフィルター</a:t>
            </a:r>
            <a:endPar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70" name="Rectangle 1060"/>
          <p:cNvSpPr>
            <a:spLocks noChangeArrowheads="1"/>
          </p:cNvSpPr>
          <p:nvPr/>
        </p:nvSpPr>
        <p:spPr bwMode="auto">
          <a:xfrm>
            <a:off x="179388" y="806450"/>
            <a:ext cx="3848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小型 </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(5</a:t>
            </a: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10”)</a:t>
            </a: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サムスン</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LG</a:t>
            </a:r>
            <a:endPar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sp>
        <p:nvSpPr>
          <p:cNvPr id="632871" name="Rectangle 1060"/>
          <p:cNvSpPr>
            <a:spLocks noChangeArrowheads="1"/>
          </p:cNvSpPr>
          <p:nvPr/>
        </p:nvSpPr>
        <p:spPr bwMode="auto">
          <a:xfrm>
            <a:off x="4916488" y="806450"/>
            <a:ext cx="289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大型 </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(55</a:t>
            </a: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77”)</a:t>
            </a:r>
            <a:r>
              <a:rPr kumimoji="1" lang="ja-JP" altLang="en-US"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4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LG</a:t>
            </a:r>
            <a:endPar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endParaRPr>
          </a:p>
        </p:txBody>
      </p:sp>
      <p:grpSp>
        <p:nvGrpSpPr>
          <p:cNvPr id="632872" name="Group 23"/>
          <p:cNvGrpSpPr>
            <a:grpSpLocks/>
          </p:cNvGrpSpPr>
          <p:nvPr/>
        </p:nvGrpSpPr>
        <p:grpSpPr bwMode="auto">
          <a:xfrm>
            <a:off x="7200900" y="2160588"/>
            <a:ext cx="722313" cy="223837"/>
            <a:chOff x="300" y="2736"/>
            <a:chExt cx="2160" cy="672"/>
          </a:xfrm>
        </p:grpSpPr>
        <p:sp>
          <p:nvSpPr>
            <p:cNvPr id="632892" name="Freeform 26"/>
            <p:cNvSpPr>
              <a:spLocks/>
            </p:cNvSpPr>
            <p:nvPr/>
          </p:nvSpPr>
          <p:spPr bwMode="auto">
            <a:xfrm>
              <a:off x="972" y="3312"/>
              <a:ext cx="816" cy="96"/>
            </a:xfrm>
            <a:custGeom>
              <a:avLst/>
              <a:gdLst>
                <a:gd name="T0" fmla="*/ 96 w 816"/>
                <a:gd name="T1" fmla="*/ 0 h 96"/>
                <a:gd name="T2" fmla="*/ 0 w 816"/>
                <a:gd name="T3" fmla="*/ 96 h 96"/>
                <a:gd name="T4" fmla="*/ 816 w 816"/>
                <a:gd name="T5" fmla="*/ 96 h 96"/>
                <a:gd name="T6" fmla="*/ 720 w 816"/>
                <a:gd name="T7" fmla="*/ 0 h 96"/>
                <a:gd name="T8" fmla="*/ 96 w 816"/>
                <a:gd name="T9" fmla="*/ 0 h 96"/>
                <a:gd name="T10" fmla="*/ 0 60000 65536"/>
                <a:gd name="T11" fmla="*/ 0 60000 65536"/>
                <a:gd name="T12" fmla="*/ 0 60000 65536"/>
                <a:gd name="T13" fmla="*/ 0 60000 65536"/>
                <a:gd name="T14" fmla="*/ 0 60000 65536"/>
                <a:gd name="T15" fmla="*/ 0 w 816"/>
                <a:gd name="T16" fmla="*/ 0 h 96"/>
                <a:gd name="T17" fmla="*/ 816 w 816"/>
                <a:gd name="T18" fmla="*/ 96 h 96"/>
              </a:gdLst>
              <a:ahLst/>
              <a:cxnLst>
                <a:cxn ang="T10">
                  <a:pos x="T0" y="T1"/>
                </a:cxn>
                <a:cxn ang="T11">
                  <a:pos x="T2" y="T3"/>
                </a:cxn>
                <a:cxn ang="T12">
                  <a:pos x="T4" y="T5"/>
                </a:cxn>
                <a:cxn ang="T13">
                  <a:pos x="T6" y="T7"/>
                </a:cxn>
                <a:cxn ang="T14">
                  <a:pos x="T8" y="T9"/>
                </a:cxn>
              </a:cxnLst>
              <a:rect l="T15" t="T16" r="T17" b="T18"/>
              <a:pathLst>
                <a:path w="816" h="96">
                  <a:moveTo>
                    <a:pt x="96" y="0"/>
                  </a:moveTo>
                  <a:lnTo>
                    <a:pt x="0" y="96"/>
                  </a:lnTo>
                  <a:lnTo>
                    <a:pt x="816" y="96"/>
                  </a:lnTo>
                  <a:lnTo>
                    <a:pt x="720" y="0"/>
                  </a:lnTo>
                  <a:lnTo>
                    <a:pt x="96" y="0"/>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893" name="Freeform 27"/>
            <p:cNvSpPr>
              <a:spLocks/>
            </p:cNvSpPr>
            <p:nvPr/>
          </p:nvSpPr>
          <p:spPr bwMode="auto">
            <a:xfrm>
              <a:off x="300" y="3168"/>
              <a:ext cx="2160" cy="240"/>
            </a:xfrm>
            <a:custGeom>
              <a:avLst/>
              <a:gdLst>
                <a:gd name="T0" fmla="*/ 0 w 2160"/>
                <a:gd name="T1" fmla="*/ 240 h 240"/>
                <a:gd name="T2" fmla="*/ 672 w 2160"/>
                <a:gd name="T3" fmla="*/ 240 h 240"/>
                <a:gd name="T4" fmla="*/ 768 w 2160"/>
                <a:gd name="T5" fmla="*/ 144 h 240"/>
                <a:gd name="T6" fmla="*/ 1392 w 2160"/>
                <a:gd name="T7" fmla="*/ 144 h 240"/>
                <a:gd name="T8" fmla="*/ 1488 w 2160"/>
                <a:gd name="T9" fmla="*/ 240 h 240"/>
                <a:gd name="T10" fmla="*/ 2160 w 2160"/>
                <a:gd name="T11" fmla="*/ 240 h 240"/>
                <a:gd name="T12" fmla="*/ 2160 w 2160"/>
                <a:gd name="T13" fmla="*/ 96 h 240"/>
                <a:gd name="T14" fmla="*/ 1536 w 2160"/>
                <a:gd name="T15" fmla="*/ 96 h 240"/>
                <a:gd name="T16" fmla="*/ 1440 w 2160"/>
                <a:gd name="T17" fmla="*/ 0 h 240"/>
                <a:gd name="T18" fmla="*/ 720 w 2160"/>
                <a:gd name="T19" fmla="*/ 0 h 240"/>
                <a:gd name="T20" fmla="*/ 624 w 2160"/>
                <a:gd name="T21" fmla="*/ 96 h 240"/>
                <a:gd name="T22" fmla="*/ 0 w 2160"/>
                <a:gd name="T23" fmla="*/ 96 h 240"/>
                <a:gd name="T24" fmla="*/ 0 w 2160"/>
                <a:gd name="T25" fmla="*/ 240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60"/>
                <a:gd name="T40" fmla="*/ 0 h 240"/>
                <a:gd name="T41" fmla="*/ 2160 w 2160"/>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60" h="240">
                  <a:moveTo>
                    <a:pt x="0" y="240"/>
                  </a:moveTo>
                  <a:lnTo>
                    <a:pt x="672" y="240"/>
                  </a:lnTo>
                  <a:lnTo>
                    <a:pt x="768" y="144"/>
                  </a:lnTo>
                  <a:lnTo>
                    <a:pt x="1392" y="144"/>
                  </a:lnTo>
                  <a:lnTo>
                    <a:pt x="1488" y="240"/>
                  </a:lnTo>
                  <a:lnTo>
                    <a:pt x="2160" y="240"/>
                  </a:lnTo>
                  <a:lnTo>
                    <a:pt x="2160" y="96"/>
                  </a:lnTo>
                  <a:lnTo>
                    <a:pt x="1536" y="96"/>
                  </a:lnTo>
                  <a:lnTo>
                    <a:pt x="1440" y="0"/>
                  </a:lnTo>
                  <a:lnTo>
                    <a:pt x="720" y="0"/>
                  </a:lnTo>
                  <a:lnTo>
                    <a:pt x="624" y="96"/>
                  </a:lnTo>
                  <a:lnTo>
                    <a:pt x="0" y="96"/>
                  </a:lnTo>
                  <a:lnTo>
                    <a:pt x="0" y="240"/>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894" name="Freeform 28"/>
            <p:cNvSpPr>
              <a:spLocks/>
            </p:cNvSpPr>
            <p:nvPr/>
          </p:nvSpPr>
          <p:spPr bwMode="auto">
            <a:xfrm>
              <a:off x="828" y="3072"/>
              <a:ext cx="1104" cy="192"/>
            </a:xfrm>
            <a:custGeom>
              <a:avLst/>
              <a:gdLst>
                <a:gd name="T0" fmla="*/ 0 w 1104"/>
                <a:gd name="T1" fmla="*/ 192 h 192"/>
                <a:gd name="T2" fmla="*/ 96 w 1104"/>
                <a:gd name="T3" fmla="*/ 192 h 192"/>
                <a:gd name="T4" fmla="*/ 192 w 1104"/>
                <a:gd name="T5" fmla="*/ 96 h 192"/>
                <a:gd name="T6" fmla="*/ 912 w 1104"/>
                <a:gd name="T7" fmla="*/ 96 h 192"/>
                <a:gd name="T8" fmla="*/ 1008 w 1104"/>
                <a:gd name="T9" fmla="*/ 192 h 192"/>
                <a:gd name="T10" fmla="*/ 1104 w 1104"/>
                <a:gd name="T11" fmla="*/ 192 h 192"/>
                <a:gd name="T12" fmla="*/ 1104 w 1104"/>
                <a:gd name="T13" fmla="*/ 96 h 192"/>
                <a:gd name="T14" fmla="*/ 1002 w 1104"/>
                <a:gd name="T15" fmla="*/ 96 h 192"/>
                <a:gd name="T16" fmla="*/ 918 w 1104"/>
                <a:gd name="T17" fmla="*/ 0 h 192"/>
                <a:gd name="T18" fmla="*/ 192 w 1104"/>
                <a:gd name="T19" fmla="*/ 0 h 192"/>
                <a:gd name="T20" fmla="*/ 96 w 1104"/>
                <a:gd name="T21" fmla="*/ 96 h 192"/>
                <a:gd name="T22" fmla="*/ 0 w 1104"/>
                <a:gd name="T23" fmla="*/ 96 h 192"/>
                <a:gd name="T24" fmla="*/ 0 w 1104"/>
                <a:gd name="T25" fmla="*/ 192 h 1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92"/>
                <a:gd name="T41" fmla="*/ 1104 w 1104"/>
                <a:gd name="T42" fmla="*/ 192 h 1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92">
                  <a:moveTo>
                    <a:pt x="0" y="192"/>
                  </a:moveTo>
                  <a:lnTo>
                    <a:pt x="96" y="192"/>
                  </a:lnTo>
                  <a:lnTo>
                    <a:pt x="192" y="96"/>
                  </a:lnTo>
                  <a:lnTo>
                    <a:pt x="912" y="96"/>
                  </a:lnTo>
                  <a:lnTo>
                    <a:pt x="1008" y="192"/>
                  </a:lnTo>
                  <a:lnTo>
                    <a:pt x="1104" y="192"/>
                  </a:lnTo>
                  <a:lnTo>
                    <a:pt x="1104" y="96"/>
                  </a:lnTo>
                  <a:lnTo>
                    <a:pt x="1002" y="96"/>
                  </a:lnTo>
                  <a:lnTo>
                    <a:pt x="918" y="0"/>
                  </a:lnTo>
                  <a:lnTo>
                    <a:pt x="192" y="0"/>
                  </a:lnTo>
                  <a:lnTo>
                    <a:pt x="96" y="96"/>
                  </a:lnTo>
                  <a:lnTo>
                    <a:pt x="0" y="96"/>
                  </a:lnTo>
                  <a:lnTo>
                    <a:pt x="0" y="192"/>
                  </a:lnTo>
                  <a:close/>
                </a:path>
              </a:pathLst>
            </a:custGeom>
            <a:solidFill>
              <a:srgbClr val="CC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895" name="Freeform 29"/>
            <p:cNvSpPr>
              <a:spLocks/>
            </p:cNvSpPr>
            <p:nvPr/>
          </p:nvSpPr>
          <p:spPr bwMode="auto">
            <a:xfrm>
              <a:off x="828" y="3024"/>
              <a:ext cx="1104" cy="144"/>
            </a:xfrm>
            <a:custGeom>
              <a:avLst/>
              <a:gdLst>
                <a:gd name="T0" fmla="*/ 0 w 1104"/>
                <a:gd name="T1" fmla="*/ 144 h 144"/>
                <a:gd name="T2" fmla="*/ 96 w 1104"/>
                <a:gd name="T3" fmla="*/ 144 h 144"/>
                <a:gd name="T4" fmla="*/ 192 w 1104"/>
                <a:gd name="T5" fmla="*/ 48 h 144"/>
                <a:gd name="T6" fmla="*/ 912 w 1104"/>
                <a:gd name="T7" fmla="*/ 48 h 144"/>
                <a:gd name="T8" fmla="*/ 1008 w 1104"/>
                <a:gd name="T9" fmla="*/ 144 h 144"/>
                <a:gd name="T10" fmla="*/ 1104 w 1104"/>
                <a:gd name="T11" fmla="*/ 144 h 144"/>
                <a:gd name="T12" fmla="*/ 1104 w 1104"/>
                <a:gd name="T13" fmla="*/ 96 h 144"/>
                <a:gd name="T14" fmla="*/ 1008 w 1104"/>
                <a:gd name="T15" fmla="*/ 96 h 144"/>
                <a:gd name="T16" fmla="*/ 912 w 1104"/>
                <a:gd name="T17" fmla="*/ 0 h 144"/>
                <a:gd name="T18" fmla="*/ 192 w 1104"/>
                <a:gd name="T19" fmla="*/ 0 h 144"/>
                <a:gd name="T20" fmla="*/ 96 w 1104"/>
                <a:gd name="T21" fmla="*/ 96 h 144"/>
                <a:gd name="T22" fmla="*/ 0 w 1104"/>
                <a:gd name="T23" fmla="*/ 96 h 144"/>
                <a:gd name="T24" fmla="*/ 0 w 1104"/>
                <a:gd name="T25" fmla="*/ 14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4"/>
                <a:gd name="T40" fmla="*/ 0 h 144"/>
                <a:gd name="T41" fmla="*/ 1104 w 1104"/>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4" h="144">
                  <a:moveTo>
                    <a:pt x="0" y="144"/>
                  </a:moveTo>
                  <a:lnTo>
                    <a:pt x="96" y="144"/>
                  </a:lnTo>
                  <a:lnTo>
                    <a:pt x="192" y="48"/>
                  </a:lnTo>
                  <a:lnTo>
                    <a:pt x="912" y="48"/>
                  </a:lnTo>
                  <a:lnTo>
                    <a:pt x="1008" y="144"/>
                  </a:lnTo>
                  <a:lnTo>
                    <a:pt x="1104" y="144"/>
                  </a:lnTo>
                  <a:lnTo>
                    <a:pt x="1104" y="96"/>
                  </a:lnTo>
                  <a:lnTo>
                    <a:pt x="1008" y="96"/>
                  </a:lnTo>
                  <a:lnTo>
                    <a:pt x="912" y="0"/>
                  </a:lnTo>
                  <a:lnTo>
                    <a:pt x="192" y="0"/>
                  </a:lnTo>
                  <a:lnTo>
                    <a:pt x="96" y="96"/>
                  </a:lnTo>
                  <a:lnTo>
                    <a:pt x="0" y="96"/>
                  </a:lnTo>
                  <a:lnTo>
                    <a:pt x="0" y="144"/>
                  </a:lnTo>
                  <a:close/>
                </a:path>
              </a:pathLst>
            </a:custGeom>
            <a:solidFill>
              <a:srgbClr val="00FFFF"/>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896" name="Freeform 30"/>
            <p:cNvSpPr>
              <a:spLocks/>
            </p:cNvSpPr>
            <p:nvPr/>
          </p:nvSpPr>
          <p:spPr bwMode="auto">
            <a:xfrm>
              <a:off x="300" y="2880"/>
              <a:ext cx="768" cy="384"/>
            </a:xfrm>
            <a:custGeom>
              <a:avLst/>
              <a:gdLst>
                <a:gd name="T0" fmla="*/ 0 w 768"/>
                <a:gd name="T1" fmla="*/ 384 h 384"/>
                <a:gd name="T2" fmla="*/ 528 w 768"/>
                <a:gd name="T3" fmla="*/ 384 h 384"/>
                <a:gd name="T4" fmla="*/ 528 w 768"/>
                <a:gd name="T5" fmla="*/ 240 h 384"/>
                <a:gd name="T6" fmla="*/ 624 w 768"/>
                <a:gd name="T7" fmla="*/ 240 h 384"/>
                <a:gd name="T8" fmla="*/ 720 w 768"/>
                <a:gd name="T9" fmla="*/ 144 h 384"/>
                <a:gd name="T10" fmla="*/ 768 w 768"/>
                <a:gd name="T11" fmla="*/ 144 h 384"/>
                <a:gd name="T12" fmla="*/ 768 w 768"/>
                <a:gd name="T13" fmla="*/ 0 h 384"/>
                <a:gd name="T14" fmla="*/ 720 w 768"/>
                <a:gd name="T15" fmla="*/ 0 h 384"/>
                <a:gd name="T16" fmla="*/ 576 w 768"/>
                <a:gd name="T17" fmla="*/ 144 h 384"/>
                <a:gd name="T18" fmla="*/ 432 w 768"/>
                <a:gd name="T19" fmla="*/ 144 h 384"/>
                <a:gd name="T20" fmla="*/ 432 w 768"/>
                <a:gd name="T21" fmla="*/ 288 h 384"/>
                <a:gd name="T22" fmla="*/ 0 w 768"/>
                <a:gd name="T23" fmla="*/ 288 h 384"/>
                <a:gd name="T24" fmla="*/ 0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0" y="384"/>
                  </a:moveTo>
                  <a:lnTo>
                    <a:pt x="528" y="384"/>
                  </a:lnTo>
                  <a:lnTo>
                    <a:pt x="528" y="240"/>
                  </a:lnTo>
                  <a:lnTo>
                    <a:pt x="624" y="240"/>
                  </a:lnTo>
                  <a:lnTo>
                    <a:pt x="720" y="144"/>
                  </a:lnTo>
                  <a:lnTo>
                    <a:pt x="768" y="144"/>
                  </a:lnTo>
                  <a:lnTo>
                    <a:pt x="768" y="0"/>
                  </a:lnTo>
                  <a:lnTo>
                    <a:pt x="720" y="0"/>
                  </a:lnTo>
                  <a:lnTo>
                    <a:pt x="576" y="144"/>
                  </a:lnTo>
                  <a:lnTo>
                    <a:pt x="432" y="144"/>
                  </a:lnTo>
                  <a:lnTo>
                    <a:pt x="432" y="288"/>
                  </a:lnTo>
                  <a:lnTo>
                    <a:pt x="0" y="288"/>
                  </a:lnTo>
                  <a:lnTo>
                    <a:pt x="0"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897" name="Freeform 31"/>
            <p:cNvSpPr>
              <a:spLocks/>
            </p:cNvSpPr>
            <p:nvPr/>
          </p:nvSpPr>
          <p:spPr bwMode="auto">
            <a:xfrm>
              <a:off x="1692" y="2880"/>
              <a:ext cx="768" cy="384"/>
            </a:xfrm>
            <a:custGeom>
              <a:avLst/>
              <a:gdLst>
                <a:gd name="T0" fmla="*/ 768 w 768"/>
                <a:gd name="T1" fmla="*/ 384 h 384"/>
                <a:gd name="T2" fmla="*/ 240 w 768"/>
                <a:gd name="T3" fmla="*/ 384 h 384"/>
                <a:gd name="T4" fmla="*/ 240 w 768"/>
                <a:gd name="T5" fmla="*/ 240 h 384"/>
                <a:gd name="T6" fmla="*/ 144 w 768"/>
                <a:gd name="T7" fmla="*/ 240 h 384"/>
                <a:gd name="T8" fmla="*/ 48 w 768"/>
                <a:gd name="T9" fmla="*/ 144 h 384"/>
                <a:gd name="T10" fmla="*/ 0 w 768"/>
                <a:gd name="T11" fmla="*/ 144 h 384"/>
                <a:gd name="T12" fmla="*/ 0 w 768"/>
                <a:gd name="T13" fmla="*/ 0 h 384"/>
                <a:gd name="T14" fmla="*/ 48 w 768"/>
                <a:gd name="T15" fmla="*/ 0 h 384"/>
                <a:gd name="T16" fmla="*/ 192 w 768"/>
                <a:gd name="T17" fmla="*/ 144 h 384"/>
                <a:gd name="T18" fmla="*/ 330 w 768"/>
                <a:gd name="T19" fmla="*/ 144 h 384"/>
                <a:gd name="T20" fmla="*/ 330 w 768"/>
                <a:gd name="T21" fmla="*/ 288 h 384"/>
                <a:gd name="T22" fmla="*/ 768 w 768"/>
                <a:gd name="T23" fmla="*/ 288 h 384"/>
                <a:gd name="T24" fmla="*/ 768 w 768"/>
                <a:gd name="T25" fmla="*/ 384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8"/>
                <a:gd name="T40" fmla="*/ 0 h 384"/>
                <a:gd name="T41" fmla="*/ 768 w 768"/>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8" h="384">
                  <a:moveTo>
                    <a:pt x="768" y="384"/>
                  </a:moveTo>
                  <a:lnTo>
                    <a:pt x="240" y="384"/>
                  </a:lnTo>
                  <a:lnTo>
                    <a:pt x="240" y="240"/>
                  </a:lnTo>
                  <a:lnTo>
                    <a:pt x="144" y="240"/>
                  </a:lnTo>
                  <a:lnTo>
                    <a:pt x="48" y="144"/>
                  </a:lnTo>
                  <a:lnTo>
                    <a:pt x="0" y="144"/>
                  </a:lnTo>
                  <a:lnTo>
                    <a:pt x="0" y="0"/>
                  </a:lnTo>
                  <a:lnTo>
                    <a:pt x="48" y="0"/>
                  </a:lnTo>
                  <a:lnTo>
                    <a:pt x="192" y="144"/>
                  </a:lnTo>
                  <a:lnTo>
                    <a:pt x="330" y="144"/>
                  </a:lnTo>
                  <a:lnTo>
                    <a:pt x="330" y="288"/>
                  </a:lnTo>
                  <a:lnTo>
                    <a:pt x="768" y="288"/>
                  </a:lnTo>
                  <a:lnTo>
                    <a:pt x="768" y="384"/>
                  </a:lnTo>
                  <a:close/>
                </a:path>
              </a:pathLst>
            </a:custGeom>
            <a:solidFill>
              <a:srgbClr val="C0C0C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sp>
          <p:nvSpPr>
            <p:cNvPr id="632898" name="Freeform 32"/>
            <p:cNvSpPr>
              <a:spLocks/>
            </p:cNvSpPr>
            <p:nvPr/>
          </p:nvSpPr>
          <p:spPr bwMode="auto">
            <a:xfrm>
              <a:off x="300" y="2736"/>
              <a:ext cx="2160" cy="432"/>
            </a:xfrm>
            <a:custGeom>
              <a:avLst/>
              <a:gdLst>
                <a:gd name="T0" fmla="*/ 0 w 2160"/>
                <a:gd name="T1" fmla="*/ 432 h 432"/>
                <a:gd name="T2" fmla="*/ 432 w 2160"/>
                <a:gd name="T3" fmla="*/ 432 h 432"/>
                <a:gd name="T4" fmla="*/ 432 w 2160"/>
                <a:gd name="T5" fmla="*/ 288 h 432"/>
                <a:gd name="T6" fmla="*/ 576 w 2160"/>
                <a:gd name="T7" fmla="*/ 288 h 432"/>
                <a:gd name="T8" fmla="*/ 720 w 2160"/>
                <a:gd name="T9" fmla="*/ 144 h 432"/>
                <a:gd name="T10" fmla="*/ 768 w 2160"/>
                <a:gd name="T11" fmla="*/ 144 h 432"/>
                <a:gd name="T12" fmla="*/ 768 w 2160"/>
                <a:gd name="T13" fmla="*/ 288 h 432"/>
                <a:gd name="T14" fmla="*/ 768 w 2160"/>
                <a:gd name="T15" fmla="*/ 336 h 432"/>
                <a:gd name="T16" fmla="*/ 768 w 2160"/>
                <a:gd name="T17" fmla="*/ 384 h 432"/>
                <a:gd name="T18" fmla="*/ 1392 w 2160"/>
                <a:gd name="T19" fmla="*/ 384 h 432"/>
                <a:gd name="T20" fmla="*/ 1392 w 2160"/>
                <a:gd name="T21" fmla="*/ 144 h 432"/>
                <a:gd name="T22" fmla="*/ 1440 w 2160"/>
                <a:gd name="T23" fmla="*/ 144 h 432"/>
                <a:gd name="T24" fmla="*/ 1584 w 2160"/>
                <a:gd name="T25" fmla="*/ 288 h 432"/>
                <a:gd name="T26" fmla="*/ 1728 w 2160"/>
                <a:gd name="T27" fmla="*/ 288 h 432"/>
                <a:gd name="T28" fmla="*/ 1728 w 2160"/>
                <a:gd name="T29" fmla="*/ 432 h 432"/>
                <a:gd name="T30" fmla="*/ 2160 w 2160"/>
                <a:gd name="T31" fmla="*/ 432 h 432"/>
                <a:gd name="T32" fmla="*/ 2160 w 2160"/>
                <a:gd name="T33" fmla="*/ 240 h 432"/>
                <a:gd name="T34" fmla="*/ 1824 w 2160"/>
                <a:gd name="T35" fmla="*/ 240 h 432"/>
                <a:gd name="T36" fmla="*/ 1824 w 2160"/>
                <a:gd name="T37" fmla="*/ 144 h 432"/>
                <a:gd name="T38" fmla="*/ 1632 w 2160"/>
                <a:gd name="T39" fmla="*/ 144 h 432"/>
                <a:gd name="T40" fmla="*/ 1488 w 2160"/>
                <a:gd name="T41" fmla="*/ 0 h 432"/>
                <a:gd name="T42" fmla="*/ 1248 w 2160"/>
                <a:gd name="T43" fmla="*/ 0 h 432"/>
                <a:gd name="T44" fmla="*/ 1248 w 2160"/>
                <a:gd name="T45" fmla="*/ 192 h 432"/>
                <a:gd name="T46" fmla="*/ 912 w 2160"/>
                <a:gd name="T47" fmla="*/ 192 h 432"/>
                <a:gd name="T48" fmla="*/ 912 w 2160"/>
                <a:gd name="T49" fmla="*/ 0 h 432"/>
                <a:gd name="T50" fmla="*/ 672 w 2160"/>
                <a:gd name="T51" fmla="*/ 0 h 432"/>
                <a:gd name="T52" fmla="*/ 528 w 2160"/>
                <a:gd name="T53" fmla="*/ 144 h 432"/>
                <a:gd name="T54" fmla="*/ 336 w 2160"/>
                <a:gd name="T55" fmla="*/ 144 h 432"/>
                <a:gd name="T56" fmla="*/ 336 w 2160"/>
                <a:gd name="T57" fmla="*/ 240 h 432"/>
                <a:gd name="T58" fmla="*/ 0 w 2160"/>
                <a:gd name="T59" fmla="*/ 240 h 432"/>
                <a:gd name="T60" fmla="*/ 0 w 2160"/>
                <a:gd name="T61" fmla="*/ 432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60"/>
                <a:gd name="T94" fmla="*/ 0 h 432"/>
                <a:gd name="T95" fmla="*/ 2160 w 2160"/>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60" h="432">
                  <a:moveTo>
                    <a:pt x="0" y="432"/>
                  </a:moveTo>
                  <a:lnTo>
                    <a:pt x="432" y="432"/>
                  </a:lnTo>
                  <a:lnTo>
                    <a:pt x="432" y="288"/>
                  </a:lnTo>
                  <a:lnTo>
                    <a:pt x="576" y="288"/>
                  </a:lnTo>
                  <a:lnTo>
                    <a:pt x="720" y="144"/>
                  </a:lnTo>
                  <a:lnTo>
                    <a:pt x="768" y="144"/>
                  </a:lnTo>
                  <a:lnTo>
                    <a:pt x="768" y="288"/>
                  </a:lnTo>
                  <a:lnTo>
                    <a:pt x="768" y="336"/>
                  </a:lnTo>
                  <a:lnTo>
                    <a:pt x="768" y="384"/>
                  </a:lnTo>
                  <a:lnTo>
                    <a:pt x="1392" y="384"/>
                  </a:lnTo>
                  <a:lnTo>
                    <a:pt x="1392" y="144"/>
                  </a:lnTo>
                  <a:lnTo>
                    <a:pt x="1440" y="144"/>
                  </a:lnTo>
                  <a:lnTo>
                    <a:pt x="1584" y="288"/>
                  </a:lnTo>
                  <a:lnTo>
                    <a:pt x="1728" y="288"/>
                  </a:lnTo>
                  <a:lnTo>
                    <a:pt x="1728" y="432"/>
                  </a:lnTo>
                  <a:lnTo>
                    <a:pt x="2160" y="432"/>
                  </a:lnTo>
                  <a:lnTo>
                    <a:pt x="2160" y="240"/>
                  </a:lnTo>
                  <a:lnTo>
                    <a:pt x="1824" y="240"/>
                  </a:lnTo>
                  <a:lnTo>
                    <a:pt x="1824" y="144"/>
                  </a:lnTo>
                  <a:lnTo>
                    <a:pt x="1632" y="144"/>
                  </a:lnTo>
                  <a:lnTo>
                    <a:pt x="1488" y="0"/>
                  </a:lnTo>
                  <a:lnTo>
                    <a:pt x="1248" y="0"/>
                  </a:lnTo>
                  <a:lnTo>
                    <a:pt x="1248" y="192"/>
                  </a:lnTo>
                  <a:lnTo>
                    <a:pt x="912" y="192"/>
                  </a:lnTo>
                  <a:lnTo>
                    <a:pt x="912" y="0"/>
                  </a:lnTo>
                  <a:lnTo>
                    <a:pt x="672" y="0"/>
                  </a:lnTo>
                  <a:lnTo>
                    <a:pt x="528" y="144"/>
                  </a:lnTo>
                  <a:lnTo>
                    <a:pt x="336" y="144"/>
                  </a:lnTo>
                  <a:lnTo>
                    <a:pt x="336" y="240"/>
                  </a:lnTo>
                  <a:lnTo>
                    <a:pt x="0" y="240"/>
                  </a:lnTo>
                  <a:lnTo>
                    <a:pt x="0" y="432"/>
                  </a:lnTo>
                  <a:close/>
                </a:path>
              </a:pathLst>
            </a:custGeom>
            <a:solidFill>
              <a:srgbClr val="FF6600"/>
            </a:solidFill>
            <a:ln w="9525">
              <a:solidFill>
                <a:schemeClr val="tx1"/>
              </a:solidFill>
              <a:round/>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en-US" sz="24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p:txBody>
        </p:sp>
      </p:grpSp>
      <p:sp>
        <p:nvSpPr>
          <p:cNvPr id="210" name="Rectangle 1059"/>
          <p:cNvSpPr>
            <a:spLocks noChangeArrowheads="1"/>
          </p:cNvSpPr>
          <p:nvPr/>
        </p:nvSpPr>
        <p:spPr bwMode="auto">
          <a:xfrm rot="10800000">
            <a:off x="7164388" y="1963738"/>
            <a:ext cx="798512" cy="49212"/>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74" name="Rectangle 1059"/>
          <p:cNvSpPr>
            <a:spLocks noChangeArrowheads="1"/>
          </p:cNvSpPr>
          <p:nvPr/>
        </p:nvSpPr>
        <p:spPr bwMode="auto">
          <a:xfrm rot="10800000">
            <a:off x="4327525" y="2389188"/>
            <a:ext cx="3646488" cy="304800"/>
          </a:xfrm>
          <a:prstGeom prst="rect">
            <a:avLst/>
          </a:prstGeom>
          <a:solidFill>
            <a:srgbClr val="CCFFFF"/>
          </a:solidFill>
          <a:ln w="9525">
            <a:solidFill>
              <a:schemeClr val="tx1"/>
            </a:solidFill>
            <a:miter lim="800000"/>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75" name="Rectangle 1060"/>
          <p:cNvSpPr>
            <a:spLocks noChangeArrowheads="1"/>
          </p:cNvSpPr>
          <p:nvPr/>
        </p:nvSpPr>
        <p:spPr bwMode="auto">
          <a:xfrm>
            <a:off x="5459413" y="2373313"/>
            <a:ext cx="542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基板</a:t>
            </a:r>
            <a:endPar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76" name="Rectangle 1060"/>
          <p:cNvSpPr>
            <a:spLocks noChangeArrowheads="1"/>
          </p:cNvSpPr>
          <p:nvPr/>
        </p:nvSpPr>
        <p:spPr bwMode="auto">
          <a:xfrm>
            <a:off x="7308850" y="1220788"/>
            <a:ext cx="542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rPr>
              <a:t>白色</a:t>
            </a:r>
            <a:endParaRPr kumimoji="1" lang="en-US"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632877" name="Rectangle 1060"/>
          <p:cNvSpPr>
            <a:spLocks noChangeArrowheads="1"/>
          </p:cNvSpPr>
          <p:nvPr/>
        </p:nvSpPr>
        <p:spPr bwMode="auto">
          <a:xfrm>
            <a:off x="107950" y="2754313"/>
            <a:ext cx="3810000" cy="132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LTPS TFT </a:t>
            </a:r>
            <a:r>
              <a:rPr kumimoji="1" lang="ja-JP" altLang="en-US"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 </a:t>
            </a:r>
            <a:r>
              <a:rPr kumimoji="1" lang="ja-JP" altLang="en-US"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大面積化困難 </a:t>
            </a: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(G6)</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RGB OLED: </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作製 難しい</a:t>
            </a:r>
            <a:endPar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効率、輝度  </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良</a:t>
            </a:r>
            <a:endPar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色域　　　　  </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良</a:t>
            </a:r>
          </a:p>
        </p:txBody>
      </p:sp>
      <p:sp>
        <p:nvSpPr>
          <p:cNvPr id="632878" name="Rectangle 1060"/>
          <p:cNvSpPr>
            <a:spLocks noChangeArrowheads="1"/>
          </p:cNvSpPr>
          <p:nvPr/>
        </p:nvSpPr>
        <p:spPr bwMode="auto">
          <a:xfrm>
            <a:off x="4140200" y="2754313"/>
            <a:ext cx="5087938" cy="132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IGZO TFT : </a:t>
            </a:r>
            <a:r>
              <a:rPr kumimoji="1" lang="ja-JP" altLang="en-US"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大面積化</a:t>
            </a: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OK</a:t>
            </a:r>
            <a:r>
              <a:rPr kumimoji="1" lang="ja-JP" altLang="en-US"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a:t>
            </a: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(G8</a:t>
            </a:r>
            <a:r>
              <a:rPr kumimoji="1" lang="en-US" altLang="ja-JP" sz="16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 1,200</a:t>
            </a:r>
            <a:r>
              <a:rPr kumimoji="1" lang="en-US" altLang="ja-JP" sz="16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sym typeface="Symbol" panose="05050102010706020507" pitchFamily="18" charset="2"/>
              </a:rPr>
              <a:t></a:t>
            </a:r>
            <a:r>
              <a:rPr kumimoji="1" lang="en-US" altLang="ja-JP" sz="1600" b="0"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2,200mm</a:t>
            </a:r>
            <a:r>
              <a:rPr kumimoji="1" lang="en-US" altLang="ja-JP" sz="1600" b="0" i="0" u="none" strike="noStrike" kern="1200" cap="none" spc="0" normalizeH="0" baseline="3000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2</a:t>
            </a: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WOLED    : </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作製容易 </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(G8</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を</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2</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分割</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効率、輝度 </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悪</a:t>
            </a:r>
            <a:endPar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色域　　　　 </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 </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良</a:t>
            </a:r>
          </a:p>
        </p:txBody>
      </p:sp>
      <p:sp>
        <p:nvSpPr>
          <p:cNvPr id="216" name="Rectangle 1059"/>
          <p:cNvSpPr>
            <a:spLocks noChangeArrowheads="1"/>
          </p:cNvSpPr>
          <p:nvPr/>
        </p:nvSpPr>
        <p:spPr bwMode="auto">
          <a:xfrm rot="10800000">
            <a:off x="5048250" y="1989138"/>
            <a:ext cx="46038" cy="323850"/>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217" name="Rectangle 1059"/>
          <p:cNvSpPr>
            <a:spLocks noChangeArrowheads="1"/>
          </p:cNvSpPr>
          <p:nvPr/>
        </p:nvSpPr>
        <p:spPr bwMode="auto">
          <a:xfrm rot="10800000">
            <a:off x="5988050" y="1989138"/>
            <a:ext cx="46038" cy="323850"/>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218" name="Rectangle 1059"/>
          <p:cNvSpPr>
            <a:spLocks noChangeArrowheads="1"/>
          </p:cNvSpPr>
          <p:nvPr/>
        </p:nvSpPr>
        <p:spPr bwMode="auto">
          <a:xfrm rot="10800000">
            <a:off x="6918325" y="1989138"/>
            <a:ext cx="46038" cy="323850"/>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219" name="Rectangle 1059"/>
          <p:cNvSpPr>
            <a:spLocks noChangeArrowheads="1"/>
          </p:cNvSpPr>
          <p:nvPr/>
        </p:nvSpPr>
        <p:spPr bwMode="auto">
          <a:xfrm rot="10800000">
            <a:off x="7842250" y="1987550"/>
            <a:ext cx="46038" cy="323850"/>
          </a:xfrm>
          <a:prstGeom prst="rect">
            <a:avLst/>
          </a:prstGeom>
          <a:solidFill>
            <a:schemeClr val="bg1">
              <a:lumMod val="65000"/>
            </a:schemeClr>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400" b="1" i="0" u="none" strike="noStrike" kern="1200" cap="none" spc="0" normalizeH="0" baseline="0" noProof="0">
              <a:ln>
                <a:noFill/>
              </a:ln>
              <a:solidFill>
                <a:srgbClr val="0000FF"/>
              </a:solidFill>
              <a:effectLst/>
              <a:uLnTx/>
              <a:uFillTx/>
              <a:latin typeface="Times New Roman" panose="02020603050405020304" pitchFamily="18" charset="0"/>
              <a:ea typeface="ＭＳ Ｐゴシック" panose="020B0600070205080204" pitchFamily="50" charset="-128"/>
              <a:cs typeface="+mn-cs"/>
            </a:endParaRPr>
          </a:p>
        </p:txBody>
      </p:sp>
      <p:sp>
        <p:nvSpPr>
          <p:cNvPr id="220" name="フリーフォーム 219"/>
          <p:cNvSpPr/>
          <p:nvPr/>
        </p:nvSpPr>
        <p:spPr>
          <a:xfrm>
            <a:off x="4087813" y="1376363"/>
            <a:ext cx="257175" cy="692150"/>
          </a:xfrm>
          <a:custGeom>
            <a:avLst/>
            <a:gdLst>
              <a:gd name="connsiteX0" fmla="*/ 248351 w 765726"/>
              <a:gd name="connsiteY0" fmla="*/ 0 h 838606"/>
              <a:gd name="connsiteX1" fmla="*/ 19751 w 765726"/>
              <a:gd name="connsiteY1" fmla="*/ 548640 h 838606"/>
              <a:gd name="connsiteX2" fmla="*/ 697931 w 765726"/>
              <a:gd name="connsiteY2" fmla="*/ 792480 h 838606"/>
              <a:gd name="connsiteX3" fmla="*/ 705551 w 765726"/>
              <a:gd name="connsiteY3" fmla="*/ 838200 h 838606"/>
              <a:gd name="connsiteX0" fmla="*/ 259294 w 763923"/>
              <a:gd name="connsiteY0" fmla="*/ 0 h 926759"/>
              <a:gd name="connsiteX1" fmla="*/ 17948 w 763923"/>
              <a:gd name="connsiteY1" fmla="*/ 636793 h 926759"/>
              <a:gd name="connsiteX2" fmla="*/ 696128 w 763923"/>
              <a:gd name="connsiteY2" fmla="*/ 880633 h 926759"/>
              <a:gd name="connsiteX3" fmla="*/ 703748 w 763923"/>
              <a:gd name="connsiteY3" fmla="*/ 926353 h 926759"/>
              <a:gd name="connsiteX0" fmla="*/ 244545 w 696628"/>
              <a:gd name="connsiteY0" fmla="*/ 0 h 926394"/>
              <a:gd name="connsiteX1" fmla="*/ 3199 w 696628"/>
              <a:gd name="connsiteY1" fmla="*/ 636793 h 926394"/>
              <a:gd name="connsiteX2" fmla="*/ 388243 w 696628"/>
              <a:gd name="connsiteY2" fmla="*/ 851249 h 926394"/>
              <a:gd name="connsiteX3" fmla="*/ 688999 w 696628"/>
              <a:gd name="connsiteY3" fmla="*/ 926353 h 926394"/>
              <a:gd name="connsiteX0" fmla="*/ 244545 w 646998"/>
              <a:gd name="connsiteY0" fmla="*/ 0 h 861399"/>
              <a:gd name="connsiteX1" fmla="*/ 3199 w 646998"/>
              <a:gd name="connsiteY1" fmla="*/ 636793 h 861399"/>
              <a:gd name="connsiteX2" fmla="*/ 388243 w 646998"/>
              <a:gd name="connsiteY2" fmla="*/ 851249 h 861399"/>
              <a:gd name="connsiteX3" fmla="*/ 638019 w 646998"/>
              <a:gd name="connsiteY3" fmla="*/ 828405 h 861399"/>
              <a:gd name="connsiteX0" fmla="*/ 244545 w 671761"/>
              <a:gd name="connsiteY0" fmla="*/ 0 h 874364"/>
              <a:gd name="connsiteX1" fmla="*/ 3199 w 671761"/>
              <a:gd name="connsiteY1" fmla="*/ 636793 h 874364"/>
              <a:gd name="connsiteX2" fmla="*/ 388243 w 671761"/>
              <a:gd name="connsiteY2" fmla="*/ 851249 h 874364"/>
              <a:gd name="connsiteX3" fmla="*/ 663510 w 671761"/>
              <a:gd name="connsiteY3" fmla="*/ 867584 h 874364"/>
              <a:gd name="connsiteX0" fmla="*/ 72858 w 499005"/>
              <a:gd name="connsiteY0" fmla="*/ 0 h 873097"/>
              <a:gd name="connsiteX1" fmla="*/ 73669 w 499005"/>
              <a:gd name="connsiteY1" fmla="*/ 656382 h 873097"/>
              <a:gd name="connsiteX2" fmla="*/ 216556 w 499005"/>
              <a:gd name="connsiteY2" fmla="*/ 851249 h 873097"/>
              <a:gd name="connsiteX3" fmla="*/ 491823 w 499005"/>
              <a:gd name="connsiteY3" fmla="*/ 867584 h 873097"/>
              <a:gd name="connsiteX0" fmla="*/ 22799 w 448948"/>
              <a:gd name="connsiteY0" fmla="*/ 0 h 873096"/>
              <a:gd name="connsiteX1" fmla="*/ 23610 w 448948"/>
              <a:gd name="connsiteY1" fmla="*/ 656382 h 873096"/>
              <a:gd name="connsiteX2" fmla="*/ 166497 w 448948"/>
              <a:gd name="connsiteY2" fmla="*/ 851249 h 873096"/>
              <a:gd name="connsiteX3" fmla="*/ 441764 w 448948"/>
              <a:gd name="connsiteY3" fmla="*/ 867584 h 873096"/>
              <a:gd name="connsiteX0" fmla="*/ 22799 w 448946"/>
              <a:gd name="connsiteY0" fmla="*/ 0 h 892366"/>
              <a:gd name="connsiteX1" fmla="*/ 23610 w 448946"/>
              <a:gd name="connsiteY1" fmla="*/ 656382 h 892366"/>
              <a:gd name="connsiteX2" fmla="*/ 166497 w 448946"/>
              <a:gd name="connsiteY2" fmla="*/ 851249 h 892366"/>
              <a:gd name="connsiteX3" fmla="*/ 441764 w 448946"/>
              <a:gd name="connsiteY3" fmla="*/ 892141 h 892366"/>
            </a:gdLst>
            <a:ahLst/>
            <a:cxnLst>
              <a:cxn ang="0">
                <a:pos x="connsiteX0" y="connsiteY0"/>
              </a:cxn>
              <a:cxn ang="0">
                <a:pos x="connsiteX1" y="connsiteY1"/>
              </a:cxn>
              <a:cxn ang="0">
                <a:pos x="connsiteX2" y="connsiteY2"/>
              </a:cxn>
              <a:cxn ang="0">
                <a:pos x="connsiteX3" y="connsiteY3"/>
              </a:cxn>
            </a:cxnLst>
            <a:rect l="l" t="t" r="r" b="b"/>
            <a:pathLst>
              <a:path w="448946" h="892366">
                <a:moveTo>
                  <a:pt x="22799" y="0"/>
                </a:moveTo>
                <a:cubicBezTo>
                  <a:pt x="-14261" y="355202"/>
                  <a:pt x="-340" y="514507"/>
                  <a:pt x="23610" y="656382"/>
                </a:cubicBezTo>
                <a:cubicBezTo>
                  <a:pt x="47560" y="798257"/>
                  <a:pt x="96805" y="811956"/>
                  <a:pt x="166497" y="851249"/>
                </a:cubicBezTo>
                <a:cubicBezTo>
                  <a:pt x="236189" y="890542"/>
                  <a:pt x="495104" y="893411"/>
                  <a:pt x="441764" y="892141"/>
                </a:cubicBezTo>
              </a:path>
            </a:pathLst>
          </a:custGeom>
          <a:noFill/>
          <a:ln>
            <a:solidFill>
              <a:schemeClr val="tx1"/>
            </a:solidFill>
            <a:tailEnd type="arrow"/>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FFFF"/>
              </a:solidFill>
              <a:effectLst/>
              <a:uLnTx/>
              <a:uFillTx/>
              <a:latin typeface="Times New Roman"/>
              <a:ea typeface="ＭＳ Ｐゴシック"/>
              <a:cs typeface="+mn-cs"/>
            </a:endParaRPr>
          </a:p>
        </p:txBody>
      </p:sp>
      <p:sp>
        <p:nvSpPr>
          <p:cNvPr id="632884" name="Rectangle 1060"/>
          <p:cNvSpPr>
            <a:spLocks noChangeArrowheads="1"/>
          </p:cNvSpPr>
          <p:nvPr/>
        </p:nvSpPr>
        <p:spPr bwMode="auto">
          <a:xfrm>
            <a:off x="546100" y="-1046163"/>
            <a:ext cx="27257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RGB</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三色塗り分け方式</a:t>
            </a:r>
            <a:endPar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低温多結晶</a:t>
            </a: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Si TFT</a:t>
            </a:r>
          </a:p>
        </p:txBody>
      </p:sp>
      <p:sp>
        <p:nvSpPr>
          <p:cNvPr id="632885" name="Rectangle 1060"/>
          <p:cNvSpPr>
            <a:spLocks noChangeArrowheads="1"/>
          </p:cNvSpPr>
          <p:nvPr/>
        </p:nvSpPr>
        <p:spPr bwMode="auto">
          <a:xfrm>
            <a:off x="4999038" y="-1112838"/>
            <a:ext cx="2889250"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タンデム白色</a:t>
            </a: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OLED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W+RGB</a:t>
            </a:r>
            <a:r>
              <a:rPr kumimoji="1" lang="ja-JP" altLang="en-US" sz="2000" b="1"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50" charset="-128"/>
                <a:cs typeface="+mn-cs"/>
              </a:rPr>
              <a:t>カラーフィルター</a:t>
            </a:r>
            <a:b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br>
            <a:r>
              <a:rPr kumimoji="1" lang="en-US" altLang="ja-JP" sz="20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mn-cs"/>
              </a:rPr>
              <a:t>IGZO TFT</a:t>
            </a:r>
          </a:p>
        </p:txBody>
      </p:sp>
      <p:sp>
        <p:nvSpPr>
          <p:cNvPr id="632886" name="正方形/長方形 14"/>
          <p:cNvSpPr>
            <a:spLocks noChangeArrowheads="1"/>
          </p:cNvSpPr>
          <p:nvPr/>
        </p:nvSpPr>
        <p:spPr bwMode="auto">
          <a:xfrm>
            <a:off x="33338" y="4032250"/>
            <a:ext cx="25590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GALAXY Note Edge</a:t>
            </a:r>
          </a:p>
        </p:txBody>
      </p:sp>
      <p:pic>
        <p:nvPicPr>
          <p:cNvPr id="632887" name="図 1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28675" y="4389438"/>
            <a:ext cx="1376363"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2888" name="Text Box 1027"/>
          <p:cNvSpPr txBox="1">
            <a:spLocks noChangeArrowheads="1"/>
          </p:cNvSpPr>
          <p:nvPr/>
        </p:nvSpPr>
        <p:spPr bwMode="auto">
          <a:xfrm>
            <a:off x="2455863" y="3903663"/>
            <a:ext cx="173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Nexus</a:t>
            </a:r>
            <a:r>
              <a:rPr kumimoji="1" lang="ja-JP" altLang="en-US"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6</a:t>
            </a:r>
            <a:endParaRPr kumimoji="1" lang="ja-JP" altLang="en-US"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pic>
        <p:nvPicPr>
          <p:cNvPr id="632889" name="図 18"/>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247900" y="4194175"/>
            <a:ext cx="1473200" cy="2684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2890" name="正方形/長方形 35"/>
          <p:cNvSpPr>
            <a:spLocks noChangeArrowheads="1"/>
          </p:cNvSpPr>
          <p:nvPr/>
        </p:nvSpPr>
        <p:spPr bwMode="auto">
          <a:xfrm>
            <a:off x="-100013" y="5472113"/>
            <a:ext cx="2965451"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LG G Watch R</a:t>
            </a:r>
          </a:p>
        </p:txBody>
      </p:sp>
      <p:sp>
        <p:nvSpPr>
          <p:cNvPr id="632891" name="Text Box 13"/>
          <p:cNvSpPr txBox="1">
            <a:spLocks noChangeArrowheads="1"/>
          </p:cNvSpPr>
          <p:nvPr/>
        </p:nvSpPr>
        <p:spPr bwMode="auto">
          <a:xfrm>
            <a:off x="7375525" y="6416675"/>
            <a:ext cx="19097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55” </a:t>
            </a:r>
            <a:r>
              <a:rPr kumimoji="1" lang="ja-JP" altLang="en-US" sz="1800" b="1"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有機</a:t>
            </a:r>
            <a:r>
              <a:rPr kumimoji="1" lang="en-US" altLang="ja-JP" sz="1800" b="1"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p>
        </p:txBody>
      </p:sp>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まとめにかえて</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 「アモルファス酸化物半導体 </a:t>
            </a:r>
            <a:r>
              <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eaLnBrk="1" fontAlgn="auto" hangingPunct="1">
              <a:lnSpc>
                <a:spcPct val="120000"/>
              </a:lnSpc>
              <a:spcBef>
                <a:spcPts val="0"/>
              </a:spcBef>
              <a:spcAft>
                <a:spcPts val="0"/>
              </a:spcAf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欲しい材料の物性から構造を設計する</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39068679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内容</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a:t>
            </a:r>
            <a:r>
              <a:rPr kumimoji="1" lang="ja-JP" altLang="en-US" sz="200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「アモルファス酸化物半導体 </a:t>
            </a:r>
            <a:r>
              <a:rPr kumimoji="1" lang="en-US" altLang="ja-JP" sz="200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eaLnBrk="1" fontAlgn="auto" hangingPunct="1">
              <a:lnSpc>
                <a:spcPct val="120000"/>
              </a:lnSpc>
              <a:spcBef>
                <a:spcPts val="0"/>
              </a:spcBef>
              <a:spcAft>
                <a:spcPts val="0"/>
              </a:spcAf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欲しい材料の物性から構造を設計する</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3195730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lvl="0" eaLnBrk="1" hangingPunct="1">
              <a:defRPr/>
            </a:pPr>
            <a:r>
              <a:rPr lang="en-US" altLang="ja-JP" sz="3600" b="1" kern="0" dirty="0">
                <a:solidFill>
                  <a:srgbClr val="0000FF"/>
                </a:solidFill>
                <a:latin typeface="Times New Roman" panose="02020603050405020304" pitchFamily="18" charset="0"/>
                <a:cs typeface="Times New Roman" panose="02020603050405020304" pitchFamily="18" charset="0"/>
              </a:rPr>
              <a:t>COVID-19</a:t>
            </a:r>
            <a:r>
              <a:rPr lang="ja-JP" altLang="en-US" sz="3600" b="1" kern="0" dirty="0">
                <a:solidFill>
                  <a:srgbClr val="0000FF"/>
                </a:solidFill>
                <a:latin typeface="Times New Roman" panose="02020603050405020304" pitchFamily="18" charset="0"/>
                <a:cs typeface="Times New Roman" panose="02020603050405020304" pitchFamily="18" charset="0"/>
              </a:rPr>
              <a:t>による罹病判定</a:t>
            </a:r>
            <a:endParaRPr lang="ja-JP" altLang="en-US" sz="3600" kern="0" dirty="0">
              <a:solidFill>
                <a:srgbClr val="000000"/>
              </a:solidFill>
              <a:latin typeface="Times New Roman" panose="02020603050405020304" pitchFamily="18" charset="0"/>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617984"/>
            <a:ext cx="8999984" cy="5835352"/>
          </a:xfrm>
          <a:prstGeom prst="rect">
            <a:avLst/>
          </a:prstGeom>
          <a:noFill/>
          <a:ln>
            <a:noFill/>
          </a:ln>
          <a:effectLst/>
        </p:spPr>
        <p:txBody>
          <a:bodyPr>
            <a:normAutofit fontScale="70000" lnSpcReduction="20000"/>
          </a:bodyPr>
          <a:lstStyle/>
          <a:p>
            <a:pPr>
              <a:lnSpc>
                <a:spcPct val="120000"/>
              </a:lnSpc>
              <a:defRPr/>
            </a:pP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前提：</a:t>
            </a: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a:lnSpc>
                <a:spcPct val="120000"/>
              </a:lnSpc>
              <a:defRPr/>
            </a:pP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COVID-19</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に感染している割合：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0.002</a:t>
            </a:r>
          </a:p>
          <a:p>
            <a:pPr lvl="0">
              <a:lnSpc>
                <a:spcPct val="120000"/>
              </a:lnSpc>
              <a:defRPr/>
            </a:pPr>
            <a:r>
              <a:rPr lang="en-US" altLang="ja-JP" sz="1400" i="1"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2020/5/16 YAHOO!</a:t>
            </a:r>
            <a:r>
              <a:rPr lang="ja-JP" altLang="en-US" sz="1400" i="1"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ニュース</a:t>
            </a:r>
            <a:r>
              <a:rPr lang="ja-JP" altLang="en-US" sz="1400" i="1" dirty="0"/>
              <a:t>歪んだ日本の</a:t>
            </a:r>
            <a:r>
              <a:rPr lang="en-US" altLang="ja-JP" sz="1400" i="1" dirty="0"/>
              <a:t>PCR</a:t>
            </a:r>
            <a:r>
              <a:rPr lang="ja-JP" altLang="en-US" sz="1400" i="1" dirty="0"/>
              <a:t>検査信仰、死者・感染者が少ないのには理由がある</a:t>
            </a:r>
            <a:r>
              <a:rPr lang="en-US" altLang="ja-JP" sz="1400" i="1"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https://headlines.yahoo.co.jp/article?a=20200516-00072596-gendaibiz-soci&amp;p=3</a:t>
            </a:r>
            <a:br>
              <a:rPr lang="en-US" altLang="ja-JP" sz="1400" i="1"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b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感度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病気にかかっている人が    検診を受けると、</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80%</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最大</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の確率で陽性と判定される。</a:t>
            </a: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特異度</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病気にかかっていない人が検診を受けると、</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90%</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の確率で陰性と判定される。</a:t>
            </a: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10000</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人の集団を考える</a:t>
            </a: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感染者数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20</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人</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ja-JP" altLang="en-US" b="1"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入院する必要のある人数</a:t>
            </a:r>
            <a:endParaRPr lang="en-US" altLang="ja-JP" b="1"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非感染者数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9980</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人</a:t>
            </a: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b="1" dirty="0">
                <a:solidFill>
                  <a:srgbClr val="FF0000"/>
                </a:solidFill>
                <a:latin typeface="Times New Roman" panose="02020603050405020304" pitchFamily="18" charset="0"/>
                <a:ea typeface="ＭＳ Ｐゴシック" panose="020B0600070205080204" pitchFamily="50" charset="-128"/>
                <a:cs typeface="Times New Roman" panose="02020603050405020304" pitchFamily="18" charset="0"/>
              </a:rPr>
              <a:t>（１） </a:t>
            </a:r>
            <a:r>
              <a:rPr lang="en-US" altLang="ja-JP" b="1" dirty="0">
                <a:solidFill>
                  <a:srgbClr val="FF0000"/>
                </a:solidFill>
                <a:latin typeface="Times New Roman" panose="02020603050405020304" pitchFamily="18" charset="0"/>
                <a:ea typeface="ＭＳ Ｐゴシック" panose="020B0600070205080204" pitchFamily="50" charset="-128"/>
                <a:cs typeface="Times New Roman" panose="02020603050405020304" pitchFamily="18" charset="0"/>
              </a:rPr>
              <a:t>10000</a:t>
            </a:r>
            <a:r>
              <a:rPr lang="ja-JP" altLang="en-US" b="1" dirty="0">
                <a:solidFill>
                  <a:srgbClr val="FF0000"/>
                </a:solidFill>
                <a:latin typeface="Times New Roman" panose="02020603050405020304" pitchFamily="18" charset="0"/>
                <a:ea typeface="ＭＳ Ｐゴシック" panose="020B0600070205080204" pitchFamily="50" charset="-128"/>
                <a:cs typeface="Times New Roman" panose="02020603050405020304" pitchFamily="18" charset="0"/>
              </a:rPr>
              <a:t>人が無差別に検診をうける場合</a:t>
            </a:r>
            <a:endParaRPr lang="en-US" altLang="ja-JP" b="1" dirty="0">
              <a:solidFill>
                <a:srgbClr val="FF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感染者で　 陽性と判定される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20 * 0.8    = </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16</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人： </a:t>
            </a:r>
            <a:r>
              <a:rPr lang="ja-JP" altLang="en-US" b="1"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正常判定で入院させられる人数</a:t>
            </a: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非感染者で陰性と判定される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9980 * 0.9</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9882</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人： 正、陰性判定</a:t>
            </a: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感染者で　 陰性と偽判定される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20 – 16    </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4</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人： 誤、</a:t>
            </a:r>
            <a:r>
              <a:rPr lang="ja-JP" altLang="en-US" b="1"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野放しになっている感染者数</a:t>
            </a: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非感染者で陽性と判定される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9980 – 9882</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98</a:t>
            </a:r>
            <a:r>
              <a:rPr lang="ja-JP" altLang="en-US"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rPr>
              <a:t>人： 誤、</a:t>
            </a:r>
            <a:r>
              <a:rPr lang="ja-JP" altLang="en-US" b="1"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無駄に使われている病床</a:t>
            </a:r>
            <a:endParaRPr lang="en-US" altLang="ja-JP" dirty="0">
              <a:solidFill>
                <a:srgbClr val="000000"/>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　　　結果</a:t>
            </a:r>
            <a:r>
              <a:rPr lang="en-US" altLang="ja-JP"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a:t>
            </a:r>
            <a:r>
              <a:rPr lang="ja-JP" altLang="en-US"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 陽性と判定された人のうち、正しく判定された人はたったの</a:t>
            </a:r>
            <a:r>
              <a:rPr lang="en-US" altLang="ja-JP"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14%</a:t>
            </a:r>
          </a:p>
          <a:p>
            <a:pPr lvl="0">
              <a:lnSpc>
                <a:spcPct val="120000"/>
              </a:lnSpc>
              <a:defRPr/>
            </a:pPr>
            <a:r>
              <a:rPr lang="ja-JP" altLang="en-US"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　　　　　　　</a:t>
            </a:r>
            <a:r>
              <a:rPr lang="en-US" altLang="ja-JP"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20</a:t>
            </a:r>
            <a:r>
              <a:rPr lang="ja-JP" altLang="en-US"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人しか入院の必要がないのに、</a:t>
            </a:r>
            <a:r>
              <a:rPr lang="en-US" altLang="ja-JP"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98</a:t>
            </a:r>
            <a:r>
              <a:rPr lang="ja-JP" altLang="en-US"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床のベッドが無駄遣いされる</a:t>
            </a:r>
            <a:endParaRPr lang="en-US" altLang="ja-JP"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endParaRPr>
          </a:p>
          <a:p>
            <a:pPr lvl="0">
              <a:lnSpc>
                <a:spcPct val="120000"/>
              </a:lnSpc>
              <a:defRPr/>
            </a:pPr>
            <a:r>
              <a:rPr lang="ja-JP" altLang="en-US"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　　　　　　　感染しているのに野放しにされる人は</a:t>
            </a:r>
            <a:r>
              <a:rPr lang="en-US" altLang="ja-JP"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4</a:t>
            </a:r>
            <a:r>
              <a:rPr lang="ja-JP" altLang="en-US"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rPr>
              <a:t>人</a:t>
            </a:r>
            <a:endParaRPr lang="en-US" altLang="ja-JP" dirty="0">
              <a:solidFill>
                <a:srgbClr val="0000FF"/>
              </a:solidFill>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32273954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COVID-19</a:t>
            </a: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による罹病判定</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762000"/>
            <a:ext cx="8999984" cy="6339408"/>
          </a:xfrm>
          <a:prstGeom prst="rect">
            <a:avLst/>
          </a:prstGeom>
          <a:noFill/>
          <a:ln>
            <a:noFill/>
          </a:ln>
          <a:effectLst/>
        </p:spPr>
        <p:txBody>
          <a:bodyPr>
            <a:norm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前提： </a:t>
            </a: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診断判定精度が極端に良くなった場合でも・・・</a:t>
            </a:r>
            <a:endParaRPr kumimoji="1" lang="en-US" altLang="ja-JP"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COVID-19</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に感染している割合： </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0.002</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病気にかかっている人が    検診を受けると、</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 – 0.002</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の確率で陽性と判定される。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病気にかかっていない人が検診を受けると、</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 – 0.002</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の確率で陰性と判定される。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10000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人の集団を考える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感染者数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入院する必要のある人数</a:t>
            </a:r>
            <a:endParaRPr kumimoji="1" lang="en-US" altLang="ja-JP"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非感染者数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9980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10000</a:t>
            </a: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人が無差別に検診をうける場合</a:t>
            </a:r>
            <a:endPar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感染者で　 陽性と判定される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 * 0.998 = </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正常判定で入院させられる人数</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非感染者で陰性と判定される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9980 * 0.998</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9960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正、陰性判定</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感染者で　 陰性と偽判定される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 –      20 =</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誤、</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野放しになっている感染者数</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非感染者で陽性と判定される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9980 – 9960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誤、</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無駄に使われている病床</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結果</a:t>
            </a:r>
            <a:r>
              <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陽性と判定された人のうち、正しく判定された人はやっと</a:t>
            </a:r>
            <a:r>
              <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50%</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検診の精度を</a:t>
            </a:r>
            <a:r>
              <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0.998</a:t>
            </a:r>
            <a:r>
              <a:rPr kumimoji="1" lang="ja-JP" altLang="en-US" sz="1800" b="0" i="0" u="none" strike="noStrike" kern="1200" cap="none" spc="0" normalizeH="0" baseline="0" noProof="0" dirty="0" err="1">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まで</a:t>
            </a: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上げても、半数のベッドが無駄遣いされる</a:t>
            </a:r>
            <a:endPar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感染しているのに野放しにされる人はいない</a:t>
            </a:r>
            <a:endPar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41942898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COVID-19</a:t>
            </a: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による罹病判定</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762000"/>
            <a:ext cx="8999984" cy="6096000"/>
          </a:xfrm>
          <a:prstGeom prst="rect">
            <a:avLst/>
          </a:prstGeom>
          <a:noFill/>
          <a:ln>
            <a:noFill/>
          </a:ln>
          <a:effectLst/>
        </p:spPr>
        <p:txBody>
          <a:bodyPr>
            <a:normAutofit fontScale="92500" lnSpcReduction="20000"/>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 </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10000</a:t>
            </a: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人が無差別に検診をうける場合</a:t>
            </a:r>
            <a:endPar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感染者で　 陽性と判定される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 * 0.8    = </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16</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正、</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正常判定で入院させられる人数</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非感染者で陰性と判定される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9980 * 0.9</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8982</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正、陰性判定</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感染者で　 陰性と偽判定される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 – 16    </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4</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誤、</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野放しになっている感染者数</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非感染者で陽性と判定される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9980 – 8982</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998</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誤、</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無駄に使われている病床</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結果</a:t>
            </a:r>
            <a:r>
              <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陽性と判定された人のうち、正しく判定された人はたったの</a:t>
            </a:r>
            <a:r>
              <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1.6%</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人しか入院の必要がないのに、</a:t>
            </a:r>
            <a:r>
              <a:rPr kumimoji="1" lang="en-US" altLang="ja-JP"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998</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床のベッドが無駄遣いされる</a:t>
            </a:r>
            <a:endParaRPr kumimoji="1" lang="en-US" altLang="ja-JP"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感染しているのに野放しにされる人は</a:t>
            </a:r>
            <a:r>
              <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4</a:t>
            </a: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a:t>
            </a:r>
            <a:endPar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 他の症状や診断 （事前診断） で、感染可能性が高い人を</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100</a:t>
            </a: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人選択して検診をする場合</a:t>
            </a:r>
            <a:endPar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前提： 事前診断で選択した集団のうち、感染者の割合　</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10%</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選択した集団のうち感染者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10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選択した集団にとらえられなかった感染者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10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野放しになっている感染者数</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選択した集団のうち：</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感染者で　 陽性と判定される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10 * 0.8 = </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8</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正、</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正常判定で入院させられる人数</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非感染者で陰性と判定される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90 * 0.9</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81</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正、陰性判定</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感染者で　 陰性と偽判定される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10 – 8   </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誤、</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野放しになっている感染者数</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非感染者で陽性と判定される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90 – 81  =</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 誤、</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無駄に入院している健常者数</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結果</a:t>
            </a:r>
            <a:r>
              <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陽性と判定された人のうち、正しく判定された人は</a:t>
            </a:r>
            <a:r>
              <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47%</a:t>
            </a: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に増加</a:t>
            </a:r>
            <a:endPar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無駄遣いされるベッドは</a:t>
            </a:r>
            <a:r>
              <a:rPr kumimoji="1" lang="en-US" altLang="ja-JP"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a:t>
            </a:r>
            <a:r>
              <a:rPr kumimoji="1" lang="ja-JP"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床に減る</a:t>
            </a:r>
            <a:endParaRPr kumimoji="1" lang="en-US" altLang="ja-JP" sz="1800" b="1"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感染しているのに野放しにされる人は</a:t>
            </a:r>
            <a:r>
              <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12</a:t>
            </a:r>
            <a:r>
              <a:rPr kumimoji="1" lang="ja-JP" altLang="en-US"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人に増える</a:t>
            </a:r>
            <a:endParaRPr kumimoji="1" lang="en-US" altLang="ja-JP" sz="18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mc:AlternateContent xmlns:mc="http://schemas.openxmlformats.org/markup-compatibility/2006" xmlns:p14="http://schemas.microsoft.com/office/powerpoint/2010/main">
        <mc:Choice Requires="p14">
          <p:contentPart p14:bwMode="auto" r:id="rId3">
            <p14:nvContentPartPr>
              <p14:cNvPr id="19" name="インク 18">
                <a:extLst>
                  <a:ext uri="{FF2B5EF4-FFF2-40B4-BE49-F238E27FC236}">
                    <a16:creationId xmlns:a16="http://schemas.microsoft.com/office/drawing/2014/main" id="{1C727117-41F1-495A-AD12-E321C632F935}"/>
                  </a:ext>
                </a:extLst>
              </p14:cNvPr>
              <p14:cNvContentPartPr/>
              <p14:nvPr/>
            </p14:nvContentPartPr>
            <p14:xfrm>
              <a:off x="9487636" y="4134338"/>
              <a:ext cx="360" cy="360"/>
            </p14:xfrm>
          </p:contentPart>
        </mc:Choice>
        <mc:Fallback xmlns="">
          <p:pic>
            <p:nvPicPr>
              <p:cNvPr id="19" name="インク 18">
                <a:extLst>
                  <a:ext uri="{FF2B5EF4-FFF2-40B4-BE49-F238E27FC236}">
                    <a16:creationId xmlns:a16="http://schemas.microsoft.com/office/drawing/2014/main" id="{1C727117-41F1-495A-AD12-E321C632F935}"/>
                  </a:ext>
                </a:extLst>
              </p:cNvPr>
              <p:cNvPicPr/>
              <p:nvPr/>
            </p:nvPicPr>
            <p:blipFill>
              <a:blip r:embed="rId34"/>
              <a:stretch>
                <a:fillRect/>
              </a:stretch>
            </p:blipFill>
            <p:spPr>
              <a:xfrm>
                <a:off x="9451636" y="4062338"/>
                <a:ext cx="72000" cy="144000"/>
              </a:xfrm>
              <a:prstGeom prst="rect">
                <a:avLst/>
              </a:prstGeom>
            </p:spPr>
          </p:pic>
        </mc:Fallback>
      </mc:AlternateContent>
    </p:spTree>
    <p:extLst>
      <p:ext uri="{BB962C8B-B14F-4D97-AF65-F5344CB8AC3E}">
        <p14:creationId xmlns:p14="http://schemas.microsoft.com/office/powerpoint/2010/main" val="11800437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1200" cap="none" spc="0" normalizeH="0" baseline="0" noProof="0" dirty="0">
                <a:ln>
                  <a:noFill/>
                </a:ln>
                <a:solidFill>
                  <a:srgbClr val="0000FF"/>
                </a:solidFill>
                <a:effectLst/>
                <a:uLnTx/>
                <a:uFillTx/>
                <a:latin typeface="Times New Roman"/>
                <a:ea typeface="ＭＳ Ｐゴシック"/>
                <a:cs typeface="+mj-cs"/>
              </a:rPr>
              <a:t>確率に関するベイズの定理</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mc:AlternateContent xmlns:mc="http://schemas.openxmlformats.org/markup-compatibility/2006" xmlns:a14="http://schemas.microsoft.com/office/drawing/2010/main">
        <mc:Choice Requires="a14">
          <p:sp>
            <p:nvSpPr>
              <p:cNvPr id="2" name="楕円 1"/>
              <p:cNvSpPr/>
              <p:nvPr/>
            </p:nvSpPr>
            <p:spPr>
              <a:xfrm>
                <a:off x="1022399" y="1300471"/>
                <a:ext cx="4125665" cy="4125665"/>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sz="1800" b="0" i="1" u="none" strike="noStrike" kern="1200" cap="none" spc="0" normalizeH="0" baseline="0" noProof="0" smtClean="0">
                          <a:ln>
                            <a:noFill/>
                          </a:ln>
                          <a:solidFill>
                            <a:srgbClr val="FFFFFF"/>
                          </a:solidFill>
                          <a:effectLst/>
                          <a:uLnTx/>
                          <a:uFillTx/>
                          <a:latin typeface="Cambria Math" panose="02040503050406030204" pitchFamily="18" charset="0"/>
                          <a:cs typeface="+mn-cs"/>
                        </a:rPr>
                        <m:t>𝐴</m:t>
                      </m:r>
                      <m:r>
                        <a:rPr kumimoji="1" lang="en-US" altLang="ja-JP" sz="1800" b="0" i="1" u="none" strike="noStrike" kern="1200" cap="none" spc="0" normalizeH="0" baseline="0" noProof="0" smtClean="0">
                          <a:ln>
                            <a:noFill/>
                          </a:ln>
                          <a:solidFill>
                            <a:srgbClr val="FFFFFF"/>
                          </a:solidFill>
                          <a:effectLst/>
                          <a:uLnTx/>
                          <a:uFillTx/>
                          <a:latin typeface="Cambria Math" panose="02040503050406030204" pitchFamily="18" charset="0"/>
                          <a:cs typeface="+mn-cs"/>
                        </a:rPr>
                        <m:t>=</m:t>
                      </m:r>
                      <m:r>
                        <a:rPr kumimoji="1" lang="el-GR" altLang="ja-JP" sz="1800" b="0" i="1" u="none" strike="noStrike" kern="1200" cap="none" spc="0" normalizeH="0" baseline="0" noProof="0" smtClean="0">
                          <a:ln>
                            <a:noFill/>
                          </a:ln>
                          <a:solidFill>
                            <a:srgbClr val="FFFFFF"/>
                          </a:solidFill>
                          <a:effectLst/>
                          <a:uLnTx/>
                          <a:uFillTx/>
                          <a:latin typeface="Cambria Math" panose="02040503050406030204" pitchFamily="18" charset="0"/>
                          <a:cs typeface="+mn-cs"/>
                        </a:rPr>
                        <m:t>𝜋</m:t>
                      </m:r>
                      <m:sSup>
                        <m:sSupPr>
                          <m:ctrlPr>
                            <a:rPr kumimoji="1" lang="en-US" altLang="ja-JP" sz="1800" b="0" i="1" u="none" strike="noStrike" kern="1200" cap="none" spc="0" normalizeH="0" baseline="0" noProof="0" smtClean="0">
                              <a:ln>
                                <a:noFill/>
                              </a:ln>
                              <a:solidFill>
                                <a:srgbClr val="FFFFFF"/>
                              </a:solidFill>
                              <a:effectLst/>
                              <a:uLnTx/>
                              <a:uFillTx/>
                              <a:latin typeface="Cambria Math" panose="02040503050406030204" pitchFamily="18" charset="0"/>
                              <a:cs typeface="+mn-cs"/>
                            </a:rPr>
                          </m:ctrlPr>
                        </m:sSupPr>
                        <m:e>
                          <m:r>
                            <a:rPr kumimoji="1" lang="en-US" altLang="ja-JP" sz="1800" b="0" i="1" u="none" strike="noStrike" kern="1200" cap="none" spc="0" normalizeH="0" baseline="0" noProof="0" smtClean="0">
                              <a:ln>
                                <a:noFill/>
                              </a:ln>
                              <a:solidFill>
                                <a:srgbClr val="FFFFFF"/>
                              </a:solidFill>
                              <a:effectLst/>
                              <a:uLnTx/>
                              <a:uFillTx/>
                              <a:latin typeface="Cambria Math" panose="02040503050406030204" pitchFamily="18" charset="0"/>
                              <a:cs typeface="+mn-cs"/>
                            </a:rPr>
                            <m:t>𝑟</m:t>
                          </m:r>
                        </m:e>
                        <m:sup>
                          <m:r>
                            <a:rPr kumimoji="1" lang="en-US" altLang="ja-JP" sz="1800" b="0" i="1" u="none" strike="noStrike" kern="1200" cap="none" spc="0" normalizeH="0" baseline="0" noProof="0" smtClean="0">
                              <a:ln>
                                <a:noFill/>
                              </a:ln>
                              <a:solidFill>
                                <a:srgbClr val="FFFFFF"/>
                              </a:solidFill>
                              <a:effectLst/>
                              <a:uLnTx/>
                              <a:uFillTx/>
                              <a:latin typeface="Cambria Math" panose="02040503050406030204" pitchFamily="18" charset="0"/>
                              <a:cs typeface="+mn-cs"/>
                            </a:rPr>
                            <m:t>2</m:t>
                          </m:r>
                        </m:sup>
                      </m:sSup>
                    </m:oMath>
                  </m:oMathPara>
                </a14:m>
                <a:endParaRPr kumimoji="1" lang="ja-JP" altLang="en-US" sz="1800" b="0" i="0" u="none" strike="noStrike" kern="1200" cap="none" spc="0" normalizeH="0" baseline="0" noProof="0" dirty="0">
                  <a:ln>
                    <a:noFill/>
                  </a:ln>
                  <a:solidFill>
                    <a:srgbClr val="FFFFFF"/>
                  </a:solidFill>
                  <a:effectLst/>
                  <a:uLnTx/>
                  <a:uFillTx/>
                  <a:latin typeface="Times New Roman"/>
                  <a:ea typeface="ＭＳ Ｐゴシック"/>
                  <a:cs typeface="+mn-cs"/>
                </a:endParaRPr>
              </a:p>
            </p:txBody>
          </p:sp>
        </mc:Choice>
        <mc:Fallback xmlns="">
          <p:sp>
            <p:nvSpPr>
              <p:cNvPr id="2" name="楕円 1"/>
              <p:cNvSpPr>
                <a:spLocks noRot="1" noChangeAspect="1" noMove="1" noResize="1" noEditPoints="1" noAdjustHandles="1" noChangeArrowheads="1" noChangeShapeType="1" noTextEdit="1"/>
              </p:cNvSpPr>
              <p:nvPr/>
            </p:nvSpPr>
            <p:spPr>
              <a:xfrm>
                <a:off x="1022399" y="1300471"/>
                <a:ext cx="4125665" cy="4125665"/>
              </a:xfrm>
              <a:prstGeom prst="ellipse">
                <a:avLst/>
              </a:prstGeom>
              <a:blipFill>
                <a:blip r:embed="rId3"/>
                <a:stretch>
                  <a:fillRect/>
                </a:stretch>
              </a:blipFill>
              <a:ln>
                <a:solidFill>
                  <a:srgbClr val="0000FF"/>
                </a:solidFill>
              </a:ln>
            </p:spPr>
            <p:txBody>
              <a:bodyPr/>
              <a:lstStyle/>
              <a:p>
                <a:r>
                  <a:rPr lang="ja-JP" altLang="en-US">
                    <a:noFill/>
                  </a:rPr>
                  <a:t> </a:t>
                </a:r>
              </a:p>
            </p:txBody>
          </p:sp>
        </mc:Fallback>
      </mc:AlternateContent>
      <p:sp>
        <p:nvSpPr>
          <p:cNvPr id="5" name="楕円 4"/>
          <p:cNvSpPr/>
          <p:nvPr/>
        </p:nvSpPr>
        <p:spPr>
          <a:xfrm>
            <a:off x="3830711" y="1319560"/>
            <a:ext cx="4125665" cy="412566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Times New Roman"/>
              <a:ea typeface="ＭＳ Ｐゴシック"/>
              <a:cs typeface="+mn-cs"/>
            </a:endParaRPr>
          </a:p>
        </p:txBody>
      </p:sp>
      <mc:AlternateContent xmlns:mc="http://schemas.openxmlformats.org/markup-compatibility/2006" xmlns:a14="http://schemas.microsoft.com/office/drawing/2010/main">
        <mc:Choice Requires="a14">
          <p:sp>
            <p:nvSpPr>
              <p:cNvPr id="3" name="テキスト ボックス 2"/>
              <p:cNvSpPr txBox="1"/>
              <p:nvPr/>
            </p:nvSpPr>
            <p:spPr>
              <a:xfrm>
                <a:off x="2030511" y="3172679"/>
                <a:ext cx="934551" cy="123110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sz="8000" b="1" i="1" u="none" strike="noStrike" kern="1200" cap="none" spc="0" normalizeH="0" baseline="0" noProof="0" smtClean="0">
                          <a:ln>
                            <a:noFill/>
                          </a:ln>
                          <a:solidFill>
                            <a:srgbClr val="0000FF"/>
                          </a:solidFill>
                          <a:effectLst/>
                          <a:uLnTx/>
                          <a:uFillTx/>
                          <a:latin typeface="Cambria Math" panose="02040503050406030204" pitchFamily="18" charset="0"/>
                          <a:cs typeface="+mn-cs"/>
                        </a:rPr>
                        <m:t>𝑨</m:t>
                      </m:r>
                    </m:oMath>
                  </m:oMathPara>
                </a14:m>
                <a:endParaRPr kumimoji="1" lang="ja-JP" altLang="en-US" sz="8000" b="1" i="0" u="none" strike="noStrike" kern="1200" cap="none" spc="0" normalizeH="0" baseline="0" noProof="0" dirty="0">
                  <a:ln>
                    <a:noFill/>
                  </a:ln>
                  <a:solidFill>
                    <a:srgbClr val="0000FF"/>
                  </a:solidFill>
                  <a:effectLst/>
                  <a:uLnTx/>
                  <a:uFillTx/>
                  <a:latin typeface="Times New Roman"/>
                  <a:ea typeface="ＭＳ Ｐゴシック"/>
                  <a:cs typeface="+mn-cs"/>
                </a:endParaRPr>
              </a:p>
            </p:txBody>
          </p:sp>
        </mc:Choice>
        <mc:Fallback xmlns="">
          <p:sp>
            <p:nvSpPr>
              <p:cNvPr id="3" name="テキスト ボックス 2"/>
              <p:cNvSpPr txBox="1">
                <a:spLocks noRot="1" noChangeAspect="1" noMove="1" noResize="1" noEditPoints="1" noAdjustHandles="1" noChangeArrowheads="1" noChangeShapeType="1" noTextEdit="1"/>
              </p:cNvSpPr>
              <p:nvPr/>
            </p:nvSpPr>
            <p:spPr>
              <a:xfrm>
                <a:off x="2030511" y="3172679"/>
                <a:ext cx="934551" cy="1231106"/>
              </a:xfrm>
              <a:prstGeom prst="rect">
                <a:avLst/>
              </a:prstGeom>
              <a:blipFill>
                <a:blip r:embed="rId4"/>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0" name="テキスト ボックス 9"/>
              <p:cNvSpPr txBox="1"/>
              <p:nvPr/>
            </p:nvSpPr>
            <p:spPr>
              <a:xfrm>
                <a:off x="5845382" y="3244687"/>
                <a:ext cx="998671" cy="123110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sz="80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𝑩</m:t>
                      </m:r>
                    </m:oMath>
                  </m:oMathPara>
                </a14:m>
                <a:endParaRPr kumimoji="1" lang="en-US" altLang="ja-JP" sz="80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mc:Choice>
        <mc:Fallback xmlns="">
          <p:sp>
            <p:nvSpPr>
              <p:cNvPr id="10" name="テキスト ボックス 9"/>
              <p:cNvSpPr txBox="1">
                <a:spLocks noRot="1" noChangeAspect="1" noMove="1" noResize="1" noEditPoints="1" noAdjustHandles="1" noChangeArrowheads="1" noChangeShapeType="1" noTextEdit="1"/>
              </p:cNvSpPr>
              <p:nvPr/>
            </p:nvSpPr>
            <p:spPr>
              <a:xfrm>
                <a:off x="5845382" y="3244687"/>
                <a:ext cx="998671" cy="1231106"/>
              </a:xfrm>
              <a:prstGeom prst="rect">
                <a:avLst/>
              </a:prstGeom>
              <a:blipFill>
                <a:blip r:embed="rId5"/>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 name="テキスト ボックス 10"/>
              <p:cNvSpPr txBox="1"/>
              <p:nvPr/>
            </p:nvSpPr>
            <p:spPr>
              <a:xfrm>
                <a:off x="3672677" y="3460711"/>
                <a:ext cx="1598194" cy="110799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sz="3600" b="1" i="1" u="none" strike="noStrike" kern="1200" cap="none" spc="0" normalizeH="0" baseline="0" noProof="0" smtClean="0">
                          <a:ln>
                            <a:noFill/>
                          </a:ln>
                          <a:solidFill>
                            <a:srgbClr val="0000FF"/>
                          </a:solidFill>
                          <a:effectLst/>
                          <a:uLnTx/>
                          <a:uFillTx/>
                          <a:latin typeface="Cambria Math" panose="02040503050406030204" pitchFamily="18" charset="0"/>
                          <a:cs typeface="+mn-cs"/>
                        </a:rPr>
                        <m:t>𝑨</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cs typeface="+mn-cs"/>
                        </a:rPr>
                        <m:t>∩</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cs typeface="+mn-cs"/>
                        </a:rPr>
                        <m:t>𝑩</m:t>
                      </m:r>
                    </m:oMath>
                  </m:oMathPara>
                </a14:m>
                <a:endParaRPr kumimoji="1" lang="en-US" altLang="ja-JP" sz="3600" b="1" i="1" u="none" strike="noStrike" kern="1200" cap="none" spc="0" normalizeH="0" baseline="0" noProof="0" dirty="0">
                  <a:ln>
                    <a:noFill/>
                  </a:ln>
                  <a:solidFill>
                    <a:srgbClr val="FF0000"/>
                  </a:solidFill>
                  <a:effectLst/>
                  <a:uLnTx/>
                  <a:uFillTx/>
                  <a:latin typeface="Cambria Math" panose="02040503050406030204" pitchFamily="18" charset="0"/>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𝒑</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3600" b="1" i="1" u="none" strike="noStrike" kern="1200" cap="none" spc="0" normalizeH="0" baseline="0" noProof="0">
                          <a:ln>
                            <a:noFill/>
                          </a:ln>
                          <a:solidFill>
                            <a:srgbClr val="0000FF"/>
                          </a:solidFill>
                          <a:effectLst/>
                          <a:uLnTx/>
                          <a:uFillTx/>
                          <a:latin typeface="Cambria Math" panose="02040503050406030204" pitchFamily="18" charset="0"/>
                          <a:cs typeface="+mn-cs"/>
                        </a:rPr>
                        <m:t>𝑨</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𝑩</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oMath>
                  </m:oMathPara>
                </a14:m>
                <a:endParaRPr kumimoji="1" lang="en-US" altLang="ja-JP" sz="36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mc:Choice>
        <mc:Fallback xmlns="">
          <p:sp>
            <p:nvSpPr>
              <p:cNvPr id="11" name="テキスト ボックス 10"/>
              <p:cNvSpPr txBox="1">
                <a:spLocks noRot="1" noChangeAspect="1" noMove="1" noResize="1" noEditPoints="1" noAdjustHandles="1" noChangeArrowheads="1" noChangeShapeType="1" noTextEdit="1"/>
              </p:cNvSpPr>
              <p:nvPr/>
            </p:nvSpPr>
            <p:spPr>
              <a:xfrm>
                <a:off x="3672677" y="3460711"/>
                <a:ext cx="1598194" cy="1107996"/>
              </a:xfrm>
              <a:prstGeom prst="rect">
                <a:avLst/>
              </a:prstGeom>
              <a:blipFill>
                <a:blip r:embed="rId6"/>
                <a:stretch>
                  <a:fillRect/>
                </a:stretch>
              </a:blipFill>
            </p:spPr>
            <p:txBody>
              <a:bodyPr/>
              <a:lstStyle/>
              <a:p>
                <a:r>
                  <a:rPr lang="ja-JP" altLang="en-US">
                    <a:noFill/>
                  </a:rPr>
                  <a:t> </a:t>
                </a:r>
              </a:p>
            </p:txBody>
          </p:sp>
        </mc:Fallback>
      </mc:AlternateContent>
      <p:sp>
        <p:nvSpPr>
          <p:cNvPr id="4" name="右矢印 3"/>
          <p:cNvSpPr/>
          <p:nvPr/>
        </p:nvSpPr>
        <p:spPr>
          <a:xfrm rot="13575504" flipV="1">
            <a:off x="2633111" y="4690302"/>
            <a:ext cx="1881225" cy="34375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srgbClr val="FFFFFF"/>
              </a:solidFill>
              <a:effectLst/>
              <a:uLnTx/>
              <a:uFillTx/>
              <a:latin typeface="Times New Roman"/>
              <a:ea typeface="ＭＳ Ｐゴシック"/>
              <a:cs typeface="+mn-cs"/>
            </a:endParaRPr>
          </a:p>
        </p:txBody>
      </p:sp>
      <p:sp>
        <p:nvSpPr>
          <p:cNvPr id="12" name="右矢印 11"/>
          <p:cNvSpPr/>
          <p:nvPr/>
        </p:nvSpPr>
        <p:spPr>
          <a:xfrm rot="18647944">
            <a:off x="4419769" y="4687781"/>
            <a:ext cx="1850324" cy="3102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srgbClr val="FFFFFF"/>
              </a:solidFill>
              <a:effectLst/>
              <a:uLnTx/>
              <a:uFillTx/>
              <a:latin typeface="Times New Roman"/>
              <a:ea typeface="ＭＳ Ｐゴシック"/>
              <a:cs typeface="+mn-cs"/>
            </a:endParaRPr>
          </a:p>
        </p:txBody>
      </p:sp>
      <mc:AlternateContent xmlns:mc="http://schemas.openxmlformats.org/markup-compatibility/2006" xmlns:a14="http://schemas.microsoft.com/office/drawing/2010/main">
        <mc:Choice Requires="a14">
          <p:sp>
            <p:nvSpPr>
              <p:cNvPr id="13" name="テキスト ボックス 12"/>
              <p:cNvSpPr txBox="1"/>
              <p:nvPr/>
            </p:nvSpPr>
            <p:spPr>
              <a:xfrm>
                <a:off x="4856533" y="5367597"/>
                <a:ext cx="1120500" cy="55399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𝒑</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𝑩</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oMath>
                  </m:oMathPara>
                </a14:m>
                <a:endParaRPr kumimoji="1" lang="en-US" altLang="ja-JP" sz="36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mc:Choice>
        <mc:Fallback xmlns="">
          <p:sp>
            <p:nvSpPr>
              <p:cNvPr id="13" name="テキスト ボックス 12"/>
              <p:cNvSpPr txBox="1">
                <a:spLocks noRot="1" noChangeAspect="1" noMove="1" noResize="1" noEditPoints="1" noAdjustHandles="1" noChangeArrowheads="1" noChangeShapeType="1" noTextEdit="1"/>
              </p:cNvSpPr>
              <p:nvPr/>
            </p:nvSpPr>
            <p:spPr>
              <a:xfrm>
                <a:off x="4856533" y="5367597"/>
                <a:ext cx="1120500" cy="553998"/>
              </a:xfrm>
              <a:prstGeom prst="rect">
                <a:avLst/>
              </a:prstGeom>
              <a:blipFill>
                <a:blip r:embed="rId7"/>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4" name="テキスト ボックス 13"/>
              <p:cNvSpPr txBox="1"/>
              <p:nvPr/>
            </p:nvSpPr>
            <p:spPr>
              <a:xfrm>
                <a:off x="2875436" y="5328306"/>
                <a:ext cx="1120500" cy="55399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sz="3600" b="1" i="1" u="none" strike="noStrike" kern="1200" cap="none" spc="0" normalizeH="0" baseline="0" noProof="0" smtClean="0">
                          <a:ln>
                            <a:noFill/>
                          </a:ln>
                          <a:solidFill>
                            <a:srgbClr val="0000FF"/>
                          </a:solidFill>
                          <a:effectLst/>
                          <a:uLnTx/>
                          <a:uFillTx/>
                          <a:latin typeface="Cambria Math" panose="02040503050406030204" pitchFamily="18" charset="0"/>
                          <a:cs typeface="+mn-cs"/>
                        </a:rPr>
                        <m:t>𝒑</m:t>
                      </m:r>
                      <m:r>
                        <a:rPr kumimoji="1" lang="en-US" altLang="ja-JP" sz="3600" b="1" i="1" u="none" strike="noStrike" kern="1200" cap="none" spc="0" normalizeH="0" baseline="0" noProof="0" smtClean="0">
                          <a:ln>
                            <a:noFill/>
                          </a:ln>
                          <a:solidFill>
                            <a:srgbClr val="0000FF"/>
                          </a:solidFill>
                          <a:effectLst/>
                          <a:uLnTx/>
                          <a:uFillTx/>
                          <a:latin typeface="Cambria Math" panose="02040503050406030204" pitchFamily="18" charset="0"/>
                          <a:cs typeface="+mn-cs"/>
                        </a:rPr>
                        <m:t>(</m:t>
                      </m:r>
                      <m:r>
                        <a:rPr kumimoji="1" lang="en-US" altLang="ja-JP" sz="3600" b="1" i="1" u="none" strike="noStrike" kern="1200" cap="none" spc="0" normalizeH="0" baseline="0" noProof="0" smtClean="0">
                          <a:ln>
                            <a:noFill/>
                          </a:ln>
                          <a:solidFill>
                            <a:srgbClr val="0000FF"/>
                          </a:solidFill>
                          <a:effectLst/>
                          <a:uLnTx/>
                          <a:uFillTx/>
                          <a:latin typeface="Cambria Math" panose="02040503050406030204" pitchFamily="18" charset="0"/>
                          <a:cs typeface="+mn-cs"/>
                        </a:rPr>
                        <m:t>𝑨</m:t>
                      </m:r>
                      <m:r>
                        <a:rPr kumimoji="1" lang="en-US" altLang="ja-JP" sz="3600" b="1" i="1" u="none" strike="noStrike" kern="1200" cap="none" spc="0" normalizeH="0" baseline="0" noProof="0" smtClean="0">
                          <a:ln>
                            <a:noFill/>
                          </a:ln>
                          <a:solidFill>
                            <a:srgbClr val="0000FF"/>
                          </a:solidFill>
                          <a:effectLst/>
                          <a:uLnTx/>
                          <a:uFillTx/>
                          <a:latin typeface="Cambria Math" panose="02040503050406030204" pitchFamily="18" charset="0"/>
                          <a:cs typeface="+mn-cs"/>
                        </a:rPr>
                        <m:t>)</m:t>
                      </m:r>
                    </m:oMath>
                  </m:oMathPara>
                </a14:m>
                <a:endParaRPr kumimoji="1" lang="en-US" altLang="ja-JP" sz="3600" b="1" i="0" u="none" strike="noStrike" kern="1200" cap="none" spc="0" normalizeH="0" baseline="0" noProof="0" dirty="0">
                  <a:ln>
                    <a:noFill/>
                  </a:ln>
                  <a:solidFill>
                    <a:srgbClr val="0000FF"/>
                  </a:solidFill>
                  <a:effectLst/>
                  <a:uLnTx/>
                  <a:uFillTx/>
                  <a:latin typeface="Times New Roman"/>
                  <a:ea typeface="ＭＳ Ｐゴシック"/>
                  <a:cs typeface="+mn-cs"/>
                </a:endParaRPr>
              </a:p>
            </p:txBody>
          </p:sp>
        </mc:Choice>
        <mc:Fallback xmlns="">
          <p:sp>
            <p:nvSpPr>
              <p:cNvPr id="14" name="テキスト ボックス 13"/>
              <p:cNvSpPr txBox="1">
                <a:spLocks noRot="1" noChangeAspect="1" noMove="1" noResize="1" noEditPoints="1" noAdjustHandles="1" noChangeArrowheads="1" noChangeShapeType="1" noTextEdit="1"/>
              </p:cNvSpPr>
              <p:nvPr/>
            </p:nvSpPr>
            <p:spPr>
              <a:xfrm>
                <a:off x="2875436" y="5328306"/>
                <a:ext cx="1120500" cy="553998"/>
              </a:xfrm>
              <a:prstGeom prst="rect">
                <a:avLst/>
              </a:prstGeom>
              <a:blipFill>
                <a:blip r:embed="rId8"/>
                <a:stretch>
                  <a:fillRect/>
                </a:stretch>
              </a:blipFill>
            </p:spPr>
            <p:txBody>
              <a:bodyPr/>
              <a:lstStyle/>
              <a:p>
                <a:r>
                  <a:rPr lang="ja-JP" altLang="en-US">
                    <a:noFill/>
                  </a:rPr>
                  <a:t> </a:t>
                </a:r>
              </a:p>
            </p:txBody>
          </p:sp>
        </mc:Fallback>
      </mc:AlternateContent>
      <p:sp>
        <p:nvSpPr>
          <p:cNvPr id="7" name="上カーブ矢印 6"/>
          <p:cNvSpPr/>
          <p:nvPr/>
        </p:nvSpPr>
        <p:spPr>
          <a:xfrm flipH="1" flipV="1">
            <a:off x="4632313" y="2996749"/>
            <a:ext cx="1667167" cy="463962"/>
          </a:xfrm>
          <a:prstGeom prst="curvedUpArrow">
            <a:avLst/>
          </a:prstGeom>
          <a:gradFill flip="none" rotWithShape="1">
            <a:gsLst>
              <a:gs pos="0">
                <a:srgbClr val="0000FF"/>
              </a:gs>
              <a:gs pos="100000">
                <a:srgbClr val="FF0000"/>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p:sp>
        <p:nvSpPr>
          <p:cNvPr id="15" name="上カーブ矢印 14"/>
          <p:cNvSpPr/>
          <p:nvPr/>
        </p:nvSpPr>
        <p:spPr>
          <a:xfrm flipV="1">
            <a:off x="2425536" y="2988569"/>
            <a:ext cx="1981239" cy="472142"/>
          </a:xfrm>
          <a:prstGeom prst="curvedUpArrow">
            <a:avLst/>
          </a:prstGeom>
          <a:gradFill flip="none" rotWithShape="1">
            <a:gsLst>
              <a:gs pos="0">
                <a:srgbClr val="0000FF"/>
              </a:gs>
              <a:gs pos="100000">
                <a:srgbClr val="FF00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Times New Roman"/>
              <a:ea typeface="ＭＳ Ｐゴシック"/>
              <a:cs typeface="+mn-cs"/>
            </a:endParaRPr>
          </a:p>
        </p:txBody>
      </p:sp>
      <mc:AlternateContent xmlns:mc="http://schemas.openxmlformats.org/markup-compatibility/2006" xmlns:a14="http://schemas.microsoft.com/office/drawing/2010/main">
        <mc:Choice Requires="a14">
          <p:sp>
            <p:nvSpPr>
              <p:cNvPr id="16" name="テキスト ボックス 15"/>
              <p:cNvSpPr txBox="1"/>
              <p:nvPr/>
            </p:nvSpPr>
            <p:spPr>
              <a:xfrm>
                <a:off x="1670471" y="2402657"/>
                <a:ext cx="1572545" cy="55399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𝒑</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𝑩</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3600" b="1" i="1" u="none" strike="noStrike" kern="1200" cap="none" spc="0" normalizeH="0" baseline="0" noProof="0">
                          <a:ln>
                            <a:noFill/>
                          </a:ln>
                          <a:solidFill>
                            <a:srgbClr val="0000FF"/>
                          </a:solidFill>
                          <a:effectLst/>
                          <a:uLnTx/>
                          <a:uFillTx/>
                          <a:latin typeface="Cambria Math" panose="02040503050406030204" pitchFamily="18" charset="0"/>
                          <a:cs typeface="+mn-cs"/>
                        </a:rPr>
                        <m:t>𝑨</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oMath>
                  </m:oMathPara>
                </a14:m>
                <a:endParaRPr kumimoji="1" lang="en-US" altLang="ja-JP" sz="36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mc:Choice>
        <mc:Fallback xmlns="">
          <p:sp>
            <p:nvSpPr>
              <p:cNvPr id="16" name="テキスト ボックス 15"/>
              <p:cNvSpPr txBox="1">
                <a:spLocks noRot="1" noChangeAspect="1" noMove="1" noResize="1" noEditPoints="1" noAdjustHandles="1" noChangeArrowheads="1" noChangeShapeType="1" noTextEdit="1"/>
              </p:cNvSpPr>
              <p:nvPr/>
            </p:nvSpPr>
            <p:spPr>
              <a:xfrm>
                <a:off x="1670471" y="2402657"/>
                <a:ext cx="1572545" cy="553998"/>
              </a:xfrm>
              <a:prstGeom prst="rect">
                <a:avLst/>
              </a:prstGeom>
              <a:blipFill>
                <a:blip r:embed="rId9"/>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7" name="テキスト ボックス 16"/>
              <p:cNvSpPr txBox="1"/>
              <p:nvPr/>
            </p:nvSpPr>
            <p:spPr>
              <a:xfrm>
                <a:off x="5687298" y="2402657"/>
                <a:ext cx="1599797" cy="55399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𝒑</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3600" b="1" i="1" u="none" strike="noStrike" kern="1200" cap="none" spc="0" normalizeH="0" baseline="0" noProof="0">
                          <a:ln>
                            <a:noFill/>
                          </a:ln>
                          <a:solidFill>
                            <a:srgbClr val="0000FF"/>
                          </a:solidFill>
                          <a:effectLst/>
                          <a:uLnTx/>
                          <a:uFillTx/>
                          <a:latin typeface="Cambria Math" panose="02040503050406030204" pitchFamily="18" charset="0"/>
                          <a:cs typeface="+mn-cs"/>
                        </a:rPr>
                        <m:t>𝑨</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𝑩</m:t>
                      </m:r>
                      <m:r>
                        <a:rPr kumimoji="1" lang="en-US" altLang="ja-JP" sz="36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oMath>
                  </m:oMathPara>
                </a14:m>
                <a:endParaRPr kumimoji="1" lang="en-US" altLang="ja-JP" sz="36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mc:Choice>
        <mc:Fallback xmlns="">
          <p:sp>
            <p:nvSpPr>
              <p:cNvPr id="17" name="テキスト ボックス 16"/>
              <p:cNvSpPr txBox="1">
                <a:spLocks noRot="1" noChangeAspect="1" noMove="1" noResize="1" noEditPoints="1" noAdjustHandles="1" noChangeArrowheads="1" noChangeShapeType="1" noTextEdit="1"/>
              </p:cNvSpPr>
              <p:nvPr/>
            </p:nvSpPr>
            <p:spPr>
              <a:xfrm>
                <a:off x="5687298" y="2402657"/>
                <a:ext cx="1599797" cy="553998"/>
              </a:xfrm>
              <a:prstGeom prst="rect">
                <a:avLst/>
              </a:prstGeom>
              <a:blipFill>
                <a:blip r:embed="rId10"/>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6" name="正方形/長方形 5"/>
              <p:cNvSpPr/>
              <p:nvPr/>
            </p:nvSpPr>
            <p:spPr>
              <a:xfrm>
                <a:off x="530918" y="673533"/>
                <a:ext cx="639777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1" lang="en-US" altLang="ja-JP" sz="2800" b="1" i="1" u="none" strike="noStrike" kern="1200" cap="none" spc="0" normalizeH="0" baseline="0" noProof="0" smtClean="0">
                        <a:ln>
                          <a:noFill/>
                        </a:ln>
                        <a:solidFill>
                          <a:srgbClr val="FF0000"/>
                        </a:solidFill>
                        <a:effectLst/>
                        <a:uLnTx/>
                        <a:uFillTx/>
                        <a:latin typeface="Cambria Math" panose="02040503050406030204" pitchFamily="18" charset="0"/>
                        <a:cs typeface="+mn-cs"/>
                      </a:rPr>
                      <m:t>𝒑</m:t>
                    </m:r>
                    <m:d>
                      <m:dPr>
                        <m:ctrlP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ctrlPr>
                      </m:dPr>
                      <m:e>
                        <m:r>
                          <a:rPr kumimoji="1" lang="en-US" altLang="ja-JP" sz="2800" b="1" i="1" u="none" strike="noStrike" kern="1200" cap="none" spc="0" normalizeH="0" baseline="0" noProof="0">
                            <a:ln>
                              <a:noFill/>
                            </a:ln>
                            <a:solidFill>
                              <a:srgbClr val="0000FF"/>
                            </a:solidFill>
                            <a:effectLst/>
                            <a:uLnTx/>
                            <a:uFillTx/>
                            <a:latin typeface="Cambria Math" panose="02040503050406030204" pitchFamily="18" charset="0"/>
                            <a:cs typeface="+mn-cs"/>
                          </a:rPr>
                          <m:t>𝑨</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𝑩</m:t>
                        </m:r>
                      </m:e>
                    </m:d>
                    <m:r>
                      <a:rPr kumimoji="1" lang="en-US" altLang="ja-JP" sz="2800" b="1" i="1" u="none" strike="noStrike" kern="1200" cap="none" spc="0" normalizeH="0" baseline="0" noProof="0" smtClean="0">
                        <a:ln>
                          <a:noFill/>
                        </a:ln>
                        <a:solidFill>
                          <a:srgbClr val="FF0000"/>
                        </a:solidFill>
                        <a:effectLst/>
                        <a:uLnTx/>
                        <a:uFillTx/>
                        <a:latin typeface="Cambria Math" panose="02040503050406030204" pitchFamily="18" charset="0"/>
                        <a:cs typeface="+mn-cs"/>
                      </a:rPr>
                      <m:t>=</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𝒑</m:t>
                    </m:r>
                    <m:d>
                      <m:dPr>
                        <m:ctrlP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ctrlPr>
                      </m:dPr>
                      <m:e>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𝑩</m:t>
                        </m:r>
                      </m:e>
                      <m:e>
                        <m:r>
                          <a:rPr kumimoji="1" lang="en-US" altLang="ja-JP" sz="2800" b="1" i="1" u="none" strike="noStrike" kern="1200" cap="none" spc="0" normalizeH="0" baseline="0" noProof="0">
                            <a:ln>
                              <a:noFill/>
                            </a:ln>
                            <a:solidFill>
                              <a:srgbClr val="0000FF"/>
                            </a:solidFill>
                            <a:effectLst/>
                            <a:uLnTx/>
                            <a:uFillTx/>
                            <a:latin typeface="Cambria Math" panose="02040503050406030204" pitchFamily="18" charset="0"/>
                            <a:cs typeface="+mn-cs"/>
                          </a:rPr>
                          <m:t>𝑨</m:t>
                        </m:r>
                      </m:e>
                    </m:d>
                    <m:r>
                      <a:rPr kumimoji="1" lang="en-US" altLang="ja-JP" sz="2800" b="1" i="1" u="none" strike="noStrike" kern="1200" cap="none" spc="0" normalizeH="0" baseline="0" noProof="0">
                        <a:ln>
                          <a:noFill/>
                        </a:ln>
                        <a:solidFill>
                          <a:srgbClr val="0000FF"/>
                        </a:solidFill>
                        <a:effectLst/>
                        <a:uLnTx/>
                        <a:uFillTx/>
                        <a:latin typeface="Cambria Math" panose="02040503050406030204" pitchFamily="18" charset="0"/>
                        <a:cs typeface="+mn-cs"/>
                      </a:rPr>
                      <m:t>𝒑</m:t>
                    </m:r>
                    <m:d>
                      <m:dPr>
                        <m:ctrlPr>
                          <a:rPr kumimoji="1" lang="en-US" altLang="ja-JP" sz="2800" b="1" i="1" u="none" strike="noStrike" kern="1200" cap="none" spc="0" normalizeH="0" baseline="0" noProof="0">
                            <a:ln>
                              <a:noFill/>
                            </a:ln>
                            <a:solidFill>
                              <a:srgbClr val="0000FF"/>
                            </a:solidFill>
                            <a:effectLst/>
                            <a:uLnTx/>
                            <a:uFillTx/>
                            <a:latin typeface="Cambria Math" panose="02040503050406030204" pitchFamily="18" charset="0"/>
                            <a:cs typeface="+mn-cs"/>
                          </a:rPr>
                        </m:ctrlPr>
                      </m:dPr>
                      <m:e>
                        <m:r>
                          <a:rPr kumimoji="1" lang="en-US" altLang="ja-JP" sz="2800" b="1" i="1" u="none" strike="noStrike" kern="1200" cap="none" spc="0" normalizeH="0" baseline="0" noProof="0">
                            <a:ln>
                              <a:noFill/>
                            </a:ln>
                            <a:solidFill>
                              <a:srgbClr val="0000FF"/>
                            </a:solidFill>
                            <a:effectLst/>
                            <a:uLnTx/>
                            <a:uFillTx/>
                            <a:latin typeface="Cambria Math" panose="02040503050406030204" pitchFamily="18" charset="0"/>
                            <a:cs typeface="+mn-cs"/>
                          </a:rPr>
                          <m:t>𝑨</m:t>
                        </m:r>
                      </m:e>
                    </m:d>
                    <m:r>
                      <a:rPr kumimoji="1" lang="en-US" altLang="ja-JP" sz="2800" b="1" i="1" u="none" strike="noStrike" kern="1200" cap="none" spc="0" normalizeH="0" baseline="0" noProof="0" smtClean="0">
                        <a:ln>
                          <a:noFill/>
                        </a:ln>
                        <a:solidFill>
                          <a:srgbClr val="0000FF"/>
                        </a:solidFill>
                        <a:effectLst/>
                        <a:uLnTx/>
                        <a:uFillTx/>
                        <a:latin typeface="Cambria Math" panose="02040503050406030204" pitchFamily="18" charset="0"/>
                        <a:cs typeface="+mn-cs"/>
                      </a:rPr>
                      <m:t>   =</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𝒑</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m:t>
                    </m:r>
                    <m:r>
                      <a:rPr kumimoji="1" lang="en-US" altLang="ja-JP" sz="2800" b="1" i="1" u="none" strike="noStrike" kern="1200" cap="none" spc="0" normalizeH="0" baseline="0" noProof="0">
                        <a:ln>
                          <a:noFill/>
                        </a:ln>
                        <a:solidFill>
                          <a:srgbClr val="0000FF"/>
                        </a:solidFill>
                        <a:effectLst/>
                        <a:uLnTx/>
                        <a:uFillTx/>
                        <a:latin typeface="Cambria Math" panose="02040503050406030204" pitchFamily="18" charset="0"/>
                        <a:cs typeface="+mn-cs"/>
                      </a:rPr>
                      <m:t>𝑨</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𝑩</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𝒑</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𝑩</m:t>
                    </m:r>
                    <m:r>
                      <a:rPr kumimoji="1" lang="en-US" altLang="ja-JP" sz="2800" b="1" i="1" u="none" strike="noStrike" kern="1200" cap="none" spc="0" normalizeH="0" baseline="0" noProof="0">
                        <a:ln>
                          <a:noFill/>
                        </a:ln>
                        <a:solidFill>
                          <a:srgbClr val="FF0000"/>
                        </a:solidFill>
                        <a:effectLst/>
                        <a:uLnTx/>
                        <a:uFillTx/>
                        <a:latin typeface="Cambria Math" panose="02040503050406030204" pitchFamily="18" charset="0"/>
                        <a:cs typeface="+mn-cs"/>
                      </a:rPr>
                      <m:t>)</m:t>
                    </m:r>
                  </m:oMath>
                </a14:m>
                <a:r>
                  <a:rPr kumimoji="1" lang="en-US" altLang="ja-JP" sz="2800" b="1" i="0" u="none" strike="noStrike" kern="1200" cap="none" spc="0" normalizeH="0" baseline="0" noProof="0" dirty="0">
                    <a:ln>
                      <a:noFill/>
                    </a:ln>
                    <a:solidFill>
                      <a:srgbClr val="0000FF"/>
                    </a:solidFill>
                    <a:effectLst/>
                    <a:uLnTx/>
                    <a:uFillTx/>
                    <a:latin typeface="Times New Roman"/>
                    <a:ea typeface="ＭＳ Ｐゴシック"/>
                    <a:cs typeface="+mn-cs"/>
                  </a:rPr>
                  <a:t> </a:t>
                </a:r>
              </a:p>
            </p:txBody>
          </p:sp>
        </mc:Choice>
        <mc:Fallback xmlns="">
          <p:sp>
            <p:nvSpPr>
              <p:cNvPr id="6" name="正方形/長方形 5"/>
              <p:cNvSpPr>
                <a:spLocks noRot="1" noChangeAspect="1" noMove="1" noResize="1" noEditPoints="1" noAdjustHandles="1" noChangeArrowheads="1" noChangeShapeType="1" noTextEdit="1"/>
              </p:cNvSpPr>
              <p:nvPr/>
            </p:nvSpPr>
            <p:spPr>
              <a:xfrm>
                <a:off x="530918" y="673533"/>
                <a:ext cx="6397777" cy="523220"/>
              </a:xfrm>
              <a:prstGeom prst="rect">
                <a:avLst/>
              </a:prstGeom>
              <a:blipFill>
                <a:blip r:embed="rId11"/>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9" name="正方形/長方形 8"/>
              <p:cNvSpPr/>
              <p:nvPr/>
            </p:nvSpPr>
            <p:spPr>
              <a:xfrm>
                <a:off x="2885388" y="6021288"/>
                <a:ext cx="6079100" cy="461665"/>
              </a:xfrm>
              <a:prstGeom prst="rect">
                <a:avLst/>
              </a:prstGeom>
              <a:solidFill>
                <a:srgbClr val="000099"/>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FF00"/>
                    </a:solidFill>
                    <a:effectLst/>
                    <a:uLnTx/>
                    <a:uFillTx/>
                    <a:latin typeface="Times New Roman"/>
                    <a:ea typeface="ＭＳ Ｐゴシック"/>
                    <a:cs typeface="+mn-cs"/>
                  </a:rPr>
                  <a:t> ベイズの定理： </a:t>
                </a:r>
                <a14:m>
                  <m:oMath xmlns:m="http://schemas.openxmlformats.org/officeDocument/2006/math">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d>
                      <m:dPr>
                        <m:ctrlP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ctrlPr>
                      </m:dPr>
                      <m:e>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𝑨</m:t>
                        </m:r>
                      </m:e>
                      <m:e>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𝑩</m:t>
                        </m:r>
                      </m:e>
                    </m:d>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𝑩</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𝑨</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𝑨</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d>
                      <m:dPr>
                        <m:ctrlP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ctrlPr>
                      </m:dPr>
                      <m:e>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𝑩</m:t>
                        </m:r>
                      </m:e>
                    </m:d>
                  </m:oMath>
                </a14:m>
                <a:endParaRPr kumimoji="1" lang="ja-JP" altLang="en-US" sz="2400" b="0" i="0" u="none" strike="noStrike" kern="1200" cap="none" spc="0" normalizeH="0" baseline="0" noProof="0" dirty="0">
                  <a:ln>
                    <a:noFill/>
                  </a:ln>
                  <a:solidFill>
                    <a:srgbClr val="FFFF00"/>
                  </a:solidFill>
                  <a:effectLst/>
                  <a:uLnTx/>
                  <a:uFillTx/>
                  <a:latin typeface="Times New Roman"/>
                  <a:ea typeface="ＭＳ Ｐゴシック"/>
                  <a:cs typeface="+mn-cs"/>
                </a:endParaRPr>
              </a:p>
            </p:txBody>
          </p:sp>
        </mc:Choice>
        <mc:Fallback xmlns="">
          <p:sp>
            <p:nvSpPr>
              <p:cNvPr id="9" name="正方形/長方形 8"/>
              <p:cNvSpPr>
                <a:spLocks noRot="1" noChangeAspect="1" noMove="1" noResize="1" noEditPoints="1" noAdjustHandles="1" noChangeArrowheads="1" noChangeShapeType="1" noTextEdit="1"/>
              </p:cNvSpPr>
              <p:nvPr/>
            </p:nvSpPr>
            <p:spPr>
              <a:xfrm>
                <a:off x="2885388" y="6021288"/>
                <a:ext cx="6079100" cy="461665"/>
              </a:xfrm>
              <a:prstGeom prst="rect">
                <a:avLst/>
              </a:prstGeom>
              <a:blipFill>
                <a:blip r:embed="rId12"/>
                <a:stretch>
                  <a:fillRect l="-301" t="-14667" b="-26667"/>
                </a:stretch>
              </a:blipFill>
            </p:spPr>
            <p:txBody>
              <a:bodyPr/>
              <a:lstStyle/>
              <a:p>
                <a:r>
                  <a:rPr lang="ja-JP" altLang="en-US">
                    <a:noFill/>
                  </a:rPr>
                  <a:t> </a:t>
                </a:r>
              </a:p>
            </p:txBody>
          </p:sp>
        </mc:Fallback>
      </mc:AlternateContent>
      <p:sp>
        <p:nvSpPr>
          <p:cNvPr id="18" name="正方形/長方形 17"/>
          <p:cNvSpPr/>
          <p:nvPr/>
        </p:nvSpPr>
        <p:spPr>
          <a:xfrm>
            <a:off x="4829604" y="6423719"/>
            <a:ext cx="1422184"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事後確率</a:t>
            </a:r>
            <a:endPar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p:sp>
        <p:nvSpPr>
          <p:cNvPr id="19" name="正方形/長方形 18"/>
          <p:cNvSpPr/>
          <p:nvPr/>
        </p:nvSpPr>
        <p:spPr>
          <a:xfrm>
            <a:off x="7007820" y="6423719"/>
            <a:ext cx="1422184"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事前確率</a:t>
            </a:r>
            <a:endPar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p:spTree>
    <p:extLst>
      <p:ext uri="{BB962C8B-B14F-4D97-AF65-F5344CB8AC3E}">
        <p14:creationId xmlns:p14="http://schemas.microsoft.com/office/powerpoint/2010/main" val="14774282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3"/>
          <p:cNvSpPr>
            <a:spLocks noGrp="1" noChangeArrowheads="1"/>
          </p:cNvSpPr>
          <p:nvPr>
            <p:ph type="title" idx="4294967295"/>
          </p:nvPr>
        </p:nvSpPr>
        <p:spPr>
          <a:xfrm>
            <a:off x="0" y="0"/>
            <a:ext cx="9144000" cy="762000"/>
          </a:xfrm>
        </p:spPr>
        <p:txBody>
          <a:bodyPr/>
          <a:lstStyle/>
          <a:p>
            <a:pPr eaLnBrk="1" hangingPunct="1"/>
            <a:r>
              <a:rPr lang="ja-JP" altLang="en-US" sz="3600" b="1">
                <a:solidFill>
                  <a:srgbClr val="0000FF"/>
                </a:solidFill>
                <a:latin typeface="ＭＳ Ｐゴシック" charset="-128"/>
              </a:rPr>
              <a:t>酸化物の特徴は</a:t>
            </a:r>
            <a:r>
              <a:rPr lang="en-US" altLang="ja-JP" sz="3600" b="1">
                <a:solidFill>
                  <a:srgbClr val="0000FF"/>
                </a:solidFill>
                <a:latin typeface="ＭＳ Ｐゴシック" charset="-128"/>
              </a:rPr>
              <a:t>?</a:t>
            </a:r>
            <a:endParaRPr lang="en-US" altLang="ja-JP">
              <a:latin typeface="ＭＳ Ｐゴシック" charset="-128"/>
            </a:endParaRPr>
          </a:p>
        </p:txBody>
      </p:sp>
      <p:sp>
        <p:nvSpPr>
          <p:cNvPr id="4099" name="Rectangle 11"/>
          <p:cNvSpPr>
            <a:spLocks noChangeArrowheads="1"/>
          </p:cNvSpPr>
          <p:nvPr/>
        </p:nvSpPr>
        <p:spPr bwMode="auto">
          <a:xfrm>
            <a:off x="304800" y="862013"/>
            <a:ext cx="8382000" cy="3538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3200" b="1" i="0" u="none" strike="noStrike" kern="1200" cap="none" spc="0" normalizeH="0" baseline="0" noProof="0" dirty="0">
                <a:ln>
                  <a:noFill/>
                </a:ln>
                <a:solidFill>
                  <a:srgbClr val="000000"/>
                </a:solidFill>
                <a:effectLst/>
                <a:uLnTx/>
                <a:uFillTx/>
                <a:latin typeface="Arial"/>
                <a:ea typeface="ＭＳ Ｐゴシック"/>
                <a:cs typeface="+mn-cs"/>
              </a:rPr>
              <a:t>セラミックス</a:t>
            </a:r>
            <a:r>
              <a:rPr kumimoji="1" lang="en-US" altLang="ja-JP" sz="3200" b="1" i="0" u="none" strike="noStrike" kern="1200" cap="none" spc="0" normalizeH="0" baseline="0" noProof="0" dirty="0">
                <a:ln>
                  <a:noFill/>
                </a:ln>
                <a:solidFill>
                  <a:srgbClr val="000000"/>
                </a:solidFill>
                <a:effectLst/>
                <a:uLnTx/>
                <a:uFillTx/>
                <a:latin typeface="Arial"/>
                <a:ea typeface="ＭＳ Ｐゴシック"/>
                <a:cs typeface="+mn-cs"/>
              </a:rPr>
              <a:t>:</a:t>
            </a:r>
            <a:r>
              <a:rPr kumimoji="1" lang="ja-JP" altLang="en-US" sz="3200" b="1" i="0" u="none" strike="noStrike" kern="1200" cap="none" spc="0" normalizeH="0" baseline="0" noProof="0" dirty="0">
                <a:ln>
                  <a:noFill/>
                </a:ln>
                <a:solidFill>
                  <a:srgbClr val="000000"/>
                </a:solidFill>
                <a:effectLst/>
                <a:uLnTx/>
                <a:uFillTx/>
                <a:latin typeface="Arial"/>
                <a:ea typeface="ＭＳ Ｐゴシック"/>
                <a:cs typeface="+mn-cs"/>
              </a:rPr>
              <a:t> セメント、ガラス、茶碗</a:t>
            </a:r>
            <a:endParaRPr kumimoji="1" lang="en-US" altLang="ja-JP" sz="3200" b="1" i="0" u="none" strike="noStrike" kern="1200" cap="none" spc="0" normalizeH="0" baseline="0" noProof="0" dirty="0">
              <a:ln>
                <a:noFill/>
              </a:ln>
              <a:solidFill>
                <a:srgbClr val="000000"/>
              </a:solidFill>
              <a:effectLst/>
              <a:uLnTx/>
              <a:uFillTx/>
              <a:latin typeface="Arial"/>
              <a:ea typeface="ＭＳ Ｐゴシック"/>
              <a:cs typeface="+mn-cs"/>
            </a:endParaRPr>
          </a:p>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r>
              <a:rPr kumimoji="1" lang="ja-JP" altLang="en-US" sz="3200" b="1" i="0" u="none" strike="noStrike" kern="1200" cap="none" spc="0" normalizeH="0" baseline="0" noProof="0" dirty="0">
                <a:ln>
                  <a:noFill/>
                </a:ln>
                <a:solidFill>
                  <a:srgbClr val="FF0000"/>
                </a:solidFill>
                <a:effectLst/>
                <a:uLnTx/>
                <a:uFillTx/>
                <a:latin typeface="Arial"/>
                <a:ea typeface="ＭＳ Ｐゴシック"/>
                <a:cs typeface="+mn-cs"/>
              </a:rPr>
              <a:t>脆い</a:t>
            </a:r>
            <a:endParaRPr kumimoji="1" lang="en-US" altLang="ja-JP" sz="3200" b="1" i="0" u="none" strike="noStrike" kern="1200" cap="none" spc="0" normalizeH="0" baseline="0" noProof="0" dirty="0">
              <a:ln>
                <a:noFill/>
              </a:ln>
              <a:solidFill>
                <a:srgbClr val="FF0000"/>
              </a:solidFill>
              <a:effectLst/>
              <a:uLnTx/>
              <a:uFillTx/>
              <a:latin typeface="Arial"/>
              <a:ea typeface="ＭＳ Ｐゴシック"/>
              <a:cs typeface="+mn-cs"/>
            </a:endParaRPr>
          </a:p>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r>
              <a:rPr kumimoji="1" lang="ja-JP" altLang="en-US" sz="3200" b="1" i="0" u="none" strike="noStrike" kern="1200" cap="none" spc="0" normalizeH="0" baseline="0" noProof="0" dirty="0">
                <a:ln>
                  <a:noFill/>
                </a:ln>
                <a:solidFill>
                  <a:srgbClr val="FF0000"/>
                </a:solidFill>
                <a:effectLst/>
                <a:uLnTx/>
                <a:uFillTx/>
                <a:latin typeface="Arial"/>
                <a:ea typeface="ＭＳ Ｐゴシック"/>
                <a:cs typeface="+mn-cs"/>
              </a:rPr>
              <a:t>電気を流さない</a:t>
            </a:r>
            <a:endParaRPr kumimoji="1" lang="en-US" altLang="ja-JP" sz="3200" b="1" i="0" u="none" strike="noStrike" kern="1200" cap="none" spc="0" normalizeH="0" baseline="0" noProof="0" dirty="0">
              <a:ln>
                <a:noFill/>
              </a:ln>
              <a:solidFill>
                <a:srgbClr val="FF0000"/>
              </a:solidFill>
              <a:effectLst/>
              <a:uLnTx/>
              <a:uFillTx/>
              <a:latin typeface="Arial"/>
              <a:ea typeface="ＭＳ Ｐゴシック"/>
              <a:cs typeface="+mn-cs"/>
            </a:endParaRPr>
          </a:p>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r>
              <a:rPr kumimoji="1" lang="ja-JP" altLang="en-US" sz="3200" b="1" i="0" u="none" strike="noStrike" kern="1200" cap="none" spc="0" normalizeH="0" baseline="0" noProof="0" dirty="0">
                <a:ln>
                  <a:noFill/>
                </a:ln>
                <a:solidFill>
                  <a:srgbClr val="FF0000"/>
                </a:solidFill>
                <a:effectLst/>
                <a:uLnTx/>
                <a:uFillTx/>
                <a:latin typeface="Arial"/>
                <a:ea typeface="ＭＳ Ｐゴシック"/>
                <a:cs typeface="+mn-cs"/>
              </a:rPr>
              <a:t>構造材料としてしか使えない</a:t>
            </a:r>
            <a:endParaRPr kumimoji="1" lang="en-US" altLang="ja-JP" sz="3200" b="1" i="0" u="none" strike="noStrike" kern="1200" cap="none" spc="0" normalizeH="0" baseline="0" noProof="0" dirty="0">
              <a:ln>
                <a:noFill/>
              </a:ln>
              <a:solidFill>
                <a:srgbClr val="FF0000"/>
              </a:solidFill>
              <a:effectLst/>
              <a:uLnTx/>
              <a:uFillTx/>
              <a:latin typeface="Arial"/>
              <a:ea typeface="ＭＳ Ｐゴシック"/>
              <a:cs typeface="+mn-cs"/>
            </a:endParaRPr>
          </a:p>
          <a:p>
            <a:pPr marL="514350" marR="0" lvl="0" indent="-514350" algn="l" defTabSz="914400" rtl="0" eaLnBrk="1" fontAlgn="base" latinLnBrk="0" hangingPunct="1">
              <a:lnSpc>
                <a:spcPct val="100000"/>
              </a:lnSpc>
              <a:spcBef>
                <a:spcPct val="50000"/>
              </a:spcBef>
              <a:spcAft>
                <a:spcPct val="0"/>
              </a:spcAft>
              <a:buClrTx/>
              <a:buSzTx/>
              <a:buFontTx/>
              <a:buAutoNum type="arabicPeriod"/>
              <a:tabLst/>
              <a:defRPr/>
            </a:pPr>
            <a:endParaRPr kumimoji="1" lang="ja-JP" altLang="en-US" sz="3200" b="1"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12375005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ベイズの定理の応用</a:t>
            </a:r>
            <a:r>
              <a:rPr kumimoji="1" lang="en-US" altLang="ja-JP"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a:t>
            </a: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 </a:t>
            </a:r>
            <a:r>
              <a:rPr kumimoji="1" lang="en-US" altLang="ja-JP"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COVID-19</a:t>
            </a: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による罹病判定</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9" name="Rectangle 10">
            <a:extLst>
              <a:ext uri="{FF2B5EF4-FFF2-40B4-BE49-F238E27FC236}">
                <a16:creationId xmlns:a16="http://schemas.microsoft.com/office/drawing/2014/main" id="{E1C9789C-5231-4BF4-9546-4E33A2A6957A}"/>
              </a:ext>
            </a:extLst>
          </p:cNvPr>
          <p:cNvSpPr>
            <a:spLocks noChangeArrowheads="1"/>
          </p:cNvSpPr>
          <p:nvPr/>
        </p:nvSpPr>
        <p:spPr bwMode="auto">
          <a:xfrm>
            <a:off x="4164395" y="642174"/>
            <a:ext cx="501611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豊田秀樹著、基礎からのベイズ統計学、朝倉書店</a:t>
            </a:r>
            <a:r>
              <a:rPr kumimoji="1" lang="en-US" altLang="ja-JP"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(2015)</a:t>
            </a:r>
            <a:endParaRPr kumimoji="1" lang="ja-JP"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0" name="Object 2">
                <a:extLst>
                  <a:ext uri="{FF2B5EF4-FFF2-40B4-BE49-F238E27FC236}">
                    <a16:creationId xmlns:a16="http://schemas.microsoft.com/office/drawing/2014/main" id="{BD39CC8B-2CFE-4F36-8828-EBA8A2DD2489}"/>
                  </a:ext>
                </a:extLst>
              </p:cNvPr>
              <p:cNvSpPr txBox="1"/>
              <p:nvPr/>
            </p:nvSpPr>
            <p:spPr bwMode="auto">
              <a:xfrm>
                <a:off x="144016" y="936104"/>
                <a:ext cx="8964488" cy="5805264"/>
              </a:xfrm>
              <a:prstGeom prst="rect">
                <a:avLst/>
              </a:prstGeom>
              <a:noFill/>
              <a:ln>
                <a:noFill/>
              </a:ln>
              <a:effectLst/>
            </p:spPr>
            <p:txBody>
              <a:bodyPr>
                <a:normAutofit fontScale="92500" lnSpcReduction="20000"/>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https://qiita.com/oki_mebarun/items/ee345ba45c7d3752b54c</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2020/3/14</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イタリア　感染者数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145,637</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人、死者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5,436</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人、人口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6000</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万人</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COVID-19</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に感染する割合：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0.0024 (</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事前確率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p(A))</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病気</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にかかっている人が    検診</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B</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を受けると、</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8</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割の確率で陽性になる。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病気</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にかかっていない人が検診</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B</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を受けると、</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割の確率で陰性になる。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検診</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B</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によって陽性と判定された場合、その受信者が病気</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にかかっている確率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事後確率</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を求めよ。</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条件付確率： 病気にかかっている人の判定確率</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正常診断</a:t>
                </a:r>
                <a:r>
                  <a:rPr kumimoji="1"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1" lang="ja-JP" altLang="en-US" sz="1800" b="0" i="0" u="none" strike="noStrike" kern="1200" cap="none" spc="0" normalizeH="0" baseline="0" noProof="0" dirty="0">
                    <a:ln>
                      <a:noFill/>
                    </a:ln>
                    <a:solidFill>
                      <a:srgbClr val="000000"/>
                    </a:solidFill>
                    <a:effectLst/>
                    <a:uLnTx/>
                    <a:uFillTx/>
                    <a:latin typeface="Times New Roman"/>
                    <a:ea typeface="ＭＳ Ｐゴシック"/>
                    <a:cs typeface="+mn-cs"/>
                  </a:rPr>
                  <a:t> </a:t>
                </a:r>
                <a14:m>
                  <m:oMath xmlns:m="http://schemas.openxmlformats.org/officeDocument/2006/math">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e>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0.8</m:t>
                    </m:r>
                  </m:oMath>
                </a14:m>
                <a:r>
                  <a:rPr kumimoji="1" lang="en-US" altLang="ja-JP" sz="18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 </a:t>
                </a:r>
                <a14:m>
                  <m:oMath xmlns:m="http://schemas.openxmlformats.org/officeDocument/2006/math">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陰性</m:t>
                        </m:r>
                      </m:e>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=0.</m:t>
                    </m:r>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9</m:t>
                    </m:r>
                  </m:oMath>
                </a14:m>
                <a:r>
                  <a:rPr kumimoji="1" lang="ja-JP" alt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正常に判定する確率は８割以上だが・・・</a:t>
                </a:r>
                <a:endPar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誤診        </a:t>
                </a:r>
                <a:r>
                  <a:rPr kumimoji="1" lang="en-US" altLang="ja-JP" sz="1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14:m>
                  <m:oMath xmlns:m="http://schemas.openxmlformats.org/officeDocument/2006/math">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陰性</m:t>
                        </m:r>
                      </m:e>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=0.</m:t>
                    </m:r>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2</m:t>
                    </m:r>
                  </m:oMath>
                </a14:m>
                <a:r>
                  <a:rPr kumimoji="1"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 </a:t>
                </a:r>
                <a14:m>
                  <m:oMath xmlns:m="http://schemas.openxmlformats.org/officeDocument/2006/math">
                    <m:r>
                      <a:rPr kumimoji="1" lang="en-US" altLang="ja-JP" sz="1800" b="0" i="0" u="none" strike="noStrike" kern="1200" cap="none" spc="0" normalizeH="0" baseline="0" noProof="0" smtClean="0">
                        <a:ln>
                          <a:noFill/>
                        </a:ln>
                        <a:solidFill>
                          <a:srgbClr val="000000"/>
                        </a:solidFill>
                        <a:effectLst/>
                        <a:uLnTx/>
                        <a:uFillTx/>
                        <a:latin typeface="Cambria Math" panose="02040503050406030204" pitchFamily="18" charset="0"/>
                        <a:cs typeface="+mn-cs"/>
                      </a:rPr>
                      <m:t> </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e>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=0.</m:t>
                    </m:r>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oMath>
                </a14:m>
                <a:endParaRPr kumimoji="1" lang="en-US" altLang="ja-JP" sz="1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事後確率</a:t>
                </a:r>
                <a:r>
                  <a:rPr kumimoji="1" lang="en-US" altLang="ja-JP" sz="1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14:m>
                  <m:oMath xmlns:m="http://schemas.openxmlformats.org/officeDocument/2006/math">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e>
                        <m:r>
                          <a:rPr kumimoji="1" lang="ja-JP" altLang="en-US"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陽性</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𝐴</m:t>
                        </m:r>
                      </m:e>
                      <m:e>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𝐵</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f>
                      <m:f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fPr>
                      <m:num>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𝐵</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𝐴</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𝐴</m:t>
                            </m:r>
                          </m:e>
                        </m:d>
                      </m:num>
                      <m:den>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𝐵</m:t>
                            </m:r>
                          </m:e>
                        </m:d>
                      </m:den>
                    </m:f>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f>
                      <m:f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fPr>
                      <m:num>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𝐵</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𝐴</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𝐴</m:t>
                            </m:r>
                          </m:e>
                        </m:d>
                      </m:num>
                      <m:den>
                        <m:nary>
                          <m:naryPr>
                            <m:chr m:val="∑"/>
                            <m:limLoc m:val="subSup"/>
                            <m:supHide m:val="on"/>
                            <m:ctrlP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naryPr>
                          <m:sub>
                            <m:r>
                              <m:rPr>
                                <m:brk m:alnAt="9"/>
                              </m:rP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𝐴</m:t>
                            </m:r>
                          </m:sub>
                          <m:sup/>
                          <m:e>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𝐵</m:t>
                                </m:r>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𝐴</m:t>
                                </m:r>
                              </m:e>
                            </m:d>
                          </m:e>
                        </m:nary>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𝑝</m:t>
                        </m:r>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𝐴</m:t>
                        </m:r>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den>
                    </m:f>
                  </m:oMath>
                </a14:m>
                <a:endParaRPr kumimoji="1" lang="en-US" altLang="ja-JP" sz="1800" b="0" i="1" u="none" strike="noStrike" kern="1200" cap="none" spc="0" normalizeH="0" baseline="0" noProof="0" dirty="0">
                  <a:ln>
                    <a:noFill/>
                  </a:ln>
                  <a:solidFill>
                    <a:srgbClr val="000000"/>
                  </a:solidFill>
                  <a:effectLst/>
                  <a:uLnTx/>
                  <a:uFillTx/>
                  <a:latin typeface="Cambria Math" panose="02040503050406030204" pitchFamily="18" charset="0"/>
                  <a:ea typeface="ＭＳ Ｐゴシック"/>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a:ea typeface="ＭＳ Ｐゴシック"/>
                    <a:cs typeface="+mn-cs"/>
                  </a:rPr>
                  <a:t>		 </a:t>
                </a:r>
                <a14:m>
                  <m:oMath xmlns:m="http://schemas.openxmlformats.org/officeDocument/2006/math">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f>
                      <m:f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fPr>
                      <m:num>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num>
                      <m:den>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den>
                    </m:f>
                  </m:oMath>
                </a14:m>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a:cs typeface="+mn-cs"/>
                  </a:rPr>
                  <a:t> </a:t>
                </a:r>
                <a:endParaRPr kumimoji="1" lang="en-US" altLang="ja-JP" sz="1800" b="0"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事前確率</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(1) </a:t>
                </a:r>
                <a14:m>
                  <m:oMath xmlns:m="http://schemas.openxmlformats.org/officeDocument/2006/math">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病気</m:t>
                        </m:r>
                      </m:e>
                    </m:d>
                    <m:r>
                      <a:rPr kumimoji="1" lang="en-US" altLang="ja-JP" sz="1800" b="0" i="1" u="none" strike="noStrike" kern="1200" cap="none" spc="0" normalizeH="0" baseline="0" noProof="0" smtClean="0">
                        <a:ln>
                          <a:noFill/>
                        </a:ln>
                        <a:solidFill>
                          <a:srgbClr val="000000"/>
                        </a:solidFill>
                        <a:effectLst/>
                        <a:uLnTx/>
                        <a:uFillTx/>
                        <a:latin typeface="Cambria Math" panose="02040503050406030204" pitchFamily="18" charset="0"/>
                        <a:cs typeface="+mn-cs"/>
                      </a:rPr>
                      <m:t>=0.0024</m:t>
                    </m:r>
                  </m:oMath>
                </a14:m>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14:m>
                  <m:oMath xmlns:m="http://schemas.openxmlformats.org/officeDocument/2006/math">
                    <m:r>
                      <a:rPr kumimoji="1" lang="en-US" altLang="ja-JP" sz="1800" b="1" i="1" u="none" strike="noStrike" kern="1200" cap="none" spc="0" normalizeH="0" baseline="0" noProof="0" smtClean="0">
                        <a:ln>
                          <a:noFill/>
                        </a:ln>
                        <a:solidFill>
                          <a:srgbClr val="0000FF"/>
                        </a:solidFill>
                        <a:effectLst/>
                        <a:uLnTx/>
                        <a:uFillTx/>
                        <a:latin typeface="Cambria Math" panose="02040503050406030204" pitchFamily="18" charset="0"/>
                        <a:cs typeface="+mn-cs"/>
                      </a:rPr>
                      <m:t>𝒑</m:t>
                    </m:r>
                    <m:d>
                      <m:dPr>
                        <m:ctrlPr>
                          <a:rPr kumimoji="1" lang="en-US" altLang="ja-JP" sz="1800" b="1" i="1" u="none" strike="noStrike" kern="1200" cap="none" spc="0" normalizeH="0" baseline="0" noProof="0">
                            <a:ln>
                              <a:noFill/>
                            </a:ln>
                            <a:solidFill>
                              <a:srgbClr val="0000FF"/>
                            </a:solidFill>
                            <a:effectLst/>
                            <a:uLnTx/>
                            <a:uFillTx/>
                            <a:latin typeface="Cambria Math" panose="02040503050406030204" pitchFamily="18" charset="0"/>
                            <a:cs typeface="+mn-cs"/>
                          </a:rPr>
                        </m:ctrlPr>
                      </m:dPr>
                      <m:e>
                        <m:r>
                          <a:rPr kumimoji="1" lang="ja-JP" altLang="en-US" sz="1800" b="1" i="1" u="none" strike="noStrike" kern="1200" cap="none" spc="0" normalizeH="0" baseline="0" noProof="0">
                            <a:ln>
                              <a:noFill/>
                            </a:ln>
                            <a:solidFill>
                              <a:srgbClr val="0000FF"/>
                            </a:solidFill>
                            <a:effectLst/>
                            <a:uLnTx/>
                            <a:uFillTx/>
                            <a:latin typeface="Cambria Math" panose="02040503050406030204" pitchFamily="18" charset="0"/>
                            <a:cs typeface="+mn-cs"/>
                          </a:rPr>
                          <m:t>陽性</m:t>
                        </m:r>
                      </m:e>
                    </m:d>
                    <m:r>
                      <a:rPr kumimoji="1" lang="en-US" altLang="ja-JP" sz="1800" b="1" i="1" u="none" strike="noStrike" kern="1200" cap="none" spc="0" normalizeH="0" baseline="0" noProof="0" smtClean="0">
                        <a:ln>
                          <a:noFill/>
                        </a:ln>
                        <a:solidFill>
                          <a:srgbClr val="0000FF"/>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8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8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oMath>
                </a14:m>
                <a:br>
                  <a:rPr kumimoji="1" lang="en-US" altLang="ja-JP" sz="1800" b="0" i="1" u="none" strike="noStrike" kern="1200" cap="none" spc="0" normalizeH="0" baseline="0" noProof="0" dirty="0">
                    <a:ln>
                      <a:noFill/>
                    </a:ln>
                    <a:solidFill>
                      <a:srgbClr val="000000"/>
                    </a:solidFill>
                    <a:effectLst/>
                    <a:uLnTx/>
                    <a:uFillTx/>
                    <a:latin typeface="Cambria Math" panose="02040503050406030204" pitchFamily="18" charset="0"/>
                    <a:ea typeface="ＭＳ Ｐゴシック"/>
                    <a:cs typeface="+mn-cs"/>
                  </a:rPr>
                </a:br>
                <a14:m>
                  <m:oMathPara xmlns:m="http://schemas.openxmlformats.org/officeDocument/2006/math">
                    <m:oMathParaPr>
                      <m:jc m:val="centerGroup"/>
                    </m:oMathParaPr>
                    <m:oMath xmlns:m="http://schemas.openxmlformats.org/officeDocument/2006/math">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𝟎</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𝟖</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𝟎</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𝟎𝟎𝟐𝟒</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𝟎</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𝟏</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d>
                        <m:dPr>
                          <m:ctrlP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ctrlPr>
                        </m:dPr>
                        <m:e>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𝟏</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𝟎</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𝟎𝟎𝟐𝟒</m:t>
                          </m:r>
                        </m:e>
                      </m:d>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𝟎</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00"/>
                          </a:solidFill>
                          <a:effectLst/>
                          <a:uLnTx/>
                          <a:uFillTx/>
                          <a:latin typeface="Cambria Math" panose="02040503050406030204" pitchFamily="18" charset="0"/>
                          <a:cs typeface="+mn-cs"/>
                        </a:rPr>
                        <m:t>𝟏𝟎𝟏𝟕</m:t>
                      </m:r>
                    </m:oMath>
                  </m:oMathPara>
                </a14:m>
                <a:endParaRPr kumimoji="1" lang="en-US" altLang="ja-JP" sz="1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=&gt;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14:m>
                  <m:oMath xmlns:m="http://schemas.openxmlformats.org/officeDocument/2006/math">
                    <m:r>
                      <a:rPr kumimoji="1" lang="en-US" altLang="ja-JP" sz="1800" b="1" i="1" u="none" strike="noStrike" kern="1200" cap="none" spc="0" normalizeH="0" baseline="0" noProof="0" smtClean="0">
                        <a:ln>
                          <a:noFill/>
                        </a:ln>
                        <a:solidFill>
                          <a:srgbClr val="0000FF"/>
                        </a:solidFill>
                        <a:effectLst/>
                        <a:uLnTx/>
                        <a:uFillTx/>
                        <a:latin typeface="Cambria Math" panose="02040503050406030204" pitchFamily="18" charset="0"/>
                        <a:cs typeface="+mn-cs"/>
                      </a:rPr>
                      <m:t>𝒑</m:t>
                    </m:r>
                    <m:d>
                      <m:dPr>
                        <m:ctrlPr>
                          <a:rPr kumimoji="1" lang="en-US" altLang="ja-JP" sz="1800" b="1" i="1" u="none" strike="noStrike" kern="1200" cap="none" spc="0" normalizeH="0" baseline="0" noProof="0">
                            <a:ln>
                              <a:noFill/>
                            </a:ln>
                            <a:solidFill>
                              <a:srgbClr val="0000FF"/>
                            </a:solidFill>
                            <a:effectLst/>
                            <a:uLnTx/>
                            <a:uFillTx/>
                            <a:latin typeface="Cambria Math" panose="02040503050406030204" pitchFamily="18" charset="0"/>
                            <a:cs typeface="+mn-cs"/>
                          </a:rPr>
                        </m:ctrlPr>
                      </m:dPr>
                      <m:e>
                        <m:r>
                          <a:rPr kumimoji="1" lang="ja-JP" altLang="en-US" sz="1800" b="1" i="1" u="none" strike="noStrike" kern="1200" cap="none" spc="0" normalizeH="0" baseline="0" noProof="0">
                            <a:ln>
                              <a:noFill/>
                            </a:ln>
                            <a:solidFill>
                              <a:srgbClr val="0000FF"/>
                            </a:solidFill>
                            <a:effectLst/>
                            <a:uLnTx/>
                            <a:uFillTx/>
                            <a:latin typeface="Cambria Math" panose="02040503050406030204" pitchFamily="18" charset="0"/>
                            <a:cs typeface="+mn-cs"/>
                          </a:rPr>
                          <m:t>病気</m:t>
                        </m:r>
                      </m:e>
                      <m:e>
                        <m:r>
                          <a:rPr kumimoji="1" lang="ja-JP" altLang="en-US" sz="1800" b="1" i="1" u="none" strike="noStrike" kern="1200" cap="none" spc="0" normalizeH="0" baseline="0" noProof="0">
                            <a:ln>
                              <a:noFill/>
                            </a:ln>
                            <a:solidFill>
                              <a:srgbClr val="0000FF"/>
                            </a:solidFill>
                            <a:effectLst/>
                            <a:uLnTx/>
                            <a:uFillTx/>
                            <a:latin typeface="Cambria Math" panose="02040503050406030204" pitchFamily="18" charset="0"/>
                            <a:cs typeface="+mn-cs"/>
                          </a:rPr>
                          <m:t>陽性</m:t>
                        </m:r>
                      </m:e>
                    </m:d>
                    <m:r>
                      <a:rPr kumimoji="1" lang="en-US" altLang="ja-JP" sz="1800" b="1" i="1" u="none" strike="noStrike" kern="1200" cap="none" spc="0" normalizeH="0" baseline="0" noProof="0">
                        <a:ln>
                          <a:noFill/>
                        </a:ln>
                        <a:solidFill>
                          <a:srgbClr val="0000FF"/>
                        </a:solidFill>
                        <a:effectLst/>
                        <a:uLnTx/>
                        <a:uFillTx/>
                        <a:latin typeface="Cambria Math" panose="02040503050406030204" pitchFamily="18" charset="0"/>
                        <a:cs typeface="+mn-cs"/>
                      </a:rPr>
                      <m:t>=</m:t>
                    </m:r>
                    <m:r>
                      <a:rPr kumimoji="1" lang="en-US" altLang="ja-JP" sz="1800" b="1" i="1" u="none" strike="noStrike" kern="1200" cap="none" spc="0" normalizeH="0" baseline="0" noProof="0">
                        <a:ln>
                          <a:noFill/>
                        </a:ln>
                        <a:solidFill>
                          <a:srgbClr val="0000FF"/>
                        </a:solidFill>
                        <a:effectLst/>
                        <a:uLnTx/>
                        <a:uFillTx/>
                        <a:latin typeface="Cambria Math" panose="02040503050406030204" pitchFamily="18" charset="0"/>
                        <a:cs typeface="+mn-cs"/>
                      </a:rPr>
                      <m:t>𝟎</m:t>
                    </m:r>
                    <m:r>
                      <a:rPr kumimoji="1" lang="en-US" altLang="ja-JP" sz="1800" b="1" i="1" u="none" strike="noStrike" kern="1200" cap="none" spc="0" normalizeH="0" baseline="0" noProof="0">
                        <a:ln>
                          <a:noFill/>
                        </a:ln>
                        <a:solidFill>
                          <a:srgbClr val="0000FF"/>
                        </a:solidFill>
                        <a:effectLst/>
                        <a:uLnTx/>
                        <a:uFillTx/>
                        <a:latin typeface="Cambria Math" panose="02040503050406030204" pitchFamily="18" charset="0"/>
                        <a:cs typeface="+mn-cs"/>
                      </a:rPr>
                      <m:t>.</m:t>
                    </m:r>
                    <m:r>
                      <a:rPr kumimoji="1" lang="en-US" altLang="ja-JP" sz="1800" b="1" i="1" u="none" strike="noStrike" kern="1200" cap="none" spc="0" normalizeH="0" baseline="0" noProof="0" smtClean="0">
                        <a:ln>
                          <a:noFill/>
                        </a:ln>
                        <a:solidFill>
                          <a:srgbClr val="0000FF"/>
                        </a:solidFill>
                        <a:effectLst/>
                        <a:uLnTx/>
                        <a:uFillTx/>
                        <a:latin typeface="Cambria Math" panose="02040503050406030204" pitchFamily="18" charset="0"/>
                        <a:cs typeface="+mn-cs"/>
                      </a:rPr>
                      <m:t>𝟎𝟏𝟖</m:t>
                    </m:r>
                  </m:oMath>
                </a14:m>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陽性と判断されても、</a:t>
                </a:r>
                <a:r>
                  <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98%</a:t>
                </a:r>
                <a:r>
                  <a:rPr kumimoji="1" lang="ja-JP" alt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は病気ではない</a:t>
                </a:r>
                <a:endParaRPr kumimoji="1" lang="en-US" altLang="ja-JP" sz="18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mc:Choice>
        <mc:Fallback xmlns="">
          <p:sp>
            <p:nvSpPr>
              <p:cNvPr id="10" name="Object 2">
                <a:extLst>
                  <a:ext uri="{FF2B5EF4-FFF2-40B4-BE49-F238E27FC236}">
                    <a16:creationId xmlns:a16="http://schemas.microsoft.com/office/drawing/2014/main" id="{BD39CC8B-2CFE-4F36-8828-EBA8A2DD2489}"/>
                  </a:ext>
                </a:extLst>
              </p:cNvPr>
              <p:cNvSpPr txBox="1">
                <a:spLocks noRot="1" noChangeAspect="1" noMove="1" noResize="1" noEditPoints="1" noAdjustHandles="1" noChangeArrowheads="1" noChangeShapeType="1" noTextEdit="1"/>
              </p:cNvSpPr>
              <p:nvPr/>
            </p:nvSpPr>
            <p:spPr bwMode="auto">
              <a:xfrm>
                <a:off x="144016" y="936104"/>
                <a:ext cx="8964488" cy="5805264"/>
              </a:xfrm>
              <a:prstGeom prst="rect">
                <a:avLst/>
              </a:prstGeom>
              <a:blipFill>
                <a:blip r:embed="rId3"/>
                <a:stretch>
                  <a:fillRect l="-476" t="-315"/>
                </a:stretch>
              </a:blipFill>
              <a:ln>
                <a:noFill/>
              </a:ln>
              <a:effectLst/>
            </p:spPr>
            <p:txBody>
              <a:bodyPr/>
              <a:lstStyle/>
              <a:p>
                <a:r>
                  <a:rPr lang="ja-JP" altLang="en-US">
                    <a:noFill/>
                  </a:rPr>
                  <a:t> </a:t>
                </a:r>
              </a:p>
            </p:txBody>
          </p:sp>
        </mc:Fallback>
      </mc:AlternateContent>
    </p:spTree>
    <p:extLst>
      <p:ext uri="{BB962C8B-B14F-4D97-AF65-F5344CB8AC3E}">
        <p14:creationId xmlns:p14="http://schemas.microsoft.com/office/powerpoint/2010/main" val="20357947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ベイズの定理の応用</a:t>
            </a:r>
            <a:r>
              <a:rPr kumimoji="1" lang="en-US" altLang="ja-JP"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a:t>
            </a: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 </a:t>
            </a:r>
            <a:r>
              <a:rPr kumimoji="1" lang="en-US" altLang="ja-JP"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COVID-19</a:t>
            </a: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による罹病判定</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0" name="Object 2">
                <a:extLst>
                  <a:ext uri="{FF2B5EF4-FFF2-40B4-BE49-F238E27FC236}">
                    <a16:creationId xmlns:a16="http://schemas.microsoft.com/office/drawing/2014/main" id="{BD39CC8B-2CFE-4F36-8828-EBA8A2DD2489}"/>
                  </a:ext>
                </a:extLst>
              </p:cNvPr>
              <p:cNvSpPr txBox="1"/>
              <p:nvPr/>
            </p:nvSpPr>
            <p:spPr bwMode="auto">
              <a:xfrm>
                <a:off x="155197" y="762000"/>
                <a:ext cx="8964488" cy="5805264"/>
              </a:xfrm>
              <a:prstGeom prst="rect">
                <a:avLst/>
              </a:prstGeom>
              <a:noFill/>
              <a:ln>
                <a:noFill/>
              </a:ln>
              <a:effectLst/>
            </p:spPr>
            <p:txBody>
              <a:bodyPr>
                <a:norm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Quiita</a:t>
                </a:r>
                <a:r>
                  <a:rPr kumimoji="1" lang="ja-JP" altLang="en-US" sz="1400" b="1" i="0" u="none" strike="noStrike" kern="1200" cap="none" spc="0" normalizeH="0" baseline="0" noProof="0" dirty="0">
                    <a:ln>
                      <a:noFill/>
                    </a:ln>
                    <a:solidFill>
                      <a:srgbClr val="000000"/>
                    </a:solidFill>
                    <a:effectLst/>
                    <a:uLnTx/>
                    <a:uFillTx/>
                    <a:latin typeface="Times New Roman"/>
                    <a:ea typeface="ＭＳ Ｐゴシック"/>
                    <a:cs typeface="+mn-cs"/>
                  </a:rPr>
                  <a:t>ベイズの定理で理解する新型コロナウイルスへの</a:t>
                </a:r>
                <a:r>
                  <a:rPr kumimoji="1" lang="en-US" altLang="ja-JP" sz="1400" b="1" i="0" u="none" strike="noStrike" kern="1200" cap="none" spc="0" normalizeH="0" baseline="0" noProof="0" dirty="0">
                    <a:ln>
                      <a:noFill/>
                    </a:ln>
                    <a:solidFill>
                      <a:srgbClr val="000000"/>
                    </a:solidFill>
                    <a:effectLst/>
                    <a:uLnTx/>
                    <a:uFillTx/>
                    <a:latin typeface="Times New Roman"/>
                    <a:ea typeface="ＭＳ Ｐゴシック"/>
                    <a:cs typeface="+mn-cs"/>
                  </a:rPr>
                  <a:t>PCR</a:t>
                </a:r>
                <a:r>
                  <a:rPr kumimoji="1" lang="ja-JP" altLang="en-US" sz="1400" b="1" i="0" u="none" strike="noStrike" kern="1200" cap="none" spc="0" normalizeH="0" baseline="0" noProof="0" dirty="0">
                    <a:ln>
                      <a:noFill/>
                    </a:ln>
                    <a:solidFill>
                      <a:srgbClr val="000000"/>
                    </a:solidFill>
                    <a:effectLst/>
                    <a:uLnTx/>
                    <a:uFillTx/>
                    <a:latin typeface="Times New Roman"/>
                    <a:ea typeface="ＭＳ Ｐゴシック"/>
                    <a:cs typeface="+mn-cs"/>
                  </a:rPr>
                  <a:t>検査の検査対象を絞る意義</a:t>
                </a:r>
                <a:endPar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https://qiita.com/oki_mebarun/items/ee345ba45c7d3752b54c</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感　度： </a:t>
                </a:r>
                <a14:m>
                  <m:oMath xmlns:m="http://schemas.openxmlformats.org/officeDocument/2006/math">
                    <m:r>
                      <m:rPr>
                        <m:sty m:val="p"/>
                      </m:rPr>
                      <a:rPr kumimoji="1" lang="en-US" altLang="ja-JP" sz="1400" b="0" i="0" u="none" strike="noStrike" kern="1200" cap="none" spc="0" normalizeH="0" baseline="0" noProof="0" smtClean="0">
                        <a:ln>
                          <a:noFill/>
                        </a:ln>
                        <a:solidFill>
                          <a:srgbClr val="000000"/>
                        </a:solidFill>
                        <a:effectLst/>
                        <a:uLnTx/>
                        <a:uFillTx/>
                        <a:latin typeface="Cambria Math" panose="02040503050406030204" pitchFamily="18" charset="0"/>
                        <a:cs typeface="+mn-cs"/>
                      </a:rPr>
                      <m:t>RC</m:t>
                    </m:r>
                    <m:r>
                      <a:rPr kumimoji="1" lang="en-US" altLang="ja-JP" sz="1400" b="0" i="0"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oMath>
                </a14:m>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特異度：</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SP</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 </a:t>
                </a:r>
                <a14:m>
                  <m:oMath xmlns:m="http://schemas.openxmlformats.org/officeDocument/2006/math">
                    <m: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陰性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oMath>
                </a14:m>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適合率：</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PC</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 </a:t>
                </a:r>
                <a14:m>
                  <m:oMath xmlns:m="http://schemas.openxmlformats.org/officeDocument/2006/math">
                    <m: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oMath>
                </a14:m>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正解率：</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AC</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 </a:t>
                </a:r>
                <a14:m>
                  <m:oMath xmlns:m="http://schemas.openxmlformats.org/officeDocument/2006/math">
                    <m: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r>
                      <a:rPr kumimoji="1" lang="en-US" altLang="ja-JP" sz="1400" b="0" i="0" u="none" strike="noStrike" kern="1200" cap="none" spc="0" normalizeH="0" baseline="0" noProof="0" smtClean="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陰性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oMath>
                </a14:m>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偽陽性率</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14:m>
                  <m:oMath xmlns:m="http://schemas.openxmlformats.org/officeDocument/2006/math">
                    <m:r>
                      <m:rPr>
                        <m:sty m:val="p"/>
                      </m:rPr>
                      <a:rPr kumimoji="1" lang="en-US" altLang="ja-JP" sz="1400" b="0" i="0" u="none" strike="noStrike" kern="1200" cap="none" spc="0" normalizeH="0" baseline="0" noProof="0" smtClean="0">
                        <a:ln>
                          <a:noFill/>
                        </a:ln>
                        <a:solidFill>
                          <a:srgbClr val="000000"/>
                        </a:solidFill>
                        <a:effectLst/>
                        <a:uLnTx/>
                        <a:uFillTx/>
                        <a:latin typeface="Cambria Math" panose="02040503050406030204" pitchFamily="18" charset="0"/>
                        <a:cs typeface="+mn-cs"/>
                      </a:rPr>
                      <m:t>FP</m:t>
                    </m:r>
                    <m: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1−</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陰性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oMath>
                </a14:m>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偽陰性率</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14:m>
                  <m:oMath xmlns:m="http://schemas.openxmlformats.org/officeDocument/2006/math">
                    <m:r>
                      <m:rPr>
                        <m:sty m:val="p"/>
                      </m:rP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F</m:t>
                    </m:r>
                    <m:r>
                      <m:rPr>
                        <m:sty m:val="p"/>
                      </m:rPr>
                      <a:rPr kumimoji="1" lang="en-US" altLang="ja-JP" sz="1400" b="0" i="1" u="none" strike="noStrike" kern="1200" cap="none" spc="0" normalizeH="0" baseline="0" noProof="0" smtClean="0">
                        <a:ln>
                          <a:noFill/>
                        </a:ln>
                        <a:solidFill>
                          <a:srgbClr val="000000"/>
                        </a:solidFill>
                        <a:effectLst/>
                        <a:uLnTx/>
                        <a:uFillTx/>
                        <a:latin typeface="Cambria Math" panose="02040503050406030204" pitchFamily="18" charset="0"/>
                        <a:cs typeface="+mn-cs"/>
                      </a:rPr>
                      <m:t>N</m:t>
                    </m:r>
                    <m: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陰性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1−</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oMath>
                </a14:m>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前提条件</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再現率（＝感度）</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RC</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は</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0.7</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特異度</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SP</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は</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0.95</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事前確率</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p(</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病気</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および</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p(</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病気でない</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をパラメータとする。</a:t>
                </a: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covid19.py</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検査陽性の適合率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PC(T):</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事前確率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罹患</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=T)</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が低いとかなり悪化し、</a:t>
                </a:r>
                <a:b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罹患</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=T)=0.1</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のとき、検査陽性でも罹患している確率は</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60%</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程度。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検査陽性の適合率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PC(F):</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事前確率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罹患</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=T)</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が高いとかなり悪化し、</a:t>
                </a:r>
                <a:b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罹患</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=T)=0.9</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のとき、検査陰性でも罹患していない確率は</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25%</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程度。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正解率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(AC)</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は、特異度と感度を線形補間する形状であり、両方とも値が高いに越したことはない。</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mc:Choice>
        <mc:Fallback xmlns="">
          <p:sp>
            <p:nvSpPr>
              <p:cNvPr id="10" name="Object 2">
                <a:extLst>
                  <a:ext uri="{FF2B5EF4-FFF2-40B4-BE49-F238E27FC236}">
                    <a16:creationId xmlns:a16="http://schemas.microsoft.com/office/drawing/2014/main" id="{BD39CC8B-2CFE-4F36-8828-EBA8A2DD2489}"/>
                  </a:ext>
                </a:extLst>
              </p:cNvPr>
              <p:cNvSpPr txBox="1">
                <a:spLocks noRot="1" noChangeAspect="1" noMove="1" noResize="1" noEditPoints="1" noAdjustHandles="1" noChangeArrowheads="1" noChangeShapeType="1" noTextEdit="1"/>
              </p:cNvSpPr>
              <p:nvPr/>
            </p:nvSpPr>
            <p:spPr bwMode="auto">
              <a:xfrm>
                <a:off x="155197" y="762000"/>
                <a:ext cx="8964488" cy="5805264"/>
              </a:xfrm>
              <a:prstGeom prst="rect">
                <a:avLst/>
              </a:prstGeom>
              <a:blipFill>
                <a:blip r:embed="rId3"/>
                <a:stretch>
                  <a:fillRect l="-204" b="-525"/>
                </a:stretch>
              </a:blipFill>
              <a:ln>
                <a:noFill/>
              </a:ln>
              <a:effectLst/>
            </p:spPr>
            <p:txBody>
              <a:bodyPr/>
              <a:lstStyle/>
              <a:p>
                <a:r>
                  <a:rPr lang="ja-JP" altLang="en-US">
                    <a:noFill/>
                  </a:rPr>
                  <a:t> </a:t>
                </a:r>
              </a:p>
            </p:txBody>
          </p:sp>
        </mc:Fallback>
      </mc:AlternateContent>
      <p:pic>
        <p:nvPicPr>
          <p:cNvPr id="2" name="図 1">
            <a:extLst>
              <a:ext uri="{FF2B5EF4-FFF2-40B4-BE49-F238E27FC236}">
                <a16:creationId xmlns:a16="http://schemas.microsoft.com/office/drawing/2014/main" id="{C0CAA141-024F-434C-8D1D-2DCBEC05F628}"/>
              </a:ext>
            </a:extLst>
          </p:cNvPr>
          <p:cNvPicPr>
            <a:picLocks noChangeAspect="1"/>
          </p:cNvPicPr>
          <p:nvPr/>
        </p:nvPicPr>
        <p:blipFill>
          <a:blip r:embed="rId4"/>
          <a:stretch>
            <a:fillRect/>
          </a:stretch>
        </p:blipFill>
        <p:spPr>
          <a:xfrm>
            <a:off x="4672598" y="2708920"/>
            <a:ext cx="4215399" cy="2553640"/>
          </a:xfrm>
          <a:prstGeom prst="rect">
            <a:avLst/>
          </a:prstGeom>
        </p:spPr>
      </p:pic>
    </p:spTree>
    <p:extLst>
      <p:ext uri="{BB962C8B-B14F-4D97-AF65-F5344CB8AC3E}">
        <p14:creationId xmlns:p14="http://schemas.microsoft.com/office/powerpoint/2010/main" val="8015496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ベイズの定理の応用</a:t>
            </a:r>
            <a:r>
              <a:rPr kumimoji="1" lang="en-US" altLang="ja-JP"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a:t>
            </a: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 </a:t>
            </a:r>
            <a:r>
              <a:rPr kumimoji="1" lang="en-US" altLang="ja-JP"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COVID-19</a:t>
            </a: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による罹病判定</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0" name="Object 2">
                <a:extLst>
                  <a:ext uri="{FF2B5EF4-FFF2-40B4-BE49-F238E27FC236}">
                    <a16:creationId xmlns:a16="http://schemas.microsoft.com/office/drawing/2014/main" id="{BD39CC8B-2CFE-4F36-8828-EBA8A2DD2489}"/>
                  </a:ext>
                </a:extLst>
              </p:cNvPr>
              <p:cNvSpPr txBox="1"/>
              <p:nvPr/>
            </p:nvSpPr>
            <p:spPr bwMode="auto">
              <a:xfrm>
                <a:off x="155197" y="762000"/>
                <a:ext cx="8964488" cy="5805264"/>
              </a:xfrm>
              <a:prstGeom prst="rect">
                <a:avLst/>
              </a:prstGeom>
              <a:noFill/>
              <a:ln>
                <a:noFill/>
              </a:ln>
              <a:effectLst/>
            </p:spPr>
            <p:txBody>
              <a:bodyPr>
                <a:norm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Quiita</a:t>
                </a:r>
                <a:r>
                  <a:rPr kumimoji="1" lang="ja-JP" altLang="en-US" sz="1400" b="1" i="0" u="none" strike="noStrike" kern="1200" cap="none" spc="0" normalizeH="0" baseline="0" noProof="0" dirty="0">
                    <a:ln>
                      <a:noFill/>
                    </a:ln>
                    <a:solidFill>
                      <a:srgbClr val="000000"/>
                    </a:solidFill>
                    <a:effectLst/>
                    <a:uLnTx/>
                    <a:uFillTx/>
                    <a:latin typeface="Times New Roman"/>
                    <a:ea typeface="ＭＳ Ｐゴシック"/>
                    <a:cs typeface="+mn-cs"/>
                  </a:rPr>
                  <a:t>ベイズの定理で理解する新型コロナウイルスへの</a:t>
                </a:r>
                <a:r>
                  <a:rPr kumimoji="1" lang="en-US" altLang="ja-JP" sz="1400" b="1" i="0" u="none" strike="noStrike" kern="1200" cap="none" spc="0" normalizeH="0" baseline="0" noProof="0" dirty="0">
                    <a:ln>
                      <a:noFill/>
                    </a:ln>
                    <a:solidFill>
                      <a:srgbClr val="000000"/>
                    </a:solidFill>
                    <a:effectLst/>
                    <a:uLnTx/>
                    <a:uFillTx/>
                    <a:latin typeface="Times New Roman"/>
                    <a:ea typeface="ＭＳ Ｐゴシック"/>
                    <a:cs typeface="+mn-cs"/>
                  </a:rPr>
                  <a:t>PCR</a:t>
                </a:r>
                <a:r>
                  <a:rPr kumimoji="1" lang="ja-JP" altLang="en-US" sz="1400" b="1" i="0" u="none" strike="noStrike" kern="1200" cap="none" spc="0" normalizeH="0" baseline="0" noProof="0" dirty="0">
                    <a:ln>
                      <a:noFill/>
                    </a:ln>
                    <a:solidFill>
                      <a:srgbClr val="000000"/>
                    </a:solidFill>
                    <a:effectLst/>
                    <a:uLnTx/>
                    <a:uFillTx/>
                    <a:latin typeface="Times New Roman"/>
                    <a:ea typeface="ＭＳ Ｐゴシック"/>
                    <a:cs typeface="+mn-cs"/>
                  </a:rPr>
                  <a:t>検査の検査対象を絞る意義</a:t>
                </a:r>
                <a:endPar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https://qiita.com/oki_mebarun/items/ee345ba45c7d3752b54c</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以下は造語</a:t>
                </a: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嘘陽性率：検査陽性でも罹患していない確率。</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p(</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病気でない</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陽性</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嘘陰性率：検査陰性でも罹患している確率。</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p(</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病気</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陰性</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sym typeface="Wingdings" panose="05000000000000000000" pitchFamily="2" charset="2"/>
                  </a:rPr>
                  <a:t></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偽陽性率</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14:m>
                  <m:oMath xmlns:m="http://schemas.openxmlformats.org/officeDocument/2006/math">
                    <m:r>
                      <m:rPr>
                        <m:sty m:val="p"/>
                      </m:rP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FP</m:t>
                    </m:r>
                    <m: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陽性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病気でない</m:t>
                        </m:r>
                      </m:e>
                    </m:d>
                  </m:oMath>
                </a14:m>
                <a:r>
                  <a:rPr kumimoji="1" lang="ja-JP" altLang="en-US" sz="1400" b="0" i="1" u="none" strike="noStrike" kern="1200" cap="none" spc="0" normalizeH="0" baseline="0" noProof="0" dirty="0">
                    <a:ln>
                      <a:noFill/>
                    </a:ln>
                    <a:solidFill>
                      <a:srgbClr val="000000"/>
                    </a:solidFill>
                    <a:effectLst/>
                    <a:uLnTx/>
                    <a:uFillTx/>
                    <a:latin typeface="Cambria Math" panose="02040503050406030204" pitchFamily="18" charset="0"/>
                    <a:ea typeface="ＭＳ Ｐゴシック"/>
                    <a:cs typeface="+mn-cs"/>
                  </a:rPr>
                  <a:t>、</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偽陰性率</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14:m>
                  <m:oMath xmlns:m="http://schemas.openxmlformats.org/officeDocument/2006/math">
                    <m:r>
                      <m:rPr>
                        <m:sty m:val="p"/>
                      </m:rP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FN</m:t>
                    </m:r>
                    <m:r>
                      <a:rPr kumimoji="1" lang="en-US" altLang="ja-JP" sz="1400" b="0" i="0" u="none" strike="noStrike" kern="1200" cap="none" spc="0" normalizeH="0" baseline="0" noProof="0">
                        <a:ln>
                          <a:noFill/>
                        </a:ln>
                        <a:solidFill>
                          <a:srgbClr val="000000"/>
                        </a:solidFill>
                        <a:effectLst/>
                        <a:uLnTx/>
                        <a:uFillTx/>
                        <a:latin typeface="Cambria Math" panose="02040503050406030204" pitchFamily="18" charset="0"/>
                        <a:cs typeface="+mn-cs"/>
                      </a:rPr>
                      <m:t>=</m:t>
                    </m:r>
                    <m: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t>𝑝</m:t>
                    </m:r>
                    <m:d>
                      <m:dPr>
                        <m:ctrlPr>
                          <a:rPr kumimoji="1" lang="en-US" altLang="ja-JP" sz="1400" b="0" i="1" u="none" strike="noStrike" kern="1200" cap="none" spc="0" normalizeH="0" baseline="0" noProof="0">
                            <a:ln>
                              <a:noFill/>
                            </a:ln>
                            <a:solidFill>
                              <a:srgbClr val="000000"/>
                            </a:solidFill>
                            <a:effectLst/>
                            <a:uLnTx/>
                            <a:uFillTx/>
                            <a:latin typeface="Cambria Math" panose="02040503050406030204" pitchFamily="18" charset="0"/>
                            <a:cs typeface="+mn-cs"/>
                          </a:rPr>
                        </m:ctrlPr>
                      </m:dPr>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陰性</m:t>
                        </m:r>
                      </m:e>
                      <m:e>
                        <m:r>
                          <a:rPr kumimoji="1" lang="ja-JP" altLang="en-US" sz="1400" b="0" i="1" u="none" strike="noStrike" kern="1200" cap="none" spc="0" normalizeH="0" baseline="0" noProof="0">
                            <a:ln>
                              <a:noFill/>
                            </a:ln>
                            <a:solidFill>
                              <a:srgbClr val="000000"/>
                            </a:solidFill>
                            <a:effectLst/>
                            <a:uLnTx/>
                            <a:uFillTx/>
                            <a:latin typeface="Cambria Math" panose="02040503050406030204" pitchFamily="18" charset="0"/>
                            <a:cs typeface="+mn-cs"/>
                          </a:rPr>
                          <m:t>病気</m:t>
                        </m:r>
                      </m:e>
                    </m:d>
                  </m:oMath>
                </a14:m>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前提条件</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再現率（＝感度）</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RC</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は</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0.7</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特異度</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SP</a:t>
                </a:r>
                <a:r>
                  <a:rPr kumimoji="1" lang="ja-JP"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は</a:t>
                </a: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0.95</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covid19.py</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嘘陽性率は検査陽性の適合率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PC(T)</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と、嘘陰性率は検査陰性の適合率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PC(F)</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と逆の関係。</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嘘陽性率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事前確率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罹患</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=T)</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が低いとかなり悪化し、</a:t>
                </a:r>
                <a:b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罹患</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=T)=0.1</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のとき、検査陽性でも罹患していない確率は</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40%</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程度である。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嘘陰性率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事前確率</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罹患</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=T)</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が高いとかなり悪化し、</a:t>
                </a:r>
                <a:b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b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　　　　　　　</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P(</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罹患</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=T)=0.9</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のとき、検査陰性でも罹患している確率は</a:t>
                </a:r>
                <a:r>
                  <a:rPr kumimoji="1" lang="en-US" altLang="ja-JP" sz="1400" b="0" i="0" u="none" strike="noStrike" kern="1200" cap="none" spc="0" normalizeH="0" baseline="0" noProof="0" dirty="0">
                    <a:ln>
                      <a:noFill/>
                    </a:ln>
                    <a:solidFill>
                      <a:srgbClr val="000000"/>
                    </a:solidFill>
                    <a:effectLst/>
                    <a:uLnTx/>
                    <a:uFillTx/>
                    <a:latin typeface="Times New Roman"/>
                    <a:ea typeface="ＭＳ Ｐゴシック"/>
                    <a:cs typeface="+mn-cs"/>
                  </a:rPr>
                  <a:t>75%</a:t>
                </a:r>
                <a:r>
                  <a:rPr kumimoji="1" lang="ja-JP" altLang="en-US" sz="1400" b="0" i="0" u="none" strike="noStrike" kern="1200" cap="none" spc="0" normalizeH="0" baseline="0" noProof="0" dirty="0">
                    <a:ln>
                      <a:noFill/>
                    </a:ln>
                    <a:solidFill>
                      <a:srgbClr val="000000"/>
                    </a:solidFill>
                    <a:effectLst/>
                    <a:uLnTx/>
                    <a:uFillTx/>
                    <a:latin typeface="Times New Roman"/>
                    <a:ea typeface="ＭＳ Ｐゴシック"/>
                    <a:cs typeface="+mn-cs"/>
                  </a:rPr>
                  <a:t>程度である。</a:t>
                </a: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mc:Choice>
        <mc:Fallback xmlns="">
          <p:sp>
            <p:nvSpPr>
              <p:cNvPr id="10" name="Object 2">
                <a:extLst>
                  <a:ext uri="{FF2B5EF4-FFF2-40B4-BE49-F238E27FC236}">
                    <a16:creationId xmlns:a16="http://schemas.microsoft.com/office/drawing/2014/main" id="{BD39CC8B-2CFE-4F36-8828-EBA8A2DD2489}"/>
                  </a:ext>
                </a:extLst>
              </p:cNvPr>
              <p:cNvSpPr txBox="1">
                <a:spLocks noRot="1" noChangeAspect="1" noMove="1" noResize="1" noEditPoints="1" noAdjustHandles="1" noChangeArrowheads="1" noChangeShapeType="1" noTextEdit="1"/>
              </p:cNvSpPr>
              <p:nvPr/>
            </p:nvSpPr>
            <p:spPr bwMode="auto">
              <a:xfrm>
                <a:off x="155197" y="762000"/>
                <a:ext cx="8964488" cy="5805264"/>
              </a:xfrm>
              <a:prstGeom prst="rect">
                <a:avLst/>
              </a:prstGeom>
              <a:blipFill>
                <a:blip r:embed="rId3"/>
                <a:stretch>
                  <a:fillRect l="-204" b="-525"/>
                </a:stretch>
              </a:blipFill>
              <a:ln>
                <a:noFill/>
              </a:ln>
              <a:effectLst/>
            </p:spPr>
            <p:txBody>
              <a:bodyPr/>
              <a:lstStyle/>
              <a:p>
                <a:r>
                  <a:rPr lang="ja-JP" altLang="en-US">
                    <a:noFill/>
                  </a:rPr>
                  <a:t> </a:t>
                </a:r>
              </a:p>
            </p:txBody>
          </p:sp>
        </mc:Fallback>
      </mc:AlternateContent>
      <p:pic>
        <p:nvPicPr>
          <p:cNvPr id="3" name="図 2">
            <a:extLst>
              <a:ext uri="{FF2B5EF4-FFF2-40B4-BE49-F238E27FC236}">
                <a16:creationId xmlns:a16="http://schemas.microsoft.com/office/drawing/2014/main" id="{1CBADF50-91DF-4C3B-A50B-7D72D1487F78}"/>
              </a:ext>
            </a:extLst>
          </p:cNvPr>
          <p:cNvPicPr>
            <a:picLocks noChangeAspect="1"/>
          </p:cNvPicPr>
          <p:nvPr/>
        </p:nvPicPr>
        <p:blipFill>
          <a:blip r:embed="rId4"/>
          <a:stretch>
            <a:fillRect/>
          </a:stretch>
        </p:blipFill>
        <p:spPr>
          <a:xfrm>
            <a:off x="4590256" y="2708920"/>
            <a:ext cx="4334266" cy="2625648"/>
          </a:xfrm>
          <a:prstGeom prst="rect">
            <a:avLst/>
          </a:prstGeom>
        </p:spPr>
      </p:pic>
    </p:spTree>
    <p:extLst>
      <p:ext uri="{BB962C8B-B14F-4D97-AF65-F5344CB8AC3E}">
        <p14:creationId xmlns:p14="http://schemas.microsoft.com/office/powerpoint/2010/main" val="99266027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1200" cap="none" spc="0" normalizeH="0" baseline="0" noProof="0" dirty="0">
                <a:ln>
                  <a:noFill/>
                </a:ln>
                <a:solidFill>
                  <a:srgbClr val="0000FF"/>
                </a:solidFill>
                <a:effectLst/>
                <a:uLnTx/>
                <a:uFillTx/>
                <a:latin typeface="Times New Roman"/>
                <a:ea typeface="ＭＳ Ｐゴシック"/>
                <a:cs typeface="+mj-cs"/>
              </a:rPr>
              <a:t>ベイズの定理を材料探索に利用する</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mc:AlternateContent xmlns:mc="http://schemas.openxmlformats.org/markup-compatibility/2006" xmlns:a14="http://schemas.microsoft.com/office/drawing/2010/main">
        <mc:Choice Requires="a14">
          <p:sp>
            <p:nvSpPr>
              <p:cNvPr id="9" name="正方形/長方形 8"/>
              <p:cNvSpPr/>
              <p:nvPr/>
            </p:nvSpPr>
            <p:spPr>
              <a:xfrm>
                <a:off x="251520" y="1052736"/>
                <a:ext cx="5246564" cy="461665"/>
              </a:xfrm>
              <a:prstGeom prst="rect">
                <a:avLst/>
              </a:prstGeom>
              <a:solidFill>
                <a:srgbClr val="000099"/>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FF00"/>
                    </a:solidFill>
                    <a:effectLst/>
                    <a:uLnTx/>
                    <a:uFillTx/>
                    <a:latin typeface="Times New Roman"/>
                    <a:ea typeface="ＭＳ Ｐゴシック"/>
                    <a:cs typeface="+mn-cs"/>
                  </a:rPr>
                  <a:t> ベイズの定理： </a:t>
                </a:r>
                <a14:m>
                  <m:oMath xmlns:m="http://schemas.openxmlformats.org/officeDocument/2006/math">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d>
                      <m:dPr>
                        <m:ctrlP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ctrlPr>
                      </m:dPr>
                      <m:e>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𝑨</m:t>
                        </m:r>
                      </m:e>
                      <m:e>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𝑩</m:t>
                        </m:r>
                      </m:e>
                    </m:d>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ea typeface="Cambria Math" panose="02040503050406030204" pitchFamily="18" charset="0"/>
                      </a:rPr>
                      <m:t>∝</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𝑩</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𝑨</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cs typeface="+mn-cs"/>
                      </a:rPr>
                      <m:t>𝑨</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oMath>
                </a14:m>
                <a:endParaRPr kumimoji="1" lang="ja-JP" altLang="en-US" sz="2400" b="0" i="0" u="none" strike="noStrike" kern="1200" cap="none" spc="0" normalizeH="0" baseline="0" noProof="0" dirty="0">
                  <a:ln>
                    <a:noFill/>
                  </a:ln>
                  <a:solidFill>
                    <a:srgbClr val="FFFF00"/>
                  </a:solidFill>
                  <a:effectLst/>
                  <a:uLnTx/>
                  <a:uFillTx/>
                  <a:latin typeface="Times New Roman"/>
                  <a:ea typeface="ＭＳ Ｐゴシック"/>
                  <a:cs typeface="+mn-cs"/>
                </a:endParaRPr>
              </a:p>
            </p:txBody>
          </p:sp>
        </mc:Choice>
        <mc:Fallback xmlns="">
          <p:sp>
            <p:nvSpPr>
              <p:cNvPr id="9" name="正方形/長方形 8"/>
              <p:cNvSpPr>
                <a:spLocks noRot="1" noChangeAspect="1" noMove="1" noResize="1" noEditPoints="1" noAdjustHandles="1" noChangeArrowheads="1" noChangeShapeType="1" noTextEdit="1"/>
              </p:cNvSpPr>
              <p:nvPr/>
            </p:nvSpPr>
            <p:spPr>
              <a:xfrm>
                <a:off x="251520" y="1052736"/>
                <a:ext cx="5246564" cy="461665"/>
              </a:xfrm>
              <a:prstGeom prst="rect">
                <a:avLst/>
              </a:prstGeom>
              <a:blipFill>
                <a:blip r:embed="rId3"/>
                <a:stretch>
                  <a:fillRect l="-348" t="-14667" r="-116" b="-26667"/>
                </a:stretch>
              </a:blipFill>
            </p:spPr>
            <p:txBody>
              <a:bodyPr/>
              <a:lstStyle/>
              <a:p>
                <a:r>
                  <a:rPr lang="ja-JP" altLang="en-US">
                    <a:noFill/>
                  </a:rPr>
                  <a:t> </a:t>
                </a:r>
              </a:p>
            </p:txBody>
          </p:sp>
        </mc:Fallback>
      </mc:AlternateContent>
      <p:sp>
        <p:nvSpPr>
          <p:cNvPr id="18" name="正方形/長方形 17"/>
          <p:cNvSpPr/>
          <p:nvPr/>
        </p:nvSpPr>
        <p:spPr>
          <a:xfrm>
            <a:off x="2195736" y="1455167"/>
            <a:ext cx="1422184"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事後確率</a:t>
            </a:r>
            <a:endPar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p:sp>
        <p:nvSpPr>
          <p:cNvPr id="19" name="正方形/長方形 18"/>
          <p:cNvSpPr/>
          <p:nvPr/>
        </p:nvSpPr>
        <p:spPr>
          <a:xfrm>
            <a:off x="4589976" y="1455167"/>
            <a:ext cx="1422184"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事前確率</a:t>
            </a:r>
            <a:endPar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p:sp>
        <p:nvSpPr>
          <p:cNvPr id="25" name="正方形/長方形 24">
            <a:extLst>
              <a:ext uri="{FF2B5EF4-FFF2-40B4-BE49-F238E27FC236}">
                <a16:creationId xmlns:a16="http://schemas.microsoft.com/office/drawing/2014/main" id="{344C1678-49A5-4111-A844-42BF29FD11B4}"/>
              </a:ext>
            </a:extLst>
          </p:cNvPr>
          <p:cNvSpPr/>
          <p:nvPr/>
        </p:nvSpPr>
        <p:spPr>
          <a:xfrm>
            <a:off x="3779912" y="1457871"/>
            <a:ext cx="803425"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b="1" dirty="0">
                <a:solidFill>
                  <a:srgbClr val="FF0000"/>
                </a:solidFill>
                <a:cs typeface="Times New Roman" panose="02020603050405020304" pitchFamily="18" charset="0"/>
              </a:rPr>
              <a:t>尤度</a:t>
            </a:r>
            <a:endParaRPr kumimoji="1" lang="ja-JP" altLang="en-US" sz="2400" b="1" i="0" u="none" strike="noStrike" kern="1200" cap="none" spc="0" normalizeH="0" baseline="0" noProof="0" dirty="0">
              <a:ln>
                <a:noFill/>
              </a:ln>
              <a:solidFill>
                <a:srgbClr val="FF0000"/>
              </a:solidFill>
              <a:effectLst/>
              <a:uLnTx/>
              <a:uFillTx/>
              <a:latin typeface="Times New Roman"/>
              <a:ea typeface="ＭＳ Ｐゴシック"/>
              <a:cs typeface="+mn-cs"/>
            </a:endParaRPr>
          </a:p>
        </p:txBody>
      </p:sp>
      <mc:AlternateContent xmlns:mc="http://schemas.openxmlformats.org/markup-compatibility/2006" xmlns:a14="http://schemas.microsoft.com/office/drawing/2010/main">
        <mc:Choice Requires="a14">
          <p:sp>
            <p:nvSpPr>
              <p:cNvPr id="27" name="正方形/長方形 26">
                <a:extLst>
                  <a:ext uri="{FF2B5EF4-FFF2-40B4-BE49-F238E27FC236}">
                    <a16:creationId xmlns:a16="http://schemas.microsoft.com/office/drawing/2014/main" id="{3D851995-674C-4BF2-9604-9BEDFBE1AA15}"/>
                  </a:ext>
                </a:extLst>
              </p:cNvPr>
              <p:cNvSpPr/>
              <p:nvPr/>
            </p:nvSpPr>
            <p:spPr>
              <a:xfrm>
                <a:off x="283546" y="2754015"/>
                <a:ext cx="5945474" cy="461665"/>
              </a:xfrm>
              <a:prstGeom prst="rect">
                <a:avLst/>
              </a:prstGeom>
              <a:solidFill>
                <a:srgbClr val="000099"/>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ja-JP" altLang="en-US" b="1" i="1">
                          <a:solidFill>
                            <a:srgbClr val="FFFF00"/>
                          </a:solidFill>
                          <a:latin typeface="Cambria Math" panose="02040503050406030204" pitchFamily="18" charset="0"/>
                        </a:rPr>
                        <m:t>＝＞</m:t>
                      </m:r>
                      <m:r>
                        <a:rPr lang="ja-JP" altLang="en-US" b="1" i="1">
                          <a:solidFill>
                            <a:srgbClr val="FFFF00"/>
                          </a:solidFill>
                          <a:latin typeface="Cambria Math" panose="02040503050406030204" pitchFamily="18" charset="0"/>
                        </a:rPr>
                        <m:t> </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d>
                        <m:dPr>
                          <m:ctrlP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ctrlPr>
                        </m:dPr>
                        <m:e>
                          <m:r>
                            <a:rPr lang="ja-JP" altLang="en-US" b="1" i="1">
                              <a:solidFill>
                                <a:srgbClr val="FFFF00"/>
                              </a:solidFill>
                              <a:latin typeface="Cambria Math" panose="02040503050406030204" pitchFamily="18" charset="0"/>
                            </a:rPr>
                            <m:t>構造</m:t>
                          </m:r>
                        </m:e>
                        <m:e>
                          <m:r>
                            <a:rPr lang="ja-JP" altLang="en-US" b="1" i="1">
                              <a:solidFill>
                                <a:srgbClr val="FFFF00"/>
                              </a:solidFill>
                              <a:latin typeface="Cambria Math" panose="02040503050406030204" pitchFamily="18" charset="0"/>
                            </a:rPr>
                            <m:t>物性</m:t>
                          </m:r>
                        </m:e>
                      </m:d>
                      <m:r>
                        <a:rPr kumimoji="1" lang="en-US" altLang="ja-JP" sz="2400" b="1" i="1" u="none" strike="noStrike" kern="1200" cap="none" spc="0" normalizeH="0" baseline="0" noProof="0" smtClean="0">
                          <a:ln>
                            <a:noFill/>
                          </a:ln>
                          <a:solidFill>
                            <a:srgbClr val="FFFF00"/>
                          </a:solidFill>
                          <a:effectLst/>
                          <a:uLnTx/>
                          <a:uFillTx/>
                          <a:latin typeface="Cambria Math" panose="02040503050406030204" pitchFamily="18" charset="0"/>
                          <a:ea typeface="Cambria Math" panose="02040503050406030204" pitchFamily="18" charset="0"/>
                        </a:rPr>
                        <m:t>∝</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lang="ja-JP" altLang="en-US" b="1" i="1">
                          <a:solidFill>
                            <a:srgbClr val="FFFF00"/>
                          </a:solidFill>
                          <a:latin typeface="Cambria Math" panose="02040503050406030204" pitchFamily="18" charset="0"/>
                        </a:rPr>
                        <m:t>物性</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lang="ja-JP" altLang="en-US" b="1" i="1">
                          <a:solidFill>
                            <a:srgbClr val="FFFF00"/>
                          </a:solidFill>
                          <a:latin typeface="Cambria Math" panose="02040503050406030204" pitchFamily="18" charset="0"/>
                        </a:rPr>
                        <m:t>構造</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𝒑</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r>
                        <a:rPr lang="ja-JP" altLang="en-US" b="1" i="1">
                          <a:solidFill>
                            <a:srgbClr val="FFFF00"/>
                          </a:solidFill>
                          <a:latin typeface="Cambria Math" panose="02040503050406030204" pitchFamily="18" charset="0"/>
                        </a:rPr>
                        <m:t>構造</m:t>
                      </m:r>
                      <m:r>
                        <a:rPr kumimoji="1" lang="en-US" altLang="ja-JP" sz="2400" b="1" i="1" u="none" strike="noStrike" kern="1200" cap="none" spc="0" normalizeH="0" baseline="0" noProof="0">
                          <a:ln>
                            <a:noFill/>
                          </a:ln>
                          <a:solidFill>
                            <a:srgbClr val="FFFF00"/>
                          </a:solidFill>
                          <a:effectLst/>
                          <a:uLnTx/>
                          <a:uFillTx/>
                          <a:latin typeface="Cambria Math" panose="02040503050406030204" pitchFamily="18" charset="0"/>
                          <a:cs typeface="+mn-cs"/>
                        </a:rPr>
                        <m:t>)</m:t>
                      </m:r>
                    </m:oMath>
                  </m:oMathPara>
                </a14:m>
                <a:endParaRPr kumimoji="1" lang="ja-JP" altLang="en-US" sz="2400" b="0" i="0" u="none" strike="noStrike" kern="1200" cap="none" spc="0" normalizeH="0" baseline="0" noProof="0" dirty="0">
                  <a:ln>
                    <a:noFill/>
                  </a:ln>
                  <a:solidFill>
                    <a:srgbClr val="FFFF00"/>
                  </a:solidFill>
                  <a:effectLst/>
                  <a:uLnTx/>
                  <a:uFillTx/>
                  <a:latin typeface="Times New Roman"/>
                  <a:ea typeface="ＭＳ Ｐゴシック"/>
                  <a:cs typeface="+mn-cs"/>
                </a:endParaRPr>
              </a:p>
            </p:txBody>
          </p:sp>
        </mc:Choice>
        <mc:Fallback xmlns="">
          <p:sp>
            <p:nvSpPr>
              <p:cNvPr id="27" name="正方形/長方形 26">
                <a:extLst>
                  <a:ext uri="{FF2B5EF4-FFF2-40B4-BE49-F238E27FC236}">
                    <a16:creationId xmlns:a16="http://schemas.microsoft.com/office/drawing/2014/main" id="{3D851995-674C-4BF2-9604-9BEDFBE1AA15}"/>
                  </a:ext>
                </a:extLst>
              </p:cNvPr>
              <p:cNvSpPr>
                <a:spLocks noRot="1" noChangeAspect="1" noMove="1" noResize="1" noEditPoints="1" noAdjustHandles="1" noChangeArrowheads="1" noChangeShapeType="1" noTextEdit="1"/>
              </p:cNvSpPr>
              <p:nvPr/>
            </p:nvSpPr>
            <p:spPr>
              <a:xfrm>
                <a:off x="283546" y="2754015"/>
                <a:ext cx="5945474" cy="461665"/>
              </a:xfrm>
              <a:prstGeom prst="rect">
                <a:avLst/>
              </a:prstGeom>
              <a:blipFill>
                <a:blip r:embed="rId4"/>
                <a:stretch>
                  <a:fillRect b="-18421"/>
                </a:stretch>
              </a:blipFill>
            </p:spPr>
            <p:txBody>
              <a:bodyPr/>
              <a:lstStyle/>
              <a:p>
                <a:r>
                  <a:rPr lang="ja-JP" altLang="en-US">
                    <a:noFill/>
                  </a:rPr>
                  <a:t> </a:t>
                </a:r>
              </a:p>
            </p:txBody>
          </p:sp>
        </mc:Fallback>
      </mc:AlternateContent>
      <p:sp>
        <p:nvSpPr>
          <p:cNvPr id="2" name="正方形/長方形 1">
            <a:extLst>
              <a:ext uri="{FF2B5EF4-FFF2-40B4-BE49-F238E27FC236}">
                <a16:creationId xmlns:a16="http://schemas.microsoft.com/office/drawing/2014/main" id="{3E9B2329-5A32-4A7B-99D0-668E4EAFF639}"/>
              </a:ext>
            </a:extLst>
          </p:cNvPr>
          <p:cNvSpPr/>
          <p:nvPr/>
        </p:nvSpPr>
        <p:spPr>
          <a:xfrm>
            <a:off x="134468" y="2271837"/>
            <a:ext cx="2994731"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このように読み替える</a:t>
            </a:r>
            <a:endParaRPr kumimoji="1" lang="ja-JP" altLang="en-US" sz="2400" b="1" i="0" u="none" strike="noStrike" kern="1200" cap="none" spc="0" normalizeH="0" baseline="0" noProof="0" dirty="0">
              <a:ln>
                <a:noFill/>
              </a:ln>
              <a:effectLst/>
              <a:uLnTx/>
              <a:uFillTx/>
              <a:latin typeface="Times New Roman"/>
              <a:ea typeface="ＭＳ Ｐゴシック"/>
              <a:cs typeface="+mn-cs"/>
            </a:endParaRPr>
          </a:p>
        </p:txBody>
      </p:sp>
      <p:sp>
        <p:nvSpPr>
          <p:cNvPr id="3" name="正方形/長方形 2">
            <a:extLst>
              <a:ext uri="{FF2B5EF4-FFF2-40B4-BE49-F238E27FC236}">
                <a16:creationId xmlns:a16="http://schemas.microsoft.com/office/drawing/2014/main" id="{FD8A2640-B29E-4109-BBB4-C538D3119BD2}"/>
              </a:ext>
            </a:extLst>
          </p:cNvPr>
          <p:cNvSpPr/>
          <p:nvPr/>
        </p:nvSpPr>
        <p:spPr>
          <a:xfrm>
            <a:off x="477564" y="3287688"/>
            <a:ext cx="8558932" cy="304698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構造から物性を予測するのは比較的簡単</a:t>
            </a:r>
            <a:endPar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知りたいのは、「欲しい物性を持ちそうな構造の確率」 </a:t>
            </a:r>
            <a:br>
              <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2400" b="1" i="1"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p</a:t>
            </a:r>
            <a:r>
              <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構造</a:t>
            </a:r>
            <a:r>
              <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物性</a:t>
            </a:r>
            <a:r>
              <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が大きくなる構造。</a:t>
            </a:r>
            <a:endPar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b="1" dirty="0">
                <a:cs typeface="Times New Roman" panose="02020603050405020304" pitchFamily="18" charset="0"/>
              </a:rPr>
              <a:t>　　　　＝＞ ベイズの定理を利用して、</a:t>
            </a:r>
            <a:r>
              <a:rPr kumimoji="1" lang="en-US" altLang="ja-JP" sz="2400" b="1" i="1"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br>
              <a:rPr kumimoji="1" lang="en-US" altLang="ja-JP" sz="2400" b="1" i="1"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2400" b="1" i="1"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en-US" altLang="ja-JP" sz="2400" b="1" i="1"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p</a:t>
            </a:r>
            <a:r>
              <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構造</a:t>
            </a:r>
            <a:r>
              <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物性</a:t>
            </a:r>
            <a:r>
              <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が大きくなる構造を探す</a:t>
            </a:r>
            <a:endParaRPr lang="en-US" altLang="ja-JP" b="1" dirty="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1" i="0" u="none" strike="noStrike" kern="1200" cap="none" spc="0" normalizeH="0" baseline="0" noProof="0" dirty="0">
              <a:ln>
                <a:noFill/>
              </a:ln>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4653363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6353D-4CF6-4E37-88D8-042D81070CA3}"/>
              </a:ext>
            </a:extLst>
          </p:cNvPr>
          <p:cNvSpPr>
            <a:spLocks noChangeArrowheads="1"/>
          </p:cNvSpPr>
          <p:nvPr/>
        </p:nvSpPr>
        <p:spPr bwMode="auto">
          <a:xfrm>
            <a:off x="0" y="0"/>
            <a:ext cx="9144000" cy="6858000"/>
          </a:xfrm>
          <a:prstGeom prst="rect">
            <a:avLst/>
          </a:prstGeom>
          <a:gradFill rotWithShape="1">
            <a:gsLst>
              <a:gs pos="0">
                <a:srgbClr val="DDFFDD"/>
              </a:gs>
              <a:gs pos="100000">
                <a:srgbClr val="CCFF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2400" b="0"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8" name="Rectangle 12">
            <a:extLst>
              <a:ext uri="{FF2B5EF4-FFF2-40B4-BE49-F238E27FC236}">
                <a16:creationId xmlns:a16="http://schemas.microsoft.com/office/drawing/2014/main" id="{CC467CD6-89AC-4553-8CCA-83E14BCE3C78}"/>
              </a:ext>
            </a:extLst>
          </p:cNvPr>
          <p:cNvSpPr txBox="1">
            <a:spLocks noChangeArrowheads="1"/>
          </p:cNvSpPr>
          <p:nvPr/>
        </p:nvSpPr>
        <p:spPr bwMode="auto">
          <a:xfrm>
            <a:off x="0" y="0"/>
            <a:ext cx="9144000" cy="617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lnSpcReduction="10000"/>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600" b="1" i="0" u="none" strike="noStrike" kern="0" cap="none" spc="0" normalizeH="0" baseline="0" noProof="0" dirty="0">
                <a:ln>
                  <a:noFill/>
                </a:ln>
                <a:solidFill>
                  <a:srgbClr val="0000FF"/>
                </a:solidFill>
                <a:effectLst/>
                <a:uLnTx/>
                <a:uFillTx/>
                <a:latin typeface="Times New Roman" panose="02020603050405020304" pitchFamily="18" charset="0"/>
                <a:ea typeface="ＭＳ Ｐゴシック"/>
                <a:cs typeface="Times New Roman" panose="02020603050405020304" pitchFamily="18" charset="0"/>
              </a:rPr>
              <a:t>内容</a:t>
            </a:r>
            <a:endParaRPr kumimoji="1" lang="ja-JP"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a:cs typeface="Times New Roman" panose="02020603050405020304" pitchFamily="18" charset="0"/>
            </a:endParaRPr>
          </a:p>
        </p:txBody>
      </p:sp>
      <p:sp>
        <p:nvSpPr>
          <p:cNvPr id="10" name="Object 2">
            <a:extLst>
              <a:ext uri="{FF2B5EF4-FFF2-40B4-BE49-F238E27FC236}">
                <a16:creationId xmlns:a16="http://schemas.microsoft.com/office/drawing/2014/main" id="{BD39CC8B-2CFE-4F36-8828-EBA8A2DD2489}"/>
              </a:ext>
            </a:extLst>
          </p:cNvPr>
          <p:cNvSpPr txBox="1"/>
          <p:nvPr/>
        </p:nvSpPr>
        <p:spPr bwMode="auto">
          <a:xfrm>
            <a:off x="147216" y="545976"/>
            <a:ext cx="8999984" cy="6312024"/>
          </a:xfrm>
          <a:prstGeom prst="rect">
            <a:avLst/>
          </a:prstGeom>
          <a:noFill/>
          <a:ln>
            <a:noFill/>
          </a:ln>
          <a:effectLst/>
        </p:spPr>
        <p:txBody>
          <a:bodyPr>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１．</a:t>
            </a:r>
            <a:r>
              <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IT</a:t>
            </a: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技術と新材料</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２．コンピュータと材料： 計算材料科学</a:t>
            </a:r>
            <a:endParaRPr kumimoji="1" lang="en-US" altLang="ja-JP" sz="2000" b="1"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ENIAC:</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砲弾軌道の計算のために開発された最初のコンピュータ</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放物運動、惑星シミュレーション、物質中の原子の運動</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その他ソフトウェアの紹介： 分子、結晶の構造、物性の計算</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３．半導体中の電子</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公平な社会では金持ちが誕生する</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半導体は金持ち電子が動かしている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なぜアモルファス酸化物半導体でないと有機</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EL TV</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が動かせないのか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４．材料と色と電気特性</a:t>
            </a:r>
            <a:endParaRPr kumimoji="1" lang="en-US" altLang="ja-JP"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太陽の温度と非接触体温計</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半導体の色</a:t>
            </a:r>
            <a: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なぜ透明半導体は難しいのか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５．実用化された東工大発の</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「アモルファス酸化物半導体 </a:t>
            </a:r>
            <a:r>
              <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IGZO</a:t>
            </a:r>
            <a:r>
              <a:rPr kumimoji="1" lang="ja-JP" alt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endParaRPr kumimoji="1" lang="en-US" altLang="ja-JP" sz="20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itchFamily="18" charset="0"/>
                <a:ea typeface="ＭＳ Ｐゴシック"/>
                <a:cs typeface="Times New Roman" panose="02020603050405020304" pitchFamily="18" charset="0"/>
              </a:rPr>
              <a:t>　・ 薄型ディスプレイの動作原理</a:t>
            </a:r>
            <a:endParaRPr kumimoji="1" lang="en-US" altLang="ja-JP" sz="1800" b="0" i="0" u="none" strike="noStrike" kern="1200" cap="none" spc="0" normalizeH="0" baseline="0" noProof="0" dirty="0">
              <a:ln>
                <a:noFill/>
              </a:ln>
              <a:solidFill>
                <a:srgbClr val="000000"/>
              </a:solidFill>
              <a:effectLst/>
              <a:uLnTx/>
              <a:uFillTx/>
              <a:latin typeface="Times New Roman" pitchFamily="18" charset="0"/>
              <a:ea typeface="ＭＳ Ｐゴシック"/>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itchFamily="18" charset="0"/>
                <a:ea typeface="ＭＳ Ｐゴシック"/>
                <a:cs typeface="Times New Roman" panose="02020603050405020304" pitchFamily="18" charset="0"/>
              </a:rPr>
              <a:t>　・ 「</a:t>
            </a:r>
            <a:r>
              <a:rPr kumimoji="1" lang="ja-JP" altLang="en-US" sz="1800" b="0" i="0" u="none" strike="noStrike" kern="1200" cap="none" spc="0" normalizeH="0" baseline="0" noProof="0" dirty="0">
                <a:ln>
                  <a:noFill/>
                </a:ln>
                <a:solidFill>
                  <a:srgbClr val="000000"/>
                </a:solidFill>
                <a:effectLst/>
                <a:uLnTx/>
                <a:uFillTx/>
                <a:latin typeface="Times New Roman" pitchFamily="18" charset="0"/>
                <a:ea typeface="ＭＳ Ｐゴシック"/>
                <a:cs typeface="+mn-cs"/>
              </a:rPr>
              <a:t>ガラス半導体」が「有機</a:t>
            </a:r>
            <a:r>
              <a:rPr kumimoji="1" lang="en-US" altLang="ja-JP" sz="1800" b="0" i="0" u="none" strike="noStrike" kern="1200" cap="none" spc="0" normalizeH="0" baseline="0" noProof="0" dirty="0">
                <a:ln>
                  <a:noFill/>
                </a:ln>
                <a:solidFill>
                  <a:srgbClr val="000000"/>
                </a:solidFill>
                <a:effectLst/>
                <a:uLnTx/>
                <a:uFillTx/>
                <a:latin typeface="Times New Roman" pitchFamily="18" charset="0"/>
                <a:ea typeface="ＭＳ Ｐゴシック"/>
                <a:cs typeface="+mn-cs"/>
              </a:rPr>
              <a:t>EL</a:t>
            </a:r>
            <a:r>
              <a:rPr kumimoji="1" lang="ja-JP" altLang="en-US" sz="1800" b="0" i="0" u="none" strike="noStrike" kern="1200" cap="none" spc="0" normalizeH="0" baseline="0" noProof="0" dirty="0">
                <a:ln>
                  <a:noFill/>
                </a:ln>
                <a:solidFill>
                  <a:srgbClr val="000000"/>
                </a:solidFill>
                <a:effectLst/>
                <a:uLnTx/>
                <a:uFillTx/>
                <a:latin typeface="Times New Roman" pitchFamily="18" charset="0"/>
                <a:ea typeface="ＭＳ Ｐゴシック"/>
                <a:cs typeface="+mn-cs"/>
              </a:rPr>
              <a:t> </a:t>
            </a:r>
            <a:r>
              <a:rPr kumimoji="1" lang="en-US" altLang="ja-JP" sz="1800" b="0" i="0" u="none" strike="noStrike" kern="1200" cap="none" spc="0" normalizeH="0" baseline="0" noProof="0" dirty="0">
                <a:ln>
                  <a:noFill/>
                </a:ln>
                <a:solidFill>
                  <a:srgbClr val="000000"/>
                </a:solidFill>
                <a:effectLst/>
                <a:uLnTx/>
                <a:uFillTx/>
                <a:latin typeface="Times New Roman" pitchFamily="18" charset="0"/>
                <a:ea typeface="ＭＳ Ｐゴシック"/>
                <a:cs typeface="+mn-cs"/>
              </a:rPr>
              <a:t>TV</a:t>
            </a:r>
            <a:r>
              <a:rPr kumimoji="1" lang="ja-JP" altLang="en-US" sz="1800" b="0" i="0" u="none" strike="noStrike" kern="1200" cap="none" spc="0" normalizeH="0" baseline="0" noProof="0" dirty="0">
                <a:ln>
                  <a:noFill/>
                </a:ln>
                <a:solidFill>
                  <a:srgbClr val="000000"/>
                </a:solidFill>
                <a:effectLst/>
                <a:uLnTx/>
                <a:uFillTx/>
                <a:latin typeface="Times New Roman" pitchFamily="18" charset="0"/>
                <a:ea typeface="ＭＳ Ｐゴシック"/>
                <a:cs typeface="+mn-cs"/>
              </a:rPr>
              <a:t>」を実現した</a:t>
            </a:r>
            <a:endPar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６．これからの材料設計： 機械学習</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新型コロナの患者数から感染率を逆推定する</a:t>
            </a:r>
            <a:br>
              <a:rPr kumimoji="1" lang="en-US" altLang="ja-JP"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br>
            <a:r>
              <a:rPr kumimoji="1" lang="ja-JP"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 欲しい材料の物性から構造を設計する</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4217077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title" idx="4294967295"/>
          </p:nvPr>
        </p:nvSpPr>
        <p:spPr>
          <a:xfrm>
            <a:off x="0" y="0"/>
            <a:ext cx="9144000" cy="762000"/>
          </a:xfrm>
          <a:no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dirty="0">
                <a:solidFill>
                  <a:srgbClr val="0000FF"/>
                </a:solidFill>
              </a:rPr>
              <a:t>電子の運動と、分子・結晶の構造</a:t>
            </a:r>
          </a:p>
        </p:txBody>
      </p:sp>
      <p:sp>
        <p:nvSpPr>
          <p:cNvPr id="2" name="Object 2">
            <a:extLst>
              <a:ext uri="{FF2B5EF4-FFF2-40B4-BE49-F238E27FC236}">
                <a16:creationId xmlns:a16="http://schemas.microsoft.com/office/drawing/2014/main" id="{C412AFA7-1ECA-4916-A95F-DBA7846763F5}"/>
              </a:ext>
            </a:extLst>
          </p:cNvPr>
          <p:cNvSpPr txBox="1"/>
          <p:nvPr/>
        </p:nvSpPr>
        <p:spPr bwMode="auto">
          <a:xfrm>
            <a:off x="180528" y="908720"/>
            <a:ext cx="8999984" cy="5835352"/>
          </a:xfrm>
          <a:prstGeom prst="rect">
            <a:avLst/>
          </a:prstGeom>
          <a:noFill/>
          <a:ln>
            <a:noFill/>
          </a:ln>
          <a:effectLst/>
        </p:spPr>
        <p:txBody>
          <a:bodyPr>
            <a:normAutofit fontScale="92500" lnSpcReduction="10000"/>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ニュートンの運動方程式では解けない</a:t>
            </a:r>
            <a:r>
              <a:rPr kumimoji="1" lang="en-US" altLang="ja-JP"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36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a:t>
            </a:r>
            <a:r>
              <a:rPr kumimoji="1" lang="ja-JP" altLang="en-US" sz="36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古典力学</a:t>
            </a:r>
            <a:endParaRPr kumimoji="1" lang="en-US" altLang="ja-JP" sz="36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大学で習います： </a:t>
            </a:r>
            <a:endParaRPr kumimoji="1" lang="en-US" altLang="ja-JP"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電子の運動は「</a:t>
            </a:r>
            <a:r>
              <a:rPr kumimoji="1" lang="ja-JP" altLang="en-US" sz="3600" b="0" i="0" u="none" strike="noStrike" kern="120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量子力学</a:t>
            </a:r>
            <a:r>
              <a:rPr kumimoji="1" lang="ja-JP"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」で解く</a:t>
            </a:r>
            <a:endParaRPr kumimoji="1" lang="en-US" altLang="ja-JP"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コンピュータを使って、分子や結晶の構造や</a:t>
            </a:r>
            <a:endParaRPr kumimoji="1" lang="en-US" altLang="ja-JP" sz="3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物性を計算できる</a:t>
            </a:r>
            <a:r>
              <a:rPr kumimoji="1" lang="en-US" altLang="ja-JP" sz="3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a:t>
            </a: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3600" b="0" i="0" u="none" strike="noStrike" kern="1200" cap="none" spc="0" normalizeH="0" baseline="3000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srgbClr val="0000FF"/>
                </a:solidFill>
                <a:effectLst/>
                <a:uLnTx/>
                <a:uFillTx/>
                <a:latin typeface="Times New Roman" panose="02020603050405020304" pitchFamily="18" charset="0"/>
                <a:ea typeface="ＭＳ Ｐゴシック" panose="020B0600070205080204" pitchFamily="50" charset="-128"/>
                <a:cs typeface="Times New Roman" panose="02020603050405020304" pitchFamily="18" charset="0"/>
              </a:rPr>
              <a:t>　　 これからの材料研究に必須です！！</a:t>
            </a:r>
          </a:p>
        </p:txBody>
      </p:sp>
      <p:sp>
        <p:nvSpPr>
          <p:cNvPr id="3" name="正方形/長方形 2">
            <a:extLst>
              <a:ext uri="{FF2B5EF4-FFF2-40B4-BE49-F238E27FC236}">
                <a16:creationId xmlns:a16="http://schemas.microsoft.com/office/drawing/2014/main" id="{C4BEB23E-76AA-404C-A1A1-C531F1AA53C6}"/>
              </a:ext>
            </a:extLst>
          </p:cNvPr>
          <p:cNvSpPr/>
          <p:nvPr/>
        </p:nvSpPr>
        <p:spPr>
          <a:xfrm>
            <a:off x="611560" y="5589240"/>
            <a:ext cx="7632848" cy="1008112"/>
          </a:xfrm>
          <a:prstGeom prst="rect">
            <a:avLst/>
          </a:prstGeom>
          <a:noFill/>
          <a:ln w="60325" cmpd="tri">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srgbClr val="FFFFFF"/>
              </a:solidFill>
              <a:effectLst/>
              <a:uLnTx/>
              <a:uFillTx/>
              <a:latin typeface="Times New Roman"/>
              <a:ea typeface="ＭＳ Ｐゴシック"/>
              <a:cs typeface="+mn-cs"/>
            </a:endParaRPr>
          </a:p>
        </p:txBody>
      </p:sp>
    </p:spTree>
    <p:extLst>
      <p:ext uri="{BB962C8B-B14F-4D97-AF65-F5344CB8AC3E}">
        <p14:creationId xmlns:p14="http://schemas.microsoft.com/office/powerpoint/2010/main" val="129624180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05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24200" y="1905000"/>
            <a:ext cx="3276600" cy="310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 name="Rectangle 3"/>
          <p:cNvSpPr>
            <a:spLocks noGrp="1" noChangeArrowheads="1"/>
          </p:cNvSpPr>
          <p:nvPr>
            <p:ph type="title" idx="4294967295"/>
          </p:nvPr>
        </p:nvSpPr>
        <p:spPr>
          <a:xfrm>
            <a:off x="0" y="0"/>
            <a:ext cx="9144000" cy="762000"/>
          </a:xfrm>
          <a:no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ltLang="ja-JP" sz="3600" b="1" dirty="0" err="1">
                <a:solidFill>
                  <a:srgbClr val="0000FF"/>
                </a:solidFill>
              </a:rPr>
              <a:t>Winmostar</a:t>
            </a:r>
            <a:r>
              <a:rPr lang="ja-JP" altLang="en-US" sz="3600" b="1" dirty="0">
                <a:solidFill>
                  <a:srgbClr val="0000FF"/>
                </a:solidFill>
              </a:rPr>
              <a:t>の起動</a:t>
            </a:r>
          </a:p>
        </p:txBody>
      </p:sp>
      <p:sp>
        <p:nvSpPr>
          <p:cNvPr id="5" name="テキスト ボックス 4">
            <a:extLst>
              <a:ext uri="{FF2B5EF4-FFF2-40B4-BE49-F238E27FC236}">
                <a16:creationId xmlns:a16="http://schemas.microsoft.com/office/drawing/2014/main" id="{EDF7C412-B41A-485D-8B98-B0162F1819A3}"/>
              </a:ext>
            </a:extLst>
          </p:cNvPr>
          <p:cNvSpPr txBox="1"/>
          <p:nvPr/>
        </p:nvSpPr>
        <p:spPr>
          <a:xfrm>
            <a:off x="15900" y="762000"/>
            <a:ext cx="4572000" cy="46166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50" charset="-128"/>
                <a:cs typeface="+mn-cs"/>
              </a:rPr>
              <a:t>https://winmostar.com/jp/</a:t>
            </a:r>
          </a:p>
        </p:txBody>
      </p:sp>
    </p:spTree>
    <p:extLst>
      <p:ext uri="{BB962C8B-B14F-4D97-AF65-F5344CB8AC3E}">
        <p14:creationId xmlns:p14="http://schemas.microsoft.com/office/powerpoint/2010/main" val="12133738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838200"/>
            <a:ext cx="7696200" cy="581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9" name="Rectangle 6"/>
          <p:cNvSpPr>
            <a:spLocks noGrp="1" noChangeArrowheads="1"/>
          </p:cNvSpPr>
          <p:nvPr>
            <p:ph type="title" idx="4294967295"/>
          </p:nvPr>
        </p:nvSpPr>
        <p:spPr>
          <a:xfrm>
            <a:off x="0" y="0"/>
            <a:ext cx="9144000" cy="838200"/>
          </a:xfrm>
          <a:no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ja-JP" altLang="en-US" sz="3600" b="1">
                <a:solidFill>
                  <a:srgbClr val="0000FF"/>
                </a:solidFill>
              </a:rPr>
              <a:t>初期画面(</a:t>
            </a:r>
            <a:r>
              <a:rPr lang="en-US" altLang="ja-JP" sz="3600" b="1">
                <a:solidFill>
                  <a:srgbClr val="0000FF"/>
                </a:solidFill>
              </a:rPr>
              <a:t>CH</a:t>
            </a:r>
            <a:r>
              <a:rPr lang="ja-JP" altLang="en-US" sz="3600" b="1">
                <a:solidFill>
                  <a:srgbClr val="0000FF"/>
                </a:solidFill>
              </a:rPr>
              <a:t>分子)</a:t>
            </a:r>
          </a:p>
        </p:txBody>
      </p:sp>
    </p:spTree>
    <p:extLst>
      <p:ext uri="{BB962C8B-B14F-4D97-AF65-F5344CB8AC3E}">
        <p14:creationId xmlns:p14="http://schemas.microsoft.com/office/powerpoint/2010/main" val="26086725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a:spLocks noGrp="1" noChangeArrowheads="1"/>
          </p:cNvSpPr>
          <p:nvPr>
            <p:ph type="title" idx="4294967295"/>
          </p:nvPr>
        </p:nvSpPr>
        <p:spPr>
          <a:xfrm>
            <a:off x="0" y="0"/>
            <a:ext cx="9144000" cy="914400"/>
          </a:xfrm>
          <a:no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ltLang="ja-JP" sz="3600" b="1">
                <a:solidFill>
                  <a:srgbClr val="0000FF"/>
                </a:solidFill>
              </a:rPr>
              <a:t>H</a:t>
            </a:r>
            <a:r>
              <a:rPr lang="ja-JP" altLang="en-US" sz="3600" b="1">
                <a:solidFill>
                  <a:srgbClr val="0000FF"/>
                </a:solidFill>
              </a:rPr>
              <a:t>を-</a:t>
            </a:r>
            <a:r>
              <a:rPr lang="en-US" altLang="ja-JP" sz="3600" b="1">
                <a:solidFill>
                  <a:srgbClr val="0000FF"/>
                </a:solidFill>
              </a:rPr>
              <a:t>C</a:t>
            </a:r>
            <a:r>
              <a:rPr lang="en-US" altLang="ja-JP" sz="3600" b="1" baseline="-25000">
                <a:solidFill>
                  <a:srgbClr val="0000FF"/>
                </a:solidFill>
              </a:rPr>
              <a:t>6</a:t>
            </a:r>
            <a:r>
              <a:rPr lang="en-US" altLang="ja-JP" sz="3600" b="1">
                <a:solidFill>
                  <a:srgbClr val="0000FF"/>
                </a:solidFill>
              </a:rPr>
              <a:t>H</a:t>
            </a:r>
            <a:r>
              <a:rPr lang="en-US" altLang="ja-JP" sz="3600" b="1" baseline="-25000">
                <a:solidFill>
                  <a:srgbClr val="0000FF"/>
                </a:solidFill>
              </a:rPr>
              <a:t>5</a:t>
            </a:r>
            <a:r>
              <a:rPr lang="ja-JP" altLang="en-US" sz="3600" b="1">
                <a:solidFill>
                  <a:srgbClr val="0000FF"/>
                </a:solidFill>
              </a:rPr>
              <a:t>基で置き換える</a:t>
            </a:r>
          </a:p>
        </p:txBody>
      </p:sp>
      <p:pic>
        <p:nvPicPr>
          <p:cNvPr id="15363"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838200"/>
            <a:ext cx="7696200" cy="580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990732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3"/>
          <p:cNvSpPr>
            <a:spLocks noGrp="1" noChangeArrowheads="1"/>
          </p:cNvSpPr>
          <p:nvPr>
            <p:ph type="title" idx="4294967295"/>
          </p:nvPr>
        </p:nvSpPr>
        <p:spPr>
          <a:xfrm>
            <a:off x="0" y="0"/>
            <a:ext cx="9144000" cy="838200"/>
          </a:xfrm>
        </p:spPr>
        <p:txBody>
          <a:bodyPr/>
          <a:lstStyle/>
          <a:p>
            <a:r>
              <a:rPr lang="en-US" altLang="ja-JP" sz="3600" b="1">
                <a:solidFill>
                  <a:srgbClr val="0000FF"/>
                </a:solidFill>
              </a:rPr>
              <a:t>CH</a:t>
            </a:r>
            <a:r>
              <a:rPr lang="ja-JP" altLang="en-US" sz="3600" b="1">
                <a:solidFill>
                  <a:srgbClr val="0000FF"/>
                </a:solidFill>
              </a:rPr>
              <a:t>分子の</a:t>
            </a:r>
            <a:r>
              <a:rPr lang="en-US" altLang="ja-JP" sz="3600" b="1">
                <a:solidFill>
                  <a:srgbClr val="0000FF"/>
                </a:solidFill>
              </a:rPr>
              <a:t>C</a:t>
            </a:r>
            <a:r>
              <a:rPr lang="ja-JP" altLang="en-US" sz="3600" b="1">
                <a:solidFill>
                  <a:srgbClr val="0000FF"/>
                </a:solidFill>
              </a:rPr>
              <a:t>を</a:t>
            </a:r>
            <a:r>
              <a:rPr lang="en-US" altLang="ja-JP" sz="3600" b="1">
                <a:solidFill>
                  <a:srgbClr val="0000FF"/>
                </a:solidFill>
              </a:rPr>
              <a:t>O</a:t>
            </a:r>
            <a:r>
              <a:rPr lang="ja-JP" altLang="en-US" sz="3600" b="1">
                <a:solidFill>
                  <a:srgbClr val="0000FF"/>
                </a:solidFill>
              </a:rPr>
              <a:t>に置き換え、</a:t>
            </a:r>
            <a:r>
              <a:rPr lang="en-US" altLang="ja-JP" sz="3600" b="1">
                <a:solidFill>
                  <a:srgbClr val="0000FF"/>
                </a:solidFill>
              </a:rPr>
              <a:t>H</a:t>
            </a:r>
            <a:r>
              <a:rPr lang="ja-JP" altLang="en-US" sz="3600" b="1">
                <a:solidFill>
                  <a:srgbClr val="0000FF"/>
                </a:solidFill>
              </a:rPr>
              <a:t>を1つ付加する</a:t>
            </a:r>
          </a:p>
        </p:txBody>
      </p:sp>
      <p:pic>
        <p:nvPicPr>
          <p:cNvPr id="16387"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838200"/>
            <a:ext cx="7696200" cy="583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547909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theme/theme1.xml><?xml version="1.0" encoding="utf-8"?>
<a:theme xmlns:a="http://schemas.openxmlformats.org/drawingml/2006/main" name="2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5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2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3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2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9_標準デザイン">
  <a:themeElements>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1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8_標準デザイン">
  <a:themeElements>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9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6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46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4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4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3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4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00008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000" b="0" i="0" u="none" strike="noStrike" cap="none" normalizeH="0" baseline="-25000" smtClean="0">
            <a:ln>
              <a:noFill/>
            </a:ln>
            <a:solidFill>
              <a:schemeClr val="tx1"/>
            </a:solidFill>
            <a:effectLst/>
            <a:latin typeface="Times New Roman" pitchFamily="18" charset="0"/>
            <a:ea typeface="ＭＳ ゴシック" pitchFamily="49" charset="-128"/>
          </a:defRPr>
        </a:defPPr>
      </a:lstStyle>
    </a:spDef>
    <a:lnDef>
      <a:spPr bwMode="auto">
        <a:xfrm>
          <a:off x="0" y="0"/>
          <a:ext cx="1" cy="1"/>
        </a:xfrm>
        <a:custGeom>
          <a:avLst/>
          <a:gdLst/>
          <a:ahLst/>
          <a:cxnLst/>
          <a:rect l="0" t="0" r="0" b="0"/>
          <a:pathLst/>
        </a:custGeom>
        <a:noFill/>
        <a:ln w="19050" cap="flat" cmpd="sng" algn="ctr">
          <a:solidFill>
            <a:srgbClr val="00008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000" b="0" i="0" u="none" strike="noStrike" cap="none" normalizeH="0" baseline="-25000" smtClean="0">
            <a:ln>
              <a:noFill/>
            </a:ln>
            <a:solidFill>
              <a:schemeClr val="tx1"/>
            </a:solidFill>
            <a:effectLst/>
            <a:latin typeface="Times New Roman" pitchFamily="18" charset="0"/>
            <a:ea typeface="ＭＳ ゴシック" pitchFamily="49"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30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4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4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7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2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3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37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1"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1"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5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8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01_標準デザイン">
  <a:themeElements>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36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36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4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4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6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標準デザイン">
  <a:themeElements>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0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1_標準デザイン">
  <a:themeElements>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4400" b="1"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5296</TotalTime>
  <Words>10117</Words>
  <Application>Microsoft Office PowerPoint</Application>
  <PresentationFormat>画面に合わせる (4:3)</PresentationFormat>
  <Paragraphs>1206</Paragraphs>
  <Slides>105</Slides>
  <Notes>77</Notes>
  <HiddenSlides>0</HiddenSlides>
  <MMClips>2</MMClips>
  <ScaleCrop>false</ScaleCrop>
  <HeadingPairs>
    <vt:vector size="8" baseType="variant">
      <vt:variant>
        <vt:lpstr>使用されているフォント</vt:lpstr>
      </vt:variant>
      <vt:variant>
        <vt:i4>13</vt:i4>
      </vt:variant>
      <vt:variant>
        <vt:lpstr>テーマ</vt:lpstr>
      </vt:variant>
      <vt:variant>
        <vt:i4>30</vt:i4>
      </vt:variant>
      <vt:variant>
        <vt:lpstr>埋め込まれた OLE サーバー</vt:lpstr>
      </vt:variant>
      <vt:variant>
        <vt:i4>4</vt:i4>
      </vt:variant>
      <vt:variant>
        <vt:lpstr>スライド タイトル</vt:lpstr>
      </vt:variant>
      <vt:variant>
        <vt:i4>105</vt:i4>
      </vt:variant>
    </vt:vector>
  </HeadingPairs>
  <TitlesOfParts>
    <vt:vector size="152" baseType="lpstr">
      <vt:lpstr>DotumChe</vt:lpstr>
      <vt:lpstr>ＭＳ Ｐゴシック</vt:lpstr>
      <vt:lpstr>MS UI Gothic</vt:lpstr>
      <vt:lpstr>ＭＳ ゴシック</vt:lpstr>
      <vt:lpstr>ＭＳ 明朝</vt:lpstr>
      <vt:lpstr>Arial</vt:lpstr>
      <vt:lpstr>Calibri</vt:lpstr>
      <vt:lpstr>Calibri Light</vt:lpstr>
      <vt:lpstr>Cambria Math</vt:lpstr>
      <vt:lpstr>Symbol</vt:lpstr>
      <vt:lpstr>Tahoma</vt:lpstr>
      <vt:lpstr>Times New Roman</vt:lpstr>
      <vt:lpstr>Wingdings</vt:lpstr>
      <vt:lpstr>2_標準デザイン</vt:lpstr>
      <vt:lpstr>13_標準デザイン</vt:lpstr>
      <vt:lpstr>101_標準デザイン</vt:lpstr>
      <vt:lpstr>6_標準デザイン</vt:lpstr>
      <vt:lpstr>標準デザイン</vt:lpstr>
      <vt:lpstr>1_標準デザイン</vt:lpstr>
      <vt:lpstr>10_標準デザイン</vt:lpstr>
      <vt:lpstr>11_標準デザイン</vt:lpstr>
      <vt:lpstr>7_標準デザイン</vt:lpstr>
      <vt:lpstr>15_標準デザイン</vt:lpstr>
      <vt:lpstr>22_標準デザイン</vt:lpstr>
      <vt:lpstr>23_標準デザイン</vt:lpstr>
      <vt:lpstr>12_標準デザイン</vt:lpstr>
      <vt:lpstr>49_標準デザイン</vt:lpstr>
      <vt:lpstr>51_標準デザイン</vt:lpstr>
      <vt:lpstr>28_標準デザイン</vt:lpstr>
      <vt:lpstr>29_標準デザイン</vt:lpstr>
      <vt:lpstr>6_Office テーマ</vt:lpstr>
      <vt:lpstr>46_標準デザイン</vt:lpstr>
      <vt:lpstr>14_標準デザイン</vt:lpstr>
      <vt:lpstr>30_標準デザイン</vt:lpstr>
      <vt:lpstr>47_標準デザイン</vt:lpstr>
      <vt:lpstr>32_標準デザイン</vt:lpstr>
      <vt:lpstr>33_標準デザイン</vt:lpstr>
      <vt:lpstr>37_標準デザイン</vt:lpstr>
      <vt:lpstr>25_標準デザイン</vt:lpstr>
      <vt:lpstr>1_Office テーマ</vt:lpstr>
      <vt:lpstr>3_Office テーマ</vt:lpstr>
      <vt:lpstr>8_標準デザイン</vt:lpstr>
      <vt:lpstr>4_標準デザイン</vt:lpstr>
      <vt:lpstr>Picture Publisher ｲﾒｰｼﾞ</vt:lpstr>
      <vt:lpstr>Stanford Graphics ｽﾗｲﾄﾞ</vt:lpstr>
      <vt:lpstr>ビットマップ イメージ</vt:lpstr>
      <vt:lpstr>Image</vt:lpstr>
      <vt:lpstr>数学と物理と材料と私たちの暮らし： コンピュータは何の役に立つのか</vt:lpstr>
      <vt:lpstr>参考図書： 透明金属が拓く脅威の世界 ［絶版 !!］</vt:lpstr>
      <vt:lpstr>PowerPoint プレゼンテーション</vt:lpstr>
      <vt:lpstr>PowerPoint プレゼンテーション</vt:lpstr>
      <vt:lpstr>多くの機能デバイスが半導体を使って作られている</vt:lpstr>
      <vt:lpstr>酸化物はどこに？</vt:lpstr>
      <vt:lpstr>原料は同じ (アルミの例)</vt:lpstr>
      <vt:lpstr>原料は同じ (シリコンの例)</vt:lpstr>
      <vt:lpstr>酸化物の特徴は?</vt:lpstr>
      <vt:lpstr>酸化物の特徴は?</vt:lpstr>
      <vt:lpstr>酸化物の特徴は?</vt:lpstr>
      <vt:lpstr>曲がるガラス</vt:lpstr>
      <vt:lpstr>ゴリラガラス</vt:lpstr>
      <vt:lpstr>酸化物の特徴は?</vt:lpstr>
      <vt:lpstr>透明導電性酸化物 (TCO) が使われている機器</vt:lpstr>
      <vt:lpstr>ボーイング787 Dreamliner</vt:lpstr>
      <vt:lpstr>ボーイング787 Dreamliner</vt:lpstr>
      <vt:lpstr>将来のディスプレイは透明になる？</vt:lpstr>
      <vt:lpstr>1. 強誘電体メモリー (FeRAM)      1999: 富士通のFeRAM混載LSI 　　2006: ソニーの FeliCaに採用 2. 抵抗変化メモリー (ReRAM)      2013: パナソニック 8bit ｺﾝﾋﾟｭｰﾀ (Ta2O5)             　 サンプル出荷 3. エレクトロクロミック      一部の自動車用防眩ルームミラー 4. 圧電セラミックス 　　加速度センサー、圧電ジャイロ 5. ディスプレイ用薄膜トランジスタ      2012~: スマートフォン, 80” LCD, 88” OLED TV</vt:lpstr>
      <vt:lpstr>PowerPoint プレゼンテーション</vt:lpstr>
      <vt:lpstr>PowerPoint プレゼンテーション</vt:lpstr>
      <vt:lpstr>運動方程式で未来と過去を知ることができる</vt:lpstr>
      <vt:lpstr>地表近傍の砲弾の運動： 数値解法</vt:lpstr>
      <vt:lpstr>Python</vt:lpstr>
      <vt:lpstr>地表近傍の砲弾の運動</vt:lpstr>
      <vt:lpstr>初速度の大きい砲弾の運動： 数値解法</vt:lpstr>
      <vt:lpstr>初速度の大きい砲弾の運動</vt:lpstr>
      <vt:lpstr>初速度の大きい砲弾の運動</vt:lpstr>
      <vt:lpstr>初速度の大きい砲弾の運動</vt:lpstr>
      <vt:lpstr>人工衛星の運動を再現するには？</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原子の運動を計算する: 原子間ポテンシャル</vt:lpstr>
      <vt:lpstr>セメント鉱物 C12A7に電子をドープする</vt:lpstr>
      <vt:lpstr>セメント鉱物 C12A7に電子をドープする</vt:lpstr>
      <vt:lpstr>物質の中の原子の運動: 分子動力学法</vt:lpstr>
      <vt:lpstr>PowerPoint プレゼンテーション</vt:lpstr>
      <vt:lpstr>固体中の電子(横から見た図)</vt:lpstr>
      <vt:lpstr>金属の中の電子</vt:lpstr>
      <vt:lpstr>電気絶縁体の中の電子</vt:lpstr>
      <vt:lpstr>半導体の中の電子</vt:lpstr>
      <vt:lpstr>どれくらいの数の電子が動けるのか？</vt:lpstr>
      <vt:lpstr>「100人を部屋に集めてお金をランダムな相手に 渡し続ける」とだんだんと貧富の差が生まれる</vt:lpstr>
      <vt:lpstr>「100人を部屋に集めてお金をランダムな相手に 渡し続ける」とだんだんと貧富の差が生まれる</vt:lpstr>
      <vt:lpstr>物質中の原子、電子も同じ</vt:lpstr>
      <vt:lpstr>なぜ半導体がいろいろな機能を持つのか</vt:lpstr>
      <vt:lpstr>なぜ半導体がすごいのか</vt:lpstr>
      <vt:lpstr>電界効果型トランジスタ(FET)の基本動作</vt:lpstr>
      <vt:lpstr>PowerPoint プレゼンテーション</vt:lpstr>
      <vt:lpstr>熱で発光する物体のスペクトル</vt:lpstr>
      <vt:lpstr>太陽光スペクトル: プランクの法則でよく説明できる</vt:lpstr>
      <vt:lpstr>プランクの法則と放射温度計</vt:lpstr>
      <vt:lpstr>PowerPoint プレゼンテーション</vt:lpstr>
      <vt:lpstr>発光しない物質の色は何で決まっているか？</vt:lpstr>
      <vt:lpstr>金属、半導体、絶縁体・・・</vt:lpstr>
      <vt:lpstr>半導体の色はバンドギャップの大きさで決まる</vt:lpstr>
      <vt:lpstr>透明とはどういうことか？</vt:lpstr>
      <vt:lpstr>透明導電性酸化物 (TCO) が使われている機器</vt:lpstr>
      <vt:lpstr>PowerPoint プレゼンテーション</vt:lpstr>
      <vt:lpstr>グランド・ジャット島の日曜日の午後</vt:lpstr>
      <vt:lpstr>PowerPoint プレゼンテーション</vt:lpstr>
      <vt:lpstr>液晶TVを拡大すると・・・</vt:lpstr>
      <vt:lpstr>液晶TVの構造</vt:lpstr>
      <vt:lpstr>コンピュータは単結晶シリコンで作る</vt:lpstr>
      <vt:lpstr>薄型TVは 2 m 以上のガラスに作る</vt:lpstr>
      <vt:lpstr>薄型TV用ガラスサイズはどんどん大きくなる</vt:lpstr>
      <vt:lpstr>なぜ大型ガラス基板を使う？</vt:lpstr>
      <vt:lpstr>結晶とアモルファス: InGaZnO4</vt:lpstr>
      <vt:lpstr>ディスプレイには結晶ではなく アモルファス (非結晶) 半導体が必要</vt:lpstr>
      <vt:lpstr>アモルファス (非結晶) 材料は特性が悪い？</vt:lpstr>
      <vt:lpstr>液晶TVが大型化するとシリコンは使えない</vt:lpstr>
      <vt:lpstr>有機ELの駆動方法</vt:lpstr>
      <vt:lpstr>アモルファス (非結晶) 材料は特性が悪い？</vt:lpstr>
      <vt:lpstr>透明･フレキシブル･高性能酸化物トランジスタ</vt:lpstr>
      <vt:lpstr>酸化物トランジスタは100倍の電流を流せる</vt:lpstr>
      <vt:lpstr>シャープ AQUOS Phone Zeta SH-02E</vt:lpstr>
      <vt:lpstr>PowerPoint プレゼンテーション</vt:lpstr>
      <vt:lpstr>IGZOを使った有機EL TV (LG)</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電子の運動と、分子・結晶の構造</vt:lpstr>
      <vt:lpstr>Winmostarの起動</vt:lpstr>
      <vt:lpstr>初期画面(CH分子)</vt:lpstr>
      <vt:lpstr>Hを-C6H5基で置き換える</vt:lpstr>
      <vt:lpstr>CH分子のCをOに置き換え、Hを1つ付加する</vt:lpstr>
      <vt:lpstr>計算条件設定画面</vt:lpstr>
      <vt:lpstr>実際に使う計算条件(PM3)</vt:lpstr>
      <vt:lpstr>H2Oの計算結果</vt:lpstr>
      <vt:lpstr>波動関数の描画</vt:lpstr>
      <vt:lpstr>VESTA: 結晶構造を表示</vt:lpstr>
      <vt:lpstr>量子計算: 半導体中の電子分布</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ｽﾗｲﾄﾞ ﾀｲﾄﾙなし</dc:title>
  <dc:creator>solar</dc:creator>
  <cp:lastModifiedBy>神谷 利夫</cp:lastModifiedBy>
  <cp:revision>696</cp:revision>
  <cp:lastPrinted>2013-10-25T04:01:34Z</cp:lastPrinted>
  <dcterms:created xsi:type="dcterms:W3CDTF">1999-02-24T07:43:21Z</dcterms:created>
  <dcterms:modified xsi:type="dcterms:W3CDTF">2020-10-29T00:28:56Z</dcterms:modified>
</cp:coreProperties>
</file>